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90.xml.rels" ContentType="application/vnd.openxmlformats-package.relationships+xml"/>
  <Override PartName="/ppt/notesSlides/_rels/notesSlide150.xml.rels" ContentType="application/vnd.openxmlformats-package.relationships+xml"/>
  <Override PartName="/ppt/notesSlides/_rels/notesSlide106.xml.rels" ContentType="application/vnd.openxmlformats-package.relationships+xml"/>
  <Override PartName="/ppt/notesSlides/_rels/notesSlide86.xml.rels" ContentType="application/vnd.openxmlformats-package.relationships+xml"/>
  <Override PartName="/ppt/notesSlides/_rels/notesSlide85.xml.rels" ContentType="application/vnd.openxmlformats-package.relationships+xml"/>
  <Override PartName="/ppt/notesSlides/_rels/notesSlide84.xml.rels" ContentType="application/vnd.openxmlformats-package.relationships+xml"/>
  <Override PartName="/ppt/notesSlides/_rels/notesSlide68.xml.rels" ContentType="application/vnd.openxmlformats-package.relationships+xml"/>
  <Override PartName="/ppt/notesSlides/_rels/notesSlide128.xml.rels" ContentType="application/vnd.openxmlformats-package.relationships+xml"/>
  <Override PartName="/ppt/notesSlides/_rels/notesSlide115.xml.rels" ContentType="application/vnd.openxmlformats-package.relationships+xml"/>
  <Override PartName="/ppt/notesSlides/_rels/notesSlide55.xml.rels" ContentType="application/vnd.openxmlformats-package.relationships+xml"/>
  <Override PartName="/ppt/notesSlides/_rels/notesSlide114.xml.rels" ContentType="application/vnd.openxmlformats-package.relationships+xml"/>
  <Override PartName="/ppt/notesSlides/_rels/notesSlide54.xml.rels" ContentType="application/vnd.openxmlformats-package.relationships+xml"/>
  <Override PartName="/ppt/notesSlides/_rels/notesSlide125.xml.rels" ContentType="application/vnd.openxmlformats-package.relationships+xml"/>
  <Override PartName="/ppt/notesSlides/_rels/notesSlide65.xml.rels" ContentType="application/vnd.openxmlformats-package.relationships+xml"/>
  <Override PartName="/ppt/notesSlides/_rels/notesSlide63.xml.rels" ContentType="application/vnd.openxmlformats-package.relationships+xml"/>
  <Override PartName="/ppt/notesSlides/_rels/notesSlide19.xml.rels" ContentType="application/vnd.openxmlformats-package.relationships+xml"/>
  <Override PartName="/ppt/notesSlides/_rels/notesSlide123.xml.rels" ContentType="application/vnd.openxmlformats-package.relationships+xml"/>
  <Override PartName="/ppt/notesSlides/_rels/notesSlide29.xml.rels" ContentType="application/vnd.openxmlformats-package.relationships+xml"/>
  <Override PartName="/ppt/notesSlides/_rels/notesSlide73.xml.rels" ContentType="application/vnd.openxmlformats-package.relationships+xml"/>
  <Override PartName="/ppt/notesSlides/_rels/notesSlide3.xml.rels" ContentType="application/vnd.openxmlformats-package.relationships+xml"/>
  <Override PartName="/ppt/notesSlides/_rels/notesSlide88.xml.rels" ContentType="application/vnd.openxmlformats-package.relationships+xml"/>
  <Override PartName="/ppt/notesSlides/_rels/notesSlide36.xml.rels" ContentType="application/vnd.openxmlformats-package.relationships+xml"/>
  <Override PartName="/ppt/notesSlides/_rels/notesSlide8.xml.rels" ContentType="application/vnd.openxmlformats-package.relationships+xml"/>
  <Override PartName="/ppt/notesSlides/_rels/notesSlide35.xml.rels" ContentType="application/vnd.openxmlformats-package.relationships+xml"/>
  <Override PartName="/ppt/notesSlides/_rels/notesSlide133.xml.rels" ContentType="application/vnd.openxmlformats-package.relationships+xml"/>
  <Override PartName="/ppt/notesSlides/_rels/notesSlide9.xml.rels" ContentType="application/vnd.openxmlformats-package.relationships+xml"/>
  <Override PartName="/ppt/notesSlides/_rels/notesSlide148.xml.rels" ContentType="application/vnd.openxmlformats-package.relationships+xml"/>
  <Override PartName="/ppt/notesSlides/_rels/notesSlide11.xml.rels" ContentType="application/vnd.openxmlformats-package.relationships+xml"/>
  <Override PartName="/ppt/notesSlides/_rels/notesSlide113.xml.rels" ContentType="application/vnd.openxmlformats-package.relationships+xml"/>
  <Override PartName="/ppt/notesSlides/_rels/notesSlide53.xml.rels" ContentType="application/vnd.openxmlformats-package.relationships+xml"/>
  <Override PartName="/ppt/notesSlides/_rels/notesSlide49.xml.rels" ContentType="application/vnd.openxmlformats-package.relationships+xml"/>
  <Override PartName="/ppt/notesSlides/_rels/notesSlide59.xml.rels" ContentType="application/vnd.openxmlformats-package.relationships+xml"/>
  <Override PartName="/ppt/notesSlides/_rels/notesSlide10.xml.rels" ContentType="application/vnd.openxmlformats-package.relationships+xml"/>
  <Override PartName="/ppt/notesSlides/_rels/notesSlide147.xml.rels" ContentType="application/vnd.openxmlformats-package.relationships+xml"/>
  <Override PartName="/ppt/notesSlides/_rels/notesSlide132.xml.rels" ContentType="application/vnd.openxmlformats-package.relationships+xml"/>
  <Override PartName="/ppt/notesSlides/_rels/notesSlide39.xml.rels" ContentType="application/vnd.openxmlformats-package.relationships+xml"/>
  <Override PartName="/ppt/notesSlides/_rels/notesSlide144.xml.rels" ContentType="application/vnd.openxmlformats-package.relationships+xml"/>
  <Override PartName="/ppt/notesSlides/_rels/notesSlide82.xml.rels" ContentType="application/vnd.openxmlformats-package.relationships+xml"/>
  <Override PartName="/ppt/notesSlides/_rels/notesSlide142.xml.rels" ContentType="application/vnd.openxmlformats-package.relationships+xml"/>
  <Override PartName="/ppt/notesSlides/_rels/notesSlide140.xml.rels" ContentType="application/vnd.openxmlformats-package.relationships+xml"/>
  <Override PartName="/ppt/notesSlides/_rels/notesSlide80.xml.rels" ContentType="application/vnd.openxmlformats-package.relationships+xml"/>
  <Override PartName="/ppt/notesSlides/_rels/notesSlide105.xml.rels" ContentType="application/vnd.openxmlformats-package.relationships+xml"/>
  <Override PartName="/ppt/notesSlides/_rels/notesSlide45.xml.rels" ContentType="application/vnd.openxmlformats-package.relationships+xml"/>
  <Override PartName="/ppt/notesSlides/_rels/notesSlide44.xml.rels" ContentType="application/vnd.openxmlformats-package.relationships+xml"/>
  <Override PartName="/ppt/notesSlides/_rels/notesSlide104.xml.rels" ContentType="application/vnd.openxmlformats-package.relationships+xml"/>
  <Override PartName="/ppt/notesSlides/_rels/notesSlide38.xml.rels" ContentType="application/vnd.openxmlformats-package.relationships+xml"/>
  <Override PartName="/ppt/notesSlides/_rels/notesSlide119.xml.rels" ContentType="application/vnd.openxmlformats-package.relationships+xml"/>
  <Override PartName="/ppt/notesSlides/_rels/notesSlide34.xml.rels" ContentType="application/vnd.openxmlformats-package.relationships+xml"/>
  <Override PartName="/ppt/notesSlides/_rels/notesSlide122.xml.rels" ContentType="application/vnd.openxmlformats-package.relationships+xml"/>
  <Override PartName="/ppt/notesSlides/_rels/notesSlide50.xml.rels" ContentType="application/vnd.openxmlformats-package.relationships+xml"/>
  <Override PartName="/ppt/notesSlides/_rels/notesSlide99.xml.rels" ContentType="application/vnd.openxmlformats-package.relationships+xml"/>
  <Override PartName="/ppt/notesSlides/_rels/notesSlide7.xml.rels" ContentType="application/vnd.openxmlformats-package.relationships+xml"/>
  <Override PartName="/ppt/notesSlides/_rels/notesSlide94.xml.rels" ContentType="application/vnd.openxmlformats-package.relationships+xml"/>
  <Override PartName="/ppt/notesSlides/_rels/notesSlide43.xml.rels" ContentType="application/vnd.openxmlformats-package.relationships+xml"/>
  <Override PartName="/ppt/notesSlides/_rels/notesSlide103.xml.rels" ContentType="application/vnd.openxmlformats-package.relationships+xml"/>
  <Override PartName="/ppt/notesSlides/_rels/notesSlide12.xml.rels" ContentType="application/vnd.openxmlformats-package.relationships+xml"/>
  <Override PartName="/ppt/notesSlides/_rels/notesSlide110.xml.rels" ContentType="application/vnd.openxmlformats-package.relationships+xml"/>
  <Override PartName="/ppt/notesSlides/_rels/notesSlide22.xml.rels" ContentType="application/vnd.openxmlformats-package.relationships+xml"/>
  <Override PartName="/ppt/notesSlides/_rels/notesSlide96.xml.rels" ContentType="application/vnd.openxmlformats-package.relationships+xml"/>
  <Override PartName="/ppt/notesSlides/_rels/notesSlide4.xml.rels" ContentType="application/vnd.openxmlformats-package.relationships+xml"/>
  <Override PartName="/ppt/notesSlides/_rels/notesSlide97.xml.rels" ContentType="application/vnd.openxmlformats-package.relationships+xml"/>
  <Override PartName="/ppt/notesSlides/_rels/notesSlide5.xml.rels" ContentType="application/vnd.openxmlformats-package.relationships+xml"/>
  <Override PartName="/ppt/notesSlides/_rels/notesSlide95.xml.rels" ContentType="application/vnd.openxmlformats-package.relationships+xml"/>
  <Override PartName="/ppt/notesSlides/_rels/notesSlide108.xml.rels" ContentType="application/vnd.openxmlformats-package.relationships+xml"/>
  <Override PartName="/ppt/notesSlides/_rels/notesSlide92.xml.rels" ContentType="application/vnd.openxmlformats-package.relationships+xml"/>
  <Override PartName="/ppt/notesSlides/_rels/notesSlide98.xml.rels" ContentType="application/vnd.openxmlformats-package.relationships+xml"/>
  <Override PartName="/ppt/notesSlides/_rels/notesSlide51.xml.rels" ContentType="application/vnd.openxmlformats-package.relationships+xml"/>
  <Override PartName="/ppt/notesSlides/_rels/notesSlide111.xml.rels" ContentType="application/vnd.openxmlformats-package.relationships+xml"/>
  <Override PartName="/ppt/notesSlides/_rels/notesSlide6.xml.rels" ContentType="application/vnd.openxmlformats-package.relationships+xml"/>
  <Override PartName="/ppt/notesSlides/_rels/notesSlide13.xml.rels" ContentType="application/vnd.openxmlformats-package.relationships+xml"/>
  <Override PartName="/ppt/notesSlides/_rels/notesSlide74.xml.rels" ContentType="application/vnd.openxmlformats-package.relationships+xml"/>
  <Override PartName="/ppt/notesSlides/_rels/notesSlide76.xml.rels" ContentType="application/vnd.openxmlformats-package.relationships+xml"/>
  <Override PartName="/ppt/notesSlides/_rels/notesSlide136.xml.rels" ContentType="application/vnd.openxmlformats-package.relationships+xml"/>
  <Override PartName="/ppt/notesSlides/_rels/notesSlide14.xml.rels" ContentType="application/vnd.openxmlformats-package.relationships+xml"/>
  <Override PartName="/ppt/notesSlides/_rels/notesSlide67.xml.rels" ContentType="application/vnd.openxmlformats-package.relationships+xml"/>
  <Override PartName="/ppt/notesSlides/_rels/notesSlide127.xml.rels" ContentType="application/vnd.openxmlformats-package.relationships+xml"/>
  <Override PartName="/ppt/notesSlides/_rels/notesSlide131.xml.rels" ContentType="application/vnd.openxmlformats-package.relationships+xml"/>
  <Override PartName="/ppt/notesSlides/_rels/notesSlide37.xml.rels" ContentType="application/vnd.openxmlformats-package.relationships+xml"/>
  <Override PartName="/ppt/notesSlides/_rels/notesSlide101.xml.rels" ContentType="application/vnd.openxmlformats-package.relationships+xml"/>
  <Override PartName="/ppt/notesSlides/_rels/notesSlide41.xml.rels" ContentType="application/vnd.openxmlformats-package.relationships+xml"/>
  <Override PartName="/ppt/notesSlides/_rels/notesSlide31.xml.rels" ContentType="application/vnd.openxmlformats-package.relationships+xml"/>
  <Override PartName="/ppt/notesSlides/_rels/notesSlide109.xml.rels" ContentType="application/vnd.openxmlformats-package.relationships+xml"/>
  <Override PartName="/ppt/notesSlides/_rels/notesSlide93.xml.rels" ContentType="application/vnd.openxmlformats-package.relationships+xml"/>
  <Override PartName="/ppt/notesSlides/_rels/notesSlide42.xml.rels" ContentType="application/vnd.openxmlformats-package.relationships+xml"/>
  <Override PartName="/ppt/notesSlides/_rels/notesSlide102.xml.rels" ContentType="application/vnd.openxmlformats-package.relationships+xml"/>
  <Override PartName="/ppt/notesSlides/_rels/notesSlide20.xml.rels" ContentType="application/vnd.openxmlformats-package.relationships+xml"/>
  <Override PartName="/ppt/notesSlides/_rels/notesSlide129.xml.rels" ContentType="application/vnd.openxmlformats-package.relationships+xml"/>
  <Override PartName="/ppt/notesSlides/_rels/notesSlide69.xml.rels" ContentType="application/vnd.openxmlformats-package.relationships+xml"/>
  <Override PartName="/ppt/notesSlides/_rels/notesSlide60.xml.rels" ContentType="application/vnd.openxmlformats-package.relationships+xml"/>
  <Override PartName="/ppt/notesSlides/_rels/notesSlide16.xml.rels" ContentType="application/vnd.openxmlformats-package.relationships+xml"/>
  <Override PartName="/ppt/notesSlides/_rels/notesSlide32.xml.rels" ContentType="application/vnd.openxmlformats-package.relationships+xml"/>
  <Override PartName="/ppt/notesSlides/_rels/notesSlide40.xml.rels" ContentType="application/vnd.openxmlformats-package.relationships+xml"/>
  <Override PartName="/ppt/notesSlides/_rels/notesSlide100.xml.rels" ContentType="application/vnd.openxmlformats-package.relationships+xml"/>
  <Override PartName="/ppt/notesSlides/_rels/notesSlide87.xml.rels" ContentType="application/vnd.openxmlformats-package.relationships+xml"/>
  <Override PartName="/ppt/notesSlides/_rels/notesSlide107.xml.rels" ContentType="application/vnd.openxmlformats-package.relationships+xml"/>
  <Override PartName="/ppt/notesSlides/_rels/notesSlide91.xml.rels" ContentType="application/vnd.openxmlformats-package.relationships+xml"/>
  <Override PartName="/ppt/notesSlides/_rels/notesSlide89.xml.rels" ContentType="application/vnd.openxmlformats-package.relationships+xml"/>
  <Override PartName="/ppt/notesSlides/_rels/notesSlide149.xml.rels" ContentType="application/vnd.openxmlformats-package.relationships+xml"/>
  <Override PartName="/ppt/notesSlides/_rels/notesSlide146.xml.rels" ContentType="application/vnd.openxmlformats-package.relationships+xml"/>
  <Override PartName="/ppt/notesSlides/_rels/notesSlide77.xml.rels" ContentType="application/vnd.openxmlformats-package.relationships+xml"/>
  <Override PartName="/ppt/notesSlides/_rels/notesSlide137.xml.rels" ContentType="application/vnd.openxmlformats-package.relationships+xml"/>
  <Override PartName="/ppt/notesSlides/_rels/notesSlide75.xml.rels" ContentType="application/vnd.openxmlformats-package.relationships+xml"/>
  <Override PartName="/ppt/notesSlides/_rels/notesSlide145.xml.rels" ContentType="application/vnd.openxmlformats-package.relationships+xml"/>
  <Override PartName="/ppt/notesSlides/_rels/notesSlide143.xml.rels" ContentType="application/vnd.openxmlformats-package.relationships+xml"/>
  <Override PartName="/ppt/notesSlides/_rels/notesSlide83.xml.rels" ContentType="application/vnd.openxmlformats-package.relationships+xml"/>
  <Override PartName="/ppt/notesSlides/_rels/notesSlide70.xml.rels" ContentType="application/vnd.openxmlformats-package.relationships+xml"/>
  <Override PartName="/ppt/notesSlides/_rels/notesSlide130.xml.rels" ContentType="application/vnd.openxmlformats-package.relationships+xml"/>
  <Override PartName="/ppt/notesSlides/_rels/notesSlide66.xml.rels" ContentType="application/vnd.openxmlformats-package.relationships+xml"/>
  <Override PartName="/ppt/notesSlides/_rels/notesSlide126.xml.rels" ContentType="application/vnd.openxmlformats-package.relationships+xml"/>
  <Override PartName="/ppt/notesSlides/_rels/notesSlide18.xml.rels" ContentType="application/vnd.openxmlformats-package.relationships+xml"/>
  <Override PartName="/ppt/notesSlides/_rels/notesSlide62.xml.rels" ContentType="application/vnd.openxmlformats-package.relationships+xml"/>
  <Override PartName="/ppt/notesSlides/_rels/notesSlide64.xml.rels" ContentType="application/vnd.openxmlformats-package.relationships+xml"/>
  <Override PartName="/ppt/notesSlides/_rels/notesSlide124.xml.rels" ContentType="application/vnd.openxmlformats-package.relationships+xml"/>
  <Override PartName="/ppt/notesSlides/_rels/notesSlide46.xml.rels" ContentType="application/vnd.openxmlformats-package.relationships+xml"/>
  <Override PartName="/ppt/notesSlides/_rels/notesSlide134.xml.rels" ContentType="application/vnd.openxmlformats-package.relationships+xml"/>
  <Override PartName="/ppt/notesSlides/_rels/notesSlide57.xml.rels" ContentType="application/vnd.openxmlformats-package.relationships+xml"/>
  <Override PartName="/ppt/notesSlides/_rels/notesSlide117.xml.rels" ContentType="application/vnd.openxmlformats-package.relationships+xml"/>
  <Override PartName="/ppt/notesSlides/_rels/notesSlide135.xml.rels" ContentType="application/vnd.openxmlformats-package.relationships+xml"/>
  <Override PartName="/ppt/notesSlides/_rels/notesSlide47.xml.rels" ContentType="application/vnd.openxmlformats-package.relationships+xml"/>
  <Override PartName="/ppt/notesSlides/_rels/notesSlide81.xml.rels" ContentType="application/vnd.openxmlformats-package.relationships+xml"/>
  <Override PartName="/ppt/notesSlides/_rels/notesSlide141.xml.rels" ContentType="application/vnd.openxmlformats-package.relationships+xml"/>
  <Override PartName="/ppt/notesSlides/_rels/notesSlide17.xml.rels" ContentType="application/vnd.openxmlformats-package.relationships+xml"/>
  <Override PartName="/ppt/notesSlides/_rels/notesSlide61.xml.rels" ContentType="application/vnd.openxmlformats-package.relationships+xml"/>
  <Override PartName="/ppt/notesSlides/_rels/notesSlide112.xml.rels" ContentType="application/vnd.openxmlformats-package.relationships+xml"/>
  <Override PartName="/ppt/notesSlides/_rels/notesSlide52.xml.rels" ContentType="application/vnd.openxmlformats-package.relationships+xml"/>
  <Override PartName="/ppt/notesSlides/_rels/notesSlide48.xml.rels" ContentType="application/vnd.openxmlformats-package.relationships+xml"/>
  <Override PartName="/ppt/notesSlides/_rels/notesSlide33.xml.rels" ContentType="application/vnd.openxmlformats-package.relationships+xml"/>
  <Override PartName="/ppt/notesSlides/_rels/notesSlide121.xml.rels" ContentType="application/vnd.openxmlformats-package.relationships+xml"/>
  <Override PartName="/ppt/notesSlides/_rels/notesSlide15.xml.rels" ContentType="application/vnd.openxmlformats-package.relationships+xml"/>
  <Override PartName="/ppt/notesSlides/_rels/notesSlide139.xml.rels" ContentType="application/vnd.openxmlformats-package.relationships+xml"/>
  <Override PartName="/ppt/notesSlides/_rels/notesSlide79.xml.rels" ContentType="application/vnd.openxmlformats-package.relationships+xml"/>
  <Override PartName="/ppt/notesSlides/_rels/notesSlide26.xml.rels" ContentType="application/vnd.openxmlformats-package.relationships+xml"/>
  <Override PartName="/ppt/notesSlides/_rels/notesSlide30.xml.rels" ContentType="application/vnd.openxmlformats-package.relationships+xml"/>
  <Override PartName="/ppt/notesSlides/_rels/notesSlide118.xml.rels" ContentType="application/vnd.openxmlformats-package.relationships+xml"/>
  <Override PartName="/ppt/notesSlides/_rels/notesSlide58.xml.rels" ContentType="application/vnd.openxmlformats-package.relationships+xml"/>
  <Override PartName="/ppt/notesSlides/_rels/notesSlide2.xml.rels" ContentType="application/vnd.openxmlformats-package.relationships+xml"/>
  <Override PartName="/ppt/notesSlides/_rels/notesSlide21.xml.rels" ContentType="application/vnd.openxmlformats-package.relationships+xml"/>
  <Override PartName="/ppt/notesSlides/_rels/notesSlide120.xml.rels" ContentType="application/vnd.openxmlformats-package.relationships+xml"/>
  <Override PartName="/ppt/notesSlides/_rels/notesSlide56.xml.rels" ContentType="application/vnd.openxmlformats-package.relationships+xml"/>
  <Override PartName="/ppt/notesSlides/_rels/notesSlide116.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138.xml.rels" ContentType="application/vnd.openxmlformats-package.relationships+xml"/>
  <Override PartName="/ppt/notesSlides/_rels/notesSlide78.xml.rels" ContentType="application/vnd.openxmlformats-package.relationships+xml"/>
  <Override PartName="/ppt/notesSlides/_rels/notesSlide71.xml.rels" ContentType="application/vnd.openxmlformats-package.relationships+xml"/>
  <Override PartName="/ppt/notesSlides/_rels/notesSlide27.xml.rels" ContentType="application/vnd.openxmlformats-package.relationships+xml"/>
  <Override PartName="/ppt/notesSlides/_rels/notesSlide72.xml.rels" ContentType="application/vnd.openxmlformats-package.relationships+xml"/>
  <Override PartName="/ppt/notesSlides/_rels/notesSlide28.xml.rels" ContentType="application/vnd.openxmlformats-package.relationships+xml"/>
  <Override PartName="/ppt/notesSlides/notesSlide109.xml" ContentType="application/vnd.openxmlformats-officedocument.presentationml.notesSlide+xml"/>
  <Override PartName="/ppt/notesSlides/notesSlide74.xml" ContentType="application/vnd.openxmlformats-officedocument.presentationml.notesSlide+xml"/>
  <Override PartName="/ppt/notesSlides/notesSlide108.xml" ContentType="application/vnd.openxmlformats-officedocument.presentationml.notesSlide+xml"/>
  <Override PartName="/ppt/notesSlides/notesSlide73.xml" ContentType="application/vnd.openxmlformats-officedocument.presentationml.notesSlide+xml"/>
  <Override PartName="/ppt/notesSlides/notesSlide107.xml" ContentType="application/vnd.openxmlformats-officedocument.presentationml.notesSlide+xml"/>
  <Override PartName="/ppt/notesSlides/notesSlide72.xml" ContentType="application/vnd.openxmlformats-officedocument.presentationml.notesSlide+xml"/>
  <Override PartName="/ppt/notesSlides/notesSlide106.xml" ContentType="application/vnd.openxmlformats-officedocument.presentationml.notesSlide+xml"/>
  <Override PartName="/ppt/notesSlides/notesSlide71.xml" ContentType="application/vnd.openxmlformats-officedocument.presentationml.notesSlide+xml"/>
  <Override PartName="/ppt/notesSlides/notesSlide105.xml" ContentType="application/vnd.openxmlformats-officedocument.presentationml.notesSlide+xml"/>
  <Override PartName="/ppt/notesSlides/notesSlide70.xml" ContentType="application/vnd.openxmlformats-officedocument.presentationml.notesSlide+xml"/>
  <Override PartName="/ppt/notesSlides/notesSlide104.xml" ContentType="application/vnd.openxmlformats-officedocument.presentationml.notesSlide+xml"/>
  <Override PartName="/ppt/notesSlides/notesSlide103.xml" ContentType="application/vnd.openxmlformats-officedocument.presentationml.notesSlide+xml"/>
  <Override PartName="/ppt/notesSlides/notesSlide98.xml" ContentType="application/vnd.openxmlformats-officedocument.presentationml.notesSlide+xml"/>
  <Override PartName="/ppt/notesSlides/notesSlide97.xml" ContentType="application/vnd.openxmlformats-officedocument.presentationml.notesSlide+xml"/>
  <Override PartName="/ppt/notesSlides/notesSlide96.xml" ContentType="application/vnd.openxmlformats-officedocument.presentationml.notesSlide+xml"/>
  <Override PartName="/ppt/notesSlides/notesSlide95.xml" ContentType="application/vnd.openxmlformats-officedocument.presentationml.notesSlide+xml"/>
  <Override PartName="/ppt/notesSlides/notesSlide94.xml" ContentType="application/vnd.openxmlformats-officedocument.presentationml.notesSlide+xml"/>
  <Override PartName="/ppt/notesSlides/notesSlide129.xml" ContentType="application/vnd.openxmlformats-officedocument.presentationml.notesSlide+xml"/>
  <Override PartName="/ppt/notesSlides/notesSlide93.xml" ContentType="application/vnd.openxmlformats-officedocument.presentationml.notesSlide+xml"/>
  <Override PartName="/ppt/notesSlides/notesSlide128.xml" ContentType="application/vnd.openxmlformats-officedocument.presentationml.notesSlide+xml"/>
  <Override PartName="/ppt/notesSlides/notesSlide92.xml" ContentType="application/vnd.openxmlformats-officedocument.presentationml.notesSlide+xml"/>
  <Override PartName="/ppt/notesSlides/notesSlide127.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35.xml" ContentType="application/vnd.openxmlformats-officedocument.presentationml.notesSlide+xml"/>
  <Override PartName="/ppt/notesSlides/notesSlide14.xml" ContentType="application/vnd.openxmlformats-officedocument.presentationml.notesSlide+xml"/>
  <Override PartName="/ppt/notesSlides/notesSlide20.xml" ContentType="application/vnd.openxmlformats-officedocument.presentationml.notesSlide+xml"/>
  <Override PartName="/ppt/notesSlides/notesSlide139.xml" ContentType="application/vnd.openxmlformats-officedocument.presentationml.notesSlide+xml"/>
  <Override PartName="/ppt/notesSlides/notesSlide89.xml" ContentType="application/vnd.openxmlformats-officedocument.presentationml.notesSlide+xml"/>
  <Override PartName="/ppt/notesSlides/notesSlide57.xml" ContentType="application/vnd.openxmlformats-officedocument.presentationml.notesSlide+xml"/>
  <Override PartName="/ppt/notesSlides/notesSlide130.xml" ContentType="application/vnd.openxmlformats-officedocument.presentationml.notes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0.xml" ContentType="application/vnd.openxmlformats-officedocument.presentationml.notesSlide+xml"/>
  <Override PartName="/ppt/notesSlides/notesSlide37.xml" ContentType="application/vnd.openxmlformats-officedocument.presentationml.notesSlide+xml"/>
  <Override PartName="/ppt/notesSlides/notesSlide12.xml" ContentType="application/vnd.openxmlformats-officedocument.presentationml.notesSlide+xml"/>
  <Override PartName="/ppt/notesSlides/notesSlide110.xml" ContentType="application/vnd.openxmlformats-officedocument.presentationml.notesSlide+xml"/>
  <Override PartName="/ppt/notesSlides/notesSlide49.xml" ContentType="application/vnd.openxmlformats-officedocument.presentationml.notesSlide+xml"/>
  <Override PartName="/ppt/notesSlides/notesSlide122.xml" ContentType="application/vnd.openxmlformats-officedocument.presentationml.notesSlide+xml"/>
  <Override PartName="/ppt/notesSlides/notesSlide61.xml" ContentType="application/vnd.openxmlformats-officedocument.presentationml.notesSlide+xml"/>
  <Override PartName="/ppt/notesSlides/notesSlide38.xml" ContentType="application/vnd.openxmlformats-officedocument.presentationml.notesSlide+xml"/>
  <Override PartName="/ppt/notesSlides/notesSlide111.xml" ContentType="application/vnd.openxmlformats-officedocument.presentationml.notesSlide+xml"/>
  <Override PartName="/ppt/notesSlides/notesSlide13.xml" ContentType="application/vnd.openxmlformats-officedocument.presentationml.notesSlide+xml"/>
  <Override PartName="/ppt/notesSlides/notesSlide62.xml" ContentType="application/vnd.openxmlformats-officedocument.presentationml.notesSlide+xml"/>
  <Override PartName="/ppt/notesSlides/notesSlide112.xml" ContentType="application/vnd.openxmlformats-officedocument.presentationml.notesSlide+xml"/>
  <Override PartName="/ppt/notesSlides/notesSlide45.xml" ContentType="application/vnd.openxmlformats-officedocument.presentationml.notesSlide+xml"/>
  <Override PartName="/ppt/notesSlides/notesSlide138.xml" ContentType="application/vnd.openxmlformats-officedocument.presentationml.notesSlide+xml"/>
  <Override PartName="/ppt/notesSlides/notesSlide88.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34.xml" ContentType="application/vnd.openxmlformats-officedocument.presentationml.notesSlide+xml"/>
  <Override PartName="/ppt/notesSlides/notesSlide50.xml" ContentType="application/vnd.openxmlformats-officedocument.presentationml.notesSlide+xml"/>
  <Override PartName="/ppt/notesSlides/notesSlide142.xml" ContentType="application/vnd.openxmlformats-officedocument.presentationml.notesSlide+xml"/>
  <Override PartName="/ppt/notesSlides/notesSlide51.xml" ContentType="application/vnd.openxmlformats-officedocument.presentationml.notesSlide+xml"/>
  <Override PartName="/ppt/notesSlides/notesSlide143.xml" ContentType="application/vnd.openxmlformats-officedocument.presentationml.notesSlide+xml"/>
  <Override PartName="/ppt/notesSlides/notesSlide52.xml" ContentType="application/vnd.openxmlformats-officedocument.presentationml.notesSlide+xml"/>
  <Override PartName="/ppt/notesSlides/notesSlide144.xml" ContentType="application/vnd.openxmlformats-officedocument.presentationml.notesSlide+xml"/>
  <Override PartName="/ppt/notesSlides/notesSlide53.xml" ContentType="application/vnd.openxmlformats-officedocument.presentationml.notesSlide+xml"/>
  <Override PartName="/ppt/notesSlides/notesSlide40.xml" ContentType="application/vnd.openxmlformats-officedocument.presentationml.notesSlide+xml"/>
  <Override PartName="/ppt/notesSlides/notesSlide145.xml" ContentType="application/vnd.openxmlformats-officedocument.presentationml.notesSlide+xml"/>
  <Override PartName="/ppt/notesSlides/notesSlide54.xml" ContentType="application/vnd.openxmlformats-officedocument.presentationml.notesSlide+xml"/>
  <Override PartName="/ppt/notesSlides/notesSlide41.xml" ContentType="application/vnd.openxmlformats-officedocument.presentationml.notesSlide+xml"/>
  <Override PartName="/ppt/notesSlides/notesSlide146.xml" ContentType="application/vnd.openxmlformats-officedocument.presentationml.notesSlide+xml"/>
  <Override PartName="/ppt/notesSlides/notesSlide55.xml" ContentType="application/vnd.openxmlformats-officedocument.presentationml.notesSlide+xml"/>
  <Override PartName="/ppt/notesSlides/notesSlide42.xml" ContentType="application/vnd.openxmlformats-officedocument.presentationml.notesSlide+xml"/>
  <Override PartName="/ppt/notesSlides/notesSlide147.xml" ContentType="application/vnd.openxmlformats-officedocument.presentationml.notesSlide+xml"/>
  <Override PartName="/ppt/notesSlides/notesSlide56.xml" ContentType="application/vnd.openxmlformats-officedocument.presentationml.notesSlide+xml"/>
  <Override PartName="/ppt/notesSlides/notesSlide43.xml" ContentType="application/vnd.openxmlformats-officedocument.presentationml.notesSlide+xml"/>
  <Override PartName="/ppt/notesSlides/notesSlide148.xml" ContentType="application/vnd.openxmlformats-officedocument.presentationml.notesSlide+xml"/>
  <Override PartName="/ppt/notesSlides/notesSlide150.xml" ContentType="application/vnd.openxmlformats-officedocument.presentationml.notesSlide+xml"/>
  <Override PartName="/ppt/notesSlides/notesSlide44.xml" ContentType="application/vnd.openxmlformats-officedocument.presentationml.notesSlide+xml"/>
  <Override PartName="/ppt/notesSlides/notesSlide149.xml" ContentType="application/vnd.openxmlformats-officedocument.presentationml.notesSlide+xml"/>
  <Override PartName="/ppt/notesSlides/notesSlide30.xml" ContentType="application/vnd.openxmlformats-officedocument.presentationml.notesSlide+xml"/>
  <Override PartName="/ppt/notesSlides/notesSlide99.xml" ContentType="application/vnd.openxmlformats-officedocument.presentationml.notesSlide+xml"/>
  <Override PartName="/ppt/notesSlides/notesSlide32.xml" ContentType="application/vnd.openxmlformats-officedocument.presentationml.notesSlide+xml"/>
  <Override PartName="/ppt/notesSlides/notesSlide137.xml" ContentType="application/vnd.openxmlformats-officedocument.presentationml.notesSlide+xml"/>
  <Override PartName="/ppt/notesSlides/notesSlide87.xml" ContentType="application/vnd.openxmlformats-officedocument.presentationml.notesSlide+xml"/>
  <Override PartName="/ppt/notesSlides/notesSlide46.xml" ContentType="application/vnd.openxmlformats-officedocument.presentationml.notesSlide+xml"/>
  <Override PartName="/ppt/notesSlides/notesSlide31.xml" ContentType="application/vnd.openxmlformats-officedocument.presentationml.notesSlide+xml"/>
  <Override PartName="/ppt/notesSlides/notesSlide136.xml" ContentType="application/vnd.openxmlformats-officedocument.presentationml.notesSlide+xml"/>
  <Override PartName="/ppt/notesSlides/notesSlide86.xml" ContentType="application/vnd.openxmlformats-officedocument.presentationml.notesSlide+xml"/>
  <Override PartName="/ppt/notesSlides/notesSlide135.xml" ContentType="application/vnd.openxmlformats-officedocument.presentationml.notesSlide+xml"/>
  <Override PartName="/ppt/notesSlides/notesSlide85.xml" ContentType="application/vnd.openxmlformats-officedocument.presentationml.notesSlide+xml"/>
  <Override PartName="/ppt/notesSlides/notesSlide134.xml" ContentType="application/vnd.openxmlformats-officedocument.presentationml.notesSlide+xml"/>
  <Override PartName="/ppt/notesSlides/notesSlide133.xml" ContentType="application/vnd.openxmlformats-officedocument.presentationml.notesSlide+xml"/>
  <Override PartName="/ppt/notesSlides/notesSlide132.xml" ContentType="application/vnd.openxmlformats-officedocument.presentationml.notesSlide+xml"/>
  <Override PartName="/ppt/notesSlides/notesSlide131.xml" ContentType="application/vnd.openxmlformats-officedocument.presentationml.notesSlide+xml"/>
  <Override PartName="/ppt/notesSlides/notesSlide58.xml" ContentType="application/vnd.openxmlformats-officedocument.presentationml.notesSlide+xml"/>
  <Override PartName="/ppt/notesSlides/notesSlide33.xml" ContentType="application/vnd.openxmlformats-officedocument.presentationml.notesSlide+xml"/>
  <Override PartName="/ppt/notesSlides/notesSlide15.xml" ContentType="application/vnd.openxmlformats-officedocument.presentationml.notesSlide+xml"/>
  <Override PartName="/ppt/notesSlides/notesSlide48.xml" ContentType="application/vnd.openxmlformats-officedocument.presentationml.notesSlide+xml"/>
  <Override PartName="/ppt/notesSlides/notesSlide121.xml" ContentType="application/vnd.openxmlformats-officedocument.presentationml.notesSlide+xml"/>
  <Override PartName="/ppt/notesSlides/notesSlide11.xml" ContentType="application/vnd.openxmlformats-officedocument.presentationml.notesSlide+xml"/>
  <Override PartName="/ppt/notesSlides/notesSlide47.xml" ContentType="application/vnd.openxmlformats-officedocument.presentationml.notesSlide+xml"/>
  <Override PartName="/ppt/notesSlides/notesSlide59.xml" ContentType="application/vnd.openxmlformats-officedocument.presentationml.notesSlide+xml"/>
  <Override PartName="/ppt/notesSlides/notesSlide120.xml" ContentType="application/vnd.openxmlformats-officedocument.presentationml.notesSlide+xml"/>
  <Override PartName="/ppt/notesSlides/notesSlide10.xml" ContentType="application/vnd.openxmlformats-officedocument.presentationml.notesSlide+xml"/>
  <Override PartName="/ppt/notesSlides/notesSlide79.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1.xml" ContentType="application/vnd.openxmlformats-officedocument.presentationml.notesSlide+xml"/>
  <Override PartName="/ppt/notesSlides/notesSlide4.xml" ContentType="application/vnd.openxmlformats-officedocument.presentationml.notesSlide+xml"/>
  <Override PartName="/ppt/notesSlides/notesSlide23.xml" ContentType="application/vnd.openxmlformats-officedocument.presentationml.notesSlide+xml"/>
  <Override PartName="/ppt/notesSlides/notesSlide5.xml" ContentType="application/vnd.openxmlformats-officedocument.presentationml.notesSlide+xml"/>
  <Override PartName="/ppt/notesSlides/notesSlide24.xml" ContentType="application/vnd.openxmlformats-officedocument.presentationml.notesSlide+xml"/>
  <Override PartName="/ppt/notesSlides/notesSlide6.xml" ContentType="application/vnd.openxmlformats-officedocument.presentationml.notesSlide+xml"/>
  <Override PartName="/ppt/notesSlides/notesSlide25.xml" ContentType="application/vnd.openxmlformats-officedocument.presentationml.notesSlide+xml"/>
  <Override PartName="/ppt/notesSlides/notesSlide7.xml" ContentType="application/vnd.openxmlformats-officedocument.presentationml.notesSlide+xml"/>
  <Override PartName="/ppt/notesSlides/notesSlide26.xml" ContentType="application/vnd.openxmlformats-officedocument.presentationml.notesSlide+xml"/>
  <Override PartName="/ppt/notesSlides/notesSlide8.xml" ContentType="application/vnd.openxmlformats-officedocument.presentationml.notesSlide+xml"/>
  <Override PartName="/ppt/notesSlides/notesSlide27.xml" ContentType="application/vnd.openxmlformats-officedocument.presentationml.notesSlide+xml"/>
  <Override PartName="/ppt/notesSlides/notesSlide39.xml" ContentType="application/vnd.openxmlformats-officedocument.presentationml.notesSlide+xml"/>
  <Override PartName="/ppt/notesSlides/notesSlide100.xml" ContentType="application/vnd.openxmlformats-officedocument.presentationml.notesSlide+xml"/>
  <Override PartName="/ppt/notesSlides/notesSlide9.xml" ContentType="application/vnd.openxmlformats-officedocument.presentationml.notesSlide+xml"/>
  <Override PartName="/ppt/notesSlides/notesSlide28.xml" ContentType="application/vnd.openxmlformats-officedocument.presentationml.notesSlide+xml"/>
  <Override PartName="/ppt/notesSlides/notesSlide10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29.xml" ContentType="application/vnd.openxmlformats-officedocument.presentationml.notesSlide+xml"/>
  <Override PartName="/ppt/notesSlides/notesSlide102.xml" ContentType="application/vnd.openxmlformats-officedocument.presentationml.notesSlide+xml"/>
  <Override PartName="/ppt/notesSlides/notesSlide63.xml" ContentType="application/vnd.openxmlformats-officedocument.presentationml.notesSlide+xml"/>
  <Override PartName="/ppt/notesSlides/notesSlide113.xml" ContentType="application/vnd.openxmlformats-officedocument.presentationml.notesSlide+xml"/>
  <Override PartName="/ppt/notesSlides/notesSlide64.xml" ContentType="application/vnd.openxmlformats-officedocument.presentationml.notesSlide+xml"/>
  <Override PartName="/ppt/notesSlides/notesSlide114.xml" ContentType="application/vnd.openxmlformats-officedocument.presentationml.notesSlide+xml"/>
  <Override PartName="/ppt/notesSlides/notesSlide65.xml" ContentType="application/vnd.openxmlformats-officedocument.presentationml.notesSlide+xml"/>
  <Override PartName="/ppt/notesSlides/notesSlide80.xml" ContentType="application/vnd.openxmlformats-officedocument.presentationml.notesSlide+xml"/>
  <Override PartName="/ppt/notesSlides/notesSlide115.xml" ContentType="application/vnd.openxmlformats-officedocument.presentationml.notesSlide+xml"/>
  <Override PartName="/ppt/notesSlides/notesSlide66.xml" ContentType="application/vnd.openxmlformats-officedocument.presentationml.notesSlide+xml"/>
  <Override PartName="/ppt/notesSlides/notesSlide81.xml" ContentType="application/vnd.openxmlformats-officedocument.presentationml.notesSlide+xml"/>
  <Override PartName="/ppt/notesSlides/notesSlide116.xml" ContentType="application/vnd.openxmlformats-officedocument.presentationml.notesSlide+xml"/>
  <Override PartName="/ppt/notesSlides/notesSlide67.xml" ContentType="application/vnd.openxmlformats-officedocument.presentationml.notesSlide+xml"/>
  <Override PartName="/ppt/notesSlides/notesSlide82.xml" ContentType="application/vnd.openxmlformats-officedocument.presentationml.notesSlide+xml"/>
  <Override PartName="/ppt/notesSlides/notesSlide117.xml" ContentType="application/vnd.openxmlformats-officedocument.presentationml.notesSlide+xml"/>
  <Override PartName="/ppt/notesSlides/notesSlide68.xml" ContentType="application/vnd.openxmlformats-officedocument.presentationml.notesSlide+xml"/>
  <Override PartName="/ppt/notesSlides/notesSlide83.xml" ContentType="application/vnd.openxmlformats-officedocument.presentationml.notesSlide+xml"/>
  <Override PartName="/ppt/notesSlides/notesSlide118.xml" ContentType="application/vnd.openxmlformats-officedocument.presentationml.notesSlide+xml"/>
  <Override PartName="/ppt/notesSlides/notesSlide69.xml" ContentType="application/vnd.openxmlformats-officedocument.presentationml.notesSlide+xml"/>
  <Override PartName="/ppt/notesSlides/notesSlide84.xml" ContentType="application/vnd.openxmlformats-officedocument.presentationml.notesSlide+xml"/>
  <Override PartName="/ppt/notesSlides/notesSlide119.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75.xml" ContentType="application/vnd.openxmlformats-officedocument.presentationml.notesSlide+xml"/>
  <Override PartName="/ppt/notesSlides/notesSlide90.xml" ContentType="application/vnd.openxmlformats-officedocument.presentationml.notesSlide+xml"/>
  <Override PartName="/ppt/notesSlides/notesSlide125.xml" ContentType="application/vnd.openxmlformats-officedocument.presentationml.notesSlide+xml"/>
  <Override PartName="/ppt/notesSlides/notesSlide76.xml" ContentType="application/vnd.openxmlformats-officedocument.presentationml.notesSlide+xml"/>
  <Override PartName="/ppt/notesSlides/notesSlide91.xml" ContentType="application/vnd.openxmlformats-officedocument.presentationml.notesSlide+xml"/>
  <Override PartName="/ppt/notesSlides/notesSlide12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126.jpeg" ContentType="image/jpeg"/>
  <Override PartName="/ppt/media/image116.png" ContentType="image/png"/>
  <Override PartName="/ppt/media/image125.png" ContentType="image/png"/>
  <Override PartName="/ppt/media/image193.png" ContentType="image/png"/>
  <Override PartName="/ppt/media/image124.png" ContentType="image/png"/>
  <Override PartName="/ppt/media/image192.png" ContentType="image/png"/>
  <Override PartName="/ppt/media/image121.png" ContentType="image/png"/>
  <Override PartName="/ppt/media/image115.png" ContentType="image/png"/>
  <Override PartName="/ppt/media/image114.png" ContentType="image/png"/>
  <Override PartName="/ppt/media/image182.png" ContentType="image/png"/>
  <Override PartName="/ppt/media/image113.png" ContentType="image/png"/>
  <Override PartName="/ppt/media/image181.png" ContentType="image/png"/>
  <Override PartName="/ppt/media/image112.png" ContentType="image/png"/>
  <Override PartName="/ppt/media/image180.png" ContentType="image/png"/>
  <Override PartName="/ppt/media/image106.png" ContentType="image/png"/>
  <Override PartName="/ppt/media/image174.png" ContentType="image/png"/>
  <Override PartName="/ppt/media/image105.png" ContentType="image/png"/>
  <Override PartName="/ppt/media/image173.png" ContentType="image/png"/>
  <Override PartName="/ppt/media/image104.jpeg" ContentType="image/jpeg"/>
  <Override PartName="/ppt/media/image103.png" ContentType="image/png"/>
  <Override PartName="/ppt/media/image171.png" ContentType="image/png"/>
  <Override PartName="/ppt/media/image102.png" ContentType="image/png"/>
  <Override PartName="/ppt/media/image170.png" ContentType="image/png"/>
  <Override PartName="/ppt/media/image101.png" ContentType="image/png"/>
  <Override PartName="/ppt/media/image99.png" ContentType="image/png"/>
  <Override PartName="/ppt/media/image98.png" ContentType="image/png"/>
  <Override PartName="/ppt/media/image123.jpeg" ContentType="image/jpeg"/>
  <Override PartName="/ppt/media/image235.png" ContentType="image/png"/>
  <Override PartName="/ppt/media/image96.png" ContentType="image/png"/>
  <Override PartName="/ppt/media/image28.png" ContentType="image/png"/>
  <Override PartName="/ppt/media/image89.png" ContentType="image/png"/>
  <Override PartName="/ppt/media/image88.png" ContentType="image/png"/>
  <Override PartName="/ppt/media/image87.png" ContentType="image/png"/>
  <Override PartName="/ppt/media/image19.png" ContentType="image/png"/>
  <Override PartName="/ppt/media/image154.wmf" ContentType="image/x-wmf"/>
  <Override PartName="/ppt/media/image95.png" ContentType="image/png"/>
  <Override PartName="/ppt/media/image111.jpeg" ContentType="image/jpeg"/>
  <Override PartName="/ppt/media/image27.png" ContentType="image/png"/>
  <Override PartName="/ppt/media/image83.jpeg" ContentType="image/jpeg"/>
  <Override PartName="/ppt/media/image78.png" ContentType="image/png"/>
  <Override PartName="/ppt/media/image77.png" ContentType="image/png"/>
  <Override PartName="/ppt/media/image144.wmf" ContentType="image/x-wmf"/>
  <Override PartName="/ppt/media/image76.png" ContentType="image/png"/>
  <Override PartName="/ppt/media/image75.png" ContentType="image/png"/>
  <Override PartName="/ppt/media/image79.jpeg" ContentType="image/jpeg"/>
  <Override PartName="/ppt/media/image74.png" ContentType="image/png"/>
  <Override PartName="/ppt/media/image135.jpeg" ContentType="image/jpeg"/>
  <Override PartName="/ppt/media/image73.png" ContentType="image/png"/>
  <Override PartName="/ppt/media/image97.jpeg" ContentType="image/jpeg"/>
  <Override PartName="/ppt/media/image62.png" ContentType="image/png"/>
  <Override PartName="/ppt/media/image72.png" ContentType="image/png"/>
  <Override PartName="/ppt/media/image71.png" ContentType="image/png"/>
  <Override PartName="/ppt/media/image70.png" ContentType="image/png"/>
  <Override PartName="/ppt/media/image120.png" ContentType="image/png"/>
  <Override PartName="/ppt/media/image165.jpeg" ContentType="image/jpeg"/>
  <Override PartName="/ppt/media/image69.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90.jpeg" ContentType="image/jpeg"/>
  <Override PartName="/ppt/media/image60.png" ContentType="image/png"/>
  <Override PartName="/ppt/media/image93.png" ContentType="image/png"/>
  <Override PartName="/ppt/media/image25.png" ContentType="image/png"/>
  <Override PartName="/ppt/media/image92.png" ContentType="image/png"/>
  <Override PartName="/ppt/media/image24.png" ContentType="image/png"/>
  <Override PartName="/ppt/media/image23.png" ContentType="image/png"/>
  <Override PartName="/ppt/media/image91.png" ContentType="image/png"/>
  <Override PartName="/ppt/media/image119.png" ContentType="image/png"/>
  <Override PartName="/ppt/media/image22.png" ContentType="image/png"/>
  <Override PartName="/ppt/media/image110.png" ContentType="image/png"/>
  <Override PartName="/ppt/media/image59.png" ContentType="image/png"/>
  <Override PartName="/ppt/media/image194.jpeg" ContentType="image/jpeg"/>
  <Override PartName="/ppt/media/image118.png" ContentType="image/png"/>
  <Override PartName="/ppt/media/image21.png" ContentType="image/png"/>
  <Override PartName="/ppt/media/image58.png" ContentType="image/png"/>
  <Override PartName="/ppt/media/image117.png" ContentType="image/png"/>
  <Override PartName="/ppt/media/image20.png" ContentType="image/png"/>
  <Override PartName="/ppt/media/image57.png" ContentType="image/png"/>
  <Override PartName="/ppt/media/image82.png" ContentType="image/png"/>
  <Override PartName="/ppt/media/image14.png" ContentType="image/png"/>
  <Override PartName="/ppt/media/image17.png" ContentType="image/png"/>
  <Override PartName="/ppt/media/image85.png" ContentType="image/png"/>
  <Override PartName="/ppt/media/image81.png" ContentType="image/png"/>
  <Override PartName="/ppt/media/image13.png" ContentType="image/png"/>
  <Override PartName="/ppt/media/image16.png" ContentType="image/png"/>
  <Override PartName="/ppt/media/image84.png" ContentType="image/png"/>
  <Override PartName="/ppt/media/image2.jpeg" ContentType="image/jpeg"/>
  <Override PartName="/ppt/media/image31.png" ContentType="image/png"/>
  <Override PartName="/ppt/media/image9.png" ContentType="image/png"/>
  <Override PartName="/ppt/media/image26.png" ContentType="image/png"/>
  <Override PartName="/ppt/media/image94.png" ContentType="image/png"/>
  <Override PartName="/ppt/media/image137.jpeg" ContentType="image/jpeg"/>
  <Override PartName="/ppt/media/image80.png" ContentType="image/png"/>
  <Override PartName="/ppt/media/image12.png" ContentType="image/png"/>
  <Override PartName="/ppt/media/image15.png" ContentType="image/png"/>
  <Override PartName="/ppt/media/image3.png" ContentType="image/png"/>
  <Override PartName="/ppt/media/image155.png" ContentType="image/png"/>
  <Override PartName="/ppt/media/image33.png" ContentType="image/png"/>
  <Override PartName="/ppt/media/image40.png" ContentType="image/png"/>
  <Override PartName="/ppt/media/image61.png" ContentType="image/png"/>
  <Override PartName="/ppt/media/image5.jpeg" ContentType="image/jpeg"/>
  <Override PartName="/ppt/media/image50.png" ContentType="image/png"/>
  <Override PartName="/ppt/media/image29.png" ContentType="image/png"/>
  <Override PartName="/ppt/media/image18.png" ContentType="image/png"/>
  <Override PartName="/ppt/media/image86.png" ContentType="image/png"/>
  <Override PartName="/ppt/media/image6.png" ContentType="image/png"/>
  <Override PartName="/ppt/media/image158.png" ContentType="image/png"/>
  <Override PartName="/ppt/media/image157.png" ContentType="image/png"/>
  <Override PartName="/ppt/media/image167.png" ContentType="image/png"/>
  <Override PartName="/ppt/media/image172.png" ContentType="image/png"/>
  <Override PartName="/ppt/media/image10.png" ContentType="image/png"/>
  <Override PartName="/ppt/media/image178.png" ContentType="image/png"/>
  <Override PartName="/ppt/media/image179.png" ContentType="image/png"/>
  <Override PartName="/ppt/media/image186.jpeg" ContentType="image/jpeg"/>
  <Override PartName="/ppt/media/image164.png" ContentType="image/png"/>
  <Override PartName="/ppt/media/image188.png" ContentType="image/png"/>
  <Override PartName="/ppt/media/image152.png" ContentType="image/png"/>
  <Override PartName="/ppt/media/image189.png" ContentType="image/png"/>
  <Override PartName="/ppt/media/image150.png" ContentType="image/png"/>
  <Override PartName="/ppt/media/image168.jpeg" ContentType="image/jpeg"/>
  <Override PartName="/ppt/media/image232.jpeg" ContentType="image/jpeg"/>
  <Override PartName="/ppt/media/image191.png" ContentType="image/png"/>
  <Override PartName="/ppt/media/image201.png" ContentType="image/png"/>
  <Override PartName="/ppt/media/image45.png" ContentType="image/png"/>
  <Override PartName="/ppt/media/image223.png" ContentType="image/png"/>
  <Override PartName="/ppt/media/image228.png" ContentType="image/png"/>
  <Override PartName="/ppt/media/image230.png" ContentType="image/png"/>
  <Override PartName="/ppt/media/image229.png" ContentType="image/png"/>
  <Override PartName="/ppt/media/image231.png" ContentType="image/png"/>
  <Override PartName="/ppt/media/image226.png" ContentType="image/png"/>
  <Override PartName="/ppt/media/image202.png" ContentType="image/png"/>
  <Override PartName="/ppt/media/image46.png" ContentType="image/png"/>
  <Override PartName="/ppt/media/image161.png" ContentType="image/png"/>
  <Override PartName="/ppt/media/image198.png" ContentType="image/png"/>
  <Override PartName="/ppt/media/image36.png" ContentType="image/png"/>
  <Override PartName="/ppt/media/image214.png" ContentType="image/png"/>
  <Override PartName="/ppt/media/image233.png" ContentType="image/png"/>
  <Override PartName="/ppt/media/image222.png" ContentType="image/png"/>
  <Override PartName="/ppt/media/image234.png" ContentType="image/png"/>
  <Override PartName="/ppt/media/image224.png" ContentType="image/png"/>
  <Override PartName="/ppt/media/image236.png" ContentType="image/png"/>
  <Override PartName="/ppt/media/image131.png" ContentType="image/png"/>
  <Override PartName="/ppt/media/image185.jpeg" ContentType="image/jpeg"/>
  <Override PartName="/ppt/media/image200.png" ContentType="image/png"/>
  <Override PartName="/ppt/media/image44.png" ContentType="image/png"/>
  <Override PartName="/ppt/media/image237.png" ContentType="image/png"/>
  <Override PartName="/ppt/media/image132.png" ContentType="image/png"/>
  <Override PartName="/ppt/media/image221.png" ContentType="image/png"/>
  <Override PartName="/ppt/media/image166.png" ContentType="image/png"/>
  <Override PartName="/ppt/media/image219.png" ContentType="image/png"/>
  <Override PartName="/ppt/media/image190.png" ContentType="image/png"/>
  <Override PartName="/ppt/media/image204.wmf" ContentType="image/x-wmf"/>
  <Override PartName="/ppt/media/image142.png" ContentType="image/png"/>
  <Override PartName="/ppt/media/image187.jpeg" ContentType="image/jpeg"/>
  <Override PartName="/ppt/media/image220.png" ContentType="image/png"/>
  <Override PartName="/ppt/media/image218.png" ContentType="image/png"/>
  <Override PartName="/ppt/media/image183.jpeg" ContentType="image/jpeg"/>
  <Override PartName="/ppt/media/image134.png" ContentType="image/png"/>
  <Override PartName="/ppt/media/image217.png" ContentType="image/png"/>
  <Override PartName="/ppt/media/image163.png" ContentType="image/png"/>
  <Override PartName="/ppt/media/image216.png" ContentType="image/png"/>
  <Override PartName="/ppt/media/image162.png" ContentType="image/png"/>
  <Override PartName="/ppt/media/image199.png" ContentType="image/png"/>
  <Override PartName="/ppt/media/image37.png" ContentType="image/png"/>
  <Override PartName="/ppt/media/image215.png" ContentType="image/png"/>
  <Override PartName="/ppt/media/image169.jpeg" ContentType="image/jpeg"/>
  <Override PartName="/ppt/media/image160.png" ContentType="image/png"/>
  <Override PartName="/ppt/media/image213.png" ContentType="image/png"/>
  <Override PartName="/ppt/media/image212.png" ContentType="image/png"/>
  <Override PartName="/ppt/media/image56.png" ContentType="image/png"/>
  <Override PartName="/ppt/media/image148.png" ContentType="image/png"/>
  <Override PartName="/ppt/media/image51.png" ContentType="image/png"/>
  <Override PartName="/ppt/media/image4.jpeg" ContentType="image/jpeg"/>
  <Override PartName="/ppt/media/image211.png" ContentType="image/png"/>
  <Override PartName="/ppt/media/image55.png" ContentType="image/png"/>
  <Override PartName="/ppt/media/image156.png" ContentType="image/png"/>
  <Override PartName="/ppt/media/image209.png" ContentType="image/png"/>
  <Override PartName="/ppt/media/image184.jpeg" ContentType="image/jpeg"/>
  <Override PartName="/ppt/media/image210.jpeg" ContentType="image/jpeg"/>
  <Override PartName="/ppt/media/image227.png" ContentType="image/png"/>
  <Override PartName="/ppt/media/image208.png" ContentType="image/png"/>
  <Override PartName="/ppt/media/image149.png" ContentType="image/png"/>
  <Override PartName="/ppt/media/image52.png" ContentType="image/png"/>
  <Override PartName="/ppt/media/image207.wmf" ContentType="image/x-wmf"/>
  <Override PartName="/ppt/media/image147.png" ContentType="image/png"/>
  <Override PartName="/ppt/media/image206.wmf" ContentType="image/x-wmf"/>
  <Override PartName="/ppt/media/image146.png" ContentType="image/png"/>
  <Override PartName="/ppt/media/image145.png" ContentType="image/png"/>
  <Override PartName="/ppt/media/image205.wmf" ContentType="image/x-wmf"/>
  <Override PartName="/ppt/media/image143.png" ContentType="image/png"/>
  <Override PartName="/ppt/media/image203.wmf" ContentType="image/x-wmf"/>
  <Override PartName="/ppt/media/image141.png" ContentType="image/png"/>
  <Override PartName="/ppt/media/image140.png" ContentType="image/png"/>
  <Override PartName="/ppt/media/image139.png" ContentType="image/png"/>
  <Override PartName="/ppt/media/image42.png" ContentType="image/png"/>
  <Override PartName="/ppt/media/image138.png" ContentType="image/png"/>
  <Override PartName="/ppt/media/image151.jpeg" ContentType="image/jpeg"/>
  <Override PartName="/ppt/media/image41.png" ContentType="image/png"/>
  <Override PartName="/ppt/media/image136.png" ContentType="image/png"/>
  <Override PartName="/ppt/media/image133.png" ContentType="image/png"/>
  <Override PartName="/ppt/media/image130.png" ContentType="image/png"/>
  <Override PartName="/ppt/media/image35.png" ContentType="image/png"/>
  <Override PartName="/ppt/media/image197.png" ContentType="image/png"/>
  <Override PartName="/ppt/media/image129.png" ContentType="image/png"/>
  <Override PartName="/ppt/media/image32.png" ContentType="image/png"/>
  <Override PartName="/ppt/media/image34.png" ContentType="image/png"/>
  <Override PartName="/ppt/media/image196.png" ContentType="image/png"/>
  <Override PartName="/ppt/media/image128.png" ContentType="image/png"/>
  <Override PartName="/ppt/media/image54.png" ContentType="image/png"/>
  <Override PartName="/ppt/media/image53.png" ContentType="image/png"/>
  <Override PartName="/ppt/media/image43.png" ContentType="image/png"/>
  <Override PartName="/ppt/media/image195.png" ContentType="image/png"/>
  <Override PartName="/ppt/media/image127.png" ContentType="image/png"/>
  <Override PartName="/ppt/media/image47.png" ContentType="image/png"/>
  <Override PartName="/ppt/media/image107.png" ContentType="image/png"/>
  <Override PartName="/ppt/media/image175.png" ContentType="image/png"/>
  <Override PartName="/ppt/media/image39.png" ContentType="image/png"/>
  <Override PartName="/ppt/media/image225.png" ContentType="image/png"/>
  <Override PartName="/ppt/media/image122.jpeg" ContentType="image/jpeg"/>
  <Override PartName="/ppt/media/image1.png" ContentType="image/png"/>
  <Override PartName="/ppt/media/image153.png" ContentType="image/png"/>
  <Override PartName="/ppt/media/image38.png" ContentType="image/png"/>
  <Override PartName="/ppt/media/image30.png" ContentType="image/png"/>
  <Override PartName="/ppt/media/image8.png" ContentType="image/png"/>
  <Override PartName="/ppt/media/image49.png" ContentType="image/png"/>
  <Override PartName="/ppt/media/image100.png" ContentType="image/png"/>
  <Override PartName="/ppt/media/image109.png" ContentType="image/png"/>
  <Override PartName="/ppt/media/image177.png" ContentType="image/png"/>
  <Override PartName="/ppt/media/image159.png" ContentType="image/png"/>
  <Override PartName="/ppt/media/image7.png" ContentType="image/png"/>
  <Override PartName="/ppt/media/image48.png" ContentType="image/png"/>
  <Override PartName="/ppt/media/image11.png" ContentType="image/png"/>
  <Override PartName="/ppt/media/image176.png" ContentType="image/png"/>
  <Override PartName="/ppt/media/image10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13.xml.rels" ContentType="application/vnd.openxmlformats-package.relationships+xml"/>
  <Override PartName="/ppt/slides/_rels/slide36.xml.rels" ContentType="application/vnd.openxmlformats-package.relationships+xml"/>
  <Override PartName="/ppt/slides/_rels/slide80.xml.rels" ContentType="application/vnd.openxmlformats-package.relationships+xml"/>
  <Override PartName="/ppt/slides/_rels/slide106.xml.rels" ContentType="application/vnd.openxmlformats-package.relationships+xml"/>
  <Override PartName="/ppt/slides/_rels/slide73.xml.rels" ContentType="application/vnd.openxmlformats-package.relationships+xml"/>
  <Override PartName="/ppt/slides/_rels/slide150.xml.rels" ContentType="application/vnd.openxmlformats-package.relationships+xml"/>
  <Override PartName="/ppt/slides/_rels/slide76.xml.rels" ContentType="application/vnd.openxmlformats-package.relationships+xml"/>
  <Override PartName="/ppt/slides/_rels/slide109.xml.rels" ContentType="application/vnd.openxmlformats-package.relationships+xml"/>
  <Override PartName="/ppt/slides/_rels/slide103.xml.rels" ContentType="application/vnd.openxmlformats-package.relationships+xml"/>
  <Override PartName="/ppt/slides/_rels/slide26.xml.rels" ContentType="application/vnd.openxmlformats-package.relationships+xml"/>
  <Override PartName="/ppt/slides/_rels/slide70.xml.rels" ContentType="application/vnd.openxmlformats-package.relationships+xml"/>
  <Override PartName="/ppt/slides/_rels/slide105.xml.rels" ContentType="application/vnd.openxmlformats-package.relationships+xml"/>
  <Override PartName="/ppt/slides/_rels/slide72.xml.rels" ContentType="application/vnd.openxmlformats-package.relationships+xml"/>
  <Override PartName="/ppt/slides/_rels/slide75.xml.rels" ContentType="application/vnd.openxmlformats-package.relationships+xml"/>
  <Override PartName="/ppt/slides/_rels/slide108.xml.rels" ContentType="application/vnd.openxmlformats-package.relationships+xml"/>
  <Override PartName="/ppt/slides/_rels/slide107.xml.rels" ContentType="application/vnd.openxmlformats-package.relationships+xml"/>
  <Override PartName="/ppt/slides/_rels/slide74.xml.rels" ContentType="application/vnd.openxmlformats-package.relationships+xml"/>
  <Override PartName="/ppt/slides/_rels/slide104.xml.rels" ContentType="application/vnd.openxmlformats-package.relationships+xml"/>
  <Override PartName="/ppt/slides/_rels/slide71.xml.rels" ContentType="application/vnd.openxmlformats-package.relationships+xml"/>
  <Override PartName="/ppt/slides/_rels/slide102.xml.rels" ContentType="application/vnd.openxmlformats-package.relationships+xml"/>
  <Override PartName="/ppt/slides/_rels/slide25.xml.rels" ContentType="application/vnd.openxmlformats-package.relationships+xml"/>
  <Override PartName="/ppt/slides/_rels/slide101.xml.rels" ContentType="application/vnd.openxmlformats-package.relationships+xml"/>
  <Override PartName="/ppt/slides/_rels/slide24.xml.rels" ContentType="application/vnd.openxmlformats-package.relationships+xml"/>
  <Override PartName="/ppt/slides/_rels/slide53.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146.xml.rels" ContentType="application/vnd.openxmlformats-package.relationships+xml"/>
  <Override PartName="/ppt/slides/_rels/slide137.xml.rels" ContentType="application/vnd.openxmlformats-package.relationships+xml"/>
  <Override PartName="/ppt/slides/_rels/slide131.xml.rels" ContentType="application/vnd.openxmlformats-package.relationships+xml"/>
  <Override PartName="/ppt/slides/_rels/slide52.xml.rels" ContentType="application/vnd.openxmlformats-package.relationships+xml"/>
  <Override PartName="/ppt/slides/_rels/slide54.xml.rels" ContentType="application/vnd.openxmlformats-package.relationships+xml"/>
  <Override PartName="/ppt/slides/_rels/slide142.xml.rels" ContentType="application/vnd.openxmlformats-package.relationships+xml"/>
  <Override PartName="/ppt/slides/_rels/slide138.xml.rels" ContentType="application/vnd.openxmlformats-package.relationships+xml"/>
  <Override PartName="/ppt/slides/_rels/slide77.xml.rels" ContentType="application/vnd.openxmlformats-package.relationships+xml"/>
  <Override PartName="/ppt/slides/_rels/slide133.xml.rels" ContentType="application/vnd.openxmlformats-package.relationships+xml"/>
  <Override PartName="/ppt/slides/_rels/slide147.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132.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34.xml.rels" ContentType="application/vnd.openxmlformats-package.relationships+xml"/>
  <Override PartName="/ppt/slides/_rels/slide111.xml.rels" ContentType="application/vnd.openxmlformats-package.relationships+xml"/>
  <Override PartName="/ppt/slides/_rels/slide30.xml.rels" ContentType="application/vnd.openxmlformats-package.relationships+xml"/>
  <Override PartName="/ppt/slides/_rels/slide79.xml.rels" ContentType="application/vnd.openxmlformats-package.relationships+xml"/>
  <Override PartName="/ppt/slides/_rels/slide97.xml.rels" ContentType="application/vnd.openxmlformats-package.relationships+xml"/>
  <Override PartName="/ppt/slides/_rels/slide44.xml.rels" ContentType="application/vnd.openxmlformats-package.relationships+xml"/>
  <Override PartName="/ppt/slides/_rels/slide12.xml.rels" ContentType="application/vnd.openxmlformats-package.relationships+xml"/>
  <Override PartName="/ppt/slides/_rels/slide143.xml.rels" ContentType="application/vnd.openxmlformats-package.relationships+xml"/>
  <Override PartName="/ppt/slides/_rels/slide139.xml.rels" ContentType="application/vnd.openxmlformats-package.relationships+xml"/>
  <Override PartName="/ppt/slides/_rels/slide149.xml.rels" ContentType="application/vnd.openxmlformats-package.relationships+xml"/>
  <Override PartName="/ppt/slides/_rels/slide28.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19.xml.rels" ContentType="application/vnd.openxmlformats-package.relationships+xml"/>
  <Override PartName="/ppt/slides/_rels/slide100.xml.rels" ContentType="application/vnd.openxmlformats-package.relationships+xml"/>
  <Override PartName="/ppt/slides/_rels/slide23.xml.rels" ContentType="application/vnd.openxmlformats-package.relationships+xml"/>
  <Override PartName="/ppt/slides/_rels/slide13.xml.rels" ContentType="application/vnd.openxmlformats-package.relationships+xml"/>
  <Override PartName="/ppt/slides/_rels/slide144.xml.rels" ContentType="application/vnd.openxmlformats-package.relationships+xml"/>
  <Override PartName="/ppt/slides/_rels/slide29.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51.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129.xml.rels" ContentType="application/vnd.openxmlformats-package.relationships+xml"/>
  <Override PartName="/ppt/slides/_rels/slide96.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130.xml.rels" ContentType="application/vnd.openxmlformats-package.relationships+xml"/>
  <Override PartName="/ppt/slides/_rels/slide145.xml.rels" ContentType="application/vnd.openxmlformats-package.relationships+xml"/>
  <Override PartName="/ppt/slides/_rels/slide135.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85.xml.rels" ContentType="application/vnd.openxmlformats-package.relationships+xml"/>
  <Override PartName="/ppt/slides/_rels/slide118.xml.rels" ContentType="application/vnd.openxmlformats-package.relationships+xml"/>
  <Override PartName="/ppt/slides/_rels/slide88.xml.rels" ContentType="application/vnd.openxmlformats-package.relationships+xml"/>
  <Override PartName="/ppt/slides/_rels/slide33.xml.rels" ContentType="application/vnd.openxmlformats-package.relationships+xml"/>
  <Override PartName="/ppt/slides/_rels/slide110.xml.rels" ContentType="application/vnd.openxmlformats-package.relationships+xml"/>
  <Override PartName="/ppt/slides/_rels/slide55.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78.xml.rels" ContentType="application/vnd.openxmlformats-package.relationships+xml"/>
  <Override PartName="/ppt/slides/_rels/slide31.xml.rels" ContentType="application/vnd.openxmlformats-package.relationships+xml"/>
  <Override PartName="/ppt/slides/_rels/slide117.xml.rels" ContentType="application/vnd.openxmlformats-package.relationships+xml"/>
  <Override PartName="/ppt/slides/_rels/slide84.xml.rels" ContentType="application/vnd.openxmlformats-package.relationships+xml"/>
  <Override PartName="/ppt/slides/_rels/slide120.xml.rels" ContentType="application/vnd.openxmlformats-package.relationships+xml"/>
  <Override PartName="/ppt/slides/_rels/slide83.xml.rels" ContentType="application/vnd.openxmlformats-package.relationships+xml"/>
  <Override PartName="/ppt/slides/_rels/slide116.xml.rels" ContentType="application/vnd.openxmlformats-package.relationships+xml"/>
  <Override PartName="/ppt/slides/_rels/slide39.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1.xml.rels" ContentType="application/vnd.openxmlformats-package.relationships+xml"/>
  <Override PartName="/ppt/slides/_rels/slide114.xml.rels" ContentType="application/vnd.openxmlformats-package.relationships+xml"/>
  <Override PartName="/ppt/slides/_rels/slide37.xml.rels" ContentType="application/vnd.openxmlformats-package.relationships+xml"/>
  <Override PartName="/ppt/slides/_rels/slide2.xml.rels" ContentType="application/vnd.openxmlformats-package.relationships+xml"/>
  <Override PartName="/ppt/slides/_rels/slide119.xml.rels" ContentType="application/vnd.openxmlformats-package.relationships+xml"/>
  <Override PartName="/ppt/slides/_rels/slide86.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15.xml.rels" ContentType="application/vnd.openxmlformats-package.relationships+xml"/>
  <Override PartName="/ppt/slides/_rels/slide38.xml.rels" ContentType="application/vnd.openxmlformats-package.relationships+xml"/>
  <Override PartName="/ppt/slides/_rels/slide82.xml.rels" ContentType="application/vnd.openxmlformats-package.relationships+xml"/>
  <Override PartName="/ppt/slides/_rels/slide112.xml.rels" ContentType="application/vnd.openxmlformats-package.relationships+xml"/>
  <Override PartName="/ppt/slides/_rels/slide35.xml.rels" ContentType="application/vnd.openxmlformats-package.relationships+xml"/>
  <Override PartName="/ppt/slides/_rels/slide148.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22.xml.rels" ContentType="application/vnd.openxmlformats-package.relationships+xml"/>
  <Override PartName="/ppt/slides/_rels/slide18.xml.rels" ContentType="application/vnd.openxmlformats-package.relationships+xml"/>
  <Override PartName="/ppt/slides/_rels/slide123.xml.rels" ContentType="application/vnd.openxmlformats-package.relationships+xml"/>
  <Override PartName="/ppt/slides/_rels/slide46.xml.rels" ContentType="application/vnd.openxmlformats-package.relationships+xml"/>
  <Override PartName="/ppt/slides/_rels/slide90.xml.rels" ContentType="application/vnd.openxmlformats-package.relationships+xml"/>
  <Override PartName="/ppt/slides/_rels/slide127.xml.rels" ContentType="application/vnd.openxmlformats-package.relationships+xml"/>
  <Override PartName="/ppt/slides/_rels/slide94.xml.rels" ContentType="application/vnd.openxmlformats-package.relationships+xml"/>
  <Override PartName="/ppt/slides/_rels/slide124.xml.rels" ContentType="application/vnd.openxmlformats-package.relationships+xml"/>
  <Override PartName="/ppt/slides/_rels/slide47.xml.rels" ContentType="application/vnd.openxmlformats-package.relationships+xml"/>
  <Override PartName="/ppt/slides/_rels/slide91.xml.rels" ContentType="application/vnd.openxmlformats-package.relationships+xml"/>
  <Override PartName="/ppt/slides/_rels/slide62.xml.rels" ContentType="application/vnd.openxmlformats-package.relationships+xml"/>
  <Override PartName="/ppt/slides/_rels/slide140.xml.rels" ContentType="application/vnd.openxmlformats-package.relationships+xml"/>
  <Override PartName="/ppt/slides/_rels/slide63.xml.rels" ContentType="application/vnd.openxmlformats-package.relationships+xml"/>
  <Override PartName="/ppt/slides/_rels/slide141.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121.xml.rels" ContentType="application/vnd.openxmlformats-package.relationships+xml"/>
  <Override PartName="/ppt/slides/_rels/slide66.xml.rels" ContentType="application/vnd.openxmlformats-package.relationships+xml"/>
  <Override PartName="/ppt/slides/_rels/slide122.xml.rels" ContentType="application/vnd.openxmlformats-package.relationships+xml"/>
  <Override PartName="/ppt/slides/_rels/slide67.xml.rels" ContentType="application/vnd.openxmlformats-package.relationships+xml"/>
  <Override PartName="/ppt/slides/_rels/slide125.xml.rels" ContentType="application/vnd.openxmlformats-package.relationships+xml"/>
  <Override PartName="/ppt/slides/_rels/slide48.xml.rels" ContentType="application/vnd.openxmlformats-package.relationships+xml"/>
  <Override PartName="/ppt/slides/_rels/slide92.xml.rels" ContentType="application/vnd.openxmlformats-package.relationships+xml"/>
  <Override PartName="/ppt/slides/_rels/slide68.xml.rels" ContentType="application/vnd.openxmlformats-package.relationships+xml"/>
  <Override PartName="/ppt/slides/_rels/slide126.xml.rels" ContentType="application/vnd.openxmlformats-package.relationships+xml"/>
  <Override PartName="/ppt/slides/_rels/slide93.xml.rels" ContentType="application/vnd.openxmlformats-package.relationships+xml"/>
  <Override PartName="/ppt/slides/_rels/slide49.xml.rels" ContentType="application/vnd.openxmlformats-package.relationships+xml"/>
  <Override PartName="/ppt/slides/_rels/slide69.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109.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30.xml" ContentType="application/vnd.openxmlformats-officedocument.presentationml.slide+xml"/>
  <Override PartName="/ppt/slides/slide129.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80.xml" ContentType="application/vnd.openxmlformats-officedocument.presentationml.slide+xml"/>
  <Override PartName="/ppt/slides/slide43.xml" ContentType="application/vnd.openxmlformats-officedocument.presentationml.slide+xml"/>
  <Override PartName="/ppt/slides/slide34.xml" ContentType="application/vnd.openxmlformats-officedocument.presentationml.slide+xml"/>
  <Override PartName="/ppt/slides/slide130.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35.xml" ContentType="application/vnd.openxmlformats-officedocument.presentationml.slide+xml"/>
  <Override PartName="/ppt/slides/slide131.xml" ContentType="application/vnd.openxmlformats-officedocument.presentationml.slide+xml"/>
  <Override PartName="/ppt/slides/slide56.xml" ContentType="application/vnd.openxmlformats-officedocument.presentationml.slide+xml"/>
  <Override PartName="/ppt/slides/slide128.xml" ContentType="application/vnd.openxmlformats-officedocument.presentationml.slide+xml"/>
  <Override PartName="/ppt/slides/slide138.xml" ContentType="application/vnd.openxmlformats-officedocument.presentationml.slide+xml"/>
  <Override PartName="/ppt/slides/slide148.xml" ContentType="application/vnd.openxmlformats-officedocument.presentationml.slide+xml"/>
  <Override PartName="/ppt/slides/slide44.xml" ContentType="application/vnd.openxmlformats-officedocument.presentationml.slide+xml"/>
  <Override PartName="/ppt/slides/slide140.xml" ContentType="application/vnd.openxmlformats-officedocument.presentationml.slide+xml"/>
  <Override PartName="/ppt/slides/slide53.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146.xml" ContentType="application/vnd.openxmlformats-officedocument.presentationml.slide+xml"/>
  <Override PartName="/ppt/slides/slide51.xml" ContentType="application/vnd.openxmlformats-officedocument.presentationml.slide+xml"/>
  <Override PartName="/ppt/slides/slide147.xml" ContentType="application/vnd.openxmlformats-officedocument.presentationml.slide+xml"/>
  <Override PartName="/ppt/slides/slide52.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49.xml" ContentType="application/vnd.openxmlformats-officedocument.presentationml.slide+xml"/>
  <Override PartName="/ppt/slides/slide50.xml" ContentType="application/vnd.openxmlformats-officedocument.presentationml.slide+xml"/>
  <Override PartName="/ppt/slides/slide150.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142.xml" ContentType="application/vnd.openxmlformats-officedocument.presentationml.slide+xml"/>
  <Override PartName="/ppt/slides/slide46.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141.xml" ContentType="application/vnd.openxmlformats-officedocument.presentationml.slide+xml"/>
  <Override PartName="/ppt/slides/slide4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21.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22.xml" ContentType="application/vnd.openxmlformats-officedocument.presentationml.slide+xml"/>
  <Override PartName="/ppt/slides/slide90.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69.xml" ContentType="application/vnd.openxmlformats-officedocument.presentationml.slide+xml"/>
  <Override PartName="/ppt/slides/slide26.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100.xml" ContentType="application/vnd.openxmlformats-officedocument.presentationml.slide+xml"/>
  <Override PartName="/ppt/slides/slide72.xml" ContentType="application/vnd.openxmlformats-officedocument.presentationml.slide+xml"/>
  <Override PartName="/ppt/slides/slide101.xml" ContentType="application/vnd.openxmlformats-officedocument.presentationml.slide+xml"/>
  <Override PartName="/ppt/slides/slide73.xml" ContentType="application/vnd.openxmlformats-officedocument.presentationml.slide+xml"/>
  <Override PartName="/ppt/slides/slide102.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103.xml" ContentType="application/vnd.openxmlformats-officedocument.presentationml.slide+xml"/>
  <Override PartName="/ppt/slides/slide76.xml" ContentType="application/vnd.openxmlformats-officedocument.presentationml.slide+xml"/>
  <Override PartName="/ppt/slides/slide104.xml" ContentType="application/vnd.openxmlformats-officedocument.presentationml.slide+xml"/>
  <Override PartName="/ppt/slides/slide77.xml" ContentType="application/vnd.openxmlformats-officedocument.presentationml.slide+xml"/>
  <Override PartName="/ppt/slides/slide105.xml" ContentType="application/vnd.openxmlformats-officedocument.presentationml.slide+xml"/>
  <Override PartName="/ppt/slides/slide78.xml" ContentType="application/vnd.openxmlformats-officedocument.presentationml.slide+xml"/>
  <Override PartName="/ppt/slides/slide106.xml" ContentType="application/vnd.openxmlformats-officedocument.presentationml.slide+xml"/>
  <Override PartName="/ppt/slides/slide17.xml" ContentType="application/vnd.openxmlformats-officedocument.presentationml.slide+xml"/>
  <Override PartName="/ppt/slides/slide85.xml" ContentType="application/vnd.openxmlformats-officedocument.presentationml.slide+xml"/>
  <Override PartName="/ppt/slides/slide11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Lst>
  <p:sldSz cx="12192000" cy="6858000"/>
  <p:notesSz cx="9144000" cy="6858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140" Type="http://schemas.openxmlformats.org/officeDocument/2006/relationships/slide" Target="slides/slide134.xml"/><Relationship Id="rId141" Type="http://schemas.openxmlformats.org/officeDocument/2006/relationships/slide" Target="slides/slide135.xml"/><Relationship Id="rId142" Type="http://schemas.openxmlformats.org/officeDocument/2006/relationships/slide" Target="slides/slide136.xml"/><Relationship Id="rId143" Type="http://schemas.openxmlformats.org/officeDocument/2006/relationships/slide" Target="slides/slide137.xml"/><Relationship Id="rId144" Type="http://schemas.openxmlformats.org/officeDocument/2006/relationships/slide" Target="slides/slide138.xml"/><Relationship Id="rId145" Type="http://schemas.openxmlformats.org/officeDocument/2006/relationships/slide" Target="slides/slide139.xml"/><Relationship Id="rId146" Type="http://schemas.openxmlformats.org/officeDocument/2006/relationships/slide" Target="slides/slide140.xml"/><Relationship Id="rId147" Type="http://schemas.openxmlformats.org/officeDocument/2006/relationships/slide" Target="slides/slide141.xml"/><Relationship Id="rId148" Type="http://schemas.openxmlformats.org/officeDocument/2006/relationships/slide" Target="slides/slide142.xml"/><Relationship Id="rId149" Type="http://schemas.openxmlformats.org/officeDocument/2006/relationships/slide" Target="slides/slide143.xml"/><Relationship Id="rId150" Type="http://schemas.openxmlformats.org/officeDocument/2006/relationships/slide" Target="slides/slide144.xml"/><Relationship Id="rId151" Type="http://schemas.openxmlformats.org/officeDocument/2006/relationships/slide" Target="slides/slide145.xml"/><Relationship Id="rId152" Type="http://schemas.openxmlformats.org/officeDocument/2006/relationships/slide" Target="slides/slide146.xml"/><Relationship Id="rId153" Type="http://schemas.openxmlformats.org/officeDocument/2006/relationships/slide" Target="slides/slide147.xml"/><Relationship Id="rId154" Type="http://schemas.openxmlformats.org/officeDocument/2006/relationships/slide" Target="slides/slide148.xml"/><Relationship Id="rId155" Type="http://schemas.openxmlformats.org/officeDocument/2006/relationships/slide" Target="slides/slide149.xml"/><Relationship Id="rId156" Type="http://schemas.openxmlformats.org/officeDocument/2006/relationships/slide" Target="slides/slide150.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a:t>
            </a:r>
            <a:r>
              <a:rPr b="0" lang="en-US" sz="4400" spc="-1" strike="noStrike">
                <a:latin typeface="Arial"/>
              </a:rPr>
              <a:t>l</a:t>
            </a:r>
            <a:r>
              <a:rPr b="0" lang="en-US" sz="4400" spc="-1" strike="noStrike">
                <a:latin typeface="Arial"/>
              </a:rPr>
              <a:t>i</a:t>
            </a:r>
            <a:r>
              <a:rPr b="0" lang="en-US" sz="4400" spc="-1" strike="noStrike">
                <a:latin typeface="Arial"/>
              </a:rPr>
              <a:t>c</a:t>
            </a:r>
            <a:r>
              <a:rPr b="0" lang="en-US" sz="4400" spc="-1" strike="noStrike">
                <a:latin typeface="Arial"/>
              </a:rPr>
              <a:t>k</a:t>
            </a:r>
            <a:r>
              <a:rPr b="0" lang="en-US" sz="4400" spc="-1" strike="noStrike">
                <a:latin typeface="Arial"/>
              </a:rPr>
              <a:t> </a:t>
            </a:r>
            <a:r>
              <a:rPr b="0" lang="en-US" sz="4400" spc="-1" strike="noStrike">
                <a:latin typeface="Arial"/>
              </a:rPr>
              <a:t>t</a:t>
            </a:r>
            <a:r>
              <a:rPr b="0" lang="en-US" sz="4400" spc="-1" strike="noStrike">
                <a:latin typeface="Arial"/>
              </a:rPr>
              <a:t>o</a:t>
            </a:r>
            <a:r>
              <a:rPr b="0" lang="en-US" sz="4400" spc="-1" strike="noStrike">
                <a:latin typeface="Arial"/>
              </a:rPr>
              <a:t> </a:t>
            </a:r>
            <a:r>
              <a:rPr b="0" lang="en-US" sz="4400" spc="-1" strike="noStrike">
                <a:latin typeface="Arial"/>
              </a:rPr>
              <a:t>m</a:t>
            </a:r>
            <a:r>
              <a:rPr b="0" lang="en-US" sz="4400" spc="-1" strike="noStrike">
                <a:latin typeface="Arial"/>
              </a:rPr>
              <a:t>o</a:t>
            </a:r>
            <a:r>
              <a:rPr b="0" lang="en-US" sz="4400" spc="-1" strike="noStrike">
                <a:latin typeface="Arial"/>
              </a:rPr>
              <a:t>v</a:t>
            </a:r>
            <a:r>
              <a:rPr b="0" lang="en-US" sz="4400" spc="-1" strike="noStrike">
                <a:latin typeface="Arial"/>
              </a:rPr>
              <a:t>e</a:t>
            </a:r>
            <a:r>
              <a:rPr b="0" lang="en-US" sz="4400" spc="-1" strike="noStrike">
                <a:latin typeface="Arial"/>
              </a:rPr>
              <a:t> </a:t>
            </a:r>
            <a:r>
              <a:rPr b="0" lang="en-US" sz="4400" spc="-1" strike="noStrike">
                <a:latin typeface="Arial"/>
              </a:rPr>
              <a:t>t</a:t>
            </a:r>
            <a:r>
              <a:rPr b="0" lang="en-US" sz="4400" spc="-1" strike="noStrike">
                <a:latin typeface="Arial"/>
              </a:rPr>
              <a:t>h</a:t>
            </a:r>
            <a:r>
              <a:rPr b="0" lang="en-US" sz="4400" spc="-1" strike="noStrike">
                <a:latin typeface="Arial"/>
              </a:rPr>
              <a:t>e</a:t>
            </a:r>
            <a:r>
              <a:rPr b="0" lang="en-US" sz="4400" spc="-1" strike="noStrike">
                <a:latin typeface="Arial"/>
              </a:rPr>
              <a:t> </a:t>
            </a:r>
            <a:r>
              <a:rPr b="0" lang="en-US" sz="4400" spc="-1" strike="noStrike">
                <a:latin typeface="Arial"/>
              </a:rPr>
              <a:t>s</a:t>
            </a:r>
            <a:r>
              <a:rPr b="0" lang="en-US" sz="4400" spc="-1" strike="noStrike">
                <a:latin typeface="Arial"/>
              </a:rPr>
              <a:t>l</a:t>
            </a:r>
            <a:r>
              <a:rPr b="0" lang="en-US" sz="4400" spc="-1" strike="noStrike">
                <a:latin typeface="Arial"/>
              </a:rPr>
              <a:t>i</a:t>
            </a:r>
            <a:r>
              <a:rPr b="0" lang="en-US" sz="4400" spc="-1" strike="noStrike">
                <a:latin typeface="Arial"/>
              </a:rPr>
              <a:t>d</a:t>
            </a:r>
            <a:r>
              <a:rPr b="0" lang="en-US" sz="4400" spc="-1" strike="noStrike">
                <a:latin typeface="Arial"/>
              </a:rPr>
              <a:t>e</a:t>
            </a:r>
            <a:endParaRPr b="0" lang="en-US" sz="4400" spc="-1" strike="noStrike">
              <a:latin typeface="Arial"/>
            </a:endParaRPr>
          </a:p>
        </p:txBody>
      </p:sp>
      <p:sp>
        <p:nvSpPr>
          <p:cNvPr id="154"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a:t>
            </a:r>
            <a:r>
              <a:rPr b="0" lang="en-US" sz="2000" spc="-1" strike="noStrike">
                <a:latin typeface="Arial"/>
              </a:rPr>
              <a:t>c</a:t>
            </a:r>
            <a:r>
              <a:rPr b="0" lang="en-US" sz="2000" spc="-1" strike="noStrike">
                <a:latin typeface="Arial"/>
              </a:rPr>
              <a:t>k</a:t>
            </a:r>
            <a:r>
              <a:rPr b="0" lang="en-US" sz="2000" spc="-1" strike="noStrike">
                <a:latin typeface="Arial"/>
              </a:rPr>
              <a:t> </a:t>
            </a:r>
            <a:r>
              <a:rPr b="0" lang="en-US" sz="2000" spc="-1" strike="noStrike">
                <a:latin typeface="Arial"/>
              </a:rPr>
              <a:t>t</a:t>
            </a:r>
            <a:r>
              <a:rPr b="0" lang="en-US" sz="2000" spc="-1" strike="noStrike">
                <a:latin typeface="Arial"/>
              </a:rPr>
              <a:t>o</a:t>
            </a:r>
            <a:r>
              <a:rPr b="0" lang="en-US" sz="2000" spc="-1" strike="noStrike">
                <a:latin typeface="Arial"/>
              </a:rPr>
              <a:t> </a:t>
            </a:r>
            <a:r>
              <a:rPr b="0" lang="en-US" sz="2000" spc="-1" strike="noStrike">
                <a:latin typeface="Arial"/>
              </a:rPr>
              <a:t>e</a:t>
            </a:r>
            <a:r>
              <a:rPr b="0" lang="en-US" sz="2000" spc="-1" strike="noStrike">
                <a:latin typeface="Arial"/>
              </a:rPr>
              <a:t>d</a:t>
            </a:r>
            <a:r>
              <a:rPr b="0" lang="en-US" sz="2000" spc="-1" strike="noStrike">
                <a:latin typeface="Arial"/>
              </a:rPr>
              <a:t>i</a:t>
            </a:r>
            <a:r>
              <a:rPr b="0" lang="en-US" sz="2000" spc="-1" strike="noStrike">
                <a:latin typeface="Arial"/>
              </a:rPr>
              <a:t>t </a:t>
            </a:r>
            <a:r>
              <a:rPr b="0" lang="en-US" sz="2000" spc="-1" strike="noStrike">
                <a:latin typeface="Arial"/>
              </a:rPr>
              <a:t>t</a:t>
            </a:r>
            <a:r>
              <a:rPr b="0" lang="en-US" sz="2000" spc="-1" strike="noStrike">
                <a:latin typeface="Arial"/>
              </a:rPr>
              <a:t>h</a:t>
            </a:r>
            <a:r>
              <a:rPr b="0" lang="en-US" sz="2000" spc="-1" strike="noStrike">
                <a:latin typeface="Arial"/>
              </a:rPr>
              <a:t>e</a:t>
            </a:r>
            <a:r>
              <a:rPr b="0" lang="en-US" sz="2000" spc="-1" strike="noStrike">
                <a:latin typeface="Arial"/>
              </a:rPr>
              <a:t> </a:t>
            </a:r>
            <a:r>
              <a:rPr b="0" lang="en-US" sz="2000" spc="-1" strike="noStrike">
                <a:latin typeface="Arial"/>
              </a:rPr>
              <a:t>n</a:t>
            </a:r>
            <a:r>
              <a:rPr b="0" lang="en-US" sz="2000" spc="-1" strike="noStrike">
                <a:latin typeface="Arial"/>
              </a:rPr>
              <a:t>o</a:t>
            </a:r>
            <a:r>
              <a:rPr b="0" lang="en-US" sz="2000" spc="-1" strike="noStrike">
                <a:latin typeface="Arial"/>
              </a:rPr>
              <a:t>t</a:t>
            </a:r>
            <a:r>
              <a:rPr b="0" lang="en-US" sz="2000" spc="-1" strike="noStrike">
                <a:latin typeface="Arial"/>
              </a:rPr>
              <a:t>e</a:t>
            </a:r>
            <a:r>
              <a:rPr b="0" lang="en-US" sz="2000" spc="-1" strike="noStrike">
                <a:latin typeface="Arial"/>
              </a:rPr>
              <a:t>s</a:t>
            </a:r>
            <a:r>
              <a:rPr b="0" lang="en-US" sz="2000" spc="-1" strike="noStrike">
                <a:latin typeface="Arial"/>
              </a:rPr>
              <a:t> </a:t>
            </a:r>
            <a:r>
              <a:rPr b="0" lang="en-US" sz="2000" spc="-1" strike="noStrike">
                <a:latin typeface="Arial"/>
              </a:rPr>
              <a:t>f</a:t>
            </a:r>
            <a:r>
              <a:rPr b="0" lang="en-US" sz="2000" spc="-1" strike="noStrike">
                <a:latin typeface="Arial"/>
              </a:rPr>
              <a:t>o</a:t>
            </a:r>
            <a:r>
              <a:rPr b="0" lang="en-US" sz="2000" spc="-1" strike="noStrike">
                <a:latin typeface="Arial"/>
              </a:rPr>
              <a:t>r</a:t>
            </a:r>
            <a:r>
              <a:rPr b="0" lang="en-US" sz="2000" spc="-1" strike="noStrike">
                <a:latin typeface="Arial"/>
              </a:rPr>
              <a:t>m</a:t>
            </a:r>
            <a:r>
              <a:rPr b="0" lang="en-US" sz="2000" spc="-1" strike="noStrike">
                <a:latin typeface="Arial"/>
              </a:rPr>
              <a:t>a</a:t>
            </a:r>
            <a:r>
              <a:rPr b="0" lang="en-US" sz="2000" spc="-1" strike="noStrike">
                <a:latin typeface="Arial"/>
              </a:rPr>
              <a:t>t</a:t>
            </a:r>
            <a:endParaRPr b="0" lang="en-US" sz="2000" spc="-1" strike="noStrike">
              <a:latin typeface="Arial"/>
            </a:endParaRPr>
          </a:p>
        </p:txBody>
      </p:sp>
      <p:sp>
        <p:nvSpPr>
          <p:cNvPr id="155"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56"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57"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58"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D8B24C29-8299-49F7-94FC-040987011C8C}"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30.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
</Relationships>
</file>

<file path=ppt/notesSlides/_rels/notesSlide131.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
</Relationships>
</file>

<file path=ppt/notesSlides/_rels/notesSlide132.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
</Relationships>
</file>

<file path=ppt/notesSlides/_rels/notesSlide133.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
</Relationships>
</file>

<file path=ppt/notesSlides/_rels/notesSlide134.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
</Relationships>
</file>

<file path=ppt/notesSlides/_rels/notesSlide135.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
</Relationships>
</file>

<file path=ppt/notesSlides/_rels/notesSlide136.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
</Relationships>
</file>

<file path=ppt/notesSlides/_rels/notesSlide137.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
</Relationships>
</file>

<file path=ppt/notesSlides/_rels/notesSlide138.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
</Relationships>
</file>

<file path=ppt/notesSlides/_rels/notesSlide139.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40.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
</Relationships>
</file>

<file path=ppt/notesSlides/_rels/notesSlide141.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
</Relationships>
</file>

<file path=ppt/notesSlides/_rels/notesSlide145.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
</Relationships>
</file>

<file path=ppt/notesSlides/_rels/notesSlide146.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
</Relationships>
</file>

<file path=ppt/notesSlides/_rels/notesSlide148.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
</Relationships>
</file>

<file path=ppt/notesSlides/_rels/notesSlide149.xml.rels><?xml version="1.0" encoding="UTF-8"?>
<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50.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3" name="PlaceHolder 1"/>
          <p:cNvSpPr>
            <a:spLocks noGrp="1"/>
          </p:cNvSpPr>
          <p:nvPr>
            <p:ph type="sldImg"/>
          </p:nvPr>
        </p:nvSpPr>
        <p:spPr>
          <a:xfrm>
            <a:off x="2514600" y="857160"/>
            <a:ext cx="4112280" cy="2311920"/>
          </a:xfrm>
          <a:prstGeom prst="rect">
            <a:avLst/>
          </a:prstGeom>
        </p:spPr>
      </p:sp>
      <p:sp>
        <p:nvSpPr>
          <p:cNvPr id="9024"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25"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456DDD20-CC6E-43CC-894E-02329531378F}"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3" name="PlaceHolder 1"/>
          <p:cNvSpPr>
            <a:spLocks noGrp="1"/>
          </p:cNvSpPr>
          <p:nvPr>
            <p:ph type="sldImg"/>
          </p:nvPr>
        </p:nvSpPr>
        <p:spPr>
          <a:xfrm>
            <a:off x="2514600" y="857160"/>
            <a:ext cx="4112280" cy="2311920"/>
          </a:xfrm>
          <a:prstGeom prst="rect">
            <a:avLst/>
          </a:prstGeom>
        </p:spPr>
      </p:sp>
      <p:sp>
        <p:nvSpPr>
          <p:cNvPr id="9294"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295"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C34E805-B6C9-4D02-BCA6-6A063F852971}"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6" name="PlaceHolder 1"/>
          <p:cNvSpPr>
            <a:spLocks noGrp="1"/>
          </p:cNvSpPr>
          <p:nvPr>
            <p:ph type="sldImg"/>
          </p:nvPr>
        </p:nvSpPr>
        <p:spPr>
          <a:xfrm>
            <a:off x="2514600" y="857160"/>
            <a:ext cx="4112280" cy="2311920"/>
          </a:xfrm>
          <a:prstGeom prst="rect">
            <a:avLst/>
          </a:prstGeom>
        </p:spPr>
      </p:sp>
      <p:sp>
        <p:nvSpPr>
          <p:cNvPr id="9297"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298"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F2A7D15-E7B8-481A-92B7-9771A3025830}"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9" name="PlaceHolder 1"/>
          <p:cNvSpPr>
            <a:spLocks noGrp="1"/>
          </p:cNvSpPr>
          <p:nvPr>
            <p:ph type="sldImg"/>
          </p:nvPr>
        </p:nvSpPr>
        <p:spPr>
          <a:xfrm>
            <a:off x="2514600" y="857160"/>
            <a:ext cx="4112280" cy="2311920"/>
          </a:xfrm>
          <a:prstGeom prst="rect">
            <a:avLst/>
          </a:prstGeom>
        </p:spPr>
      </p:sp>
      <p:sp>
        <p:nvSpPr>
          <p:cNvPr id="9300"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TCP’s three way handshake, that operates as follows</a:t>
            </a:r>
            <a:endParaRPr b="0" lang="en-US" sz="2000" spc="-1" strike="noStrike">
              <a:latin typeface="Arial"/>
            </a:endParaRPr>
          </a:p>
          <a:p>
            <a:pPr marL="216000" indent="-213840">
              <a:lnSpc>
                <a:spcPct val="100000"/>
              </a:lnSpc>
              <a:tabLst>
                <a:tab algn="l" pos="0"/>
              </a:tabLst>
            </a:pPr>
            <a:r>
              <a:rPr b="0" lang="en-US" sz="2000" spc="-1" strike="noStrike">
                <a:latin typeface="Arial"/>
              </a:rPr>
              <a:t> </a:t>
            </a:r>
            <a:endParaRPr b="0" lang="en-US" sz="2000" spc="-1" strike="noStrike">
              <a:latin typeface="Arial"/>
            </a:endParaRPr>
          </a:p>
          <a:p>
            <a:pPr marL="216000" indent="-213840">
              <a:lnSpc>
                <a:spcPct val="100000"/>
              </a:lnSpc>
              <a:tabLst>
                <a:tab algn="l" pos="0"/>
              </a:tabLst>
            </a:pPr>
            <a:r>
              <a:rPr b="0" lang="en-US" sz="2000" spc="-1" strike="noStrike">
                <a:latin typeface="Arial"/>
              </a:rPr>
              <a:t>Let’s say the client and server both create a TCP socket as we learned about in Chapter 2 and enter the LISTEN state</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The client then connects to the server sending a SYN message with a sequence number x (SYN Message is an TCP Segment with SYN but set in the header – you might want to go back and review the TCP segment format!)</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The server is waiting for a connection, and receives the SYN message enters the SYN received state (NOT the established state and sends a SYN ACK message back.</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Finally the client sends an ACK message to the server, and when the server receiver this enters the ESTABLished state.  This is when the application process would see the return from the wait on the  socket accept() call </a:t>
            </a:r>
            <a:endParaRPr b="0" lang="en-US" sz="2000" spc="-1" strike="noStrike">
              <a:latin typeface="Arial"/>
            </a:endParaRPr>
          </a:p>
        </p:txBody>
      </p:sp>
      <p:sp>
        <p:nvSpPr>
          <p:cNvPr id="9301"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D4665544-33AC-40EE-8B91-8C45E43E7B84}"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02" name="PlaceHolder 1"/>
          <p:cNvSpPr>
            <a:spLocks noGrp="1"/>
          </p:cNvSpPr>
          <p:nvPr>
            <p:ph type="sldImg"/>
          </p:nvPr>
        </p:nvSpPr>
        <p:spPr>
          <a:xfrm>
            <a:off x="2514600" y="857160"/>
            <a:ext cx="4112280" cy="2311920"/>
          </a:xfrm>
          <a:prstGeom prst="rect">
            <a:avLst/>
          </a:prstGeom>
        </p:spPr>
      </p:sp>
      <p:sp>
        <p:nvSpPr>
          <p:cNvPr id="9303"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As usual, there’s a human protocol analogy to the three way handshake, and I still remember thinking about this clinging for my life while climbing up a rockface</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When you want start climbing you first say ON BELOW (meaning ARE YOU READY WITH MY SAFETY ROPE)</a:t>
            </a:r>
            <a:endParaRPr b="0" lang="en-US" sz="2000" spc="-1" strike="noStrike">
              <a:latin typeface="Arial"/>
            </a:endParaRPr>
          </a:p>
          <a:p>
            <a:pPr marL="216000" indent="-213840">
              <a:lnSpc>
                <a:spcPct val="100000"/>
              </a:lnSpc>
              <a:tabLst>
                <a:tab algn="l" pos="0"/>
              </a:tabLst>
            </a:pPr>
            <a:r>
              <a:rPr b="0" lang="en-US" sz="2000" spc="-1" strike="noStrike">
                <a:latin typeface="Arial"/>
              </a:rPr>
              <a:t>THE BELYER (server) responds BELAY ON (that lets you know the belayer is ready for you)</a:t>
            </a:r>
            <a:endParaRPr b="0" lang="en-US" sz="2000" spc="-1" strike="noStrike">
              <a:latin typeface="Arial"/>
            </a:endParaRPr>
          </a:p>
          <a:p>
            <a:pPr marL="216000" indent="-213840">
              <a:lnSpc>
                <a:spcPct val="100000"/>
              </a:lnSpc>
              <a:tabLst>
                <a:tab algn="l" pos="0"/>
              </a:tabLst>
            </a:pPr>
            <a:r>
              <a:rPr b="0" lang="en-US" sz="2000" spc="-1" strike="noStrike">
                <a:latin typeface="Arial"/>
              </a:rPr>
              <a:t>And then you say CLIMING</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It’s amazing what can pass through your head when your clinging for your life o a </a:t>
            </a:r>
            <a:endParaRPr b="0" lang="en-US" sz="2000" spc="-1" strike="noStrike">
              <a:latin typeface="Arial"/>
            </a:endParaRPr>
          </a:p>
        </p:txBody>
      </p:sp>
      <p:sp>
        <p:nvSpPr>
          <p:cNvPr id="9304"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3B12094B-EDB4-427A-9A79-4799CA408A78}"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05" name="PlaceHolder 1"/>
          <p:cNvSpPr>
            <a:spLocks noGrp="1"/>
          </p:cNvSpPr>
          <p:nvPr>
            <p:ph type="sldImg"/>
          </p:nvPr>
        </p:nvSpPr>
        <p:spPr>
          <a:xfrm>
            <a:off x="2514600" y="857160"/>
            <a:ext cx="4112280" cy="2311920"/>
          </a:xfrm>
          <a:prstGeom prst="rect">
            <a:avLst/>
          </a:prstGeom>
        </p:spPr>
      </p:sp>
      <p:sp>
        <p:nvSpPr>
          <p:cNvPr id="9306"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All good things must come to an end, and that’s true for a TCP connection as well.</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And of course there’s a protocol for one side to gracefully close of a TCP connection using a FIN message, to which the other side sends a FINACK message and waits around a bit to respond to any retransmitted FIN messages before timing out.</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9307"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D07152A-7DA8-4B38-B4D4-8108140FCC40}"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08" name="PlaceHolder 1"/>
          <p:cNvSpPr>
            <a:spLocks noGrp="1"/>
          </p:cNvSpPr>
          <p:nvPr>
            <p:ph type="sldImg"/>
          </p:nvPr>
        </p:nvSpPr>
        <p:spPr>
          <a:xfrm>
            <a:off x="2514600" y="857160"/>
            <a:ext cx="4112280" cy="2311920"/>
          </a:xfrm>
          <a:prstGeom prst="rect">
            <a:avLst/>
          </a:prstGeom>
        </p:spPr>
      </p:sp>
      <p:sp>
        <p:nvSpPr>
          <p:cNvPr id="9309"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10"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0AEE3F2C-D96D-4C81-97AF-F3F2346D5DC1}" type="slidenum">
              <a:rPr b="0" lang="en-US" sz="1200" spc="-1" strike="noStrike">
                <a:solidFill>
                  <a:srgbClr val="000000"/>
                </a:solidFill>
                <a:latin typeface="Times New Roman"/>
              </a:rPr>
              <a:t>150</a:t>
            </a:fld>
            <a:endParaRPr b="0" lang="en-US" sz="1200" spc="-1" strike="noStrike">
              <a:latin typeface="Arial"/>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1" name="PlaceHolder 1"/>
          <p:cNvSpPr>
            <a:spLocks noGrp="1"/>
          </p:cNvSpPr>
          <p:nvPr>
            <p:ph type="sldImg"/>
          </p:nvPr>
        </p:nvSpPr>
        <p:spPr>
          <a:xfrm>
            <a:off x="2514600" y="857160"/>
            <a:ext cx="4112280" cy="2311920"/>
          </a:xfrm>
          <a:prstGeom prst="rect">
            <a:avLst/>
          </a:prstGeom>
        </p:spPr>
      </p:sp>
      <p:sp>
        <p:nvSpPr>
          <p:cNvPr id="9312"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13"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A9C02A58-02E8-45FA-9971-BDF9B18E028D}"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4" name="PlaceHolder 1"/>
          <p:cNvSpPr>
            <a:spLocks noGrp="1"/>
          </p:cNvSpPr>
          <p:nvPr>
            <p:ph type="sldImg"/>
          </p:nvPr>
        </p:nvSpPr>
        <p:spPr>
          <a:xfrm>
            <a:off x="2514600" y="857160"/>
            <a:ext cx="4112280" cy="2311920"/>
          </a:xfrm>
          <a:prstGeom prst="rect">
            <a:avLst/>
          </a:prstGeom>
        </p:spPr>
      </p:sp>
      <p:sp>
        <p:nvSpPr>
          <p:cNvPr id="9315"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16"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63CBD7F2-E7E1-431D-96FD-D20C0A54D2CB}"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7" name="PlaceHolder 1"/>
          <p:cNvSpPr>
            <a:spLocks noGrp="1"/>
          </p:cNvSpPr>
          <p:nvPr>
            <p:ph type="sldImg"/>
          </p:nvPr>
        </p:nvSpPr>
        <p:spPr>
          <a:xfrm>
            <a:off x="2514600" y="857160"/>
            <a:ext cx="4112280" cy="2311920"/>
          </a:xfrm>
          <a:prstGeom prst="rect">
            <a:avLst/>
          </a:prstGeom>
        </p:spPr>
      </p:sp>
      <p:sp>
        <p:nvSpPr>
          <p:cNvPr id="9318"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19"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568D43AB-AACA-4395-B10B-D88E74071F47}"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0" name="PlaceHolder 1"/>
          <p:cNvSpPr>
            <a:spLocks noGrp="1"/>
          </p:cNvSpPr>
          <p:nvPr>
            <p:ph type="sldImg"/>
          </p:nvPr>
        </p:nvSpPr>
        <p:spPr>
          <a:xfrm>
            <a:off x="2514600" y="857160"/>
            <a:ext cx="4112280" cy="2311920"/>
          </a:xfrm>
          <a:prstGeom prst="rect">
            <a:avLst/>
          </a:prstGeom>
        </p:spPr>
      </p:sp>
      <p:sp>
        <p:nvSpPr>
          <p:cNvPr id="9321"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22"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BBC75548-B4FD-4B92-95A8-8D53992C4120}"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6" name="PlaceHolder 1"/>
          <p:cNvSpPr>
            <a:spLocks noGrp="1"/>
          </p:cNvSpPr>
          <p:nvPr>
            <p:ph type="sldImg"/>
          </p:nvPr>
        </p:nvSpPr>
        <p:spPr>
          <a:xfrm>
            <a:off x="2514600" y="857160"/>
            <a:ext cx="4112280" cy="2311920"/>
          </a:xfrm>
          <a:prstGeom prst="rect">
            <a:avLst/>
          </a:prstGeom>
        </p:spPr>
      </p:sp>
      <p:sp>
        <p:nvSpPr>
          <p:cNvPr id="9027"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28"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33916425-B270-4736-A395-360530F6C4C1}" type="slidenum">
              <a:rPr b="0" lang="en-US" sz="1200" spc="-1" strike="noStrike">
                <a:solidFill>
                  <a:srgbClr val="000000"/>
                </a:solidFill>
                <a:latin typeface="Times New Roman"/>
              </a:rPr>
              <a:t>150</a:t>
            </a:fld>
            <a:endParaRPr b="0" lang="en-US" sz="1200" spc="-1" strike="noStrike">
              <a:latin typeface="Arial"/>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3" name="PlaceHolder 1"/>
          <p:cNvSpPr>
            <a:spLocks noGrp="1"/>
          </p:cNvSpPr>
          <p:nvPr>
            <p:ph type="sldImg"/>
          </p:nvPr>
        </p:nvSpPr>
        <p:spPr>
          <a:xfrm>
            <a:off x="2514600" y="857160"/>
            <a:ext cx="4112280" cy="2311920"/>
          </a:xfrm>
          <a:prstGeom prst="rect">
            <a:avLst/>
          </a:prstGeom>
        </p:spPr>
      </p:sp>
      <p:sp>
        <p:nvSpPr>
          <p:cNvPr id="9324"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25"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BE3CE1BB-1FFA-4643-BF98-535D9E96F4FD}"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6" name="PlaceHolder 1"/>
          <p:cNvSpPr>
            <a:spLocks noGrp="1"/>
          </p:cNvSpPr>
          <p:nvPr>
            <p:ph type="sldImg"/>
          </p:nvPr>
        </p:nvSpPr>
        <p:spPr>
          <a:xfrm>
            <a:off x="2514600" y="857160"/>
            <a:ext cx="4112280" cy="2311920"/>
          </a:xfrm>
          <a:prstGeom prst="rect">
            <a:avLst/>
          </a:prstGeom>
        </p:spPr>
      </p:sp>
      <p:sp>
        <p:nvSpPr>
          <p:cNvPr id="9327"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28"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0010EF02-2BFB-429F-B030-5F6FB3A77E82}"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9" name="PlaceHolder 1"/>
          <p:cNvSpPr>
            <a:spLocks noGrp="1"/>
          </p:cNvSpPr>
          <p:nvPr>
            <p:ph type="sldImg"/>
          </p:nvPr>
        </p:nvSpPr>
        <p:spPr>
          <a:xfrm>
            <a:off x="2514600" y="857160"/>
            <a:ext cx="4112280" cy="2311920"/>
          </a:xfrm>
          <a:prstGeom prst="rect">
            <a:avLst/>
          </a:prstGeom>
        </p:spPr>
      </p:sp>
      <p:sp>
        <p:nvSpPr>
          <p:cNvPr id="9330"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31"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B1455D7A-F1F6-4A1E-903E-3737CC328178}"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32" name="PlaceHolder 1"/>
          <p:cNvSpPr>
            <a:spLocks noGrp="1"/>
          </p:cNvSpPr>
          <p:nvPr>
            <p:ph type="sldImg"/>
          </p:nvPr>
        </p:nvSpPr>
        <p:spPr>
          <a:xfrm>
            <a:off x="2514600" y="857160"/>
            <a:ext cx="4112280" cy="2311920"/>
          </a:xfrm>
          <a:prstGeom prst="rect">
            <a:avLst/>
          </a:prstGeom>
        </p:spPr>
      </p:sp>
      <p:sp>
        <p:nvSpPr>
          <p:cNvPr id="9333"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34"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E2C869EC-B61B-48BE-BA7C-7C4F2C785CAF}"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35" name="PlaceHolder 1"/>
          <p:cNvSpPr>
            <a:spLocks noGrp="1"/>
          </p:cNvSpPr>
          <p:nvPr>
            <p:ph type="sldImg"/>
          </p:nvPr>
        </p:nvSpPr>
        <p:spPr>
          <a:xfrm>
            <a:off x="2514600" y="857160"/>
            <a:ext cx="4112280" cy="2311920"/>
          </a:xfrm>
          <a:prstGeom prst="rect">
            <a:avLst/>
          </a:prstGeom>
        </p:spPr>
      </p:sp>
      <p:sp>
        <p:nvSpPr>
          <p:cNvPr id="9336"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37"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E12786D-36A1-4497-AFC9-C338F5011E6F}"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38" name="PlaceHolder 1"/>
          <p:cNvSpPr>
            <a:spLocks noGrp="1"/>
          </p:cNvSpPr>
          <p:nvPr>
            <p:ph type="sldImg"/>
          </p:nvPr>
        </p:nvSpPr>
        <p:spPr>
          <a:xfrm>
            <a:off x="2514600" y="857160"/>
            <a:ext cx="4112280" cy="2311920"/>
          </a:xfrm>
          <a:prstGeom prst="rect">
            <a:avLst/>
          </a:prstGeom>
        </p:spPr>
      </p:sp>
      <p:sp>
        <p:nvSpPr>
          <p:cNvPr id="9339"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40"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8F28904-9F1B-405E-9728-809B0A99D9C0}"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41" name="PlaceHolder 1"/>
          <p:cNvSpPr>
            <a:spLocks noGrp="1"/>
          </p:cNvSpPr>
          <p:nvPr>
            <p:ph type="sldImg"/>
          </p:nvPr>
        </p:nvSpPr>
        <p:spPr>
          <a:xfrm>
            <a:off x="2514600" y="857160"/>
            <a:ext cx="4112280" cy="2311920"/>
          </a:xfrm>
          <a:prstGeom prst="rect">
            <a:avLst/>
          </a:prstGeom>
        </p:spPr>
      </p:sp>
      <p:sp>
        <p:nvSpPr>
          <p:cNvPr id="9342"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43"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5785695F-76EB-4A9B-A473-0934A23364C2}"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44" name="PlaceHolder 1"/>
          <p:cNvSpPr>
            <a:spLocks noGrp="1"/>
          </p:cNvSpPr>
          <p:nvPr>
            <p:ph type="sldImg"/>
          </p:nvPr>
        </p:nvSpPr>
        <p:spPr>
          <a:xfrm>
            <a:off x="2514600" y="857160"/>
            <a:ext cx="4112280" cy="2311920"/>
          </a:xfrm>
          <a:prstGeom prst="rect">
            <a:avLst/>
          </a:prstGeom>
        </p:spPr>
      </p:sp>
      <p:sp>
        <p:nvSpPr>
          <p:cNvPr id="9345"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46"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B4F780A8-F554-464C-9C33-BF3BE371F866}"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47" name="PlaceHolder 1"/>
          <p:cNvSpPr>
            <a:spLocks noGrp="1"/>
          </p:cNvSpPr>
          <p:nvPr>
            <p:ph type="sldImg"/>
          </p:nvPr>
        </p:nvSpPr>
        <p:spPr>
          <a:xfrm>
            <a:off x="2514600" y="857160"/>
            <a:ext cx="4112280" cy="2311920"/>
          </a:xfrm>
          <a:prstGeom prst="rect">
            <a:avLst/>
          </a:prstGeom>
        </p:spPr>
      </p:sp>
      <p:sp>
        <p:nvSpPr>
          <p:cNvPr id="9348"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49"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5A54CCD1-7234-4162-A3B5-9748EDD3FE28}"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0" name="PlaceHolder 1"/>
          <p:cNvSpPr>
            <a:spLocks noGrp="1"/>
          </p:cNvSpPr>
          <p:nvPr>
            <p:ph type="sldImg"/>
          </p:nvPr>
        </p:nvSpPr>
        <p:spPr>
          <a:xfrm>
            <a:off x="2514600" y="857160"/>
            <a:ext cx="4112280" cy="2311920"/>
          </a:xfrm>
          <a:prstGeom prst="rect">
            <a:avLst/>
          </a:prstGeom>
        </p:spPr>
      </p:sp>
      <p:sp>
        <p:nvSpPr>
          <p:cNvPr id="9351"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52"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E9D2BFF2-CEF7-4C04-9568-CE33EB8989BC}" type="slidenum">
              <a:rPr b="0" lang="en-US" sz="1200" spc="-1" strike="noStrike">
                <a:solidFill>
                  <a:srgbClr val="000000"/>
                </a:solidFill>
                <a:latin typeface="Times New Roman"/>
              </a:rPr>
              <a:t>150</a:t>
            </a:fld>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9" name="PlaceHolder 1"/>
          <p:cNvSpPr>
            <a:spLocks noGrp="1"/>
          </p:cNvSpPr>
          <p:nvPr>
            <p:ph type="sldImg"/>
          </p:nvPr>
        </p:nvSpPr>
        <p:spPr>
          <a:xfrm>
            <a:off x="2514600" y="857160"/>
            <a:ext cx="4112280" cy="2311920"/>
          </a:xfrm>
          <a:prstGeom prst="rect">
            <a:avLst/>
          </a:prstGeom>
        </p:spPr>
      </p:sp>
      <p:sp>
        <p:nvSpPr>
          <p:cNvPr id="9030"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31"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BA0550B-5F56-4165-BF86-F3A8D5582C3B}"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3" name="PlaceHolder 1"/>
          <p:cNvSpPr>
            <a:spLocks noGrp="1"/>
          </p:cNvSpPr>
          <p:nvPr>
            <p:ph type="sldImg"/>
          </p:nvPr>
        </p:nvSpPr>
        <p:spPr>
          <a:xfrm>
            <a:off x="2514600" y="857160"/>
            <a:ext cx="4112280" cy="2311920"/>
          </a:xfrm>
          <a:prstGeom prst="rect">
            <a:avLst/>
          </a:prstGeom>
        </p:spPr>
      </p:sp>
      <p:sp>
        <p:nvSpPr>
          <p:cNvPr id="9354"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55"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71CCDEBE-9A17-4EF3-9E03-89D6454AE030}"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6" name="PlaceHolder 1"/>
          <p:cNvSpPr>
            <a:spLocks noGrp="1"/>
          </p:cNvSpPr>
          <p:nvPr>
            <p:ph type="sldImg"/>
          </p:nvPr>
        </p:nvSpPr>
        <p:spPr>
          <a:xfrm>
            <a:off x="2514600" y="857160"/>
            <a:ext cx="4112280" cy="2311920"/>
          </a:xfrm>
          <a:prstGeom prst="rect">
            <a:avLst/>
          </a:prstGeom>
        </p:spPr>
      </p:sp>
      <p:sp>
        <p:nvSpPr>
          <p:cNvPr id="9357"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58"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67B7C7C7-E1B9-44A6-BF5C-84BD84FFA3FC}"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9" name="PlaceHolder 1"/>
          <p:cNvSpPr>
            <a:spLocks noGrp="1"/>
          </p:cNvSpPr>
          <p:nvPr>
            <p:ph type="sldImg"/>
          </p:nvPr>
        </p:nvSpPr>
        <p:spPr>
          <a:xfrm>
            <a:off x="2514600" y="857160"/>
            <a:ext cx="4112280" cy="2311920"/>
          </a:xfrm>
          <a:prstGeom prst="rect">
            <a:avLst/>
          </a:prstGeom>
        </p:spPr>
      </p:sp>
      <p:sp>
        <p:nvSpPr>
          <p:cNvPr id="9360"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61"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85197AE-CB97-4A48-868A-04B34285E2F7}"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62" name="PlaceHolder 1"/>
          <p:cNvSpPr>
            <a:spLocks noGrp="1"/>
          </p:cNvSpPr>
          <p:nvPr>
            <p:ph type="sldImg"/>
          </p:nvPr>
        </p:nvSpPr>
        <p:spPr>
          <a:xfrm>
            <a:off x="2514600" y="857160"/>
            <a:ext cx="4112280" cy="2311920"/>
          </a:xfrm>
          <a:prstGeom prst="rect">
            <a:avLst/>
          </a:prstGeom>
        </p:spPr>
      </p:sp>
      <p:sp>
        <p:nvSpPr>
          <p:cNvPr id="9363"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64"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60A1B11F-9EB1-4EDA-83A8-A2D79356D452}"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65" name="PlaceHolder 1"/>
          <p:cNvSpPr>
            <a:spLocks noGrp="1"/>
          </p:cNvSpPr>
          <p:nvPr>
            <p:ph type="sldImg"/>
          </p:nvPr>
        </p:nvSpPr>
        <p:spPr>
          <a:xfrm>
            <a:off x="2514600" y="857160"/>
            <a:ext cx="4112280" cy="2311920"/>
          </a:xfrm>
          <a:prstGeom prst="rect">
            <a:avLst/>
          </a:prstGeom>
        </p:spPr>
      </p:sp>
      <p:sp>
        <p:nvSpPr>
          <p:cNvPr id="9366"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67"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40A3DB5-FE0D-47BA-B6F8-525802CDEBBA}"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68" name="PlaceHolder 1"/>
          <p:cNvSpPr>
            <a:spLocks noGrp="1"/>
          </p:cNvSpPr>
          <p:nvPr>
            <p:ph type="sldImg"/>
          </p:nvPr>
        </p:nvSpPr>
        <p:spPr>
          <a:xfrm>
            <a:off x="2514600" y="857160"/>
            <a:ext cx="4112280" cy="2311920"/>
          </a:xfrm>
          <a:prstGeom prst="rect">
            <a:avLst/>
          </a:prstGeom>
        </p:spPr>
      </p:sp>
      <p:sp>
        <p:nvSpPr>
          <p:cNvPr id="9369"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70"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134873D6-25D2-426E-B9C0-39D5810BDEDD}"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71" name="PlaceHolder 1"/>
          <p:cNvSpPr>
            <a:spLocks noGrp="1"/>
          </p:cNvSpPr>
          <p:nvPr>
            <p:ph type="sldImg"/>
          </p:nvPr>
        </p:nvSpPr>
        <p:spPr>
          <a:xfrm>
            <a:off x="2514600" y="857160"/>
            <a:ext cx="4112280" cy="2311920"/>
          </a:xfrm>
          <a:prstGeom prst="rect">
            <a:avLst/>
          </a:prstGeom>
        </p:spPr>
      </p:sp>
      <p:sp>
        <p:nvSpPr>
          <p:cNvPr id="9372"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73"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BF1D5A2-679A-462E-B3C6-DE26D0B59F7A}"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74" name="PlaceHolder 1"/>
          <p:cNvSpPr>
            <a:spLocks noGrp="1"/>
          </p:cNvSpPr>
          <p:nvPr>
            <p:ph type="sldImg"/>
          </p:nvPr>
        </p:nvSpPr>
        <p:spPr>
          <a:xfrm>
            <a:off x="2514600" y="857160"/>
            <a:ext cx="4112280" cy="2311920"/>
          </a:xfrm>
          <a:prstGeom prst="rect">
            <a:avLst/>
          </a:prstGeom>
        </p:spPr>
      </p:sp>
      <p:sp>
        <p:nvSpPr>
          <p:cNvPr id="9375"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76"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A2F2C2E1-6A4D-41C7-873F-00ACA5A37672}"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77" name="PlaceHolder 1"/>
          <p:cNvSpPr>
            <a:spLocks noGrp="1"/>
          </p:cNvSpPr>
          <p:nvPr>
            <p:ph type="sldImg"/>
          </p:nvPr>
        </p:nvSpPr>
        <p:spPr>
          <a:xfrm>
            <a:off x="2514600" y="857160"/>
            <a:ext cx="4112280" cy="2311920"/>
          </a:xfrm>
          <a:prstGeom prst="rect">
            <a:avLst/>
          </a:prstGeom>
        </p:spPr>
      </p:sp>
      <p:sp>
        <p:nvSpPr>
          <p:cNvPr id="9378"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79"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A415EDAA-5A37-44D9-A2C2-FB7BAD275E10}"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0" name="PlaceHolder 1"/>
          <p:cNvSpPr>
            <a:spLocks noGrp="1"/>
          </p:cNvSpPr>
          <p:nvPr>
            <p:ph type="sldImg"/>
          </p:nvPr>
        </p:nvSpPr>
        <p:spPr>
          <a:xfrm>
            <a:off x="2514600" y="857160"/>
            <a:ext cx="4112280" cy="2311920"/>
          </a:xfrm>
          <a:prstGeom prst="rect">
            <a:avLst/>
          </a:prstGeom>
        </p:spPr>
      </p:sp>
      <p:sp>
        <p:nvSpPr>
          <p:cNvPr id="9381"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82"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96D79AA2-33DC-4F3F-921A-6D833FCC3659}"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2" name="PlaceHolder 1"/>
          <p:cNvSpPr>
            <a:spLocks noGrp="1"/>
          </p:cNvSpPr>
          <p:nvPr>
            <p:ph type="sldImg"/>
          </p:nvPr>
        </p:nvSpPr>
        <p:spPr>
          <a:xfrm>
            <a:off x="2514600" y="857160"/>
            <a:ext cx="4112280" cy="2311920"/>
          </a:xfrm>
          <a:prstGeom prst="rect">
            <a:avLst/>
          </a:prstGeom>
        </p:spPr>
      </p:sp>
      <p:sp>
        <p:nvSpPr>
          <p:cNvPr id="9033"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34"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D822B942-80EB-4DF3-8E10-E0068F10E5A8}"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3" name="PlaceHolder 1"/>
          <p:cNvSpPr>
            <a:spLocks noGrp="1"/>
          </p:cNvSpPr>
          <p:nvPr>
            <p:ph type="sldImg"/>
          </p:nvPr>
        </p:nvSpPr>
        <p:spPr>
          <a:xfrm>
            <a:off x="2514600" y="857160"/>
            <a:ext cx="4112280" cy="2311920"/>
          </a:xfrm>
          <a:prstGeom prst="rect">
            <a:avLst/>
          </a:prstGeom>
        </p:spPr>
      </p:sp>
      <p:sp>
        <p:nvSpPr>
          <p:cNvPr id="9384"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85"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AD9C384E-F8A0-44DC-9D3B-BC412EF20499}"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6" name="PlaceHolder 1"/>
          <p:cNvSpPr>
            <a:spLocks noGrp="1"/>
          </p:cNvSpPr>
          <p:nvPr>
            <p:ph type="sldImg"/>
          </p:nvPr>
        </p:nvSpPr>
        <p:spPr>
          <a:xfrm>
            <a:off x="2514600" y="857160"/>
            <a:ext cx="4112280" cy="2311920"/>
          </a:xfrm>
          <a:prstGeom prst="rect">
            <a:avLst/>
          </a:prstGeom>
        </p:spPr>
      </p:sp>
      <p:sp>
        <p:nvSpPr>
          <p:cNvPr id="9387"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88"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69D93CFA-ED70-4B40-A94A-F75C8F0E169F}"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9" name="PlaceHolder 1"/>
          <p:cNvSpPr>
            <a:spLocks noGrp="1"/>
          </p:cNvSpPr>
          <p:nvPr>
            <p:ph type="sldImg"/>
          </p:nvPr>
        </p:nvSpPr>
        <p:spPr>
          <a:xfrm>
            <a:off x="2514600" y="857160"/>
            <a:ext cx="4112280" cy="2311920"/>
          </a:xfrm>
          <a:prstGeom prst="rect">
            <a:avLst/>
          </a:prstGeom>
        </p:spPr>
      </p:sp>
      <p:sp>
        <p:nvSpPr>
          <p:cNvPr id="9390"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91"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3602673-1415-4BF0-A7E8-26EF79F86659}"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92" name="PlaceHolder 1"/>
          <p:cNvSpPr>
            <a:spLocks noGrp="1"/>
          </p:cNvSpPr>
          <p:nvPr>
            <p:ph type="sldImg"/>
          </p:nvPr>
        </p:nvSpPr>
        <p:spPr>
          <a:xfrm>
            <a:off x="2514600" y="857160"/>
            <a:ext cx="4112280" cy="2311920"/>
          </a:xfrm>
          <a:prstGeom prst="rect">
            <a:avLst/>
          </a:prstGeom>
        </p:spPr>
      </p:sp>
      <p:sp>
        <p:nvSpPr>
          <p:cNvPr id="9393"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94"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96E7E49B-9982-451B-B12F-931210012785}"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95" name="PlaceHolder 1"/>
          <p:cNvSpPr>
            <a:spLocks noGrp="1"/>
          </p:cNvSpPr>
          <p:nvPr>
            <p:ph type="sldImg"/>
          </p:nvPr>
        </p:nvSpPr>
        <p:spPr>
          <a:xfrm>
            <a:off x="2514600" y="857160"/>
            <a:ext cx="4112280" cy="2311920"/>
          </a:xfrm>
          <a:prstGeom prst="rect">
            <a:avLst/>
          </a:prstGeom>
        </p:spPr>
      </p:sp>
      <p:sp>
        <p:nvSpPr>
          <p:cNvPr id="9396"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397"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766B6CD-301E-44B3-9E27-412EB7808803}"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98" name="PlaceHolder 1"/>
          <p:cNvSpPr>
            <a:spLocks noGrp="1"/>
          </p:cNvSpPr>
          <p:nvPr>
            <p:ph type="sldImg"/>
          </p:nvPr>
        </p:nvSpPr>
        <p:spPr>
          <a:xfrm>
            <a:off x="2514600" y="857160"/>
            <a:ext cx="4112280" cy="2311920"/>
          </a:xfrm>
          <a:prstGeom prst="rect">
            <a:avLst/>
          </a:prstGeom>
        </p:spPr>
      </p:sp>
      <p:sp>
        <p:nvSpPr>
          <p:cNvPr id="9399"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400"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EFA8C9EF-AB28-4AFC-800F-95B9BC120E92}"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01" name="PlaceHolder 1"/>
          <p:cNvSpPr>
            <a:spLocks noGrp="1"/>
          </p:cNvSpPr>
          <p:nvPr>
            <p:ph type="sldImg"/>
          </p:nvPr>
        </p:nvSpPr>
        <p:spPr>
          <a:xfrm>
            <a:off x="2514600" y="857160"/>
            <a:ext cx="4112280" cy="2311920"/>
          </a:xfrm>
          <a:prstGeom prst="rect">
            <a:avLst/>
          </a:prstGeom>
        </p:spPr>
      </p:sp>
      <p:sp>
        <p:nvSpPr>
          <p:cNvPr id="9402"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403"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E8AA08F3-34D9-404D-8442-93A1744C2B4D}" type="slidenum">
              <a:rPr b="0" lang="en-US" sz="1200" spc="-1" strike="noStrike">
                <a:solidFill>
                  <a:srgbClr val="000000"/>
                </a:solidFill>
                <a:latin typeface="Times New Roman"/>
              </a:rPr>
              <a:t>150</a:t>
            </a:fld>
            <a:endParaRPr b="0" lang="en-US" sz="1200" spc="-1" strike="noStrike">
              <a:latin typeface="Arial"/>
            </a:endParaRPr>
          </a:p>
        </p:txBody>
      </p:sp>
    </p:spTree>
  </p:cSld>
</p:notes>
</file>

<file path=ppt/notesSlides/notesSlide1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04" name="PlaceHolder 1"/>
          <p:cNvSpPr>
            <a:spLocks noGrp="1"/>
          </p:cNvSpPr>
          <p:nvPr>
            <p:ph type="sldImg"/>
          </p:nvPr>
        </p:nvSpPr>
        <p:spPr>
          <a:xfrm>
            <a:off x="2514600" y="857160"/>
            <a:ext cx="4112280" cy="2311920"/>
          </a:xfrm>
          <a:prstGeom prst="rect">
            <a:avLst/>
          </a:prstGeom>
        </p:spPr>
      </p:sp>
      <p:sp>
        <p:nvSpPr>
          <p:cNvPr id="9405"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406"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30A9F5DC-93D9-42CA-85A1-57F559EA04A8}"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07" name="PlaceHolder 1"/>
          <p:cNvSpPr>
            <a:spLocks noGrp="1"/>
          </p:cNvSpPr>
          <p:nvPr>
            <p:ph type="sldImg"/>
          </p:nvPr>
        </p:nvSpPr>
        <p:spPr>
          <a:xfrm>
            <a:off x="2514600" y="857160"/>
            <a:ext cx="4112280" cy="2311920"/>
          </a:xfrm>
          <a:prstGeom prst="rect">
            <a:avLst/>
          </a:prstGeom>
        </p:spPr>
      </p:sp>
      <p:sp>
        <p:nvSpPr>
          <p:cNvPr id="9408"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409"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0A37E7CC-A9D9-4373-A1C7-2A7E481DF1E4}"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0" name="PlaceHolder 1"/>
          <p:cNvSpPr>
            <a:spLocks noGrp="1"/>
          </p:cNvSpPr>
          <p:nvPr>
            <p:ph type="sldImg"/>
          </p:nvPr>
        </p:nvSpPr>
        <p:spPr>
          <a:xfrm>
            <a:off x="2514600" y="857160"/>
            <a:ext cx="4112280" cy="2311920"/>
          </a:xfrm>
          <a:prstGeom prst="rect">
            <a:avLst/>
          </a:prstGeom>
        </p:spPr>
      </p:sp>
      <p:sp>
        <p:nvSpPr>
          <p:cNvPr id="9411"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412"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EB673353-9B8F-4655-8D5B-FE908EF165E3}"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5" name="PlaceHolder 1"/>
          <p:cNvSpPr>
            <a:spLocks noGrp="1"/>
          </p:cNvSpPr>
          <p:nvPr>
            <p:ph type="sldImg"/>
          </p:nvPr>
        </p:nvSpPr>
        <p:spPr>
          <a:xfrm>
            <a:off x="2514600" y="857160"/>
            <a:ext cx="4112280" cy="2311920"/>
          </a:xfrm>
          <a:prstGeom prst="rect">
            <a:avLst/>
          </a:prstGeom>
        </p:spPr>
      </p:sp>
      <p:sp>
        <p:nvSpPr>
          <p:cNvPr id="9036"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37"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6CCA4E2-7585-45D6-BC58-1E46F8A9019E}"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3" name="PlaceHolder 1"/>
          <p:cNvSpPr>
            <a:spLocks noGrp="1"/>
          </p:cNvSpPr>
          <p:nvPr>
            <p:ph type="sldImg"/>
          </p:nvPr>
        </p:nvSpPr>
        <p:spPr>
          <a:xfrm>
            <a:off x="2514600" y="857160"/>
            <a:ext cx="4112280" cy="2311920"/>
          </a:xfrm>
          <a:prstGeom prst="rect">
            <a:avLst/>
          </a:prstGeom>
        </p:spPr>
      </p:sp>
      <p:sp>
        <p:nvSpPr>
          <p:cNvPr id="9414"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415"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10272B9B-7565-42FF-A5BC-F5F54D87E816}"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6" name="PlaceHolder 1"/>
          <p:cNvSpPr>
            <a:spLocks noGrp="1"/>
          </p:cNvSpPr>
          <p:nvPr>
            <p:ph type="sldImg"/>
          </p:nvPr>
        </p:nvSpPr>
        <p:spPr>
          <a:xfrm>
            <a:off x="2514600" y="857160"/>
            <a:ext cx="4112280" cy="2311920"/>
          </a:xfrm>
          <a:prstGeom prst="rect">
            <a:avLst/>
          </a:prstGeom>
        </p:spPr>
      </p:sp>
      <p:sp>
        <p:nvSpPr>
          <p:cNvPr id="9417"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418"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43F03371-86A0-413A-96D9-FB680B357C1B}"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9" name="PlaceHolder 1"/>
          <p:cNvSpPr>
            <a:spLocks noGrp="1"/>
          </p:cNvSpPr>
          <p:nvPr>
            <p:ph type="sldImg"/>
          </p:nvPr>
        </p:nvSpPr>
        <p:spPr>
          <a:xfrm>
            <a:off x="2514600" y="857160"/>
            <a:ext cx="4112280" cy="2311920"/>
          </a:xfrm>
          <a:prstGeom prst="rect">
            <a:avLst/>
          </a:prstGeom>
        </p:spPr>
      </p:sp>
      <p:sp>
        <p:nvSpPr>
          <p:cNvPr id="9420"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421"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8C3E6BBE-73BB-4F45-B7A8-9155DD184343}" type="slidenum">
              <a:rPr b="0" lang="en-US" sz="1200" spc="-1" strike="noStrike">
                <a:solidFill>
                  <a:srgbClr val="000000"/>
                </a:solidFill>
                <a:latin typeface="Times New Roman"/>
              </a:rPr>
              <a:t>150</a:t>
            </a:fld>
            <a:endParaRPr b="0" lang="en-US" sz="1200" spc="-1" strike="noStrike">
              <a:latin typeface="Arial"/>
            </a:endParaRPr>
          </a:p>
        </p:txBody>
      </p:sp>
    </p:spTree>
  </p:cSld>
</p:notes>
</file>

<file path=ppt/notesSlides/notesSlide1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22" name="PlaceHolder 1"/>
          <p:cNvSpPr>
            <a:spLocks noGrp="1"/>
          </p:cNvSpPr>
          <p:nvPr>
            <p:ph type="sldImg"/>
          </p:nvPr>
        </p:nvSpPr>
        <p:spPr>
          <a:xfrm>
            <a:off x="2514600" y="857160"/>
            <a:ext cx="4112280" cy="2311920"/>
          </a:xfrm>
          <a:prstGeom prst="rect">
            <a:avLst/>
          </a:prstGeom>
        </p:spPr>
      </p:sp>
      <p:sp>
        <p:nvSpPr>
          <p:cNvPr id="9423"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424"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0C58F0F2-AD24-4D01-8A67-BD206E68B404}" type="slidenum">
              <a:rPr b="0" lang="en-US" sz="1200" spc="-1" strike="noStrike">
                <a:solidFill>
                  <a:srgbClr val="000000"/>
                </a:solidFill>
                <a:latin typeface="Times New Roman"/>
              </a:rPr>
              <a:t>150</a:t>
            </a:fld>
            <a:endParaRPr b="0" lang="en-US" sz="1200" spc="-1" strike="noStrike">
              <a:latin typeface="Arial"/>
            </a:endParaRPr>
          </a:p>
        </p:txBody>
      </p:sp>
    </p:spTree>
  </p:cSld>
</p:notes>
</file>

<file path=ppt/notesSlides/notesSlide1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25" name="PlaceHolder 1"/>
          <p:cNvSpPr>
            <a:spLocks noGrp="1"/>
          </p:cNvSpPr>
          <p:nvPr>
            <p:ph type="sldImg"/>
          </p:nvPr>
        </p:nvSpPr>
        <p:spPr>
          <a:xfrm>
            <a:off x="2514600" y="857160"/>
            <a:ext cx="4112280" cy="2311920"/>
          </a:xfrm>
          <a:prstGeom prst="rect">
            <a:avLst/>
          </a:prstGeom>
        </p:spPr>
      </p:sp>
      <p:sp>
        <p:nvSpPr>
          <p:cNvPr id="9426"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427"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BD1FFD9F-8636-41A1-99D5-18D2C6EACE37}"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28" name="PlaceHolder 1"/>
          <p:cNvSpPr>
            <a:spLocks noGrp="1"/>
          </p:cNvSpPr>
          <p:nvPr>
            <p:ph type="sldImg"/>
          </p:nvPr>
        </p:nvSpPr>
        <p:spPr>
          <a:xfrm>
            <a:off x="2514600" y="857160"/>
            <a:ext cx="4112280" cy="2311920"/>
          </a:xfrm>
          <a:prstGeom prst="rect">
            <a:avLst/>
          </a:prstGeom>
        </p:spPr>
      </p:sp>
      <p:sp>
        <p:nvSpPr>
          <p:cNvPr id="9429"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430"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0ED6439D-7E3E-4FE2-9925-BD9763F475BA}"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1" name="PlaceHolder 1"/>
          <p:cNvSpPr>
            <a:spLocks noGrp="1"/>
          </p:cNvSpPr>
          <p:nvPr>
            <p:ph type="sldImg"/>
          </p:nvPr>
        </p:nvSpPr>
        <p:spPr>
          <a:xfrm>
            <a:off x="2514600" y="857160"/>
            <a:ext cx="4112280" cy="2311920"/>
          </a:xfrm>
          <a:prstGeom prst="rect">
            <a:avLst/>
          </a:prstGeom>
        </p:spPr>
      </p:sp>
      <p:sp>
        <p:nvSpPr>
          <p:cNvPr id="9432"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433"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AD845DE-E960-4F77-B4C8-98E527D197B3}"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4" name="PlaceHolder 1"/>
          <p:cNvSpPr>
            <a:spLocks noGrp="1"/>
          </p:cNvSpPr>
          <p:nvPr>
            <p:ph type="sldImg"/>
          </p:nvPr>
        </p:nvSpPr>
        <p:spPr>
          <a:xfrm>
            <a:off x="2514600" y="857160"/>
            <a:ext cx="4112280" cy="2311920"/>
          </a:xfrm>
          <a:prstGeom prst="rect">
            <a:avLst/>
          </a:prstGeom>
        </p:spPr>
      </p:sp>
      <p:sp>
        <p:nvSpPr>
          <p:cNvPr id="9435"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436"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678A0F3A-3E09-4CA9-B0A8-CEFEA05A5A27}"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7" name="PlaceHolder 1"/>
          <p:cNvSpPr>
            <a:spLocks noGrp="1"/>
          </p:cNvSpPr>
          <p:nvPr>
            <p:ph type="sldImg"/>
          </p:nvPr>
        </p:nvSpPr>
        <p:spPr>
          <a:xfrm>
            <a:off x="2514600" y="857160"/>
            <a:ext cx="4112280" cy="2311920"/>
          </a:xfrm>
          <a:prstGeom prst="rect">
            <a:avLst/>
          </a:prstGeom>
        </p:spPr>
      </p:sp>
      <p:sp>
        <p:nvSpPr>
          <p:cNvPr id="9438"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439"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F6AAD69A-A6A2-4426-9578-431856FFB1BC}" type="slidenum">
              <a:rPr b="0" lang="en-US" sz="1200" spc="-1" strike="noStrike">
                <a:solidFill>
                  <a:srgbClr val="000000"/>
                </a:solidFill>
                <a:latin typeface="Times New Roman"/>
              </a:rPr>
              <a:t>150</a:t>
            </a:fld>
            <a:endParaRPr b="0" lang="en-US" sz="1200" spc="-1" strike="noStrike">
              <a:latin typeface="Arial"/>
            </a:endParaRPr>
          </a:p>
        </p:txBody>
      </p:sp>
    </p:spTree>
  </p:cSld>
</p:notes>
</file>

<file path=ppt/notesSlides/notesSlide1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0" name="PlaceHolder 1"/>
          <p:cNvSpPr>
            <a:spLocks noGrp="1"/>
          </p:cNvSpPr>
          <p:nvPr>
            <p:ph type="sldImg"/>
          </p:nvPr>
        </p:nvSpPr>
        <p:spPr>
          <a:xfrm>
            <a:off x="2514600" y="857160"/>
            <a:ext cx="4112280" cy="2311920"/>
          </a:xfrm>
          <a:prstGeom prst="rect">
            <a:avLst/>
          </a:prstGeom>
        </p:spPr>
      </p:sp>
      <p:sp>
        <p:nvSpPr>
          <p:cNvPr id="9441"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442"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1CE2ACEA-FB1A-404A-A555-462D422ED5A9}"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8" name="PlaceHolder 1"/>
          <p:cNvSpPr>
            <a:spLocks noGrp="1"/>
          </p:cNvSpPr>
          <p:nvPr>
            <p:ph type="sldImg"/>
          </p:nvPr>
        </p:nvSpPr>
        <p:spPr>
          <a:xfrm>
            <a:off x="2514600" y="857160"/>
            <a:ext cx="4112280" cy="2311920"/>
          </a:xfrm>
          <a:prstGeom prst="rect">
            <a:avLst/>
          </a:prstGeom>
        </p:spPr>
      </p:sp>
      <p:sp>
        <p:nvSpPr>
          <p:cNvPr id="9039"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40"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7DA38176-4DD4-4DFF-84EE-F23441F95BB1}"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3" name="PlaceHolder 1"/>
          <p:cNvSpPr>
            <a:spLocks noGrp="1"/>
          </p:cNvSpPr>
          <p:nvPr>
            <p:ph type="sldImg"/>
          </p:nvPr>
        </p:nvSpPr>
        <p:spPr>
          <a:xfrm>
            <a:off x="2514600" y="857160"/>
            <a:ext cx="4112280" cy="2311920"/>
          </a:xfrm>
          <a:prstGeom prst="rect">
            <a:avLst/>
          </a:prstGeom>
        </p:spPr>
      </p:sp>
      <p:sp>
        <p:nvSpPr>
          <p:cNvPr id="9444"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445"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56349A12-5231-455C-B098-101E57DD2F21}" type="slidenum">
              <a:rPr b="0" lang="en-US" sz="1200" spc="-1" strike="noStrike">
                <a:solidFill>
                  <a:srgbClr val="000000"/>
                </a:solidFill>
                <a:latin typeface="Times New Roman"/>
              </a:rPr>
              <a:t>150</a:t>
            </a:fld>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1" name="PlaceHolder 1"/>
          <p:cNvSpPr>
            <a:spLocks noGrp="1"/>
          </p:cNvSpPr>
          <p:nvPr>
            <p:ph type="sldImg"/>
          </p:nvPr>
        </p:nvSpPr>
        <p:spPr>
          <a:xfrm>
            <a:off x="2514600" y="857160"/>
            <a:ext cx="4112280" cy="2311920"/>
          </a:xfrm>
          <a:prstGeom prst="rect">
            <a:avLst/>
          </a:prstGeom>
        </p:spPr>
      </p:sp>
      <p:sp>
        <p:nvSpPr>
          <p:cNvPr id="9042"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43"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F7528B5-1BC2-483C-BD2B-132227F116B1}"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4" name="PlaceHolder 1"/>
          <p:cNvSpPr>
            <a:spLocks noGrp="1"/>
          </p:cNvSpPr>
          <p:nvPr>
            <p:ph type="sldImg"/>
          </p:nvPr>
        </p:nvSpPr>
        <p:spPr>
          <a:xfrm>
            <a:off x="2514600" y="857160"/>
            <a:ext cx="4112280" cy="2311920"/>
          </a:xfrm>
          <a:prstGeom prst="rect">
            <a:avLst/>
          </a:prstGeom>
        </p:spPr>
      </p:sp>
      <p:sp>
        <p:nvSpPr>
          <p:cNvPr id="9045"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46"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F227F7B-2E35-47A2-944D-EBF710429EB4}"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7" name="PlaceHolder 1"/>
          <p:cNvSpPr>
            <a:spLocks noGrp="1"/>
          </p:cNvSpPr>
          <p:nvPr>
            <p:ph type="sldImg"/>
          </p:nvPr>
        </p:nvSpPr>
        <p:spPr>
          <a:xfrm>
            <a:off x="2514600" y="857160"/>
            <a:ext cx="4112280" cy="2311920"/>
          </a:xfrm>
          <a:prstGeom prst="rect">
            <a:avLst/>
          </a:prstGeom>
        </p:spPr>
      </p:sp>
      <p:sp>
        <p:nvSpPr>
          <p:cNvPr id="9048"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49"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BF10EB9-7FF4-43D2-8A32-9BE2774738BC}"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50" name="PlaceHolder 1"/>
          <p:cNvSpPr>
            <a:spLocks noGrp="1"/>
          </p:cNvSpPr>
          <p:nvPr>
            <p:ph type="sldImg"/>
          </p:nvPr>
        </p:nvSpPr>
        <p:spPr>
          <a:xfrm>
            <a:off x="2514600" y="857160"/>
            <a:ext cx="4112280" cy="2311920"/>
          </a:xfrm>
          <a:prstGeom prst="rect">
            <a:avLst/>
          </a:prstGeom>
        </p:spPr>
      </p:sp>
      <p:sp>
        <p:nvSpPr>
          <p:cNvPr id="9051"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52"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12F020AC-CEAE-418B-96E0-6C966398F7B7}"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99" name="PlaceHolder 1"/>
          <p:cNvSpPr>
            <a:spLocks noGrp="1"/>
          </p:cNvSpPr>
          <p:nvPr>
            <p:ph type="sldImg"/>
          </p:nvPr>
        </p:nvSpPr>
        <p:spPr>
          <a:xfrm>
            <a:off x="2514600" y="857160"/>
            <a:ext cx="4112280" cy="2311920"/>
          </a:xfrm>
          <a:prstGeom prst="rect">
            <a:avLst/>
          </a:prstGeom>
        </p:spPr>
      </p:sp>
      <p:sp>
        <p:nvSpPr>
          <p:cNvPr id="9000"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Version History</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8.0  (April 2020)</a:t>
            </a:r>
            <a:endParaRPr b="0" lang="en-US" sz="2000" spc="-1" strike="noStrike">
              <a:latin typeface="Arial"/>
            </a:endParaRPr>
          </a:p>
          <a:p>
            <a:pPr marL="171360" indent="-168840">
              <a:lnSpc>
                <a:spcPct val="100000"/>
              </a:lnSpc>
              <a:buClr>
                <a:srgbClr val="000000"/>
              </a:buClr>
              <a:buFont typeface="Arial"/>
              <a:buChar char="•"/>
              <a:tabLst>
                <a:tab algn="l" pos="0"/>
              </a:tabLst>
            </a:pPr>
            <a:r>
              <a:rPr b="0" lang="en-US" sz="2000" spc="-1" strike="noStrike">
                <a:latin typeface="Arial"/>
              </a:rPr>
              <a:t>All slides reformatted for 16:9 aspect ratio</a:t>
            </a:r>
            <a:endParaRPr b="0" lang="en-US" sz="2000" spc="-1" strike="noStrike">
              <a:latin typeface="Arial"/>
            </a:endParaRPr>
          </a:p>
          <a:p>
            <a:pPr marL="171360" indent="-168840">
              <a:lnSpc>
                <a:spcPct val="100000"/>
              </a:lnSpc>
              <a:buClr>
                <a:srgbClr val="000000"/>
              </a:buClr>
              <a:buFont typeface="Arial"/>
              <a:buChar char="•"/>
              <a:tabLst>
                <a:tab algn="l" pos="0"/>
              </a:tabLst>
            </a:pPr>
            <a:r>
              <a:rPr b="0" lang="en-US" sz="2000" spc="-1" strike="noStrike">
                <a:latin typeface="Arial"/>
              </a:rPr>
              <a:t>All slides updated to 8</a:t>
            </a:r>
            <a:r>
              <a:rPr b="0" lang="en-US" sz="2000" spc="-1" strike="noStrike" baseline="30000">
                <a:latin typeface="Arial"/>
              </a:rPr>
              <a:t>th</a:t>
            </a:r>
            <a:r>
              <a:rPr b="0" lang="en-US" sz="2000" spc="-1" strike="noStrike">
                <a:latin typeface="Arial"/>
              </a:rPr>
              <a:t> edition material</a:t>
            </a:r>
            <a:endParaRPr b="0" lang="en-US" sz="2000" spc="-1" strike="noStrike">
              <a:latin typeface="Arial"/>
            </a:endParaRPr>
          </a:p>
          <a:p>
            <a:pPr marL="171360" indent="-168840">
              <a:lnSpc>
                <a:spcPct val="100000"/>
              </a:lnSpc>
              <a:buClr>
                <a:srgbClr val="000000"/>
              </a:buClr>
              <a:buFont typeface="Arial"/>
              <a:buChar char="•"/>
              <a:tabLst>
                <a:tab algn="l" pos="0"/>
              </a:tabLst>
            </a:pPr>
            <a:r>
              <a:rPr b="0" lang="en-US" sz="2000" spc="-1" strike="noStrike">
                <a:latin typeface="Arial"/>
              </a:rPr>
              <a:t>Use of Calibri font, rather that Gill Sans MT</a:t>
            </a:r>
            <a:endParaRPr b="0" lang="en-US" sz="2000" spc="-1" strike="noStrike">
              <a:latin typeface="Arial"/>
            </a:endParaRPr>
          </a:p>
          <a:p>
            <a:pPr marL="171360" indent="-168840">
              <a:lnSpc>
                <a:spcPct val="100000"/>
              </a:lnSpc>
              <a:buClr>
                <a:srgbClr val="000000"/>
              </a:buClr>
              <a:buFont typeface="Arial"/>
              <a:buChar char="•"/>
              <a:tabLst>
                <a:tab algn="l" pos="0"/>
              </a:tabLst>
            </a:pPr>
            <a:r>
              <a:rPr b="0" lang="en-US" sz="2000" spc="-1" strike="noStrike">
                <a:latin typeface="Arial"/>
              </a:rPr>
              <a:t>Add LOTS more animation throughout</a:t>
            </a:r>
            <a:endParaRPr b="0" lang="en-US" sz="2000" spc="-1" strike="noStrike">
              <a:latin typeface="Arial"/>
            </a:endParaRPr>
          </a:p>
          <a:p>
            <a:pPr marL="171360" indent="-168840">
              <a:lnSpc>
                <a:spcPct val="100000"/>
              </a:lnSpc>
              <a:buClr>
                <a:srgbClr val="000000"/>
              </a:buClr>
              <a:buFont typeface="Arial"/>
              <a:buChar char="•"/>
              <a:tabLst>
                <a:tab algn="l" pos="0"/>
              </a:tabLst>
            </a:pPr>
            <a:r>
              <a:rPr b="0" lang="en-US" sz="2000" spc="-1" strike="noStrike">
                <a:latin typeface="Arial"/>
              </a:rPr>
              <a:t>added new  8</a:t>
            </a:r>
            <a:r>
              <a:rPr b="0" lang="en-US" sz="2000" spc="-1" strike="noStrike" baseline="30000">
                <a:latin typeface="Arial"/>
              </a:rPr>
              <a:t>th</a:t>
            </a:r>
            <a:r>
              <a:rPr b="0" lang="en-US" sz="2000" spc="-1" strike="noStrike">
                <a:latin typeface="Arial"/>
              </a:rPr>
              <a:t> edition material on QUIC, CUBIC, delay-based congestion control</a:t>
            </a:r>
            <a:endParaRPr b="0" lang="en-US" sz="2000" spc="-1" strike="noStrike">
              <a:latin typeface="Arial"/>
            </a:endParaRPr>
          </a:p>
          <a:p>
            <a:pPr marL="171360" indent="-168840">
              <a:lnSpc>
                <a:spcPct val="100000"/>
              </a:lnSpc>
              <a:buClr>
                <a:srgbClr val="000000"/>
              </a:buClr>
              <a:buFont typeface="Arial"/>
              <a:buChar char="•"/>
              <a:tabLst>
                <a:tab algn="l" pos="0"/>
              </a:tabLst>
            </a:pPr>
            <a:r>
              <a:rPr b="0" lang="en-US" sz="2000" spc="-1" strike="noStrike">
                <a:latin typeface="Arial"/>
              </a:rPr>
              <a:t>lighter header font</a:t>
            </a:r>
            <a:endParaRPr b="0" lang="en-US" sz="2000" spc="-1" strike="noStrike">
              <a:latin typeface="Arial"/>
            </a:endParaRPr>
          </a:p>
        </p:txBody>
      </p:sp>
      <p:sp>
        <p:nvSpPr>
          <p:cNvPr id="9001"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4CCEF8D0-AC2E-40C9-900C-A0C641387A98}" type="slidenum">
              <a:rPr b="0" lang="en-US" sz="1200" spc="-1" strike="noStrike">
                <a:solidFill>
                  <a:srgbClr val="000000"/>
                </a:solidFill>
                <a:latin typeface="Times New Roman"/>
              </a:rPr>
              <a:t>150</a:t>
            </a:fld>
            <a:endParaRPr b="0" lang="en-US"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53" name="PlaceHolder 1"/>
          <p:cNvSpPr>
            <a:spLocks noGrp="1"/>
          </p:cNvSpPr>
          <p:nvPr>
            <p:ph type="sldImg"/>
          </p:nvPr>
        </p:nvSpPr>
        <p:spPr>
          <a:xfrm>
            <a:off x="2514600" y="857160"/>
            <a:ext cx="4112280" cy="2311920"/>
          </a:xfrm>
          <a:prstGeom prst="rect">
            <a:avLst/>
          </a:prstGeom>
        </p:spPr>
      </p:sp>
      <p:sp>
        <p:nvSpPr>
          <p:cNvPr id="9054"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55"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1206EE4E-2403-4E97-B0F9-D845AA07F02E}"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56" name="PlaceHolder 1"/>
          <p:cNvSpPr>
            <a:spLocks noGrp="1"/>
          </p:cNvSpPr>
          <p:nvPr>
            <p:ph type="sldImg"/>
          </p:nvPr>
        </p:nvSpPr>
        <p:spPr>
          <a:xfrm>
            <a:off x="2514600" y="857160"/>
            <a:ext cx="4112280" cy="2311920"/>
          </a:xfrm>
          <a:prstGeom prst="rect">
            <a:avLst/>
          </a:prstGeom>
        </p:spPr>
      </p:sp>
      <p:sp>
        <p:nvSpPr>
          <p:cNvPr id="9057"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58"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788ED318-4F04-442F-A349-4C9F36EB8BE4}"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59" name="PlaceHolder 1"/>
          <p:cNvSpPr>
            <a:spLocks noGrp="1"/>
          </p:cNvSpPr>
          <p:nvPr>
            <p:ph type="sldImg"/>
          </p:nvPr>
        </p:nvSpPr>
        <p:spPr>
          <a:xfrm>
            <a:off x="2514600" y="857160"/>
            <a:ext cx="4112280" cy="2311920"/>
          </a:xfrm>
          <a:prstGeom prst="rect">
            <a:avLst/>
          </a:prstGeom>
        </p:spPr>
      </p:sp>
      <p:sp>
        <p:nvSpPr>
          <p:cNvPr id="9060"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61"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38D0FE8-715A-4DAD-A1BE-5CA63DE9C741}"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2" name="PlaceHolder 1"/>
          <p:cNvSpPr>
            <a:spLocks noGrp="1"/>
          </p:cNvSpPr>
          <p:nvPr>
            <p:ph type="sldImg"/>
          </p:nvPr>
        </p:nvSpPr>
        <p:spPr>
          <a:xfrm>
            <a:off x="2514600" y="857160"/>
            <a:ext cx="4112280" cy="2311920"/>
          </a:xfrm>
          <a:prstGeom prst="rect">
            <a:avLst/>
          </a:prstGeom>
        </p:spPr>
      </p:sp>
      <p:sp>
        <p:nvSpPr>
          <p:cNvPr id="9063"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64"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DE8CEB40-375A-4013-9E6F-0CC44FD4CBAA}"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5" name="PlaceHolder 1"/>
          <p:cNvSpPr>
            <a:spLocks noGrp="1"/>
          </p:cNvSpPr>
          <p:nvPr>
            <p:ph type="sldImg"/>
          </p:nvPr>
        </p:nvSpPr>
        <p:spPr>
          <a:xfrm>
            <a:off x="2514600" y="857160"/>
            <a:ext cx="4112280" cy="2311920"/>
          </a:xfrm>
          <a:prstGeom prst="rect">
            <a:avLst/>
          </a:prstGeom>
        </p:spPr>
      </p:sp>
      <p:sp>
        <p:nvSpPr>
          <p:cNvPr id="9066"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67"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5EF77DBC-C193-4ABF-8A9F-AF26C3F70E5E}" type="slidenum">
              <a:rPr b="0" lang="en-US" sz="1200" spc="-1" strike="noStrike">
                <a:solidFill>
                  <a:srgbClr val="000000"/>
                </a:solidFill>
                <a:latin typeface="Times New Roman"/>
              </a:rPr>
              <a:t>150</a:t>
            </a:fld>
            <a:endParaRPr b="0" lang="en-US"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8" name="PlaceHolder 1"/>
          <p:cNvSpPr>
            <a:spLocks noGrp="1"/>
          </p:cNvSpPr>
          <p:nvPr>
            <p:ph type="sldImg"/>
          </p:nvPr>
        </p:nvSpPr>
        <p:spPr>
          <a:xfrm>
            <a:off x="2514600" y="857160"/>
            <a:ext cx="4112280" cy="2311920"/>
          </a:xfrm>
          <a:prstGeom prst="rect">
            <a:avLst/>
          </a:prstGeom>
        </p:spPr>
      </p:sp>
      <p:sp>
        <p:nvSpPr>
          <p:cNvPr id="9069"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70"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EF4FB5A0-5480-44CE-AEA9-23653FD1906F}"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1" name="PlaceHolder 1"/>
          <p:cNvSpPr>
            <a:spLocks noGrp="1"/>
          </p:cNvSpPr>
          <p:nvPr>
            <p:ph type="sldImg"/>
          </p:nvPr>
        </p:nvSpPr>
        <p:spPr>
          <a:xfrm>
            <a:off x="2514600" y="857160"/>
            <a:ext cx="4112280" cy="2311920"/>
          </a:xfrm>
          <a:prstGeom prst="rect">
            <a:avLst/>
          </a:prstGeom>
        </p:spPr>
      </p:sp>
      <p:sp>
        <p:nvSpPr>
          <p:cNvPr id="9072"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73"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3C87DCF-17B3-4C0E-9C34-B3F41EC63B44}"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4" name="PlaceHolder 1"/>
          <p:cNvSpPr>
            <a:spLocks noGrp="1"/>
          </p:cNvSpPr>
          <p:nvPr>
            <p:ph type="sldImg"/>
          </p:nvPr>
        </p:nvSpPr>
        <p:spPr>
          <a:xfrm>
            <a:off x="2514600" y="857160"/>
            <a:ext cx="4112280" cy="2311920"/>
          </a:xfrm>
          <a:prstGeom prst="rect">
            <a:avLst/>
          </a:prstGeom>
        </p:spPr>
      </p:sp>
      <p:sp>
        <p:nvSpPr>
          <p:cNvPr id="9075"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read this RFC – it’s only 2.5 pages!</a:t>
            </a:r>
            <a:endParaRPr b="0" lang="en-US" sz="2000" spc="-1" strike="noStrike">
              <a:latin typeface="Arial"/>
            </a:endParaRPr>
          </a:p>
        </p:txBody>
      </p:sp>
      <p:sp>
        <p:nvSpPr>
          <p:cNvPr id="9076"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657C79C2-44DE-4836-8ECB-939B06C5F226}"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7" name="PlaceHolder 1"/>
          <p:cNvSpPr>
            <a:spLocks noGrp="1"/>
          </p:cNvSpPr>
          <p:nvPr>
            <p:ph type="sldImg"/>
          </p:nvPr>
        </p:nvSpPr>
        <p:spPr>
          <a:xfrm>
            <a:off x="2514600" y="857160"/>
            <a:ext cx="4112280" cy="2311920"/>
          </a:xfrm>
          <a:prstGeom prst="rect">
            <a:avLst/>
          </a:prstGeom>
        </p:spPr>
      </p:sp>
      <p:sp>
        <p:nvSpPr>
          <p:cNvPr id="9078"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79"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D7706A3E-C2E8-4622-97F3-F70E4AE50ACE}"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0" name="PlaceHolder 1"/>
          <p:cNvSpPr>
            <a:spLocks noGrp="1"/>
          </p:cNvSpPr>
          <p:nvPr>
            <p:ph type="sldImg"/>
          </p:nvPr>
        </p:nvSpPr>
        <p:spPr>
          <a:xfrm>
            <a:off x="2514600" y="857160"/>
            <a:ext cx="4112280" cy="2311920"/>
          </a:xfrm>
          <a:prstGeom prst="rect">
            <a:avLst/>
          </a:prstGeom>
        </p:spPr>
      </p:sp>
      <p:sp>
        <p:nvSpPr>
          <p:cNvPr id="9081"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82"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428F501-1C4B-4632-A516-456A023D03E2}"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2" name="PlaceHolder 1"/>
          <p:cNvSpPr>
            <a:spLocks noGrp="1"/>
          </p:cNvSpPr>
          <p:nvPr>
            <p:ph type="sldImg"/>
          </p:nvPr>
        </p:nvSpPr>
        <p:spPr>
          <a:xfrm>
            <a:off x="2514600" y="857160"/>
            <a:ext cx="4112280" cy="2311920"/>
          </a:xfrm>
          <a:prstGeom prst="rect">
            <a:avLst/>
          </a:prstGeom>
        </p:spPr>
      </p:sp>
      <p:sp>
        <p:nvSpPr>
          <p:cNvPr id="9003"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04"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5A67C895-E499-41AF-973E-D8BBF3113AC1}" type="slidenum">
              <a:rPr b="0" lang="en-US" sz="1200" spc="-1" strike="noStrike">
                <a:solidFill>
                  <a:srgbClr val="000000"/>
                </a:solidFill>
                <a:latin typeface="Times New Roman"/>
              </a:rPr>
              <a:t>150</a:t>
            </a:fld>
            <a:endParaRPr b="0" lang="en-US" sz="12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3" name="PlaceHolder 1"/>
          <p:cNvSpPr>
            <a:spLocks noGrp="1"/>
          </p:cNvSpPr>
          <p:nvPr>
            <p:ph type="sldImg"/>
          </p:nvPr>
        </p:nvSpPr>
        <p:spPr>
          <a:xfrm>
            <a:off x="2514600" y="857160"/>
            <a:ext cx="4112280" cy="2311920"/>
          </a:xfrm>
          <a:prstGeom prst="rect">
            <a:avLst/>
          </a:prstGeom>
        </p:spPr>
      </p:sp>
      <p:sp>
        <p:nvSpPr>
          <p:cNvPr id="9084"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85"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5CEBC465-5E7C-47F9-B68D-B5C0C4DFA64F}"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6" name="PlaceHolder 1"/>
          <p:cNvSpPr>
            <a:spLocks noGrp="1"/>
          </p:cNvSpPr>
          <p:nvPr>
            <p:ph type="sldImg"/>
          </p:nvPr>
        </p:nvSpPr>
        <p:spPr>
          <a:xfrm>
            <a:off x="2514600" y="857160"/>
            <a:ext cx="4112280" cy="2311920"/>
          </a:xfrm>
          <a:prstGeom prst="rect">
            <a:avLst/>
          </a:prstGeom>
        </p:spPr>
      </p:sp>
      <p:sp>
        <p:nvSpPr>
          <p:cNvPr id="9087"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88"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FC18C98-5BC6-4B1C-94B1-B3B016B9FED2}"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9" name="PlaceHolder 1"/>
          <p:cNvSpPr>
            <a:spLocks noGrp="1"/>
          </p:cNvSpPr>
          <p:nvPr>
            <p:ph type="sldImg"/>
          </p:nvPr>
        </p:nvSpPr>
        <p:spPr>
          <a:xfrm>
            <a:off x="2514600" y="857160"/>
            <a:ext cx="4112280" cy="2311920"/>
          </a:xfrm>
          <a:prstGeom prst="rect">
            <a:avLst/>
          </a:prstGeom>
        </p:spPr>
      </p:sp>
      <p:sp>
        <p:nvSpPr>
          <p:cNvPr id="9090"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91"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086320D-E1B0-414C-AED2-B1634A86F121}"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2" name="PlaceHolder 1"/>
          <p:cNvSpPr>
            <a:spLocks noGrp="1"/>
          </p:cNvSpPr>
          <p:nvPr>
            <p:ph type="sldImg"/>
          </p:nvPr>
        </p:nvSpPr>
        <p:spPr>
          <a:xfrm>
            <a:off x="2514600" y="857160"/>
            <a:ext cx="4112280" cy="2311920"/>
          </a:xfrm>
          <a:prstGeom prst="rect">
            <a:avLst/>
          </a:prstGeom>
        </p:spPr>
      </p:sp>
      <p:sp>
        <p:nvSpPr>
          <p:cNvPr id="9093"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94"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53C2F318-A0DD-444B-AE29-81F34AAC4F6D}"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5" name="PlaceHolder 1"/>
          <p:cNvSpPr>
            <a:spLocks noGrp="1"/>
          </p:cNvSpPr>
          <p:nvPr>
            <p:ph type="sldImg"/>
          </p:nvPr>
        </p:nvSpPr>
        <p:spPr>
          <a:xfrm>
            <a:off x="2514600" y="857160"/>
            <a:ext cx="4112280" cy="2311920"/>
          </a:xfrm>
          <a:prstGeom prst="rect">
            <a:avLst/>
          </a:prstGeom>
        </p:spPr>
      </p:sp>
      <p:sp>
        <p:nvSpPr>
          <p:cNvPr id="9096"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97"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E63E6207-ACB4-4BF2-B9CE-370F3DA4ADCB}"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8" name="PlaceHolder 1"/>
          <p:cNvSpPr>
            <a:spLocks noGrp="1"/>
          </p:cNvSpPr>
          <p:nvPr>
            <p:ph type="sldImg"/>
          </p:nvPr>
        </p:nvSpPr>
        <p:spPr>
          <a:xfrm>
            <a:off x="2514600" y="857160"/>
            <a:ext cx="4112280" cy="2311920"/>
          </a:xfrm>
          <a:prstGeom prst="rect">
            <a:avLst/>
          </a:prstGeom>
        </p:spPr>
      </p:sp>
      <p:sp>
        <p:nvSpPr>
          <p:cNvPr id="9099"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00"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DA9CBAF-B6FB-41E4-AC3C-5CB293C100CE}"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1" name="PlaceHolder 1"/>
          <p:cNvSpPr>
            <a:spLocks noGrp="1"/>
          </p:cNvSpPr>
          <p:nvPr>
            <p:ph type="sldImg"/>
          </p:nvPr>
        </p:nvSpPr>
        <p:spPr>
          <a:xfrm>
            <a:off x="2514600" y="857160"/>
            <a:ext cx="4112280" cy="2311920"/>
          </a:xfrm>
          <a:prstGeom prst="rect">
            <a:avLst/>
          </a:prstGeom>
        </p:spPr>
      </p:sp>
      <p:sp>
        <p:nvSpPr>
          <p:cNvPr id="9102"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03"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3968C0F5-B128-4EC9-9F30-C6896FB90E5F}"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4" name="PlaceHolder 1"/>
          <p:cNvSpPr>
            <a:spLocks noGrp="1"/>
          </p:cNvSpPr>
          <p:nvPr>
            <p:ph type="sldImg"/>
          </p:nvPr>
        </p:nvSpPr>
        <p:spPr>
          <a:xfrm>
            <a:off x="2514600" y="857160"/>
            <a:ext cx="4112280" cy="2311920"/>
          </a:xfrm>
          <a:prstGeom prst="rect">
            <a:avLst/>
          </a:prstGeom>
        </p:spPr>
      </p:sp>
      <p:sp>
        <p:nvSpPr>
          <p:cNvPr id="9105"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06"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9BE4638A-2E47-48FF-9190-BF58C384F08E}" type="slidenum">
              <a:rPr b="0" lang="en-US" sz="1200" spc="-1" strike="noStrike">
                <a:solidFill>
                  <a:srgbClr val="000000"/>
                </a:solidFill>
                <a:latin typeface="Times New Roman"/>
              </a:rPr>
              <a:t>150</a:t>
            </a:fld>
            <a:endParaRPr b="0" lang="en-US" sz="12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7" name="PlaceHolder 1"/>
          <p:cNvSpPr>
            <a:spLocks noGrp="1"/>
          </p:cNvSpPr>
          <p:nvPr>
            <p:ph type="sldImg"/>
          </p:nvPr>
        </p:nvSpPr>
        <p:spPr>
          <a:xfrm>
            <a:off x="2514600" y="857160"/>
            <a:ext cx="4112280" cy="2311920"/>
          </a:xfrm>
          <a:prstGeom prst="rect">
            <a:avLst/>
          </a:prstGeom>
        </p:spPr>
      </p:sp>
      <p:sp>
        <p:nvSpPr>
          <p:cNvPr id="9108"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note arrows through reliable data transfer channel is just one way – reliably send from sender to receiver</a:t>
            </a:r>
            <a:endParaRPr b="0" lang="en-US" sz="2000" spc="-1" strike="noStrike">
              <a:latin typeface="Arial"/>
            </a:endParaRPr>
          </a:p>
        </p:txBody>
      </p:sp>
      <p:sp>
        <p:nvSpPr>
          <p:cNvPr id="9109"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9707B9ED-2D60-4BB7-A0BD-4F54BB255259}"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0" name="PlaceHolder 1"/>
          <p:cNvSpPr>
            <a:spLocks noGrp="1"/>
          </p:cNvSpPr>
          <p:nvPr>
            <p:ph type="sldImg"/>
          </p:nvPr>
        </p:nvSpPr>
        <p:spPr>
          <a:xfrm>
            <a:off x="2514600" y="857160"/>
            <a:ext cx="4112280" cy="2311920"/>
          </a:xfrm>
          <a:prstGeom prst="rect">
            <a:avLst/>
          </a:prstGeom>
        </p:spPr>
      </p:sp>
      <p:sp>
        <p:nvSpPr>
          <p:cNvPr id="9111"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Spend some time talking about how its to the sender and receiver side protocol that IMPLEMENTS reliable data transfer</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Communication over unreliable channel is TWO-way: sender and receiver will exchange messages back and forth to IMPLEMENT one-way  reliable data transfer</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9112"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1CF0A422-BFCB-4477-9021-9CBC7A742869}"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5" name="PlaceHolder 1"/>
          <p:cNvSpPr>
            <a:spLocks noGrp="1"/>
          </p:cNvSpPr>
          <p:nvPr>
            <p:ph type="sldImg"/>
          </p:nvPr>
        </p:nvSpPr>
        <p:spPr>
          <a:xfrm>
            <a:off x="2514600" y="857160"/>
            <a:ext cx="4112280" cy="2311920"/>
          </a:xfrm>
          <a:prstGeom prst="rect">
            <a:avLst/>
          </a:prstGeom>
        </p:spPr>
      </p:sp>
      <p:sp>
        <p:nvSpPr>
          <p:cNvPr id="9006"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07"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96DA08EB-8219-4448-8E78-1F331E767039}" type="slidenum">
              <a:rPr b="0" lang="en-US" sz="1200" spc="-1" strike="noStrike">
                <a:solidFill>
                  <a:srgbClr val="000000"/>
                </a:solidFill>
                <a:latin typeface="Times New Roman"/>
              </a:rPr>
              <a:t>150</a:t>
            </a:fld>
            <a:endParaRPr b="0" lang="en-US" sz="12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3" name="PlaceHolder 1"/>
          <p:cNvSpPr>
            <a:spLocks noGrp="1"/>
          </p:cNvSpPr>
          <p:nvPr>
            <p:ph type="sldImg"/>
          </p:nvPr>
        </p:nvSpPr>
        <p:spPr>
          <a:xfrm>
            <a:off x="2514600" y="857160"/>
            <a:ext cx="4112280" cy="2311920"/>
          </a:xfrm>
          <a:prstGeom prst="rect">
            <a:avLst/>
          </a:prstGeom>
        </p:spPr>
      </p:sp>
      <p:sp>
        <p:nvSpPr>
          <p:cNvPr id="9114"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So we have a sender side and a receiver side. How much work they’ll have to do depends on the  IMPAIRMENTS introduced by channel – if the channel is perfect – no problem!</a:t>
            </a:r>
            <a:endParaRPr b="0" lang="en-US" sz="2000" spc="-1" strike="noStrike">
              <a:latin typeface="Arial"/>
            </a:endParaRPr>
          </a:p>
        </p:txBody>
      </p:sp>
      <p:sp>
        <p:nvSpPr>
          <p:cNvPr id="9115"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A8BD0462-A4E0-45D7-91AB-973856382859}"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6" name="PlaceHolder 1"/>
          <p:cNvSpPr>
            <a:spLocks noGrp="1"/>
          </p:cNvSpPr>
          <p:nvPr>
            <p:ph type="sldImg"/>
          </p:nvPr>
        </p:nvSpPr>
        <p:spPr>
          <a:xfrm>
            <a:off x="2514600" y="857160"/>
            <a:ext cx="4112280" cy="2311920"/>
          </a:xfrm>
          <a:prstGeom prst="rect">
            <a:avLst/>
          </a:prstGeom>
        </p:spPr>
      </p:sp>
      <p:sp>
        <p:nvSpPr>
          <p:cNvPr id="9117"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Here’s a point of view to keep in mind – it’s easy for US to look at sender and receiver together and see what is happening.  OH – that message sent was lost.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But think about it say from senders POV How does the sender know if its transmitted message over the unreliable channel got though??  ONLY if receiver somehow signals to the sender that it was received.</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The key point here is that one side does NOT know what is going on at the other side – it’s as if there’s a curtain between them.  Everything they know about the other can ONLY be learned by sending/receiving messages.</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Sender process wants to make sure a segment got through.  But it can just somehow magically look through curtain to see if receiver got it.  It will be up to the receiver to let the sender KNOW that it (the receiver) has correctly received the segment.</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How will the sender and receiver do that – that’s the PROTOCOL.</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 </a:t>
            </a:r>
            <a:r>
              <a:rPr b="0" lang="en-US" sz="2000" spc="-1" strike="noStrike">
                <a:latin typeface="Arial"/>
              </a:rPr>
              <a:t>Before starting to develop a protocol, let’s look more closely at the interface (the API if you will) </a:t>
            </a:r>
            <a:endParaRPr b="0" lang="en-US" sz="2000" spc="-1" strike="noStrike">
              <a:latin typeface="Arial"/>
            </a:endParaRPr>
          </a:p>
        </p:txBody>
      </p:sp>
      <p:sp>
        <p:nvSpPr>
          <p:cNvPr id="9118"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4418525C-E5B9-4A7D-B0D8-F6D9D55510E2}"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9" name="PlaceHolder 1"/>
          <p:cNvSpPr>
            <a:spLocks noGrp="1"/>
          </p:cNvSpPr>
          <p:nvPr>
            <p:ph type="sldImg"/>
          </p:nvPr>
        </p:nvSpPr>
        <p:spPr>
          <a:xfrm>
            <a:off x="2514600" y="857160"/>
            <a:ext cx="4112280" cy="2311920"/>
          </a:xfrm>
          <a:prstGeom prst="rect">
            <a:avLst/>
          </a:prstGeom>
        </p:spPr>
      </p:sp>
      <p:sp>
        <p:nvSpPr>
          <p:cNvPr id="9120"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21"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1F76CE5E-ADFF-446B-9D6A-66D4090DD445}"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2" name="PlaceHolder 1"/>
          <p:cNvSpPr>
            <a:spLocks noGrp="1"/>
          </p:cNvSpPr>
          <p:nvPr>
            <p:ph type="sldImg"/>
          </p:nvPr>
        </p:nvSpPr>
        <p:spPr>
          <a:xfrm>
            <a:off x="2514600" y="857160"/>
            <a:ext cx="4112280" cy="2311920"/>
          </a:xfrm>
          <a:prstGeom prst="rect">
            <a:avLst/>
          </a:prstGeom>
        </p:spPr>
      </p:sp>
      <p:sp>
        <p:nvSpPr>
          <p:cNvPr id="9123"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SO let’s get started in developing our reliable data transfer protocol, which we’ll call rdt (need a good acronym for protocol – like HTTP, TCP, UDP, IP)</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Bullet points 1 and 2</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NOW if we are going to develop a protocol, so we’ll need some way to SPECIFY a protocol.  </a:t>
            </a:r>
            <a:r>
              <a:rPr b="1" i="1" lang="en-US" sz="2000" spc="-1" strike="noStrike">
                <a:latin typeface="Arial"/>
              </a:rPr>
              <a:t>How</a:t>
            </a:r>
            <a:r>
              <a:rPr b="0" lang="en-US" sz="2000" spc="-1" strike="noStrike">
                <a:latin typeface="Arial"/>
              </a:rPr>
              <a:t> do we do that?</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We could write text, but as all know, that’s prone to misinterpretation, and might be incomplete.  You might write a specification, and then think “oh yeah – I forgot about that case”</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What we need is more </a:t>
            </a:r>
            <a:r>
              <a:rPr b="1" i="1" lang="en-US" sz="2000" spc="-1" strike="noStrike">
                <a:latin typeface="Arial"/>
              </a:rPr>
              <a:t>formal</a:t>
            </a:r>
            <a:r>
              <a:rPr b="0" lang="en-US" sz="2000" spc="-1" strike="noStrike">
                <a:latin typeface="Arial"/>
              </a:rPr>
              <a:t> way to specify a protocol.  In fact, with a formal specification there may be ways to PROVE PROPERTIES about a specification.  But that’s an advanced topic we won’t get into here. We’ll start here by adopting a fairly simple protocol specification technique known as finite state machines (FSM)</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And as the name might suggest, a central notion of finite state machines is the notion of STATE </a:t>
            </a:r>
            <a:endParaRPr b="0" lang="en-US" sz="2000" spc="-1" strike="noStrike">
              <a:latin typeface="Arial"/>
            </a:endParaRPr>
          </a:p>
          <a:p>
            <a:pPr marL="216000" indent="-213840">
              <a:lnSpc>
                <a:spcPct val="100000"/>
              </a:lnSpc>
              <a:tabLst>
                <a:tab algn="l" pos="0"/>
              </a:tabLst>
            </a:pPr>
            <a:r>
              <a:rPr b="0" lang="en-US" sz="2000" spc="-1" strike="noStrike">
                <a:latin typeface="Arial"/>
              </a:rPr>
              <a:t>&lt;talk about state&gt;</a:t>
            </a:r>
            <a:endParaRPr b="0" lang="en-US" sz="2000" spc="-1" strike="noStrike">
              <a:latin typeface="Arial"/>
            </a:endParaRPr>
          </a:p>
        </p:txBody>
      </p:sp>
      <p:sp>
        <p:nvSpPr>
          <p:cNvPr id="9124"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AF39E94-0D74-45AE-B9F7-D0C2B6B773BC}"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5" name="PlaceHolder 1"/>
          <p:cNvSpPr>
            <a:spLocks noGrp="1"/>
          </p:cNvSpPr>
          <p:nvPr>
            <p:ph type="sldImg"/>
          </p:nvPr>
        </p:nvSpPr>
        <p:spPr>
          <a:xfrm>
            <a:off x="2514600" y="857160"/>
            <a:ext cx="4112280" cy="2311920"/>
          </a:xfrm>
          <a:prstGeom prst="rect">
            <a:avLst/>
          </a:prstGeom>
        </p:spPr>
      </p:sp>
      <p:sp>
        <p:nvSpPr>
          <p:cNvPr id="9126" name="PlaceHolder 2"/>
          <p:cNvSpPr>
            <a:spLocks noGrp="1"/>
          </p:cNvSpPr>
          <p:nvPr>
            <p:ph type="body"/>
          </p:nvPr>
        </p:nvSpPr>
        <p:spPr>
          <a:xfrm>
            <a:off x="914400" y="3300480"/>
            <a:ext cx="7312680" cy="269784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 </a:t>
            </a:r>
            <a:r>
              <a:rPr b="0" lang="en-US" sz="2000" spc="-1" strike="noStrike">
                <a:latin typeface="Arial"/>
              </a:rPr>
              <a:t>We’ll start with the simplest case possible - an unreliable channel that is, in fact perfect – no segments are lost, corrupted, dupplicated or reordered.  The sender just sends and it pops out the other side(perhaps after some delay) perfectly.</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p:txBody>
      </p:sp>
      <p:sp>
        <p:nvSpPr>
          <p:cNvPr id="9127"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4CC66C0F-ED18-4048-9277-FCECBEBD9621}"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8" name="PlaceHolder 1"/>
          <p:cNvSpPr>
            <a:spLocks noGrp="1"/>
          </p:cNvSpPr>
          <p:nvPr>
            <p:ph type="sldImg"/>
          </p:nvPr>
        </p:nvSpPr>
        <p:spPr>
          <a:xfrm>
            <a:off x="2514600" y="857160"/>
            <a:ext cx="4112280" cy="2311920"/>
          </a:xfrm>
          <a:prstGeom prst="rect">
            <a:avLst/>
          </a:prstGeom>
        </p:spPr>
      </p:sp>
      <p:sp>
        <p:nvSpPr>
          <p:cNvPr id="9129"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30"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65660658-6D76-4FD9-839E-829403F2F28D}"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1" name="PlaceHolder 1"/>
          <p:cNvSpPr>
            <a:spLocks noGrp="1"/>
          </p:cNvSpPr>
          <p:nvPr>
            <p:ph type="sldImg"/>
          </p:nvPr>
        </p:nvSpPr>
        <p:spPr>
          <a:xfrm>
            <a:off x="2514600" y="857160"/>
            <a:ext cx="4112280" cy="2311920"/>
          </a:xfrm>
          <a:prstGeom prst="rect">
            <a:avLst/>
          </a:prstGeom>
        </p:spPr>
      </p:sp>
      <p:sp>
        <p:nvSpPr>
          <p:cNvPr id="9132"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33"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D4333ED-0C97-4D83-8ED1-2A148D5DAA9A}"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4" name="PlaceHolder 1"/>
          <p:cNvSpPr>
            <a:spLocks noGrp="1"/>
          </p:cNvSpPr>
          <p:nvPr>
            <p:ph type="sldImg"/>
          </p:nvPr>
        </p:nvSpPr>
        <p:spPr>
          <a:xfrm>
            <a:off x="2514600" y="857160"/>
            <a:ext cx="4112280" cy="2311920"/>
          </a:xfrm>
          <a:prstGeom prst="rect">
            <a:avLst/>
          </a:prstGeom>
        </p:spPr>
      </p:sp>
      <p:sp>
        <p:nvSpPr>
          <p:cNvPr id="9135"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36"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5C40D26-3933-49D0-A8C0-86333E2CC120}"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7" name="PlaceHolder 1"/>
          <p:cNvSpPr>
            <a:spLocks noGrp="1"/>
          </p:cNvSpPr>
          <p:nvPr>
            <p:ph type="sldImg"/>
          </p:nvPr>
        </p:nvSpPr>
        <p:spPr>
          <a:xfrm>
            <a:off x="2514600" y="857160"/>
            <a:ext cx="4112280" cy="2311920"/>
          </a:xfrm>
          <a:prstGeom prst="rect">
            <a:avLst/>
          </a:prstGeom>
        </p:spPr>
      </p:sp>
      <p:sp>
        <p:nvSpPr>
          <p:cNvPr id="9138"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39"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3584471-1514-4EDD-8A15-5738500109C3}"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40" name="PlaceHolder 1"/>
          <p:cNvSpPr>
            <a:spLocks noGrp="1"/>
          </p:cNvSpPr>
          <p:nvPr>
            <p:ph type="sldImg"/>
          </p:nvPr>
        </p:nvSpPr>
        <p:spPr>
          <a:xfrm>
            <a:off x="2514600" y="857160"/>
            <a:ext cx="4112280" cy="2311920"/>
          </a:xfrm>
          <a:prstGeom prst="rect">
            <a:avLst/>
          </a:prstGeom>
        </p:spPr>
      </p:sp>
      <p:sp>
        <p:nvSpPr>
          <p:cNvPr id="9141"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42"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9ECD2A8C-2992-47AB-BF10-C947D0ECCAEF}"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8" name="PlaceHolder 1"/>
          <p:cNvSpPr>
            <a:spLocks noGrp="1"/>
          </p:cNvSpPr>
          <p:nvPr>
            <p:ph type="sldImg"/>
          </p:nvPr>
        </p:nvSpPr>
        <p:spPr>
          <a:xfrm>
            <a:off x="2514600" y="857160"/>
            <a:ext cx="4112280" cy="2311920"/>
          </a:xfrm>
          <a:prstGeom prst="rect">
            <a:avLst/>
          </a:prstGeom>
        </p:spPr>
      </p:sp>
      <p:sp>
        <p:nvSpPr>
          <p:cNvPr id="9009"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By logical communication , we</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mean that from an application’s perspective, it is as if the hosts running the processes</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were directly connected; in reality, the hosts may be on opposite sides of the</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planet, connected via numerous routers and a wide range of link types. Application</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processes use the logical communication provided by the transport layer to send</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messages to each other, free from the worry of the details of the physical infrastructure</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used to carry these messages.</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2000" spc="-1" strike="noStrike">
                <a:solidFill>
                  <a:srgbClr val="000000"/>
                </a:solidFill>
                <a:latin typeface="+mn-lt"/>
                <a:ea typeface="+mn-ea"/>
              </a:rPr>
              <a:t>Let’s look at each of these three (logical communications, actions, </a:t>
            </a:r>
            <a:endParaRPr b="0" lang="en-US" sz="2000" spc="-1" strike="noStrike">
              <a:latin typeface="Arial"/>
            </a:endParaRPr>
          </a:p>
        </p:txBody>
      </p:sp>
      <p:sp>
        <p:nvSpPr>
          <p:cNvPr id="9010"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EE8BCBBE-ACD4-4DB5-9CCB-7048A37802F2}"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43" name="PlaceHolder 1"/>
          <p:cNvSpPr>
            <a:spLocks noGrp="1"/>
          </p:cNvSpPr>
          <p:nvPr>
            <p:ph type="sldImg"/>
          </p:nvPr>
        </p:nvSpPr>
        <p:spPr>
          <a:xfrm>
            <a:off x="2514600" y="857160"/>
            <a:ext cx="4112280" cy="2311920"/>
          </a:xfrm>
          <a:prstGeom prst="rect">
            <a:avLst/>
          </a:prstGeom>
        </p:spPr>
      </p:sp>
      <p:sp>
        <p:nvSpPr>
          <p:cNvPr id="9144"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45"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D62B6502-B7B9-4089-BB43-2463ABAEEBBC}"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46" name="PlaceHolder 1"/>
          <p:cNvSpPr>
            <a:spLocks noGrp="1"/>
          </p:cNvSpPr>
          <p:nvPr>
            <p:ph type="sldImg"/>
          </p:nvPr>
        </p:nvSpPr>
        <p:spPr>
          <a:xfrm>
            <a:off x="2514600" y="857160"/>
            <a:ext cx="4112280" cy="2311920"/>
          </a:xfrm>
          <a:prstGeom prst="rect">
            <a:avLst/>
          </a:prstGeom>
        </p:spPr>
      </p:sp>
      <p:sp>
        <p:nvSpPr>
          <p:cNvPr id="9147"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48"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AB8AC683-C28E-4482-B606-19EEBB9B5D52}"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49" name="PlaceHolder 1"/>
          <p:cNvSpPr>
            <a:spLocks noGrp="1"/>
          </p:cNvSpPr>
          <p:nvPr>
            <p:ph type="sldImg"/>
          </p:nvPr>
        </p:nvSpPr>
        <p:spPr>
          <a:xfrm>
            <a:off x="2514600" y="857160"/>
            <a:ext cx="4112280" cy="2311920"/>
          </a:xfrm>
          <a:prstGeom prst="rect">
            <a:avLst/>
          </a:prstGeom>
        </p:spPr>
      </p:sp>
      <p:sp>
        <p:nvSpPr>
          <p:cNvPr id="9150"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51"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48D7EDAD-2F6B-4B18-9D8B-A3553ED7ED2D}"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2" name="PlaceHolder 1"/>
          <p:cNvSpPr>
            <a:spLocks noGrp="1"/>
          </p:cNvSpPr>
          <p:nvPr>
            <p:ph type="sldImg"/>
          </p:nvPr>
        </p:nvSpPr>
        <p:spPr>
          <a:xfrm>
            <a:off x="2514600" y="857160"/>
            <a:ext cx="4112280" cy="2311920"/>
          </a:xfrm>
          <a:prstGeom prst="rect">
            <a:avLst/>
          </a:prstGeom>
        </p:spPr>
      </p:sp>
      <p:sp>
        <p:nvSpPr>
          <p:cNvPr id="9153"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54"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7D0CCA9C-9BE4-4955-B0E8-1118E23DFA07}"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5" name="PlaceHolder 1"/>
          <p:cNvSpPr>
            <a:spLocks noGrp="1"/>
          </p:cNvSpPr>
          <p:nvPr>
            <p:ph type="sldImg"/>
          </p:nvPr>
        </p:nvSpPr>
        <p:spPr>
          <a:xfrm>
            <a:off x="2514600" y="857160"/>
            <a:ext cx="4112280" cy="2311920"/>
          </a:xfrm>
          <a:prstGeom prst="rect">
            <a:avLst/>
          </a:prstGeom>
        </p:spPr>
      </p:sp>
      <p:sp>
        <p:nvSpPr>
          <p:cNvPr id="9156"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57"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066D2B26-042D-4529-A614-28E78E5476BF}"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8" name="PlaceHolder 1"/>
          <p:cNvSpPr>
            <a:spLocks noGrp="1"/>
          </p:cNvSpPr>
          <p:nvPr>
            <p:ph type="sldImg"/>
          </p:nvPr>
        </p:nvSpPr>
        <p:spPr>
          <a:xfrm>
            <a:off x="2514600" y="857160"/>
            <a:ext cx="4112280" cy="2311920"/>
          </a:xfrm>
          <a:prstGeom prst="rect">
            <a:avLst/>
          </a:prstGeom>
        </p:spPr>
      </p:sp>
      <p:sp>
        <p:nvSpPr>
          <p:cNvPr id="9159"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60"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4165C2DD-ABFD-4AA7-B1F9-5E4057018E37}"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1" name="PlaceHolder 1"/>
          <p:cNvSpPr>
            <a:spLocks noGrp="1"/>
          </p:cNvSpPr>
          <p:nvPr>
            <p:ph type="sldImg"/>
          </p:nvPr>
        </p:nvSpPr>
        <p:spPr>
          <a:xfrm>
            <a:off x="2514600" y="857160"/>
            <a:ext cx="4112280" cy="2311920"/>
          </a:xfrm>
          <a:prstGeom prst="rect">
            <a:avLst/>
          </a:prstGeom>
        </p:spPr>
      </p:sp>
      <p:sp>
        <p:nvSpPr>
          <p:cNvPr id="9162"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63"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47C7A7FE-4887-4AB5-BA18-E940D2A9570C}"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4" name="PlaceHolder 1"/>
          <p:cNvSpPr>
            <a:spLocks noGrp="1"/>
          </p:cNvSpPr>
          <p:nvPr>
            <p:ph type="sldImg"/>
          </p:nvPr>
        </p:nvSpPr>
        <p:spPr>
          <a:xfrm>
            <a:off x="2514600" y="857160"/>
            <a:ext cx="4112280" cy="2311920"/>
          </a:xfrm>
          <a:prstGeom prst="rect">
            <a:avLst/>
          </a:prstGeom>
        </p:spPr>
      </p:sp>
      <p:sp>
        <p:nvSpPr>
          <p:cNvPr id="9165"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66"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E258EE5E-1990-4268-A8EA-253F1A1A7861}"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7" name="PlaceHolder 1"/>
          <p:cNvSpPr>
            <a:spLocks noGrp="1"/>
          </p:cNvSpPr>
          <p:nvPr>
            <p:ph type="sldImg"/>
          </p:nvPr>
        </p:nvSpPr>
        <p:spPr>
          <a:xfrm>
            <a:off x="2514600" y="857160"/>
            <a:ext cx="4112280" cy="2311920"/>
          </a:xfrm>
          <a:prstGeom prst="rect">
            <a:avLst/>
          </a:prstGeom>
        </p:spPr>
      </p:sp>
      <p:sp>
        <p:nvSpPr>
          <p:cNvPr id="9168"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69"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65B4E8AD-C3AB-49AD-BA32-63A13B06A477}"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0" name="PlaceHolder 1"/>
          <p:cNvSpPr>
            <a:spLocks noGrp="1"/>
          </p:cNvSpPr>
          <p:nvPr>
            <p:ph type="sldImg"/>
          </p:nvPr>
        </p:nvSpPr>
        <p:spPr>
          <a:xfrm>
            <a:off x="2514600" y="857160"/>
            <a:ext cx="4112280" cy="2311920"/>
          </a:xfrm>
          <a:prstGeom prst="rect">
            <a:avLst/>
          </a:prstGeom>
        </p:spPr>
      </p:sp>
      <p:sp>
        <p:nvSpPr>
          <p:cNvPr id="9171"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We see the familiar four state sender from our rdt 2.1 and 2.2 protocols. Top two states when sending packet with zero seq # and bottom two </a:t>
            </a:r>
            <a:endParaRPr b="0" lang="en-US" sz="2000" spc="-1" strike="noStrike">
              <a:latin typeface="Arial"/>
            </a:endParaRPr>
          </a:p>
        </p:txBody>
      </p:sp>
      <p:sp>
        <p:nvSpPr>
          <p:cNvPr id="9172"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A464F390-1887-4B8A-BC39-7037E472A151}"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11" name="PlaceHolder 1"/>
          <p:cNvSpPr>
            <a:spLocks noGrp="1"/>
          </p:cNvSpPr>
          <p:nvPr>
            <p:ph type="sldImg"/>
          </p:nvPr>
        </p:nvSpPr>
        <p:spPr>
          <a:xfrm>
            <a:off x="2514600" y="857160"/>
            <a:ext cx="4112280" cy="2311920"/>
          </a:xfrm>
          <a:prstGeom prst="rect">
            <a:avLst/>
          </a:prstGeom>
        </p:spPr>
      </p:sp>
      <p:sp>
        <p:nvSpPr>
          <p:cNvPr id="9012"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13"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0F840FE5-085A-4F77-A848-37CAFBACAB99}"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3" name="PlaceHolder 1"/>
          <p:cNvSpPr>
            <a:spLocks noGrp="1"/>
          </p:cNvSpPr>
          <p:nvPr>
            <p:ph type="sldImg"/>
          </p:nvPr>
        </p:nvSpPr>
        <p:spPr>
          <a:xfrm>
            <a:off x="2514600" y="857160"/>
            <a:ext cx="4112280" cy="2311920"/>
          </a:xfrm>
          <a:prstGeom prst="rect">
            <a:avLst/>
          </a:prstGeom>
        </p:spPr>
      </p:sp>
      <p:sp>
        <p:nvSpPr>
          <p:cNvPr id="9174"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We see the familiar four state sender from our rdt 2.1 and 2.2 protocols. Top two states when sending packet with zero seq # and bottom two </a:t>
            </a:r>
            <a:endParaRPr b="0" lang="en-US" sz="2000" spc="-1" strike="noStrike">
              <a:latin typeface="Arial"/>
            </a:endParaRPr>
          </a:p>
        </p:txBody>
      </p:sp>
      <p:sp>
        <p:nvSpPr>
          <p:cNvPr id="9175"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3196F10D-41A9-40F8-BDF4-D9947A894481}"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6" name="PlaceHolder 1"/>
          <p:cNvSpPr>
            <a:spLocks noGrp="1"/>
          </p:cNvSpPr>
          <p:nvPr>
            <p:ph type="sldImg"/>
          </p:nvPr>
        </p:nvSpPr>
        <p:spPr>
          <a:xfrm>
            <a:off x="2514600" y="857160"/>
            <a:ext cx="4112280" cy="2311920"/>
          </a:xfrm>
          <a:prstGeom prst="rect">
            <a:avLst/>
          </a:prstGeom>
        </p:spPr>
      </p:sp>
      <p:sp>
        <p:nvSpPr>
          <p:cNvPr id="9177"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78"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B166B9CA-9C4C-4F42-A502-455D1C3D5C30}"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9" name="PlaceHolder 1"/>
          <p:cNvSpPr>
            <a:spLocks noGrp="1"/>
          </p:cNvSpPr>
          <p:nvPr>
            <p:ph type="sldImg"/>
          </p:nvPr>
        </p:nvSpPr>
        <p:spPr>
          <a:xfrm>
            <a:off x="2514600" y="857160"/>
            <a:ext cx="4112280" cy="2311920"/>
          </a:xfrm>
          <a:prstGeom prst="rect">
            <a:avLst/>
          </a:prstGeom>
        </p:spPr>
      </p:sp>
      <p:sp>
        <p:nvSpPr>
          <p:cNvPr id="9180"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81"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7A9F8B7-2FF4-469F-ADEE-BE31E75D69F8}"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2" name="PlaceHolder 1"/>
          <p:cNvSpPr>
            <a:spLocks noGrp="1"/>
          </p:cNvSpPr>
          <p:nvPr>
            <p:ph type="sldImg"/>
          </p:nvPr>
        </p:nvSpPr>
        <p:spPr>
          <a:xfrm>
            <a:off x="2514600" y="857160"/>
            <a:ext cx="4112280" cy="2311920"/>
          </a:xfrm>
          <a:prstGeom prst="rect">
            <a:avLst/>
          </a:prstGeom>
        </p:spPr>
      </p:sp>
      <p:sp>
        <p:nvSpPr>
          <p:cNvPr id="9183" name="PlaceHolder 2"/>
          <p:cNvSpPr>
            <a:spLocks noGrp="1"/>
          </p:cNvSpPr>
          <p:nvPr>
            <p:ph type="body"/>
          </p:nvPr>
        </p:nvSpPr>
        <p:spPr>
          <a:xfrm>
            <a:off x="914400" y="3300480"/>
            <a:ext cx="7312680" cy="269784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ＭＳ Ｐゴシック"/>
              </a:rPr>
              <a:t>if RTT=30 msec, 1KB pkt every 30 msec: 33kB/sec thruput over 1 Gbps link</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ＭＳ Ｐゴシック"/>
              </a:rPr>
              <a:t>network protocol limits use of physical resources</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ＭＳ Ｐゴシック"/>
              </a:rPr>
              <a:t>Let’s develop a formula for utilization</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endParaRPr b="0" lang="en-US" sz="1200" spc="-1" strike="noStrike">
              <a:latin typeface="Arial"/>
            </a:endParaRPr>
          </a:p>
        </p:txBody>
      </p:sp>
      <p:sp>
        <p:nvSpPr>
          <p:cNvPr id="9184"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448301E-E5EB-4C7A-8D69-3EA437D4321E}"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5" name="PlaceHolder 1"/>
          <p:cNvSpPr>
            <a:spLocks noGrp="1"/>
          </p:cNvSpPr>
          <p:nvPr>
            <p:ph type="sldImg"/>
          </p:nvPr>
        </p:nvSpPr>
        <p:spPr>
          <a:xfrm>
            <a:off x="2514600" y="857160"/>
            <a:ext cx="4112280" cy="2311920"/>
          </a:xfrm>
          <a:prstGeom prst="rect">
            <a:avLst/>
          </a:prstGeom>
        </p:spPr>
      </p:sp>
      <p:sp>
        <p:nvSpPr>
          <p:cNvPr id="9186"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87"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E1779D4A-E2DE-439E-9638-DC716E23503B}"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8" name="PlaceHolder 1"/>
          <p:cNvSpPr>
            <a:spLocks noGrp="1"/>
          </p:cNvSpPr>
          <p:nvPr>
            <p:ph type="sldImg"/>
          </p:nvPr>
        </p:nvSpPr>
        <p:spPr>
          <a:xfrm>
            <a:off x="2514600" y="857160"/>
            <a:ext cx="4112280" cy="2311920"/>
          </a:xfrm>
          <a:prstGeom prst="rect">
            <a:avLst/>
          </a:prstGeom>
        </p:spPr>
      </p:sp>
      <p:sp>
        <p:nvSpPr>
          <p:cNvPr id="9189"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90"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6ED1D623-8378-4477-81AC-3EDF3D99FAA5}"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1" name="PlaceHolder 1"/>
          <p:cNvSpPr>
            <a:spLocks noGrp="1"/>
          </p:cNvSpPr>
          <p:nvPr>
            <p:ph type="sldImg"/>
          </p:nvPr>
        </p:nvSpPr>
        <p:spPr>
          <a:xfrm>
            <a:off x="2514600" y="857160"/>
            <a:ext cx="4112280" cy="2311920"/>
          </a:xfrm>
          <a:prstGeom prst="rect">
            <a:avLst/>
          </a:prstGeom>
        </p:spPr>
      </p:sp>
      <p:sp>
        <p:nvSpPr>
          <p:cNvPr id="9192"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193"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62FCE77-9056-4F1A-B8EF-64D998D137CF}"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4" name="PlaceHolder 1"/>
          <p:cNvSpPr>
            <a:spLocks noGrp="1"/>
          </p:cNvSpPr>
          <p:nvPr>
            <p:ph type="sldImg"/>
          </p:nvPr>
        </p:nvSpPr>
        <p:spPr>
          <a:xfrm>
            <a:off x="2514600" y="857160"/>
            <a:ext cx="4112280" cy="2311920"/>
          </a:xfrm>
          <a:prstGeom prst="rect">
            <a:avLst/>
          </a:prstGeom>
        </p:spPr>
      </p:sp>
      <p:sp>
        <p:nvSpPr>
          <p:cNvPr id="9195" name="PlaceHolder 2"/>
          <p:cNvSpPr>
            <a:spLocks noGrp="1"/>
          </p:cNvSpPr>
          <p:nvPr>
            <p:ph type="body"/>
          </p:nvPr>
        </p:nvSpPr>
        <p:spPr>
          <a:xfrm>
            <a:off x="914400" y="3300480"/>
            <a:ext cx="7312680" cy="269784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two generic forms of pipelined protocols: </a:t>
            </a:r>
            <a:r>
              <a:rPr b="0" i="1" lang="en-US" sz="1200" spc="-1" strike="noStrike">
                <a:solidFill>
                  <a:srgbClr val="cc0000"/>
                </a:solidFill>
                <a:latin typeface="+mn-lt"/>
                <a:ea typeface="+mn-ea"/>
              </a:rPr>
              <a:t>go-Back-N, selective repeat</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p:txBody>
      </p:sp>
      <p:sp>
        <p:nvSpPr>
          <p:cNvPr id="9196"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6F417FE-E9AC-4DB9-A4A2-322706AF1D24}"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7" name="PlaceHolder 1"/>
          <p:cNvSpPr>
            <a:spLocks noGrp="1"/>
          </p:cNvSpPr>
          <p:nvPr>
            <p:ph type="sldImg"/>
          </p:nvPr>
        </p:nvSpPr>
        <p:spPr>
          <a:xfrm>
            <a:off x="2514600" y="857160"/>
            <a:ext cx="4112280" cy="2311920"/>
          </a:xfrm>
          <a:prstGeom prst="rect">
            <a:avLst/>
          </a:prstGeom>
        </p:spPr>
      </p:sp>
      <p:sp>
        <p:nvSpPr>
          <p:cNvPr id="9198"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 </a:t>
            </a:r>
            <a:r>
              <a:rPr b="0" lang="en-US" sz="2000" spc="-1" strike="noStrike">
                <a:latin typeface="Arial"/>
              </a:rPr>
              <a:t>window size of 14, 8 have been sent but are not yet ackowledgedm 6 sequence numbers are available for us. In woindow, but no calls from above to use them.</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Note – we’ll skip the Go-Back-N FSM specification you can chack that out in powerpoitn slides or book)</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TCP uses cumulative ACK</a:t>
            </a:r>
            <a:endParaRPr b="0" lang="en-US" sz="2000" spc="-1" strike="noStrike">
              <a:latin typeface="Arial"/>
            </a:endParaRPr>
          </a:p>
        </p:txBody>
      </p:sp>
      <p:sp>
        <p:nvSpPr>
          <p:cNvPr id="9199"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0C401CAF-4BD2-4737-9477-09FF4E1207D5}"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00" name="PlaceHolder 1"/>
          <p:cNvSpPr>
            <a:spLocks noGrp="1"/>
          </p:cNvSpPr>
          <p:nvPr>
            <p:ph type="sldImg"/>
          </p:nvPr>
        </p:nvSpPr>
        <p:spPr>
          <a:xfrm>
            <a:off x="2514600" y="857160"/>
            <a:ext cx="4112280" cy="2311920"/>
          </a:xfrm>
          <a:prstGeom prst="rect">
            <a:avLst/>
          </a:prstGeom>
        </p:spPr>
      </p:sp>
      <p:sp>
        <p:nvSpPr>
          <p:cNvPr id="9201"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Note – we’ll skip the Go-Back-N FSM specification (actually it’s  </a:t>
            </a:r>
            <a:endParaRPr b="0" lang="en-US" sz="2000" spc="-1" strike="noStrike">
              <a:latin typeface="Arial"/>
            </a:endParaRPr>
          </a:p>
        </p:txBody>
      </p:sp>
      <p:sp>
        <p:nvSpPr>
          <p:cNvPr id="9202"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57927E88-9D15-4FF8-A6EC-5F2BC1B09962}"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14" name="PlaceHolder 1"/>
          <p:cNvSpPr>
            <a:spLocks noGrp="1"/>
          </p:cNvSpPr>
          <p:nvPr>
            <p:ph type="sldImg"/>
          </p:nvPr>
        </p:nvSpPr>
        <p:spPr>
          <a:xfrm>
            <a:off x="2514600" y="857160"/>
            <a:ext cx="4112280" cy="2311920"/>
          </a:xfrm>
          <a:prstGeom prst="rect">
            <a:avLst/>
          </a:prstGeom>
        </p:spPr>
      </p:sp>
      <p:sp>
        <p:nvSpPr>
          <p:cNvPr id="9015"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16"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D19D52D5-B21D-450E-932F-B5EFA2A02D6A}"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03" name="PlaceHolder 1"/>
          <p:cNvSpPr>
            <a:spLocks noGrp="1"/>
          </p:cNvSpPr>
          <p:nvPr>
            <p:ph type="sldImg"/>
          </p:nvPr>
        </p:nvSpPr>
        <p:spPr>
          <a:xfrm>
            <a:off x="2514600" y="857160"/>
            <a:ext cx="4112280" cy="2311920"/>
          </a:xfrm>
          <a:prstGeom prst="rect">
            <a:avLst/>
          </a:prstGeom>
        </p:spPr>
      </p:sp>
      <p:sp>
        <p:nvSpPr>
          <p:cNvPr id="9204"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Let’s skip FSM specification for GBN – check out the book or ppt – and let’s watch GBN sender and receivers  in action.</a:t>
            </a:r>
            <a:endParaRPr b="0" lang="en-US" sz="2000" spc="-1" strike="noStrike">
              <a:latin typeface="Arial"/>
            </a:endParaRPr>
          </a:p>
          <a:p>
            <a:pPr marL="216000" indent="-213840">
              <a:lnSpc>
                <a:spcPct val="100000"/>
              </a:lnSpc>
              <a:tabLst>
                <a:tab algn="l" pos="0"/>
              </a:tabLst>
            </a:pPr>
            <a:r>
              <a:rPr b="0" lang="en-US" sz="2000" spc="-1" strike="noStrike">
                <a:latin typeface="Arial"/>
              </a:rPr>
              <a:t>Let assume a window size of 4.  at t=0, sender sends packets 0, 1, 2 3, 4, and packet 2 will be lost</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At the receiver:</a:t>
            </a:r>
            <a:endParaRPr b="0" lang="en-US" sz="2000" spc="-1" strike="noStrike">
              <a:latin typeface="Arial"/>
            </a:endParaRPr>
          </a:p>
          <a:p>
            <a:pPr marL="216000" indent="-213840">
              <a:lnSpc>
                <a:spcPct val="100000"/>
              </a:lnSpc>
              <a:tabLst>
                <a:tab algn="l" pos="0"/>
              </a:tabLst>
            </a:pPr>
            <a:r>
              <a:rPr b="0" lang="en-US" sz="2000" spc="-1" strike="noStrike">
                <a:latin typeface="Arial"/>
              </a:rPr>
              <a:t>Packet 0 received ACK0 generated</a:t>
            </a:r>
            <a:endParaRPr b="0" lang="en-US" sz="2000" spc="-1" strike="noStrike">
              <a:latin typeface="Arial"/>
            </a:endParaRPr>
          </a:p>
          <a:p>
            <a:pPr marL="216000" indent="-213840">
              <a:lnSpc>
                <a:spcPct val="100000"/>
              </a:lnSpc>
              <a:tabLst>
                <a:tab algn="l" pos="0"/>
              </a:tabLst>
            </a:pPr>
            <a:r>
              <a:rPr b="0" lang="en-US" sz="2000" spc="-1" strike="noStrike">
                <a:latin typeface="Arial"/>
              </a:rPr>
              <a:t>Packet 1 received ACK1 generated</a:t>
            </a:r>
            <a:endParaRPr b="0" lang="en-US" sz="2000" spc="-1" strike="noStrike">
              <a:latin typeface="Arial"/>
            </a:endParaRPr>
          </a:p>
          <a:p>
            <a:pPr marL="216000" indent="-213840">
              <a:lnSpc>
                <a:spcPct val="100000"/>
              </a:lnSpc>
              <a:tabLst>
                <a:tab algn="l" pos="0"/>
              </a:tabLst>
            </a:pPr>
            <a:r>
              <a:rPr b="0" lang="en-US" sz="2000" spc="-1" strike="noStrike">
                <a:latin typeface="Arial"/>
              </a:rPr>
              <a:t>Packet 2 is lost, and so when packet 3 is received, ACK 1 is sent – that’s the cumulative ACK, re-Acknowledging the receipt of packet 1. and in this implementation packet 3 is discarded</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9205"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072FE2B9-669C-4746-BD46-D44C25FAA105}"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06" name="PlaceHolder 1"/>
          <p:cNvSpPr>
            <a:spLocks noGrp="1"/>
          </p:cNvSpPr>
          <p:nvPr>
            <p:ph type="sldImg"/>
          </p:nvPr>
        </p:nvSpPr>
        <p:spPr>
          <a:xfrm>
            <a:off x="2514600" y="857160"/>
            <a:ext cx="4112280" cy="2311920"/>
          </a:xfrm>
          <a:prstGeom prst="rect">
            <a:avLst/>
          </a:prstGeom>
        </p:spPr>
      </p:sp>
      <p:sp>
        <p:nvSpPr>
          <p:cNvPr id="9207"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An important mechanism of GBN was the use of the cumulative acknowledgements, and as we mentioned, cumulative ACKs are used in TCP</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An alternate ACK mechanism would be for the receiver to indiviually acknowledge specific packets as they are received.  This mechanism is at the heart of the Selective repeat protocol.</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9208"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01E41D9B-7A4F-4A47-8D45-6B09B39CDCE0}"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09" name="PlaceHolder 1"/>
          <p:cNvSpPr>
            <a:spLocks noGrp="1"/>
          </p:cNvSpPr>
          <p:nvPr>
            <p:ph type="sldImg"/>
          </p:nvPr>
        </p:nvSpPr>
        <p:spPr>
          <a:xfrm>
            <a:off x="2514600" y="857160"/>
            <a:ext cx="4112280" cy="2311920"/>
          </a:xfrm>
          <a:prstGeom prst="rect">
            <a:avLst/>
          </a:prstGeom>
        </p:spPr>
      </p:sp>
      <p:sp>
        <p:nvSpPr>
          <p:cNvPr id="9210"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211"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5ABF5644-B666-43A7-B180-12EA1C02981B}"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2" name="PlaceHolder 1"/>
          <p:cNvSpPr>
            <a:spLocks noGrp="1"/>
          </p:cNvSpPr>
          <p:nvPr>
            <p:ph type="sldImg"/>
          </p:nvPr>
        </p:nvSpPr>
        <p:spPr>
          <a:xfrm>
            <a:off x="2514600" y="857160"/>
            <a:ext cx="4112280" cy="2311920"/>
          </a:xfrm>
          <a:prstGeom prst="rect">
            <a:avLst/>
          </a:prstGeom>
        </p:spPr>
      </p:sp>
      <p:sp>
        <p:nvSpPr>
          <p:cNvPr id="9213"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If the packet is in order, its data will be delivered, as will any buffered data that can now be delived in order</a:t>
            </a:r>
            <a:endParaRPr b="0" lang="en-US" sz="2000" spc="-1" strike="noStrike">
              <a:latin typeface="Arial"/>
            </a:endParaRPr>
          </a:p>
        </p:txBody>
      </p:sp>
      <p:sp>
        <p:nvSpPr>
          <p:cNvPr id="9214"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3DF53DA-F8E5-473C-A352-51341AF7E618}"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5" name="PlaceHolder 1"/>
          <p:cNvSpPr>
            <a:spLocks noGrp="1"/>
          </p:cNvSpPr>
          <p:nvPr>
            <p:ph type="sldImg"/>
          </p:nvPr>
        </p:nvSpPr>
        <p:spPr>
          <a:xfrm>
            <a:off x="2514600" y="857160"/>
            <a:ext cx="4112280" cy="2311920"/>
          </a:xfrm>
          <a:prstGeom prst="rect">
            <a:avLst/>
          </a:prstGeom>
        </p:spPr>
      </p:sp>
      <p:sp>
        <p:nvSpPr>
          <p:cNvPr id="9216"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217"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1062670-257D-4116-8AC3-4D8BC0F74FD7}"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8" name="PlaceHolder 1"/>
          <p:cNvSpPr>
            <a:spLocks noGrp="1"/>
          </p:cNvSpPr>
          <p:nvPr>
            <p:ph type="sldImg"/>
          </p:nvPr>
        </p:nvSpPr>
        <p:spPr>
          <a:xfrm>
            <a:off x="2514600" y="857160"/>
            <a:ext cx="4112280" cy="2311920"/>
          </a:xfrm>
          <a:prstGeom prst="rect">
            <a:avLst/>
          </a:prstGeom>
        </p:spPr>
      </p:sp>
      <p:sp>
        <p:nvSpPr>
          <p:cNvPr id="9219"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220"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67B5EC57-1DA5-4A60-883E-43EA392D6C85}"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21" name="PlaceHolder 1"/>
          <p:cNvSpPr>
            <a:spLocks noGrp="1"/>
          </p:cNvSpPr>
          <p:nvPr>
            <p:ph type="sldImg"/>
          </p:nvPr>
        </p:nvSpPr>
        <p:spPr>
          <a:xfrm>
            <a:off x="2514600" y="857160"/>
            <a:ext cx="4112280" cy="2311920"/>
          </a:xfrm>
          <a:prstGeom prst="rect">
            <a:avLst/>
          </a:prstGeom>
        </p:spPr>
      </p:sp>
      <p:sp>
        <p:nvSpPr>
          <p:cNvPr id="9222"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223"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87EB05F-FF25-4530-BEC1-FBEDAB280289}"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24" name="PlaceHolder 1"/>
          <p:cNvSpPr>
            <a:spLocks noGrp="1"/>
          </p:cNvSpPr>
          <p:nvPr>
            <p:ph type="sldImg"/>
          </p:nvPr>
        </p:nvSpPr>
        <p:spPr>
          <a:xfrm>
            <a:off x="2514600" y="857160"/>
            <a:ext cx="4112280" cy="2311920"/>
          </a:xfrm>
          <a:prstGeom prst="rect">
            <a:avLst/>
          </a:prstGeom>
        </p:spPr>
      </p:sp>
      <p:sp>
        <p:nvSpPr>
          <p:cNvPr id="9225"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226"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7AF01DD3-B9C2-419A-8727-226DA93A2308}" type="slidenum">
              <a:rPr b="0" lang="en-US" sz="1200" spc="-1" strike="noStrike">
                <a:solidFill>
                  <a:srgbClr val="000000"/>
                </a:solidFill>
                <a:latin typeface="Times New Roman"/>
              </a:rPr>
              <a:t>150</a:t>
            </a:fld>
            <a:endParaRPr b="0" lang="en-US" sz="12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27" name="PlaceHolder 1"/>
          <p:cNvSpPr>
            <a:spLocks noGrp="1"/>
          </p:cNvSpPr>
          <p:nvPr>
            <p:ph type="sldImg"/>
          </p:nvPr>
        </p:nvSpPr>
        <p:spPr>
          <a:xfrm>
            <a:off x="2514600" y="857160"/>
            <a:ext cx="4112280" cy="2311920"/>
          </a:xfrm>
          <a:prstGeom prst="rect">
            <a:avLst/>
          </a:prstGeom>
        </p:spPr>
      </p:sp>
      <p:sp>
        <p:nvSpPr>
          <p:cNvPr id="9228"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Typical MSS is 1460 bytes</a:t>
            </a:r>
            <a:endParaRPr b="0" lang="en-US" sz="2000" spc="-1" strike="noStrike">
              <a:latin typeface="Arial"/>
            </a:endParaRPr>
          </a:p>
        </p:txBody>
      </p:sp>
      <p:sp>
        <p:nvSpPr>
          <p:cNvPr id="9229"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71503E3-1294-4E22-A0DA-81D31B9C5625}"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0" name="PlaceHolder 1"/>
          <p:cNvSpPr>
            <a:spLocks noGrp="1"/>
          </p:cNvSpPr>
          <p:nvPr>
            <p:ph type="sldImg"/>
          </p:nvPr>
        </p:nvSpPr>
        <p:spPr>
          <a:xfrm>
            <a:off x="2514600" y="857160"/>
            <a:ext cx="4112280" cy="2311920"/>
          </a:xfrm>
          <a:prstGeom prst="rect">
            <a:avLst/>
          </a:prstGeom>
        </p:spPr>
      </p:sp>
      <p:sp>
        <p:nvSpPr>
          <p:cNvPr id="9231"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232"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94B0B8F-7ADC-403C-BF77-8C936ACA10AD}"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17" name="PlaceHolder 1"/>
          <p:cNvSpPr>
            <a:spLocks noGrp="1"/>
          </p:cNvSpPr>
          <p:nvPr>
            <p:ph type="sldImg"/>
          </p:nvPr>
        </p:nvSpPr>
        <p:spPr>
          <a:xfrm>
            <a:off x="2514600" y="857160"/>
            <a:ext cx="4112280" cy="2311920"/>
          </a:xfrm>
          <a:prstGeom prst="rect">
            <a:avLst/>
          </a:prstGeom>
        </p:spPr>
      </p:sp>
      <p:sp>
        <p:nvSpPr>
          <p:cNvPr id="9018"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19"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D08A8752-06C6-4B11-971B-D8CB9865EF5D}"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3" name="PlaceHolder 1"/>
          <p:cNvSpPr>
            <a:spLocks noGrp="1"/>
          </p:cNvSpPr>
          <p:nvPr>
            <p:ph type="sldImg"/>
          </p:nvPr>
        </p:nvSpPr>
        <p:spPr>
          <a:xfrm>
            <a:off x="2514600" y="857160"/>
            <a:ext cx="4112280" cy="2311920"/>
          </a:xfrm>
          <a:prstGeom prst="rect">
            <a:avLst/>
          </a:prstGeom>
        </p:spPr>
      </p:sp>
      <p:sp>
        <p:nvSpPr>
          <p:cNvPr id="9234"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235"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78FAD7EE-C9BD-4DF6-A441-4753E86A354D}"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6" name="PlaceHolder 1"/>
          <p:cNvSpPr>
            <a:spLocks noGrp="1"/>
          </p:cNvSpPr>
          <p:nvPr>
            <p:ph type="sldImg"/>
          </p:nvPr>
        </p:nvSpPr>
        <p:spPr>
          <a:xfrm>
            <a:off x="2514600" y="857160"/>
            <a:ext cx="4112280" cy="2311920"/>
          </a:xfrm>
          <a:prstGeom prst="rect">
            <a:avLst/>
          </a:prstGeom>
        </p:spPr>
      </p:sp>
      <p:sp>
        <p:nvSpPr>
          <p:cNvPr id="9237"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The key thing to note here is that the ACK number (43) on the B-to-A segment is one more than the sequence number (42) on the A-toB segment that triggered that ACK</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Similarly, the ACK number (80) on the last A-to-B segment is one more than the sequence number (79) on the B-to-A segment that triggered that ACK</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9238"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A560574A-71B1-49CF-9230-209816943B62}"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9" name="PlaceHolder 1"/>
          <p:cNvSpPr>
            <a:spLocks noGrp="1"/>
          </p:cNvSpPr>
          <p:nvPr>
            <p:ph type="sldImg"/>
          </p:nvPr>
        </p:nvSpPr>
        <p:spPr>
          <a:xfrm>
            <a:off x="2514600" y="857160"/>
            <a:ext cx="4112280" cy="2311920"/>
          </a:xfrm>
          <a:prstGeom prst="rect">
            <a:avLst/>
          </a:prstGeom>
        </p:spPr>
      </p:sp>
      <p:sp>
        <p:nvSpPr>
          <p:cNvPr id="9240"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241"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DDE59960-4AF4-4253-AB92-AEE7F66014E6}"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2" name="PlaceHolder 1"/>
          <p:cNvSpPr>
            <a:spLocks noGrp="1"/>
          </p:cNvSpPr>
          <p:nvPr>
            <p:ph type="sldImg"/>
          </p:nvPr>
        </p:nvSpPr>
        <p:spPr>
          <a:xfrm>
            <a:off x="2514600" y="857160"/>
            <a:ext cx="4112280" cy="2311920"/>
          </a:xfrm>
          <a:prstGeom prst="rect">
            <a:avLst/>
          </a:prstGeom>
        </p:spPr>
      </p:sp>
      <p:sp>
        <p:nvSpPr>
          <p:cNvPr id="9243"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This is how TCP re-computes the estimated RTT each time a new SampleRTT is taken.</a:t>
            </a:r>
            <a:endParaRPr b="0" lang="en-US" sz="2000" spc="-1" strike="noStrike">
              <a:latin typeface="Arial"/>
            </a:endParaRPr>
          </a:p>
          <a:p>
            <a:pPr marL="216000" indent="-213840">
              <a:lnSpc>
                <a:spcPct val="100000"/>
              </a:lnSpc>
              <a:tabLst>
                <a:tab algn="l" pos="0"/>
              </a:tabLst>
            </a:pPr>
            <a:r>
              <a:rPr b="0" lang="en-US" sz="2000" spc="-1" strike="noStrike">
                <a:latin typeface="Arial"/>
              </a:rPr>
              <a:t>The process is knows as an exponeitally weighted moving average, shown by the equation here.</a:t>
            </a:r>
            <a:endParaRPr b="0" lang="en-US" sz="2000" spc="-1" strike="noStrike">
              <a:latin typeface="Arial"/>
            </a:endParaRPr>
          </a:p>
          <a:p>
            <a:pPr marL="216000" indent="-213840">
              <a:lnSpc>
                <a:spcPct val="100000"/>
              </a:lnSpc>
              <a:tabLst>
                <a:tab algn="l" pos="0"/>
              </a:tabLst>
            </a:pPr>
            <a:r>
              <a:rPr b="0" lang="en-US" sz="2000" spc="-1" strike="noStrike">
                <a:latin typeface="Arial"/>
              </a:rPr>
              <a:t>&lt;say it&gt;</a:t>
            </a:r>
            <a:endParaRPr b="0" lang="en-US" sz="2000" spc="-1" strike="noStrike">
              <a:latin typeface="Arial"/>
            </a:endParaRPr>
          </a:p>
          <a:p>
            <a:pPr marL="216000" indent="-213840">
              <a:lnSpc>
                <a:spcPct val="100000"/>
              </a:lnSpc>
              <a:tabLst>
                <a:tab algn="l" pos="0"/>
              </a:tabLst>
            </a:pPr>
            <a:r>
              <a:rPr b="0" lang="en-US" sz="2000" spc="-1" strike="noStrike">
                <a:latin typeface="Arial"/>
              </a:rPr>
              <a:t>Where alpha reflects the influence of the most recent measurements on the estimated RTT; a typical value of alpha used in implementaitons is .125</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The graph at the bottom show measured RTTs beween a host in the Massachusetts and a host in France, as well as the estimated, “smoothed”  RTT</a:t>
            </a:r>
            <a:endParaRPr b="0" lang="en-US" sz="2000" spc="-1" strike="noStrike">
              <a:latin typeface="Arial"/>
            </a:endParaRPr>
          </a:p>
        </p:txBody>
      </p:sp>
      <p:sp>
        <p:nvSpPr>
          <p:cNvPr id="9244"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94FE28F3-E0FD-4A10-BCA0-55E8163EF693}"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5" name="PlaceHolder 1"/>
          <p:cNvSpPr>
            <a:spLocks noGrp="1"/>
          </p:cNvSpPr>
          <p:nvPr>
            <p:ph type="sldImg"/>
          </p:nvPr>
        </p:nvSpPr>
        <p:spPr>
          <a:xfrm>
            <a:off x="2514600" y="857160"/>
            <a:ext cx="4112280" cy="2311920"/>
          </a:xfrm>
          <a:prstGeom prst="rect">
            <a:avLst/>
          </a:prstGeom>
        </p:spPr>
      </p:sp>
      <p:sp>
        <p:nvSpPr>
          <p:cNvPr id="9246"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Given this value of the estimated RTT, TCP computes the timeout interval to be the estimated RTT plus a “safety margin”</a:t>
            </a:r>
            <a:endParaRPr b="0" lang="en-US" sz="2000" spc="-1" strike="noStrike">
              <a:latin typeface="Arial"/>
            </a:endParaRPr>
          </a:p>
          <a:p>
            <a:pPr marL="216000" indent="-213840">
              <a:lnSpc>
                <a:spcPct val="100000"/>
              </a:lnSpc>
              <a:tabLst>
                <a:tab algn="l" pos="0"/>
              </a:tabLst>
            </a:pPr>
            <a:r>
              <a:rPr b="0" lang="en-US" sz="2000" spc="-1" strike="noStrike">
                <a:latin typeface="Arial"/>
              </a:rPr>
              <a:t> </a:t>
            </a:r>
            <a:endParaRPr b="0" lang="en-US" sz="2000" spc="-1" strike="noStrike">
              <a:latin typeface="Arial"/>
            </a:endParaRPr>
          </a:p>
          <a:p>
            <a:pPr marL="216000" indent="-213840">
              <a:lnSpc>
                <a:spcPct val="100000"/>
              </a:lnSpc>
              <a:tabLst>
                <a:tab algn="l" pos="0"/>
              </a:tabLst>
            </a:pPr>
            <a:r>
              <a:rPr b="0" lang="en-US" sz="2000" spc="-1" strike="noStrike">
                <a:latin typeface="Arial"/>
              </a:rPr>
              <a:t>And the intuition is that if we are seeing a large variation in SAMPLERTT – the RTT estimates are fluctuating a lot - then we’ll want a larger savety margin</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So TCP computes the Timeout interval to be the Estimated RTT plus 4 times a measure of deviation in the RTT.</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The deviation in the RTT is computed as the eWMA of the difference between the most recently measured SampleRTT from the Estimated RTT</a:t>
            </a:r>
            <a:endParaRPr b="0" lang="en-US" sz="2000" spc="-1" strike="noStrike">
              <a:latin typeface="Arial"/>
            </a:endParaRPr>
          </a:p>
        </p:txBody>
      </p:sp>
      <p:sp>
        <p:nvSpPr>
          <p:cNvPr id="9247"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93996CB4-66BE-4574-B1BC-5C73826B48D0}"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8" name="PlaceHolder 1"/>
          <p:cNvSpPr>
            <a:spLocks noGrp="1"/>
          </p:cNvSpPr>
          <p:nvPr>
            <p:ph type="sldImg"/>
          </p:nvPr>
        </p:nvSpPr>
        <p:spPr>
          <a:xfrm>
            <a:off x="2514600" y="857160"/>
            <a:ext cx="4112280" cy="2311920"/>
          </a:xfrm>
          <a:prstGeom prst="rect">
            <a:avLst/>
          </a:prstGeom>
        </p:spPr>
      </p:sp>
      <p:sp>
        <p:nvSpPr>
          <p:cNvPr id="9249"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Given these details of TCP sequence numbers, acks, and timers, we can now describe the big picture view of how the TCP sender and receiver operate</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You can check out FSMs in book; let’s just give an English text description here and let’s start with the sender.</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9250"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AB89C855-49F2-4AF9-83F7-942883FC43F2}"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51" name="PlaceHolder 1"/>
          <p:cNvSpPr>
            <a:spLocks noGrp="1"/>
          </p:cNvSpPr>
          <p:nvPr>
            <p:ph type="sldImg"/>
          </p:nvPr>
        </p:nvSpPr>
        <p:spPr>
          <a:xfrm>
            <a:off x="2514600" y="857160"/>
            <a:ext cx="4112280" cy="2311920"/>
          </a:xfrm>
          <a:prstGeom prst="rect">
            <a:avLst/>
          </a:prstGeom>
        </p:spPr>
      </p:sp>
      <p:sp>
        <p:nvSpPr>
          <p:cNvPr id="9252"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Rather than immediately ACKnowledig this segment, many TCP implementations will wait for half a second for another in-order segment to arrive, and then generate a single cumulative ACK for both segments – thus decreasing the amount of ACK traffic.  The arrival of this second in-order segment and the cumulative ACK generation that covers both segments is the second row in this table.</a:t>
            </a:r>
            <a:endParaRPr b="0" lang="en-US" sz="2000" spc="-1" strike="noStrike">
              <a:latin typeface="Arial"/>
            </a:endParaRPr>
          </a:p>
        </p:txBody>
      </p:sp>
      <p:sp>
        <p:nvSpPr>
          <p:cNvPr id="9253"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C570A96-29BF-4E0E-8B4C-AE1EF1A7559F}"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54" name="PlaceHolder 1"/>
          <p:cNvSpPr>
            <a:spLocks noGrp="1"/>
          </p:cNvSpPr>
          <p:nvPr>
            <p:ph type="sldImg"/>
          </p:nvPr>
        </p:nvSpPr>
        <p:spPr>
          <a:xfrm>
            <a:off x="2514600" y="857160"/>
            <a:ext cx="4112280" cy="2311920"/>
          </a:xfrm>
          <a:prstGeom prst="rect">
            <a:avLst/>
          </a:prstGeom>
        </p:spPr>
      </p:sp>
      <p:sp>
        <p:nvSpPr>
          <p:cNvPr id="9255"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To cement our understanding of TCP reliability, let’s look a a few retransmission scenarios</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In the first case a TCP segments is transmited and the ACK is lost, and the TCP timeout mechanism results in another copy of being transmitted and then re-ACKed a the sender</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In the second example two segments are sent and acknowledged, but there is a premature timeout e for the first segment, which is retransmitted.  Notet that when this retransmitted segment is received, the receiver has already received the first two segments, and so resends a cumulative ACK for both segments received so far, rather than an ACK for just this fist segment.</a:t>
            </a:r>
            <a:endParaRPr b="0" lang="en-US" sz="2000" spc="-1" strike="noStrike">
              <a:latin typeface="Arial"/>
            </a:endParaRPr>
          </a:p>
        </p:txBody>
      </p:sp>
      <p:sp>
        <p:nvSpPr>
          <p:cNvPr id="9256"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D6865666-BD5C-4FC5-A1B5-46540CDD0425}"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57" name="PlaceHolder 1"/>
          <p:cNvSpPr>
            <a:spLocks noGrp="1"/>
          </p:cNvSpPr>
          <p:nvPr>
            <p:ph type="sldImg"/>
          </p:nvPr>
        </p:nvSpPr>
        <p:spPr>
          <a:xfrm>
            <a:off x="2514600" y="857160"/>
            <a:ext cx="4112280" cy="2311920"/>
          </a:xfrm>
          <a:prstGeom prst="rect">
            <a:avLst/>
          </a:prstGeom>
        </p:spPr>
      </p:sp>
      <p:sp>
        <p:nvSpPr>
          <p:cNvPr id="9258"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And in this last example, two segments are again transmitted, the first ACK is lost but the second ACK, a cumulative ACK arrives at the sender, which then can transmit a third segment, knowing that the first two have arrived, even though the ACK for the first segment was lost</a:t>
            </a:r>
            <a:endParaRPr b="0" lang="en-US" sz="2000" spc="-1" strike="noStrike">
              <a:latin typeface="Arial"/>
            </a:endParaRPr>
          </a:p>
        </p:txBody>
      </p:sp>
      <p:sp>
        <p:nvSpPr>
          <p:cNvPr id="9259"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122512F-89F8-425E-A2FF-9D22BCA9CACB}"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0" name="PlaceHolder 1"/>
          <p:cNvSpPr>
            <a:spLocks noGrp="1"/>
          </p:cNvSpPr>
          <p:nvPr>
            <p:ph type="sldImg"/>
          </p:nvPr>
        </p:nvSpPr>
        <p:spPr>
          <a:xfrm>
            <a:off x="2514600" y="857160"/>
            <a:ext cx="4112280" cy="2311920"/>
          </a:xfrm>
          <a:prstGeom prst="rect">
            <a:avLst/>
          </a:prstGeom>
        </p:spPr>
      </p:sp>
      <p:sp>
        <p:nvSpPr>
          <p:cNvPr id="9261"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Let’s wrap up our study of TCP reliability by discussing an optimization to the original TCP known as TCP fast retransmit,</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Take a look at this example on the right where 5 segments are transmitted and the second segment is lost.  In this case the TCP receiver sends an ACK 100 acknowledging the first received segment.</a:t>
            </a:r>
            <a:endParaRPr b="0" lang="en-US" sz="2000" spc="-1" strike="noStrike">
              <a:latin typeface="Arial"/>
            </a:endParaRPr>
          </a:p>
          <a:p>
            <a:pPr marL="216000" indent="-213840">
              <a:lnSpc>
                <a:spcPct val="100000"/>
              </a:lnSpc>
              <a:tabLst>
                <a:tab algn="l" pos="0"/>
              </a:tabLst>
            </a:pPr>
            <a:r>
              <a:rPr b="0" lang="en-US" sz="2000" spc="-1" strike="noStrike">
                <a:latin typeface="Arial"/>
              </a:rPr>
              <a:t>When the third segment arrives at the receiver, the TCP receiver sends another ACK 100 since the second segment has not arrived. And similarly for the 4</a:t>
            </a:r>
            <a:r>
              <a:rPr b="0" lang="en-US" sz="2000" spc="-1" strike="noStrike" baseline="30000">
                <a:latin typeface="Arial"/>
              </a:rPr>
              <a:t>th</a:t>
            </a:r>
            <a:r>
              <a:rPr b="0" lang="en-US" sz="2000" spc="-1" strike="noStrike">
                <a:latin typeface="Arial"/>
              </a:rPr>
              <a:t> and 5</a:t>
            </a:r>
            <a:r>
              <a:rPr b="0" lang="en-US" sz="2000" spc="-1" strike="noStrike" baseline="30000">
                <a:latin typeface="Arial"/>
              </a:rPr>
              <a:t>th</a:t>
            </a:r>
            <a:r>
              <a:rPr b="0" lang="en-US" sz="2000" spc="-1" strike="noStrike">
                <a:latin typeface="Arial"/>
              </a:rPr>
              <a:t> segments to arrive.</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Now what does the sender see?  The sender receives the first ACK 100 it has been hoping for, but then three additional duplicate ACK100s arrive.  The sender knows that somethings’ wrong – it knows the first segment arrived at the receiver  but three later arriving segments at the receiver – the ones that generated the three duplicate ACKs – we received correctly but were not in order.  That is, that there was a missing segment at the receiver when each of the three duplicate ACK were generated.</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With fast retransmit, the arrival of three duplicate ACK causes the sender to retransmit its oldest unACKed segment, without waiting for a timeout event.  This allows TCP to recover more quickly from what is very likely a loss event</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specifically that the second segment has been lost, since three higher -numbered segments were received</a:t>
            </a:r>
            <a:endParaRPr b="0" lang="en-US" sz="2000" spc="-1" strike="noStrike">
              <a:latin typeface="Arial"/>
            </a:endParaRPr>
          </a:p>
        </p:txBody>
      </p:sp>
      <p:sp>
        <p:nvSpPr>
          <p:cNvPr id="9262"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98D16DF3-04B1-4EF2-82C8-6E4403CC9248}"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0" name="PlaceHolder 1"/>
          <p:cNvSpPr>
            <a:spLocks noGrp="1"/>
          </p:cNvSpPr>
          <p:nvPr>
            <p:ph type="sldImg"/>
          </p:nvPr>
        </p:nvSpPr>
        <p:spPr>
          <a:xfrm>
            <a:off x="2514600" y="857160"/>
            <a:ext cx="4112280" cy="2311920"/>
          </a:xfrm>
          <a:prstGeom prst="rect">
            <a:avLst/>
          </a:prstGeom>
        </p:spPr>
      </p:sp>
      <p:sp>
        <p:nvSpPr>
          <p:cNvPr id="9021"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022"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D3ABE76-E773-4111-B699-7DD76303B52A}"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3" name="PlaceHolder 1"/>
          <p:cNvSpPr>
            <a:spLocks noGrp="1"/>
          </p:cNvSpPr>
          <p:nvPr>
            <p:ph type="sldImg"/>
          </p:nvPr>
        </p:nvSpPr>
        <p:spPr>
          <a:xfrm>
            <a:off x="2514600" y="857160"/>
            <a:ext cx="4112280" cy="2311920"/>
          </a:xfrm>
          <a:prstGeom prst="rect">
            <a:avLst/>
          </a:prstGeom>
        </p:spPr>
      </p:sp>
      <p:sp>
        <p:nvSpPr>
          <p:cNvPr id="9264"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265"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5F3F7FC0-4621-4F97-8145-FC67AE2CCCE8}" type="slidenum">
              <a:rPr b="0" lang="en-US" sz="1200" spc="-1" strike="noStrike">
                <a:solidFill>
                  <a:srgbClr val="000000"/>
                </a:solidFill>
                <a:latin typeface="Times New Roman"/>
              </a:rPr>
              <a:t>150</a:t>
            </a:fld>
            <a:endParaRPr b="0" lang="en-US" sz="12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6" name="PlaceHolder 1"/>
          <p:cNvSpPr>
            <a:spLocks noGrp="1"/>
          </p:cNvSpPr>
          <p:nvPr>
            <p:ph type="sldImg"/>
          </p:nvPr>
        </p:nvSpPr>
        <p:spPr>
          <a:xfrm>
            <a:off x="2514600" y="857160"/>
            <a:ext cx="4112280" cy="2311920"/>
          </a:xfrm>
          <a:prstGeom prst="rect">
            <a:avLst/>
          </a:prstGeom>
        </p:spPr>
      </p:sp>
      <p:sp>
        <p:nvSpPr>
          <p:cNvPr id="9267"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(Presuming an intro)</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Before diving into the details of TCP flow control, let’s first get the general context and motivate the need for flow control.</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This diagram show a typical transport-layer implementation</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171360" indent="-168840">
              <a:lnSpc>
                <a:spcPct val="100000"/>
              </a:lnSpc>
              <a:buClr>
                <a:srgbClr val="000000"/>
              </a:buClr>
              <a:buFont typeface="Arial"/>
              <a:buChar char="•"/>
              <a:tabLst>
                <a:tab algn="l" pos="0"/>
              </a:tabLst>
            </a:pPr>
            <a:r>
              <a:rPr b="0" lang="en-US" sz="2000" spc="-1" strike="noStrike">
                <a:latin typeface="Arial"/>
              </a:rPr>
              <a:t>A segment is brought up the protocol stack to the transport layer, and the segment’s payload is removed from the segment and written INTO  socket buffers.</a:t>
            </a:r>
            <a:endParaRPr b="0" lang="en-US" sz="2000" spc="-1" strike="noStrike">
              <a:latin typeface="Arial"/>
            </a:endParaRPr>
          </a:p>
          <a:p>
            <a:pPr>
              <a:lnSpc>
                <a:spcPct val="100000"/>
              </a:lnSpc>
              <a:tabLst>
                <a:tab algn="l" pos="0"/>
              </a:tabLst>
            </a:pPr>
            <a:endParaRPr b="0" lang="en-US" sz="2000" spc="-1" strike="noStrike">
              <a:latin typeface="Arial"/>
            </a:endParaRPr>
          </a:p>
          <a:p>
            <a:pPr marL="171360" indent="-168840">
              <a:lnSpc>
                <a:spcPct val="100000"/>
              </a:lnSpc>
              <a:buClr>
                <a:srgbClr val="000000"/>
              </a:buClr>
              <a:buFont typeface="Arial"/>
              <a:buChar char="•"/>
              <a:tabLst>
                <a:tab algn="l" pos="0"/>
              </a:tabLst>
            </a:pPr>
            <a:r>
              <a:rPr b="0" lang="en-US" sz="2000" spc="-1" strike="noStrike">
                <a:latin typeface="Arial"/>
              </a:rPr>
              <a:t>How does data get taken OUT of socket buffers?  By applications performing socket reads, as we learned in Chapter 2.</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latin typeface="Arial"/>
              </a:rPr>
              <a:t>And so the question is “</a:t>
            </a:r>
            <a:r>
              <a:rPr b="0" lang="en-US" sz="1200" spc="-1" strike="noStrike">
                <a:solidFill>
                  <a:srgbClr val="000000"/>
                </a:solidFill>
                <a:latin typeface="+mn-lt"/>
                <a:ea typeface="+mn-ea"/>
              </a:rPr>
              <a:t>What happens if network layer delivers data faster than an application-layer process removes data from socket buffers?”</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1200" spc="-1" strike="noStrike">
                <a:solidFill>
                  <a:srgbClr val="000000"/>
                </a:solidFill>
                <a:latin typeface="+mn-lt"/>
                <a:ea typeface="+mn-ea"/>
              </a:rPr>
              <a:t>Let’s watch a video of what happens when things arrive  way too fast to fast to be processed.</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1200" spc="-1" strike="noStrike">
                <a:solidFill>
                  <a:srgbClr val="000000"/>
                </a:solidFill>
                <a:latin typeface="+mn-lt"/>
                <a:ea typeface="+mn-ea"/>
              </a:rPr>
              <a:t>&lt;video&gt;.   (I love that video).   Another human analogy showing the need for flow control is the saying – to use some English slang -  “no one can drink from a firehose”</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1200" spc="-1" strike="noStrike">
                <a:solidFill>
                  <a:srgbClr val="000000"/>
                </a:solidFill>
                <a:latin typeface="+mn-lt"/>
                <a:ea typeface="+mn-ea"/>
              </a:rPr>
              <a:t>Flow control is a mechanism to the calamity of a receiver being over-run by a sender that is sending too fast – it allows the RECEIVER to explictly control the SENDER </a:t>
            </a:r>
            <a:r>
              <a:rPr b="0" lang="en-US" sz="1200" spc="-1" strike="noStrike">
                <a:solidFill>
                  <a:srgbClr val="000000"/>
                </a:solidFill>
                <a:latin typeface="+mn-lt"/>
                <a:ea typeface="ＭＳ Ｐゴシック"/>
              </a:rPr>
              <a:t>so sender won’t overflow receiver’s buffer by transmitting too much, too fast</a:t>
            </a:r>
            <a:r>
              <a:rPr b="0" lang="en-US" sz="1200" spc="-1" strike="noStrike">
                <a:solidFill>
                  <a:srgbClr val="000000"/>
                </a:solidFill>
                <a:latin typeface="+mn-lt"/>
                <a:ea typeface="+mn-ea"/>
              </a:rPr>
              <a:t> </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9268"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1851CFC-62E8-4B84-8F2A-32C8E6CA0CA9}"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9" name="PlaceHolder 1"/>
          <p:cNvSpPr>
            <a:spLocks noGrp="1"/>
          </p:cNvSpPr>
          <p:nvPr>
            <p:ph type="sldImg"/>
          </p:nvPr>
        </p:nvSpPr>
        <p:spPr>
          <a:xfrm>
            <a:off x="2514600" y="857160"/>
            <a:ext cx="4112280" cy="2311920"/>
          </a:xfrm>
          <a:prstGeom prst="rect">
            <a:avLst/>
          </a:prstGeom>
        </p:spPr>
      </p:sp>
      <p:sp>
        <p:nvSpPr>
          <p:cNvPr id="9270"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(Presuming an intro)</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Before diving into the details of TCP flow control, let’s first get the general context and motivate the need for flow control.</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This diagram show a typical transport-layer implementation</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171360" indent="-168840">
              <a:lnSpc>
                <a:spcPct val="100000"/>
              </a:lnSpc>
              <a:buClr>
                <a:srgbClr val="000000"/>
              </a:buClr>
              <a:buFont typeface="Arial"/>
              <a:buChar char="•"/>
              <a:tabLst>
                <a:tab algn="l" pos="0"/>
              </a:tabLst>
            </a:pPr>
            <a:r>
              <a:rPr b="0" lang="en-US" sz="2000" spc="-1" strike="noStrike">
                <a:latin typeface="Arial"/>
              </a:rPr>
              <a:t>A segment is brought up the protocol stack to the transport layer, and the segment’s payload is removed from the segment and written INTO  socket buffers.</a:t>
            </a:r>
            <a:endParaRPr b="0" lang="en-US" sz="2000" spc="-1" strike="noStrike">
              <a:latin typeface="Arial"/>
            </a:endParaRPr>
          </a:p>
          <a:p>
            <a:pPr>
              <a:lnSpc>
                <a:spcPct val="100000"/>
              </a:lnSpc>
              <a:tabLst>
                <a:tab algn="l" pos="0"/>
              </a:tabLst>
            </a:pPr>
            <a:endParaRPr b="0" lang="en-US" sz="2000" spc="-1" strike="noStrike">
              <a:latin typeface="Arial"/>
            </a:endParaRPr>
          </a:p>
          <a:p>
            <a:pPr marL="171360" indent="-168840">
              <a:lnSpc>
                <a:spcPct val="100000"/>
              </a:lnSpc>
              <a:buClr>
                <a:srgbClr val="000000"/>
              </a:buClr>
              <a:buFont typeface="Arial"/>
              <a:buChar char="•"/>
              <a:tabLst>
                <a:tab algn="l" pos="0"/>
              </a:tabLst>
            </a:pPr>
            <a:r>
              <a:rPr b="0" lang="en-US" sz="2000" spc="-1" strike="noStrike">
                <a:latin typeface="Arial"/>
              </a:rPr>
              <a:t>How does data get taken OUT of socket buffers?  By applications performing socket reads, as we learned in Chapter 2.</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latin typeface="Arial"/>
              </a:rPr>
              <a:t>And so the question is “</a:t>
            </a:r>
            <a:r>
              <a:rPr b="0" lang="en-US" sz="1200" spc="-1" strike="noStrike">
                <a:solidFill>
                  <a:srgbClr val="000000"/>
                </a:solidFill>
                <a:latin typeface="+mn-lt"/>
                <a:ea typeface="+mn-ea"/>
              </a:rPr>
              <a:t>What happens if network layer delivers data faster than an application-layer process removes data from socket buffers?”</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1200" spc="-1" strike="noStrike">
                <a:solidFill>
                  <a:srgbClr val="000000"/>
                </a:solidFill>
                <a:latin typeface="+mn-lt"/>
                <a:ea typeface="+mn-ea"/>
              </a:rPr>
              <a:t>Let’s watch a video of what happens when things arrive  way too fast to fast to be processed.</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1200" spc="-1" strike="noStrike">
                <a:solidFill>
                  <a:srgbClr val="000000"/>
                </a:solidFill>
                <a:latin typeface="+mn-lt"/>
                <a:ea typeface="+mn-ea"/>
              </a:rPr>
              <a:t>&lt;video&gt;.   (I love that video).   Another human analogy showing the need for flow control is the saying – to use some English slang -  “no one can drink from a firehose”</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1200" spc="-1" strike="noStrike">
                <a:solidFill>
                  <a:srgbClr val="000000"/>
                </a:solidFill>
                <a:latin typeface="+mn-lt"/>
                <a:ea typeface="+mn-ea"/>
              </a:rPr>
              <a:t>Flow control is a mechanism to the calamity of a receiver being over-run by a sender that is sending too fast – it allows the RECEIVER to explictly control the SENDER </a:t>
            </a:r>
            <a:r>
              <a:rPr b="0" lang="en-US" sz="1200" spc="-1" strike="noStrike">
                <a:solidFill>
                  <a:srgbClr val="000000"/>
                </a:solidFill>
                <a:latin typeface="+mn-lt"/>
                <a:ea typeface="ＭＳ Ｐゴシック"/>
              </a:rPr>
              <a:t>so sender won’t overflow receiver’s buffer by transmitting too much, too fast</a:t>
            </a:r>
            <a:r>
              <a:rPr b="0" lang="en-US" sz="1200" spc="-1" strike="noStrike">
                <a:solidFill>
                  <a:srgbClr val="000000"/>
                </a:solidFill>
                <a:latin typeface="+mn-lt"/>
                <a:ea typeface="+mn-ea"/>
              </a:rPr>
              <a:t> </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9271"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EA483972-E77E-4E8E-8E3E-C3FA4E333CA1}"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72" name="PlaceHolder 1"/>
          <p:cNvSpPr>
            <a:spLocks noGrp="1"/>
          </p:cNvSpPr>
          <p:nvPr>
            <p:ph type="sldImg"/>
          </p:nvPr>
        </p:nvSpPr>
        <p:spPr>
          <a:xfrm>
            <a:off x="2514600" y="857160"/>
            <a:ext cx="4112280" cy="2311920"/>
          </a:xfrm>
          <a:prstGeom prst="rect">
            <a:avLst/>
          </a:prstGeom>
        </p:spPr>
      </p:sp>
      <p:sp>
        <p:nvSpPr>
          <p:cNvPr id="9273"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(Presuming an intro)</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Before diving into the details of TCP flow control, let’s first get the general context and motivate the need for flow control.</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This diagram show a typical transport-layer implementation</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171360" indent="-168840">
              <a:lnSpc>
                <a:spcPct val="100000"/>
              </a:lnSpc>
              <a:buClr>
                <a:srgbClr val="000000"/>
              </a:buClr>
              <a:buFont typeface="Arial"/>
              <a:buChar char="•"/>
              <a:tabLst>
                <a:tab algn="l" pos="0"/>
              </a:tabLst>
            </a:pPr>
            <a:r>
              <a:rPr b="0" lang="en-US" sz="2000" spc="-1" strike="noStrike">
                <a:latin typeface="Arial"/>
              </a:rPr>
              <a:t>A segment is brought up the protocol stack to the transport layer, and the segment’s payload is removed from the segment and written INTO  socket buffers.</a:t>
            </a:r>
            <a:endParaRPr b="0" lang="en-US" sz="2000" spc="-1" strike="noStrike">
              <a:latin typeface="Arial"/>
            </a:endParaRPr>
          </a:p>
          <a:p>
            <a:pPr>
              <a:lnSpc>
                <a:spcPct val="100000"/>
              </a:lnSpc>
              <a:tabLst>
                <a:tab algn="l" pos="0"/>
              </a:tabLst>
            </a:pPr>
            <a:endParaRPr b="0" lang="en-US" sz="2000" spc="-1" strike="noStrike">
              <a:latin typeface="Arial"/>
            </a:endParaRPr>
          </a:p>
          <a:p>
            <a:pPr marL="171360" indent="-168840">
              <a:lnSpc>
                <a:spcPct val="100000"/>
              </a:lnSpc>
              <a:buClr>
                <a:srgbClr val="000000"/>
              </a:buClr>
              <a:buFont typeface="Arial"/>
              <a:buChar char="•"/>
              <a:tabLst>
                <a:tab algn="l" pos="0"/>
              </a:tabLst>
            </a:pPr>
            <a:r>
              <a:rPr b="0" lang="en-US" sz="2000" spc="-1" strike="noStrike">
                <a:latin typeface="Arial"/>
              </a:rPr>
              <a:t>How does data get taken OUT of socket buffers?  By applications performing socket reads, as we learned in Chapter 2.</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latin typeface="Arial"/>
              </a:rPr>
              <a:t>And so the question is “</a:t>
            </a:r>
            <a:r>
              <a:rPr b="0" lang="en-US" sz="1200" spc="-1" strike="noStrike">
                <a:solidFill>
                  <a:srgbClr val="000000"/>
                </a:solidFill>
                <a:latin typeface="+mn-lt"/>
                <a:ea typeface="+mn-ea"/>
              </a:rPr>
              <a:t>What happens if network layer delivers data faster than an application-layer process removes data from socket buffers?”</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1200" spc="-1" strike="noStrike">
                <a:solidFill>
                  <a:srgbClr val="000000"/>
                </a:solidFill>
                <a:latin typeface="+mn-lt"/>
                <a:ea typeface="+mn-ea"/>
              </a:rPr>
              <a:t>Let’s watch a video of what happens when things arrive  way too fast to fast to be processed.</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1200" spc="-1" strike="noStrike">
                <a:solidFill>
                  <a:srgbClr val="000000"/>
                </a:solidFill>
                <a:latin typeface="+mn-lt"/>
                <a:ea typeface="+mn-ea"/>
              </a:rPr>
              <a:t>&lt;video&gt;.   (I love that video).   Another human analogy showing the need for flow control is the saying – to use some English slang -  “no one can drink from a firehose”</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1200" spc="-1" strike="noStrike">
                <a:solidFill>
                  <a:srgbClr val="000000"/>
                </a:solidFill>
                <a:latin typeface="+mn-lt"/>
                <a:ea typeface="+mn-ea"/>
              </a:rPr>
              <a:t>Flow control is a mechanism to the calamity of a receiver being over-run by a sender that is sending too fast – it allows the RECEIVER to explictly control the SENDER </a:t>
            </a:r>
            <a:r>
              <a:rPr b="0" lang="en-US" sz="1200" spc="-1" strike="noStrike">
                <a:solidFill>
                  <a:srgbClr val="000000"/>
                </a:solidFill>
                <a:latin typeface="+mn-lt"/>
                <a:ea typeface="ＭＳ Ｐゴシック"/>
              </a:rPr>
              <a:t>so sender won’t overflow receiver’s buffer by transmitting too much, too fast</a:t>
            </a:r>
            <a:r>
              <a:rPr b="0" lang="en-US" sz="1200" spc="-1" strike="noStrike">
                <a:solidFill>
                  <a:srgbClr val="000000"/>
                </a:solidFill>
                <a:latin typeface="+mn-lt"/>
                <a:ea typeface="+mn-ea"/>
              </a:rPr>
              <a:t> </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9274"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D9810DA-08D8-4111-8163-8A13EF71A7DD}"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75" name="PlaceHolder 1"/>
          <p:cNvSpPr>
            <a:spLocks noGrp="1"/>
          </p:cNvSpPr>
          <p:nvPr>
            <p:ph type="sldImg"/>
          </p:nvPr>
        </p:nvSpPr>
        <p:spPr>
          <a:xfrm>
            <a:off x="2514600" y="857160"/>
            <a:ext cx="4112280" cy="2311920"/>
          </a:xfrm>
          <a:prstGeom prst="rect">
            <a:avLst/>
          </a:prstGeom>
        </p:spPr>
      </p:sp>
      <p:sp>
        <p:nvSpPr>
          <p:cNvPr id="9276"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(Presuming an intro)</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Before diving into the details of TCP flow control, let’s first get the general context and motivate the need for flow control.</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This diagram show a typical transport-layer implementation</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171360" indent="-168840">
              <a:lnSpc>
                <a:spcPct val="100000"/>
              </a:lnSpc>
              <a:buClr>
                <a:srgbClr val="000000"/>
              </a:buClr>
              <a:buFont typeface="Arial"/>
              <a:buChar char="•"/>
              <a:tabLst>
                <a:tab algn="l" pos="0"/>
              </a:tabLst>
            </a:pPr>
            <a:r>
              <a:rPr b="0" lang="en-US" sz="2000" spc="-1" strike="noStrike">
                <a:latin typeface="Arial"/>
              </a:rPr>
              <a:t>A segment is brought up the protocol stack to the transport layer, and the segment’s payload is removed from the segment and written INTO  socket buffers.</a:t>
            </a:r>
            <a:endParaRPr b="0" lang="en-US" sz="2000" spc="-1" strike="noStrike">
              <a:latin typeface="Arial"/>
            </a:endParaRPr>
          </a:p>
          <a:p>
            <a:pPr>
              <a:lnSpc>
                <a:spcPct val="100000"/>
              </a:lnSpc>
              <a:tabLst>
                <a:tab algn="l" pos="0"/>
              </a:tabLst>
            </a:pPr>
            <a:endParaRPr b="0" lang="en-US" sz="2000" spc="-1" strike="noStrike">
              <a:latin typeface="Arial"/>
            </a:endParaRPr>
          </a:p>
          <a:p>
            <a:pPr marL="171360" indent="-168840">
              <a:lnSpc>
                <a:spcPct val="100000"/>
              </a:lnSpc>
              <a:buClr>
                <a:srgbClr val="000000"/>
              </a:buClr>
              <a:buFont typeface="Arial"/>
              <a:buChar char="•"/>
              <a:tabLst>
                <a:tab algn="l" pos="0"/>
              </a:tabLst>
            </a:pPr>
            <a:r>
              <a:rPr b="0" lang="en-US" sz="2000" spc="-1" strike="noStrike">
                <a:latin typeface="Arial"/>
              </a:rPr>
              <a:t>How does data get taken OUT of socket buffers?  By applications performing socket reads, as we learned in Chapter 2.</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latin typeface="Arial"/>
              </a:rPr>
              <a:t>And so the question is “</a:t>
            </a:r>
            <a:r>
              <a:rPr b="0" lang="en-US" sz="1200" spc="-1" strike="noStrike">
                <a:solidFill>
                  <a:srgbClr val="000000"/>
                </a:solidFill>
                <a:latin typeface="+mn-lt"/>
                <a:ea typeface="+mn-ea"/>
              </a:rPr>
              <a:t>What happens if network layer delivers data faster than an application-layer process removes data from socket buffers?”</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1200" spc="-1" strike="noStrike">
                <a:solidFill>
                  <a:srgbClr val="000000"/>
                </a:solidFill>
                <a:latin typeface="+mn-lt"/>
                <a:ea typeface="+mn-ea"/>
              </a:rPr>
              <a:t>Let’s watch a video of what happens when things arrive  way too fast to fast to be processed.</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1200" spc="-1" strike="noStrike">
                <a:solidFill>
                  <a:srgbClr val="000000"/>
                </a:solidFill>
                <a:latin typeface="+mn-lt"/>
                <a:ea typeface="+mn-ea"/>
              </a:rPr>
              <a:t>&lt;video&gt;.   (I love that video).   Another human analogy showing the need for flow control is the saying – to use some English slang -  “no one can drink from a firehose”</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1200" spc="-1" strike="noStrike">
                <a:solidFill>
                  <a:srgbClr val="000000"/>
                </a:solidFill>
                <a:latin typeface="+mn-lt"/>
                <a:ea typeface="+mn-ea"/>
              </a:rPr>
              <a:t>Flow control is a mechanism to the calamity of a receiver being over-run by a sender that is sending too fast – it allows the RECEIVER to explictly control the SENDER </a:t>
            </a:r>
            <a:r>
              <a:rPr b="0" lang="en-US" sz="1200" spc="-1" strike="noStrike">
                <a:solidFill>
                  <a:srgbClr val="000000"/>
                </a:solidFill>
                <a:latin typeface="+mn-lt"/>
                <a:ea typeface="ＭＳ Ｐゴシック"/>
              </a:rPr>
              <a:t>so sender won’t overflow receiver’s buffer by transmitting too much, too fast</a:t>
            </a:r>
            <a:r>
              <a:rPr b="0" lang="en-US" sz="1200" spc="-1" strike="noStrike">
                <a:solidFill>
                  <a:srgbClr val="000000"/>
                </a:solidFill>
                <a:latin typeface="+mn-lt"/>
                <a:ea typeface="+mn-ea"/>
              </a:rPr>
              <a:t> </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9277"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ED63BF4-CE2D-41BB-AC27-6BC4F690EBE9}"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78" name="PlaceHolder 1"/>
          <p:cNvSpPr>
            <a:spLocks noGrp="1"/>
          </p:cNvSpPr>
          <p:nvPr>
            <p:ph type="sldImg"/>
          </p:nvPr>
        </p:nvSpPr>
        <p:spPr>
          <a:xfrm>
            <a:off x="2514600" y="857160"/>
            <a:ext cx="4112280" cy="2311920"/>
          </a:xfrm>
          <a:prstGeom prst="rect">
            <a:avLst/>
          </a:prstGeom>
        </p:spPr>
      </p:sp>
      <p:sp>
        <p:nvSpPr>
          <p:cNvPr id="9279"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Here’s how TCP implement flow control.  The basic idea is simple – the receiver informs the sender how much free buffer space there is, and the sender is limited to send no more than this amount of data.  That the value o RWND in the diagram to the right.</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This information is carried from the receiver to the sender in the “receiver advertised window” (do a PIP of header) in the TCP header, and the value will change as the amount of free buffer space fluctuates over time.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9280"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D314F609-A49A-4AFE-A137-3EA3A70CA99D}"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1" name="PlaceHolder 1"/>
          <p:cNvSpPr>
            <a:spLocks noGrp="1"/>
          </p:cNvSpPr>
          <p:nvPr>
            <p:ph type="sldImg"/>
          </p:nvPr>
        </p:nvSpPr>
        <p:spPr>
          <a:xfrm>
            <a:off x="2514600" y="857160"/>
            <a:ext cx="4112280" cy="2311920"/>
          </a:xfrm>
          <a:prstGeom prst="rect">
            <a:avLst/>
          </a:prstGeom>
        </p:spPr>
      </p:sp>
      <p:sp>
        <p:nvSpPr>
          <p:cNvPr id="9282"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Here’s how TCP implement flow control.  The basic idea is simple – the receiver informs the sender how much free buffer space there is, and the sender is limited to send no more than this amount of data.  That the value o RWND in the diagram to the right.</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This information is carried from the receiver to the sender in the “receiver advertised window” (do a PIP of header) in the TCP header, and the value will change as the amount of free buffer space fluctuates over time.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9283"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35454554-F977-43FE-8AB5-44F4FD2AB973}"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4" name="PlaceHolder 1"/>
          <p:cNvSpPr>
            <a:spLocks noGrp="1"/>
          </p:cNvSpPr>
          <p:nvPr>
            <p:ph type="sldImg"/>
          </p:nvPr>
        </p:nvSpPr>
        <p:spPr>
          <a:xfrm>
            <a:off x="2514600" y="857160"/>
            <a:ext cx="4112280" cy="2311920"/>
          </a:xfrm>
          <a:prstGeom prst="rect">
            <a:avLst/>
          </a:prstGeom>
        </p:spPr>
      </p:sp>
      <p:sp>
        <p:nvSpPr>
          <p:cNvPr id="9285"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The other TCP topic we’ll want to consider here is that of “connection  management”</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The TCP sender and reciver have a number of pieces of shared state that they must establish before actually communication</a:t>
            </a:r>
            <a:endParaRPr b="0" lang="en-US" sz="2000" spc="-1" strike="noStrike">
              <a:latin typeface="Arial"/>
            </a:endParaRPr>
          </a:p>
          <a:p>
            <a:pPr marL="171360" indent="-168840">
              <a:lnSpc>
                <a:spcPct val="100000"/>
              </a:lnSpc>
              <a:buClr>
                <a:srgbClr val="000000"/>
              </a:buClr>
              <a:buFont typeface="Arial"/>
              <a:buChar char="•"/>
              <a:tabLst>
                <a:tab algn="l" pos="0"/>
              </a:tabLst>
            </a:pPr>
            <a:r>
              <a:rPr b="0" lang="en-US" sz="2000" spc="-1" strike="noStrike">
                <a:latin typeface="Arial"/>
              </a:rPr>
              <a:t>FIRST theym ust both agree that they WANT to communicate with each other</a:t>
            </a:r>
            <a:endParaRPr b="0" lang="en-US" sz="2000" spc="-1" strike="noStrike">
              <a:latin typeface="Arial"/>
            </a:endParaRPr>
          </a:p>
          <a:p>
            <a:pPr marL="171360" indent="-168840">
              <a:lnSpc>
                <a:spcPct val="100000"/>
              </a:lnSpc>
              <a:buClr>
                <a:srgbClr val="000000"/>
              </a:buClr>
              <a:buFont typeface="Arial"/>
              <a:buChar char="•"/>
              <a:tabLst>
                <a:tab algn="l" pos="0"/>
              </a:tabLst>
            </a:pPr>
            <a:r>
              <a:rPr b="0" lang="en-US" sz="2000" spc="-1" strike="noStrike">
                <a:latin typeface="Arial"/>
              </a:rPr>
              <a:t>Secondly there are connection parameters – the initial sequence number and the initial receiver-advertised bufferspace that they’ll want to agree on</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latin typeface="Arial"/>
              </a:rPr>
              <a:t>This is done via a so-called handshake protocol – the client reaching our to the server, and the server answering back.</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latin typeface="Arial"/>
              </a:rPr>
              <a:t>And before diving into the TCP handshake protocol, let’s first consider the problem of handshaking, of establishing shared state. </a:t>
            </a:r>
            <a:endParaRPr b="0" lang="en-US" sz="2000" spc="-1" strike="noStrike">
              <a:latin typeface="Arial"/>
            </a:endParaRPr>
          </a:p>
        </p:txBody>
      </p:sp>
      <p:sp>
        <p:nvSpPr>
          <p:cNvPr id="9286"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1DD4F7A0-5168-455B-9DAE-F56DB8F80E5C}"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7" name="PlaceHolder 1"/>
          <p:cNvSpPr>
            <a:spLocks noGrp="1"/>
          </p:cNvSpPr>
          <p:nvPr>
            <p:ph type="sldImg"/>
          </p:nvPr>
        </p:nvSpPr>
        <p:spPr>
          <a:xfrm>
            <a:off x="2514600" y="857160"/>
            <a:ext cx="4112280" cy="2311920"/>
          </a:xfrm>
          <a:prstGeom prst="rect">
            <a:avLst/>
          </a:prstGeom>
        </p:spPr>
      </p:sp>
      <p:sp>
        <p:nvSpPr>
          <p:cNvPr id="9288" name="PlaceHolder 2"/>
          <p:cNvSpPr>
            <a:spLocks noGrp="1"/>
          </p:cNvSpPr>
          <p:nvPr>
            <p:ph type="body"/>
          </p:nvPr>
        </p:nvSpPr>
        <p:spPr>
          <a:xfrm>
            <a:off x="914400" y="3300480"/>
            <a:ext cx="7312680" cy="2697840"/>
          </a:xfrm>
          <a:prstGeom prst="rect">
            <a:avLst/>
          </a:prstGeom>
        </p:spPr>
        <p:txBody>
          <a:bodyPr lIns="0" rIns="0" tIns="0" bIns="0">
            <a:noAutofit/>
          </a:bodyPr>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Here’s an example of a two way handshake.  Alice reaches out to Bob and say’s “let’s talk” and Bob says OK, and they start their conversation</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For a network protocol, the equivalent protocol would be a client sending a “request connection” message saying ”let’s talk, the initial sequence number is x”</a:t>
            </a:r>
            <a:endParaRPr b="0" lang="en-US" sz="2000" spc="-1" strike="noStrike">
              <a:latin typeface="Arial"/>
            </a:endParaRPr>
          </a:p>
          <a:p>
            <a:pPr marL="216000" indent="-213840">
              <a:lnSpc>
                <a:spcPct val="100000"/>
              </a:lnSpc>
              <a:tabLst>
                <a:tab algn="l" pos="0"/>
              </a:tabLst>
            </a:pPr>
            <a:r>
              <a:rPr b="0" lang="en-US" sz="2000" spc="-1" strike="noStrike">
                <a:latin typeface="Arial"/>
              </a:rPr>
              <a:t>And the server would respond with a message ”I accept your connect x”</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And the question we want to ask ourselves is &lt;talk through&gt;</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Will this work?  Let’s look at a few scenarios…</a:t>
            </a:r>
            <a:endParaRPr b="0" lang="en-US" sz="2000" spc="-1" strike="noStrike">
              <a:latin typeface="Arial"/>
            </a:endParaRPr>
          </a:p>
        </p:txBody>
      </p:sp>
      <p:sp>
        <p:nvSpPr>
          <p:cNvPr id="9289"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A25B8512-B5C5-4294-B339-ADAE15B8F237}"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0" name="PlaceHolder 1"/>
          <p:cNvSpPr>
            <a:spLocks noGrp="1"/>
          </p:cNvSpPr>
          <p:nvPr>
            <p:ph type="sldImg"/>
          </p:nvPr>
        </p:nvSpPr>
        <p:spPr>
          <a:xfrm>
            <a:off x="2514600" y="857160"/>
            <a:ext cx="4112280" cy="2311920"/>
          </a:xfrm>
          <a:prstGeom prst="rect">
            <a:avLst/>
          </a:prstGeom>
        </p:spPr>
      </p:sp>
      <p:sp>
        <p:nvSpPr>
          <p:cNvPr id="9291" name="PlaceHolder 2"/>
          <p:cNvSpPr>
            <a:spLocks noGrp="1"/>
          </p:cNvSpPr>
          <p:nvPr>
            <p:ph type="body"/>
          </p:nvPr>
        </p:nvSpPr>
        <p:spPr>
          <a:xfrm>
            <a:off x="914400" y="3300480"/>
            <a:ext cx="7312680" cy="2697840"/>
          </a:xfrm>
          <a:prstGeom prst="rect">
            <a:avLst/>
          </a:prstGeom>
        </p:spPr>
        <p:txBody>
          <a:bodyPr lIns="0" rIns="0" tIns="0" bIns="0">
            <a:noAutofit/>
          </a:bodyPr>
          <a:p>
            <a:endParaRPr b="0" lang="en-US" sz="2000" spc="-1" strike="noStrike">
              <a:latin typeface="Arial"/>
            </a:endParaRPr>
          </a:p>
        </p:txBody>
      </p:sp>
      <p:sp>
        <p:nvSpPr>
          <p:cNvPr id="9292" name="CustomShape 3"/>
          <p:cNvSpPr/>
          <p:nvPr/>
        </p:nvSpPr>
        <p:spPr>
          <a:xfrm>
            <a:off x="5179320" y="6513840"/>
            <a:ext cx="3960000" cy="3416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5BB56B1C-BF9F-48B3-B2FE-E210CBFEA0EA}" type="slidenum">
              <a:rPr b="0" lang="en-US" sz="1200" spc="-1" strike="noStrike">
                <a:solidFill>
                  <a:srgbClr val="000000"/>
                </a:solidFill>
                <a:latin typeface="Calibri"/>
                <a:ea typeface="+mn-ea"/>
              </a:rPr>
              <a:t>150</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838080" y="1825560"/>
            <a:ext cx="68760" cy="2074320"/>
          </a:xfrm>
          <a:prstGeom prst="rect">
            <a:avLst/>
          </a:prstGeom>
        </p:spPr>
        <p:txBody>
          <a:bodyPr lIns="0" rIns="0" tIns="0" bIns="0">
            <a:normAutofit fontScale="13000"/>
          </a:bodyPr>
          <a:p>
            <a:endParaRPr b="0" lang="en-US" sz="3200" spc="-1" strike="noStrike">
              <a:latin typeface="Arial"/>
            </a:endParaRPr>
          </a:p>
        </p:txBody>
      </p:sp>
      <p:sp>
        <p:nvSpPr>
          <p:cNvPr id="25" name="PlaceHolder 3"/>
          <p:cNvSpPr>
            <a:spLocks noGrp="1"/>
          </p:cNvSpPr>
          <p:nvPr>
            <p:ph type="body"/>
          </p:nvPr>
        </p:nvSpPr>
        <p:spPr>
          <a:xfrm>
            <a:off x="838080" y="4097160"/>
            <a:ext cx="6876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83808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28" name="PlaceHolder 3"/>
          <p:cNvSpPr>
            <a:spLocks noGrp="1"/>
          </p:cNvSpPr>
          <p:nvPr>
            <p:ph type="body"/>
          </p:nvPr>
        </p:nvSpPr>
        <p:spPr>
          <a:xfrm>
            <a:off x="87372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29" name="PlaceHolder 4"/>
          <p:cNvSpPr>
            <a:spLocks noGrp="1"/>
          </p:cNvSpPr>
          <p:nvPr>
            <p:ph type="body"/>
          </p:nvPr>
        </p:nvSpPr>
        <p:spPr>
          <a:xfrm>
            <a:off x="838080" y="4097160"/>
            <a:ext cx="33480" cy="2074320"/>
          </a:xfrm>
          <a:prstGeom prst="rect">
            <a:avLst/>
          </a:prstGeom>
        </p:spPr>
        <p:txBody>
          <a:bodyPr lIns="0" rIns="0" tIns="0" bIns="0">
            <a:normAutofit fontScale="13000"/>
          </a:bodyPr>
          <a:p>
            <a:endParaRPr b="0" lang="en-US" sz="3200" spc="-1" strike="noStrike">
              <a:latin typeface="Arial"/>
            </a:endParaRPr>
          </a:p>
        </p:txBody>
      </p:sp>
      <p:sp>
        <p:nvSpPr>
          <p:cNvPr id="30" name="PlaceHolder 5"/>
          <p:cNvSpPr>
            <a:spLocks noGrp="1"/>
          </p:cNvSpPr>
          <p:nvPr>
            <p:ph type="body"/>
          </p:nvPr>
        </p:nvSpPr>
        <p:spPr>
          <a:xfrm>
            <a:off x="873720" y="4097160"/>
            <a:ext cx="3348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838080" y="1825560"/>
            <a:ext cx="21960" cy="2074320"/>
          </a:xfrm>
          <a:prstGeom prst="rect">
            <a:avLst/>
          </a:prstGeom>
        </p:spPr>
        <p:txBody>
          <a:bodyPr lIns="0" rIns="0" tIns="0" bIns="0">
            <a:normAutofit fontScale="13000"/>
          </a:bodyPr>
          <a:p>
            <a:endParaRPr b="0" lang="en-US" sz="3200" spc="-1" strike="noStrike">
              <a:latin typeface="Arial"/>
            </a:endParaRPr>
          </a:p>
        </p:txBody>
      </p:sp>
      <p:sp>
        <p:nvSpPr>
          <p:cNvPr id="33" name="PlaceHolder 3"/>
          <p:cNvSpPr>
            <a:spLocks noGrp="1"/>
          </p:cNvSpPr>
          <p:nvPr>
            <p:ph type="body"/>
          </p:nvPr>
        </p:nvSpPr>
        <p:spPr>
          <a:xfrm>
            <a:off x="861480" y="1825560"/>
            <a:ext cx="21960" cy="2074320"/>
          </a:xfrm>
          <a:prstGeom prst="rect">
            <a:avLst/>
          </a:prstGeom>
        </p:spPr>
        <p:txBody>
          <a:bodyPr lIns="0" rIns="0" tIns="0" bIns="0">
            <a:normAutofit fontScale="13000"/>
          </a:bodyPr>
          <a:p>
            <a:endParaRPr b="0" lang="en-US" sz="3200" spc="-1" strike="noStrike">
              <a:latin typeface="Arial"/>
            </a:endParaRPr>
          </a:p>
        </p:txBody>
      </p:sp>
      <p:sp>
        <p:nvSpPr>
          <p:cNvPr id="34" name="PlaceHolder 4"/>
          <p:cNvSpPr>
            <a:spLocks noGrp="1"/>
          </p:cNvSpPr>
          <p:nvPr>
            <p:ph type="body"/>
          </p:nvPr>
        </p:nvSpPr>
        <p:spPr>
          <a:xfrm>
            <a:off x="884880" y="1825560"/>
            <a:ext cx="21960" cy="2074320"/>
          </a:xfrm>
          <a:prstGeom prst="rect">
            <a:avLst/>
          </a:prstGeom>
        </p:spPr>
        <p:txBody>
          <a:bodyPr lIns="0" rIns="0" tIns="0" bIns="0">
            <a:normAutofit fontScale="13000"/>
          </a:bodyPr>
          <a:p>
            <a:endParaRPr b="0" lang="en-US" sz="3200" spc="-1" strike="noStrike">
              <a:latin typeface="Arial"/>
            </a:endParaRPr>
          </a:p>
        </p:txBody>
      </p:sp>
      <p:sp>
        <p:nvSpPr>
          <p:cNvPr id="35" name="PlaceHolder 5"/>
          <p:cNvSpPr>
            <a:spLocks noGrp="1"/>
          </p:cNvSpPr>
          <p:nvPr>
            <p:ph type="body"/>
          </p:nvPr>
        </p:nvSpPr>
        <p:spPr>
          <a:xfrm>
            <a:off x="838080" y="4097160"/>
            <a:ext cx="21960" cy="2074320"/>
          </a:xfrm>
          <a:prstGeom prst="rect">
            <a:avLst/>
          </a:prstGeom>
        </p:spPr>
        <p:txBody>
          <a:bodyPr lIns="0" rIns="0" tIns="0" bIns="0">
            <a:normAutofit fontScale="13000"/>
          </a:bodyPr>
          <a:p>
            <a:endParaRPr b="0" lang="en-US" sz="3200" spc="-1" strike="noStrike">
              <a:latin typeface="Arial"/>
            </a:endParaRPr>
          </a:p>
        </p:txBody>
      </p:sp>
      <p:sp>
        <p:nvSpPr>
          <p:cNvPr id="36" name="PlaceHolder 6"/>
          <p:cNvSpPr>
            <a:spLocks noGrp="1"/>
          </p:cNvSpPr>
          <p:nvPr>
            <p:ph type="body"/>
          </p:nvPr>
        </p:nvSpPr>
        <p:spPr>
          <a:xfrm>
            <a:off x="861480" y="4097160"/>
            <a:ext cx="21960" cy="2074320"/>
          </a:xfrm>
          <a:prstGeom prst="rect">
            <a:avLst/>
          </a:prstGeom>
        </p:spPr>
        <p:txBody>
          <a:bodyPr lIns="0" rIns="0" tIns="0" bIns="0">
            <a:normAutofit fontScale="13000"/>
          </a:bodyPr>
          <a:p>
            <a:endParaRPr b="0" lang="en-US" sz="3200" spc="-1" strike="noStrike">
              <a:latin typeface="Arial"/>
            </a:endParaRPr>
          </a:p>
        </p:txBody>
      </p:sp>
      <p:sp>
        <p:nvSpPr>
          <p:cNvPr id="37" name="PlaceHolder 7"/>
          <p:cNvSpPr>
            <a:spLocks noGrp="1"/>
          </p:cNvSpPr>
          <p:nvPr>
            <p:ph type="body"/>
          </p:nvPr>
        </p:nvSpPr>
        <p:spPr>
          <a:xfrm>
            <a:off x="884880" y="4097160"/>
            <a:ext cx="2196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838080" y="126000"/>
            <a:ext cx="68760" cy="7748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838080" y="1825560"/>
            <a:ext cx="68760" cy="4348800"/>
          </a:xfrm>
          <a:prstGeom prst="rect">
            <a:avLst/>
          </a:prstGeom>
        </p:spPr>
        <p:txBody>
          <a:bodyPr lIns="0" rIns="0" tIns="0" bIns="0">
            <a:normAutofit fontScale="42000"/>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838080" y="1825560"/>
            <a:ext cx="33480" cy="4348800"/>
          </a:xfrm>
          <a:prstGeom prst="rect">
            <a:avLst/>
          </a:prstGeom>
        </p:spPr>
        <p:txBody>
          <a:bodyPr lIns="0" rIns="0" tIns="0" bIns="0">
            <a:normAutofit fontScale="42000"/>
          </a:bodyPr>
          <a:p>
            <a:endParaRPr b="0" lang="en-US" sz="3200" spc="-1" strike="noStrike">
              <a:latin typeface="Arial"/>
            </a:endParaRPr>
          </a:p>
        </p:txBody>
      </p:sp>
      <p:sp>
        <p:nvSpPr>
          <p:cNvPr id="46" name="PlaceHolder 3"/>
          <p:cNvSpPr>
            <a:spLocks noGrp="1"/>
          </p:cNvSpPr>
          <p:nvPr>
            <p:ph type="body"/>
          </p:nvPr>
        </p:nvSpPr>
        <p:spPr>
          <a:xfrm>
            <a:off x="873720" y="1825560"/>
            <a:ext cx="33480" cy="4348800"/>
          </a:xfrm>
          <a:prstGeom prst="rect">
            <a:avLst/>
          </a:prstGeom>
        </p:spPr>
        <p:txBody>
          <a:bodyPr lIns="0" rIns="0" tIns="0" bIns="0">
            <a:normAutofit fontScale="42000"/>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838080" y="451800"/>
            <a:ext cx="10513080" cy="4136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83808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51" name="PlaceHolder 3"/>
          <p:cNvSpPr>
            <a:spLocks noGrp="1"/>
          </p:cNvSpPr>
          <p:nvPr>
            <p:ph type="body"/>
          </p:nvPr>
        </p:nvSpPr>
        <p:spPr>
          <a:xfrm>
            <a:off x="873720" y="1825560"/>
            <a:ext cx="33480" cy="4348800"/>
          </a:xfrm>
          <a:prstGeom prst="rect">
            <a:avLst/>
          </a:prstGeom>
        </p:spPr>
        <p:txBody>
          <a:bodyPr lIns="0" rIns="0" tIns="0" bIns="0">
            <a:normAutofit fontScale="42000"/>
          </a:bodyPr>
          <a:p>
            <a:endParaRPr b="0" lang="en-US" sz="3200" spc="-1" strike="noStrike">
              <a:latin typeface="Arial"/>
            </a:endParaRPr>
          </a:p>
        </p:txBody>
      </p:sp>
      <p:sp>
        <p:nvSpPr>
          <p:cNvPr id="52" name="PlaceHolder 4"/>
          <p:cNvSpPr>
            <a:spLocks noGrp="1"/>
          </p:cNvSpPr>
          <p:nvPr>
            <p:ph type="body"/>
          </p:nvPr>
        </p:nvSpPr>
        <p:spPr>
          <a:xfrm>
            <a:off x="838080" y="4097160"/>
            <a:ext cx="3348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838080" y="126000"/>
            <a:ext cx="68760" cy="7748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838080" y="1825560"/>
            <a:ext cx="33480" cy="4348800"/>
          </a:xfrm>
          <a:prstGeom prst="rect">
            <a:avLst/>
          </a:prstGeom>
        </p:spPr>
        <p:txBody>
          <a:bodyPr lIns="0" rIns="0" tIns="0" bIns="0">
            <a:normAutofit fontScale="42000"/>
          </a:bodyPr>
          <a:p>
            <a:endParaRPr b="0" lang="en-US" sz="3200" spc="-1" strike="noStrike">
              <a:latin typeface="Arial"/>
            </a:endParaRPr>
          </a:p>
        </p:txBody>
      </p:sp>
      <p:sp>
        <p:nvSpPr>
          <p:cNvPr id="55" name="PlaceHolder 3"/>
          <p:cNvSpPr>
            <a:spLocks noGrp="1"/>
          </p:cNvSpPr>
          <p:nvPr>
            <p:ph type="body"/>
          </p:nvPr>
        </p:nvSpPr>
        <p:spPr>
          <a:xfrm>
            <a:off x="87372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56" name="PlaceHolder 4"/>
          <p:cNvSpPr>
            <a:spLocks noGrp="1"/>
          </p:cNvSpPr>
          <p:nvPr>
            <p:ph type="body"/>
          </p:nvPr>
        </p:nvSpPr>
        <p:spPr>
          <a:xfrm>
            <a:off x="873720" y="4097160"/>
            <a:ext cx="3348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83808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59" name="PlaceHolder 3"/>
          <p:cNvSpPr>
            <a:spLocks noGrp="1"/>
          </p:cNvSpPr>
          <p:nvPr>
            <p:ph type="body"/>
          </p:nvPr>
        </p:nvSpPr>
        <p:spPr>
          <a:xfrm>
            <a:off x="87372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60" name="PlaceHolder 4"/>
          <p:cNvSpPr>
            <a:spLocks noGrp="1"/>
          </p:cNvSpPr>
          <p:nvPr>
            <p:ph type="body"/>
          </p:nvPr>
        </p:nvSpPr>
        <p:spPr>
          <a:xfrm>
            <a:off x="838080" y="4097160"/>
            <a:ext cx="6876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838080" y="1825560"/>
            <a:ext cx="68760" cy="2074320"/>
          </a:xfrm>
          <a:prstGeom prst="rect">
            <a:avLst/>
          </a:prstGeom>
        </p:spPr>
        <p:txBody>
          <a:bodyPr lIns="0" rIns="0" tIns="0" bIns="0">
            <a:normAutofit fontScale="13000"/>
          </a:bodyPr>
          <a:p>
            <a:endParaRPr b="0" lang="en-US" sz="3200" spc="-1" strike="noStrike">
              <a:latin typeface="Arial"/>
            </a:endParaRPr>
          </a:p>
        </p:txBody>
      </p:sp>
      <p:sp>
        <p:nvSpPr>
          <p:cNvPr id="63" name="PlaceHolder 3"/>
          <p:cNvSpPr>
            <a:spLocks noGrp="1"/>
          </p:cNvSpPr>
          <p:nvPr>
            <p:ph type="body"/>
          </p:nvPr>
        </p:nvSpPr>
        <p:spPr>
          <a:xfrm>
            <a:off x="838080" y="4097160"/>
            <a:ext cx="6876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83808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66" name="PlaceHolder 3"/>
          <p:cNvSpPr>
            <a:spLocks noGrp="1"/>
          </p:cNvSpPr>
          <p:nvPr>
            <p:ph type="body"/>
          </p:nvPr>
        </p:nvSpPr>
        <p:spPr>
          <a:xfrm>
            <a:off x="87372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67" name="PlaceHolder 4"/>
          <p:cNvSpPr>
            <a:spLocks noGrp="1"/>
          </p:cNvSpPr>
          <p:nvPr>
            <p:ph type="body"/>
          </p:nvPr>
        </p:nvSpPr>
        <p:spPr>
          <a:xfrm>
            <a:off x="838080" y="4097160"/>
            <a:ext cx="33480" cy="2074320"/>
          </a:xfrm>
          <a:prstGeom prst="rect">
            <a:avLst/>
          </a:prstGeom>
        </p:spPr>
        <p:txBody>
          <a:bodyPr lIns="0" rIns="0" tIns="0" bIns="0">
            <a:normAutofit fontScale="13000"/>
          </a:bodyPr>
          <a:p>
            <a:endParaRPr b="0" lang="en-US" sz="3200" spc="-1" strike="noStrike">
              <a:latin typeface="Arial"/>
            </a:endParaRPr>
          </a:p>
        </p:txBody>
      </p:sp>
      <p:sp>
        <p:nvSpPr>
          <p:cNvPr id="68" name="PlaceHolder 5"/>
          <p:cNvSpPr>
            <a:spLocks noGrp="1"/>
          </p:cNvSpPr>
          <p:nvPr>
            <p:ph type="body"/>
          </p:nvPr>
        </p:nvSpPr>
        <p:spPr>
          <a:xfrm>
            <a:off x="873720" y="4097160"/>
            <a:ext cx="3348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838080" y="1825560"/>
            <a:ext cx="21960" cy="2074320"/>
          </a:xfrm>
          <a:prstGeom prst="rect">
            <a:avLst/>
          </a:prstGeom>
        </p:spPr>
        <p:txBody>
          <a:bodyPr lIns="0" rIns="0" tIns="0" bIns="0">
            <a:normAutofit fontScale="13000"/>
          </a:bodyPr>
          <a:p>
            <a:endParaRPr b="0" lang="en-US" sz="3200" spc="-1" strike="noStrike">
              <a:latin typeface="Arial"/>
            </a:endParaRPr>
          </a:p>
        </p:txBody>
      </p:sp>
      <p:sp>
        <p:nvSpPr>
          <p:cNvPr id="71" name="PlaceHolder 3"/>
          <p:cNvSpPr>
            <a:spLocks noGrp="1"/>
          </p:cNvSpPr>
          <p:nvPr>
            <p:ph type="body"/>
          </p:nvPr>
        </p:nvSpPr>
        <p:spPr>
          <a:xfrm>
            <a:off x="861480" y="1825560"/>
            <a:ext cx="21960" cy="2074320"/>
          </a:xfrm>
          <a:prstGeom prst="rect">
            <a:avLst/>
          </a:prstGeom>
        </p:spPr>
        <p:txBody>
          <a:bodyPr lIns="0" rIns="0" tIns="0" bIns="0">
            <a:normAutofit fontScale="13000"/>
          </a:bodyPr>
          <a:p>
            <a:endParaRPr b="0" lang="en-US" sz="3200" spc="-1" strike="noStrike">
              <a:latin typeface="Arial"/>
            </a:endParaRPr>
          </a:p>
        </p:txBody>
      </p:sp>
      <p:sp>
        <p:nvSpPr>
          <p:cNvPr id="72" name="PlaceHolder 4"/>
          <p:cNvSpPr>
            <a:spLocks noGrp="1"/>
          </p:cNvSpPr>
          <p:nvPr>
            <p:ph type="body"/>
          </p:nvPr>
        </p:nvSpPr>
        <p:spPr>
          <a:xfrm>
            <a:off x="884880" y="1825560"/>
            <a:ext cx="21960" cy="2074320"/>
          </a:xfrm>
          <a:prstGeom prst="rect">
            <a:avLst/>
          </a:prstGeom>
        </p:spPr>
        <p:txBody>
          <a:bodyPr lIns="0" rIns="0" tIns="0" bIns="0">
            <a:normAutofit fontScale="13000"/>
          </a:bodyPr>
          <a:p>
            <a:endParaRPr b="0" lang="en-US" sz="3200" spc="-1" strike="noStrike">
              <a:latin typeface="Arial"/>
            </a:endParaRPr>
          </a:p>
        </p:txBody>
      </p:sp>
      <p:sp>
        <p:nvSpPr>
          <p:cNvPr id="73" name="PlaceHolder 5"/>
          <p:cNvSpPr>
            <a:spLocks noGrp="1"/>
          </p:cNvSpPr>
          <p:nvPr>
            <p:ph type="body"/>
          </p:nvPr>
        </p:nvSpPr>
        <p:spPr>
          <a:xfrm>
            <a:off x="838080" y="4097160"/>
            <a:ext cx="21960" cy="2074320"/>
          </a:xfrm>
          <a:prstGeom prst="rect">
            <a:avLst/>
          </a:prstGeom>
        </p:spPr>
        <p:txBody>
          <a:bodyPr lIns="0" rIns="0" tIns="0" bIns="0">
            <a:normAutofit fontScale="13000"/>
          </a:bodyPr>
          <a:p>
            <a:endParaRPr b="0" lang="en-US" sz="3200" spc="-1" strike="noStrike">
              <a:latin typeface="Arial"/>
            </a:endParaRPr>
          </a:p>
        </p:txBody>
      </p:sp>
      <p:sp>
        <p:nvSpPr>
          <p:cNvPr id="74" name="PlaceHolder 6"/>
          <p:cNvSpPr>
            <a:spLocks noGrp="1"/>
          </p:cNvSpPr>
          <p:nvPr>
            <p:ph type="body"/>
          </p:nvPr>
        </p:nvSpPr>
        <p:spPr>
          <a:xfrm>
            <a:off x="861480" y="4097160"/>
            <a:ext cx="21960" cy="2074320"/>
          </a:xfrm>
          <a:prstGeom prst="rect">
            <a:avLst/>
          </a:prstGeom>
        </p:spPr>
        <p:txBody>
          <a:bodyPr lIns="0" rIns="0" tIns="0" bIns="0">
            <a:normAutofit fontScale="13000"/>
          </a:bodyPr>
          <a:p>
            <a:endParaRPr b="0" lang="en-US" sz="3200" spc="-1" strike="noStrike">
              <a:latin typeface="Arial"/>
            </a:endParaRPr>
          </a:p>
        </p:txBody>
      </p:sp>
      <p:sp>
        <p:nvSpPr>
          <p:cNvPr id="75" name="PlaceHolder 7"/>
          <p:cNvSpPr>
            <a:spLocks noGrp="1"/>
          </p:cNvSpPr>
          <p:nvPr>
            <p:ph type="body"/>
          </p:nvPr>
        </p:nvSpPr>
        <p:spPr>
          <a:xfrm>
            <a:off x="884880" y="4097160"/>
            <a:ext cx="2196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80" name="PlaceHolder 2"/>
          <p:cNvSpPr>
            <a:spLocks noGrp="1"/>
          </p:cNvSpPr>
          <p:nvPr>
            <p:ph type="subTitle"/>
          </p:nvPr>
        </p:nvSpPr>
        <p:spPr>
          <a:xfrm>
            <a:off x="838080" y="126000"/>
            <a:ext cx="68760" cy="7748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82" name="PlaceHolder 2"/>
          <p:cNvSpPr>
            <a:spLocks noGrp="1"/>
          </p:cNvSpPr>
          <p:nvPr>
            <p:ph type="body"/>
          </p:nvPr>
        </p:nvSpPr>
        <p:spPr>
          <a:xfrm>
            <a:off x="838080" y="1825560"/>
            <a:ext cx="68760" cy="4348800"/>
          </a:xfrm>
          <a:prstGeom prst="rect">
            <a:avLst/>
          </a:prstGeom>
        </p:spPr>
        <p:txBody>
          <a:bodyPr lIns="0" rIns="0" tIns="0" bIns="0">
            <a:normAutofit fontScale="42000"/>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84" name="PlaceHolder 2"/>
          <p:cNvSpPr>
            <a:spLocks noGrp="1"/>
          </p:cNvSpPr>
          <p:nvPr>
            <p:ph type="body"/>
          </p:nvPr>
        </p:nvSpPr>
        <p:spPr>
          <a:xfrm>
            <a:off x="838080" y="1825560"/>
            <a:ext cx="33480" cy="4348800"/>
          </a:xfrm>
          <a:prstGeom prst="rect">
            <a:avLst/>
          </a:prstGeom>
        </p:spPr>
        <p:txBody>
          <a:bodyPr lIns="0" rIns="0" tIns="0" bIns="0">
            <a:normAutofit fontScale="42000"/>
          </a:bodyPr>
          <a:p>
            <a:endParaRPr b="0" lang="en-US" sz="3200" spc="-1" strike="noStrike">
              <a:latin typeface="Arial"/>
            </a:endParaRPr>
          </a:p>
        </p:txBody>
      </p:sp>
      <p:sp>
        <p:nvSpPr>
          <p:cNvPr id="85" name="PlaceHolder 3"/>
          <p:cNvSpPr>
            <a:spLocks noGrp="1"/>
          </p:cNvSpPr>
          <p:nvPr>
            <p:ph type="body"/>
          </p:nvPr>
        </p:nvSpPr>
        <p:spPr>
          <a:xfrm>
            <a:off x="873720" y="1825560"/>
            <a:ext cx="33480" cy="4348800"/>
          </a:xfrm>
          <a:prstGeom prst="rect">
            <a:avLst/>
          </a:prstGeom>
        </p:spPr>
        <p:txBody>
          <a:bodyPr lIns="0" rIns="0" tIns="0" bIns="0">
            <a:normAutofit fontScale="42000"/>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838080" y="1825560"/>
            <a:ext cx="68760" cy="4348800"/>
          </a:xfrm>
          <a:prstGeom prst="rect">
            <a:avLst/>
          </a:prstGeom>
        </p:spPr>
        <p:txBody>
          <a:bodyPr lIns="0" rIns="0" tIns="0" bIns="0">
            <a:normAutofit fontScale="42000"/>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838080" y="451800"/>
            <a:ext cx="10513080" cy="4136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89" name="PlaceHolder 2"/>
          <p:cNvSpPr>
            <a:spLocks noGrp="1"/>
          </p:cNvSpPr>
          <p:nvPr>
            <p:ph type="body"/>
          </p:nvPr>
        </p:nvSpPr>
        <p:spPr>
          <a:xfrm>
            <a:off x="83808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90" name="PlaceHolder 3"/>
          <p:cNvSpPr>
            <a:spLocks noGrp="1"/>
          </p:cNvSpPr>
          <p:nvPr>
            <p:ph type="body"/>
          </p:nvPr>
        </p:nvSpPr>
        <p:spPr>
          <a:xfrm>
            <a:off x="873720" y="1825560"/>
            <a:ext cx="33480" cy="4348800"/>
          </a:xfrm>
          <a:prstGeom prst="rect">
            <a:avLst/>
          </a:prstGeom>
        </p:spPr>
        <p:txBody>
          <a:bodyPr lIns="0" rIns="0" tIns="0" bIns="0">
            <a:normAutofit fontScale="42000"/>
          </a:bodyPr>
          <a:p>
            <a:endParaRPr b="0" lang="en-US" sz="3200" spc="-1" strike="noStrike">
              <a:latin typeface="Arial"/>
            </a:endParaRPr>
          </a:p>
        </p:txBody>
      </p:sp>
      <p:sp>
        <p:nvSpPr>
          <p:cNvPr id="91" name="PlaceHolder 4"/>
          <p:cNvSpPr>
            <a:spLocks noGrp="1"/>
          </p:cNvSpPr>
          <p:nvPr>
            <p:ph type="body"/>
          </p:nvPr>
        </p:nvSpPr>
        <p:spPr>
          <a:xfrm>
            <a:off x="838080" y="4097160"/>
            <a:ext cx="3348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93" name="PlaceHolder 2"/>
          <p:cNvSpPr>
            <a:spLocks noGrp="1"/>
          </p:cNvSpPr>
          <p:nvPr>
            <p:ph type="body"/>
          </p:nvPr>
        </p:nvSpPr>
        <p:spPr>
          <a:xfrm>
            <a:off x="838080" y="1825560"/>
            <a:ext cx="33480" cy="4348800"/>
          </a:xfrm>
          <a:prstGeom prst="rect">
            <a:avLst/>
          </a:prstGeom>
        </p:spPr>
        <p:txBody>
          <a:bodyPr lIns="0" rIns="0" tIns="0" bIns="0">
            <a:normAutofit fontScale="42000"/>
          </a:bodyPr>
          <a:p>
            <a:endParaRPr b="0" lang="en-US" sz="3200" spc="-1" strike="noStrike">
              <a:latin typeface="Arial"/>
            </a:endParaRPr>
          </a:p>
        </p:txBody>
      </p:sp>
      <p:sp>
        <p:nvSpPr>
          <p:cNvPr id="94" name="PlaceHolder 3"/>
          <p:cNvSpPr>
            <a:spLocks noGrp="1"/>
          </p:cNvSpPr>
          <p:nvPr>
            <p:ph type="body"/>
          </p:nvPr>
        </p:nvSpPr>
        <p:spPr>
          <a:xfrm>
            <a:off x="87372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95" name="PlaceHolder 4"/>
          <p:cNvSpPr>
            <a:spLocks noGrp="1"/>
          </p:cNvSpPr>
          <p:nvPr>
            <p:ph type="body"/>
          </p:nvPr>
        </p:nvSpPr>
        <p:spPr>
          <a:xfrm>
            <a:off x="873720" y="4097160"/>
            <a:ext cx="3348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83808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98" name="PlaceHolder 3"/>
          <p:cNvSpPr>
            <a:spLocks noGrp="1"/>
          </p:cNvSpPr>
          <p:nvPr>
            <p:ph type="body"/>
          </p:nvPr>
        </p:nvSpPr>
        <p:spPr>
          <a:xfrm>
            <a:off x="87372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99" name="PlaceHolder 4"/>
          <p:cNvSpPr>
            <a:spLocks noGrp="1"/>
          </p:cNvSpPr>
          <p:nvPr>
            <p:ph type="body"/>
          </p:nvPr>
        </p:nvSpPr>
        <p:spPr>
          <a:xfrm>
            <a:off x="838080" y="4097160"/>
            <a:ext cx="6876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838080" y="1825560"/>
            <a:ext cx="68760" cy="2074320"/>
          </a:xfrm>
          <a:prstGeom prst="rect">
            <a:avLst/>
          </a:prstGeom>
        </p:spPr>
        <p:txBody>
          <a:bodyPr lIns="0" rIns="0" tIns="0" bIns="0">
            <a:normAutofit fontScale="13000"/>
          </a:bodyPr>
          <a:p>
            <a:endParaRPr b="0" lang="en-US" sz="3200" spc="-1" strike="noStrike">
              <a:latin typeface="Arial"/>
            </a:endParaRPr>
          </a:p>
        </p:txBody>
      </p:sp>
      <p:sp>
        <p:nvSpPr>
          <p:cNvPr id="102" name="PlaceHolder 3"/>
          <p:cNvSpPr>
            <a:spLocks noGrp="1"/>
          </p:cNvSpPr>
          <p:nvPr>
            <p:ph type="body"/>
          </p:nvPr>
        </p:nvSpPr>
        <p:spPr>
          <a:xfrm>
            <a:off x="838080" y="4097160"/>
            <a:ext cx="6876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83808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105" name="PlaceHolder 3"/>
          <p:cNvSpPr>
            <a:spLocks noGrp="1"/>
          </p:cNvSpPr>
          <p:nvPr>
            <p:ph type="body"/>
          </p:nvPr>
        </p:nvSpPr>
        <p:spPr>
          <a:xfrm>
            <a:off x="87372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106" name="PlaceHolder 4"/>
          <p:cNvSpPr>
            <a:spLocks noGrp="1"/>
          </p:cNvSpPr>
          <p:nvPr>
            <p:ph type="body"/>
          </p:nvPr>
        </p:nvSpPr>
        <p:spPr>
          <a:xfrm>
            <a:off x="838080" y="4097160"/>
            <a:ext cx="33480" cy="2074320"/>
          </a:xfrm>
          <a:prstGeom prst="rect">
            <a:avLst/>
          </a:prstGeom>
        </p:spPr>
        <p:txBody>
          <a:bodyPr lIns="0" rIns="0" tIns="0" bIns="0">
            <a:normAutofit fontScale="13000"/>
          </a:bodyPr>
          <a:p>
            <a:endParaRPr b="0" lang="en-US" sz="3200" spc="-1" strike="noStrike">
              <a:latin typeface="Arial"/>
            </a:endParaRPr>
          </a:p>
        </p:txBody>
      </p:sp>
      <p:sp>
        <p:nvSpPr>
          <p:cNvPr id="107" name="PlaceHolder 5"/>
          <p:cNvSpPr>
            <a:spLocks noGrp="1"/>
          </p:cNvSpPr>
          <p:nvPr>
            <p:ph type="body"/>
          </p:nvPr>
        </p:nvSpPr>
        <p:spPr>
          <a:xfrm>
            <a:off x="873720" y="4097160"/>
            <a:ext cx="3348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838080" y="1825560"/>
            <a:ext cx="21960" cy="2074320"/>
          </a:xfrm>
          <a:prstGeom prst="rect">
            <a:avLst/>
          </a:prstGeom>
        </p:spPr>
        <p:txBody>
          <a:bodyPr lIns="0" rIns="0" tIns="0" bIns="0">
            <a:normAutofit fontScale="13000"/>
          </a:bodyPr>
          <a:p>
            <a:endParaRPr b="0" lang="en-US" sz="3200" spc="-1" strike="noStrike">
              <a:latin typeface="Arial"/>
            </a:endParaRPr>
          </a:p>
        </p:txBody>
      </p:sp>
      <p:sp>
        <p:nvSpPr>
          <p:cNvPr id="110" name="PlaceHolder 3"/>
          <p:cNvSpPr>
            <a:spLocks noGrp="1"/>
          </p:cNvSpPr>
          <p:nvPr>
            <p:ph type="body"/>
          </p:nvPr>
        </p:nvSpPr>
        <p:spPr>
          <a:xfrm>
            <a:off x="861480" y="1825560"/>
            <a:ext cx="21960" cy="2074320"/>
          </a:xfrm>
          <a:prstGeom prst="rect">
            <a:avLst/>
          </a:prstGeom>
        </p:spPr>
        <p:txBody>
          <a:bodyPr lIns="0" rIns="0" tIns="0" bIns="0">
            <a:normAutofit fontScale="13000"/>
          </a:bodyPr>
          <a:p>
            <a:endParaRPr b="0" lang="en-US" sz="3200" spc="-1" strike="noStrike">
              <a:latin typeface="Arial"/>
            </a:endParaRPr>
          </a:p>
        </p:txBody>
      </p:sp>
      <p:sp>
        <p:nvSpPr>
          <p:cNvPr id="111" name="PlaceHolder 4"/>
          <p:cNvSpPr>
            <a:spLocks noGrp="1"/>
          </p:cNvSpPr>
          <p:nvPr>
            <p:ph type="body"/>
          </p:nvPr>
        </p:nvSpPr>
        <p:spPr>
          <a:xfrm>
            <a:off x="884880" y="1825560"/>
            <a:ext cx="21960" cy="2074320"/>
          </a:xfrm>
          <a:prstGeom prst="rect">
            <a:avLst/>
          </a:prstGeom>
        </p:spPr>
        <p:txBody>
          <a:bodyPr lIns="0" rIns="0" tIns="0" bIns="0">
            <a:normAutofit fontScale="13000"/>
          </a:bodyPr>
          <a:p>
            <a:endParaRPr b="0" lang="en-US" sz="3200" spc="-1" strike="noStrike">
              <a:latin typeface="Arial"/>
            </a:endParaRPr>
          </a:p>
        </p:txBody>
      </p:sp>
      <p:sp>
        <p:nvSpPr>
          <p:cNvPr id="112" name="PlaceHolder 5"/>
          <p:cNvSpPr>
            <a:spLocks noGrp="1"/>
          </p:cNvSpPr>
          <p:nvPr>
            <p:ph type="body"/>
          </p:nvPr>
        </p:nvSpPr>
        <p:spPr>
          <a:xfrm>
            <a:off x="838080" y="4097160"/>
            <a:ext cx="21960" cy="2074320"/>
          </a:xfrm>
          <a:prstGeom prst="rect">
            <a:avLst/>
          </a:prstGeom>
        </p:spPr>
        <p:txBody>
          <a:bodyPr lIns="0" rIns="0" tIns="0" bIns="0">
            <a:normAutofit fontScale="13000"/>
          </a:bodyPr>
          <a:p>
            <a:endParaRPr b="0" lang="en-US" sz="3200" spc="-1" strike="noStrike">
              <a:latin typeface="Arial"/>
            </a:endParaRPr>
          </a:p>
        </p:txBody>
      </p:sp>
      <p:sp>
        <p:nvSpPr>
          <p:cNvPr id="113" name="PlaceHolder 6"/>
          <p:cNvSpPr>
            <a:spLocks noGrp="1"/>
          </p:cNvSpPr>
          <p:nvPr>
            <p:ph type="body"/>
          </p:nvPr>
        </p:nvSpPr>
        <p:spPr>
          <a:xfrm>
            <a:off x="861480" y="4097160"/>
            <a:ext cx="21960" cy="2074320"/>
          </a:xfrm>
          <a:prstGeom prst="rect">
            <a:avLst/>
          </a:prstGeom>
        </p:spPr>
        <p:txBody>
          <a:bodyPr lIns="0" rIns="0" tIns="0" bIns="0">
            <a:normAutofit fontScale="13000"/>
          </a:bodyPr>
          <a:p>
            <a:endParaRPr b="0" lang="en-US" sz="3200" spc="-1" strike="noStrike">
              <a:latin typeface="Arial"/>
            </a:endParaRPr>
          </a:p>
        </p:txBody>
      </p:sp>
      <p:sp>
        <p:nvSpPr>
          <p:cNvPr id="114" name="PlaceHolder 7"/>
          <p:cNvSpPr>
            <a:spLocks noGrp="1"/>
          </p:cNvSpPr>
          <p:nvPr>
            <p:ph type="body"/>
          </p:nvPr>
        </p:nvSpPr>
        <p:spPr>
          <a:xfrm>
            <a:off x="884880" y="4097160"/>
            <a:ext cx="2196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118" name="PlaceHolder 2"/>
          <p:cNvSpPr>
            <a:spLocks noGrp="1"/>
          </p:cNvSpPr>
          <p:nvPr>
            <p:ph type="subTitle"/>
          </p:nvPr>
        </p:nvSpPr>
        <p:spPr>
          <a:xfrm>
            <a:off x="838080" y="126000"/>
            <a:ext cx="68760" cy="7748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838080" y="1825560"/>
            <a:ext cx="68760" cy="4348800"/>
          </a:xfrm>
          <a:prstGeom prst="rect">
            <a:avLst/>
          </a:prstGeom>
        </p:spPr>
        <p:txBody>
          <a:bodyPr lIns="0" rIns="0" tIns="0" bIns="0">
            <a:normAutofit fontScale="42000"/>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838080" y="1825560"/>
            <a:ext cx="33480" cy="4348800"/>
          </a:xfrm>
          <a:prstGeom prst="rect">
            <a:avLst/>
          </a:prstGeom>
        </p:spPr>
        <p:txBody>
          <a:bodyPr lIns="0" rIns="0" tIns="0" bIns="0">
            <a:normAutofit fontScale="42000"/>
          </a:bodyPr>
          <a:p>
            <a:endParaRPr b="0" lang="en-US" sz="3200" spc="-1" strike="noStrike">
              <a:latin typeface="Arial"/>
            </a:endParaRPr>
          </a:p>
        </p:txBody>
      </p:sp>
      <p:sp>
        <p:nvSpPr>
          <p:cNvPr id="8" name="PlaceHolder 3"/>
          <p:cNvSpPr>
            <a:spLocks noGrp="1"/>
          </p:cNvSpPr>
          <p:nvPr>
            <p:ph type="body"/>
          </p:nvPr>
        </p:nvSpPr>
        <p:spPr>
          <a:xfrm>
            <a:off x="873720" y="1825560"/>
            <a:ext cx="33480" cy="4348800"/>
          </a:xfrm>
          <a:prstGeom prst="rect">
            <a:avLst/>
          </a:prstGeom>
        </p:spPr>
        <p:txBody>
          <a:bodyPr lIns="0" rIns="0" tIns="0" bIns="0">
            <a:normAutofit fontScale="42000"/>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122" name="PlaceHolder 2"/>
          <p:cNvSpPr>
            <a:spLocks noGrp="1"/>
          </p:cNvSpPr>
          <p:nvPr>
            <p:ph type="body"/>
          </p:nvPr>
        </p:nvSpPr>
        <p:spPr>
          <a:xfrm>
            <a:off x="838080" y="1825560"/>
            <a:ext cx="33480" cy="4348800"/>
          </a:xfrm>
          <a:prstGeom prst="rect">
            <a:avLst/>
          </a:prstGeom>
        </p:spPr>
        <p:txBody>
          <a:bodyPr lIns="0" rIns="0" tIns="0" bIns="0">
            <a:normAutofit fontScale="42000"/>
          </a:bodyPr>
          <a:p>
            <a:endParaRPr b="0" lang="en-US" sz="3200" spc="-1" strike="noStrike">
              <a:latin typeface="Arial"/>
            </a:endParaRPr>
          </a:p>
        </p:txBody>
      </p:sp>
      <p:sp>
        <p:nvSpPr>
          <p:cNvPr id="123" name="PlaceHolder 3"/>
          <p:cNvSpPr>
            <a:spLocks noGrp="1"/>
          </p:cNvSpPr>
          <p:nvPr>
            <p:ph type="body"/>
          </p:nvPr>
        </p:nvSpPr>
        <p:spPr>
          <a:xfrm>
            <a:off x="873720" y="1825560"/>
            <a:ext cx="33480" cy="4348800"/>
          </a:xfrm>
          <a:prstGeom prst="rect">
            <a:avLst/>
          </a:prstGeom>
        </p:spPr>
        <p:txBody>
          <a:bodyPr lIns="0" rIns="0" tIns="0" bIns="0">
            <a:normAutofit fontScale="42000"/>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838080" y="451800"/>
            <a:ext cx="10513080" cy="4136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body"/>
          </p:nvPr>
        </p:nvSpPr>
        <p:spPr>
          <a:xfrm>
            <a:off x="83808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128" name="PlaceHolder 3"/>
          <p:cNvSpPr>
            <a:spLocks noGrp="1"/>
          </p:cNvSpPr>
          <p:nvPr>
            <p:ph type="body"/>
          </p:nvPr>
        </p:nvSpPr>
        <p:spPr>
          <a:xfrm>
            <a:off x="873720" y="1825560"/>
            <a:ext cx="33480" cy="4348800"/>
          </a:xfrm>
          <a:prstGeom prst="rect">
            <a:avLst/>
          </a:prstGeom>
        </p:spPr>
        <p:txBody>
          <a:bodyPr lIns="0" rIns="0" tIns="0" bIns="0">
            <a:normAutofit fontScale="42000"/>
          </a:bodyPr>
          <a:p>
            <a:endParaRPr b="0" lang="en-US" sz="3200" spc="-1" strike="noStrike">
              <a:latin typeface="Arial"/>
            </a:endParaRPr>
          </a:p>
        </p:txBody>
      </p:sp>
      <p:sp>
        <p:nvSpPr>
          <p:cNvPr id="129" name="PlaceHolder 4"/>
          <p:cNvSpPr>
            <a:spLocks noGrp="1"/>
          </p:cNvSpPr>
          <p:nvPr>
            <p:ph type="body"/>
          </p:nvPr>
        </p:nvSpPr>
        <p:spPr>
          <a:xfrm>
            <a:off x="838080" y="4097160"/>
            <a:ext cx="3348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131" name="PlaceHolder 2"/>
          <p:cNvSpPr>
            <a:spLocks noGrp="1"/>
          </p:cNvSpPr>
          <p:nvPr>
            <p:ph type="body"/>
          </p:nvPr>
        </p:nvSpPr>
        <p:spPr>
          <a:xfrm>
            <a:off x="838080" y="1825560"/>
            <a:ext cx="33480" cy="4348800"/>
          </a:xfrm>
          <a:prstGeom prst="rect">
            <a:avLst/>
          </a:prstGeom>
        </p:spPr>
        <p:txBody>
          <a:bodyPr lIns="0" rIns="0" tIns="0" bIns="0">
            <a:normAutofit fontScale="42000"/>
          </a:bodyPr>
          <a:p>
            <a:endParaRPr b="0" lang="en-US" sz="3200" spc="-1" strike="noStrike">
              <a:latin typeface="Arial"/>
            </a:endParaRPr>
          </a:p>
        </p:txBody>
      </p:sp>
      <p:sp>
        <p:nvSpPr>
          <p:cNvPr id="132" name="PlaceHolder 3"/>
          <p:cNvSpPr>
            <a:spLocks noGrp="1"/>
          </p:cNvSpPr>
          <p:nvPr>
            <p:ph type="body"/>
          </p:nvPr>
        </p:nvSpPr>
        <p:spPr>
          <a:xfrm>
            <a:off x="87372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133" name="PlaceHolder 4"/>
          <p:cNvSpPr>
            <a:spLocks noGrp="1"/>
          </p:cNvSpPr>
          <p:nvPr>
            <p:ph type="body"/>
          </p:nvPr>
        </p:nvSpPr>
        <p:spPr>
          <a:xfrm>
            <a:off x="873720" y="4097160"/>
            <a:ext cx="3348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135" name="PlaceHolder 2"/>
          <p:cNvSpPr>
            <a:spLocks noGrp="1"/>
          </p:cNvSpPr>
          <p:nvPr>
            <p:ph type="body"/>
          </p:nvPr>
        </p:nvSpPr>
        <p:spPr>
          <a:xfrm>
            <a:off x="83808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136" name="PlaceHolder 3"/>
          <p:cNvSpPr>
            <a:spLocks noGrp="1"/>
          </p:cNvSpPr>
          <p:nvPr>
            <p:ph type="body"/>
          </p:nvPr>
        </p:nvSpPr>
        <p:spPr>
          <a:xfrm>
            <a:off x="87372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137" name="PlaceHolder 4"/>
          <p:cNvSpPr>
            <a:spLocks noGrp="1"/>
          </p:cNvSpPr>
          <p:nvPr>
            <p:ph type="body"/>
          </p:nvPr>
        </p:nvSpPr>
        <p:spPr>
          <a:xfrm>
            <a:off x="838080" y="4097160"/>
            <a:ext cx="6876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139" name="PlaceHolder 2"/>
          <p:cNvSpPr>
            <a:spLocks noGrp="1"/>
          </p:cNvSpPr>
          <p:nvPr>
            <p:ph type="body"/>
          </p:nvPr>
        </p:nvSpPr>
        <p:spPr>
          <a:xfrm>
            <a:off x="838080" y="1825560"/>
            <a:ext cx="68760" cy="2074320"/>
          </a:xfrm>
          <a:prstGeom prst="rect">
            <a:avLst/>
          </a:prstGeom>
        </p:spPr>
        <p:txBody>
          <a:bodyPr lIns="0" rIns="0" tIns="0" bIns="0">
            <a:normAutofit fontScale="13000"/>
          </a:bodyPr>
          <a:p>
            <a:endParaRPr b="0" lang="en-US" sz="3200" spc="-1" strike="noStrike">
              <a:latin typeface="Arial"/>
            </a:endParaRPr>
          </a:p>
        </p:txBody>
      </p:sp>
      <p:sp>
        <p:nvSpPr>
          <p:cNvPr id="140" name="PlaceHolder 3"/>
          <p:cNvSpPr>
            <a:spLocks noGrp="1"/>
          </p:cNvSpPr>
          <p:nvPr>
            <p:ph type="body"/>
          </p:nvPr>
        </p:nvSpPr>
        <p:spPr>
          <a:xfrm>
            <a:off x="838080" y="4097160"/>
            <a:ext cx="6876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142" name="PlaceHolder 2"/>
          <p:cNvSpPr>
            <a:spLocks noGrp="1"/>
          </p:cNvSpPr>
          <p:nvPr>
            <p:ph type="body"/>
          </p:nvPr>
        </p:nvSpPr>
        <p:spPr>
          <a:xfrm>
            <a:off x="83808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143" name="PlaceHolder 3"/>
          <p:cNvSpPr>
            <a:spLocks noGrp="1"/>
          </p:cNvSpPr>
          <p:nvPr>
            <p:ph type="body"/>
          </p:nvPr>
        </p:nvSpPr>
        <p:spPr>
          <a:xfrm>
            <a:off x="87372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144" name="PlaceHolder 4"/>
          <p:cNvSpPr>
            <a:spLocks noGrp="1"/>
          </p:cNvSpPr>
          <p:nvPr>
            <p:ph type="body"/>
          </p:nvPr>
        </p:nvSpPr>
        <p:spPr>
          <a:xfrm>
            <a:off x="838080" y="4097160"/>
            <a:ext cx="33480" cy="2074320"/>
          </a:xfrm>
          <a:prstGeom prst="rect">
            <a:avLst/>
          </a:prstGeom>
        </p:spPr>
        <p:txBody>
          <a:bodyPr lIns="0" rIns="0" tIns="0" bIns="0">
            <a:normAutofit fontScale="13000"/>
          </a:bodyPr>
          <a:p>
            <a:endParaRPr b="0" lang="en-US" sz="3200" spc="-1" strike="noStrike">
              <a:latin typeface="Arial"/>
            </a:endParaRPr>
          </a:p>
        </p:txBody>
      </p:sp>
      <p:sp>
        <p:nvSpPr>
          <p:cNvPr id="145" name="PlaceHolder 5"/>
          <p:cNvSpPr>
            <a:spLocks noGrp="1"/>
          </p:cNvSpPr>
          <p:nvPr>
            <p:ph type="body"/>
          </p:nvPr>
        </p:nvSpPr>
        <p:spPr>
          <a:xfrm>
            <a:off x="873720" y="4097160"/>
            <a:ext cx="3348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147" name="PlaceHolder 2"/>
          <p:cNvSpPr>
            <a:spLocks noGrp="1"/>
          </p:cNvSpPr>
          <p:nvPr>
            <p:ph type="body"/>
          </p:nvPr>
        </p:nvSpPr>
        <p:spPr>
          <a:xfrm>
            <a:off x="838080" y="1825560"/>
            <a:ext cx="21960" cy="2074320"/>
          </a:xfrm>
          <a:prstGeom prst="rect">
            <a:avLst/>
          </a:prstGeom>
        </p:spPr>
        <p:txBody>
          <a:bodyPr lIns="0" rIns="0" tIns="0" bIns="0">
            <a:normAutofit fontScale="13000"/>
          </a:bodyPr>
          <a:p>
            <a:endParaRPr b="0" lang="en-US" sz="3200" spc="-1" strike="noStrike">
              <a:latin typeface="Arial"/>
            </a:endParaRPr>
          </a:p>
        </p:txBody>
      </p:sp>
      <p:sp>
        <p:nvSpPr>
          <p:cNvPr id="148" name="PlaceHolder 3"/>
          <p:cNvSpPr>
            <a:spLocks noGrp="1"/>
          </p:cNvSpPr>
          <p:nvPr>
            <p:ph type="body"/>
          </p:nvPr>
        </p:nvSpPr>
        <p:spPr>
          <a:xfrm>
            <a:off x="861480" y="1825560"/>
            <a:ext cx="21960" cy="2074320"/>
          </a:xfrm>
          <a:prstGeom prst="rect">
            <a:avLst/>
          </a:prstGeom>
        </p:spPr>
        <p:txBody>
          <a:bodyPr lIns="0" rIns="0" tIns="0" bIns="0">
            <a:normAutofit fontScale="13000"/>
          </a:bodyPr>
          <a:p>
            <a:endParaRPr b="0" lang="en-US" sz="3200" spc="-1" strike="noStrike">
              <a:latin typeface="Arial"/>
            </a:endParaRPr>
          </a:p>
        </p:txBody>
      </p:sp>
      <p:sp>
        <p:nvSpPr>
          <p:cNvPr id="149" name="PlaceHolder 4"/>
          <p:cNvSpPr>
            <a:spLocks noGrp="1"/>
          </p:cNvSpPr>
          <p:nvPr>
            <p:ph type="body"/>
          </p:nvPr>
        </p:nvSpPr>
        <p:spPr>
          <a:xfrm>
            <a:off x="884880" y="1825560"/>
            <a:ext cx="21960" cy="2074320"/>
          </a:xfrm>
          <a:prstGeom prst="rect">
            <a:avLst/>
          </a:prstGeom>
        </p:spPr>
        <p:txBody>
          <a:bodyPr lIns="0" rIns="0" tIns="0" bIns="0">
            <a:normAutofit fontScale="13000"/>
          </a:bodyPr>
          <a:p>
            <a:endParaRPr b="0" lang="en-US" sz="3200" spc="-1" strike="noStrike">
              <a:latin typeface="Arial"/>
            </a:endParaRPr>
          </a:p>
        </p:txBody>
      </p:sp>
      <p:sp>
        <p:nvSpPr>
          <p:cNvPr id="150" name="PlaceHolder 5"/>
          <p:cNvSpPr>
            <a:spLocks noGrp="1"/>
          </p:cNvSpPr>
          <p:nvPr>
            <p:ph type="body"/>
          </p:nvPr>
        </p:nvSpPr>
        <p:spPr>
          <a:xfrm>
            <a:off x="838080" y="4097160"/>
            <a:ext cx="21960" cy="2074320"/>
          </a:xfrm>
          <a:prstGeom prst="rect">
            <a:avLst/>
          </a:prstGeom>
        </p:spPr>
        <p:txBody>
          <a:bodyPr lIns="0" rIns="0" tIns="0" bIns="0">
            <a:normAutofit fontScale="13000"/>
          </a:bodyPr>
          <a:p>
            <a:endParaRPr b="0" lang="en-US" sz="3200" spc="-1" strike="noStrike">
              <a:latin typeface="Arial"/>
            </a:endParaRPr>
          </a:p>
        </p:txBody>
      </p:sp>
      <p:sp>
        <p:nvSpPr>
          <p:cNvPr id="151" name="PlaceHolder 6"/>
          <p:cNvSpPr>
            <a:spLocks noGrp="1"/>
          </p:cNvSpPr>
          <p:nvPr>
            <p:ph type="body"/>
          </p:nvPr>
        </p:nvSpPr>
        <p:spPr>
          <a:xfrm>
            <a:off x="861480" y="4097160"/>
            <a:ext cx="21960" cy="2074320"/>
          </a:xfrm>
          <a:prstGeom prst="rect">
            <a:avLst/>
          </a:prstGeom>
        </p:spPr>
        <p:txBody>
          <a:bodyPr lIns="0" rIns="0" tIns="0" bIns="0">
            <a:normAutofit fontScale="13000"/>
          </a:bodyPr>
          <a:p>
            <a:endParaRPr b="0" lang="en-US" sz="3200" spc="-1" strike="noStrike">
              <a:latin typeface="Arial"/>
            </a:endParaRPr>
          </a:p>
        </p:txBody>
      </p:sp>
      <p:sp>
        <p:nvSpPr>
          <p:cNvPr id="152" name="PlaceHolder 7"/>
          <p:cNvSpPr>
            <a:spLocks noGrp="1"/>
          </p:cNvSpPr>
          <p:nvPr>
            <p:ph type="body"/>
          </p:nvPr>
        </p:nvSpPr>
        <p:spPr>
          <a:xfrm>
            <a:off x="884880" y="4097160"/>
            <a:ext cx="2196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838080" y="451800"/>
            <a:ext cx="10513080" cy="4136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83808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13" name="PlaceHolder 3"/>
          <p:cNvSpPr>
            <a:spLocks noGrp="1"/>
          </p:cNvSpPr>
          <p:nvPr>
            <p:ph type="body"/>
          </p:nvPr>
        </p:nvSpPr>
        <p:spPr>
          <a:xfrm>
            <a:off x="873720" y="1825560"/>
            <a:ext cx="33480" cy="4348800"/>
          </a:xfrm>
          <a:prstGeom prst="rect">
            <a:avLst/>
          </a:prstGeom>
        </p:spPr>
        <p:txBody>
          <a:bodyPr lIns="0" rIns="0" tIns="0" bIns="0">
            <a:normAutofit fontScale="42000"/>
          </a:bodyPr>
          <a:p>
            <a:endParaRPr b="0" lang="en-US" sz="3200" spc="-1" strike="noStrike">
              <a:latin typeface="Arial"/>
            </a:endParaRPr>
          </a:p>
        </p:txBody>
      </p:sp>
      <p:sp>
        <p:nvSpPr>
          <p:cNvPr id="14" name="PlaceHolder 4"/>
          <p:cNvSpPr>
            <a:spLocks noGrp="1"/>
          </p:cNvSpPr>
          <p:nvPr>
            <p:ph type="body"/>
          </p:nvPr>
        </p:nvSpPr>
        <p:spPr>
          <a:xfrm>
            <a:off x="838080" y="4097160"/>
            <a:ext cx="3348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838080" y="1825560"/>
            <a:ext cx="33480" cy="4348800"/>
          </a:xfrm>
          <a:prstGeom prst="rect">
            <a:avLst/>
          </a:prstGeom>
        </p:spPr>
        <p:txBody>
          <a:bodyPr lIns="0" rIns="0" tIns="0" bIns="0">
            <a:normAutofit fontScale="42000"/>
          </a:bodyPr>
          <a:p>
            <a:endParaRPr b="0" lang="en-US" sz="3200" spc="-1" strike="noStrike">
              <a:latin typeface="Arial"/>
            </a:endParaRPr>
          </a:p>
        </p:txBody>
      </p:sp>
      <p:sp>
        <p:nvSpPr>
          <p:cNvPr id="17" name="PlaceHolder 3"/>
          <p:cNvSpPr>
            <a:spLocks noGrp="1"/>
          </p:cNvSpPr>
          <p:nvPr>
            <p:ph type="body"/>
          </p:nvPr>
        </p:nvSpPr>
        <p:spPr>
          <a:xfrm>
            <a:off x="87372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18" name="PlaceHolder 4"/>
          <p:cNvSpPr>
            <a:spLocks noGrp="1"/>
          </p:cNvSpPr>
          <p:nvPr>
            <p:ph type="body"/>
          </p:nvPr>
        </p:nvSpPr>
        <p:spPr>
          <a:xfrm>
            <a:off x="873720" y="4097160"/>
            <a:ext cx="3348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451800"/>
            <a:ext cx="10513080" cy="89208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83808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21" name="PlaceHolder 3"/>
          <p:cNvSpPr>
            <a:spLocks noGrp="1"/>
          </p:cNvSpPr>
          <p:nvPr>
            <p:ph type="body"/>
          </p:nvPr>
        </p:nvSpPr>
        <p:spPr>
          <a:xfrm>
            <a:off x="873720" y="1825560"/>
            <a:ext cx="33480" cy="2074320"/>
          </a:xfrm>
          <a:prstGeom prst="rect">
            <a:avLst/>
          </a:prstGeom>
        </p:spPr>
        <p:txBody>
          <a:bodyPr lIns="0" rIns="0" tIns="0" bIns="0">
            <a:normAutofit fontScale="13000"/>
          </a:bodyPr>
          <a:p>
            <a:endParaRPr b="0" lang="en-US" sz="3200" spc="-1" strike="noStrike">
              <a:latin typeface="Arial"/>
            </a:endParaRPr>
          </a:p>
        </p:txBody>
      </p:sp>
      <p:sp>
        <p:nvSpPr>
          <p:cNvPr id="22" name="PlaceHolder 4"/>
          <p:cNvSpPr>
            <a:spLocks noGrp="1"/>
          </p:cNvSpPr>
          <p:nvPr>
            <p:ph type="body"/>
          </p:nvPr>
        </p:nvSpPr>
        <p:spPr>
          <a:xfrm>
            <a:off x="838080" y="4097160"/>
            <a:ext cx="68760" cy="2074320"/>
          </a:xfrm>
          <a:prstGeom prst="rect">
            <a:avLst/>
          </a:prstGeom>
        </p:spPr>
        <p:txBody>
          <a:bodyPr lIns="0" rIns="0" tIns="0" bIns="0">
            <a:normAutofit fontScale="13000"/>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a:t>
            </a:r>
            <a:r>
              <a:rPr b="0" lang="en-US" sz="4400" spc="-1" strike="noStrike">
                <a:latin typeface="Arial"/>
              </a:rPr>
              <a:t>l</a:t>
            </a:r>
            <a:r>
              <a:rPr b="0" lang="en-US" sz="4400" spc="-1" strike="noStrike">
                <a:latin typeface="Arial"/>
              </a:rPr>
              <a:t>i</a:t>
            </a:r>
            <a:r>
              <a:rPr b="0" lang="en-US" sz="4400" spc="-1" strike="noStrike">
                <a:latin typeface="Arial"/>
              </a:rPr>
              <a:t>c</a:t>
            </a:r>
            <a:r>
              <a:rPr b="0" lang="en-US" sz="4400" spc="-1" strike="noStrike">
                <a:latin typeface="Arial"/>
              </a:rPr>
              <a:t>k</a:t>
            </a:r>
            <a:r>
              <a:rPr b="0" lang="en-US" sz="4400" spc="-1" strike="noStrike">
                <a:latin typeface="Arial"/>
              </a:rPr>
              <a:t> </a:t>
            </a:r>
            <a:r>
              <a:rPr b="0" lang="en-US" sz="4400" spc="-1" strike="noStrike">
                <a:latin typeface="Arial"/>
              </a:rPr>
              <a:t>t</a:t>
            </a:r>
            <a:r>
              <a:rPr b="0" lang="en-US" sz="4400" spc="-1" strike="noStrike">
                <a:latin typeface="Arial"/>
              </a:rPr>
              <a:t>o</a:t>
            </a:r>
            <a:r>
              <a:rPr b="0" lang="en-US" sz="4400" spc="-1" strike="noStrike">
                <a:latin typeface="Arial"/>
              </a:rPr>
              <a:t> </a:t>
            </a:r>
            <a:r>
              <a:rPr b="0" lang="en-US" sz="4400" spc="-1" strike="noStrike">
                <a:latin typeface="Arial"/>
              </a:rPr>
              <a:t>e</a:t>
            </a:r>
            <a:r>
              <a:rPr b="0" lang="en-US" sz="4400" spc="-1" strike="noStrike">
                <a:latin typeface="Arial"/>
              </a:rPr>
              <a:t>d</a:t>
            </a:r>
            <a:r>
              <a:rPr b="0" lang="en-US" sz="4400" spc="-1" strike="noStrike">
                <a:latin typeface="Arial"/>
              </a:rPr>
              <a:t>i</a:t>
            </a:r>
            <a:r>
              <a:rPr b="0" lang="en-US" sz="4400" spc="-1" strike="noStrike">
                <a:latin typeface="Arial"/>
              </a:rPr>
              <a:t>t</a:t>
            </a:r>
            <a:r>
              <a:rPr b="0" lang="en-US" sz="4400" spc="-1" strike="noStrike">
                <a:latin typeface="Arial"/>
              </a:rPr>
              <a:t> </a:t>
            </a:r>
            <a:r>
              <a:rPr b="0" lang="en-US" sz="4400" spc="-1" strike="noStrike">
                <a:latin typeface="Arial"/>
              </a:rPr>
              <a:t>t</a:t>
            </a:r>
            <a:r>
              <a:rPr b="0" lang="en-US" sz="4400" spc="-1" strike="noStrike">
                <a:latin typeface="Arial"/>
              </a:rPr>
              <a:t>h</a:t>
            </a:r>
            <a:r>
              <a:rPr b="0" lang="en-US" sz="4400" spc="-1" strike="noStrike">
                <a:latin typeface="Arial"/>
              </a:rPr>
              <a:t>e</a:t>
            </a:r>
            <a:r>
              <a:rPr b="0" lang="en-US" sz="4400" spc="-1" strike="noStrike">
                <a:latin typeface="Arial"/>
              </a:rPr>
              <a:t> </a:t>
            </a:r>
            <a:r>
              <a:rPr b="0" lang="en-US" sz="4400" spc="-1" strike="noStrike">
                <a:latin typeface="Arial"/>
              </a:rPr>
              <a:t>t</a:t>
            </a:r>
            <a:r>
              <a:rPr b="0" lang="en-US" sz="4400" spc="-1" strike="noStrike">
                <a:latin typeface="Arial"/>
              </a:rPr>
              <a:t>i</a:t>
            </a:r>
            <a:r>
              <a:rPr b="0" lang="en-US" sz="4400" spc="-1" strike="noStrike">
                <a:latin typeface="Arial"/>
              </a:rPr>
              <a:t>t</a:t>
            </a:r>
            <a:r>
              <a:rPr b="0" lang="en-US" sz="4400" spc="-1" strike="noStrike">
                <a:latin typeface="Arial"/>
              </a:rPr>
              <a:t>l</a:t>
            </a:r>
            <a:r>
              <a:rPr b="0" lang="en-US" sz="4400" spc="-1" strike="noStrike">
                <a:latin typeface="Arial"/>
              </a:rPr>
              <a:t>e</a:t>
            </a:r>
            <a:r>
              <a:rPr b="0" lang="en-US" sz="4400" spc="-1" strike="noStrike">
                <a:latin typeface="Arial"/>
              </a:rPr>
              <a:t> </a:t>
            </a:r>
            <a:r>
              <a:rPr b="0" lang="en-US" sz="4400" spc="-1" strike="noStrike">
                <a:latin typeface="Arial"/>
              </a:rPr>
              <a:t>t</a:t>
            </a:r>
            <a:r>
              <a:rPr b="0" lang="en-US" sz="4400" spc="-1" strike="noStrike">
                <a:latin typeface="Arial"/>
              </a:rPr>
              <a:t>e</a:t>
            </a:r>
            <a:r>
              <a:rPr b="0" lang="en-US" sz="4400" spc="-1" strike="noStrike">
                <a:latin typeface="Arial"/>
              </a:rPr>
              <a:t>x</a:t>
            </a:r>
            <a:r>
              <a:rPr b="0" lang="en-US" sz="4400" spc="-1" strike="noStrike">
                <a:latin typeface="Arial"/>
              </a:rPr>
              <a:t>t</a:t>
            </a:r>
            <a:r>
              <a:rPr b="0" lang="en-US" sz="4400" spc="-1" strike="noStrike">
                <a:latin typeface="Arial"/>
              </a:rPr>
              <a:t> </a:t>
            </a:r>
            <a:r>
              <a:rPr b="0" lang="en-US" sz="4400" spc="-1" strike="noStrike">
                <a:latin typeface="Arial"/>
              </a:rPr>
              <a:t>f</a:t>
            </a:r>
            <a:r>
              <a:rPr b="0" lang="en-US" sz="4400" spc="-1" strike="noStrike">
                <a:latin typeface="Arial"/>
              </a:rPr>
              <a:t>o</a:t>
            </a:r>
            <a:r>
              <a:rPr b="0" lang="en-US" sz="4400" spc="-1" strike="noStrike">
                <a:latin typeface="Arial"/>
              </a:rPr>
              <a:t>r</a:t>
            </a:r>
            <a:r>
              <a:rPr b="0" lang="en-US" sz="4400" spc="-1" strike="noStrike">
                <a:latin typeface="Arial"/>
              </a:rPr>
              <a:t>m</a:t>
            </a:r>
            <a:r>
              <a:rPr b="0" lang="en-US" sz="4400" spc="-1" strike="noStrike">
                <a:latin typeface="Arial"/>
              </a:rPr>
              <a:t>a</a:t>
            </a:r>
            <a:r>
              <a:rPr b="0" lang="en-US" sz="4400" spc="-1" strike="noStrike">
                <a:latin typeface="Arial"/>
              </a:rPr>
              <a:t>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838080" y="451800"/>
            <a:ext cx="10513080" cy="892080"/>
          </a:xfrm>
          <a:prstGeom prst="rect">
            <a:avLst/>
          </a:prstGeom>
        </p:spPr>
        <p:txBody>
          <a:bodyPr lIns="0" rIns="0" tIns="0" bIns="0" anchor="ctr">
            <a:noAutofit/>
          </a:bodyPr>
          <a:p>
            <a:r>
              <a:rPr b="0" lang="en-US" sz="1800" spc="-1" strike="noStrike">
                <a:latin typeface="Arial"/>
              </a:rPr>
              <a:t>Cli</a:t>
            </a:r>
            <a:r>
              <a:rPr b="0" lang="en-US" sz="1800" spc="-1" strike="noStrike">
                <a:latin typeface="Arial"/>
              </a:rPr>
              <a:t>ck </a:t>
            </a:r>
            <a:r>
              <a:rPr b="0" lang="en-US" sz="1800" spc="-1" strike="noStrike">
                <a:latin typeface="Arial"/>
              </a:rPr>
              <a:t>to </a:t>
            </a:r>
            <a:r>
              <a:rPr b="0" lang="en-US" sz="1800" spc="-1" strike="noStrike">
                <a:latin typeface="Arial"/>
              </a:rPr>
              <a:t>edi</a:t>
            </a:r>
            <a:r>
              <a:rPr b="0" lang="en-US" sz="1800" spc="-1" strike="noStrike">
                <a:latin typeface="Arial"/>
              </a:rPr>
              <a:t>t </a:t>
            </a:r>
            <a:r>
              <a:rPr b="0" lang="en-US" sz="1800" spc="-1" strike="noStrike">
                <a:latin typeface="Arial"/>
              </a:rPr>
              <a:t>th</a:t>
            </a:r>
            <a:r>
              <a:rPr b="0" lang="en-US" sz="1800" spc="-1" strike="noStrike">
                <a:latin typeface="Arial"/>
              </a:rPr>
              <a:t>e </a:t>
            </a:r>
            <a:r>
              <a:rPr b="0" lang="en-US" sz="1800" spc="-1" strike="noStrike">
                <a:latin typeface="Arial"/>
              </a:rPr>
              <a:t>titl</a:t>
            </a:r>
            <a:r>
              <a:rPr b="0" lang="en-US" sz="1800" spc="-1" strike="noStrike">
                <a:latin typeface="Arial"/>
              </a:rPr>
              <a:t>e </a:t>
            </a:r>
            <a:r>
              <a:rPr b="0" lang="en-US" sz="1800" spc="-1" strike="noStrike">
                <a:latin typeface="Arial"/>
              </a:rPr>
              <a:t>tex</a:t>
            </a:r>
            <a:r>
              <a:rPr b="0" lang="en-US" sz="1800" spc="-1" strike="noStrike">
                <a:latin typeface="Arial"/>
              </a:rPr>
              <a:t>t </a:t>
            </a:r>
            <a:r>
              <a:rPr b="0" lang="en-US" sz="1800" spc="-1" strike="noStrike">
                <a:latin typeface="Arial"/>
              </a:rPr>
              <a:t>for</a:t>
            </a:r>
            <a:r>
              <a:rPr b="0" lang="en-US" sz="1800" spc="-1" strike="noStrike">
                <a:latin typeface="Arial"/>
              </a:rPr>
              <a:t>m</a:t>
            </a:r>
            <a:r>
              <a:rPr b="0" lang="en-US" sz="1800" spc="-1" strike="noStrike">
                <a:latin typeface="Arial"/>
              </a:rPr>
              <a:t>at</a:t>
            </a:r>
            <a:endParaRPr b="0" lang="en-US" sz="18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838080" y="451800"/>
            <a:ext cx="10513080" cy="892080"/>
          </a:xfrm>
          <a:prstGeom prst="rect">
            <a:avLst/>
          </a:prstGeom>
        </p:spPr>
        <p:txBody>
          <a:bodyPr lIns="0" rIns="0" tIns="0" bIns="0" anchor="ctr">
            <a:noAutofit/>
          </a:bodyPr>
          <a:p>
            <a:r>
              <a:rPr b="0" lang="en-US" sz="1800" spc="-1" strike="noStrike">
                <a:latin typeface="Arial"/>
              </a:rPr>
              <a:t>C</a:t>
            </a:r>
            <a:r>
              <a:rPr b="0" lang="en-US" sz="1800" spc="-1" strike="noStrike">
                <a:latin typeface="Arial"/>
              </a:rPr>
              <a:t>li</a:t>
            </a:r>
            <a:r>
              <a:rPr b="0" lang="en-US" sz="1800" spc="-1" strike="noStrike">
                <a:latin typeface="Arial"/>
              </a:rPr>
              <a:t>c</a:t>
            </a:r>
            <a:r>
              <a:rPr b="0" lang="en-US" sz="1800" spc="-1" strike="noStrike">
                <a:latin typeface="Arial"/>
              </a:rPr>
              <a:t>k </a:t>
            </a:r>
            <a:r>
              <a:rPr b="0" lang="en-US" sz="1800" spc="-1" strike="noStrike">
                <a:latin typeface="Arial"/>
              </a:rPr>
              <a:t>t</a:t>
            </a:r>
            <a:r>
              <a:rPr b="0" lang="en-US" sz="1800" spc="-1" strike="noStrike">
                <a:latin typeface="Arial"/>
              </a:rPr>
              <a:t>o </a:t>
            </a:r>
            <a:r>
              <a:rPr b="0" lang="en-US" sz="1800" spc="-1" strike="noStrike">
                <a:latin typeface="Arial"/>
              </a:rPr>
              <a:t>e</a:t>
            </a:r>
            <a:r>
              <a:rPr b="0" lang="en-US" sz="1800" spc="-1" strike="noStrike">
                <a:latin typeface="Arial"/>
              </a:rPr>
              <a:t>d</a:t>
            </a:r>
            <a:r>
              <a:rPr b="0" lang="en-US" sz="1800" spc="-1" strike="noStrike">
                <a:latin typeface="Arial"/>
              </a:rPr>
              <a:t>it </a:t>
            </a:r>
            <a:r>
              <a:rPr b="0" lang="en-US" sz="1800" spc="-1" strike="noStrike">
                <a:latin typeface="Arial"/>
              </a:rPr>
              <a:t>t</a:t>
            </a:r>
            <a:r>
              <a:rPr b="0" lang="en-US" sz="1800" spc="-1" strike="noStrike">
                <a:latin typeface="Arial"/>
              </a:rPr>
              <a:t>h</a:t>
            </a:r>
            <a:r>
              <a:rPr b="0" lang="en-US" sz="1800" spc="-1" strike="noStrike">
                <a:latin typeface="Arial"/>
              </a:rPr>
              <a:t>e </a:t>
            </a:r>
            <a:r>
              <a:rPr b="0" lang="en-US" sz="1800" spc="-1" strike="noStrike">
                <a:latin typeface="Arial"/>
              </a:rPr>
              <a:t>ti</a:t>
            </a:r>
            <a:r>
              <a:rPr b="0" lang="en-US" sz="1800" spc="-1" strike="noStrike">
                <a:latin typeface="Arial"/>
              </a:rPr>
              <a:t>tl</a:t>
            </a:r>
            <a:r>
              <a:rPr b="0" lang="en-US" sz="1800" spc="-1" strike="noStrike">
                <a:latin typeface="Arial"/>
              </a:rPr>
              <a:t>e </a:t>
            </a:r>
            <a:r>
              <a:rPr b="0" lang="en-US" sz="1800" spc="-1" strike="noStrike">
                <a:latin typeface="Arial"/>
              </a:rPr>
              <a:t>t</a:t>
            </a:r>
            <a:r>
              <a:rPr b="0" lang="en-US" sz="1800" spc="-1" strike="noStrike">
                <a:latin typeface="Arial"/>
              </a:rPr>
              <a:t>e</a:t>
            </a:r>
            <a:r>
              <a:rPr b="0" lang="en-US" sz="1800" spc="-1" strike="noStrike">
                <a:latin typeface="Arial"/>
              </a:rPr>
              <a:t>x</a:t>
            </a:r>
            <a:r>
              <a:rPr b="0" lang="en-US" sz="1800" spc="-1" strike="noStrike">
                <a:latin typeface="Arial"/>
              </a:rPr>
              <a:t>t </a:t>
            </a:r>
            <a:r>
              <a:rPr b="0" lang="en-US" sz="1800" spc="-1" strike="noStrike">
                <a:latin typeface="Arial"/>
              </a:rPr>
              <a:t>f</a:t>
            </a:r>
            <a:r>
              <a:rPr b="0" lang="en-US" sz="1800" spc="-1" strike="noStrike">
                <a:latin typeface="Arial"/>
              </a:rPr>
              <a:t>o</a:t>
            </a:r>
            <a:r>
              <a:rPr b="0" lang="en-US" sz="1800" spc="-1" strike="noStrike">
                <a:latin typeface="Arial"/>
              </a:rPr>
              <a:t>r</a:t>
            </a:r>
            <a:r>
              <a:rPr b="0" lang="en-US" sz="1800" spc="-1" strike="noStrike">
                <a:latin typeface="Arial"/>
              </a:rPr>
              <a:t>m</a:t>
            </a:r>
            <a:r>
              <a:rPr b="0" lang="en-US" sz="1800" spc="-1" strike="noStrike">
                <a:latin typeface="Arial"/>
              </a:rPr>
              <a:t>a</a:t>
            </a:r>
            <a:r>
              <a:rPr b="0" lang="en-US" sz="1800" spc="-1" strike="noStrike">
                <a:latin typeface="Arial"/>
              </a:rPr>
              <a:t>t</a:t>
            </a:r>
            <a:endParaRPr b="0" lang="en-US" sz="1800" spc="-1" strike="noStrike">
              <a:latin typeface="Arial"/>
            </a:endParaRPr>
          </a:p>
        </p:txBody>
      </p:sp>
      <p:sp>
        <p:nvSpPr>
          <p:cNvPr id="77" name="PlaceHolder 2"/>
          <p:cNvSpPr>
            <a:spLocks noGrp="1"/>
          </p:cNvSpPr>
          <p:nvPr>
            <p:ph type="body"/>
          </p:nvPr>
        </p:nvSpPr>
        <p:spPr>
          <a:xfrm>
            <a:off x="838080" y="1825560"/>
            <a:ext cx="68760" cy="4348800"/>
          </a:xfrm>
          <a:prstGeom prst="rect">
            <a:avLst/>
          </a:prstGeom>
        </p:spPr>
        <p:txBody>
          <a:bodyPr lIns="0" rIns="0" tIns="0" bIns="0">
            <a:normAutofit fontScale="3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8" name="PlaceHolder 3"/>
          <p:cNvSpPr>
            <a:spLocks noGrp="1"/>
          </p:cNvSpPr>
          <p:nvPr>
            <p:ph type="body"/>
          </p:nvPr>
        </p:nvSpPr>
        <p:spPr>
          <a:xfrm>
            <a:off x="911160" y="1825560"/>
            <a:ext cx="68760" cy="4348800"/>
          </a:xfrm>
          <a:prstGeom prst="rect">
            <a:avLst/>
          </a:prstGeom>
        </p:spPr>
        <p:txBody>
          <a:bodyPr lIns="0" rIns="0" tIns="0" bIns="0">
            <a:normAutofit fontScale="3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a:t>
            </a:r>
            <a:r>
              <a:rPr b="0" lang="en-US" sz="4400" spc="-1" strike="noStrike">
                <a:latin typeface="Arial"/>
              </a:rPr>
              <a:t>o</a:t>
            </a:r>
            <a:r>
              <a:rPr b="0" lang="en-US" sz="4400" spc="-1" strike="noStrike">
                <a:latin typeface="Arial"/>
              </a:rPr>
              <a:t> </a:t>
            </a:r>
            <a:r>
              <a:rPr b="0" lang="en-US" sz="4400" spc="-1" strike="noStrike">
                <a:latin typeface="Arial"/>
              </a:rPr>
              <a:t>e</a:t>
            </a:r>
            <a:r>
              <a:rPr b="0" lang="en-US" sz="4400" spc="-1" strike="noStrike">
                <a:latin typeface="Arial"/>
              </a:rPr>
              <a:t>d</a:t>
            </a:r>
            <a:r>
              <a:rPr b="0" lang="en-US" sz="4400" spc="-1" strike="noStrike">
                <a:latin typeface="Arial"/>
              </a:rPr>
              <a:t>it </a:t>
            </a:r>
            <a:r>
              <a:rPr b="0" lang="en-US" sz="4400" spc="-1" strike="noStrike">
                <a:latin typeface="Arial"/>
              </a:rPr>
              <a:t>t</a:t>
            </a:r>
            <a:r>
              <a:rPr b="0" lang="en-US" sz="4400" spc="-1" strike="noStrike">
                <a:latin typeface="Arial"/>
              </a:rPr>
              <a:t>h</a:t>
            </a:r>
            <a:r>
              <a:rPr b="0" lang="en-US" sz="4400" spc="-1" strike="noStrike">
                <a:latin typeface="Arial"/>
              </a:rPr>
              <a:t>e</a:t>
            </a:r>
            <a:r>
              <a:rPr b="0" lang="en-US" sz="4400" spc="-1" strike="noStrike">
                <a:latin typeface="Arial"/>
              </a:rPr>
              <a:t> </a:t>
            </a:r>
            <a:r>
              <a:rPr b="0" lang="en-US" sz="4400" spc="-1" strike="noStrike">
                <a:latin typeface="Arial"/>
              </a:rPr>
              <a:t>ti</a:t>
            </a:r>
            <a:r>
              <a:rPr b="0" lang="en-US" sz="4400" spc="-1" strike="noStrike">
                <a:latin typeface="Arial"/>
              </a:rPr>
              <a:t>tl</a:t>
            </a:r>
            <a:r>
              <a:rPr b="0" lang="en-US" sz="4400" spc="-1" strike="noStrike">
                <a:latin typeface="Arial"/>
              </a:rPr>
              <a:t>e</a:t>
            </a:r>
            <a:r>
              <a:rPr b="0" lang="en-US" sz="4400" spc="-1" strike="noStrike">
                <a:latin typeface="Arial"/>
              </a:rPr>
              <a:t> </a:t>
            </a:r>
            <a:r>
              <a:rPr b="0" lang="en-US" sz="4400" spc="-1" strike="noStrike">
                <a:latin typeface="Arial"/>
              </a:rPr>
              <a:t>t</a:t>
            </a:r>
            <a:r>
              <a:rPr b="0" lang="en-US" sz="4400" spc="-1" strike="noStrike">
                <a:latin typeface="Arial"/>
              </a:rPr>
              <a:t>e</a:t>
            </a:r>
            <a:r>
              <a:rPr b="0" lang="en-US" sz="4400" spc="-1" strike="noStrike">
                <a:latin typeface="Arial"/>
              </a:rPr>
              <a:t>x</a:t>
            </a:r>
            <a:r>
              <a:rPr b="0" lang="en-US" sz="4400" spc="-1" strike="noStrike">
                <a:latin typeface="Arial"/>
              </a:rPr>
              <a:t>t </a:t>
            </a:r>
            <a:r>
              <a:rPr b="0" lang="en-US" sz="4400" spc="-1" strike="noStrike">
                <a:latin typeface="Arial"/>
              </a:rPr>
              <a:t>f</a:t>
            </a:r>
            <a:r>
              <a:rPr b="0" lang="en-US" sz="4400" spc="-1" strike="noStrike">
                <a:latin typeface="Arial"/>
              </a:rPr>
              <a:t>o</a:t>
            </a:r>
            <a:r>
              <a:rPr b="0" lang="en-US" sz="4400" spc="-1" strike="noStrike">
                <a:latin typeface="Arial"/>
              </a:rPr>
              <a:t>r</a:t>
            </a:r>
            <a:r>
              <a:rPr b="0" lang="en-US" sz="4400" spc="-1" strike="noStrike">
                <a:latin typeface="Arial"/>
              </a:rPr>
              <a:t>m</a:t>
            </a:r>
            <a:r>
              <a:rPr b="0" lang="en-US" sz="4400" spc="-1" strike="noStrike">
                <a:latin typeface="Arial"/>
              </a:rPr>
              <a:t>a</a:t>
            </a:r>
            <a:r>
              <a:rPr b="0" lang="en-US" sz="4400" spc="-1" strike="noStrike">
                <a:latin typeface="Arial"/>
              </a:rPr>
              <a:t>t</a:t>
            </a:r>
            <a:endParaRPr b="0" lang="en-US" sz="4400" spc="-1" strike="noStrike">
              <a:latin typeface="Arial"/>
            </a:endParaRPr>
          </a:p>
        </p:txBody>
      </p:sp>
      <p:sp>
        <p:nvSpPr>
          <p:cNvPr id="116"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5" Type="http://schemas.openxmlformats.org/officeDocument/2006/relationships/image" Target="../media/image57.png"/><Relationship Id="rId16" Type="http://schemas.openxmlformats.org/officeDocument/2006/relationships/image" Target="../media/image58.png"/><Relationship Id="rId17" Type="http://schemas.openxmlformats.org/officeDocument/2006/relationships/image" Target="../media/image59.png"/><Relationship Id="rId18" Type="http://schemas.openxmlformats.org/officeDocument/2006/relationships/image" Target="../media/image60.png"/><Relationship Id="rId19" Type="http://schemas.openxmlformats.org/officeDocument/2006/relationships/image" Target="../media/image61.png"/><Relationship Id="rId20" Type="http://schemas.openxmlformats.org/officeDocument/2006/relationships/image" Target="../media/image62.png"/><Relationship Id="rId21" Type="http://schemas.openxmlformats.org/officeDocument/2006/relationships/image" Target="../media/image63.png"/><Relationship Id="rId22" Type="http://schemas.openxmlformats.org/officeDocument/2006/relationships/image" Target="../media/image64.png"/><Relationship Id="rId23" Type="http://schemas.openxmlformats.org/officeDocument/2006/relationships/image" Target="../media/image65.png"/><Relationship Id="rId24" Type="http://schemas.openxmlformats.org/officeDocument/2006/relationships/image" Target="../media/image66.png"/><Relationship Id="rId25" Type="http://schemas.openxmlformats.org/officeDocument/2006/relationships/image" Target="../media/image67.png"/><Relationship Id="rId26" Type="http://schemas.openxmlformats.org/officeDocument/2006/relationships/image" Target="../media/image68.png"/><Relationship Id="rId27" Type="http://schemas.openxmlformats.org/officeDocument/2006/relationships/image" Target="../media/image69.png"/><Relationship Id="rId28" Type="http://schemas.openxmlformats.org/officeDocument/2006/relationships/image" Target="../media/image70.png"/><Relationship Id="rId29" Type="http://schemas.openxmlformats.org/officeDocument/2006/relationships/image" Target="../media/image71.png"/><Relationship Id="rId30" Type="http://schemas.openxmlformats.org/officeDocument/2006/relationships/image" Target="../media/image72.png"/><Relationship Id="rId31" Type="http://schemas.openxmlformats.org/officeDocument/2006/relationships/image" Target="../media/image73.png"/><Relationship Id="rId32" Type="http://schemas.openxmlformats.org/officeDocument/2006/relationships/image" Target="../media/image74.png"/><Relationship Id="rId33" Type="http://schemas.openxmlformats.org/officeDocument/2006/relationships/image" Target="../media/image75.png"/><Relationship Id="rId34" Type="http://schemas.openxmlformats.org/officeDocument/2006/relationships/image" Target="../media/image76.png"/><Relationship Id="rId35" Type="http://schemas.openxmlformats.org/officeDocument/2006/relationships/image" Target="../media/image77.png"/><Relationship Id="rId36" Type="http://schemas.openxmlformats.org/officeDocument/2006/relationships/image" Target="../media/image78.png"/><Relationship Id="rId37" Type="http://schemas.openxmlformats.org/officeDocument/2006/relationships/slideLayout" Target="../slideLayouts/slideLayout28.xml"/><Relationship Id="rId38"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image" Target="../media/image179.png"/><Relationship Id="rId3" Type="http://schemas.openxmlformats.org/officeDocument/2006/relationships/slideLayout" Target="../slideLayouts/slideLayout28.xml"/><Relationship Id="rId4"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image" Target="../media/image181.png"/><Relationship Id="rId3" Type="http://schemas.openxmlformats.org/officeDocument/2006/relationships/slideLayout" Target="../slideLayouts/slideLayout28.xml"/><Relationship Id="rId4"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image" Target="../media/image182.png"/><Relationship Id="rId2" Type="http://schemas.openxmlformats.org/officeDocument/2006/relationships/slideLayout" Target="../slideLayouts/slideLayout28.xml"/><Relationship Id="rId3"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image" Target="../media/image183.jpeg"/><Relationship Id="rId2" Type="http://schemas.openxmlformats.org/officeDocument/2006/relationships/slideLayout" Target="../slideLayouts/slideLayout28.xml"/><Relationship Id="rId3"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image" Target="../media/image184.jpeg"/><Relationship Id="rId2" Type="http://schemas.openxmlformats.org/officeDocument/2006/relationships/slideLayout" Target="../slideLayouts/slideLayout28.xml"/><Relationship Id="rId3"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image" Target="../media/image185.jpeg"/><Relationship Id="rId2" Type="http://schemas.openxmlformats.org/officeDocument/2006/relationships/image" Target="../media/image186.jpeg"/><Relationship Id="rId3" Type="http://schemas.openxmlformats.org/officeDocument/2006/relationships/image" Target="../media/image187.jpeg"/><Relationship Id="rId4" Type="http://schemas.openxmlformats.org/officeDocument/2006/relationships/slideLayout" Target="../slideLayouts/slideLayout28.xml"/><Relationship Id="rId5"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image" Target="../media/image189.png"/><Relationship Id="rId3" Type="http://schemas.openxmlformats.org/officeDocument/2006/relationships/slideLayout" Target="../slideLayouts/slideLayout28.xml"/><Relationship Id="rId4"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image" Target="../media/image191.png"/><Relationship Id="rId3" Type="http://schemas.openxmlformats.org/officeDocument/2006/relationships/slideLayout" Target="../slideLayouts/slideLayout28.xml"/><Relationship Id="rId4"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192.png"/><Relationship Id="rId2" Type="http://schemas.openxmlformats.org/officeDocument/2006/relationships/image" Target="../media/image193.png"/><Relationship Id="rId3" Type="http://schemas.openxmlformats.org/officeDocument/2006/relationships/slideLayout" Target="../slideLayouts/slideLayout28.xml"/><Relationship Id="rId4"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image" Target="../media/image79.jpeg"/><Relationship Id="rId2" Type="http://schemas.openxmlformats.org/officeDocument/2006/relationships/slideLayout" Target="../slideLayouts/slideLayout28.xml"/><Relationship Id="rId3" Type="http://schemas.openxmlformats.org/officeDocument/2006/relationships/notesSlide" Target="../notesSlides/notesSlide11.xml"/>
</Relationships>
</file>

<file path=ppt/slides/_rels/slide110.xml.rels><?xml version="1.0" encoding="UTF-8"?>
<Relationships xmlns="http://schemas.openxmlformats.org/package/2006/relationships"><Relationship Id="rId1" Type="http://schemas.openxmlformats.org/officeDocument/2006/relationships/image" Target="../media/image194.jpeg"/><Relationship Id="rId2" Type="http://schemas.openxmlformats.org/officeDocument/2006/relationships/image" Target="../media/image195.png"/><Relationship Id="rId3" Type="http://schemas.openxmlformats.org/officeDocument/2006/relationships/image" Target="../media/image196.png"/><Relationship Id="rId4" Type="http://schemas.openxmlformats.org/officeDocument/2006/relationships/slideLayout" Target="../slideLayouts/slideLayout28.xml"/><Relationship Id="rId5"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image" Target="../media/image198.png"/><Relationship Id="rId3" Type="http://schemas.openxmlformats.org/officeDocument/2006/relationships/slideLayout" Target="../slideLayouts/slideLayout28.xml"/><Relationship Id="rId4"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image" Target="../media/image199.png"/><Relationship Id="rId2" Type="http://schemas.openxmlformats.org/officeDocument/2006/relationships/image" Target="../media/image200.png"/><Relationship Id="rId3" Type="http://schemas.openxmlformats.org/officeDocument/2006/relationships/image" Target="../media/image201.png"/><Relationship Id="rId4" Type="http://schemas.openxmlformats.org/officeDocument/2006/relationships/image" Target="../media/image202.png"/><Relationship Id="rId5" Type="http://schemas.openxmlformats.org/officeDocument/2006/relationships/slideLayout" Target="../slideLayouts/slideLayout28.xml"/><Relationship Id="rId6"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image" Target="../media/image203.wmf"/><Relationship Id="rId2" Type="http://schemas.openxmlformats.org/officeDocument/2006/relationships/image" Target="../media/image204.wmf"/><Relationship Id="rId3" Type="http://schemas.openxmlformats.org/officeDocument/2006/relationships/image" Target="../media/image205.wmf"/><Relationship Id="rId4" Type="http://schemas.openxmlformats.org/officeDocument/2006/relationships/image" Target="../media/image206.wmf"/><Relationship Id="rId5" Type="http://schemas.openxmlformats.org/officeDocument/2006/relationships/image" Target="../media/image207.wmf"/><Relationship Id="rId6" Type="http://schemas.openxmlformats.org/officeDocument/2006/relationships/slideLayout" Target="../slideLayouts/slideLayout28.xml"/><Relationship Id="rId7"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image" Target="../media/image208.png"/><Relationship Id="rId2" Type="http://schemas.openxmlformats.org/officeDocument/2006/relationships/slideLayout" Target="../slideLayouts/slideLayout37.xml"/><Relationship Id="rId3"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image" Target="../media/image209.png"/><Relationship Id="rId2" Type="http://schemas.openxmlformats.org/officeDocument/2006/relationships/slideLayout" Target="../slideLayouts/slideLayout37.xml"/><Relationship Id="rId3"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image" Target="../media/image210.jpeg"/><Relationship Id="rId2" Type="http://schemas.openxmlformats.org/officeDocument/2006/relationships/slideLayout" Target="../slideLayouts/slideLayout28.xml"/><Relationship Id="rId3"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jpe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slideLayout" Target="../slideLayouts/slideLayout28.xml"/><Relationship Id="rId9" Type="http://schemas.openxmlformats.org/officeDocument/2006/relationships/notesSlide" Target="../notesSlides/notesSlide12.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8.xml"/><Relationship Id="rId3"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image" Target="../media/image212.png"/><Relationship Id="rId2" Type="http://schemas.openxmlformats.org/officeDocument/2006/relationships/image" Target="../media/image213.png"/><Relationship Id="rId3" Type="http://schemas.openxmlformats.org/officeDocument/2006/relationships/slideLayout" Target="../slideLayouts/slideLayout28.xml"/><Relationship Id="rId4"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image" Target="../media/image215.png"/><Relationship Id="rId3" Type="http://schemas.openxmlformats.org/officeDocument/2006/relationships/image" Target="../media/image216.png"/><Relationship Id="rId4" Type="http://schemas.openxmlformats.org/officeDocument/2006/relationships/image" Target="../media/image217.png"/><Relationship Id="rId5" Type="http://schemas.openxmlformats.org/officeDocument/2006/relationships/image" Target="../media/image218.png"/><Relationship Id="rId6" Type="http://schemas.openxmlformats.org/officeDocument/2006/relationships/image" Target="../media/image219.png"/><Relationship Id="rId7" Type="http://schemas.openxmlformats.org/officeDocument/2006/relationships/slideLayout" Target="../slideLayouts/slideLayout28.xml"/><Relationship Id="rId8"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7.xml"/>
</Relationships>
</file>

<file path=ppt/slides/_rels/slide128.xml.rels><?xml version="1.0" encoding="UTF-8"?>
<Relationships xmlns="http://schemas.openxmlformats.org/package/2006/relationships"><Relationship Id="rId1" Type="http://schemas.openxmlformats.org/officeDocument/2006/relationships/image" Target="../media/image220.png"/><Relationship Id="rId2" Type="http://schemas.openxmlformats.org/officeDocument/2006/relationships/image" Target="../media/image221.png"/><Relationship Id="rId3" Type="http://schemas.openxmlformats.org/officeDocument/2006/relationships/image" Target="../media/image222.png"/><Relationship Id="rId4" Type="http://schemas.openxmlformats.org/officeDocument/2006/relationships/image" Target="../media/image223.png"/><Relationship Id="rId5" Type="http://schemas.openxmlformats.org/officeDocument/2006/relationships/slideLayout" Target="../slideLayouts/slideLayout28.xml"/><Relationship Id="rId6"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image" Target="../media/image224.png"/><Relationship Id="rId2" Type="http://schemas.openxmlformats.org/officeDocument/2006/relationships/image" Target="../media/image225.png"/><Relationship Id="rId3" Type="http://schemas.openxmlformats.org/officeDocument/2006/relationships/slideLayout" Target="../slideLayouts/slideLayout28.xml"/><Relationship Id="rId4" Type="http://schemas.openxmlformats.org/officeDocument/2006/relationships/notesSlide" Target="../notesSlides/notesSlide129.xml"/>
</Relationships>
</file>

<file path=ppt/slides/_rels/slide13.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90.jpe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slideLayout" Target="../slideLayouts/slideLayout28.xml"/><Relationship Id="rId9" Type="http://schemas.openxmlformats.org/officeDocument/2006/relationships/notesSlide" Target="../notesSlides/notesSlide13.xml"/>
</Relationships>
</file>

<file path=ppt/slides/_rels/slide130.xml.rels><?xml version="1.0" encoding="UTF-8"?>
<Relationships xmlns="http://schemas.openxmlformats.org/package/2006/relationships"><Relationship Id="rId1" Type="http://schemas.openxmlformats.org/officeDocument/2006/relationships/image" Target="../media/image226.png"/><Relationship Id="rId2" Type="http://schemas.openxmlformats.org/officeDocument/2006/relationships/image" Target="../media/image227.png"/><Relationship Id="rId3" Type="http://schemas.openxmlformats.org/officeDocument/2006/relationships/slideLayout" Target="../slideLayouts/slideLayout28.xml"/><Relationship Id="rId4" Type="http://schemas.openxmlformats.org/officeDocument/2006/relationships/notesSlide" Target="../notesSlides/notesSlide130.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1.xml"/>
</Relationships>
</file>

<file path=ppt/slides/_rels/slide132.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image" Target="../media/image229.png"/><Relationship Id="rId3" Type="http://schemas.openxmlformats.org/officeDocument/2006/relationships/slideLayout" Target="../slideLayouts/slideLayout28.xml"/><Relationship Id="rId4" Type="http://schemas.openxmlformats.org/officeDocument/2006/relationships/notesSlide" Target="../notesSlides/notesSlide132.xml"/>
</Relationships>
</file>

<file path=ppt/slides/_rels/slide133.xml.rels><?xml version="1.0" encoding="UTF-8"?>
<Relationships xmlns="http://schemas.openxmlformats.org/package/2006/relationships"><Relationship Id="rId1" Type="http://schemas.openxmlformats.org/officeDocument/2006/relationships/image" Target="../media/image230.png"/><Relationship Id="rId2" Type="http://schemas.openxmlformats.org/officeDocument/2006/relationships/image" Target="../media/image231.png"/><Relationship Id="rId3" Type="http://schemas.openxmlformats.org/officeDocument/2006/relationships/slideLayout" Target="../slideLayouts/slideLayout28.xml"/><Relationship Id="rId4" Type="http://schemas.openxmlformats.org/officeDocument/2006/relationships/notesSlide" Target="../notesSlides/notesSlide133.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4.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5.xml"/>
</Relationships>
</file>

<file path=ppt/slides/_rels/slide136.xml.rels><?xml version="1.0" encoding="UTF-8"?>
<Relationships xmlns="http://schemas.openxmlformats.org/package/2006/relationships"><Relationship Id="rId1" Type="http://schemas.openxmlformats.org/officeDocument/2006/relationships/image" Target="../media/image232.jpeg"/><Relationship Id="rId2" Type="http://schemas.openxmlformats.org/officeDocument/2006/relationships/slideLayout" Target="../slideLayouts/slideLayout28.xml"/><Relationship Id="rId3" Type="http://schemas.openxmlformats.org/officeDocument/2006/relationships/notesSlide" Target="../notesSlides/notesSlide136.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7.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8.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9.xml"/>
</Relationships>
</file>

<file path=ppt/slides/_rels/slide14.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jpe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slideLayout" Target="../slideLayouts/slideLayout28.xml"/><Relationship Id="rId9" Type="http://schemas.openxmlformats.org/officeDocument/2006/relationships/notesSlide" Target="../notesSlides/notesSlide14.xml"/>
</Relationships>
</file>

<file path=ppt/slides/_rels/slide140.xml.rels><?xml version="1.0" encoding="UTF-8"?>
<Relationships xmlns="http://schemas.openxmlformats.org/package/2006/relationships"><Relationship Id="rId1" Type="http://schemas.openxmlformats.org/officeDocument/2006/relationships/image" Target="../media/image233.png"/><Relationship Id="rId2" Type="http://schemas.openxmlformats.org/officeDocument/2006/relationships/image" Target="../media/image234.png"/><Relationship Id="rId3" Type="http://schemas.openxmlformats.org/officeDocument/2006/relationships/slideLayout" Target="../slideLayouts/slideLayout37.xml"/><Relationship Id="rId4" Type="http://schemas.openxmlformats.org/officeDocument/2006/relationships/notesSlide" Target="../notesSlides/notesSlide140.xml"/>
</Relationships>
</file>

<file path=ppt/slides/_rels/slide141.xml.rels><?xml version="1.0" encoding="UTF-8"?>
<Relationships xmlns="http://schemas.openxmlformats.org/package/2006/relationships"><Relationship Id="rId1" Type="http://schemas.openxmlformats.org/officeDocument/2006/relationships/image" Target="../media/image235.png"/><Relationship Id="rId2" Type="http://schemas.openxmlformats.org/officeDocument/2006/relationships/image" Target="../media/image236.png"/><Relationship Id="rId3" Type="http://schemas.openxmlformats.org/officeDocument/2006/relationships/slideLayout" Target="../slideLayouts/slideLayout37.xml"/><Relationship Id="rId4" Type="http://schemas.openxmlformats.org/officeDocument/2006/relationships/notesSlide" Target="../notesSlides/notesSlide141.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2.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3.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4.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5.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6.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7.xml"/>
</Relationships>
</file>

<file path=ppt/slides/_rels/slide148.xml.rels><?xml version="1.0" encoding="UTF-8"?>
<Relationships xmlns="http://schemas.openxmlformats.org/package/2006/relationships"><Relationship Id="rId1" Type="http://schemas.openxmlformats.org/officeDocument/2006/relationships/image" Target="../media/image237.png"/><Relationship Id="rId2" Type="http://schemas.openxmlformats.org/officeDocument/2006/relationships/slideLayout" Target="../slideLayouts/slideLayout28.xml"/><Relationship Id="rId3" Type="http://schemas.openxmlformats.org/officeDocument/2006/relationships/notesSlide" Target="../notesSlides/notesSlide148.xml"/>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9.xml"/>
</Relationships>
</file>

<file path=ppt/slides/_rels/slide15.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jpe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slideLayout" Target="../slideLayouts/slideLayout28.xml"/><Relationship Id="rId9" Type="http://schemas.openxmlformats.org/officeDocument/2006/relationships/notesSlide" Target="../notesSlides/notesSlide15.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0.xml"/>
</Relationships>
</file>

<file path=ppt/slides/_rels/slide16.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image" Target="../media/image111.jpe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8" Type="http://schemas.openxmlformats.org/officeDocument/2006/relationships/image" Target="../media/image115.png"/><Relationship Id="rId9" Type="http://schemas.openxmlformats.org/officeDocument/2006/relationships/slideLayout" Target="../slideLayouts/slideLayout28.xml"/><Relationship Id="rId10"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image" Target="../media/image117.png"/><Relationship Id="rId3" Type="http://schemas.openxmlformats.org/officeDocument/2006/relationships/slideLayout" Target="../slideLayouts/slideLayout28.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7.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slideLayout" Target="../slideLayouts/slideLayout28.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jpeg"/><Relationship Id="rId4" Type="http://schemas.openxmlformats.org/officeDocument/2006/relationships/slideLayout" Target="../slideLayouts/slideLayout28.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23.jpeg"/><Relationship Id="rId2" Type="http://schemas.openxmlformats.org/officeDocument/2006/relationships/slideLayout" Target="../slideLayouts/slideLayout28.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28.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28.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26.jpeg"/><Relationship Id="rId2" Type="http://schemas.openxmlformats.org/officeDocument/2006/relationships/slideLayout" Target="../slideLayouts/slideLayout28.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28.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slideLayout" Target="../slideLayouts/slideLayout28.xml"/><Relationship Id="rId4"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8.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slideLayout" Target="../slideLayouts/slideLayout28.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slideLayout" Target="../slideLayouts/slideLayout28.xml"/><Relationship Id="rId5"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28.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135.jpeg"/><Relationship Id="rId2" Type="http://schemas.openxmlformats.org/officeDocument/2006/relationships/slideLayout" Target="../slideLayouts/slideLayout28.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28.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20" Type="http://schemas.openxmlformats.org/officeDocument/2006/relationships/image" Target="../media/image25.png"/><Relationship Id="rId21" Type="http://schemas.openxmlformats.org/officeDocument/2006/relationships/image" Target="../media/image26.png"/><Relationship Id="rId22" Type="http://schemas.openxmlformats.org/officeDocument/2006/relationships/image" Target="../media/image27.png"/><Relationship Id="rId23" Type="http://schemas.openxmlformats.org/officeDocument/2006/relationships/image" Target="../media/image28.png"/><Relationship Id="rId24" Type="http://schemas.openxmlformats.org/officeDocument/2006/relationships/image" Target="../media/image29.png"/><Relationship Id="rId25" Type="http://schemas.openxmlformats.org/officeDocument/2006/relationships/image" Target="../media/image30.png"/><Relationship Id="rId26" Type="http://schemas.openxmlformats.org/officeDocument/2006/relationships/image" Target="../media/image31.png"/><Relationship Id="rId27" Type="http://schemas.openxmlformats.org/officeDocument/2006/relationships/image" Target="../media/image32.png"/><Relationship Id="rId28" Type="http://schemas.openxmlformats.org/officeDocument/2006/relationships/image" Target="../media/image33.png"/><Relationship Id="rId29" Type="http://schemas.openxmlformats.org/officeDocument/2006/relationships/image" Target="../media/image34.png"/><Relationship Id="rId30" Type="http://schemas.openxmlformats.org/officeDocument/2006/relationships/image" Target="../media/image35.png"/><Relationship Id="rId31" Type="http://schemas.openxmlformats.org/officeDocument/2006/relationships/image" Target="../media/image36.png"/><Relationship Id="rId32" Type="http://schemas.openxmlformats.org/officeDocument/2006/relationships/image" Target="../media/image37.png"/><Relationship Id="rId33" Type="http://schemas.openxmlformats.org/officeDocument/2006/relationships/image" Target="../media/image38.png"/><Relationship Id="rId34" Type="http://schemas.openxmlformats.org/officeDocument/2006/relationships/image" Target="../media/image39.png"/><Relationship Id="rId35" Type="http://schemas.openxmlformats.org/officeDocument/2006/relationships/image" Target="../media/image40.png"/><Relationship Id="rId36" Type="http://schemas.openxmlformats.org/officeDocument/2006/relationships/image" Target="../media/image41.png"/><Relationship Id="rId37" Type="http://schemas.openxmlformats.org/officeDocument/2006/relationships/slideLayout" Target="../slideLayouts/slideLayout28.xml"/><Relationship Id="rId38"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137.jpeg"/><Relationship Id="rId2" Type="http://schemas.openxmlformats.org/officeDocument/2006/relationships/slideLayout" Target="../slideLayouts/slideLayout28.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28.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28.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image" Target="../media/image140.png"/><Relationship Id="rId3" Type="http://schemas.openxmlformats.org/officeDocument/2006/relationships/slideLayout" Target="../slideLayouts/slideLayout28.xml"/><Relationship Id="rId4"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28.xml"/><Relationship Id="rId5"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144.wmf"/><Relationship Id="rId2" Type="http://schemas.openxmlformats.org/officeDocument/2006/relationships/slideLayout" Target="../slideLayouts/slideLayout28.xml"/><Relationship Id="rId3"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28.xml"/><Relationship Id="rId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28.xml"/><Relationship Id="rId3"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28.xml"/><Relationship Id="rId3"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slideLayout" Target="../slideLayouts/slideLayout28.xml"/><Relationship Id="rId3"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image" Target="../media/image150.png"/><Relationship Id="rId3" Type="http://schemas.openxmlformats.org/officeDocument/2006/relationships/slideLayout" Target="../slideLayouts/slideLayout28.xml"/><Relationship Id="rId4"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151.jpeg"/><Relationship Id="rId2" Type="http://schemas.openxmlformats.org/officeDocument/2006/relationships/slideLayout" Target="../slideLayouts/slideLayout28.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image" Target="../media/image153.png"/><Relationship Id="rId3" Type="http://schemas.openxmlformats.org/officeDocument/2006/relationships/slideLayout" Target="../slideLayouts/slideLayout28.xml"/><Relationship Id="rId4"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image" Target="../media/image154.wmf"/><Relationship Id="rId2" Type="http://schemas.openxmlformats.org/officeDocument/2006/relationships/slideLayout" Target="../slideLayouts/slideLayout28.xml"/><Relationship Id="rId3"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28.xml"/><Relationship Id="rId3"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image" Target="../media/image157.png"/><Relationship Id="rId3" Type="http://schemas.openxmlformats.org/officeDocument/2006/relationships/image" Target="../media/image158.png"/><Relationship Id="rId4" Type="http://schemas.openxmlformats.org/officeDocument/2006/relationships/image" Target="../media/image159.png"/><Relationship Id="rId5" Type="http://schemas.openxmlformats.org/officeDocument/2006/relationships/slideLayout" Target="../slideLayouts/slideLayout28.xml"/><Relationship Id="rId6"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image" Target="../media/image161.png"/><Relationship Id="rId3" Type="http://schemas.openxmlformats.org/officeDocument/2006/relationships/slideLayout" Target="../slideLayouts/slideLayout28.xml"/><Relationship Id="rId4"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slideLayout" Target="../slideLayouts/slideLayout28.xml"/><Relationship Id="rId5"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image" Target="../media/image165.jpeg"/><Relationship Id="rId2" Type="http://schemas.openxmlformats.org/officeDocument/2006/relationships/slideLayout" Target="../slideLayouts/slideLayout28.xml"/><Relationship Id="rId3"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slideLayout" Target="../slideLayouts/slideLayout28.xml"/><Relationship Id="rId3"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image" Target="../media/image168.jpeg"/><Relationship Id="rId3" Type="http://schemas.openxmlformats.org/officeDocument/2006/relationships/image" Target="../media/image169.jpeg"/><Relationship Id="rId4" Type="http://schemas.openxmlformats.org/officeDocument/2006/relationships/slideLayout" Target="../slideLayouts/slideLayout28.xml"/><Relationship Id="rId5"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slideLayout" Target="../slideLayouts/slideLayout28.xml"/><Relationship Id="rId3"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28.xml"/><Relationship Id="rId3"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image" Target="../media/image172.png"/><Relationship Id="rId2" Type="http://schemas.openxmlformats.org/officeDocument/2006/relationships/slideLayout" Target="../slideLayouts/slideLayout28.xml"/><Relationship Id="rId3"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image" Target="../media/image174.png"/><Relationship Id="rId3" Type="http://schemas.openxmlformats.org/officeDocument/2006/relationships/image" Target="../media/image175.png"/><Relationship Id="rId4" Type="http://schemas.openxmlformats.org/officeDocument/2006/relationships/slideLayout" Target="../slideLayouts/slideLayout28.xml"/><Relationship Id="rId5"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image" Target="../media/image177.png"/><Relationship Id="rId3" Type="http://schemas.openxmlformats.org/officeDocument/2006/relationships/slideLayout" Target="../slideLayouts/slideLayout28.xml"/><Relationship Id="rId4"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7132680" y="3489480"/>
            <a:ext cx="3258360" cy="2858040"/>
          </a:xfrm>
          <a:prstGeom prst="rect">
            <a:avLst/>
          </a:prstGeom>
          <a:noFill/>
          <a:ln w="0">
            <a:noFill/>
          </a:ln>
        </p:spPr>
        <p:style>
          <a:lnRef idx="0"/>
          <a:fillRef idx="0"/>
          <a:effectRef idx="0"/>
          <a:fontRef idx="minor"/>
        </p:style>
        <p:txBody>
          <a:bodyPr lIns="90000" rIns="90000" tIns="45000" bIns="45000" anchor="ctr">
            <a:noAutofit/>
          </a:bodyPr>
          <a:p>
            <a:pPr>
              <a:lnSpc>
                <a:spcPts val="3064"/>
              </a:lnSpc>
            </a:pPr>
            <a:r>
              <a:rPr b="0" i="1" lang="en-US" sz="2800" spc="-1" strike="noStrike">
                <a:solidFill>
                  <a:srgbClr val="008000"/>
                </a:solidFill>
                <a:latin typeface="Tahoma"/>
                <a:ea typeface="ＭＳ Ｐゴシック"/>
              </a:rPr>
              <a:t>Computer Networking: A Top Down Approach </a:t>
            </a:r>
            <a:br/>
            <a:endParaRPr b="0" lang="en-US" sz="2800" spc="-1" strike="noStrike">
              <a:latin typeface="Arial"/>
            </a:endParaRPr>
          </a:p>
        </p:txBody>
      </p:sp>
      <p:sp>
        <p:nvSpPr>
          <p:cNvPr id="160" name="CustomShape 2"/>
          <p:cNvSpPr/>
          <p:nvPr/>
        </p:nvSpPr>
        <p:spPr>
          <a:xfrm>
            <a:off x="1893960" y="3241800"/>
            <a:ext cx="5375880" cy="1431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ＭＳ Ｐゴシック"/>
              </a:rPr>
              <a:t>A note on the use of these Powerpoint slides:</a:t>
            </a:r>
            <a:endParaRPr b="0" lang="en-US" sz="1800" spc="-1" strike="noStrike">
              <a:latin typeface="Arial"/>
            </a:endParaRPr>
          </a:p>
          <a:p>
            <a:pPr>
              <a:lnSpc>
                <a:spcPct val="100000"/>
              </a:lnSpc>
            </a:pPr>
            <a:r>
              <a:rPr b="0" lang="en-US" sz="1200" spc="-1" strike="noStrike">
                <a:solidFill>
                  <a:srgbClr val="000000"/>
                </a:solidFill>
                <a:latin typeface="Arial"/>
                <a:ea typeface="ＭＳ Ｐゴシック"/>
              </a:rPr>
              <a:t>We’re making these slides freely available to all (faculty, students, readers). They’re in PowerPoint form so you see the</a:t>
            </a:r>
            <a:endParaRPr b="0" lang="en-US" sz="1200" spc="-1" strike="noStrike">
              <a:latin typeface="Arial"/>
            </a:endParaRPr>
          </a:p>
          <a:p>
            <a:pPr>
              <a:lnSpc>
                <a:spcPct val="100000"/>
              </a:lnSpc>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animations; and can add, modify, and delete slides  (including this one) and slide content to suit your needs. They obviously represent a </a:t>
            </a:r>
            <a:r>
              <a:rPr b="0" i="1" lang="en-US" sz="1200" spc="-1" strike="noStrike">
                <a:solidFill>
                  <a:srgbClr val="000000"/>
                </a:solidFill>
                <a:latin typeface="Arial"/>
                <a:ea typeface="ＭＳ Ｐゴシック"/>
              </a:rPr>
              <a:t>lot</a:t>
            </a:r>
            <a:r>
              <a:rPr b="0" lang="en-US" sz="1200" spc="-1" strike="noStrike">
                <a:solidFill>
                  <a:srgbClr val="000000"/>
                </a:solidFill>
                <a:latin typeface="Arial"/>
                <a:ea typeface="ＭＳ Ｐゴシック"/>
              </a:rPr>
              <a:t> of work on our part. In return for use, we only ask the following:</a:t>
            </a:r>
            <a:endParaRPr b="0" lang="en-US" sz="1200" spc="-1" strike="noStrike">
              <a:latin typeface="Arial"/>
            </a:endParaRPr>
          </a:p>
          <a:p>
            <a:pPr>
              <a:lnSpc>
                <a:spcPct val="85000"/>
              </a:lnSpc>
            </a:pPr>
            <a:endParaRPr b="0" lang="en-US" sz="1200" spc="-1" strike="noStrike">
              <a:latin typeface="Arial"/>
            </a:endParaRPr>
          </a:p>
        </p:txBody>
      </p:sp>
      <p:sp>
        <p:nvSpPr>
          <p:cNvPr id="161" name="CustomShape 3"/>
          <p:cNvSpPr/>
          <p:nvPr/>
        </p:nvSpPr>
        <p:spPr>
          <a:xfrm>
            <a:off x="1914480" y="4370400"/>
            <a:ext cx="5375880" cy="2133720"/>
          </a:xfrm>
          <a:prstGeom prst="rect">
            <a:avLst/>
          </a:prstGeom>
          <a:noFill/>
          <a:ln w="0">
            <a:noFill/>
          </a:ln>
        </p:spPr>
        <p:style>
          <a:lnRef idx="0"/>
          <a:fillRef idx="0"/>
          <a:effectRef idx="0"/>
          <a:fontRef idx="minor"/>
        </p:style>
        <p:txBody>
          <a:bodyPr lIns="90000" rIns="90000" tIns="45000" bIns="45000">
            <a:spAutoFit/>
          </a:bodyPr>
          <a:p>
            <a:pPr marL="173160" indent="-170640">
              <a:lnSpc>
                <a:spcPct val="100000"/>
              </a:lnSpc>
              <a:tabLst>
                <a:tab algn="l" pos="0"/>
              </a:tabLst>
            </a:pPr>
            <a:endParaRPr b="0" lang="en-US" sz="1800" spc="-1" strike="noStrike">
              <a:latin typeface="Arial"/>
            </a:endParaRPr>
          </a:p>
          <a:p>
            <a:pPr marL="173160" indent="-170640">
              <a:lnSpc>
                <a:spcPct val="100000"/>
              </a:lnSpc>
              <a:buClr>
                <a:srgbClr val="000099"/>
              </a:buClr>
              <a:buFont typeface="Wingdings" charset="2"/>
              <a:buChar char=""/>
              <a:tabLst>
                <a:tab algn="l" pos="0"/>
              </a:tabLst>
            </a:pPr>
            <a:r>
              <a:rPr b="0" lang="en-US" sz="1200" spc="-1" strike="noStrike">
                <a:solidFill>
                  <a:srgbClr val="000000"/>
                </a:solidFill>
                <a:latin typeface="Arial"/>
                <a:ea typeface="ＭＳ Ｐゴシック"/>
              </a:rPr>
              <a:t>If you use these slides (e.g., in a class) that you mention their source (after all, we’d like people to use our book!)</a:t>
            </a:r>
            <a:endParaRPr b="0" lang="en-US" sz="1200" spc="-1" strike="noStrike">
              <a:latin typeface="Arial"/>
            </a:endParaRPr>
          </a:p>
          <a:p>
            <a:pPr marL="173160" indent="-170640">
              <a:lnSpc>
                <a:spcPct val="100000"/>
              </a:lnSpc>
              <a:buClr>
                <a:srgbClr val="000099"/>
              </a:buClr>
              <a:buFont typeface="Wingdings" charset="2"/>
              <a:buChar char=""/>
              <a:tabLst>
                <a:tab algn="l" pos="0"/>
              </a:tabLst>
            </a:pPr>
            <a:r>
              <a:rPr b="0" lang="en-US" sz="1200" spc="-1" strike="noStrike">
                <a:solidFill>
                  <a:srgbClr val="000000"/>
                </a:solidFill>
                <a:latin typeface="Arial"/>
                <a:ea typeface="ＭＳ Ｐゴシック"/>
              </a:rPr>
              <a:t>If you post any slides on a www site, that you note that they are adapted from (or perhaps identical to) our slides, and note our copyright of this material.</a:t>
            </a:r>
            <a:endParaRPr b="0" lang="en-US" sz="1200" spc="-1" strike="noStrike">
              <a:latin typeface="Arial"/>
            </a:endParaRPr>
          </a:p>
          <a:p>
            <a:pPr>
              <a:lnSpc>
                <a:spcPct val="100000"/>
              </a:lnSpc>
              <a:tabLst>
                <a:tab algn="l" pos="0"/>
              </a:tabLst>
            </a:pPr>
            <a:endParaRPr b="0" lang="en-US" sz="1200" spc="-1" strike="noStrike">
              <a:latin typeface="Arial"/>
            </a:endParaRPr>
          </a:p>
          <a:p>
            <a:pPr marL="173160" indent="-170640">
              <a:lnSpc>
                <a:spcPct val="85000"/>
              </a:lnSpc>
              <a:tabLst>
                <a:tab algn="l" pos="0"/>
              </a:tabLst>
            </a:pPr>
            <a:r>
              <a:rPr b="0" lang="en-US" sz="1200" spc="-1" strike="noStrike">
                <a:solidFill>
                  <a:srgbClr val="000000"/>
                </a:solidFill>
                <a:latin typeface="Arial"/>
                <a:ea typeface="ＭＳ Ｐゴシック"/>
              </a:rPr>
              <a:t>Thanks and enjoy!  JFK/KWR</a:t>
            </a:r>
            <a:endParaRPr b="0" lang="en-US" sz="1200" spc="-1" strike="noStrike">
              <a:latin typeface="Arial"/>
            </a:endParaRPr>
          </a:p>
          <a:p>
            <a:pPr marL="173160" indent="-170640">
              <a:lnSpc>
                <a:spcPct val="85000"/>
              </a:lnSpc>
              <a:tabLst>
                <a:tab algn="l" pos="0"/>
              </a:tabLst>
            </a:pPr>
            <a:endParaRPr b="0" lang="en-US" sz="1200" spc="-1" strike="noStrike">
              <a:latin typeface="Arial"/>
            </a:endParaRPr>
          </a:p>
          <a:p>
            <a:pPr marL="173160" indent="-170640">
              <a:lnSpc>
                <a:spcPct val="10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All material copyright 1996-2016</a:t>
            </a:r>
            <a:endParaRPr b="0" lang="en-US" sz="1200" spc="-1" strike="noStrike">
              <a:latin typeface="Arial"/>
            </a:endParaRPr>
          </a:p>
          <a:p>
            <a:pPr marL="173160" indent="-170640">
              <a:lnSpc>
                <a:spcPct val="10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J.F Kurose and K.W. Ross, All Rights Reserved</a:t>
            </a:r>
            <a:endParaRPr b="0" lang="en-US" sz="1200" spc="-1" strike="noStrike">
              <a:latin typeface="Arial"/>
            </a:endParaRPr>
          </a:p>
        </p:txBody>
      </p:sp>
      <p:pic>
        <p:nvPicPr>
          <p:cNvPr id="162" name="Picture 8" descr=""/>
          <p:cNvPicPr/>
          <p:nvPr/>
        </p:nvPicPr>
        <p:blipFill>
          <a:blip r:embed="rId1"/>
          <a:stretch/>
        </p:blipFill>
        <p:spPr>
          <a:xfrm>
            <a:off x="1986120" y="6146640"/>
            <a:ext cx="184680" cy="184680"/>
          </a:xfrm>
          <a:prstGeom prst="rect">
            <a:avLst/>
          </a:prstGeom>
          <a:ln w="0">
            <a:noFill/>
          </a:ln>
        </p:spPr>
      </p:pic>
      <p:pic>
        <p:nvPicPr>
          <p:cNvPr id="163" name="Picture 1" descr="kurose7e_cover_small.jpg"/>
          <p:cNvPicPr/>
          <p:nvPr/>
        </p:nvPicPr>
        <p:blipFill>
          <a:blip r:embed="rId2"/>
          <a:stretch/>
        </p:blipFill>
        <p:spPr>
          <a:xfrm>
            <a:off x="7234200" y="325440"/>
            <a:ext cx="3085200" cy="3817080"/>
          </a:xfrm>
          <a:prstGeom prst="rect">
            <a:avLst/>
          </a:prstGeom>
          <a:ln w="0">
            <a:noFill/>
          </a:ln>
        </p:spPr>
      </p:pic>
      <p:sp>
        <p:nvSpPr>
          <p:cNvPr id="164" name="CustomShape 4"/>
          <p:cNvSpPr/>
          <p:nvPr/>
        </p:nvSpPr>
        <p:spPr>
          <a:xfrm>
            <a:off x="7157880" y="4510080"/>
            <a:ext cx="3258360" cy="28580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1800" spc="-1" strike="noStrike">
                <a:solidFill>
                  <a:srgbClr val="008000"/>
                </a:solidFill>
                <a:latin typeface="Tahoma"/>
                <a:ea typeface="ＭＳ Ｐゴシック"/>
              </a:rPr>
              <a:t>7</a:t>
            </a:r>
            <a:r>
              <a:rPr b="0" lang="en-US" sz="1800" spc="-1" strike="noStrike" baseline="30000">
                <a:solidFill>
                  <a:srgbClr val="008000"/>
                </a:solidFill>
                <a:latin typeface="Tahoma"/>
                <a:ea typeface="ＭＳ Ｐゴシック"/>
              </a:rPr>
              <a:t>th</a:t>
            </a:r>
            <a:r>
              <a:rPr b="0" lang="en-US" sz="1800" spc="-1" strike="noStrike">
                <a:solidFill>
                  <a:srgbClr val="008000"/>
                </a:solidFill>
                <a:latin typeface="Tahoma"/>
                <a:ea typeface="ＭＳ Ｐゴシック"/>
              </a:rPr>
              <a:t> edition </a:t>
            </a:r>
            <a:br/>
            <a:r>
              <a:rPr b="0" lang="en-US" sz="1800" spc="-1" strike="noStrike">
                <a:solidFill>
                  <a:srgbClr val="008000"/>
                </a:solidFill>
                <a:latin typeface="Tahoma"/>
                <a:ea typeface="ＭＳ Ｐゴシック"/>
              </a:rPr>
              <a:t>Jim Kurose, Keith Ross</a:t>
            </a:r>
            <a:br/>
            <a:r>
              <a:rPr b="0" lang="en-US" sz="1400" spc="-1" strike="noStrike">
                <a:solidFill>
                  <a:srgbClr val="008000"/>
                </a:solidFill>
                <a:latin typeface="Tahoma"/>
                <a:ea typeface="ＭＳ Ｐゴシック"/>
              </a:rPr>
              <a:t>Pearson/Addison Wesley</a:t>
            </a:r>
            <a:br/>
            <a:r>
              <a:rPr b="0" lang="en-US" sz="1400" spc="-1" strike="noStrike">
                <a:solidFill>
                  <a:srgbClr val="008000"/>
                </a:solidFill>
                <a:latin typeface="Tahoma"/>
                <a:ea typeface="ＭＳ Ｐゴシック"/>
              </a:rPr>
              <a:t>April 2016</a:t>
            </a:r>
            <a:endParaRPr b="0" lang="en-US" sz="1400" spc="-1" strike="noStrike">
              <a:latin typeface="Arial"/>
            </a:endParaRPr>
          </a:p>
        </p:txBody>
      </p:sp>
      <p:sp>
        <p:nvSpPr>
          <p:cNvPr id="165" name="CustomShape 5"/>
          <p:cNvSpPr/>
          <p:nvPr/>
        </p:nvSpPr>
        <p:spPr>
          <a:xfrm>
            <a:off x="1895400" y="716040"/>
            <a:ext cx="4485240" cy="1721520"/>
          </a:xfrm>
          <a:prstGeom prst="rect">
            <a:avLst/>
          </a:prstGeom>
          <a:noFill/>
          <a:ln w="0">
            <a:noFill/>
          </a:ln>
        </p:spPr>
        <p:style>
          <a:lnRef idx="0"/>
          <a:fillRef idx="0"/>
          <a:effectRef idx="0"/>
          <a:fontRef idx="minor"/>
        </p:style>
        <p:txBody>
          <a:bodyPr lIns="90000" rIns="90000" tIns="45000" bIns="45000" anchor="ctr">
            <a:noAutofit/>
          </a:bodyPr>
          <a:p>
            <a:pPr>
              <a:lnSpc>
                <a:spcPct val="85000"/>
              </a:lnSpc>
            </a:pPr>
            <a:r>
              <a:rPr b="0" lang="en-US" sz="4400" spc="-1" strike="noStrike">
                <a:solidFill>
                  <a:srgbClr val="000099"/>
                </a:solidFill>
                <a:latin typeface="Gill Sans MT"/>
                <a:ea typeface="ＭＳ Ｐゴシック"/>
              </a:rPr>
              <a:t>Chapter 3</a:t>
            </a:r>
            <a:br/>
            <a:r>
              <a:rPr b="0" lang="en-US" sz="4400" spc="-1" strike="noStrike">
                <a:solidFill>
                  <a:srgbClr val="000099"/>
                </a:solidFill>
                <a:latin typeface="Gill Sans MT"/>
                <a:ea typeface="ＭＳ Ｐゴシック"/>
              </a:rPr>
              <a:t>Transport Layer</a:t>
            </a:r>
            <a:endParaRPr b="0" lang="en-US" sz="4400" spc="-1" strike="noStrike">
              <a:latin typeface="Arial"/>
            </a:endParaRPr>
          </a:p>
        </p:txBody>
      </p:sp>
      <p:pic>
        <p:nvPicPr>
          <p:cNvPr id="166" name="Picture 9" descr="underline_base"/>
          <p:cNvPicPr/>
          <p:nvPr/>
        </p:nvPicPr>
        <p:blipFill>
          <a:blip r:embed="rId3"/>
          <a:stretch/>
        </p:blipFill>
        <p:spPr>
          <a:xfrm>
            <a:off x="1976400" y="2097000"/>
            <a:ext cx="3888360" cy="235440"/>
          </a:xfrm>
          <a:prstGeom prst="rect">
            <a:avLst/>
          </a:prstGeom>
          <a:ln w="0">
            <a:noFill/>
          </a:ln>
        </p:spPr>
      </p:pic>
      <p:sp>
        <p:nvSpPr>
          <p:cNvPr id="167" name="CustomShape 6"/>
          <p:cNvSpPr/>
          <p:nvPr/>
        </p:nvSpPr>
        <p:spPr>
          <a:xfrm>
            <a:off x="7086600" y="6453360"/>
            <a:ext cx="2892960" cy="2847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200" spc="-1" strike="noStrike">
                <a:solidFill>
                  <a:srgbClr val="000000"/>
                </a:solidFill>
                <a:latin typeface="Tahoma"/>
                <a:ea typeface="ＭＳ Ｐゴシック"/>
              </a:rPr>
              <a:t>Transport Layer</a:t>
            </a:r>
            <a:endParaRPr b="0" lang="en-US" sz="1200" spc="-1" strike="noStrike">
              <a:latin typeface="Arial"/>
            </a:endParaRPr>
          </a:p>
        </p:txBody>
      </p:sp>
      <p:sp>
        <p:nvSpPr>
          <p:cNvPr id="168" name="CustomShape 7"/>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200" spc="-1" strike="noStrike">
                <a:solidFill>
                  <a:srgbClr val="000000"/>
                </a:solidFill>
                <a:latin typeface="Tahoma"/>
                <a:ea typeface="ＭＳ Ｐゴシック"/>
              </a:rPr>
              <a:t>2-</a:t>
            </a:r>
            <a:fld id="{001800BB-1C0A-4CE8-8C20-39E7BDCB706F}" type="slidenum">
              <a:rPr b="0" lang="en-US" sz="1200" spc="-1" strike="noStrike">
                <a:solidFill>
                  <a:srgbClr val="000000"/>
                </a:solidFill>
                <a:latin typeface="Tahoma"/>
                <a:ea typeface="ＭＳ Ｐゴシック"/>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4" name="CustomShape 1"/>
          <p:cNvSpPr/>
          <p:nvPr/>
        </p:nvSpPr>
        <p:spPr>
          <a:xfrm>
            <a:off x="768600" y="259200"/>
            <a:ext cx="1051308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Two principal Internet transport protocols</a:t>
            </a:r>
            <a:endParaRPr b="0" lang="en-US" sz="4800" spc="-1" strike="noStrike">
              <a:latin typeface="Arial"/>
            </a:endParaRPr>
          </a:p>
        </p:txBody>
      </p:sp>
      <p:sp>
        <p:nvSpPr>
          <p:cNvPr id="915" name="CustomShape 2"/>
          <p:cNvSpPr/>
          <p:nvPr/>
        </p:nvSpPr>
        <p:spPr>
          <a:xfrm>
            <a:off x="8985240" y="3065760"/>
            <a:ext cx="1122120" cy="1335240"/>
          </a:xfrm>
          <a:custGeom>
            <a:avLst/>
            <a:gdLst/>
            <a:ah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16" name="CustomShape 3"/>
          <p:cNvSpPr/>
          <p:nvPr/>
        </p:nvSpPr>
        <p:spPr>
          <a:xfrm>
            <a:off x="7274160" y="1825920"/>
            <a:ext cx="1734120" cy="13150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w="0">
            <a:noFill/>
          </a:ln>
        </p:spPr>
        <p:style>
          <a:lnRef idx="0"/>
          <a:fillRef idx="0"/>
          <a:effectRef idx="0"/>
          <a:fontRef idx="minor"/>
        </p:style>
      </p:sp>
      <p:grpSp>
        <p:nvGrpSpPr>
          <p:cNvPr id="917" name="Group 4"/>
          <p:cNvGrpSpPr/>
          <p:nvPr/>
        </p:nvGrpSpPr>
        <p:grpSpPr>
          <a:xfrm>
            <a:off x="7205400" y="3289320"/>
            <a:ext cx="1456560" cy="930960"/>
            <a:chOff x="7205400" y="3289320"/>
            <a:chExt cx="1456560" cy="930960"/>
          </a:xfrm>
        </p:grpSpPr>
        <p:sp>
          <p:nvSpPr>
            <p:cNvPr id="918" name="CustomShape 5"/>
            <p:cNvSpPr/>
            <p:nvPr/>
          </p:nvSpPr>
          <p:spPr>
            <a:xfrm>
              <a:off x="7439040" y="3553200"/>
              <a:ext cx="984600" cy="667080"/>
            </a:xfrm>
            <a:prstGeom prst="rect">
              <a:avLst/>
            </a:prstGeom>
            <a:solidFill>
              <a:srgbClr val="9cdff9"/>
            </a:solidFill>
            <a:ln w="0">
              <a:noFill/>
            </a:ln>
          </p:spPr>
          <p:style>
            <a:lnRef idx="0"/>
            <a:fillRef idx="0"/>
            <a:effectRef idx="0"/>
            <a:fontRef idx="minor"/>
          </p:style>
        </p:sp>
        <p:sp>
          <p:nvSpPr>
            <p:cNvPr id="919" name="CustomShape 6"/>
            <p:cNvSpPr/>
            <p:nvPr/>
          </p:nvSpPr>
          <p:spPr>
            <a:xfrm>
              <a:off x="7205400" y="3289320"/>
              <a:ext cx="1456560" cy="315360"/>
            </a:xfrm>
            <a:prstGeom prst="triangle">
              <a:avLst>
                <a:gd name="adj" fmla="val 50000"/>
              </a:avLst>
            </a:prstGeom>
            <a:solidFill>
              <a:srgbClr val="9cdff9"/>
            </a:solidFill>
            <a:ln w="0">
              <a:noFill/>
            </a:ln>
          </p:spPr>
          <p:style>
            <a:lnRef idx="0"/>
            <a:fillRef idx="0"/>
            <a:effectRef idx="0"/>
            <a:fontRef idx="minor"/>
          </p:style>
        </p:sp>
      </p:grpSp>
      <p:sp>
        <p:nvSpPr>
          <p:cNvPr id="920" name="CustomShape 7"/>
          <p:cNvSpPr/>
          <p:nvPr/>
        </p:nvSpPr>
        <p:spPr>
          <a:xfrm>
            <a:off x="7712280" y="4683240"/>
            <a:ext cx="3077280" cy="1662840"/>
          </a:xfrm>
          <a:custGeom>
            <a:avLst/>
            <a:gdLst/>
            <a:ahLst/>
            <a:rect l="l" t="t" r="r" b="b"/>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w="0">
            <a:noFill/>
          </a:ln>
        </p:spPr>
        <p:style>
          <a:lnRef idx="0"/>
          <a:fillRef idx="0"/>
          <a:effectRef idx="0"/>
          <a:fontRef idx="minor"/>
        </p:style>
      </p:sp>
      <p:sp>
        <p:nvSpPr>
          <p:cNvPr id="921" name="CustomShape 8"/>
          <p:cNvSpPr/>
          <p:nvPr/>
        </p:nvSpPr>
        <p:spPr>
          <a:xfrm>
            <a:off x="7686000" y="1488600"/>
            <a:ext cx="132408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MS PGothic"/>
              </a:rPr>
              <a:t>mobile network</a:t>
            </a:r>
            <a:endParaRPr b="0" lang="en-US" sz="1400" spc="-1" strike="noStrike">
              <a:latin typeface="Arial"/>
            </a:endParaRPr>
          </a:p>
        </p:txBody>
      </p:sp>
      <p:sp>
        <p:nvSpPr>
          <p:cNvPr id="922" name="CustomShape 9"/>
          <p:cNvSpPr/>
          <p:nvPr/>
        </p:nvSpPr>
        <p:spPr>
          <a:xfrm>
            <a:off x="7330680" y="4191840"/>
            <a:ext cx="1953000" cy="259920"/>
          </a:xfrm>
          <a:prstGeom prst="rect">
            <a:avLst/>
          </a:prstGeom>
          <a:noFill/>
          <a:ln w="0">
            <a:noFill/>
          </a:ln>
        </p:spPr>
        <p:style>
          <a:lnRef idx="0"/>
          <a:fillRef idx="0"/>
          <a:effectRef idx="0"/>
          <a:fontRef idx="minor"/>
        </p:style>
        <p:txBody>
          <a:bodyPr lIns="90000" rIns="90000" tIns="45000" bIns="45000">
            <a:spAutoFit/>
          </a:bodyPr>
          <a:p>
            <a:pPr>
              <a:lnSpc>
                <a:spcPct val="80000"/>
              </a:lnSpc>
              <a:tabLst>
                <a:tab algn="l" pos="0"/>
              </a:tabLst>
            </a:pPr>
            <a:r>
              <a:rPr b="0" lang="en-US" sz="1400" spc="-1" strike="noStrike">
                <a:solidFill>
                  <a:srgbClr val="000000"/>
                </a:solidFill>
                <a:latin typeface="Calibri"/>
                <a:ea typeface="MS PGothic"/>
              </a:rPr>
              <a:t>home network</a:t>
            </a:r>
            <a:endParaRPr b="0" lang="en-US" sz="1400" spc="-1" strike="noStrike">
              <a:latin typeface="Arial"/>
            </a:endParaRPr>
          </a:p>
        </p:txBody>
      </p:sp>
      <p:sp>
        <p:nvSpPr>
          <p:cNvPr id="923" name="CustomShape 10"/>
          <p:cNvSpPr/>
          <p:nvPr/>
        </p:nvSpPr>
        <p:spPr>
          <a:xfrm>
            <a:off x="7313040" y="5779800"/>
            <a:ext cx="1181160" cy="430200"/>
          </a:xfrm>
          <a:prstGeom prst="rect">
            <a:avLst/>
          </a:prstGeom>
          <a:noFill/>
          <a:ln w="0">
            <a:noFill/>
          </a:ln>
        </p:spPr>
        <p:style>
          <a:lnRef idx="0"/>
          <a:fillRef idx="0"/>
          <a:effectRef idx="0"/>
          <a:fontRef idx="minor"/>
        </p:style>
        <p:txBody>
          <a:bodyPr wrap="none" lIns="90000" rIns="90000" tIns="45000" bIns="45000">
            <a:spAutoFit/>
          </a:bodyPr>
          <a:p>
            <a:pPr>
              <a:lnSpc>
                <a:spcPct val="80000"/>
              </a:lnSpc>
              <a:tabLst>
                <a:tab algn="l" pos="0"/>
              </a:tabLst>
            </a:pPr>
            <a:r>
              <a:rPr b="0" lang="en-US" sz="1400" spc="-1" strike="noStrike">
                <a:solidFill>
                  <a:srgbClr val="000000"/>
                </a:solidFill>
                <a:latin typeface="Calibri"/>
                <a:ea typeface="MS PGothic"/>
              </a:rPr>
              <a:t>enterprise</a:t>
            </a:r>
            <a:endParaRPr b="0" lang="en-US" sz="1400" spc="-1" strike="noStrike">
              <a:latin typeface="Arial"/>
            </a:endParaRPr>
          </a:p>
          <a:p>
            <a:pPr>
              <a:lnSpc>
                <a:spcPct val="80000"/>
              </a:lnSpc>
              <a:tabLst>
                <a:tab algn="l" pos="0"/>
              </a:tabLst>
            </a:pPr>
            <a:r>
              <a:rPr b="0" lang="en-US" sz="1400" spc="-1" strike="noStrike">
                <a:solidFill>
                  <a:srgbClr val="000000"/>
                </a:solidFill>
                <a:latin typeface="Calibri"/>
                <a:ea typeface="MS PGothic"/>
              </a:rPr>
              <a:t>          </a:t>
            </a:r>
            <a:r>
              <a:rPr b="0" lang="en-US" sz="1400" spc="-1" strike="noStrike">
                <a:solidFill>
                  <a:srgbClr val="000000"/>
                </a:solidFill>
                <a:latin typeface="Calibri"/>
                <a:ea typeface="MS PGothic"/>
              </a:rPr>
              <a:t>network</a:t>
            </a:r>
            <a:endParaRPr b="0" lang="en-US" sz="1400" spc="-1" strike="noStrike">
              <a:latin typeface="Arial"/>
            </a:endParaRPr>
          </a:p>
        </p:txBody>
      </p:sp>
      <p:sp>
        <p:nvSpPr>
          <p:cNvPr id="924" name="CustomShape 11"/>
          <p:cNvSpPr/>
          <p:nvPr/>
        </p:nvSpPr>
        <p:spPr>
          <a:xfrm>
            <a:off x="10222200" y="3179520"/>
            <a:ext cx="1270800" cy="1933200"/>
          </a:xfrm>
          <a:custGeom>
            <a:avLst/>
            <a:gdLst/>
            <a:ah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rotWithShape="0">
            <a:gsLst>
              <a:gs pos="0">
                <a:srgbClr val="9cdff9"/>
              </a:gs>
              <a:gs pos="100000">
                <a:srgbClr val="deebf7"/>
              </a:gs>
            </a:gsLst>
            <a:lin ang="0"/>
          </a:gra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925" name="Group 12"/>
          <p:cNvGrpSpPr/>
          <p:nvPr/>
        </p:nvGrpSpPr>
        <p:grpSpPr>
          <a:xfrm>
            <a:off x="10837800" y="3927960"/>
            <a:ext cx="684720" cy="721440"/>
            <a:chOff x="10837800" y="3927960"/>
            <a:chExt cx="684720" cy="721440"/>
          </a:xfrm>
        </p:grpSpPr>
        <p:sp>
          <p:nvSpPr>
            <p:cNvPr id="926" name="CustomShape 13"/>
            <p:cNvSpPr/>
            <p:nvPr/>
          </p:nvSpPr>
          <p:spPr>
            <a:xfrm>
              <a:off x="11104920" y="3927960"/>
              <a:ext cx="417600" cy="71856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27" name="CustomShape 14"/>
            <p:cNvSpPr/>
            <p:nvPr/>
          </p:nvSpPr>
          <p:spPr>
            <a:xfrm>
              <a:off x="10837800" y="4113360"/>
              <a:ext cx="519120" cy="53352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28" name="Line 15"/>
            <p:cNvSpPr/>
            <p:nvPr/>
          </p:nvSpPr>
          <p:spPr>
            <a:xfrm flipV="1">
              <a:off x="10891440" y="4230720"/>
              <a:ext cx="236520" cy="7992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929" name="Line 16"/>
            <p:cNvSpPr/>
            <p:nvPr/>
          </p:nvSpPr>
          <p:spPr>
            <a:xfrm flipV="1">
              <a:off x="10895400" y="4483440"/>
              <a:ext cx="232560" cy="18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930" name="Line 17"/>
            <p:cNvSpPr/>
            <p:nvPr/>
          </p:nvSpPr>
          <p:spPr>
            <a:xfrm flipV="1">
              <a:off x="10895400" y="4363920"/>
              <a:ext cx="232560" cy="525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931" name="Line 18"/>
            <p:cNvSpPr/>
            <p:nvPr/>
          </p:nvSpPr>
          <p:spPr>
            <a:xfrm>
              <a:off x="10891080" y="4584240"/>
              <a:ext cx="23688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932" name="Line 19"/>
            <p:cNvSpPr/>
            <p:nvPr/>
          </p:nvSpPr>
          <p:spPr>
            <a:xfrm flipV="1">
              <a:off x="11435760" y="4053600"/>
              <a:ext cx="360" cy="50688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933" name="Line 20"/>
            <p:cNvSpPr/>
            <p:nvPr/>
          </p:nvSpPr>
          <p:spPr>
            <a:xfrm>
              <a:off x="11178360" y="4129920"/>
              <a:ext cx="360" cy="51948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grpSp>
        <p:nvGrpSpPr>
          <p:cNvPr id="934" name="Group 21"/>
          <p:cNvGrpSpPr/>
          <p:nvPr/>
        </p:nvGrpSpPr>
        <p:grpSpPr>
          <a:xfrm>
            <a:off x="10771200" y="3194280"/>
            <a:ext cx="592200" cy="648000"/>
            <a:chOff x="10771200" y="3194280"/>
            <a:chExt cx="592200" cy="648000"/>
          </a:xfrm>
        </p:grpSpPr>
        <p:sp>
          <p:nvSpPr>
            <p:cNvPr id="935" name="CustomShape 22"/>
            <p:cNvSpPr/>
            <p:nvPr/>
          </p:nvSpPr>
          <p:spPr>
            <a:xfrm>
              <a:off x="11002320" y="3194280"/>
              <a:ext cx="361080" cy="64548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36" name="CustomShape 23"/>
            <p:cNvSpPr/>
            <p:nvPr/>
          </p:nvSpPr>
          <p:spPr>
            <a:xfrm>
              <a:off x="10771200" y="3360600"/>
              <a:ext cx="448560" cy="47916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37" name="Line 24"/>
            <p:cNvSpPr/>
            <p:nvPr/>
          </p:nvSpPr>
          <p:spPr>
            <a:xfrm flipV="1">
              <a:off x="10817640" y="3466440"/>
              <a:ext cx="204480" cy="7200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938" name="Line 25"/>
            <p:cNvSpPr/>
            <p:nvPr/>
          </p:nvSpPr>
          <p:spPr>
            <a:xfrm flipV="1">
              <a:off x="10821240" y="3693600"/>
              <a:ext cx="200880" cy="165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939" name="Line 26"/>
            <p:cNvSpPr/>
            <p:nvPr/>
          </p:nvSpPr>
          <p:spPr>
            <a:xfrm flipV="1">
              <a:off x="10821240" y="3585960"/>
              <a:ext cx="200880" cy="4752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940" name="Line 27"/>
            <p:cNvSpPr/>
            <p:nvPr/>
          </p:nvSpPr>
          <p:spPr>
            <a:xfrm>
              <a:off x="10817280" y="3783960"/>
              <a:ext cx="20484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941" name="Line 28"/>
            <p:cNvSpPr/>
            <p:nvPr/>
          </p:nvSpPr>
          <p:spPr>
            <a:xfrm flipV="1">
              <a:off x="11288520" y="3307320"/>
              <a:ext cx="360" cy="45540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942" name="Line 29"/>
            <p:cNvSpPr/>
            <p:nvPr/>
          </p:nvSpPr>
          <p:spPr>
            <a:xfrm>
              <a:off x="11065680" y="3375720"/>
              <a:ext cx="360" cy="46656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sp>
        <p:nvSpPr>
          <p:cNvPr id="943" name="CustomShape 30"/>
          <p:cNvSpPr/>
          <p:nvPr/>
        </p:nvSpPr>
        <p:spPr>
          <a:xfrm>
            <a:off x="9540720" y="1782000"/>
            <a:ext cx="1495440" cy="1383840"/>
          </a:xfrm>
          <a:custGeom>
            <a:avLst/>
            <a:gdLst/>
            <a:ah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rotWithShape="0">
            <a:gsLst>
              <a:gs pos="0">
                <a:srgbClr val="9cdff9"/>
              </a:gs>
              <a:gs pos="100000">
                <a:srgbClr val="deebf7"/>
              </a:gs>
            </a:gsLst>
            <a:lin ang="0"/>
          </a:gra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44" name="CustomShape 31"/>
          <p:cNvSpPr/>
          <p:nvPr/>
        </p:nvSpPr>
        <p:spPr>
          <a:xfrm>
            <a:off x="9437760" y="1851120"/>
            <a:ext cx="1702080" cy="28116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400" spc="-1" strike="noStrike">
                <a:solidFill>
                  <a:srgbClr val="000000"/>
                </a:solidFill>
                <a:latin typeface="Calibri"/>
                <a:ea typeface="DejaVu Sans"/>
              </a:rPr>
              <a:t>national or global ISP</a:t>
            </a:r>
            <a:endParaRPr b="0" lang="en-US" sz="1400" spc="-1" strike="noStrike">
              <a:latin typeface="Arial"/>
            </a:endParaRPr>
          </a:p>
        </p:txBody>
      </p:sp>
      <p:sp>
        <p:nvSpPr>
          <p:cNvPr id="945" name="CustomShape 32"/>
          <p:cNvSpPr/>
          <p:nvPr/>
        </p:nvSpPr>
        <p:spPr>
          <a:xfrm>
            <a:off x="9279000" y="3677760"/>
            <a:ext cx="303120" cy="195480"/>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p:style>
      </p:sp>
      <p:sp>
        <p:nvSpPr>
          <p:cNvPr id="946" name="CustomShape 33"/>
          <p:cNvSpPr/>
          <p:nvPr/>
        </p:nvSpPr>
        <p:spPr>
          <a:xfrm>
            <a:off x="8766000" y="3448080"/>
            <a:ext cx="1038240" cy="47268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1400" spc="-1" strike="noStrike">
                <a:solidFill>
                  <a:srgbClr val="000000"/>
                </a:solidFill>
                <a:latin typeface="Calibri"/>
                <a:ea typeface="DejaVu Sans"/>
              </a:rPr>
              <a:t>local or regional ISP</a:t>
            </a:r>
            <a:endParaRPr b="0" lang="en-US" sz="1400" spc="-1" strike="noStrike">
              <a:latin typeface="Arial"/>
            </a:endParaRPr>
          </a:p>
        </p:txBody>
      </p:sp>
      <p:sp>
        <p:nvSpPr>
          <p:cNvPr id="947" name="CustomShape 34"/>
          <p:cNvSpPr/>
          <p:nvPr/>
        </p:nvSpPr>
        <p:spPr>
          <a:xfrm>
            <a:off x="10926360" y="4677840"/>
            <a:ext cx="793800" cy="37692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050" spc="-1" strike="noStrike">
                <a:solidFill>
                  <a:srgbClr val="000000"/>
                </a:solidFill>
                <a:latin typeface="Calibri"/>
                <a:ea typeface="DejaVu Sans"/>
              </a:rPr>
              <a:t>datacenter </a:t>
            </a:r>
            <a:endParaRPr b="0" lang="en-US" sz="1050" spc="-1" strike="noStrike">
              <a:latin typeface="Arial"/>
            </a:endParaRPr>
          </a:p>
          <a:p>
            <a:pPr>
              <a:lnSpc>
                <a:spcPct val="90000"/>
              </a:lnSpc>
              <a:tabLst>
                <a:tab algn="l" pos="0"/>
              </a:tabLst>
            </a:pPr>
            <a:r>
              <a:rPr b="0" lang="en-US" sz="1050" spc="-1" strike="noStrike">
                <a:solidFill>
                  <a:srgbClr val="000000"/>
                </a:solidFill>
                <a:latin typeface="Calibri"/>
                <a:ea typeface="DejaVu Sans"/>
              </a:rPr>
              <a:t>network</a:t>
            </a:r>
            <a:endParaRPr b="0" lang="en-US" sz="1050" spc="-1" strike="noStrike">
              <a:latin typeface="Arial"/>
            </a:endParaRPr>
          </a:p>
        </p:txBody>
      </p:sp>
      <p:sp>
        <p:nvSpPr>
          <p:cNvPr id="948" name="CustomShape 35"/>
          <p:cNvSpPr/>
          <p:nvPr/>
        </p:nvSpPr>
        <p:spPr>
          <a:xfrm>
            <a:off x="10068480" y="4228200"/>
            <a:ext cx="830520" cy="66420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400" spc="-1" strike="noStrike">
                <a:solidFill>
                  <a:srgbClr val="000000"/>
                </a:solidFill>
                <a:latin typeface="Calibri"/>
                <a:ea typeface="DejaVu Sans"/>
              </a:rPr>
              <a:t>content </a:t>
            </a:r>
            <a:endParaRPr b="0" lang="en-US" sz="1400" spc="-1" strike="noStrike">
              <a:latin typeface="Arial"/>
            </a:endParaRPr>
          </a:p>
          <a:p>
            <a:pPr>
              <a:lnSpc>
                <a:spcPct val="90000"/>
              </a:lnSpc>
              <a:tabLst>
                <a:tab algn="l" pos="0"/>
              </a:tabLst>
            </a:pPr>
            <a:r>
              <a:rPr b="0" lang="en-US" sz="1400" spc="-1" strike="noStrike">
                <a:solidFill>
                  <a:srgbClr val="000000"/>
                </a:solidFill>
                <a:latin typeface="Calibri"/>
                <a:ea typeface="DejaVu Sans"/>
              </a:rPr>
              <a:t>provider </a:t>
            </a:r>
            <a:endParaRPr b="0" lang="en-US" sz="1400" spc="-1" strike="noStrike">
              <a:latin typeface="Arial"/>
            </a:endParaRPr>
          </a:p>
          <a:p>
            <a:pPr>
              <a:lnSpc>
                <a:spcPct val="90000"/>
              </a:lnSpc>
              <a:tabLst>
                <a:tab algn="l" pos="0"/>
              </a:tabLst>
            </a:pPr>
            <a:r>
              <a:rPr b="0" lang="en-US" sz="1400" spc="-1" strike="noStrike">
                <a:solidFill>
                  <a:srgbClr val="000000"/>
                </a:solidFill>
                <a:latin typeface="Calibri"/>
                <a:ea typeface="DejaVu Sans"/>
              </a:rPr>
              <a:t>network</a:t>
            </a:r>
            <a:endParaRPr b="0" lang="en-US" sz="1400" spc="-1" strike="noStrike">
              <a:latin typeface="Arial"/>
            </a:endParaRPr>
          </a:p>
        </p:txBody>
      </p:sp>
      <p:sp>
        <p:nvSpPr>
          <p:cNvPr id="949" name="Line 36"/>
          <p:cNvSpPr/>
          <p:nvPr/>
        </p:nvSpPr>
        <p:spPr>
          <a:xfrm flipH="1" flipV="1">
            <a:off x="10559880" y="3579840"/>
            <a:ext cx="412920" cy="6372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950" name="Line 37"/>
          <p:cNvSpPr/>
          <p:nvPr/>
        </p:nvSpPr>
        <p:spPr>
          <a:xfrm flipH="1" flipV="1">
            <a:off x="10660680" y="3640680"/>
            <a:ext cx="345960" cy="73872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951" name="Line 38"/>
          <p:cNvSpPr/>
          <p:nvPr/>
        </p:nvSpPr>
        <p:spPr>
          <a:xfrm flipV="1">
            <a:off x="10636560" y="3633120"/>
            <a:ext cx="336240" cy="39564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952" name="Line 39"/>
          <p:cNvSpPr/>
          <p:nvPr/>
        </p:nvSpPr>
        <p:spPr>
          <a:xfrm flipV="1">
            <a:off x="10570680" y="3594600"/>
            <a:ext cx="360" cy="48600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953" name="Line 40"/>
          <p:cNvSpPr/>
          <p:nvPr/>
        </p:nvSpPr>
        <p:spPr>
          <a:xfrm flipH="1" flipV="1">
            <a:off x="10550520" y="4071600"/>
            <a:ext cx="508320" cy="34848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954" name="Line 41"/>
          <p:cNvSpPr/>
          <p:nvPr/>
        </p:nvSpPr>
        <p:spPr>
          <a:xfrm flipH="1">
            <a:off x="9894960" y="4087440"/>
            <a:ext cx="65556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955" name="Line 42"/>
          <p:cNvSpPr/>
          <p:nvPr/>
        </p:nvSpPr>
        <p:spPr>
          <a:xfrm flipH="1">
            <a:off x="9219600" y="4087440"/>
            <a:ext cx="65520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956" name="Line 43"/>
          <p:cNvSpPr/>
          <p:nvPr/>
        </p:nvSpPr>
        <p:spPr>
          <a:xfrm flipH="1">
            <a:off x="9276840" y="3507480"/>
            <a:ext cx="382320" cy="5169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957" name="Line 44"/>
          <p:cNvSpPr/>
          <p:nvPr/>
        </p:nvSpPr>
        <p:spPr>
          <a:xfrm>
            <a:off x="9732960" y="3507480"/>
            <a:ext cx="360" cy="540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958" name="Line 45"/>
          <p:cNvSpPr/>
          <p:nvPr/>
        </p:nvSpPr>
        <p:spPr>
          <a:xfrm>
            <a:off x="10137600" y="2754360"/>
            <a:ext cx="488160" cy="83952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959" name="Line 46"/>
          <p:cNvSpPr/>
          <p:nvPr/>
        </p:nvSpPr>
        <p:spPr>
          <a:xfrm flipH="1">
            <a:off x="9798480" y="2694960"/>
            <a:ext cx="380520" cy="69480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960" name="Group 47"/>
          <p:cNvGrpSpPr/>
          <p:nvPr/>
        </p:nvGrpSpPr>
        <p:grpSpPr>
          <a:xfrm>
            <a:off x="7562160" y="2127240"/>
            <a:ext cx="3578760" cy="3640320"/>
            <a:chOff x="7562160" y="2127240"/>
            <a:chExt cx="3578760" cy="3640320"/>
          </a:xfrm>
        </p:grpSpPr>
        <p:grpSp>
          <p:nvGrpSpPr>
            <p:cNvPr id="961" name="Group 48"/>
            <p:cNvGrpSpPr/>
            <p:nvPr/>
          </p:nvGrpSpPr>
          <p:grpSpPr>
            <a:xfrm>
              <a:off x="7857000" y="2127240"/>
              <a:ext cx="3283920" cy="3640320"/>
              <a:chOff x="7857000" y="2127240"/>
              <a:chExt cx="3283920" cy="3640320"/>
            </a:xfrm>
          </p:grpSpPr>
          <p:sp>
            <p:nvSpPr>
              <p:cNvPr id="962" name="Line 49"/>
              <p:cNvSpPr/>
              <p:nvPr/>
            </p:nvSpPr>
            <p:spPr>
              <a:xfrm flipH="1" flipV="1">
                <a:off x="9979560" y="5061240"/>
                <a:ext cx="7560" cy="388080"/>
              </a:xfrm>
              <a:prstGeom prst="line">
                <a:avLst/>
              </a:prstGeom>
              <a:ln w="12700">
                <a:solidFill>
                  <a:schemeClr val="tx1"/>
                </a:solidFill>
                <a:round/>
              </a:ln>
            </p:spPr>
            <p:style>
              <a:lnRef idx="0"/>
              <a:fillRef idx="0"/>
              <a:effectRef idx="0"/>
              <a:fontRef idx="minor"/>
            </p:style>
          </p:sp>
          <p:sp>
            <p:nvSpPr>
              <p:cNvPr id="963" name="Line 50"/>
              <p:cNvSpPr/>
              <p:nvPr/>
            </p:nvSpPr>
            <p:spPr>
              <a:xfrm>
                <a:off x="10152720" y="5462280"/>
                <a:ext cx="114120" cy="360"/>
              </a:xfrm>
              <a:prstGeom prst="line">
                <a:avLst/>
              </a:prstGeom>
              <a:ln w="12700">
                <a:solidFill>
                  <a:schemeClr val="tx1"/>
                </a:solidFill>
                <a:round/>
              </a:ln>
            </p:spPr>
            <p:style>
              <a:lnRef idx="0"/>
              <a:fillRef idx="0"/>
              <a:effectRef idx="0"/>
              <a:fontRef idx="minor"/>
            </p:style>
          </p:sp>
          <p:sp>
            <p:nvSpPr>
              <p:cNvPr id="964" name="Line 51"/>
              <p:cNvSpPr/>
              <p:nvPr/>
            </p:nvSpPr>
            <p:spPr>
              <a:xfrm>
                <a:off x="9432720" y="4838400"/>
                <a:ext cx="524520" cy="261360"/>
              </a:xfrm>
              <a:prstGeom prst="line">
                <a:avLst/>
              </a:prstGeom>
              <a:ln w="9525">
                <a:solidFill>
                  <a:schemeClr val="tx1"/>
                </a:solidFill>
                <a:round/>
              </a:ln>
            </p:spPr>
            <p:style>
              <a:lnRef idx="0"/>
              <a:fillRef idx="0"/>
              <a:effectRef idx="0"/>
              <a:fontRef idx="minor"/>
            </p:style>
          </p:sp>
          <p:sp>
            <p:nvSpPr>
              <p:cNvPr id="965" name="Line 52"/>
              <p:cNvSpPr/>
              <p:nvPr/>
            </p:nvSpPr>
            <p:spPr>
              <a:xfrm flipV="1">
                <a:off x="8849880" y="4838400"/>
                <a:ext cx="569160" cy="246240"/>
              </a:xfrm>
              <a:prstGeom prst="line">
                <a:avLst/>
              </a:prstGeom>
              <a:ln w="9525">
                <a:solidFill>
                  <a:schemeClr val="tx1"/>
                </a:solidFill>
                <a:round/>
              </a:ln>
            </p:spPr>
            <p:style>
              <a:lnRef idx="0"/>
              <a:fillRef idx="0"/>
              <a:effectRef idx="0"/>
              <a:fontRef idx="minor"/>
            </p:style>
          </p:sp>
          <p:sp>
            <p:nvSpPr>
              <p:cNvPr id="966" name="Line 53"/>
              <p:cNvSpPr/>
              <p:nvPr/>
            </p:nvSpPr>
            <p:spPr>
              <a:xfrm>
                <a:off x="8821440" y="5108760"/>
                <a:ext cx="1030680" cy="360"/>
              </a:xfrm>
              <a:prstGeom prst="line">
                <a:avLst/>
              </a:prstGeom>
              <a:ln w="9525">
                <a:solidFill>
                  <a:schemeClr val="tx1"/>
                </a:solidFill>
                <a:round/>
              </a:ln>
            </p:spPr>
            <p:style>
              <a:lnRef idx="0"/>
              <a:fillRef idx="0"/>
              <a:effectRef idx="0"/>
              <a:fontRef idx="minor"/>
            </p:style>
          </p:sp>
          <p:sp>
            <p:nvSpPr>
              <p:cNvPr id="967" name="Line 54"/>
              <p:cNvSpPr/>
              <p:nvPr/>
            </p:nvSpPr>
            <p:spPr>
              <a:xfrm>
                <a:off x="8210160" y="5117040"/>
                <a:ext cx="226800" cy="127080"/>
              </a:xfrm>
              <a:prstGeom prst="line">
                <a:avLst/>
              </a:prstGeom>
              <a:ln w="9525">
                <a:solidFill>
                  <a:schemeClr val="tx1"/>
                </a:solidFill>
                <a:round/>
              </a:ln>
            </p:spPr>
            <p:style>
              <a:lnRef idx="0"/>
              <a:fillRef idx="0"/>
              <a:effectRef idx="0"/>
              <a:fontRef idx="minor"/>
            </p:style>
          </p:sp>
          <p:sp>
            <p:nvSpPr>
              <p:cNvPr id="968" name="Line 55"/>
              <p:cNvSpPr/>
              <p:nvPr/>
            </p:nvSpPr>
            <p:spPr>
              <a:xfrm flipV="1">
                <a:off x="7948080" y="5290200"/>
                <a:ext cx="412920" cy="127080"/>
              </a:xfrm>
              <a:prstGeom prst="line">
                <a:avLst/>
              </a:prstGeom>
              <a:ln w="9525">
                <a:solidFill>
                  <a:schemeClr val="tx1"/>
                </a:solidFill>
                <a:round/>
              </a:ln>
            </p:spPr>
            <p:style>
              <a:lnRef idx="0"/>
              <a:fillRef idx="0"/>
              <a:effectRef idx="0"/>
              <a:fontRef idx="minor"/>
            </p:style>
          </p:sp>
          <p:sp>
            <p:nvSpPr>
              <p:cNvPr id="969" name="Line 56"/>
              <p:cNvSpPr/>
              <p:nvPr/>
            </p:nvSpPr>
            <p:spPr>
              <a:xfrm flipH="1">
                <a:off x="8373600" y="5281920"/>
                <a:ext cx="68040" cy="294120"/>
              </a:xfrm>
              <a:prstGeom prst="line">
                <a:avLst/>
              </a:prstGeom>
              <a:ln w="9525">
                <a:solidFill>
                  <a:schemeClr val="tx1"/>
                </a:solidFill>
                <a:round/>
              </a:ln>
            </p:spPr>
            <p:style>
              <a:lnRef idx="0"/>
              <a:fillRef idx="0"/>
              <a:effectRef idx="0"/>
              <a:fontRef idx="minor"/>
            </p:style>
          </p:sp>
          <p:sp>
            <p:nvSpPr>
              <p:cNvPr id="970" name="Line 57"/>
              <p:cNvSpPr/>
              <p:nvPr/>
            </p:nvSpPr>
            <p:spPr>
              <a:xfrm flipH="1" flipV="1">
                <a:off x="8488440" y="5307840"/>
                <a:ext cx="280440" cy="269640"/>
              </a:xfrm>
              <a:prstGeom prst="line">
                <a:avLst/>
              </a:prstGeom>
              <a:ln w="9525">
                <a:solidFill>
                  <a:schemeClr val="tx1"/>
                </a:solidFill>
                <a:round/>
              </a:ln>
            </p:spPr>
            <p:style>
              <a:lnRef idx="0"/>
              <a:fillRef idx="0"/>
              <a:effectRef idx="0"/>
              <a:fontRef idx="minor"/>
            </p:style>
          </p:sp>
          <p:sp>
            <p:nvSpPr>
              <p:cNvPr id="971" name="Line 58"/>
              <p:cNvSpPr/>
              <p:nvPr/>
            </p:nvSpPr>
            <p:spPr>
              <a:xfrm>
                <a:off x="8488440" y="5257800"/>
                <a:ext cx="914400" cy="468720"/>
              </a:xfrm>
              <a:prstGeom prst="line">
                <a:avLst/>
              </a:prstGeom>
              <a:ln w="9525">
                <a:solidFill>
                  <a:schemeClr val="tx1"/>
                </a:solidFill>
                <a:round/>
              </a:ln>
            </p:spPr>
            <p:style>
              <a:lnRef idx="0"/>
              <a:fillRef idx="0"/>
              <a:effectRef idx="0"/>
              <a:fontRef idx="minor"/>
            </p:style>
          </p:sp>
          <p:sp>
            <p:nvSpPr>
              <p:cNvPr id="972" name="Line 59"/>
              <p:cNvSpPr/>
              <p:nvPr/>
            </p:nvSpPr>
            <p:spPr>
              <a:xfrm>
                <a:off x="8247600" y="3829680"/>
                <a:ext cx="360" cy="131760"/>
              </a:xfrm>
              <a:prstGeom prst="line">
                <a:avLst/>
              </a:prstGeom>
              <a:ln w="9525">
                <a:solidFill>
                  <a:schemeClr val="tx1"/>
                </a:solidFill>
                <a:round/>
              </a:ln>
            </p:spPr>
            <p:style>
              <a:lnRef idx="0"/>
              <a:fillRef idx="0"/>
              <a:effectRef idx="0"/>
              <a:fontRef idx="minor"/>
            </p:style>
          </p:sp>
          <p:sp>
            <p:nvSpPr>
              <p:cNvPr id="973" name="Line 60"/>
              <p:cNvSpPr/>
              <p:nvPr/>
            </p:nvSpPr>
            <p:spPr>
              <a:xfrm flipV="1">
                <a:off x="7857000" y="4041000"/>
                <a:ext cx="168480" cy="3240"/>
              </a:xfrm>
              <a:prstGeom prst="line">
                <a:avLst/>
              </a:prstGeom>
              <a:ln w="9525">
                <a:solidFill>
                  <a:schemeClr val="tx1"/>
                </a:solidFill>
                <a:round/>
              </a:ln>
            </p:spPr>
            <p:style>
              <a:lnRef idx="0"/>
              <a:fillRef idx="0"/>
              <a:effectRef idx="0"/>
              <a:fontRef idx="minor"/>
            </p:style>
          </p:sp>
          <p:sp>
            <p:nvSpPr>
              <p:cNvPr id="974" name="Line 61"/>
              <p:cNvSpPr/>
              <p:nvPr/>
            </p:nvSpPr>
            <p:spPr>
              <a:xfrm flipH="1" flipV="1">
                <a:off x="10068120" y="5400720"/>
                <a:ext cx="1440" cy="366840"/>
              </a:xfrm>
              <a:prstGeom prst="line">
                <a:avLst/>
              </a:prstGeom>
              <a:ln w="12700">
                <a:solidFill>
                  <a:schemeClr val="tx1"/>
                </a:solidFill>
                <a:round/>
              </a:ln>
            </p:spPr>
            <p:style>
              <a:lnRef idx="0"/>
              <a:fillRef idx="0"/>
              <a:effectRef idx="0"/>
              <a:fontRef idx="minor"/>
            </p:style>
          </p:sp>
          <p:sp>
            <p:nvSpPr>
              <p:cNvPr id="975" name="Line 62"/>
              <p:cNvSpPr/>
              <p:nvPr/>
            </p:nvSpPr>
            <p:spPr>
              <a:xfrm flipV="1">
                <a:off x="8459280" y="5036400"/>
                <a:ext cx="404280" cy="207720"/>
              </a:xfrm>
              <a:prstGeom prst="line">
                <a:avLst/>
              </a:prstGeom>
              <a:ln w="9525">
                <a:solidFill>
                  <a:schemeClr val="tx1"/>
                </a:solidFill>
                <a:round/>
              </a:ln>
            </p:spPr>
            <p:style>
              <a:lnRef idx="0"/>
              <a:fillRef idx="0"/>
              <a:effectRef idx="0"/>
              <a:fontRef idx="minor"/>
            </p:style>
          </p:sp>
          <p:sp>
            <p:nvSpPr>
              <p:cNvPr id="976" name="Line 63"/>
              <p:cNvSpPr/>
              <p:nvPr/>
            </p:nvSpPr>
            <p:spPr>
              <a:xfrm flipH="1">
                <a:off x="10100520" y="2169360"/>
                <a:ext cx="761400" cy="57708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977" name="Line 64"/>
              <p:cNvSpPr/>
              <p:nvPr/>
            </p:nvSpPr>
            <p:spPr>
              <a:xfrm flipH="1">
                <a:off x="10100520" y="2268000"/>
                <a:ext cx="3960" cy="51876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978" name="Line 65"/>
              <p:cNvSpPr/>
              <p:nvPr/>
            </p:nvSpPr>
            <p:spPr>
              <a:xfrm flipH="1">
                <a:off x="10671840" y="2200320"/>
                <a:ext cx="149400" cy="51840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979" name="Line 66"/>
              <p:cNvSpPr/>
              <p:nvPr/>
            </p:nvSpPr>
            <p:spPr>
              <a:xfrm flipH="1">
                <a:off x="10141920" y="2718720"/>
                <a:ext cx="574200" cy="2772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980" name="Line 67"/>
              <p:cNvSpPr/>
              <p:nvPr/>
            </p:nvSpPr>
            <p:spPr>
              <a:xfrm flipH="1">
                <a:off x="10069200" y="2169360"/>
                <a:ext cx="788760" cy="9864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981" name="Line 68"/>
              <p:cNvSpPr/>
              <p:nvPr/>
            </p:nvSpPr>
            <p:spPr>
              <a:xfrm flipH="1">
                <a:off x="10861920" y="2127240"/>
                <a:ext cx="279000" cy="4212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982" name="Line 69"/>
              <p:cNvSpPr/>
              <p:nvPr/>
            </p:nvSpPr>
            <p:spPr>
              <a:xfrm flipH="1" flipV="1">
                <a:off x="10681920" y="2718720"/>
                <a:ext cx="353520" cy="6804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983" name="Line 70"/>
              <p:cNvSpPr/>
              <p:nvPr/>
            </p:nvSpPr>
            <p:spPr>
              <a:xfrm flipH="1">
                <a:off x="8768880" y="2268000"/>
                <a:ext cx="1300320" cy="60660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984" name="Line 71"/>
              <p:cNvSpPr/>
              <p:nvPr/>
            </p:nvSpPr>
            <p:spPr>
              <a:xfrm flipV="1">
                <a:off x="9378360" y="4113360"/>
                <a:ext cx="429480" cy="705600"/>
              </a:xfrm>
              <a:prstGeom prst="line">
                <a:avLst/>
              </a:prstGeom>
              <a:ln w="9525">
                <a:solidFill>
                  <a:schemeClr val="tx1"/>
                </a:solidFill>
                <a:round/>
              </a:ln>
            </p:spPr>
            <p:style>
              <a:lnRef idx="0"/>
              <a:fillRef idx="0"/>
              <a:effectRef idx="0"/>
              <a:fontRef idx="minor"/>
            </p:style>
          </p:sp>
          <p:sp>
            <p:nvSpPr>
              <p:cNvPr id="985" name="Line 72"/>
              <p:cNvSpPr/>
              <p:nvPr/>
            </p:nvSpPr>
            <p:spPr>
              <a:xfrm flipV="1">
                <a:off x="8244360" y="4047120"/>
                <a:ext cx="969120" cy="3240"/>
              </a:xfrm>
              <a:prstGeom prst="line">
                <a:avLst/>
              </a:prstGeom>
              <a:ln w="9525">
                <a:solidFill>
                  <a:schemeClr val="tx1"/>
                </a:solidFill>
                <a:round/>
              </a:ln>
            </p:spPr>
            <p:style>
              <a:lnRef idx="0"/>
              <a:fillRef idx="0"/>
              <a:effectRef idx="0"/>
              <a:fontRef idx="minor"/>
            </p:style>
          </p:sp>
        </p:grpSp>
        <p:pic>
          <p:nvPicPr>
            <p:cNvPr id="986" name="Picture 778" descr="antenna_radiation_stylized"/>
            <p:cNvPicPr/>
            <p:nvPr/>
          </p:nvPicPr>
          <p:blipFill>
            <a:blip r:embed="rId1"/>
            <a:stretch/>
          </p:blipFill>
          <p:spPr>
            <a:xfrm>
              <a:off x="7562160" y="3813840"/>
              <a:ext cx="504000" cy="103320"/>
            </a:xfrm>
            <a:prstGeom prst="rect">
              <a:avLst/>
            </a:prstGeom>
            <a:ln w="0">
              <a:noFill/>
            </a:ln>
          </p:spPr>
        </p:pic>
        <p:pic>
          <p:nvPicPr>
            <p:cNvPr id="987" name="Picture 781" descr="antenna_radiation_stylized"/>
            <p:cNvPicPr/>
            <p:nvPr/>
          </p:nvPicPr>
          <p:blipFill>
            <a:blip r:embed="rId2"/>
            <a:stretch/>
          </p:blipFill>
          <p:spPr>
            <a:xfrm>
              <a:off x="9241920" y="5481000"/>
              <a:ext cx="449640" cy="92520"/>
            </a:xfrm>
            <a:prstGeom prst="rect">
              <a:avLst/>
            </a:prstGeom>
            <a:ln w="0">
              <a:noFill/>
            </a:ln>
          </p:spPr>
        </p:pic>
        <p:pic>
          <p:nvPicPr>
            <p:cNvPr id="988" name="Picture 799" descr="cell_tower_radiation copy"/>
            <p:cNvPicPr/>
            <p:nvPr/>
          </p:nvPicPr>
          <p:blipFill>
            <a:blip r:embed="rId3"/>
            <a:stretch/>
          </p:blipFill>
          <p:spPr>
            <a:xfrm>
              <a:off x="7980840" y="2158200"/>
              <a:ext cx="454680" cy="330120"/>
            </a:xfrm>
            <a:prstGeom prst="rect">
              <a:avLst/>
            </a:prstGeom>
            <a:ln w="0">
              <a:noFill/>
            </a:ln>
          </p:spPr>
        </p:pic>
        <p:sp>
          <p:nvSpPr>
            <p:cNvPr id="989" name="CustomShape 73"/>
            <p:cNvSpPr/>
            <p:nvPr/>
          </p:nvSpPr>
          <p:spPr>
            <a:xfrm>
              <a:off x="8174520" y="2292840"/>
              <a:ext cx="50040" cy="46800"/>
            </a:xfrm>
            <a:prstGeom prst="ellipse">
              <a:avLst/>
            </a:prstGeom>
            <a:solidFill>
              <a:schemeClr val="tx2"/>
            </a:solidFill>
            <a:ln w="9525">
              <a:solidFill>
                <a:schemeClr val="tx1"/>
              </a:solidFill>
              <a:round/>
            </a:ln>
          </p:spPr>
          <p:style>
            <a:lnRef idx="0"/>
            <a:fillRef idx="0"/>
            <a:effectRef idx="0"/>
            <a:fontRef idx="minor"/>
          </p:style>
        </p:sp>
      </p:grpSp>
      <p:sp>
        <p:nvSpPr>
          <p:cNvPr id="990" name="Line 74"/>
          <p:cNvSpPr/>
          <p:nvPr/>
        </p:nvSpPr>
        <p:spPr>
          <a:xfrm>
            <a:off x="8207640" y="2700000"/>
            <a:ext cx="227880" cy="174600"/>
          </a:xfrm>
          <a:prstGeom prst="line">
            <a:avLst/>
          </a:prstGeom>
          <a:ln w="9525">
            <a:solidFill>
              <a:schemeClr val="tx1"/>
            </a:solidFill>
            <a:round/>
          </a:ln>
        </p:spPr>
        <p:style>
          <a:lnRef idx="0"/>
          <a:fillRef idx="0"/>
          <a:effectRef idx="0"/>
          <a:fontRef idx="minor"/>
        </p:style>
      </p:sp>
      <p:grpSp>
        <p:nvGrpSpPr>
          <p:cNvPr id="991" name="Group 75"/>
          <p:cNvGrpSpPr/>
          <p:nvPr/>
        </p:nvGrpSpPr>
        <p:grpSpPr>
          <a:xfrm>
            <a:off x="8050680" y="2308680"/>
            <a:ext cx="298440" cy="464040"/>
            <a:chOff x="8050680" y="2308680"/>
            <a:chExt cx="298440" cy="464040"/>
          </a:xfrm>
        </p:grpSpPr>
        <p:sp>
          <p:nvSpPr>
            <p:cNvPr id="992" name="Line 76"/>
            <p:cNvSpPr/>
            <p:nvPr/>
          </p:nvSpPr>
          <p:spPr>
            <a:xfrm flipH="1">
              <a:off x="8050680" y="2308680"/>
              <a:ext cx="149040" cy="420480"/>
            </a:xfrm>
            <a:prstGeom prst="line">
              <a:avLst/>
            </a:prstGeom>
            <a:ln w="19050">
              <a:solidFill>
                <a:schemeClr val="tx1"/>
              </a:solidFill>
              <a:round/>
            </a:ln>
          </p:spPr>
          <p:style>
            <a:lnRef idx="0"/>
            <a:fillRef idx="0"/>
            <a:effectRef idx="0"/>
            <a:fontRef idx="minor"/>
          </p:style>
        </p:sp>
        <p:sp>
          <p:nvSpPr>
            <p:cNvPr id="993" name="Line 77"/>
            <p:cNvSpPr/>
            <p:nvPr/>
          </p:nvSpPr>
          <p:spPr>
            <a:xfrm>
              <a:off x="8199720" y="2308680"/>
              <a:ext cx="149400" cy="418680"/>
            </a:xfrm>
            <a:prstGeom prst="line">
              <a:avLst/>
            </a:prstGeom>
            <a:ln w="19050">
              <a:solidFill>
                <a:schemeClr val="tx1"/>
              </a:solidFill>
              <a:round/>
            </a:ln>
          </p:spPr>
          <p:style>
            <a:lnRef idx="0"/>
            <a:fillRef idx="0"/>
            <a:effectRef idx="0"/>
            <a:fontRef idx="minor"/>
          </p:style>
        </p:sp>
        <p:sp>
          <p:nvSpPr>
            <p:cNvPr id="994" name="Line 78"/>
            <p:cNvSpPr/>
            <p:nvPr/>
          </p:nvSpPr>
          <p:spPr>
            <a:xfrm>
              <a:off x="8050680" y="2727360"/>
              <a:ext cx="149040" cy="45360"/>
            </a:xfrm>
            <a:prstGeom prst="line">
              <a:avLst/>
            </a:prstGeom>
            <a:ln w="19050">
              <a:solidFill>
                <a:schemeClr val="tx1"/>
              </a:solidFill>
              <a:round/>
            </a:ln>
          </p:spPr>
          <p:style>
            <a:lnRef idx="0"/>
            <a:fillRef idx="0"/>
            <a:effectRef idx="0"/>
            <a:fontRef idx="minor"/>
          </p:style>
        </p:sp>
        <p:sp>
          <p:nvSpPr>
            <p:cNvPr id="995" name="Line 79"/>
            <p:cNvSpPr/>
            <p:nvPr/>
          </p:nvSpPr>
          <p:spPr>
            <a:xfrm flipH="1">
              <a:off x="8199720" y="2727360"/>
              <a:ext cx="149400" cy="45360"/>
            </a:xfrm>
            <a:prstGeom prst="line">
              <a:avLst/>
            </a:prstGeom>
            <a:ln w="19050">
              <a:solidFill>
                <a:schemeClr val="tx1"/>
              </a:solidFill>
              <a:round/>
            </a:ln>
          </p:spPr>
          <p:style>
            <a:lnRef idx="0"/>
            <a:fillRef idx="0"/>
            <a:effectRef idx="0"/>
            <a:fontRef idx="minor"/>
          </p:style>
        </p:sp>
        <p:sp>
          <p:nvSpPr>
            <p:cNvPr id="996" name="Line 80"/>
            <p:cNvSpPr/>
            <p:nvPr/>
          </p:nvSpPr>
          <p:spPr>
            <a:xfrm>
              <a:off x="8199720" y="2318040"/>
              <a:ext cx="360" cy="454680"/>
            </a:xfrm>
            <a:prstGeom prst="line">
              <a:avLst/>
            </a:prstGeom>
            <a:ln w="19050">
              <a:solidFill>
                <a:schemeClr val="tx1"/>
              </a:solidFill>
              <a:round/>
            </a:ln>
          </p:spPr>
          <p:style>
            <a:lnRef idx="0"/>
            <a:fillRef idx="0"/>
            <a:effectRef idx="0"/>
            <a:fontRef idx="minor"/>
          </p:style>
        </p:sp>
        <p:sp>
          <p:nvSpPr>
            <p:cNvPr id="997" name="Line 81"/>
            <p:cNvSpPr/>
            <p:nvPr/>
          </p:nvSpPr>
          <p:spPr>
            <a:xfrm flipV="1">
              <a:off x="8050680" y="2684160"/>
              <a:ext cx="149040" cy="45000"/>
            </a:xfrm>
            <a:prstGeom prst="line">
              <a:avLst/>
            </a:prstGeom>
            <a:ln w="19050">
              <a:solidFill>
                <a:schemeClr val="tx1"/>
              </a:solidFill>
              <a:round/>
            </a:ln>
          </p:spPr>
          <p:style>
            <a:lnRef idx="0"/>
            <a:fillRef idx="0"/>
            <a:effectRef idx="0"/>
            <a:fontRef idx="minor"/>
          </p:style>
        </p:sp>
        <p:sp>
          <p:nvSpPr>
            <p:cNvPr id="998" name="Line 82"/>
            <p:cNvSpPr/>
            <p:nvPr/>
          </p:nvSpPr>
          <p:spPr>
            <a:xfrm flipH="1" flipV="1">
              <a:off x="8199720" y="2684160"/>
              <a:ext cx="149400" cy="43200"/>
            </a:xfrm>
            <a:prstGeom prst="line">
              <a:avLst/>
            </a:prstGeom>
            <a:ln w="19050">
              <a:solidFill>
                <a:schemeClr val="tx1"/>
              </a:solidFill>
              <a:round/>
            </a:ln>
          </p:spPr>
          <p:style>
            <a:lnRef idx="0"/>
            <a:fillRef idx="0"/>
            <a:effectRef idx="0"/>
            <a:fontRef idx="minor"/>
          </p:style>
        </p:sp>
        <p:sp>
          <p:nvSpPr>
            <p:cNvPr id="999" name="Line 83"/>
            <p:cNvSpPr/>
            <p:nvPr/>
          </p:nvSpPr>
          <p:spPr>
            <a:xfrm>
              <a:off x="8113680" y="2546640"/>
              <a:ext cx="86040" cy="34200"/>
            </a:xfrm>
            <a:prstGeom prst="line">
              <a:avLst/>
            </a:prstGeom>
            <a:ln w="19050">
              <a:solidFill>
                <a:schemeClr val="tx1"/>
              </a:solidFill>
              <a:round/>
            </a:ln>
          </p:spPr>
          <p:style>
            <a:lnRef idx="0"/>
            <a:fillRef idx="0"/>
            <a:effectRef idx="0"/>
            <a:fontRef idx="minor"/>
          </p:style>
        </p:sp>
        <p:sp>
          <p:nvSpPr>
            <p:cNvPr id="1000" name="Line 84"/>
            <p:cNvSpPr/>
            <p:nvPr/>
          </p:nvSpPr>
          <p:spPr>
            <a:xfrm flipV="1">
              <a:off x="8199720" y="2546640"/>
              <a:ext cx="90360" cy="34200"/>
            </a:xfrm>
            <a:prstGeom prst="line">
              <a:avLst/>
            </a:prstGeom>
            <a:ln w="19050">
              <a:solidFill>
                <a:schemeClr val="tx1"/>
              </a:solidFill>
              <a:round/>
            </a:ln>
          </p:spPr>
          <p:style>
            <a:lnRef idx="0"/>
            <a:fillRef idx="0"/>
            <a:effectRef idx="0"/>
            <a:fontRef idx="minor"/>
          </p:style>
        </p:sp>
        <p:sp>
          <p:nvSpPr>
            <p:cNvPr id="1001" name="Line 85"/>
            <p:cNvSpPr/>
            <p:nvPr/>
          </p:nvSpPr>
          <p:spPr>
            <a:xfrm>
              <a:off x="8085600" y="2607840"/>
              <a:ext cx="110520" cy="46800"/>
            </a:xfrm>
            <a:prstGeom prst="line">
              <a:avLst/>
            </a:prstGeom>
            <a:ln w="19050">
              <a:solidFill>
                <a:schemeClr val="tx1"/>
              </a:solidFill>
              <a:round/>
            </a:ln>
          </p:spPr>
          <p:style>
            <a:lnRef idx="0"/>
            <a:fillRef idx="0"/>
            <a:effectRef idx="0"/>
            <a:fontRef idx="minor"/>
          </p:style>
        </p:sp>
        <p:sp>
          <p:nvSpPr>
            <p:cNvPr id="1002" name="Line 86"/>
            <p:cNvSpPr/>
            <p:nvPr/>
          </p:nvSpPr>
          <p:spPr>
            <a:xfrm flipV="1">
              <a:off x="8199720" y="2617200"/>
              <a:ext cx="111240" cy="41040"/>
            </a:xfrm>
            <a:prstGeom prst="line">
              <a:avLst/>
            </a:prstGeom>
            <a:ln w="19050">
              <a:solidFill>
                <a:schemeClr val="tx1"/>
              </a:solidFill>
              <a:round/>
            </a:ln>
          </p:spPr>
          <p:style>
            <a:lnRef idx="0"/>
            <a:fillRef idx="0"/>
            <a:effectRef idx="0"/>
            <a:fontRef idx="minor"/>
          </p:style>
        </p:sp>
        <p:sp>
          <p:nvSpPr>
            <p:cNvPr id="1003" name="Line 87"/>
            <p:cNvSpPr/>
            <p:nvPr/>
          </p:nvSpPr>
          <p:spPr>
            <a:xfrm flipV="1">
              <a:off x="8199720" y="2483280"/>
              <a:ext cx="56880" cy="16920"/>
            </a:xfrm>
            <a:prstGeom prst="line">
              <a:avLst/>
            </a:prstGeom>
            <a:ln w="19050">
              <a:solidFill>
                <a:schemeClr val="tx1"/>
              </a:solidFill>
              <a:round/>
            </a:ln>
          </p:spPr>
          <p:style>
            <a:lnRef idx="0"/>
            <a:fillRef idx="0"/>
            <a:effectRef idx="0"/>
            <a:fontRef idx="minor"/>
          </p:style>
        </p:sp>
        <p:sp>
          <p:nvSpPr>
            <p:cNvPr id="1004" name="Line 88"/>
            <p:cNvSpPr/>
            <p:nvPr/>
          </p:nvSpPr>
          <p:spPr>
            <a:xfrm flipV="1">
              <a:off x="8199720" y="2396520"/>
              <a:ext cx="35640" cy="12960"/>
            </a:xfrm>
            <a:prstGeom prst="line">
              <a:avLst/>
            </a:prstGeom>
            <a:ln w="19050">
              <a:solidFill>
                <a:schemeClr val="tx1"/>
              </a:solidFill>
              <a:round/>
            </a:ln>
          </p:spPr>
          <p:style>
            <a:lnRef idx="0"/>
            <a:fillRef idx="0"/>
            <a:effectRef idx="0"/>
            <a:fontRef idx="minor"/>
          </p:style>
        </p:sp>
        <p:sp>
          <p:nvSpPr>
            <p:cNvPr id="1005" name="Line 89"/>
            <p:cNvSpPr/>
            <p:nvPr/>
          </p:nvSpPr>
          <p:spPr>
            <a:xfrm>
              <a:off x="8135640" y="2477520"/>
              <a:ext cx="69120" cy="22680"/>
            </a:xfrm>
            <a:prstGeom prst="line">
              <a:avLst/>
            </a:prstGeom>
            <a:ln w="19050">
              <a:solidFill>
                <a:schemeClr val="tx1"/>
              </a:solidFill>
              <a:round/>
            </a:ln>
          </p:spPr>
          <p:style>
            <a:lnRef idx="0"/>
            <a:fillRef idx="0"/>
            <a:effectRef idx="0"/>
            <a:fontRef idx="minor"/>
          </p:style>
        </p:sp>
        <p:sp>
          <p:nvSpPr>
            <p:cNvPr id="1006" name="Line 90"/>
            <p:cNvSpPr/>
            <p:nvPr/>
          </p:nvSpPr>
          <p:spPr>
            <a:xfrm>
              <a:off x="8166240" y="2392560"/>
              <a:ext cx="39960" cy="22680"/>
            </a:xfrm>
            <a:prstGeom prst="line">
              <a:avLst/>
            </a:prstGeom>
            <a:ln w="19050">
              <a:solidFill>
                <a:schemeClr val="tx1"/>
              </a:solidFill>
              <a:round/>
            </a:ln>
          </p:spPr>
          <p:style>
            <a:lnRef idx="0"/>
            <a:fillRef idx="0"/>
            <a:effectRef idx="0"/>
            <a:fontRef idx="minor"/>
          </p:style>
        </p:sp>
      </p:grpSp>
      <p:pic>
        <p:nvPicPr>
          <p:cNvPr id="1007" name="Picture 777" descr="access_point_stylized_small"/>
          <p:cNvPicPr/>
          <p:nvPr/>
        </p:nvPicPr>
        <p:blipFill>
          <a:blip r:embed="rId4"/>
          <a:stretch/>
        </p:blipFill>
        <p:spPr>
          <a:xfrm>
            <a:off x="7614000" y="3861720"/>
            <a:ext cx="367560" cy="304200"/>
          </a:xfrm>
          <a:prstGeom prst="rect">
            <a:avLst/>
          </a:prstGeom>
          <a:ln w="0">
            <a:noFill/>
          </a:ln>
        </p:spPr>
      </p:pic>
      <p:pic>
        <p:nvPicPr>
          <p:cNvPr id="1008" name="Picture 780" descr="access_point_stylized_small"/>
          <p:cNvPicPr/>
          <p:nvPr/>
        </p:nvPicPr>
        <p:blipFill>
          <a:blip r:embed="rId5"/>
          <a:stretch/>
        </p:blipFill>
        <p:spPr>
          <a:xfrm>
            <a:off x="9290520" y="5524200"/>
            <a:ext cx="378360" cy="315000"/>
          </a:xfrm>
          <a:prstGeom prst="rect">
            <a:avLst/>
          </a:prstGeom>
          <a:ln w="0">
            <a:noFill/>
          </a:ln>
        </p:spPr>
      </p:pic>
      <p:grpSp>
        <p:nvGrpSpPr>
          <p:cNvPr id="1009" name="Group 91"/>
          <p:cNvGrpSpPr/>
          <p:nvPr/>
        </p:nvGrpSpPr>
        <p:grpSpPr>
          <a:xfrm>
            <a:off x="9783720" y="4989960"/>
            <a:ext cx="391320" cy="216000"/>
            <a:chOff x="9783720" y="4989960"/>
            <a:chExt cx="391320" cy="216000"/>
          </a:xfrm>
        </p:grpSpPr>
        <p:sp>
          <p:nvSpPr>
            <p:cNvPr id="1010" name="CustomShape 92"/>
            <p:cNvSpPr/>
            <p:nvPr/>
          </p:nvSpPr>
          <p:spPr>
            <a:xfrm>
              <a:off x="9783720" y="5065560"/>
              <a:ext cx="391320" cy="1404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1011" name="CustomShape 93"/>
            <p:cNvSpPr/>
            <p:nvPr/>
          </p:nvSpPr>
          <p:spPr>
            <a:xfrm>
              <a:off x="9783720" y="4989960"/>
              <a:ext cx="390600" cy="1389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1012" name="Group 94"/>
            <p:cNvGrpSpPr/>
            <p:nvPr/>
          </p:nvGrpSpPr>
          <p:grpSpPr>
            <a:xfrm>
              <a:off x="9842040" y="5007960"/>
              <a:ext cx="274320" cy="101160"/>
              <a:chOff x="9842040" y="5007960"/>
              <a:chExt cx="274320" cy="101160"/>
            </a:xfrm>
          </p:grpSpPr>
          <p:sp>
            <p:nvSpPr>
              <p:cNvPr id="1013" name="CustomShape 95"/>
              <p:cNvSpPr/>
              <p:nvPr/>
            </p:nvSpPr>
            <p:spPr>
              <a:xfrm>
                <a:off x="9849600" y="5007960"/>
                <a:ext cx="259560" cy="558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014" name="CustomShape 96"/>
              <p:cNvSpPr/>
              <p:nvPr/>
            </p:nvSpPr>
            <p:spPr>
              <a:xfrm>
                <a:off x="10020960" y="5057640"/>
                <a:ext cx="95400" cy="475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015" name="CustomShape 97"/>
              <p:cNvSpPr/>
              <p:nvPr/>
            </p:nvSpPr>
            <p:spPr>
              <a:xfrm>
                <a:off x="9842040" y="5057640"/>
                <a:ext cx="93600" cy="471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1016" name="CustomShape 98"/>
              <p:cNvSpPr/>
              <p:nvPr/>
            </p:nvSpPr>
            <p:spPr>
              <a:xfrm>
                <a:off x="9875160" y="5033160"/>
                <a:ext cx="206280" cy="759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1017" name="Group 99"/>
          <p:cNvGrpSpPr/>
          <p:nvPr/>
        </p:nvGrpSpPr>
        <p:grpSpPr>
          <a:xfrm>
            <a:off x="9849240" y="5339160"/>
            <a:ext cx="307440" cy="188280"/>
            <a:chOff x="9849240" y="5339160"/>
            <a:chExt cx="307440" cy="188280"/>
          </a:xfrm>
        </p:grpSpPr>
        <p:sp>
          <p:nvSpPr>
            <p:cNvPr id="1018" name="CustomShape 100"/>
            <p:cNvSpPr/>
            <p:nvPr/>
          </p:nvSpPr>
          <p:spPr>
            <a:xfrm>
              <a:off x="9849240" y="5452920"/>
              <a:ext cx="306000" cy="7452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1019" name="CustomShape 101"/>
            <p:cNvSpPr/>
            <p:nvPr/>
          </p:nvSpPr>
          <p:spPr>
            <a:xfrm>
              <a:off x="9850320" y="5339160"/>
              <a:ext cx="306360" cy="11412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1020" name="Group 102"/>
            <p:cNvGrpSpPr/>
            <p:nvPr/>
          </p:nvGrpSpPr>
          <p:grpSpPr>
            <a:xfrm>
              <a:off x="9871560" y="5352480"/>
              <a:ext cx="258840" cy="91440"/>
              <a:chOff x="9871560" y="5352480"/>
              <a:chExt cx="258840" cy="91440"/>
            </a:xfrm>
          </p:grpSpPr>
          <p:sp>
            <p:nvSpPr>
              <p:cNvPr id="1021" name="CustomShape 103"/>
              <p:cNvSpPr/>
              <p:nvPr/>
            </p:nvSpPr>
            <p:spPr>
              <a:xfrm>
                <a:off x="9878760" y="5352480"/>
                <a:ext cx="244800" cy="500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022" name="CustomShape 104"/>
              <p:cNvSpPr/>
              <p:nvPr/>
            </p:nvSpPr>
            <p:spPr>
              <a:xfrm>
                <a:off x="10040760" y="5397480"/>
                <a:ext cx="89640" cy="428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023" name="CustomShape 105"/>
              <p:cNvSpPr/>
              <p:nvPr/>
            </p:nvSpPr>
            <p:spPr>
              <a:xfrm>
                <a:off x="9871560" y="5397480"/>
                <a:ext cx="88200" cy="421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1024" name="CustomShape 106"/>
              <p:cNvSpPr/>
              <p:nvPr/>
            </p:nvSpPr>
            <p:spPr>
              <a:xfrm>
                <a:off x="9903240" y="5375520"/>
                <a:ext cx="194760" cy="68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1025" name="Group 107"/>
          <p:cNvGrpSpPr/>
          <p:nvPr/>
        </p:nvGrpSpPr>
        <p:grpSpPr>
          <a:xfrm>
            <a:off x="8676720" y="4967280"/>
            <a:ext cx="391320" cy="216360"/>
            <a:chOff x="8676720" y="4967280"/>
            <a:chExt cx="391320" cy="216360"/>
          </a:xfrm>
        </p:grpSpPr>
        <p:sp>
          <p:nvSpPr>
            <p:cNvPr id="1026" name="CustomShape 108"/>
            <p:cNvSpPr/>
            <p:nvPr/>
          </p:nvSpPr>
          <p:spPr>
            <a:xfrm>
              <a:off x="8676720" y="5043240"/>
              <a:ext cx="391320" cy="1404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1027" name="CustomShape 109"/>
            <p:cNvSpPr/>
            <p:nvPr/>
          </p:nvSpPr>
          <p:spPr>
            <a:xfrm>
              <a:off x="8676720" y="4967280"/>
              <a:ext cx="390600" cy="1389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1028" name="Group 110"/>
            <p:cNvGrpSpPr/>
            <p:nvPr/>
          </p:nvGrpSpPr>
          <p:grpSpPr>
            <a:xfrm>
              <a:off x="8735040" y="4985280"/>
              <a:ext cx="274320" cy="101520"/>
              <a:chOff x="8735040" y="4985280"/>
              <a:chExt cx="274320" cy="101520"/>
            </a:xfrm>
          </p:grpSpPr>
          <p:sp>
            <p:nvSpPr>
              <p:cNvPr id="1029" name="CustomShape 111"/>
              <p:cNvSpPr/>
              <p:nvPr/>
            </p:nvSpPr>
            <p:spPr>
              <a:xfrm>
                <a:off x="8742600" y="4985280"/>
                <a:ext cx="259560" cy="558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030" name="CustomShape 112"/>
              <p:cNvSpPr/>
              <p:nvPr/>
            </p:nvSpPr>
            <p:spPr>
              <a:xfrm>
                <a:off x="8913960" y="5035320"/>
                <a:ext cx="95400" cy="475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031" name="CustomShape 113"/>
              <p:cNvSpPr/>
              <p:nvPr/>
            </p:nvSpPr>
            <p:spPr>
              <a:xfrm>
                <a:off x="8735040" y="5035320"/>
                <a:ext cx="93600" cy="471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1032" name="CustomShape 114"/>
              <p:cNvSpPr/>
              <p:nvPr/>
            </p:nvSpPr>
            <p:spPr>
              <a:xfrm>
                <a:off x="8768520" y="5010840"/>
                <a:ext cx="206280" cy="759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1033" name="Group 115"/>
          <p:cNvGrpSpPr/>
          <p:nvPr/>
        </p:nvGrpSpPr>
        <p:grpSpPr>
          <a:xfrm>
            <a:off x="8311680" y="5194440"/>
            <a:ext cx="307080" cy="188280"/>
            <a:chOff x="8311680" y="5194440"/>
            <a:chExt cx="307080" cy="188280"/>
          </a:xfrm>
        </p:grpSpPr>
        <p:sp>
          <p:nvSpPr>
            <p:cNvPr id="1034" name="CustomShape 116"/>
            <p:cNvSpPr/>
            <p:nvPr/>
          </p:nvSpPr>
          <p:spPr>
            <a:xfrm>
              <a:off x="8311680" y="5308200"/>
              <a:ext cx="306000" cy="7452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1035" name="CustomShape 117"/>
            <p:cNvSpPr/>
            <p:nvPr/>
          </p:nvSpPr>
          <p:spPr>
            <a:xfrm>
              <a:off x="8312400" y="5194440"/>
              <a:ext cx="306360" cy="11412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1036" name="Group 118"/>
            <p:cNvGrpSpPr/>
            <p:nvPr/>
          </p:nvGrpSpPr>
          <p:grpSpPr>
            <a:xfrm>
              <a:off x="8334000" y="5208120"/>
              <a:ext cx="258480" cy="91080"/>
              <a:chOff x="8334000" y="5208120"/>
              <a:chExt cx="258480" cy="91080"/>
            </a:xfrm>
          </p:grpSpPr>
          <p:sp>
            <p:nvSpPr>
              <p:cNvPr id="1037" name="CustomShape 119"/>
              <p:cNvSpPr/>
              <p:nvPr/>
            </p:nvSpPr>
            <p:spPr>
              <a:xfrm>
                <a:off x="8341200" y="5208120"/>
                <a:ext cx="244800" cy="500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038" name="CustomShape 120"/>
              <p:cNvSpPr/>
              <p:nvPr/>
            </p:nvSpPr>
            <p:spPr>
              <a:xfrm>
                <a:off x="8502840" y="5253120"/>
                <a:ext cx="89640" cy="428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039" name="CustomShape 121"/>
              <p:cNvSpPr/>
              <p:nvPr/>
            </p:nvSpPr>
            <p:spPr>
              <a:xfrm>
                <a:off x="8334000" y="5253120"/>
                <a:ext cx="88200" cy="421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1040" name="CustomShape 122"/>
              <p:cNvSpPr/>
              <p:nvPr/>
            </p:nvSpPr>
            <p:spPr>
              <a:xfrm>
                <a:off x="8365320" y="5230800"/>
                <a:ext cx="194760" cy="68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1041" name="Group 123"/>
          <p:cNvGrpSpPr/>
          <p:nvPr/>
        </p:nvGrpSpPr>
        <p:grpSpPr>
          <a:xfrm>
            <a:off x="8439840" y="2812320"/>
            <a:ext cx="351000" cy="165960"/>
            <a:chOff x="8439840" y="2812320"/>
            <a:chExt cx="351000" cy="165960"/>
          </a:xfrm>
        </p:grpSpPr>
        <p:sp>
          <p:nvSpPr>
            <p:cNvPr id="1042" name="CustomShape 124"/>
            <p:cNvSpPr/>
            <p:nvPr/>
          </p:nvSpPr>
          <p:spPr>
            <a:xfrm>
              <a:off x="8439840" y="2870640"/>
              <a:ext cx="351000" cy="107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1043" name="CustomShape 125"/>
            <p:cNvSpPr/>
            <p:nvPr/>
          </p:nvSpPr>
          <p:spPr>
            <a:xfrm>
              <a:off x="8440200" y="2812320"/>
              <a:ext cx="350640" cy="1065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1044" name="Group 126"/>
            <p:cNvGrpSpPr/>
            <p:nvPr/>
          </p:nvGrpSpPr>
          <p:grpSpPr>
            <a:xfrm>
              <a:off x="8492400" y="2826000"/>
              <a:ext cx="246240" cy="77760"/>
              <a:chOff x="8492400" y="2826000"/>
              <a:chExt cx="246240" cy="77760"/>
            </a:xfrm>
          </p:grpSpPr>
          <p:sp>
            <p:nvSpPr>
              <p:cNvPr id="1045" name="CustomShape 127"/>
              <p:cNvSpPr/>
              <p:nvPr/>
            </p:nvSpPr>
            <p:spPr>
              <a:xfrm>
                <a:off x="8499240" y="2826000"/>
                <a:ext cx="232920" cy="421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046" name="CustomShape 128"/>
              <p:cNvSpPr/>
              <p:nvPr/>
            </p:nvSpPr>
            <p:spPr>
              <a:xfrm>
                <a:off x="8653320" y="2864520"/>
                <a:ext cx="85320" cy="36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047" name="CustomShape 129"/>
              <p:cNvSpPr/>
              <p:nvPr/>
            </p:nvSpPr>
            <p:spPr>
              <a:xfrm>
                <a:off x="8492400" y="2864520"/>
                <a:ext cx="83880" cy="356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1048" name="CustomShape 130"/>
              <p:cNvSpPr/>
              <p:nvPr/>
            </p:nvSpPr>
            <p:spPr>
              <a:xfrm>
                <a:off x="8522280" y="2845800"/>
                <a:ext cx="185040" cy="579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1049" name="Group 131"/>
          <p:cNvGrpSpPr/>
          <p:nvPr/>
        </p:nvGrpSpPr>
        <p:grpSpPr>
          <a:xfrm>
            <a:off x="8049960" y="3966120"/>
            <a:ext cx="352440" cy="173160"/>
            <a:chOff x="8049960" y="3966120"/>
            <a:chExt cx="352440" cy="173160"/>
          </a:xfrm>
        </p:grpSpPr>
        <p:sp>
          <p:nvSpPr>
            <p:cNvPr id="1050" name="CustomShape 132"/>
            <p:cNvSpPr/>
            <p:nvPr/>
          </p:nvSpPr>
          <p:spPr>
            <a:xfrm>
              <a:off x="8049960" y="4026960"/>
              <a:ext cx="352440" cy="1123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1051" name="CustomShape 133"/>
            <p:cNvSpPr/>
            <p:nvPr/>
          </p:nvSpPr>
          <p:spPr>
            <a:xfrm>
              <a:off x="8050320" y="3966120"/>
              <a:ext cx="352080" cy="1112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1052" name="Group 134"/>
            <p:cNvGrpSpPr/>
            <p:nvPr/>
          </p:nvGrpSpPr>
          <p:grpSpPr>
            <a:xfrm>
              <a:off x="8102880" y="3980520"/>
              <a:ext cx="246960" cy="81000"/>
              <a:chOff x="8102880" y="3980520"/>
              <a:chExt cx="246960" cy="81000"/>
            </a:xfrm>
          </p:grpSpPr>
          <p:sp>
            <p:nvSpPr>
              <p:cNvPr id="1053" name="CustomShape 135"/>
              <p:cNvSpPr/>
              <p:nvPr/>
            </p:nvSpPr>
            <p:spPr>
              <a:xfrm>
                <a:off x="8109720" y="3980520"/>
                <a:ext cx="233640" cy="442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054" name="CustomShape 136"/>
              <p:cNvSpPr/>
              <p:nvPr/>
            </p:nvSpPr>
            <p:spPr>
              <a:xfrm>
                <a:off x="8264160" y="4020480"/>
                <a:ext cx="85680" cy="378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055" name="CustomShape 137"/>
              <p:cNvSpPr/>
              <p:nvPr/>
            </p:nvSpPr>
            <p:spPr>
              <a:xfrm>
                <a:off x="8102880" y="4020480"/>
                <a:ext cx="83880" cy="374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1056" name="CustomShape 138"/>
              <p:cNvSpPr/>
              <p:nvPr/>
            </p:nvSpPr>
            <p:spPr>
              <a:xfrm>
                <a:off x="8132760" y="4000680"/>
                <a:ext cx="185760" cy="60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1057" name="Group 139"/>
          <p:cNvGrpSpPr/>
          <p:nvPr/>
        </p:nvGrpSpPr>
        <p:grpSpPr>
          <a:xfrm>
            <a:off x="10884240" y="3601440"/>
            <a:ext cx="168480" cy="94320"/>
            <a:chOff x="10884240" y="3601440"/>
            <a:chExt cx="168480" cy="94320"/>
          </a:xfrm>
        </p:grpSpPr>
        <p:sp>
          <p:nvSpPr>
            <p:cNvPr id="1058" name="CustomShape 140"/>
            <p:cNvSpPr/>
            <p:nvPr/>
          </p:nvSpPr>
          <p:spPr>
            <a:xfrm>
              <a:off x="10884240" y="3634920"/>
              <a:ext cx="168480" cy="60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1059" name="CustomShape 141"/>
            <p:cNvSpPr/>
            <p:nvPr/>
          </p:nvSpPr>
          <p:spPr>
            <a:xfrm>
              <a:off x="10884240" y="3601440"/>
              <a:ext cx="168120" cy="6048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1060" name="Group 142"/>
            <p:cNvGrpSpPr/>
            <p:nvPr/>
          </p:nvGrpSpPr>
          <p:grpSpPr>
            <a:xfrm>
              <a:off x="10909440" y="3609360"/>
              <a:ext cx="117720" cy="43560"/>
              <a:chOff x="10909440" y="3609360"/>
              <a:chExt cx="117720" cy="43560"/>
            </a:xfrm>
          </p:grpSpPr>
          <p:sp>
            <p:nvSpPr>
              <p:cNvPr id="1061" name="CustomShape 143"/>
              <p:cNvSpPr/>
              <p:nvPr/>
            </p:nvSpPr>
            <p:spPr>
              <a:xfrm>
                <a:off x="10912680" y="3609360"/>
                <a:ext cx="111240" cy="234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062" name="CustomShape 144"/>
              <p:cNvSpPr/>
              <p:nvPr/>
            </p:nvSpPr>
            <p:spPr>
              <a:xfrm>
                <a:off x="10987200" y="3631320"/>
                <a:ext cx="39960" cy="198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063" name="CustomShape 145"/>
              <p:cNvSpPr/>
              <p:nvPr/>
            </p:nvSpPr>
            <p:spPr>
              <a:xfrm>
                <a:off x="10909440" y="3631320"/>
                <a:ext cx="39240" cy="194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1064" name="CustomShape 146"/>
              <p:cNvSpPr/>
              <p:nvPr/>
            </p:nvSpPr>
            <p:spPr>
              <a:xfrm>
                <a:off x="10923840" y="3620520"/>
                <a:ext cx="88200" cy="32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1065" name="Group 147"/>
          <p:cNvGrpSpPr/>
          <p:nvPr/>
        </p:nvGrpSpPr>
        <p:grpSpPr>
          <a:xfrm>
            <a:off x="10410480" y="3495960"/>
            <a:ext cx="351000" cy="195840"/>
            <a:chOff x="10410480" y="3495960"/>
            <a:chExt cx="351000" cy="195840"/>
          </a:xfrm>
        </p:grpSpPr>
        <p:sp>
          <p:nvSpPr>
            <p:cNvPr id="1066" name="CustomShape 148"/>
            <p:cNvSpPr/>
            <p:nvPr/>
          </p:nvSpPr>
          <p:spPr>
            <a:xfrm>
              <a:off x="10410480" y="3564720"/>
              <a:ext cx="351000" cy="127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1067" name="CustomShape 149"/>
            <p:cNvSpPr/>
            <p:nvPr/>
          </p:nvSpPr>
          <p:spPr>
            <a:xfrm>
              <a:off x="10410840" y="3495960"/>
              <a:ext cx="350640" cy="1260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1068" name="Group 150"/>
            <p:cNvGrpSpPr/>
            <p:nvPr/>
          </p:nvGrpSpPr>
          <p:grpSpPr>
            <a:xfrm>
              <a:off x="10463040" y="3512520"/>
              <a:ext cx="246240" cy="91800"/>
              <a:chOff x="10463040" y="3512520"/>
              <a:chExt cx="246240" cy="91800"/>
            </a:xfrm>
          </p:grpSpPr>
          <p:sp>
            <p:nvSpPr>
              <p:cNvPr id="1069" name="CustomShape 151"/>
              <p:cNvSpPr/>
              <p:nvPr/>
            </p:nvSpPr>
            <p:spPr>
              <a:xfrm>
                <a:off x="10469880" y="3512520"/>
                <a:ext cx="232920" cy="504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070" name="CustomShape 152"/>
              <p:cNvSpPr/>
              <p:nvPr/>
            </p:nvSpPr>
            <p:spPr>
              <a:xfrm>
                <a:off x="10623960" y="3557520"/>
                <a:ext cx="85320" cy="428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071" name="CustomShape 153"/>
              <p:cNvSpPr/>
              <p:nvPr/>
            </p:nvSpPr>
            <p:spPr>
              <a:xfrm>
                <a:off x="10463040" y="3557520"/>
                <a:ext cx="83880" cy="424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1072" name="CustomShape 154"/>
              <p:cNvSpPr/>
              <p:nvPr/>
            </p:nvSpPr>
            <p:spPr>
              <a:xfrm>
                <a:off x="10492920" y="3535560"/>
                <a:ext cx="185040" cy="68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1073" name="Group 155"/>
          <p:cNvGrpSpPr/>
          <p:nvPr/>
        </p:nvGrpSpPr>
        <p:grpSpPr>
          <a:xfrm>
            <a:off x="9948600" y="2202120"/>
            <a:ext cx="351000" cy="195840"/>
            <a:chOff x="9948600" y="2202120"/>
            <a:chExt cx="351000" cy="195840"/>
          </a:xfrm>
        </p:grpSpPr>
        <p:sp>
          <p:nvSpPr>
            <p:cNvPr id="1074" name="CustomShape 156"/>
            <p:cNvSpPr/>
            <p:nvPr/>
          </p:nvSpPr>
          <p:spPr>
            <a:xfrm>
              <a:off x="9948600" y="2270880"/>
              <a:ext cx="351000" cy="127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1075" name="CustomShape 157"/>
            <p:cNvSpPr/>
            <p:nvPr/>
          </p:nvSpPr>
          <p:spPr>
            <a:xfrm>
              <a:off x="9948960" y="2202120"/>
              <a:ext cx="350640" cy="1260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1076" name="Group 158"/>
            <p:cNvGrpSpPr/>
            <p:nvPr/>
          </p:nvGrpSpPr>
          <p:grpSpPr>
            <a:xfrm>
              <a:off x="10001160" y="2218680"/>
              <a:ext cx="246240" cy="91800"/>
              <a:chOff x="10001160" y="2218680"/>
              <a:chExt cx="246240" cy="91800"/>
            </a:xfrm>
          </p:grpSpPr>
          <p:sp>
            <p:nvSpPr>
              <p:cNvPr id="1077" name="CustomShape 159"/>
              <p:cNvSpPr/>
              <p:nvPr/>
            </p:nvSpPr>
            <p:spPr>
              <a:xfrm>
                <a:off x="10008000" y="2218680"/>
                <a:ext cx="232920" cy="504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078" name="CustomShape 160"/>
              <p:cNvSpPr/>
              <p:nvPr/>
            </p:nvSpPr>
            <p:spPr>
              <a:xfrm>
                <a:off x="10162080" y="2263680"/>
                <a:ext cx="85320" cy="428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079" name="CustomShape 161"/>
              <p:cNvSpPr/>
              <p:nvPr/>
            </p:nvSpPr>
            <p:spPr>
              <a:xfrm>
                <a:off x="10001160" y="2263680"/>
                <a:ext cx="83880" cy="424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1080" name="CustomShape 162"/>
              <p:cNvSpPr/>
              <p:nvPr/>
            </p:nvSpPr>
            <p:spPr>
              <a:xfrm>
                <a:off x="10031040" y="2241720"/>
                <a:ext cx="185040" cy="68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1081" name="Group 163"/>
          <p:cNvGrpSpPr/>
          <p:nvPr/>
        </p:nvGrpSpPr>
        <p:grpSpPr>
          <a:xfrm>
            <a:off x="10527120" y="2613240"/>
            <a:ext cx="351000" cy="195840"/>
            <a:chOff x="10527120" y="2613240"/>
            <a:chExt cx="351000" cy="195840"/>
          </a:xfrm>
        </p:grpSpPr>
        <p:sp>
          <p:nvSpPr>
            <p:cNvPr id="1082" name="CustomShape 164"/>
            <p:cNvSpPr/>
            <p:nvPr/>
          </p:nvSpPr>
          <p:spPr>
            <a:xfrm>
              <a:off x="10527120" y="2682000"/>
              <a:ext cx="351000" cy="127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1083" name="CustomShape 165"/>
            <p:cNvSpPr/>
            <p:nvPr/>
          </p:nvSpPr>
          <p:spPr>
            <a:xfrm>
              <a:off x="10527480" y="2613240"/>
              <a:ext cx="350640" cy="1260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1084" name="Group 166"/>
            <p:cNvGrpSpPr/>
            <p:nvPr/>
          </p:nvGrpSpPr>
          <p:grpSpPr>
            <a:xfrm>
              <a:off x="10579680" y="2629800"/>
              <a:ext cx="246240" cy="91440"/>
              <a:chOff x="10579680" y="2629800"/>
              <a:chExt cx="246240" cy="91440"/>
            </a:xfrm>
          </p:grpSpPr>
          <p:sp>
            <p:nvSpPr>
              <p:cNvPr id="1085" name="CustomShape 167"/>
              <p:cNvSpPr/>
              <p:nvPr/>
            </p:nvSpPr>
            <p:spPr>
              <a:xfrm>
                <a:off x="10586520" y="2629800"/>
                <a:ext cx="232920" cy="504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086" name="CustomShape 168"/>
              <p:cNvSpPr/>
              <p:nvPr/>
            </p:nvSpPr>
            <p:spPr>
              <a:xfrm>
                <a:off x="10740600" y="2674800"/>
                <a:ext cx="85320" cy="428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087" name="CustomShape 169"/>
              <p:cNvSpPr/>
              <p:nvPr/>
            </p:nvSpPr>
            <p:spPr>
              <a:xfrm>
                <a:off x="10579680" y="2674800"/>
                <a:ext cx="83880" cy="424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1088" name="CustomShape 170"/>
              <p:cNvSpPr/>
              <p:nvPr/>
            </p:nvSpPr>
            <p:spPr>
              <a:xfrm>
                <a:off x="10609560" y="2652480"/>
                <a:ext cx="185040" cy="68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1089" name="Group 171"/>
          <p:cNvGrpSpPr/>
          <p:nvPr/>
        </p:nvGrpSpPr>
        <p:grpSpPr>
          <a:xfrm>
            <a:off x="10643760" y="2107800"/>
            <a:ext cx="351000" cy="195840"/>
            <a:chOff x="10643760" y="2107800"/>
            <a:chExt cx="351000" cy="195840"/>
          </a:xfrm>
        </p:grpSpPr>
        <p:sp>
          <p:nvSpPr>
            <p:cNvPr id="1090" name="CustomShape 172"/>
            <p:cNvSpPr/>
            <p:nvPr/>
          </p:nvSpPr>
          <p:spPr>
            <a:xfrm>
              <a:off x="10643760" y="2176560"/>
              <a:ext cx="351000" cy="127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1091" name="CustomShape 173"/>
            <p:cNvSpPr/>
            <p:nvPr/>
          </p:nvSpPr>
          <p:spPr>
            <a:xfrm>
              <a:off x="10644120" y="2107800"/>
              <a:ext cx="350640" cy="1260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1092" name="Group 174"/>
            <p:cNvGrpSpPr/>
            <p:nvPr/>
          </p:nvGrpSpPr>
          <p:grpSpPr>
            <a:xfrm>
              <a:off x="10696320" y="2124360"/>
              <a:ext cx="246240" cy="91800"/>
              <a:chOff x="10696320" y="2124360"/>
              <a:chExt cx="246240" cy="91800"/>
            </a:xfrm>
          </p:grpSpPr>
          <p:sp>
            <p:nvSpPr>
              <p:cNvPr id="1093" name="CustomShape 175"/>
              <p:cNvSpPr/>
              <p:nvPr/>
            </p:nvSpPr>
            <p:spPr>
              <a:xfrm>
                <a:off x="10703160" y="2124360"/>
                <a:ext cx="232920" cy="504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094" name="CustomShape 176"/>
              <p:cNvSpPr/>
              <p:nvPr/>
            </p:nvSpPr>
            <p:spPr>
              <a:xfrm>
                <a:off x="10857240" y="2169360"/>
                <a:ext cx="85320" cy="428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095" name="CustomShape 177"/>
              <p:cNvSpPr/>
              <p:nvPr/>
            </p:nvSpPr>
            <p:spPr>
              <a:xfrm>
                <a:off x="10696320" y="2169360"/>
                <a:ext cx="83880" cy="424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1096" name="CustomShape 178"/>
              <p:cNvSpPr/>
              <p:nvPr/>
            </p:nvSpPr>
            <p:spPr>
              <a:xfrm>
                <a:off x="10726200" y="2147400"/>
                <a:ext cx="185040" cy="68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1097" name="Group 179"/>
          <p:cNvGrpSpPr/>
          <p:nvPr/>
        </p:nvGrpSpPr>
        <p:grpSpPr>
          <a:xfrm>
            <a:off x="9098640" y="3956760"/>
            <a:ext cx="364680" cy="237600"/>
            <a:chOff x="9098640" y="3956760"/>
            <a:chExt cx="364680" cy="237600"/>
          </a:xfrm>
        </p:grpSpPr>
        <p:sp>
          <p:nvSpPr>
            <p:cNvPr id="1098" name="CustomShape 180"/>
            <p:cNvSpPr/>
            <p:nvPr/>
          </p:nvSpPr>
          <p:spPr>
            <a:xfrm>
              <a:off x="9098640" y="4039920"/>
              <a:ext cx="364680" cy="1544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1099" name="CustomShape 181"/>
            <p:cNvSpPr/>
            <p:nvPr/>
          </p:nvSpPr>
          <p:spPr>
            <a:xfrm>
              <a:off x="9099000" y="3956760"/>
              <a:ext cx="364320" cy="1530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1100" name="Group 182"/>
            <p:cNvGrpSpPr/>
            <p:nvPr/>
          </p:nvGrpSpPr>
          <p:grpSpPr>
            <a:xfrm>
              <a:off x="9153360" y="3976560"/>
              <a:ext cx="255600" cy="111600"/>
              <a:chOff x="9153360" y="3976560"/>
              <a:chExt cx="255600" cy="111600"/>
            </a:xfrm>
          </p:grpSpPr>
          <p:sp>
            <p:nvSpPr>
              <p:cNvPr id="1101" name="CustomShape 183"/>
              <p:cNvSpPr/>
              <p:nvPr/>
            </p:nvSpPr>
            <p:spPr>
              <a:xfrm>
                <a:off x="9160560" y="3976560"/>
                <a:ext cx="241920" cy="61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102" name="CustomShape 184"/>
              <p:cNvSpPr/>
              <p:nvPr/>
            </p:nvSpPr>
            <p:spPr>
              <a:xfrm>
                <a:off x="9320400" y="4031280"/>
                <a:ext cx="88560" cy="525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103" name="CustomShape 185"/>
              <p:cNvSpPr/>
              <p:nvPr/>
            </p:nvSpPr>
            <p:spPr>
              <a:xfrm>
                <a:off x="9153360" y="4031280"/>
                <a:ext cx="87120" cy="518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1104" name="CustomShape 186"/>
              <p:cNvSpPr/>
              <p:nvPr/>
            </p:nvSpPr>
            <p:spPr>
              <a:xfrm>
                <a:off x="9184320" y="4004280"/>
                <a:ext cx="192240" cy="838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1105" name="Group 187"/>
          <p:cNvGrpSpPr/>
          <p:nvPr/>
        </p:nvGrpSpPr>
        <p:grpSpPr>
          <a:xfrm>
            <a:off x="9980280" y="2661480"/>
            <a:ext cx="351000" cy="195840"/>
            <a:chOff x="9980280" y="2661480"/>
            <a:chExt cx="351000" cy="195840"/>
          </a:xfrm>
        </p:grpSpPr>
        <p:sp>
          <p:nvSpPr>
            <p:cNvPr id="1106" name="CustomShape 188"/>
            <p:cNvSpPr/>
            <p:nvPr/>
          </p:nvSpPr>
          <p:spPr>
            <a:xfrm>
              <a:off x="9980280" y="2730240"/>
              <a:ext cx="351000" cy="127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1107" name="CustomShape 189"/>
            <p:cNvSpPr/>
            <p:nvPr/>
          </p:nvSpPr>
          <p:spPr>
            <a:xfrm>
              <a:off x="9980280" y="2661480"/>
              <a:ext cx="350640" cy="1260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1108" name="Group 190"/>
            <p:cNvGrpSpPr/>
            <p:nvPr/>
          </p:nvGrpSpPr>
          <p:grpSpPr>
            <a:xfrm>
              <a:off x="10032480" y="2678040"/>
              <a:ext cx="246240" cy="91440"/>
              <a:chOff x="10032480" y="2678040"/>
              <a:chExt cx="246240" cy="91440"/>
            </a:xfrm>
          </p:grpSpPr>
          <p:sp>
            <p:nvSpPr>
              <p:cNvPr id="1109" name="CustomShape 191"/>
              <p:cNvSpPr/>
              <p:nvPr/>
            </p:nvSpPr>
            <p:spPr>
              <a:xfrm>
                <a:off x="10039320" y="2678040"/>
                <a:ext cx="232920" cy="504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110" name="CustomShape 192"/>
              <p:cNvSpPr/>
              <p:nvPr/>
            </p:nvSpPr>
            <p:spPr>
              <a:xfrm>
                <a:off x="10193400" y="2723040"/>
                <a:ext cx="85320" cy="428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111" name="CustomShape 193"/>
              <p:cNvSpPr/>
              <p:nvPr/>
            </p:nvSpPr>
            <p:spPr>
              <a:xfrm>
                <a:off x="10032480" y="2723040"/>
                <a:ext cx="83880" cy="424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1112" name="CustomShape 194"/>
              <p:cNvSpPr/>
              <p:nvPr/>
            </p:nvSpPr>
            <p:spPr>
              <a:xfrm>
                <a:off x="10062360" y="2700720"/>
                <a:ext cx="185040" cy="68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1113" name="Group 195"/>
          <p:cNvGrpSpPr/>
          <p:nvPr/>
        </p:nvGrpSpPr>
        <p:grpSpPr>
          <a:xfrm>
            <a:off x="9497160" y="3394080"/>
            <a:ext cx="364680" cy="237600"/>
            <a:chOff x="9497160" y="3394080"/>
            <a:chExt cx="364680" cy="237600"/>
          </a:xfrm>
        </p:grpSpPr>
        <p:sp>
          <p:nvSpPr>
            <p:cNvPr id="1114" name="CustomShape 196"/>
            <p:cNvSpPr/>
            <p:nvPr/>
          </p:nvSpPr>
          <p:spPr>
            <a:xfrm>
              <a:off x="9497160" y="3477240"/>
              <a:ext cx="364680" cy="1544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1115" name="CustomShape 197"/>
            <p:cNvSpPr/>
            <p:nvPr/>
          </p:nvSpPr>
          <p:spPr>
            <a:xfrm>
              <a:off x="9497520" y="3394080"/>
              <a:ext cx="364320" cy="1530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1116" name="Group 198"/>
            <p:cNvGrpSpPr/>
            <p:nvPr/>
          </p:nvGrpSpPr>
          <p:grpSpPr>
            <a:xfrm>
              <a:off x="9551520" y="3413880"/>
              <a:ext cx="255600" cy="111600"/>
              <a:chOff x="9551520" y="3413880"/>
              <a:chExt cx="255600" cy="111600"/>
            </a:xfrm>
          </p:grpSpPr>
          <p:sp>
            <p:nvSpPr>
              <p:cNvPr id="1117" name="CustomShape 199"/>
              <p:cNvSpPr/>
              <p:nvPr/>
            </p:nvSpPr>
            <p:spPr>
              <a:xfrm>
                <a:off x="9558720" y="3413880"/>
                <a:ext cx="241920" cy="61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118" name="CustomShape 200"/>
              <p:cNvSpPr/>
              <p:nvPr/>
            </p:nvSpPr>
            <p:spPr>
              <a:xfrm>
                <a:off x="9718560" y="3468600"/>
                <a:ext cx="88560" cy="525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119" name="CustomShape 201"/>
              <p:cNvSpPr/>
              <p:nvPr/>
            </p:nvSpPr>
            <p:spPr>
              <a:xfrm>
                <a:off x="9551520" y="3468600"/>
                <a:ext cx="87120" cy="518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1120" name="CustomShape 202"/>
              <p:cNvSpPr/>
              <p:nvPr/>
            </p:nvSpPr>
            <p:spPr>
              <a:xfrm>
                <a:off x="9582840" y="3441600"/>
                <a:ext cx="192240" cy="838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1121" name="Group 203"/>
          <p:cNvGrpSpPr/>
          <p:nvPr/>
        </p:nvGrpSpPr>
        <p:grpSpPr>
          <a:xfrm>
            <a:off x="9601560" y="3999600"/>
            <a:ext cx="364680" cy="237960"/>
            <a:chOff x="9601560" y="3999600"/>
            <a:chExt cx="364680" cy="237960"/>
          </a:xfrm>
        </p:grpSpPr>
        <p:sp>
          <p:nvSpPr>
            <p:cNvPr id="1122" name="CustomShape 204"/>
            <p:cNvSpPr/>
            <p:nvPr/>
          </p:nvSpPr>
          <p:spPr>
            <a:xfrm>
              <a:off x="9601560" y="4083120"/>
              <a:ext cx="364680" cy="1544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1123" name="CustomShape 205"/>
            <p:cNvSpPr/>
            <p:nvPr/>
          </p:nvSpPr>
          <p:spPr>
            <a:xfrm>
              <a:off x="9601920" y="3999600"/>
              <a:ext cx="364320" cy="1530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1124" name="Group 206"/>
            <p:cNvGrpSpPr/>
            <p:nvPr/>
          </p:nvGrpSpPr>
          <p:grpSpPr>
            <a:xfrm>
              <a:off x="9655920" y="4019400"/>
              <a:ext cx="255600" cy="111960"/>
              <a:chOff x="9655920" y="4019400"/>
              <a:chExt cx="255600" cy="111960"/>
            </a:xfrm>
          </p:grpSpPr>
          <p:sp>
            <p:nvSpPr>
              <p:cNvPr id="1125" name="CustomShape 207"/>
              <p:cNvSpPr/>
              <p:nvPr/>
            </p:nvSpPr>
            <p:spPr>
              <a:xfrm>
                <a:off x="9663120" y="4019400"/>
                <a:ext cx="241920" cy="61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126" name="CustomShape 208"/>
              <p:cNvSpPr/>
              <p:nvPr/>
            </p:nvSpPr>
            <p:spPr>
              <a:xfrm>
                <a:off x="9822960" y="4074120"/>
                <a:ext cx="88560" cy="525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127" name="CustomShape 209"/>
              <p:cNvSpPr/>
              <p:nvPr/>
            </p:nvSpPr>
            <p:spPr>
              <a:xfrm>
                <a:off x="9655920" y="4074120"/>
                <a:ext cx="87120" cy="518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1128" name="CustomShape 210"/>
              <p:cNvSpPr/>
              <p:nvPr/>
            </p:nvSpPr>
            <p:spPr>
              <a:xfrm>
                <a:off x="9687240" y="4047480"/>
                <a:ext cx="192240" cy="838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1129" name="Group 211"/>
          <p:cNvGrpSpPr/>
          <p:nvPr/>
        </p:nvGrpSpPr>
        <p:grpSpPr>
          <a:xfrm>
            <a:off x="10375200" y="3992400"/>
            <a:ext cx="351000" cy="195840"/>
            <a:chOff x="10375200" y="3992400"/>
            <a:chExt cx="351000" cy="195840"/>
          </a:xfrm>
        </p:grpSpPr>
        <p:sp>
          <p:nvSpPr>
            <p:cNvPr id="1130" name="CustomShape 212"/>
            <p:cNvSpPr/>
            <p:nvPr/>
          </p:nvSpPr>
          <p:spPr>
            <a:xfrm>
              <a:off x="10375200" y="4061160"/>
              <a:ext cx="351000" cy="127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1131" name="CustomShape 213"/>
            <p:cNvSpPr/>
            <p:nvPr/>
          </p:nvSpPr>
          <p:spPr>
            <a:xfrm>
              <a:off x="10375560" y="3992400"/>
              <a:ext cx="350640" cy="1260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1132" name="Group 214"/>
            <p:cNvGrpSpPr/>
            <p:nvPr/>
          </p:nvGrpSpPr>
          <p:grpSpPr>
            <a:xfrm>
              <a:off x="10427760" y="4008600"/>
              <a:ext cx="246240" cy="91800"/>
              <a:chOff x="10427760" y="4008600"/>
              <a:chExt cx="246240" cy="91800"/>
            </a:xfrm>
          </p:grpSpPr>
          <p:sp>
            <p:nvSpPr>
              <p:cNvPr id="1133" name="CustomShape 215"/>
              <p:cNvSpPr/>
              <p:nvPr/>
            </p:nvSpPr>
            <p:spPr>
              <a:xfrm>
                <a:off x="10434600" y="4008600"/>
                <a:ext cx="232920" cy="504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134" name="CustomShape 216"/>
              <p:cNvSpPr/>
              <p:nvPr/>
            </p:nvSpPr>
            <p:spPr>
              <a:xfrm>
                <a:off x="10588680" y="4053960"/>
                <a:ext cx="85320" cy="428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135" name="CustomShape 217"/>
              <p:cNvSpPr/>
              <p:nvPr/>
            </p:nvSpPr>
            <p:spPr>
              <a:xfrm>
                <a:off x="10427760" y="4053960"/>
                <a:ext cx="83880" cy="424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1136" name="CustomShape 218"/>
              <p:cNvSpPr/>
              <p:nvPr/>
            </p:nvSpPr>
            <p:spPr>
              <a:xfrm>
                <a:off x="10457640" y="4031640"/>
                <a:ext cx="185040" cy="68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1137" name="Group 219"/>
          <p:cNvGrpSpPr/>
          <p:nvPr/>
        </p:nvGrpSpPr>
        <p:grpSpPr>
          <a:xfrm>
            <a:off x="9248040" y="4775760"/>
            <a:ext cx="391320" cy="216000"/>
            <a:chOff x="9248040" y="4775760"/>
            <a:chExt cx="391320" cy="216000"/>
          </a:xfrm>
        </p:grpSpPr>
        <p:sp>
          <p:nvSpPr>
            <p:cNvPr id="1138" name="CustomShape 220"/>
            <p:cNvSpPr/>
            <p:nvPr/>
          </p:nvSpPr>
          <p:spPr>
            <a:xfrm>
              <a:off x="9248040" y="4851360"/>
              <a:ext cx="391320" cy="1404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1139" name="CustomShape 221"/>
            <p:cNvSpPr/>
            <p:nvPr/>
          </p:nvSpPr>
          <p:spPr>
            <a:xfrm>
              <a:off x="9248040" y="4775760"/>
              <a:ext cx="390600" cy="1389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1140" name="Group 222"/>
            <p:cNvGrpSpPr/>
            <p:nvPr/>
          </p:nvGrpSpPr>
          <p:grpSpPr>
            <a:xfrm>
              <a:off x="9306360" y="4793760"/>
              <a:ext cx="274320" cy="101160"/>
              <a:chOff x="9306360" y="4793760"/>
              <a:chExt cx="274320" cy="101160"/>
            </a:xfrm>
          </p:grpSpPr>
          <p:sp>
            <p:nvSpPr>
              <p:cNvPr id="1141" name="CustomShape 223"/>
              <p:cNvSpPr/>
              <p:nvPr/>
            </p:nvSpPr>
            <p:spPr>
              <a:xfrm>
                <a:off x="9313920" y="4793760"/>
                <a:ext cx="259560" cy="558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142" name="CustomShape 224"/>
              <p:cNvSpPr/>
              <p:nvPr/>
            </p:nvSpPr>
            <p:spPr>
              <a:xfrm>
                <a:off x="9485280" y="4843440"/>
                <a:ext cx="95400" cy="475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143" name="CustomShape 225"/>
              <p:cNvSpPr/>
              <p:nvPr/>
            </p:nvSpPr>
            <p:spPr>
              <a:xfrm>
                <a:off x="9306360" y="4843440"/>
                <a:ext cx="93600" cy="471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1144" name="CustomShape 226"/>
              <p:cNvSpPr/>
              <p:nvPr/>
            </p:nvSpPr>
            <p:spPr>
              <a:xfrm>
                <a:off x="9339480" y="4818960"/>
                <a:ext cx="206280" cy="759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1145" name="Group 227"/>
          <p:cNvGrpSpPr/>
          <p:nvPr/>
        </p:nvGrpSpPr>
        <p:grpSpPr>
          <a:xfrm>
            <a:off x="10926000" y="4368960"/>
            <a:ext cx="225720" cy="118080"/>
            <a:chOff x="10926000" y="4368960"/>
            <a:chExt cx="225720" cy="118080"/>
          </a:xfrm>
        </p:grpSpPr>
        <p:sp>
          <p:nvSpPr>
            <p:cNvPr id="1146" name="CustomShape 228"/>
            <p:cNvSpPr/>
            <p:nvPr/>
          </p:nvSpPr>
          <p:spPr>
            <a:xfrm>
              <a:off x="10926000" y="4410720"/>
              <a:ext cx="225720" cy="763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1147" name="CustomShape 229"/>
            <p:cNvSpPr/>
            <p:nvPr/>
          </p:nvSpPr>
          <p:spPr>
            <a:xfrm>
              <a:off x="10926000" y="4368960"/>
              <a:ext cx="225360" cy="7560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1148" name="Group 230"/>
            <p:cNvGrpSpPr/>
            <p:nvPr/>
          </p:nvGrpSpPr>
          <p:grpSpPr>
            <a:xfrm>
              <a:off x="10959840" y="4379040"/>
              <a:ext cx="158040" cy="54720"/>
              <a:chOff x="10959840" y="4379040"/>
              <a:chExt cx="158040" cy="54720"/>
            </a:xfrm>
          </p:grpSpPr>
          <p:sp>
            <p:nvSpPr>
              <p:cNvPr id="1149" name="CustomShape 231"/>
              <p:cNvSpPr/>
              <p:nvPr/>
            </p:nvSpPr>
            <p:spPr>
              <a:xfrm>
                <a:off x="10964160" y="4379040"/>
                <a:ext cx="149400" cy="295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150" name="CustomShape 232"/>
              <p:cNvSpPr/>
              <p:nvPr/>
            </p:nvSpPr>
            <p:spPr>
              <a:xfrm>
                <a:off x="11063520" y="4406400"/>
                <a:ext cx="54360" cy="252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1151" name="CustomShape 233"/>
              <p:cNvSpPr/>
              <p:nvPr/>
            </p:nvSpPr>
            <p:spPr>
              <a:xfrm>
                <a:off x="10959840" y="4406400"/>
                <a:ext cx="53280" cy="248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1152" name="CustomShape 234"/>
              <p:cNvSpPr/>
              <p:nvPr/>
            </p:nvSpPr>
            <p:spPr>
              <a:xfrm>
                <a:off x="10979280" y="4393080"/>
                <a:ext cx="118440" cy="406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1153" name="Group 235"/>
          <p:cNvGrpSpPr/>
          <p:nvPr/>
        </p:nvGrpSpPr>
        <p:grpSpPr>
          <a:xfrm>
            <a:off x="7439040" y="2356560"/>
            <a:ext cx="532440" cy="411840"/>
            <a:chOff x="7439040" y="2356560"/>
            <a:chExt cx="532440" cy="411840"/>
          </a:xfrm>
        </p:grpSpPr>
        <p:pic>
          <p:nvPicPr>
            <p:cNvPr id="1154" name="Picture 1017" descr="antenna_stylized"/>
            <p:cNvPicPr/>
            <p:nvPr/>
          </p:nvPicPr>
          <p:blipFill>
            <a:blip r:embed="rId6"/>
            <a:stretch/>
          </p:blipFill>
          <p:spPr>
            <a:xfrm>
              <a:off x="7439040" y="2356560"/>
              <a:ext cx="528120" cy="221400"/>
            </a:xfrm>
            <a:prstGeom prst="rect">
              <a:avLst/>
            </a:prstGeom>
            <a:ln w="0">
              <a:noFill/>
            </a:ln>
          </p:spPr>
        </p:pic>
        <p:pic>
          <p:nvPicPr>
            <p:cNvPr id="1155" name="Picture 1018" descr="laptop_keyboard"/>
            <p:cNvPicPr/>
            <p:nvPr/>
          </p:nvPicPr>
          <p:blipFill>
            <a:blip r:embed="rId7"/>
            <a:stretch/>
          </p:blipFill>
          <p:spPr>
            <a:xfrm flipH="1" rot="109200">
              <a:off x="7467120" y="2604600"/>
              <a:ext cx="434880" cy="156960"/>
            </a:xfrm>
            <a:prstGeom prst="rect">
              <a:avLst/>
            </a:prstGeom>
            <a:ln w="0">
              <a:noFill/>
            </a:ln>
          </p:spPr>
        </p:pic>
        <p:sp>
          <p:nvSpPr>
            <p:cNvPr id="1156" name="CustomShape 236"/>
            <p:cNvSpPr/>
            <p:nvPr/>
          </p:nvSpPr>
          <p:spPr>
            <a:xfrm>
              <a:off x="7609680" y="2450160"/>
              <a:ext cx="349560" cy="20556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1157" name="Picture 1020" descr="screen"/>
            <p:cNvPicPr/>
            <p:nvPr/>
          </p:nvPicPr>
          <p:blipFill>
            <a:blip r:embed="rId8"/>
            <a:stretch/>
          </p:blipFill>
          <p:spPr>
            <a:xfrm>
              <a:off x="7626960" y="2455560"/>
              <a:ext cx="317160" cy="186840"/>
            </a:xfrm>
            <a:prstGeom prst="rect">
              <a:avLst/>
            </a:prstGeom>
            <a:ln w="0">
              <a:noFill/>
            </a:ln>
          </p:spPr>
        </p:pic>
        <p:sp>
          <p:nvSpPr>
            <p:cNvPr id="1158" name="CustomShape 237"/>
            <p:cNvSpPr/>
            <p:nvPr/>
          </p:nvSpPr>
          <p:spPr>
            <a:xfrm>
              <a:off x="7673760" y="2444040"/>
              <a:ext cx="295560" cy="3636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1159" name="CustomShape 238"/>
            <p:cNvSpPr/>
            <p:nvPr/>
          </p:nvSpPr>
          <p:spPr>
            <a:xfrm>
              <a:off x="7606440" y="2443680"/>
              <a:ext cx="80280" cy="15876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1160" name="CustomShape 239"/>
            <p:cNvSpPr/>
            <p:nvPr/>
          </p:nvSpPr>
          <p:spPr>
            <a:xfrm>
              <a:off x="7880400" y="2472840"/>
              <a:ext cx="86760" cy="18360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1161" name="CustomShape 240"/>
            <p:cNvSpPr/>
            <p:nvPr/>
          </p:nvSpPr>
          <p:spPr>
            <a:xfrm>
              <a:off x="7605720" y="2597040"/>
              <a:ext cx="324720" cy="6048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1162" name="CustomShape 241"/>
            <p:cNvSpPr/>
            <p:nvPr/>
          </p:nvSpPr>
          <p:spPr>
            <a:xfrm>
              <a:off x="7890480" y="2474280"/>
              <a:ext cx="81000" cy="18432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1163" name="CustomShape 242"/>
            <p:cNvSpPr/>
            <p:nvPr/>
          </p:nvSpPr>
          <p:spPr>
            <a:xfrm>
              <a:off x="7606080" y="2605320"/>
              <a:ext cx="288360" cy="5940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1164" name="Group 243"/>
            <p:cNvGrpSpPr/>
            <p:nvPr/>
          </p:nvGrpSpPr>
          <p:grpSpPr>
            <a:xfrm>
              <a:off x="7601040" y="2671560"/>
              <a:ext cx="96120" cy="34200"/>
              <a:chOff x="7601040" y="2671560"/>
              <a:chExt cx="96120" cy="34200"/>
            </a:xfrm>
          </p:grpSpPr>
          <p:sp>
            <p:nvSpPr>
              <p:cNvPr id="1165" name="CustomShape 244"/>
              <p:cNvSpPr/>
              <p:nvPr/>
            </p:nvSpPr>
            <p:spPr>
              <a:xfrm>
                <a:off x="7601040" y="2671560"/>
                <a:ext cx="96120" cy="3420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1166" name="CustomShape 245"/>
              <p:cNvSpPr/>
              <p:nvPr/>
            </p:nvSpPr>
            <p:spPr>
              <a:xfrm>
                <a:off x="7602840" y="2672280"/>
                <a:ext cx="92880" cy="3240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1167" name="CustomShape 246"/>
              <p:cNvSpPr/>
              <p:nvPr/>
            </p:nvSpPr>
            <p:spPr>
              <a:xfrm>
                <a:off x="7610040" y="2685960"/>
                <a:ext cx="31320" cy="864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1168" name="CustomShape 247"/>
              <p:cNvSpPr/>
              <p:nvPr/>
            </p:nvSpPr>
            <p:spPr>
              <a:xfrm>
                <a:off x="7608960" y="2691000"/>
                <a:ext cx="23040" cy="46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1169" name="CustomShape 248"/>
              <p:cNvSpPr/>
              <p:nvPr/>
            </p:nvSpPr>
            <p:spPr>
              <a:xfrm>
                <a:off x="7637760" y="2693160"/>
                <a:ext cx="31320" cy="900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1170" name="CustomShape 249"/>
              <p:cNvSpPr/>
              <p:nvPr/>
            </p:nvSpPr>
            <p:spPr>
              <a:xfrm>
                <a:off x="7636680" y="2698560"/>
                <a:ext cx="23040" cy="46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1171" name="CustomShape 250"/>
            <p:cNvSpPr/>
            <p:nvPr/>
          </p:nvSpPr>
          <p:spPr>
            <a:xfrm>
              <a:off x="7770240" y="2676960"/>
              <a:ext cx="117000" cy="7848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1172" name="CustomShape 251"/>
            <p:cNvSpPr/>
            <p:nvPr/>
          </p:nvSpPr>
          <p:spPr>
            <a:xfrm>
              <a:off x="7464960" y="2683440"/>
              <a:ext cx="303480" cy="712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1173" name="CustomShape 252"/>
            <p:cNvSpPr/>
            <p:nvPr/>
          </p:nvSpPr>
          <p:spPr>
            <a:xfrm>
              <a:off x="7465320" y="2670120"/>
              <a:ext cx="720" cy="1260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1174" name="CustomShape 253"/>
            <p:cNvSpPr/>
            <p:nvPr/>
          </p:nvSpPr>
          <p:spPr>
            <a:xfrm>
              <a:off x="7465320" y="2608920"/>
              <a:ext cx="139680" cy="5940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1175" name="CustomShape 254"/>
            <p:cNvSpPr/>
            <p:nvPr/>
          </p:nvSpPr>
          <p:spPr>
            <a:xfrm>
              <a:off x="7475040" y="2673000"/>
              <a:ext cx="287640" cy="684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1176" name="CustomShape 255"/>
            <p:cNvSpPr/>
            <p:nvPr/>
          </p:nvSpPr>
          <p:spPr>
            <a:xfrm flipV="1">
              <a:off x="7764840" y="2665080"/>
              <a:ext cx="115920" cy="709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1177" name="Group 256"/>
          <p:cNvGrpSpPr/>
          <p:nvPr/>
        </p:nvGrpSpPr>
        <p:grpSpPr>
          <a:xfrm>
            <a:off x="8637840" y="2319840"/>
            <a:ext cx="528120" cy="475200"/>
            <a:chOff x="8637840" y="2319840"/>
            <a:chExt cx="528120" cy="475200"/>
          </a:xfrm>
        </p:grpSpPr>
        <p:pic>
          <p:nvPicPr>
            <p:cNvPr id="1178" name="Picture 568" descr="light2.png"/>
            <p:cNvPicPr/>
            <p:nvPr/>
          </p:nvPicPr>
          <p:blipFill>
            <a:blip r:embed="rId9"/>
            <a:stretch/>
          </p:blipFill>
          <p:spPr>
            <a:xfrm flipH="1">
              <a:off x="8834040" y="2392200"/>
              <a:ext cx="90360" cy="402840"/>
            </a:xfrm>
            <a:prstGeom prst="rect">
              <a:avLst/>
            </a:prstGeom>
            <a:ln w="0">
              <a:noFill/>
            </a:ln>
          </p:spPr>
        </p:pic>
        <p:pic>
          <p:nvPicPr>
            <p:cNvPr id="1179" name="Picture 1017" descr="antenna_stylized"/>
            <p:cNvPicPr/>
            <p:nvPr/>
          </p:nvPicPr>
          <p:blipFill>
            <a:blip r:embed="rId10"/>
            <a:stretch/>
          </p:blipFill>
          <p:spPr>
            <a:xfrm>
              <a:off x="8637840" y="2319840"/>
              <a:ext cx="528120" cy="221400"/>
            </a:xfrm>
            <a:prstGeom prst="rect">
              <a:avLst/>
            </a:prstGeom>
            <a:ln w="0">
              <a:noFill/>
            </a:ln>
          </p:spPr>
        </p:pic>
      </p:grpSp>
      <p:grpSp>
        <p:nvGrpSpPr>
          <p:cNvPr id="1180" name="Group 257"/>
          <p:cNvGrpSpPr/>
          <p:nvPr/>
        </p:nvGrpSpPr>
        <p:grpSpPr>
          <a:xfrm>
            <a:off x="8499600" y="2059200"/>
            <a:ext cx="846720" cy="223200"/>
            <a:chOff x="8499600" y="2059200"/>
            <a:chExt cx="846720" cy="223200"/>
          </a:xfrm>
        </p:grpSpPr>
        <p:pic>
          <p:nvPicPr>
            <p:cNvPr id="1181" name="Picture 603" descr="car_icon_small"/>
            <p:cNvPicPr/>
            <p:nvPr/>
          </p:nvPicPr>
          <p:blipFill>
            <a:blip r:embed="rId11"/>
            <a:stretch/>
          </p:blipFill>
          <p:spPr>
            <a:xfrm>
              <a:off x="8499600" y="2116800"/>
              <a:ext cx="846720" cy="165600"/>
            </a:xfrm>
            <a:prstGeom prst="rect">
              <a:avLst/>
            </a:prstGeom>
            <a:ln w="0">
              <a:noFill/>
            </a:ln>
          </p:spPr>
        </p:pic>
        <p:pic>
          <p:nvPicPr>
            <p:cNvPr id="1182" name="Picture 1017" descr="antenna_stylized"/>
            <p:cNvPicPr/>
            <p:nvPr/>
          </p:nvPicPr>
          <p:blipFill>
            <a:blip r:embed="rId12"/>
            <a:stretch/>
          </p:blipFill>
          <p:spPr>
            <a:xfrm>
              <a:off x="8710920" y="2059200"/>
              <a:ext cx="528120" cy="221400"/>
            </a:xfrm>
            <a:prstGeom prst="rect">
              <a:avLst/>
            </a:prstGeom>
            <a:ln w="0">
              <a:noFill/>
            </a:ln>
          </p:spPr>
        </p:pic>
      </p:grpSp>
      <p:grpSp>
        <p:nvGrpSpPr>
          <p:cNvPr id="1183" name="Group 258"/>
          <p:cNvGrpSpPr/>
          <p:nvPr/>
        </p:nvGrpSpPr>
        <p:grpSpPr>
          <a:xfrm>
            <a:off x="7493400" y="3325320"/>
            <a:ext cx="857880" cy="581400"/>
            <a:chOff x="7493400" y="3325320"/>
            <a:chExt cx="857880" cy="581400"/>
          </a:xfrm>
        </p:grpSpPr>
        <p:grpSp>
          <p:nvGrpSpPr>
            <p:cNvPr id="1184" name="Group 259"/>
            <p:cNvGrpSpPr/>
            <p:nvPr/>
          </p:nvGrpSpPr>
          <p:grpSpPr>
            <a:xfrm>
              <a:off x="7493400" y="3419280"/>
              <a:ext cx="348480" cy="307440"/>
              <a:chOff x="7493400" y="3419280"/>
              <a:chExt cx="348480" cy="307440"/>
            </a:xfrm>
          </p:grpSpPr>
          <p:pic>
            <p:nvPicPr>
              <p:cNvPr id="1185" name="Picture 1115" descr="antenna_stylized"/>
              <p:cNvPicPr/>
              <p:nvPr/>
            </p:nvPicPr>
            <p:blipFill>
              <a:blip r:embed="rId13"/>
              <a:stretch/>
            </p:blipFill>
            <p:spPr>
              <a:xfrm>
                <a:off x="7493400" y="3419280"/>
                <a:ext cx="345600" cy="164880"/>
              </a:xfrm>
              <a:prstGeom prst="rect">
                <a:avLst/>
              </a:prstGeom>
              <a:ln w="0">
                <a:noFill/>
              </a:ln>
            </p:spPr>
          </p:pic>
          <p:pic>
            <p:nvPicPr>
              <p:cNvPr id="1186" name="Picture 1116" descr="laptop_keyboard"/>
              <p:cNvPicPr/>
              <p:nvPr/>
            </p:nvPicPr>
            <p:blipFill>
              <a:blip r:embed="rId14"/>
              <a:stretch/>
            </p:blipFill>
            <p:spPr>
              <a:xfrm flipH="1" rot="109200">
                <a:off x="7510680" y="3605040"/>
                <a:ext cx="284040" cy="117000"/>
              </a:xfrm>
              <a:prstGeom prst="rect">
                <a:avLst/>
              </a:prstGeom>
              <a:ln w="0">
                <a:noFill/>
              </a:ln>
            </p:spPr>
          </p:pic>
          <p:sp>
            <p:nvSpPr>
              <p:cNvPr id="1187" name="CustomShape 260"/>
              <p:cNvSpPr/>
              <p:nvPr/>
            </p:nvSpPr>
            <p:spPr>
              <a:xfrm>
                <a:off x="7605360" y="3489120"/>
                <a:ext cx="228240" cy="15336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1188" name="Picture 1118" descr="screen"/>
              <p:cNvPicPr/>
              <p:nvPr/>
            </p:nvPicPr>
            <p:blipFill>
              <a:blip r:embed="rId15"/>
              <a:stretch/>
            </p:blipFill>
            <p:spPr>
              <a:xfrm>
                <a:off x="7616880" y="3493440"/>
                <a:ext cx="207000" cy="139320"/>
              </a:xfrm>
              <a:prstGeom prst="rect">
                <a:avLst/>
              </a:prstGeom>
              <a:ln w="0">
                <a:noFill/>
              </a:ln>
            </p:spPr>
          </p:pic>
          <p:sp>
            <p:nvSpPr>
              <p:cNvPr id="1189" name="CustomShape 261"/>
              <p:cNvSpPr/>
              <p:nvPr/>
            </p:nvSpPr>
            <p:spPr>
              <a:xfrm>
                <a:off x="7647480" y="3484800"/>
                <a:ext cx="192960" cy="2664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1190" name="CustomShape 262"/>
              <p:cNvSpPr/>
              <p:nvPr/>
            </p:nvSpPr>
            <p:spPr>
              <a:xfrm>
                <a:off x="7603200" y="3484440"/>
                <a:ext cx="51840" cy="11808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1191" name="CustomShape 263"/>
              <p:cNvSpPr/>
              <p:nvPr/>
            </p:nvSpPr>
            <p:spPr>
              <a:xfrm>
                <a:off x="7783200" y="3506040"/>
                <a:ext cx="55800" cy="13680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1192" name="CustomShape 264"/>
              <p:cNvSpPr/>
              <p:nvPr/>
            </p:nvSpPr>
            <p:spPr>
              <a:xfrm>
                <a:off x="7602840" y="3598920"/>
                <a:ext cx="212040" cy="4464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1193" name="CustomShape 265"/>
              <p:cNvSpPr/>
              <p:nvPr/>
            </p:nvSpPr>
            <p:spPr>
              <a:xfrm>
                <a:off x="7789680" y="3507120"/>
                <a:ext cx="52200" cy="13752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1194" name="CustomShape 266"/>
              <p:cNvSpPr/>
              <p:nvPr/>
            </p:nvSpPr>
            <p:spPr>
              <a:xfrm>
                <a:off x="7602840" y="3605400"/>
                <a:ext cx="188280" cy="4392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1195" name="Group 267"/>
              <p:cNvGrpSpPr/>
              <p:nvPr/>
            </p:nvGrpSpPr>
            <p:grpSpPr>
              <a:xfrm>
                <a:off x="7599600" y="3655080"/>
                <a:ext cx="62280" cy="25200"/>
                <a:chOff x="7599600" y="3655080"/>
                <a:chExt cx="62280" cy="25200"/>
              </a:xfrm>
            </p:grpSpPr>
            <p:sp>
              <p:nvSpPr>
                <p:cNvPr id="1196" name="CustomShape 268"/>
                <p:cNvSpPr/>
                <p:nvPr/>
              </p:nvSpPr>
              <p:spPr>
                <a:xfrm>
                  <a:off x="7599600" y="3655080"/>
                  <a:ext cx="62280" cy="2520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1197" name="CustomShape 269"/>
                <p:cNvSpPr/>
                <p:nvPr/>
              </p:nvSpPr>
              <p:spPr>
                <a:xfrm>
                  <a:off x="7601040" y="3655440"/>
                  <a:ext cx="60120" cy="2376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1198" name="CustomShape 270"/>
                <p:cNvSpPr/>
                <p:nvPr/>
              </p:nvSpPr>
              <p:spPr>
                <a:xfrm>
                  <a:off x="7605720" y="3665880"/>
                  <a:ext cx="19800" cy="576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1199" name="CustomShape 271"/>
                <p:cNvSpPr/>
                <p:nvPr/>
              </p:nvSpPr>
              <p:spPr>
                <a:xfrm>
                  <a:off x="7605000" y="3669480"/>
                  <a:ext cx="14040" cy="28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1200" name="CustomShape 272"/>
                <p:cNvSpPr/>
                <p:nvPr/>
              </p:nvSpPr>
              <p:spPr>
                <a:xfrm>
                  <a:off x="7623720" y="3671280"/>
                  <a:ext cx="19800" cy="612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1201" name="CustomShape 273"/>
                <p:cNvSpPr/>
                <p:nvPr/>
              </p:nvSpPr>
              <p:spPr>
                <a:xfrm>
                  <a:off x="7623000" y="3675240"/>
                  <a:ext cx="14040" cy="28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1202" name="CustomShape 274"/>
              <p:cNvSpPr/>
              <p:nvPr/>
            </p:nvSpPr>
            <p:spPr>
              <a:xfrm>
                <a:off x="7710480" y="3659040"/>
                <a:ext cx="75960" cy="5796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1203" name="CustomShape 275"/>
              <p:cNvSpPr/>
              <p:nvPr/>
            </p:nvSpPr>
            <p:spPr>
              <a:xfrm>
                <a:off x="7510680" y="3664080"/>
                <a:ext cx="198000" cy="529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1204" name="CustomShape 276"/>
              <p:cNvSpPr/>
              <p:nvPr/>
            </p:nvSpPr>
            <p:spPr>
              <a:xfrm>
                <a:off x="7510680" y="3653640"/>
                <a:ext cx="360" cy="864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1205" name="CustomShape 277"/>
              <p:cNvSpPr/>
              <p:nvPr/>
            </p:nvSpPr>
            <p:spPr>
              <a:xfrm>
                <a:off x="7510680" y="3608280"/>
                <a:ext cx="90720" cy="4392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1206" name="CustomShape 278"/>
              <p:cNvSpPr/>
              <p:nvPr/>
            </p:nvSpPr>
            <p:spPr>
              <a:xfrm>
                <a:off x="7517160" y="3656160"/>
                <a:ext cx="187920" cy="507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1207" name="CustomShape 279"/>
              <p:cNvSpPr/>
              <p:nvPr/>
            </p:nvSpPr>
            <p:spPr>
              <a:xfrm flipV="1">
                <a:off x="7706880" y="3650040"/>
                <a:ext cx="75240" cy="525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1208" name="Group 280"/>
            <p:cNvGrpSpPr/>
            <p:nvPr/>
          </p:nvGrpSpPr>
          <p:grpSpPr>
            <a:xfrm>
              <a:off x="7994520" y="3567240"/>
              <a:ext cx="356760" cy="339480"/>
              <a:chOff x="7994520" y="3567240"/>
              <a:chExt cx="356760" cy="339480"/>
            </a:xfrm>
          </p:grpSpPr>
          <p:pic>
            <p:nvPicPr>
              <p:cNvPr id="1209" name="Picture 1140" descr="desktop_computer_stylized_medium"/>
              <p:cNvPicPr/>
              <p:nvPr/>
            </p:nvPicPr>
            <p:blipFill>
              <a:blip r:embed="rId16"/>
              <a:stretch/>
            </p:blipFill>
            <p:spPr>
              <a:xfrm flipH="1">
                <a:off x="7994520" y="3567240"/>
                <a:ext cx="356760" cy="339480"/>
              </a:xfrm>
              <a:prstGeom prst="rect">
                <a:avLst/>
              </a:prstGeom>
              <a:ln w="0">
                <a:noFill/>
              </a:ln>
            </p:spPr>
          </p:pic>
          <p:sp>
            <p:nvSpPr>
              <p:cNvPr id="1210" name="CustomShape 281"/>
              <p:cNvSpPr/>
              <p:nvPr/>
            </p:nvSpPr>
            <p:spPr>
              <a:xfrm flipH="1">
                <a:off x="8143200" y="3600000"/>
                <a:ext cx="167040" cy="1540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1211" name="Group 282"/>
            <p:cNvGrpSpPr/>
            <p:nvPr/>
          </p:nvGrpSpPr>
          <p:grpSpPr>
            <a:xfrm>
              <a:off x="7803360" y="3325320"/>
              <a:ext cx="345600" cy="394200"/>
              <a:chOff x="7803360" y="3325320"/>
              <a:chExt cx="345600" cy="394200"/>
            </a:xfrm>
          </p:grpSpPr>
          <p:pic>
            <p:nvPicPr>
              <p:cNvPr id="1212" name="Picture 571" descr="fridge2.png"/>
              <p:cNvPicPr/>
              <p:nvPr/>
            </p:nvPicPr>
            <p:blipFill>
              <a:blip r:embed="rId17"/>
              <a:stretch/>
            </p:blipFill>
            <p:spPr>
              <a:xfrm>
                <a:off x="7903080" y="3385080"/>
                <a:ext cx="187200" cy="334440"/>
              </a:xfrm>
              <a:prstGeom prst="rect">
                <a:avLst/>
              </a:prstGeom>
              <a:ln w="0">
                <a:noFill/>
              </a:ln>
            </p:spPr>
          </p:pic>
          <p:pic>
            <p:nvPicPr>
              <p:cNvPr id="1213" name="Picture 1115" descr="antenna_stylized"/>
              <p:cNvPicPr/>
              <p:nvPr/>
            </p:nvPicPr>
            <p:blipFill>
              <a:blip r:embed="rId18"/>
              <a:stretch/>
            </p:blipFill>
            <p:spPr>
              <a:xfrm>
                <a:off x="7803360" y="3325320"/>
                <a:ext cx="345600" cy="164880"/>
              </a:xfrm>
              <a:prstGeom prst="rect">
                <a:avLst/>
              </a:prstGeom>
              <a:ln w="0">
                <a:noFill/>
              </a:ln>
            </p:spPr>
          </p:pic>
        </p:grpSp>
      </p:grpSp>
      <p:grpSp>
        <p:nvGrpSpPr>
          <p:cNvPr id="1214" name="Group 283"/>
          <p:cNvGrpSpPr/>
          <p:nvPr/>
        </p:nvGrpSpPr>
        <p:grpSpPr>
          <a:xfrm>
            <a:off x="11063880" y="3428640"/>
            <a:ext cx="516960" cy="1209600"/>
            <a:chOff x="11063880" y="3428640"/>
            <a:chExt cx="516960" cy="1209600"/>
          </a:xfrm>
        </p:grpSpPr>
        <p:grpSp>
          <p:nvGrpSpPr>
            <p:cNvPr id="1215" name="Group 284"/>
            <p:cNvGrpSpPr/>
            <p:nvPr/>
          </p:nvGrpSpPr>
          <p:grpSpPr>
            <a:xfrm>
              <a:off x="11093040" y="4188960"/>
              <a:ext cx="487800" cy="449280"/>
              <a:chOff x="11093040" y="4188960"/>
              <a:chExt cx="487800" cy="449280"/>
            </a:xfrm>
          </p:grpSpPr>
          <p:sp>
            <p:nvSpPr>
              <p:cNvPr id="1216" name="Line 285"/>
              <p:cNvSpPr/>
              <p:nvPr/>
            </p:nvSpPr>
            <p:spPr>
              <a:xfrm>
                <a:off x="11093040" y="4429440"/>
                <a:ext cx="186120" cy="36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1217" name="Group 286"/>
              <p:cNvGrpSpPr/>
              <p:nvPr/>
            </p:nvGrpSpPr>
            <p:grpSpPr>
              <a:xfrm>
                <a:off x="11230920" y="4188960"/>
                <a:ext cx="349920" cy="449280"/>
                <a:chOff x="11230920" y="4188960"/>
                <a:chExt cx="349920" cy="449280"/>
              </a:xfrm>
            </p:grpSpPr>
            <p:pic>
              <p:nvPicPr>
                <p:cNvPr id="1218" name="Picture 319" descr="server_rack.png"/>
                <p:cNvPicPr/>
                <p:nvPr/>
              </p:nvPicPr>
              <p:blipFill>
                <a:blip r:embed="rId19"/>
                <a:stretch/>
              </p:blipFill>
              <p:spPr>
                <a:xfrm>
                  <a:off x="11434680" y="4254840"/>
                  <a:ext cx="146160" cy="346680"/>
                </a:xfrm>
                <a:prstGeom prst="rect">
                  <a:avLst/>
                </a:prstGeom>
                <a:ln w="0">
                  <a:noFill/>
                </a:ln>
              </p:spPr>
            </p:pic>
            <p:pic>
              <p:nvPicPr>
                <p:cNvPr id="1219" name="Picture 320" descr="server_rack.png"/>
                <p:cNvPicPr/>
                <p:nvPr/>
              </p:nvPicPr>
              <p:blipFill>
                <a:blip r:embed="rId20"/>
                <a:stretch/>
              </p:blipFill>
              <p:spPr>
                <a:xfrm>
                  <a:off x="11230920" y="4247280"/>
                  <a:ext cx="146160" cy="346680"/>
                </a:xfrm>
                <a:prstGeom prst="rect">
                  <a:avLst/>
                </a:prstGeom>
                <a:ln w="0">
                  <a:noFill/>
                </a:ln>
              </p:spPr>
            </p:pic>
            <p:pic>
              <p:nvPicPr>
                <p:cNvPr id="1220" name="Picture 321" descr="server_rack.png"/>
                <p:cNvPicPr/>
                <p:nvPr/>
              </p:nvPicPr>
              <p:blipFill>
                <a:blip r:embed="rId21"/>
                <a:stretch/>
              </p:blipFill>
              <p:spPr>
                <a:xfrm>
                  <a:off x="11316960" y="4188960"/>
                  <a:ext cx="189720" cy="449280"/>
                </a:xfrm>
                <a:prstGeom prst="rect">
                  <a:avLst/>
                </a:prstGeom>
                <a:ln w="0">
                  <a:noFill/>
                </a:ln>
              </p:spPr>
            </p:pic>
          </p:grpSp>
        </p:grpSp>
        <p:grpSp>
          <p:nvGrpSpPr>
            <p:cNvPr id="1221" name="Group 287"/>
            <p:cNvGrpSpPr/>
            <p:nvPr/>
          </p:nvGrpSpPr>
          <p:grpSpPr>
            <a:xfrm>
              <a:off x="11063880" y="3428640"/>
              <a:ext cx="422280" cy="403560"/>
              <a:chOff x="11063880" y="3428640"/>
              <a:chExt cx="422280" cy="403560"/>
            </a:xfrm>
          </p:grpSpPr>
          <p:sp>
            <p:nvSpPr>
              <p:cNvPr id="1222" name="Line 288"/>
              <p:cNvSpPr/>
              <p:nvPr/>
            </p:nvSpPr>
            <p:spPr>
              <a:xfrm>
                <a:off x="11063880" y="3644640"/>
                <a:ext cx="161280" cy="36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1223" name="Group 289"/>
              <p:cNvGrpSpPr/>
              <p:nvPr/>
            </p:nvGrpSpPr>
            <p:grpSpPr>
              <a:xfrm>
                <a:off x="11183760" y="3428640"/>
                <a:ext cx="302400" cy="403560"/>
                <a:chOff x="11183760" y="3428640"/>
                <a:chExt cx="302400" cy="403560"/>
              </a:xfrm>
            </p:grpSpPr>
            <p:pic>
              <p:nvPicPr>
                <p:cNvPr id="1224" name="Picture 314" descr="server_rack.png"/>
                <p:cNvPicPr/>
                <p:nvPr/>
              </p:nvPicPr>
              <p:blipFill>
                <a:blip r:embed="rId22"/>
                <a:stretch/>
              </p:blipFill>
              <p:spPr>
                <a:xfrm>
                  <a:off x="11360160" y="3488040"/>
                  <a:ext cx="126000" cy="311040"/>
                </a:xfrm>
                <a:prstGeom prst="rect">
                  <a:avLst/>
                </a:prstGeom>
                <a:ln w="0">
                  <a:noFill/>
                </a:ln>
              </p:spPr>
            </p:pic>
            <p:pic>
              <p:nvPicPr>
                <p:cNvPr id="1225" name="Picture 315" descr="server_rack.png"/>
                <p:cNvPicPr/>
                <p:nvPr/>
              </p:nvPicPr>
              <p:blipFill>
                <a:blip r:embed="rId23"/>
                <a:stretch/>
              </p:blipFill>
              <p:spPr>
                <a:xfrm>
                  <a:off x="11183760" y="3481200"/>
                  <a:ext cx="126000" cy="311040"/>
                </a:xfrm>
                <a:prstGeom prst="rect">
                  <a:avLst/>
                </a:prstGeom>
                <a:ln w="0">
                  <a:noFill/>
                </a:ln>
              </p:spPr>
            </p:pic>
            <p:pic>
              <p:nvPicPr>
                <p:cNvPr id="1226" name="Picture 316" descr="server_rack.png"/>
                <p:cNvPicPr/>
                <p:nvPr/>
              </p:nvPicPr>
              <p:blipFill>
                <a:blip r:embed="rId24"/>
                <a:stretch/>
              </p:blipFill>
              <p:spPr>
                <a:xfrm>
                  <a:off x="11257920" y="3428640"/>
                  <a:ext cx="163800" cy="403560"/>
                </a:xfrm>
                <a:prstGeom prst="rect">
                  <a:avLst/>
                </a:prstGeom>
                <a:ln w="0">
                  <a:noFill/>
                </a:ln>
              </p:spPr>
            </p:pic>
          </p:grpSp>
        </p:grpSp>
      </p:grpSp>
      <p:grpSp>
        <p:nvGrpSpPr>
          <p:cNvPr id="1227" name="Group 290"/>
          <p:cNvGrpSpPr/>
          <p:nvPr/>
        </p:nvGrpSpPr>
        <p:grpSpPr>
          <a:xfrm>
            <a:off x="7983360" y="4900320"/>
            <a:ext cx="343080" cy="317880"/>
            <a:chOff x="7983360" y="4900320"/>
            <a:chExt cx="343080" cy="317880"/>
          </a:xfrm>
        </p:grpSpPr>
        <p:pic>
          <p:nvPicPr>
            <p:cNvPr id="1228" name="Picture 591" descr="desktop_computer_stylized_medium"/>
            <p:cNvPicPr/>
            <p:nvPr/>
          </p:nvPicPr>
          <p:blipFill>
            <a:blip r:embed="rId25"/>
            <a:stretch/>
          </p:blipFill>
          <p:spPr>
            <a:xfrm flipH="1">
              <a:off x="7983360" y="4900320"/>
              <a:ext cx="343080" cy="317880"/>
            </a:xfrm>
            <a:prstGeom prst="rect">
              <a:avLst/>
            </a:prstGeom>
            <a:ln w="0">
              <a:noFill/>
            </a:ln>
          </p:spPr>
        </p:pic>
        <p:sp>
          <p:nvSpPr>
            <p:cNvPr id="1229" name="CustomShape 291"/>
            <p:cNvSpPr/>
            <p:nvPr/>
          </p:nvSpPr>
          <p:spPr>
            <a:xfrm flipH="1">
              <a:off x="8126280" y="4930920"/>
              <a:ext cx="160560" cy="1443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1230" name="Group 292"/>
          <p:cNvGrpSpPr/>
          <p:nvPr/>
        </p:nvGrpSpPr>
        <p:grpSpPr>
          <a:xfrm>
            <a:off x="9201600" y="5852880"/>
            <a:ext cx="307800" cy="309240"/>
            <a:chOff x="9201600" y="5852880"/>
            <a:chExt cx="307800" cy="309240"/>
          </a:xfrm>
        </p:grpSpPr>
        <p:pic>
          <p:nvPicPr>
            <p:cNvPr id="1231" name="Picture 1065" descr="antenna_stylized"/>
            <p:cNvPicPr/>
            <p:nvPr/>
          </p:nvPicPr>
          <p:blipFill>
            <a:blip r:embed="rId26"/>
            <a:stretch/>
          </p:blipFill>
          <p:spPr>
            <a:xfrm>
              <a:off x="9201600" y="5852880"/>
              <a:ext cx="305280" cy="166320"/>
            </a:xfrm>
            <a:prstGeom prst="rect">
              <a:avLst/>
            </a:prstGeom>
            <a:ln w="0">
              <a:noFill/>
            </a:ln>
          </p:spPr>
        </p:pic>
        <p:pic>
          <p:nvPicPr>
            <p:cNvPr id="1232" name="Picture 1066" descr="laptop_keyboard"/>
            <p:cNvPicPr/>
            <p:nvPr/>
          </p:nvPicPr>
          <p:blipFill>
            <a:blip r:embed="rId27"/>
            <a:stretch/>
          </p:blipFill>
          <p:spPr>
            <a:xfrm flipH="1" rot="114600">
              <a:off x="9216720" y="6040080"/>
              <a:ext cx="250920" cy="117720"/>
            </a:xfrm>
            <a:prstGeom prst="rect">
              <a:avLst/>
            </a:prstGeom>
            <a:ln w="0">
              <a:noFill/>
            </a:ln>
          </p:spPr>
        </p:pic>
        <p:sp>
          <p:nvSpPr>
            <p:cNvPr id="1233" name="CustomShape 293"/>
            <p:cNvSpPr/>
            <p:nvPr/>
          </p:nvSpPr>
          <p:spPr>
            <a:xfrm>
              <a:off x="9300600" y="5923440"/>
              <a:ext cx="201600" cy="15444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1234" name="Picture 1068" descr="screen"/>
            <p:cNvPicPr/>
            <p:nvPr/>
          </p:nvPicPr>
          <p:blipFill>
            <a:blip r:embed="rId28"/>
            <a:stretch/>
          </p:blipFill>
          <p:spPr>
            <a:xfrm>
              <a:off x="9310680" y="5927400"/>
              <a:ext cx="182880" cy="140400"/>
            </a:xfrm>
            <a:prstGeom prst="rect">
              <a:avLst/>
            </a:prstGeom>
            <a:ln w="0">
              <a:noFill/>
            </a:ln>
          </p:spPr>
        </p:pic>
        <p:sp>
          <p:nvSpPr>
            <p:cNvPr id="1235" name="CustomShape 294"/>
            <p:cNvSpPr/>
            <p:nvPr/>
          </p:nvSpPr>
          <p:spPr>
            <a:xfrm>
              <a:off x="9337680" y="5918760"/>
              <a:ext cx="170280" cy="2664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1236" name="CustomShape 295"/>
            <p:cNvSpPr/>
            <p:nvPr/>
          </p:nvSpPr>
          <p:spPr>
            <a:xfrm>
              <a:off x="9298800" y="5918760"/>
              <a:ext cx="45360" cy="11916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1237" name="CustomShape 296"/>
            <p:cNvSpPr/>
            <p:nvPr/>
          </p:nvSpPr>
          <p:spPr>
            <a:xfrm>
              <a:off x="9457560" y="5940360"/>
              <a:ext cx="49320" cy="13788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1238" name="CustomShape 297"/>
            <p:cNvSpPr/>
            <p:nvPr/>
          </p:nvSpPr>
          <p:spPr>
            <a:xfrm>
              <a:off x="9298080" y="6033960"/>
              <a:ext cx="187200" cy="4500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1239" name="CustomShape 298"/>
            <p:cNvSpPr/>
            <p:nvPr/>
          </p:nvSpPr>
          <p:spPr>
            <a:xfrm>
              <a:off x="9463320" y="5941440"/>
              <a:ext cx="46080" cy="13860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1240" name="CustomShape 299"/>
            <p:cNvSpPr/>
            <p:nvPr/>
          </p:nvSpPr>
          <p:spPr>
            <a:xfrm>
              <a:off x="9298440" y="6040440"/>
              <a:ext cx="166320" cy="4428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1241" name="Group 300"/>
            <p:cNvGrpSpPr/>
            <p:nvPr/>
          </p:nvGrpSpPr>
          <p:grpSpPr>
            <a:xfrm>
              <a:off x="9295560" y="6090480"/>
              <a:ext cx="54720" cy="25200"/>
              <a:chOff x="9295560" y="6090480"/>
              <a:chExt cx="54720" cy="25200"/>
            </a:xfrm>
          </p:grpSpPr>
          <p:sp>
            <p:nvSpPr>
              <p:cNvPr id="1242" name="CustomShape 301"/>
              <p:cNvSpPr/>
              <p:nvPr/>
            </p:nvSpPr>
            <p:spPr>
              <a:xfrm>
                <a:off x="9295560" y="6090480"/>
                <a:ext cx="54720" cy="2520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1243" name="CustomShape 302"/>
              <p:cNvSpPr/>
              <p:nvPr/>
            </p:nvSpPr>
            <p:spPr>
              <a:xfrm>
                <a:off x="9296640" y="6090840"/>
                <a:ext cx="52920" cy="2376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1244" name="CustomShape 303"/>
              <p:cNvSpPr/>
              <p:nvPr/>
            </p:nvSpPr>
            <p:spPr>
              <a:xfrm>
                <a:off x="9300960" y="6101280"/>
                <a:ext cx="17280" cy="612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1245" name="CustomShape 304"/>
              <p:cNvSpPr/>
              <p:nvPr/>
            </p:nvSpPr>
            <p:spPr>
              <a:xfrm>
                <a:off x="9300240" y="6105240"/>
                <a:ext cx="12240" cy="28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1246" name="CustomShape 305"/>
              <p:cNvSpPr/>
              <p:nvPr/>
            </p:nvSpPr>
            <p:spPr>
              <a:xfrm>
                <a:off x="9316800" y="6106680"/>
                <a:ext cx="17280" cy="612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1247" name="CustomShape 306"/>
              <p:cNvSpPr/>
              <p:nvPr/>
            </p:nvSpPr>
            <p:spPr>
              <a:xfrm>
                <a:off x="9316080" y="6110640"/>
                <a:ext cx="12240" cy="28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1248" name="CustomShape 307"/>
            <p:cNvSpPr/>
            <p:nvPr/>
          </p:nvSpPr>
          <p:spPr>
            <a:xfrm>
              <a:off x="9393480" y="6094440"/>
              <a:ext cx="66960" cy="5868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1249" name="CustomShape 308"/>
            <p:cNvSpPr/>
            <p:nvPr/>
          </p:nvSpPr>
          <p:spPr>
            <a:xfrm>
              <a:off x="9216720" y="6099480"/>
              <a:ext cx="174960" cy="532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1250" name="CustomShape 309"/>
            <p:cNvSpPr/>
            <p:nvPr/>
          </p:nvSpPr>
          <p:spPr>
            <a:xfrm>
              <a:off x="9216720" y="6089040"/>
              <a:ext cx="360" cy="864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1251" name="CustomShape 310"/>
            <p:cNvSpPr/>
            <p:nvPr/>
          </p:nvSpPr>
          <p:spPr>
            <a:xfrm>
              <a:off x="9217080" y="6043320"/>
              <a:ext cx="79920" cy="4428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1252" name="CustomShape 311"/>
            <p:cNvSpPr/>
            <p:nvPr/>
          </p:nvSpPr>
          <p:spPr>
            <a:xfrm>
              <a:off x="9222480" y="6091560"/>
              <a:ext cx="165600" cy="511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1253" name="CustomShape 312"/>
            <p:cNvSpPr/>
            <p:nvPr/>
          </p:nvSpPr>
          <p:spPr>
            <a:xfrm flipV="1">
              <a:off x="9390600" y="6085080"/>
              <a:ext cx="66240" cy="529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1254" name="Group 313"/>
          <p:cNvGrpSpPr/>
          <p:nvPr/>
        </p:nvGrpSpPr>
        <p:grpSpPr>
          <a:xfrm>
            <a:off x="8156520" y="5504760"/>
            <a:ext cx="343080" cy="317880"/>
            <a:chOff x="8156520" y="5504760"/>
            <a:chExt cx="343080" cy="317880"/>
          </a:xfrm>
        </p:grpSpPr>
        <p:pic>
          <p:nvPicPr>
            <p:cNvPr id="1255" name="Picture 591" descr="desktop_computer_stylized_medium"/>
            <p:cNvPicPr/>
            <p:nvPr/>
          </p:nvPicPr>
          <p:blipFill>
            <a:blip r:embed="rId29"/>
            <a:stretch/>
          </p:blipFill>
          <p:spPr>
            <a:xfrm flipH="1">
              <a:off x="8156520" y="5504760"/>
              <a:ext cx="343080" cy="317880"/>
            </a:xfrm>
            <a:prstGeom prst="rect">
              <a:avLst/>
            </a:prstGeom>
            <a:ln w="0">
              <a:noFill/>
            </a:ln>
          </p:spPr>
        </p:pic>
        <p:sp>
          <p:nvSpPr>
            <p:cNvPr id="1256" name="CustomShape 314"/>
            <p:cNvSpPr/>
            <p:nvPr/>
          </p:nvSpPr>
          <p:spPr>
            <a:xfrm flipH="1">
              <a:off x="8299080" y="5535360"/>
              <a:ext cx="160560" cy="1443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1257" name="Group 315"/>
          <p:cNvGrpSpPr/>
          <p:nvPr/>
        </p:nvGrpSpPr>
        <p:grpSpPr>
          <a:xfrm>
            <a:off x="8554680" y="5526000"/>
            <a:ext cx="343080" cy="317880"/>
            <a:chOff x="8554680" y="5526000"/>
            <a:chExt cx="343080" cy="317880"/>
          </a:xfrm>
        </p:grpSpPr>
        <p:pic>
          <p:nvPicPr>
            <p:cNvPr id="1258" name="Picture 591" descr="desktop_computer_stylized_medium"/>
            <p:cNvPicPr/>
            <p:nvPr/>
          </p:nvPicPr>
          <p:blipFill>
            <a:blip r:embed="rId30"/>
            <a:stretch/>
          </p:blipFill>
          <p:spPr>
            <a:xfrm flipH="1">
              <a:off x="8554680" y="5526000"/>
              <a:ext cx="343080" cy="317880"/>
            </a:xfrm>
            <a:prstGeom prst="rect">
              <a:avLst/>
            </a:prstGeom>
            <a:ln w="0">
              <a:noFill/>
            </a:ln>
          </p:spPr>
        </p:pic>
        <p:sp>
          <p:nvSpPr>
            <p:cNvPr id="1259" name="CustomShape 316"/>
            <p:cNvSpPr/>
            <p:nvPr/>
          </p:nvSpPr>
          <p:spPr>
            <a:xfrm flipH="1">
              <a:off x="8697240" y="5556960"/>
              <a:ext cx="160560" cy="1443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1260" name="Group 317"/>
          <p:cNvGrpSpPr/>
          <p:nvPr/>
        </p:nvGrpSpPr>
        <p:grpSpPr>
          <a:xfrm>
            <a:off x="9534600" y="5795280"/>
            <a:ext cx="316800" cy="254160"/>
            <a:chOff x="9534600" y="5795280"/>
            <a:chExt cx="316800" cy="254160"/>
          </a:xfrm>
        </p:grpSpPr>
        <p:pic>
          <p:nvPicPr>
            <p:cNvPr id="1261" name="Picture 1065" descr="antenna_stylized"/>
            <p:cNvPicPr/>
            <p:nvPr/>
          </p:nvPicPr>
          <p:blipFill>
            <a:blip r:embed="rId31"/>
            <a:stretch/>
          </p:blipFill>
          <p:spPr>
            <a:xfrm>
              <a:off x="9534600" y="5795280"/>
              <a:ext cx="314280" cy="136440"/>
            </a:xfrm>
            <a:prstGeom prst="rect">
              <a:avLst/>
            </a:prstGeom>
            <a:ln w="0">
              <a:noFill/>
            </a:ln>
          </p:spPr>
        </p:pic>
        <p:pic>
          <p:nvPicPr>
            <p:cNvPr id="1262" name="Picture 1066" descr="laptop_keyboard"/>
            <p:cNvPicPr/>
            <p:nvPr/>
          </p:nvPicPr>
          <p:blipFill>
            <a:blip r:embed="rId32"/>
            <a:stretch/>
          </p:blipFill>
          <p:spPr>
            <a:xfrm flipH="1" rot="91800">
              <a:off x="9551880" y="5949360"/>
              <a:ext cx="258480" cy="96480"/>
            </a:xfrm>
            <a:prstGeom prst="rect">
              <a:avLst/>
            </a:prstGeom>
            <a:ln w="0">
              <a:noFill/>
            </a:ln>
          </p:spPr>
        </p:pic>
        <p:sp>
          <p:nvSpPr>
            <p:cNvPr id="1263" name="CustomShape 318"/>
            <p:cNvSpPr/>
            <p:nvPr/>
          </p:nvSpPr>
          <p:spPr>
            <a:xfrm>
              <a:off x="9636480" y="5853240"/>
              <a:ext cx="207360" cy="12672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1264" name="Picture 1068" descr="screen"/>
            <p:cNvPicPr/>
            <p:nvPr/>
          </p:nvPicPr>
          <p:blipFill>
            <a:blip r:embed="rId33"/>
            <a:stretch/>
          </p:blipFill>
          <p:spPr>
            <a:xfrm>
              <a:off x="9646920" y="5856480"/>
              <a:ext cx="188280" cy="115200"/>
            </a:xfrm>
            <a:prstGeom prst="rect">
              <a:avLst/>
            </a:prstGeom>
            <a:ln w="0">
              <a:noFill/>
            </a:ln>
          </p:spPr>
        </p:pic>
        <p:sp>
          <p:nvSpPr>
            <p:cNvPr id="1265" name="CustomShape 319"/>
            <p:cNvSpPr/>
            <p:nvPr/>
          </p:nvSpPr>
          <p:spPr>
            <a:xfrm>
              <a:off x="9674640" y="5849640"/>
              <a:ext cx="175320" cy="2160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1266" name="CustomShape 320"/>
            <p:cNvSpPr/>
            <p:nvPr/>
          </p:nvSpPr>
          <p:spPr>
            <a:xfrm>
              <a:off x="9634680" y="5849280"/>
              <a:ext cx="46800" cy="9756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1267" name="CustomShape 321"/>
            <p:cNvSpPr/>
            <p:nvPr/>
          </p:nvSpPr>
          <p:spPr>
            <a:xfrm>
              <a:off x="9798120" y="5867280"/>
              <a:ext cx="50760" cy="1130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1268" name="CustomShape 322"/>
            <p:cNvSpPr/>
            <p:nvPr/>
          </p:nvSpPr>
          <p:spPr>
            <a:xfrm>
              <a:off x="9633960" y="5944320"/>
              <a:ext cx="192600" cy="3636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1269" name="CustomShape 323"/>
            <p:cNvSpPr/>
            <p:nvPr/>
          </p:nvSpPr>
          <p:spPr>
            <a:xfrm>
              <a:off x="9804240" y="5868360"/>
              <a:ext cx="47160" cy="11340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1270" name="CustomShape 324"/>
            <p:cNvSpPr/>
            <p:nvPr/>
          </p:nvSpPr>
          <p:spPr>
            <a:xfrm>
              <a:off x="9634320" y="5949720"/>
              <a:ext cx="171000" cy="3600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1271" name="Group 325"/>
            <p:cNvGrpSpPr/>
            <p:nvPr/>
          </p:nvGrpSpPr>
          <p:grpSpPr>
            <a:xfrm>
              <a:off x="9631440" y="5990760"/>
              <a:ext cx="56520" cy="20520"/>
              <a:chOff x="9631440" y="5990760"/>
              <a:chExt cx="56520" cy="20520"/>
            </a:xfrm>
          </p:grpSpPr>
          <p:sp>
            <p:nvSpPr>
              <p:cNvPr id="1272" name="CustomShape 326"/>
              <p:cNvSpPr/>
              <p:nvPr/>
            </p:nvSpPr>
            <p:spPr>
              <a:xfrm>
                <a:off x="9631440" y="5990760"/>
                <a:ext cx="56520" cy="2052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1273" name="CustomShape 327"/>
              <p:cNvSpPr/>
              <p:nvPr/>
            </p:nvSpPr>
            <p:spPr>
              <a:xfrm>
                <a:off x="9632520" y="5991120"/>
                <a:ext cx="54360" cy="1908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1274" name="CustomShape 328"/>
              <p:cNvSpPr/>
              <p:nvPr/>
            </p:nvSpPr>
            <p:spPr>
              <a:xfrm>
                <a:off x="9636840" y="5999760"/>
                <a:ext cx="17640" cy="432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1275" name="CustomShape 329"/>
              <p:cNvSpPr/>
              <p:nvPr/>
            </p:nvSpPr>
            <p:spPr>
              <a:xfrm>
                <a:off x="9636120" y="6003000"/>
                <a:ext cx="12600" cy="180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1276" name="CustomShape 330"/>
              <p:cNvSpPr/>
              <p:nvPr/>
            </p:nvSpPr>
            <p:spPr>
              <a:xfrm>
                <a:off x="9653400" y="6004080"/>
                <a:ext cx="17640" cy="468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1277" name="CustomShape 331"/>
              <p:cNvSpPr/>
              <p:nvPr/>
            </p:nvSpPr>
            <p:spPr>
              <a:xfrm>
                <a:off x="9652680" y="6007680"/>
                <a:ext cx="12600" cy="180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1278" name="CustomShape 332"/>
            <p:cNvSpPr/>
            <p:nvPr/>
          </p:nvSpPr>
          <p:spPr>
            <a:xfrm>
              <a:off x="9732240" y="5994000"/>
              <a:ext cx="68760" cy="4788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1279" name="CustomShape 333"/>
            <p:cNvSpPr/>
            <p:nvPr/>
          </p:nvSpPr>
          <p:spPr>
            <a:xfrm>
              <a:off x="9550080" y="5998320"/>
              <a:ext cx="180000" cy="432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1280" name="CustomShape 334"/>
            <p:cNvSpPr/>
            <p:nvPr/>
          </p:nvSpPr>
          <p:spPr>
            <a:xfrm>
              <a:off x="9550440" y="5989680"/>
              <a:ext cx="360" cy="684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1281" name="CustomShape 335"/>
            <p:cNvSpPr/>
            <p:nvPr/>
          </p:nvSpPr>
          <p:spPr>
            <a:xfrm>
              <a:off x="9550440" y="5951880"/>
              <a:ext cx="82440" cy="3600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1282" name="CustomShape 336"/>
            <p:cNvSpPr/>
            <p:nvPr/>
          </p:nvSpPr>
          <p:spPr>
            <a:xfrm>
              <a:off x="9556200" y="5991840"/>
              <a:ext cx="170640" cy="417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1283" name="CustomShape 337"/>
            <p:cNvSpPr/>
            <p:nvPr/>
          </p:nvSpPr>
          <p:spPr>
            <a:xfrm flipV="1">
              <a:off x="9729000" y="5986440"/>
              <a:ext cx="68040" cy="432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sp>
        <p:nvSpPr>
          <p:cNvPr id="1284" name="CustomShape 338"/>
          <p:cNvSpPr/>
          <p:nvPr/>
        </p:nvSpPr>
        <p:spPr>
          <a:xfrm>
            <a:off x="10153440" y="5636880"/>
            <a:ext cx="31680" cy="3304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1285" name="CustomShape 339"/>
          <p:cNvSpPr/>
          <p:nvPr/>
        </p:nvSpPr>
        <p:spPr>
          <a:xfrm>
            <a:off x="10159920" y="5657040"/>
            <a:ext cx="17640" cy="3056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1286" name="CustomShape 340"/>
          <p:cNvSpPr/>
          <p:nvPr/>
        </p:nvSpPr>
        <p:spPr>
          <a:xfrm>
            <a:off x="10155600" y="5812920"/>
            <a:ext cx="2916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287" name="CustomShape 341"/>
          <p:cNvSpPr/>
          <p:nvPr/>
        </p:nvSpPr>
        <p:spPr>
          <a:xfrm>
            <a:off x="10026360" y="5674320"/>
            <a:ext cx="69480" cy="4320"/>
          </a:xfrm>
          <a:prstGeom prst="rect">
            <a:avLst/>
          </a:prstGeom>
          <a:solidFill>
            <a:schemeClr val="tx1"/>
          </a:solidFill>
          <a:ln w="9525">
            <a:solidFill>
              <a:schemeClr val="tx1"/>
            </a:solidFill>
            <a:miter/>
          </a:ln>
        </p:spPr>
        <p:style>
          <a:lnRef idx="0"/>
          <a:fillRef idx="0"/>
          <a:effectRef idx="0"/>
          <a:fontRef idx="minor"/>
        </p:style>
      </p:sp>
      <p:grpSp>
        <p:nvGrpSpPr>
          <p:cNvPr id="1288" name="Group 342"/>
          <p:cNvGrpSpPr/>
          <p:nvPr/>
        </p:nvGrpSpPr>
        <p:grpSpPr>
          <a:xfrm>
            <a:off x="10091160" y="5670720"/>
            <a:ext cx="66960" cy="19440"/>
            <a:chOff x="10091160" y="5670720"/>
            <a:chExt cx="66960" cy="19440"/>
          </a:xfrm>
        </p:grpSpPr>
        <p:sp>
          <p:nvSpPr>
            <p:cNvPr id="1289" name="CustomShape 343"/>
            <p:cNvSpPr/>
            <p:nvPr/>
          </p:nvSpPr>
          <p:spPr>
            <a:xfrm>
              <a:off x="10091160" y="5670720"/>
              <a:ext cx="66960" cy="19440"/>
            </a:xfrm>
            <a:prstGeom prst="roundRect">
              <a:avLst>
                <a:gd name="adj" fmla="val 50000"/>
              </a:avLst>
            </a:prstGeom>
            <a:solidFill>
              <a:schemeClr val="tx1"/>
            </a:solidFill>
            <a:ln w="0">
              <a:noFill/>
            </a:ln>
          </p:spPr>
          <p:style>
            <a:lnRef idx="0"/>
            <a:fillRef idx="0"/>
            <a:effectRef idx="0"/>
            <a:fontRef idx="minor"/>
          </p:style>
        </p:sp>
        <p:sp>
          <p:nvSpPr>
            <p:cNvPr id="1290" name="CustomShape 344"/>
            <p:cNvSpPr/>
            <p:nvPr/>
          </p:nvSpPr>
          <p:spPr>
            <a:xfrm>
              <a:off x="10092240" y="5673240"/>
              <a:ext cx="64440" cy="147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291" name="CustomShape 345"/>
          <p:cNvSpPr/>
          <p:nvPr/>
        </p:nvSpPr>
        <p:spPr>
          <a:xfrm>
            <a:off x="10027440" y="5722920"/>
            <a:ext cx="69480" cy="4320"/>
          </a:xfrm>
          <a:prstGeom prst="rect">
            <a:avLst/>
          </a:prstGeom>
          <a:solidFill>
            <a:schemeClr val="tx1"/>
          </a:solidFill>
          <a:ln w="9525">
            <a:solidFill>
              <a:schemeClr val="tx1"/>
            </a:solidFill>
            <a:miter/>
          </a:ln>
        </p:spPr>
        <p:style>
          <a:lnRef idx="0"/>
          <a:fillRef idx="0"/>
          <a:effectRef idx="0"/>
          <a:fontRef idx="minor"/>
        </p:style>
      </p:sp>
      <p:grpSp>
        <p:nvGrpSpPr>
          <p:cNvPr id="1292" name="Group 346"/>
          <p:cNvGrpSpPr/>
          <p:nvPr/>
        </p:nvGrpSpPr>
        <p:grpSpPr>
          <a:xfrm>
            <a:off x="10091160" y="5718240"/>
            <a:ext cx="66960" cy="16920"/>
            <a:chOff x="10091160" y="5718240"/>
            <a:chExt cx="66960" cy="16920"/>
          </a:xfrm>
        </p:grpSpPr>
        <p:sp>
          <p:nvSpPr>
            <p:cNvPr id="1293" name="CustomShape 347"/>
            <p:cNvSpPr/>
            <p:nvPr/>
          </p:nvSpPr>
          <p:spPr>
            <a:xfrm>
              <a:off x="10091160" y="5718240"/>
              <a:ext cx="66960" cy="16920"/>
            </a:xfrm>
            <a:prstGeom prst="roundRect">
              <a:avLst>
                <a:gd name="adj" fmla="val 50000"/>
              </a:avLst>
            </a:prstGeom>
            <a:solidFill>
              <a:schemeClr val="tx1"/>
            </a:solidFill>
            <a:ln w="0">
              <a:noFill/>
            </a:ln>
          </p:spPr>
          <p:style>
            <a:lnRef idx="0"/>
            <a:fillRef idx="0"/>
            <a:effectRef idx="0"/>
            <a:fontRef idx="minor"/>
          </p:style>
        </p:sp>
        <p:sp>
          <p:nvSpPr>
            <p:cNvPr id="1294" name="CustomShape 348"/>
            <p:cNvSpPr/>
            <p:nvPr/>
          </p:nvSpPr>
          <p:spPr>
            <a:xfrm>
              <a:off x="10092240" y="5720400"/>
              <a:ext cx="64440" cy="126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295" name="CustomShape 349"/>
          <p:cNvSpPr/>
          <p:nvPr/>
        </p:nvSpPr>
        <p:spPr>
          <a:xfrm>
            <a:off x="10027440" y="5771160"/>
            <a:ext cx="69480" cy="4320"/>
          </a:xfrm>
          <a:prstGeom prst="rect">
            <a:avLst/>
          </a:prstGeom>
          <a:solidFill>
            <a:schemeClr val="tx1"/>
          </a:solidFill>
          <a:ln w="9525">
            <a:solidFill>
              <a:schemeClr val="tx1"/>
            </a:solidFill>
            <a:miter/>
          </a:ln>
        </p:spPr>
        <p:style>
          <a:lnRef idx="0"/>
          <a:fillRef idx="0"/>
          <a:effectRef idx="0"/>
          <a:fontRef idx="minor"/>
        </p:style>
      </p:sp>
      <p:sp>
        <p:nvSpPr>
          <p:cNvPr id="1296" name="CustomShape 350"/>
          <p:cNvSpPr/>
          <p:nvPr/>
        </p:nvSpPr>
        <p:spPr>
          <a:xfrm>
            <a:off x="10028880" y="5815080"/>
            <a:ext cx="69480" cy="4320"/>
          </a:xfrm>
          <a:prstGeom prst="rect">
            <a:avLst/>
          </a:prstGeom>
          <a:solidFill>
            <a:schemeClr val="tx1"/>
          </a:solidFill>
          <a:ln w="9525">
            <a:solidFill>
              <a:schemeClr val="tx1"/>
            </a:solidFill>
            <a:miter/>
          </a:ln>
        </p:spPr>
        <p:style>
          <a:lnRef idx="0"/>
          <a:fillRef idx="0"/>
          <a:effectRef idx="0"/>
          <a:fontRef idx="minor"/>
        </p:style>
      </p:sp>
      <p:grpSp>
        <p:nvGrpSpPr>
          <p:cNvPr id="1297" name="Group 351"/>
          <p:cNvGrpSpPr/>
          <p:nvPr/>
        </p:nvGrpSpPr>
        <p:grpSpPr>
          <a:xfrm>
            <a:off x="10089720" y="5813640"/>
            <a:ext cx="66960" cy="16920"/>
            <a:chOff x="10089720" y="5813640"/>
            <a:chExt cx="66960" cy="16920"/>
          </a:xfrm>
        </p:grpSpPr>
        <p:sp>
          <p:nvSpPr>
            <p:cNvPr id="1298" name="CustomShape 352"/>
            <p:cNvSpPr/>
            <p:nvPr/>
          </p:nvSpPr>
          <p:spPr>
            <a:xfrm>
              <a:off x="10089720" y="5813640"/>
              <a:ext cx="66960" cy="16920"/>
            </a:xfrm>
            <a:prstGeom prst="roundRect">
              <a:avLst>
                <a:gd name="adj" fmla="val 50000"/>
              </a:avLst>
            </a:prstGeom>
            <a:solidFill>
              <a:schemeClr val="tx1"/>
            </a:solidFill>
            <a:ln w="0">
              <a:noFill/>
            </a:ln>
          </p:spPr>
          <p:style>
            <a:lnRef idx="0"/>
            <a:fillRef idx="0"/>
            <a:effectRef idx="0"/>
            <a:fontRef idx="minor"/>
          </p:style>
        </p:sp>
        <p:sp>
          <p:nvSpPr>
            <p:cNvPr id="1299" name="CustomShape 353"/>
            <p:cNvSpPr/>
            <p:nvPr/>
          </p:nvSpPr>
          <p:spPr>
            <a:xfrm>
              <a:off x="10091160" y="5813640"/>
              <a:ext cx="64440" cy="147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300" name="CustomShape 354"/>
          <p:cNvSpPr/>
          <p:nvPr/>
        </p:nvSpPr>
        <p:spPr>
          <a:xfrm>
            <a:off x="10155960" y="5771160"/>
            <a:ext cx="2916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1301" name="Group 355"/>
          <p:cNvGrpSpPr/>
          <p:nvPr/>
        </p:nvGrpSpPr>
        <p:grpSpPr>
          <a:xfrm>
            <a:off x="10089720" y="5767560"/>
            <a:ext cx="68400" cy="16920"/>
            <a:chOff x="10089720" y="5767560"/>
            <a:chExt cx="68400" cy="16920"/>
          </a:xfrm>
        </p:grpSpPr>
        <p:sp>
          <p:nvSpPr>
            <p:cNvPr id="1302" name="CustomShape 356"/>
            <p:cNvSpPr/>
            <p:nvPr/>
          </p:nvSpPr>
          <p:spPr>
            <a:xfrm>
              <a:off x="10089720" y="5767560"/>
              <a:ext cx="68040" cy="16920"/>
            </a:xfrm>
            <a:prstGeom prst="roundRect">
              <a:avLst>
                <a:gd name="adj" fmla="val 50000"/>
              </a:avLst>
            </a:prstGeom>
            <a:solidFill>
              <a:schemeClr val="tx1"/>
            </a:solidFill>
            <a:ln w="0">
              <a:noFill/>
            </a:ln>
          </p:spPr>
          <p:style>
            <a:lnRef idx="0"/>
            <a:fillRef idx="0"/>
            <a:effectRef idx="0"/>
            <a:fontRef idx="minor"/>
          </p:style>
        </p:sp>
        <p:sp>
          <p:nvSpPr>
            <p:cNvPr id="1303" name="CustomShape 357"/>
            <p:cNvSpPr/>
            <p:nvPr/>
          </p:nvSpPr>
          <p:spPr>
            <a:xfrm>
              <a:off x="10091160" y="5770080"/>
              <a:ext cx="66960" cy="126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304" name="CustomShape 358"/>
          <p:cNvSpPr/>
          <p:nvPr/>
        </p:nvSpPr>
        <p:spPr>
          <a:xfrm>
            <a:off x="10150920" y="5636520"/>
            <a:ext cx="5760" cy="33012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1305" name="CustomShape 359"/>
          <p:cNvSpPr/>
          <p:nvPr/>
        </p:nvSpPr>
        <p:spPr>
          <a:xfrm>
            <a:off x="10158840" y="5720400"/>
            <a:ext cx="25920" cy="284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306" name="CustomShape 360"/>
          <p:cNvSpPr/>
          <p:nvPr/>
        </p:nvSpPr>
        <p:spPr>
          <a:xfrm>
            <a:off x="10159200" y="5672880"/>
            <a:ext cx="27000" cy="324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307" name="CustomShape 361"/>
          <p:cNvSpPr/>
          <p:nvPr/>
        </p:nvSpPr>
        <p:spPr>
          <a:xfrm>
            <a:off x="10183320" y="5954040"/>
            <a:ext cx="3600" cy="11160"/>
          </a:xfrm>
          <a:prstGeom prst="ellipse">
            <a:avLst/>
          </a:prstGeom>
          <a:solidFill>
            <a:srgbClr val="333333"/>
          </a:solidFill>
          <a:ln w="0">
            <a:noFill/>
          </a:ln>
        </p:spPr>
        <p:style>
          <a:lnRef idx="0"/>
          <a:fillRef idx="0"/>
          <a:effectRef idx="0"/>
          <a:fontRef idx="minor"/>
        </p:style>
      </p:sp>
      <p:sp>
        <p:nvSpPr>
          <p:cNvPr id="1308" name="CustomShape 362"/>
          <p:cNvSpPr/>
          <p:nvPr/>
        </p:nvSpPr>
        <p:spPr>
          <a:xfrm>
            <a:off x="10157760" y="5954760"/>
            <a:ext cx="27000" cy="266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1309" name="CustomShape 363"/>
          <p:cNvSpPr/>
          <p:nvPr/>
        </p:nvSpPr>
        <p:spPr>
          <a:xfrm>
            <a:off x="10017720" y="5963400"/>
            <a:ext cx="141480" cy="1944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1310" name="CustomShape 364"/>
          <p:cNvSpPr/>
          <p:nvPr/>
        </p:nvSpPr>
        <p:spPr>
          <a:xfrm>
            <a:off x="10026360" y="5969160"/>
            <a:ext cx="125640" cy="900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1311" name="CustomShape 365"/>
          <p:cNvSpPr/>
          <p:nvPr/>
        </p:nvSpPr>
        <p:spPr>
          <a:xfrm>
            <a:off x="10038240" y="5920920"/>
            <a:ext cx="16560" cy="18000"/>
          </a:xfrm>
          <a:prstGeom prst="ellipse">
            <a:avLst/>
          </a:prstGeom>
          <a:solidFill>
            <a:srgbClr val="33cc33"/>
          </a:solidFill>
          <a:ln w="0">
            <a:noFill/>
          </a:ln>
        </p:spPr>
        <p:style>
          <a:lnRef idx="0"/>
          <a:fillRef idx="0"/>
          <a:effectRef idx="0"/>
          <a:fontRef idx="minor"/>
        </p:style>
      </p:sp>
      <p:sp>
        <p:nvSpPr>
          <p:cNvPr id="1312" name="CustomShape 366"/>
          <p:cNvSpPr/>
          <p:nvPr/>
        </p:nvSpPr>
        <p:spPr>
          <a:xfrm>
            <a:off x="10059840" y="5920920"/>
            <a:ext cx="16560" cy="18000"/>
          </a:xfrm>
          <a:prstGeom prst="ellipse">
            <a:avLst/>
          </a:prstGeom>
          <a:solidFill>
            <a:srgbClr val="ff0000"/>
          </a:solidFill>
          <a:ln w="0">
            <a:noFill/>
          </a:ln>
        </p:spPr>
        <p:style>
          <a:lnRef idx="0"/>
          <a:fillRef idx="0"/>
          <a:effectRef idx="0"/>
          <a:fontRef idx="minor"/>
        </p:style>
      </p:sp>
      <p:sp>
        <p:nvSpPr>
          <p:cNvPr id="1313" name="CustomShape 367"/>
          <p:cNvSpPr/>
          <p:nvPr/>
        </p:nvSpPr>
        <p:spPr>
          <a:xfrm>
            <a:off x="10080360" y="5920920"/>
            <a:ext cx="16560" cy="18000"/>
          </a:xfrm>
          <a:prstGeom prst="ellipse">
            <a:avLst/>
          </a:prstGeom>
          <a:solidFill>
            <a:srgbClr val="33cc33"/>
          </a:solidFill>
          <a:ln w="0">
            <a:noFill/>
          </a:ln>
        </p:spPr>
        <p:style>
          <a:lnRef idx="0"/>
          <a:fillRef idx="0"/>
          <a:effectRef idx="0"/>
          <a:fontRef idx="minor"/>
        </p:style>
      </p:sp>
      <p:sp>
        <p:nvSpPr>
          <p:cNvPr id="1314" name="CustomShape 368"/>
          <p:cNvSpPr/>
          <p:nvPr/>
        </p:nvSpPr>
        <p:spPr>
          <a:xfrm>
            <a:off x="10129320" y="5841360"/>
            <a:ext cx="7200" cy="108000"/>
          </a:xfrm>
          <a:prstGeom prst="rect">
            <a:avLst/>
          </a:prstGeom>
          <a:solidFill>
            <a:srgbClr val="292929"/>
          </a:solidFill>
          <a:ln w="9525">
            <a:solidFill>
              <a:schemeClr val="tx1"/>
            </a:solidFill>
            <a:miter/>
          </a:ln>
        </p:spPr>
        <p:style>
          <a:lnRef idx="0"/>
          <a:fillRef idx="0"/>
          <a:effectRef idx="0"/>
          <a:fontRef idx="minor"/>
        </p:style>
      </p:sp>
      <p:grpSp>
        <p:nvGrpSpPr>
          <p:cNvPr id="1315" name="Group 369"/>
          <p:cNvGrpSpPr/>
          <p:nvPr/>
        </p:nvGrpSpPr>
        <p:grpSpPr>
          <a:xfrm>
            <a:off x="7776360" y="5281200"/>
            <a:ext cx="343080" cy="317880"/>
            <a:chOff x="7776360" y="5281200"/>
            <a:chExt cx="343080" cy="317880"/>
          </a:xfrm>
        </p:grpSpPr>
        <p:pic>
          <p:nvPicPr>
            <p:cNvPr id="1316" name="Picture 591" descr="desktop_computer_stylized_medium"/>
            <p:cNvPicPr/>
            <p:nvPr/>
          </p:nvPicPr>
          <p:blipFill>
            <a:blip r:embed="rId34"/>
            <a:stretch/>
          </p:blipFill>
          <p:spPr>
            <a:xfrm flipH="1">
              <a:off x="7776360" y="5281200"/>
              <a:ext cx="343080" cy="317880"/>
            </a:xfrm>
            <a:prstGeom prst="rect">
              <a:avLst/>
            </a:prstGeom>
            <a:ln w="0">
              <a:noFill/>
            </a:ln>
          </p:spPr>
        </p:pic>
        <p:sp>
          <p:nvSpPr>
            <p:cNvPr id="1317" name="CustomShape 370"/>
            <p:cNvSpPr/>
            <p:nvPr/>
          </p:nvSpPr>
          <p:spPr>
            <a:xfrm flipH="1">
              <a:off x="7919280" y="5311800"/>
              <a:ext cx="160560" cy="1443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1318" name="CustomShape 371"/>
          <p:cNvSpPr/>
          <p:nvPr/>
        </p:nvSpPr>
        <p:spPr>
          <a:xfrm>
            <a:off x="6539760" y="1365840"/>
            <a:ext cx="5356800" cy="495216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p:style>
      </p:sp>
      <p:grpSp>
        <p:nvGrpSpPr>
          <p:cNvPr id="1319" name="Group 372"/>
          <p:cNvGrpSpPr/>
          <p:nvPr/>
        </p:nvGrpSpPr>
        <p:grpSpPr>
          <a:xfrm>
            <a:off x="7750080" y="1859760"/>
            <a:ext cx="413280" cy="383040"/>
            <a:chOff x="7750080" y="1859760"/>
            <a:chExt cx="413280" cy="383040"/>
          </a:xfrm>
        </p:grpSpPr>
        <p:pic>
          <p:nvPicPr>
            <p:cNvPr id="1320" name="Picture 653" descr="iphone_stylized_small"/>
            <p:cNvPicPr/>
            <p:nvPr/>
          </p:nvPicPr>
          <p:blipFill>
            <a:blip r:embed="rId35"/>
            <a:stretch/>
          </p:blipFill>
          <p:spPr>
            <a:xfrm>
              <a:off x="7909560" y="1917000"/>
              <a:ext cx="134280" cy="325800"/>
            </a:xfrm>
            <a:prstGeom prst="rect">
              <a:avLst/>
            </a:prstGeom>
            <a:ln w="0">
              <a:noFill/>
            </a:ln>
          </p:spPr>
        </p:pic>
        <p:pic>
          <p:nvPicPr>
            <p:cNvPr id="1321" name="Picture 654" descr="antenna_radiation_stylized"/>
            <p:cNvPicPr/>
            <p:nvPr/>
          </p:nvPicPr>
          <p:blipFill>
            <a:blip r:embed="rId36"/>
            <a:stretch/>
          </p:blipFill>
          <p:spPr>
            <a:xfrm>
              <a:off x="7750080" y="1859760"/>
              <a:ext cx="413280" cy="86400"/>
            </a:xfrm>
            <a:prstGeom prst="rect">
              <a:avLst/>
            </a:prstGeom>
            <a:ln w="0">
              <a:noFill/>
            </a:ln>
          </p:spPr>
        </p:pic>
      </p:grpSp>
      <p:sp>
        <p:nvSpPr>
          <p:cNvPr id="1322" name="CustomShape 373"/>
          <p:cNvSpPr/>
          <p:nvPr/>
        </p:nvSpPr>
        <p:spPr>
          <a:xfrm>
            <a:off x="7680240" y="1814040"/>
            <a:ext cx="609840" cy="5076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p:style>
      </p:sp>
      <p:sp>
        <p:nvSpPr>
          <p:cNvPr id="1323" name="CustomShape 374"/>
          <p:cNvSpPr/>
          <p:nvPr/>
        </p:nvSpPr>
        <p:spPr>
          <a:xfrm>
            <a:off x="9823320" y="5554800"/>
            <a:ext cx="609840" cy="5076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p:style>
      </p:sp>
      <p:sp>
        <p:nvSpPr>
          <p:cNvPr id="1324" name="CustomShape 375"/>
          <p:cNvSpPr/>
          <p:nvPr/>
        </p:nvSpPr>
        <p:spPr>
          <a:xfrm>
            <a:off x="8005680" y="1190880"/>
            <a:ext cx="302400" cy="940320"/>
          </a:xfrm>
          <a:custGeom>
            <a:avLst/>
            <a:gdLst/>
            <a:ahLst/>
            <a:rect l="l" t="t" r="r" b="b"/>
            <a:pathLst>
              <a:path w="192" h="594">
                <a:moveTo>
                  <a:pt x="0" y="594"/>
                </a:moveTo>
                <a:lnTo>
                  <a:pt x="192" y="0"/>
                </a:lnTo>
                <a:lnTo>
                  <a:pt x="192" y="515"/>
                </a:lnTo>
                <a:lnTo>
                  <a:pt x="0" y="594"/>
                </a:lnTo>
                <a:close/>
              </a:path>
            </a:pathLst>
          </a:custGeom>
          <a:gradFill rotWithShape="0">
            <a:gsLst>
              <a:gs pos="0">
                <a:srgbClr val="ffffff"/>
              </a:gs>
              <a:gs pos="100000">
                <a:srgbClr val="cc0000"/>
              </a:gs>
            </a:gsLst>
            <a:lin ang="0"/>
          </a:gradFill>
          <a:ln w="0">
            <a:noFill/>
          </a:ln>
        </p:spPr>
        <p:style>
          <a:lnRef idx="0"/>
          <a:fillRef idx="0"/>
          <a:effectRef idx="0"/>
          <a:fontRef idx="minor"/>
        </p:style>
      </p:sp>
      <p:grpSp>
        <p:nvGrpSpPr>
          <p:cNvPr id="1325" name="Group 376"/>
          <p:cNvGrpSpPr/>
          <p:nvPr/>
        </p:nvGrpSpPr>
        <p:grpSpPr>
          <a:xfrm>
            <a:off x="10288800" y="4743000"/>
            <a:ext cx="878040" cy="859320"/>
            <a:chOff x="10288800" y="4743000"/>
            <a:chExt cx="878040" cy="859320"/>
          </a:xfrm>
        </p:grpSpPr>
        <p:grpSp>
          <p:nvGrpSpPr>
            <p:cNvPr id="1326" name="Group 377"/>
            <p:cNvGrpSpPr/>
            <p:nvPr/>
          </p:nvGrpSpPr>
          <p:grpSpPr>
            <a:xfrm>
              <a:off x="10288800" y="5274000"/>
              <a:ext cx="174600" cy="328320"/>
              <a:chOff x="10288800" y="5274000"/>
              <a:chExt cx="174600" cy="328320"/>
            </a:xfrm>
          </p:grpSpPr>
          <p:sp>
            <p:nvSpPr>
              <p:cNvPr id="1327" name="CustomShape 378"/>
              <p:cNvSpPr/>
              <p:nvPr/>
            </p:nvSpPr>
            <p:spPr>
              <a:xfrm>
                <a:off x="10429200" y="5274360"/>
                <a:ext cx="32760" cy="3132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1328" name="CustomShape 379"/>
              <p:cNvSpPr/>
              <p:nvPr/>
            </p:nvSpPr>
            <p:spPr>
              <a:xfrm>
                <a:off x="10297440" y="5274000"/>
                <a:ext cx="127440" cy="3128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1329" name="CustomShape 380"/>
              <p:cNvSpPr/>
              <p:nvPr/>
            </p:nvSpPr>
            <p:spPr>
              <a:xfrm>
                <a:off x="10435680" y="5293440"/>
                <a:ext cx="18360" cy="2894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1330" name="CustomShape 381"/>
              <p:cNvSpPr/>
              <p:nvPr/>
            </p:nvSpPr>
            <p:spPr>
              <a:xfrm>
                <a:off x="10431000" y="5441040"/>
                <a:ext cx="30240" cy="23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331" name="CustomShape 382"/>
              <p:cNvSpPr/>
              <p:nvPr/>
            </p:nvSpPr>
            <p:spPr>
              <a:xfrm>
                <a:off x="10297440" y="5310000"/>
                <a:ext cx="72000" cy="3960"/>
              </a:xfrm>
              <a:prstGeom prst="rect">
                <a:avLst/>
              </a:prstGeom>
              <a:solidFill>
                <a:schemeClr val="tx1"/>
              </a:solidFill>
              <a:ln w="9525">
                <a:solidFill>
                  <a:schemeClr val="tx1"/>
                </a:solidFill>
                <a:miter/>
              </a:ln>
            </p:spPr>
            <p:style>
              <a:lnRef idx="0"/>
              <a:fillRef idx="0"/>
              <a:effectRef idx="0"/>
              <a:fontRef idx="minor"/>
            </p:style>
          </p:sp>
          <p:grpSp>
            <p:nvGrpSpPr>
              <p:cNvPr id="1332" name="Group 383"/>
              <p:cNvGrpSpPr/>
              <p:nvPr/>
            </p:nvGrpSpPr>
            <p:grpSpPr>
              <a:xfrm>
                <a:off x="10364400" y="5306760"/>
                <a:ext cx="69480" cy="18360"/>
                <a:chOff x="10364400" y="5306760"/>
                <a:chExt cx="69480" cy="18360"/>
              </a:xfrm>
            </p:grpSpPr>
            <p:sp>
              <p:nvSpPr>
                <p:cNvPr id="1333" name="CustomShape 384"/>
                <p:cNvSpPr/>
                <p:nvPr/>
              </p:nvSpPr>
              <p:spPr>
                <a:xfrm>
                  <a:off x="10364400" y="5306760"/>
                  <a:ext cx="69480" cy="18360"/>
                </a:xfrm>
                <a:prstGeom prst="roundRect">
                  <a:avLst>
                    <a:gd name="adj" fmla="val 50000"/>
                  </a:avLst>
                </a:prstGeom>
                <a:solidFill>
                  <a:schemeClr val="tx1"/>
                </a:solidFill>
                <a:ln w="0">
                  <a:noFill/>
                </a:ln>
              </p:spPr>
              <p:style>
                <a:lnRef idx="0"/>
                <a:fillRef idx="0"/>
                <a:effectRef idx="0"/>
                <a:fontRef idx="minor"/>
              </p:style>
            </p:sp>
            <p:sp>
              <p:nvSpPr>
                <p:cNvPr id="1334" name="CustomShape 385"/>
                <p:cNvSpPr/>
                <p:nvPr/>
              </p:nvSpPr>
              <p:spPr>
                <a:xfrm>
                  <a:off x="10365840" y="5308920"/>
                  <a:ext cx="6696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335" name="CustomShape 386"/>
              <p:cNvSpPr/>
              <p:nvPr/>
            </p:nvSpPr>
            <p:spPr>
              <a:xfrm>
                <a:off x="10298880" y="5355720"/>
                <a:ext cx="72000" cy="3960"/>
              </a:xfrm>
              <a:prstGeom prst="rect">
                <a:avLst/>
              </a:prstGeom>
              <a:solidFill>
                <a:schemeClr val="tx1"/>
              </a:solidFill>
              <a:ln w="9525">
                <a:solidFill>
                  <a:schemeClr val="tx1"/>
                </a:solidFill>
                <a:miter/>
              </a:ln>
            </p:spPr>
            <p:style>
              <a:lnRef idx="0"/>
              <a:fillRef idx="0"/>
              <a:effectRef idx="0"/>
              <a:fontRef idx="minor"/>
            </p:style>
          </p:sp>
          <p:grpSp>
            <p:nvGrpSpPr>
              <p:cNvPr id="1336" name="Group 387"/>
              <p:cNvGrpSpPr/>
              <p:nvPr/>
            </p:nvGrpSpPr>
            <p:grpSpPr>
              <a:xfrm>
                <a:off x="10364400" y="5351400"/>
                <a:ext cx="69480" cy="15840"/>
                <a:chOff x="10364400" y="5351400"/>
                <a:chExt cx="69480" cy="15840"/>
              </a:xfrm>
            </p:grpSpPr>
            <p:sp>
              <p:nvSpPr>
                <p:cNvPr id="1337" name="CustomShape 388"/>
                <p:cNvSpPr/>
                <p:nvPr/>
              </p:nvSpPr>
              <p:spPr>
                <a:xfrm>
                  <a:off x="10364400" y="5351400"/>
                  <a:ext cx="69480" cy="15840"/>
                </a:xfrm>
                <a:prstGeom prst="roundRect">
                  <a:avLst>
                    <a:gd name="adj" fmla="val 50000"/>
                  </a:avLst>
                </a:prstGeom>
                <a:solidFill>
                  <a:schemeClr val="tx1"/>
                </a:solidFill>
                <a:ln w="0">
                  <a:noFill/>
                </a:ln>
              </p:spPr>
              <p:style>
                <a:lnRef idx="0"/>
                <a:fillRef idx="0"/>
                <a:effectRef idx="0"/>
                <a:fontRef idx="minor"/>
              </p:style>
            </p:sp>
            <p:sp>
              <p:nvSpPr>
                <p:cNvPr id="1338" name="CustomShape 389"/>
                <p:cNvSpPr/>
                <p:nvPr/>
              </p:nvSpPr>
              <p:spPr>
                <a:xfrm>
                  <a:off x="10365840" y="5353560"/>
                  <a:ext cx="66960" cy="118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339" name="CustomShape 390"/>
              <p:cNvSpPr/>
              <p:nvPr/>
            </p:nvSpPr>
            <p:spPr>
              <a:xfrm>
                <a:off x="10298880" y="5401800"/>
                <a:ext cx="72000" cy="3960"/>
              </a:xfrm>
              <a:prstGeom prst="rect">
                <a:avLst/>
              </a:prstGeom>
              <a:solidFill>
                <a:schemeClr val="tx1"/>
              </a:solidFill>
              <a:ln w="9525">
                <a:solidFill>
                  <a:schemeClr val="tx1"/>
                </a:solidFill>
                <a:miter/>
              </a:ln>
            </p:spPr>
            <p:style>
              <a:lnRef idx="0"/>
              <a:fillRef idx="0"/>
              <a:effectRef idx="0"/>
              <a:fontRef idx="minor"/>
            </p:style>
          </p:sp>
          <p:sp>
            <p:nvSpPr>
              <p:cNvPr id="1340" name="CustomShape 391"/>
              <p:cNvSpPr/>
              <p:nvPr/>
            </p:nvSpPr>
            <p:spPr>
              <a:xfrm>
                <a:off x="10299960" y="5443200"/>
                <a:ext cx="72000" cy="3960"/>
              </a:xfrm>
              <a:prstGeom prst="rect">
                <a:avLst/>
              </a:prstGeom>
              <a:solidFill>
                <a:schemeClr val="tx1"/>
              </a:solidFill>
              <a:ln w="9525">
                <a:solidFill>
                  <a:schemeClr val="tx1"/>
                </a:solidFill>
                <a:miter/>
              </a:ln>
            </p:spPr>
            <p:style>
              <a:lnRef idx="0"/>
              <a:fillRef idx="0"/>
              <a:effectRef idx="0"/>
              <a:fontRef idx="minor"/>
            </p:style>
          </p:sp>
          <p:grpSp>
            <p:nvGrpSpPr>
              <p:cNvPr id="1341" name="Group 392"/>
              <p:cNvGrpSpPr/>
              <p:nvPr/>
            </p:nvGrpSpPr>
            <p:grpSpPr>
              <a:xfrm>
                <a:off x="10363320" y="5442120"/>
                <a:ext cx="69480" cy="16200"/>
                <a:chOff x="10363320" y="5442120"/>
                <a:chExt cx="69480" cy="16200"/>
              </a:xfrm>
            </p:grpSpPr>
            <p:sp>
              <p:nvSpPr>
                <p:cNvPr id="1342" name="CustomShape 393"/>
                <p:cNvSpPr/>
                <p:nvPr/>
              </p:nvSpPr>
              <p:spPr>
                <a:xfrm>
                  <a:off x="10363320" y="5442120"/>
                  <a:ext cx="69480" cy="16200"/>
                </a:xfrm>
                <a:prstGeom prst="roundRect">
                  <a:avLst>
                    <a:gd name="adj" fmla="val 50000"/>
                  </a:avLst>
                </a:prstGeom>
                <a:solidFill>
                  <a:schemeClr val="tx1"/>
                </a:solidFill>
                <a:ln w="0">
                  <a:noFill/>
                </a:ln>
              </p:spPr>
              <p:style>
                <a:lnRef idx="0"/>
                <a:fillRef idx="0"/>
                <a:effectRef idx="0"/>
                <a:fontRef idx="minor"/>
              </p:style>
            </p:sp>
            <p:sp>
              <p:nvSpPr>
                <p:cNvPr id="1343" name="CustomShape 394"/>
                <p:cNvSpPr/>
                <p:nvPr/>
              </p:nvSpPr>
              <p:spPr>
                <a:xfrm>
                  <a:off x="10364400" y="5442120"/>
                  <a:ext cx="66960" cy="13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344" name="CustomShape 395"/>
              <p:cNvSpPr/>
              <p:nvPr/>
            </p:nvSpPr>
            <p:spPr>
              <a:xfrm>
                <a:off x="10431720" y="5401800"/>
                <a:ext cx="30240" cy="23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1345" name="Group 396"/>
              <p:cNvGrpSpPr/>
              <p:nvPr/>
            </p:nvGrpSpPr>
            <p:grpSpPr>
              <a:xfrm>
                <a:off x="10363320" y="5398200"/>
                <a:ext cx="70560" cy="15840"/>
                <a:chOff x="10363320" y="5398200"/>
                <a:chExt cx="70560" cy="15840"/>
              </a:xfrm>
            </p:grpSpPr>
            <p:sp>
              <p:nvSpPr>
                <p:cNvPr id="1346" name="CustomShape 397"/>
                <p:cNvSpPr/>
                <p:nvPr/>
              </p:nvSpPr>
              <p:spPr>
                <a:xfrm>
                  <a:off x="10363320" y="5398200"/>
                  <a:ext cx="70560" cy="15840"/>
                </a:xfrm>
                <a:prstGeom prst="roundRect">
                  <a:avLst>
                    <a:gd name="adj" fmla="val 50000"/>
                  </a:avLst>
                </a:prstGeom>
                <a:solidFill>
                  <a:schemeClr val="tx1"/>
                </a:solidFill>
                <a:ln w="0">
                  <a:noFill/>
                </a:ln>
              </p:spPr>
              <p:style>
                <a:lnRef idx="0"/>
                <a:fillRef idx="0"/>
                <a:effectRef idx="0"/>
                <a:fontRef idx="minor"/>
              </p:style>
            </p:sp>
            <p:sp>
              <p:nvSpPr>
                <p:cNvPr id="1347" name="CustomShape 398"/>
                <p:cNvSpPr/>
                <p:nvPr/>
              </p:nvSpPr>
              <p:spPr>
                <a:xfrm>
                  <a:off x="10364400" y="5400720"/>
                  <a:ext cx="69480" cy="118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348" name="CustomShape 399"/>
              <p:cNvSpPr/>
              <p:nvPr/>
            </p:nvSpPr>
            <p:spPr>
              <a:xfrm>
                <a:off x="10426320" y="5274000"/>
                <a:ext cx="6120" cy="31284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1349" name="CustomShape 400"/>
              <p:cNvSpPr/>
              <p:nvPr/>
            </p:nvSpPr>
            <p:spPr>
              <a:xfrm>
                <a:off x="10434600" y="5353920"/>
                <a:ext cx="27000" cy="270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350" name="CustomShape 401"/>
              <p:cNvSpPr/>
              <p:nvPr/>
            </p:nvSpPr>
            <p:spPr>
              <a:xfrm>
                <a:off x="10434960" y="5308560"/>
                <a:ext cx="27720" cy="306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351" name="CustomShape 402"/>
              <p:cNvSpPr/>
              <p:nvPr/>
            </p:nvSpPr>
            <p:spPr>
              <a:xfrm>
                <a:off x="10459800" y="5575320"/>
                <a:ext cx="3600" cy="10440"/>
              </a:xfrm>
              <a:prstGeom prst="ellipse">
                <a:avLst/>
              </a:prstGeom>
              <a:solidFill>
                <a:srgbClr val="333333"/>
              </a:solidFill>
              <a:ln w="0">
                <a:noFill/>
              </a:ln>
            </p:spPr>
            <p:style>
              <a:lnRef idx="0"/>
              <a:fillRef idx="0"/>
              <a:effectRef idx="0"/>
              <a:fontRef idx="minor"/>
            </p:style>
          </p:sp>
          <p:sp>
            <p:nvSpPr>
              <p:cNvPr id="1352" name="CustomShape 403"/>
              <p:cNvSpPr/>
              <p:nvPr/>
            </p:nvSpPr>
            <p:spPr>
              <a:xfrm>
                <a:off x="10433520" y="5575680"/>
                <a:ext cx="28080" cy="252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1353" name="CustomShape 404"/>
              <p:cNvSpPr/>
              <p:nvPr/>
            </p:nvSpPr>
            <p:spPr>
              <a:xfrm>
                <a:off x="10288800" y="5583960"/>
                <a:ext cx="146160" cy="1836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1354" name="CustomShape 405"/>
              <p:cNvSpPr/>
              <p:nvPr/>
            </p:nvSpPr>
            <p:spPr>
              <a:xfrm>
                <a:off x="10297440" y="5589360"/>
                <a:ext cx="129960" cy="828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1355" name="CustomShape 406"/>
              <p:cNvSpPr/>
              <p:nvPr/>
            </p:nvSpPr>
            <p:spPr>
              <a:xfrm>
                <a:off x="10310040" y="5543640"/>
                <a:ext cx="17280" cy="16920"/>
              </a:xfrm>
              <a:prstGeom prst="ellipse">
                <a:avLst/>
              </a:prstGeom>
              <a:solidFill>
                <a:srgbClr val="33cc33"/>
              </a:solidFill>
              <a:ln w="0">
                <a:noFill/>
              </a:ln>
            </p:spPr>
            <p:style>
              <a:lnRef idx="0"/>
              <a:fillRef idx="0"/>
              <a:effectRef idx="0"/>
              <a:fontRef idx="minor"/>
            </p:style>
          </p:sp>
          <p:sp>
            <p:nvSpPr>
              <p:cNvPr id="1356" name="CustomShape 407"/>
              <p:cNvSpPr/>
              <p:nvPr/>
            </p:nvSpPr>
            <p:spPr>
              <a:xfrm>
                <a:off x="10332360" y="5543640"/>
                <a:ext cx="17280" cy="16920"/>
              </a:xfrm>
              <a:prstGeom prst="ellipse">
                <a:avLst/>
              </a:prstGeom>
              <a:solidFill>
                <a:srgbClr val="ff0000"/>
              </a:solidFill>
              <a:ln w="0">
                <a:noFill/>
              </a:ln>
            </p:spPr>
            <p:style>
              <a:lnRef idx="0"/>
              <a:fillRef idx="0"/>
              <a:effectRef idx="0"/>
              <a:fontRef idx="minor"/>
            </p:style>
          </p:sp>
          <p:sp>
            <p:nvSpPr>
              <p:cNvPr id="1357" name="CustomShape 408"/>
              <p:cNvSpPr/>
              <p:nvPr/>
            </p:nvSpPr>
            <p:spPr>
              <a:xfrm>
                <a:off x="10353240" y="5543640"/>
                <a:ext cx="17280" cy="16920"/>
              </a:xfrm>
              <a:prstGeom prst="ellipse">
                <a:avLst/>
              </a:prstGeom>
              <a:solidFill>
                <a:srgbClr val="33cc33"/>
              </a:solidFill>
              <a:ln w="0">
                <a:noFill/>
              </a:ln>
            </p:spPr>
            <p:style>
              <a:lnRef idx="0"/>
              <a:fillRef idx="0"/>
              <a:effectRef idx="0"/>
              <a:fontRef idx="minor"/>
            </p:style>
          </p:sp>
          <p:sp>
            <p:nvSpPr>
              <p:cNvPr id="1358" name="CustomShape 409"/>
              <p:cNvSpPr/>
              <p:nvPr/>
            </p:nvSpPr>
            <p:spPr>
              <a:xfrm>
                <a:off x="10404360" y="5468400"/>
                <a:ext cx="7560" cy="102240"/>
              </a:xfrm>
              <a:prstGeom prst="rect">
                <a:avLst/>
              </a:prstGeom>
              <a:solidFill>
                <a:srgbClr val="292929"/>
              </a:solidFill>
              <a:ln w="9525">
                <a:solidFill>
                  <a:schemeClr val="tx1"/>
                </a:solidFill>
                <a:miter/>
              </a:ln>
            </p:spPr>
            <p:style>
              <a:lnRef idx="0"/>
              <a:fillRef idx="0"/>
              <a:effectRef idx="0"/>
              <a:fontRef idx="minor"/>
            </p:style>
          </p:sp>
        </p:grpSp>
        <p:sp>
          <p:nvSpPr>
            <p:cNvPr id="1359" name="CustomShape 410"/>
            <p:cNvSpPr/>
            <p:nvPr/>
          </p:nvSpPr>
          <p:spPr>
            <a:xfrm>
              <a:off x="10452240" y="4753080"/>
              <a:ext cx="673920" cy="773640"/>
            </a:xfrm>
            <a:prstGeom prst="rect">
              <a:avLst/>
            </a:prstGeom>
            <a:solidFill>
              <a:srgbClr val="0000a8"/>
            </a:solidFill>
            <a:ln w="0">
              <a:noFill/>
            </a:ln>
          </p:spPr>
          <p:style>
            <a:lnRef idx="0"/>
            <a:fillRef idx="0"/>
            <a:effectRef idx="0"/>
            <a:fontRef idx="minor"/>
          </p:style>
        </p:sp>
        <p:sp>
          <p:nvSpPr>
            <p:cNvPr id="1360" name="CustomShape 411"/>
            <p:cNvSpPr/>
            <p:nvPr/>
          </p:nvSpPr>
          <p:spPr>
            <a:xfrm>
              <a:off x="10418760" y="4776840"/>
              <a:ext cx="687960" cy="797760"/>
            </a:xfrm>
            <a:prstGeom prst="rect">
              <a:avLst/>
            </a:prstGeom>
            <a:solidFill>
              <a:schemeClr val="bg1"/>
            </a:solidFill>
            <a:ln w="12700">
              <a:solidFill>
                <a:schemeClr val="tx1"/>
              </a:solidFill>
              <a:miter/>
            </a:ln>
          </p:spPr>
          <p:style>
            <a:lnRef idx="0"/>
            <a:fillRef idx="0"/>
            <a:effectRef idx="0"/>
            <a:fontRef idx="minor"/>
          </p:style>
        </p:sp>
        <p:sp>
          <p:nvSpPr>
            <p:cNvPr id="1361" name="CustomShape 412"/>
            <p:cNvSpPr/>
            <p:nvPr/>
          </p:nvSpPr>
          <p:spPr>
            <a:xfrm>
              <a:off x="10425960" y="4930560"/>
              <a:ext cx="673920" cy="184320"/>
            </a:xfrm>
            <a:prstGeom prst="rect">
              <a:avLst/>
            </a:prstGeom>
            <a:solidFill>
              <a:srgbClr val="cc0000"/>
            </a:solidFill>
            <a:ln w="0">
              <a:noFill/>
            </a:ln>
          </p:spPr>
          <p:style>
            <a:lnRef idx="0"/>
            <a:fillRef idx="0"/>
            <a:effectRef idx="0"/>
            <a:fontRef idx="minor"/>
          </p:style>
        </p:sp>
        <p:sp>
          <p:nvSpPr>
            <p:cNvPr id="1362" name="CustomShape 413"/>
            <p:cNvSpPr/>
            <p:nvPr/>
          </p:nvSpPr>
          <p:spPr>
            <a:xfrm>
              <a:off x="10355040" y="4743000"/>
              <a:ext cx="811800" cy="8510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000000"/>
                  </a:solidFill>
                  <a:latin typeface="Arial"/>
                  <a:ea typeface="ＭＳ Ｐゴシック"/>
                </a:rPr>
                <a:t>application</a:t>
              </a:r>
              <a:endParaRPr b="0" lang="en-US" sz="1000" spc="-1" strike="noStrike">
                <a:latin typeface="Arial"/>
              </a:endParaRPr>
            </a:p>
            <a:p>
              <a:pPr algn="ctr">
                <a:lnSpc>
                  <a:spcPct val="100000"/>
                </a:lnSpc>
                <a:tabLst>
                  <a:tab algn="l" pos="0"/>
                </a:tabLst>
              </a:pPr>
              <a:r>
                <a:rPr b="0" lang="en-US" sz="1000" spc="-1" strike="noStrike">
                  <a:solidFill>
                    <a:srgbClr val="ffffff"/>
                  </a:solidFill>
                  <a:latin typeface="Arial"/>
                  <a:ea typeface="ＭＳ Ｐゴシック"/>
                </a:rPr>
                <a:t>transport</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Arial"/>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Arial"/>
                  <a:ea typeface="ＭＳ Ｐゴシック"/>
                </a:rPr>
                <a:t>data 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Arial"/>
                  <a:ea typeface="ＭＳ Ｐゴシック"/>
                </a:rPr>
                <a:t>physical</a:t>
              </a:r>
              <a:endParaRPr b="0" lang="en-US" sz="1000" spc="-1" strike="noStrike">
                <a:latin typeface="Arial"/>
              </a:endParaRPr>
            </a:p>
          </p:txBody>
        </p:sp>
        <p:sp>
          <p:nvSpPr>
            <p:cNvPr id="1363" name="Line 414"/>
            <p:cNvSpPr/>
            <p:nvPr/>
          </p:nvSpPr>
          <p:spPr>
            <a:xfrm>
              <a:off x="10418400" y="5119200"/>
              <a:ext cx="690480" cy="4680"/>
            </a:xfrm>
            <a:prstGeom prst="line">
              <a:avLst/>
            </a:prstGeom>
            <a:ln w="12700">
              <a:solidFill>
                <a:schemeClr val="tx1"/>
              </a:solidFill>
              <a:round/>
            </a:ln>
          </p:spPr>
          <p:style>
            <a:lnRef idx="0"/>
            <a:fillRef idx="0"/>
            <a:effectRef idx="0"/>
            <a:fontRef idx="minor"/>
          </p:style>
        </p:sp>
        <p:sp>
          <p:nvSpPr>
            <p:cNvPr id="1364" name="Line 415"/>
            <p:cNvSpPr/>
            <p:nvPr/>
          </p:nvSpPr>
          <p:spPr>
            <a:xfrm>
              <a:off x="10427760" y="5257440"/>
              <a:ext cx="690480" cy="4680"/>
            </a:xfrm>
            <a:prstGeom prst="line">
              <a:avLst/>
            </a:prstGeom>
            <a:ln w="12700">
              <a:solidFill>
                <a:schemeClr val="tx1"/>
              </a:solidFill>
              <a:round/>
            </a:ln>
          </p:spPr>
          <p:style>
            <a:lnRef idx="0"/>
            <a:fillRef idx="0"/>
            <a:effectRef idx="0"/>
            <a:fontRef idx="minor"/>
          </p:style>
        </p:sp>
        <p:sp>
          <p:nvSpPr>
            <p:cNvPr id="1365" name="Line 416"/>
            <p:cNvSpPr/>
            <p:nvPr/>
          </p:nvSpPr>
          <p:spPr>
            <a:xfrm>
              <a:off x="10427760" y="5395320"/>
              <a:ext cx="690480" cy="5040"/>
            </a:xfrm>
            <a:prstGeom prst="line">
              <a:avLst/>
            </a:prstGeom>
            <a:ln w="12700">
              <a:solidFill>
                <a:schemeClr val="tx1"/>
              </a:solidFill>
              <a:round/>
            </a:ln>
          </p:spPr>
          <p:style>
            <a:lnRef idx="0"/>
            <a:fillRef idx="0"/>
            <a:effectRef idx="0"/>
            <a:fontRef idx="minor"/>
          </p:style>
        </p:sp>
      </p:grpSp>
      <p:sp>
        <p:nvSpPr>
          <p:cNvPr id="1366" name="CustomShape 417"/>
          <p:cNvSpPr/>
          <p:nvPr/>
        </p:nvSpPr>
        <p:spPr>
          <a:xfrm>
            <a:off x="10104480" y="4775400"/>
            <a:ext cx="302400" cy="940320"/>
          </a:xfrm>
          <a:custGeom>
            <a:avLst/>
            <a:gdLst/>
            <a:ahLst/>
            <a:rect l="l" t="t" r="r" b="b"/>
            <a:pathLst>
              <a:path w="192" h="594">
                <a:moveTo>
                  <a:pt x="0" y="594"/>
                </a:moveTo>
                <a:lnTo>
                  <a:pt x="192" y="0"/>
                </a:lnTo>
                <a:lnTo>
                  <a:pt x="192" y="515"/>
                </a:lnTo>
                <a:lnTo>
                  <a:pt x="0" y="594"/>
                </a:lnTo>
                <a:close/>
              </a:path>
            </a:pathLst>
          </a:custGeom>
          <a:gradFill rotWithShape="0">
            <a:gsLst>
              <a:gs pos="0">
                <a:srgbClr val="ffffff"/>
              </a:gs>
              <a:gs pos="100000">
                <a:srgbClr val="cc0000"/>
              </a:gs>
            </a:gsLst>
            <a:lin ang="0"/>
          </a:gradFill>
          <a:ln w="0">
            <a:noFill/>
          </a:ln>
        </p:spPr>
        <p:style>
          <a:lnRef idx="0"/>
          <a:fillRef idx="0"/>
          <a:effectRef idx="0"/>
          <a:fontRef idx="minor"/>
        </p:style>
      </p:sp>
      <p:grpSp>
        <p:nvGrpSpPr>
          <p:cNvPr id="1367" name="Group 418"/>
          <p:cNvGrpSpPr/>
          <p:nvPr/>
        </p:nvGrpSpPr>
        <p:grpSpPr>
          <a:xfrm>
            <a:off x="10002600" y="5616360"/>
            <a:ext cx="212400" cy="401400"/>
            <a:chOff x="10002600" y="5616360"/>
            <a:chExt cx="212400" cy="401400"/>
          </a:xfrm>
        </p:grpSpPr>
        <p:sp>
          <p:nvSpPr>
            <p:cNvPr id="1368" name="CustomShape 419"/>
            <p:cNvSpPr/>
            <p:nvPr/>
          </p:nvSpPr>
          <p:spPr>
            <a:xfrm>
              <a:off x="10172520" y="5617080"/>
              <a:ext cx="40320" cy="3826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1369" name="CustomShape 420"/>
            <p:cNvSpPr/>
            <p:nvPr/>
          </p:nvSpPr>
          <p:spPr>
            <a:xfrm>
              <a:off x="10013040" y="5616360"/>
              <a:ext cx="155160" cy="3826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1370" name="CustomShape 421"/>
            <p:cNvSpPr/>
            <p:nvPr/>
          </p:nvSpPr>
          <p:spPr>
            <a:xfrm>
              <a:off x="10180800" y="5640120"/>
              <a:ext cx="23040" cy="35388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1371" name="CustomShape 422"/>
            <p:cNvSpPr/>
            <p:nvPr/>
          </p:nvSpPr>
          <p:spPr>
            <a:xfrm>
              <a:off x="10175040" y="5820480"/>
              <a:ext cx="37080" cy="295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372" name="CustomShape 423"/>
            <p:cNvSpPr/>
            <p:nvPr/>
          </p:nvSpPr>
          <p:spPr>
            <a:xfrm>
              <a:off x="10013040" y="5660280"/>
              <a:ext cx="87840" cy="5400"/>
            </a:xfrm>
            <a:prstGeom prst="rect">
              <a:avLst/>
            </a:prstGeom>
            <a:solidFill>
              <a:schemeClr val="tx1"/>
            </a:solidFill>
            <a:ln w="9525">
              <a:solidFill>
                <a:schemeClr val="tx1"/>
              </a:solidFill>
              <a:miter/>
            </a:ln>
          </p:spPr>
          <p:style>
            <a:lnRef idx="0"/>
            <a:fillRef idx="0"/>
            <a:effectRef idx="0"/>
            <a:fontRef idx="minor"/>
          </p:style>
        </p:sp>
        <p:grpSp>
          <p:nvGrpSpPr>
            <p:cNvPr id="1373" name="Group 424"/>
            <p:cNvGrpSpPr/>
            <p:nvPr/>
          </p:nvGrpSpPr>
          <p:grpSpPr>
            <a:xfrm>
              <a:off x="10094400" y="5656320"/>
              <a:ext cx="84600" cy="22680"/>
              <a:chOff x="10094400" y="5656320"/>
              <a:chExt cx="84600" cy="22680"/>
            </a:xfrm>
          </p:grpSpPr>
          <p:sp>
            <p:nvSpPr>
              <p:cNvPr id="1374" name="CustomShape 425"/>
              <p:cNvSpPr/>
              <p:nvPr/>
            </p:nvSpPr>
            <p:spPr>
              <a:xfrm>
                <a:off x="10094400" y="5656320"/>
                <a:ext cx="84600" cy="22680"/>
              </a:xfrm>
              <a:prstGeom prst="roundRect">
                <a:avLst>
                  <a:gd name="adj" fmla="val 50000"/>
                </a:avLst>
              </a:prstGeom>
              <a:solidFill>
                <a:schemeClr val="tx1"/>
              </a:solidFill>
              <a:ln w="0">
                <a:noFill/>
              </a:ln>
            </p:spPr>
            <p:style>
              <a:lnRef idx="0"/>
              <a:fillRef idx="0"/>
              <a:effectRef idx="0"/>
              <a:fontRef idx="minor"/>
            </p:style>
          </p:sp>
          <p:sp>
            <p:nvSpPr>
              <p:cNvPr id="1375" name="CustomShape 426"/>
              <p:cNvSpPr/>
              <p:nvPr/>
            </p:nvSpPr>
            <p:spPr>
              <a:xfrm>
                <a:off x="10095840" y="5658840"/>
                <a:ext cx="81720" cy="176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376" name="CustomShape 427"/>
            <p:cNvSpPr/>
            <p:nvPr/>
          </p:nvSpPr>
          <p:spPr>
            <a:xfrm>
              <a:off x="10014480" y="5716440"/>
              <a:ext cx="87840" cy="5400"/>
            </a:xfrm>
            <a:prstGeom prst="rect">
              <a:avLst/>
            </a:prstGeom>
            <a:solidFill>
              <a:schemeClr val="tx1"/>
            </a:solidFill>
            <a:ln w="9525">
              <a:solidFill>
                <a:schemeClr val="tx1"/>
              </a:solidFill>
              <a:miter/>
            </a:ln>
          </p:spPr>
          <p:style>
            <a:lnRef idx="0"/>
            <a:fillRef idx="0"/>
            <a:effectRef idx="0"/>
            <a:fontRef idx="minor"/>
          </p:style>
        </p:sp>
        <p:grpSp>
          <p:nvGrpSpPr>
            <p:cNvPr id="1377" name="Group 428"/>
            <p:cNvGrpSpPr/>
            <p:nvPr/>
          </p:nvGrpSpPr>
          <p:grpSpPr>
            <a:xfrm>
              <a:off x="10094040" y="5711040"/>
              <a:ext cx="84600" cy="20160"/>
              <a:chOff x="10094040" y="5711040"/>
              <a:chExt cx="84600" cy="20160"/>
            </a:xfrm>
          </p:grpSpPr>
          <p:sp>
            <p:nvSpPr>
              <p:cNvPr id="1378" name="CustomShape 429"/>
              <p:cNvSpPr/>
              <p:nvPr/>
            </p:nvSpPr>
            <p:spPr>
              <a:xfrm>
                <a:off x="10094040" y="5711040"/>
                <a:ext cx="84600" cy="20160"/>
              </a:xfrm>
              <a:prstGeom prst="roundRect">
                <a:avLst>
                  <a:gd name="adj" fmla="val 50000"/>
                </a:avLst>
              </a:prstGeom>
              <a:solidFill>
                <a:schemeClr val="tx1"/>
              </a:solidFill>
              <a:ln w="0">
                <a:noFill/>
              </a:ln>
            </p:spPr>
            <p:style>
              <a:lnRef idx="0"/>
              <a:fillRef idx="0"/>
              <a:effectRef idx="0"/>
              <a:fontRef idx="minor"/>
            </p:style>
          </p:sp>
          <p:sp>
            <p:nvSpPr>
              <p:cNvPr id="1379" name="CustomShape 430"/>
              <p:cNvSpPr/>
              <p:nvPr/>
            </p:nvSpPr>
            <p:spPr>
              <a:xfrm>
                <a:off x="10095840" y="5713920"/>
                <a:ext cx="81720" cy="147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380" name="CustomShape 431"/>
            <p:cNvSpPr/>
            <p:nvPr/>
          </p:nvSpPr>
          <p:spPr>
            <a:xfrm>
              <a:off x="10014480" y="5772240"/>
              <a:ext cx="87840" cy="5400"/>
            </a:xfrm>
            <a:prstGeom prst="rect">
              <a:avLst/>
            </a:prstGeom>
            <a:solidFill>
              <a:schemeClr val="tx1"/>
            </a:solidFill>
            <a:ln w="9525">
              <a:solidFill>
                <a:schemeClr val="tx1"/>
              </a:solidFill>
              <a:miter/>
            </a:ln>
          </p:spPr>
          <p:style>
            <a:lnRef idx="0"/>
            <a:fillRef idx="0"/>
            <a:effectRef idx="0"/>
            <a:fontRef idx="minor"/>
          </p:style>
        </p:sp>
        <p:sp>
          <p:nvSpPr>
            <p:cNvPr id="1381" name="CustomShape 432"/>
            <p:cNvSpPr/>
            <p:nvPr/>
          </p:nvSpPr>
          <p:spPr>
            <a:xfrm>
              <a:off x="10015920" y="5823000"/>
              <a:ext cx="87840" cy="5400"/>
            </a:xfrm>
            <a:prstGeom prst="rect">
              <a:avLst/>
            </a:prstGeom>
            <a:solidFill>
              <a:schemeClr val="tx1"/>
            </a:solidFill>
            <a:ln w="9525">
              <a:solidFill>
                <a:schemeClr val="tx1"/>
              </a:solidFill>
              <a:miter/>
            </a:ln>
          </p:spPr>
          <p:style>
            <a:lnRef idx="0"/>
            <a:fillRef idx="0"/>
            <a:effectRef idx="0"/>
            <a:fontRef idx="minor"/>
          </p:style>
        </p:sp>
        <p:grpSp>
          <p:nvGrpSpPr>
            <p:cNvPr id="1382" name="Group 433"/>
            <p:cNvGrpSpPr/>
            <p:nvPr/>
          </p:nvGrpSpPr>
          <p:grpSpPr>
            <a:xfrm>
              <a:off x="10092600" y="5821560"/>
              <a:ext cx="84600" cy="20160"/>
              <a:chOff x="10092600" y="5821560"/>
              <a:chExt cx="84600" cy="20160"/>
            </a:xfrm>
          </p:grpSpPr>
          <p:sp>
            <p:nvSpPr>
              <p:cNvPr id="1383" name="CustomShape 434"/>
              <p:cNvSpPr/>
              <p:nvPr/>
            </p:nvSpPr>
            <p:spPr>
              <a:xfrm>
                <a:off x="10092600" y="5821560"/>
                <a:ext cx="84600" cy="20160"/>
              </a:xfrm>
              <a:prstGeom prst="roundRect">
                <a:avLst>
                  <a:gd name="adj" fmla="val 50000"/>
                </a:avLst>
              </a:prstGeom>
              <a:solidFill>
                <a:schemeClr val="tx1"/>
              </a:solidFill>
              <a:ln w="0">
                <a:noFill/>
              </a:ln>
            </p:spPr>
            <p:style>
              <a:lnRef idx="0"/>
              <a:fillRef idx="0"/>
              <a:effectRef idx="0"/>
              <a:fontRef idx="minor"/>
            </p:style>
          </p:sp>
          <p:sp>
            <p:nvSpPr>
              <p:cNvPr id="1384" name="CustomShape 435"/>
              <p:cNvSpPr/>
              <p:nvPr/>
            </p:nvSpPr>
            <p:spPr>
              <a:xfrm>
                <a:off x="10094040" y="5821560"/>
                <a:ext cx="81720" cy="172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385" name="CustomShape 436"/>
            <p:cNvSpPr/>
            <p:nvPr/>
          </p:nvSpPr>
          <p:spPr>
            <a:xfrm>
              <a:off x="10175760" y="5772240"/>
              <a:ext cx="37080" cy="291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1386" name="Group 437"/>
            <p:cNvGrpSpPr/>
            <p:nvPr/>
          </p:nvGrpSpPr>
          <p:grpSpPr>
            <a:xfrm>
              <a:off x="10092600" y="5768280"/>
              <a:ext cx="86040" cy="20160"/>
              <a:chOff x="10092600" y="5768280"/>
              <a:chExt cx="86040" cy="20160"/>
            </a:xfrm>
          </p:grpSpPr>
          <p:sp>
            <p:nvSpPr>
              <p:cNvPr id="1387" name="CustomShape 438"/>
              <p:cNvSpPr/>
              <p:nvPr/>
            </p:nvSpPr>
            <p:spPr>
              <a:xfrm>
                <a:off x="10092600" y="5768280"/>
                <a:ext cx="86040" cy="20160"/>
              </a:xfrm>
              <a:prstGeom prst="roundRect">
                <a:avLst>
                  <a:gd name="adj" fmla="val 50000"/>
                </a:avLst>
              </a:prstGeom>
              <a:solidFill>
                <a:schemeClr val="tx1"/>
              </a:solidFill>
              <a:ln w="0">
                <a:noFill/>
              </a:ln>
            </p:spPr>
            <p:style>
              <a:lnRef idx="0"/>
              <a:fillRef idx="0"/>
              <a:effectRef idx="0"/>
              <a:fontRef idx="minor"/>
            </p:style>
          </p:sp>
          <p:sp>
            <p:nvSpPr>
              <p:cNvPr id="1388" name="CustomShape 439"/>
              <p:cNvSpPr/>
              <p:nvPr/>
            </p:nvSpPr>
            <p:spPr>
              <a:xfrm>
                <a:off x="10094040" y="5771160"/>
                <a:ext cx="84600" cy="147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389" name="CustomShape 440"/>
            <p:cNvSpPr/>
            <p:nvPr/>
          </p:nvSpPr>
          <p:spPr>
            <a:xfrm>
              <a:off x="10169280" y="5616360"/>
              <a:ext cx="7920" cy="38268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1390" name="CustomShape 441"/>
            <p:cNvSpPr/>
            <p:nvPr/>
          </p:nvSpPr>
          <p:spPr>
            <a:xfrm>
              <a:off x="10179360" y="5713920"/>
              <a:ext cx="33120" cy="334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391" name="CustomShape 442"/>
            <p:cNvSpPr/>
            <p:nvPr/>
          </p:nvSpPr>
          <p:spPr>
            <a:xfrm>
              <a:off x="10179720" y="5658840"/>
              <a:ext cx="34200" cy="378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392" name="CustomShape 443"/>
            <p:cNvSpPr/>
            <p:nvPr/>
          </p:nvSpPr>
          <p:spPr>
            <a:xfrm>
              <a:off x="10209960" y="5984280"/>
              <a:ext cx="5040" cy="13320"/>
            </a:xfrm>
            <a:prstGeom prst="ellipse">
              <a:avLst/>
            </a:prstGeom>
            <a:solidFill>
              <a:srgbClr val="333333"/>
            </a:solidFill>
            <a:ln w="0">
              <a:noFill/>
            </a:ln>
          </p:spPr>
          <p:style>
            <a:lnRef idx="0"/>
            <a:fillRef idx="0"/>
            <a:effectRef idx="0"/>
            <a:fontRef idx="minor"/>
          </p:style>
        </p:sp>
        <p:sp>
          <p:nvSpPr>
            <p:cNvPr id="1393" name="CustomShape 444"/>
            <p:cNvSpPr/>
            <p:nvPr/>
          </p:nvSpPr>
          <p:spPr>
            <a:xfrm>
              <a:off x="10177920" y="5984640"/>
              <a:ext cx="34560" cy="313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1394" name="CustomShape 445"/>
            <p:cNvSpPr/>
            <p:nvPr/>
          </p:nvSpPr>
          <p:spPr>
            <a:xfrm>
              <a:off x="10002600" y="5995080"/>
              <a:ext cx="177840" cy="2268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1395" name="CustomShape 446"/>
            <p:cNvSpPr/>
            <p:nvPr/>
          </p:nvSpPr>
          <p:spPr>
            <a:xfrm>
              <a:off x="10013040" y="6001560"/>
              <a:ext cx="158400" cy="1080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1396" name="CustomShape 447"/>
            <p:cNvSpPr/>
            <p:nvPr/>
          </p:nvSpPr>
          <p:spPr>
            <a:xfrm>
              <a:off x="10028160" y="5945760"/>
              <a:ext cx="21600" cy="21240"/>
            </a:xfrm>
            <a:prstGeom prst="ellipse">
              <a:avLst/>
            </a:prstGeom>
            <a:solidFill>
              <a:srgbClr val="33cc33"/>
            </a:solidFill>
            <a:ln w="0">
              <a:noFill/>
            </a:ln>
          </p:spPr>
          <p:style>
            <a:lnRef idx="0"/>
            <a:fillRef idx="0"/>
            <a:effectRef idx="0"/>
            <a:fontRef idx="minor"/>
          </p:style>
        </p:sp>
        <p:sp>
          <p:nvSpPr>
            <p:cNvPr id="1397" name="CustomShape 448"/>
            <p:cNvSpPr/>
            <p:nvPr/>
          </p:nvSpPr>
          <p:spPr>
            <a:xfrm>
              <a:off x="10055160" y="5945760"/>
              <a:ext cx="21600" cy="21240"/>
            </a:xfrm>
            <a:prstGeom prst="ellipse">
              <a:avLst/>
            </a:prstGeom>
            <a:solidFill>
              <a:srgbClr val="ff0000"/>
            </a:solidFill>
            <a:ln w="0">
              <a:noFill/>
            </a:ln>
          </p:spPr>
          <p:style>
            <a:lnRef idx="0"/>
            <a:fillRef idx="0"/>
            <a:effectRef idx="0"/>
            <a:fontRef idx="minor"/>
          </p:style>
        </p:sp>
        <p:sp>
          <p:nvSpPr>
            <p:cNvPr id="1398" name="CustomShape 449"/>
            <p:cNvSpPr/>
            <p:nvPr/>
          </p:nvSpPr>
          <p:spPr>
            <a:xfrm>
              <a:off x="10080720" y="5945760"/>
              <a:ext cx="21600" cy="21240"/>
            </a:xfrm>
            <a:prstGeom prst="ellipse">
              <a:avLst/>
            </a:prstGeom>
            <a:solidFill>
              <a:srgbClr val="33cc33"/>
            </a:solidFill>
            <a:ln w="0">
              <a:noFill/>
            </a:ln>
          </p:spPr>
          <p:style>
            <a:lnRef idx="0"/>
            <a:fillRef idx="0"/>
            <a:effectRef idx="0"/>
            <a:fontRef idx="minor"/>
          </p:style>
        </p:sp>
        <p:sp>
          <p:nvSpPr>
            <p:cNvPr id="1399" name="CustomShape 450"/>
            <p:cNvSpPr/>
            <p:nvPr/>
          </p:nvSpPr>
          <p:spPr>
            <a:xfrm>
              <a:off x="10142280" y="5853600"/>
              <a:ext cx="9720" cy="125280"/>
            </a:xfrm>
            <a:prstGeom prst="rect">
              <a:avLst/>
            </a:prstGeom>
            <a:solidFill>
              <a:srgbClr val="292929"/>
            </a:solidFill>
            <a:ln w="9525">
              <a:solidFill>
                <a:schemeClr val="tx1"/>
              </a:solidFill>
              <a:miter/>
            </a:ln>
          </p:spPr>
          <p:style>
            <a:lnRef idx="0"/>
            <a:fillRef idx="0"/>
            <a:effectRef idx="0"/>
            <a:fontRef idx="minor"/>
          </p:style>
        </p:sp>
      </p:grpSp>
      <p:grpSp>
        <p:nvGrpSpPr>
          <p:cNvPr id="1400" name="Group 451"/>
          <p:cNvGrpSpPr/>
          <p:nvPr/>
        </p:nvGrpSpPr>
        <p:grpSpPr>
          <a:xfrm>
            <a:off x="8252640" y="1137960"/>
            <a:ext cx="811800" cy="851040"/>
            <a:chOff x="8252640" y="1137960"/>
            <a:chExt cx="811800" cy="851040"/>
          </a:xfrm>
        </p:grpSpPr>
        <p:sp>
          <p:nvSpPr>
            <p:cNvPr id="1401" name="CustomShape 452"/>
            <p:cNvSpPr/>
            <p:nvPr/>
          </p:nvSpPr>
          <p:spPr>
            <a:xfrm>
              <a:off x="8349840" y="1148040"/>
              <a:ext cx="673920" cy="773640"/>
            </a:xfrm>
            <a:prstGeom prst="rect">
              <a:avLst/>
            </a:prstGeom>
            <a:solidFill>
              <a:srgbClr val="0000a8"/>
            </a:solidFill>
            <a:ln w="0">
              <a:noFill/>
            </a:ln>
          </p:spPr>
          <p:style>
            <a:lnRef idx="0"/>
            <a:fillRef idx="0"/>
            <a:effectRef idx="0"/>
            <a:fontRef idx="minor"/>
          </p:style>
        </p:sp>
        <p:sp>
          <p:nvSpPr>
            <p:cNvPr id="1402" name="CustomShape 453"/>
            <p:cNvSpPr/>
            <p:nvPr/>
          </p:nvSpPr>
          <p:spPr>
            <a:xfrm>
              <a:off x="8316360" y="1171800"/>
              <a:ext cx="687960" cy="797760"/>
            </a:xfrm>
            <a:prstGeom prst="rect">
              <a:avLst/>
            </a:prstGeom>
            <a:solidFill>
              <a:schemeClr val="bg1"/>
            </a:solidFill>
            <a:ln w="12700">
              <a:solidFill>
                <a:schemeClr val="tx1"/>
              </a:solidFill>
              <a:miter/>
            </a:ln>
          </p:spPr>
          <p:style>
            <a:lnRef idx="0"/>
            <a:fillRef idx="0"/>
            <a:effectRef idx="0"/>
            <a:fontRef idx="minor"/>
          </p:style>
        </p:sp>
        <p:sp>
          <p:nvSpPr>
            <p:cNvPr id="1403" name="CustomShape 454"/>
            <p:cNvSpPr/>
            <p:nvPr/>
          </p:nvSpPr>
          <p:spPr>
            <a:xfrm>
              <a:off x="8323560" y="1325520"/>
              <a:ext cx="673920" cy="184320"/>
            </a:xfrm>
            <a:prstGeom prst="rect">
              <a:avLst/>
            </a:prstGeom>
            <a:solidFill>
              <a:srgbClr val="cc0000"/>
            </a:solidFill>
            <a:ln w="0">
              <a:noFill/>
            </a:ln>
          </p:spPr>
          <p:style>
            <a:lnRef idx="0"/>
            <a:fillRef idx="0"/>
            <a:effectRef idx="0"/>
            <a:fontRef idx="minor"/>
          </p:style>
        </p:sp>
        <p:sp>
          <p:nvSpPr>
            <p:cNvPr id="1404" name="CustomShape 455"/>
            <p:cNvSpPr/>
            <p:nvPr/>
          </p:nvSpPr>
          <p:spPr>
            <a:xfrm>
              <a:off x="8252640" y="1137960"/>
              <a:ext cx="811800" cy="8510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000000"/>
                  </a:solidFill>
                  <a:latin typeface="Arial"/>
                  <a:ea typeface="ＭＳ Ｐゴシック"/>
                </a:rPr>
                <a:t>application</a:t>
              </a:r>
              <a:endParaRPr b="0" lang="en-US" sz="1000" spc="-1" strike="noStrike">
                <a:latin typeface="Arial"/>
              </a:endParaRPr>
            </a:p>
            <a:p>
              <a:pPr algn="ctr">
                <a:lnSpc>
                  <a:spcPct val="100000"/>
                </a:lnSpc>
                <a:tabLst>
                  <a:tab algn="l" pos="0"/>
                </a:tabLst>
              </a:pPr>
              <a:r>
                <a:rPr b="0" lang="en-US" sz="1000" spc="-1" strike="noStrike">
                  <a:solidFill>
                    <a:srgbClr val="ffffff"/>
                  </a:solidFill>
                  <a:latin typeface="Arial"/>
                  <a:ea typeface="ＭＳ Ｐゴシック"/>
                </a:rPr>
                <a:t>transport</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Arial"/>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Arial"/>
                  <a:ea typeface="ＭＳ Ｐゴシック"/>
                </a:rPr>
                <a:t>data 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Arial"/>
                  <a:ea typeface="ＭＳ Ｐゴシック"/>
                </a:rPr>
                <a:t>physical</a:t>
              </a:r>
              <a:endParaRPr b="0" lang="en-US" sz="1000" spc="-1" strike="noStrike">
                <a:latin typeface="Arial"/>
              </a:endParaRPr>
            </a:p>
          </p:txBody>
        </p:sp>
        <p:sp>
          <p:nvSpPr>
            <p:cNvPr id="1405" name="Line 456"/>
            <p:cNvSpPr/>
            <p:nvPr/>
          </p:nvSpPr>
          <p:spPr>
            <a:xfrm>
              <a:off x="8316360" y="1513080"/>
              <a:ext cx="690480" cy="4680"/>
            </a:xfrm>
            <a:prstGeom prst="line">
              <a:avLst/>
            </a:prstGeom>
            <a:ln w="12700">
              <a:solidFill>
                <a:schemeClr val="tx1"/>
              </a:solidFill>
              <a:round/>
            </a:ln>
          </p:spPr>
          <p:style>
            <a:lnRef idx="0"/>
            <a:fillRef idx="0"/>
            <a:effectRef idx="0"/>
            <a:fontRef idx="minor"/>
          </p:style>
        </p:sp>
        <p:sp>
          <p:nvSpPr>
            <p:cNvPr id="1406" name="Line 457"/>
            <p:cNvSpPr/>
            <p:nvPr/>
          </p:nvSpPr>
          <p:spPr>
            <a:xfrm>
              <a:off x="8325720" y="1651320"/>
              <a:ext cx="690480" cy="4680"/>
            </a:xfrm>
            <a:prstGeom prst="line">
              <a:avLst/>
            </a:prstGeom>
            <a:ln w="12700">
              <a:solidFill>
                <a:schemeClr val="tx1"/>
              </a:solidFill>
              <a:round/>
            </a:ln>
          </p:spPr>
          <p:style>
            <a:lnRef idx="0"/>
            <a:fillRef idx="0"/>
            <a:effectRef idx="0"/>
            <a:fontRef idx="minor"/>
          </p:style>
        </p:sp>
        <p:sp>
          <p:nvSpPr>
            <p:cNvPr id="1407" name="Line 458"/>
            <p:cNvSpPr/>
            <p:nvPr/>
          </p:nvSpPr>
          <p:spPr>
            <a:xfrm>
              <a:off x="8325720" y="1789200"/>
              <a:ext cx="690480" cy="4680"/>
            </a:xfrm>
            <a:prstGeom prst="line">
              <a:avLst/>
            </a:prstGeom>
            <a:ln w="12700">
              <a:solidFill>
                <a:schemeClr val="tx1"/>
              </a:solidFill>
              <a:round/>
            </a:ln>
          </p:spPr>
          <p:style>
            <a:lnRef idx="0"/>
            <a:fillRef idx="0"/>
            <a:effectRef idx="0"/>
            <a:fontRef idx="minor"/>
          </p:style>
        </p:sp>
      </p:grpSp>
      <p:sp>
        <p:nvSpPr>
          <p:cNvPr id="1408" name="CustomShape 459"/>
          <p:cNvSpPr/>
          <p:nvPr/>
        </p:nvSpPr>
        <p:spPr>
          <a:xfrm rot="19889400">
            <a:off x="9541800" y="1269720"/>
            <a:ext cx="623880" cy="3835800"/>
          </a:xfrm>
          <a:prstGeom prst="upDownArrow">
            <a:avLst>
              <a:gd name="adj1" fmla="val 50000"/>
              <a:gd name="adj2"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409" name="CustomShape 460"/>
          <p:cNvSpPr/>
          <p:nvPr/>
        </p:nvSpPr>
        <p:spPr>
          <a:xfrm rot="3706800">
            <a:off x="8656200" y="3101760"/>
            <a:ext cx="2519280" cy="363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ffffff"/>
                </a:solidFill>
                <a:latin typeface="Calibri"/>
                <a:ea typeface="DejaVu Sans"/>
              </a:rPr>
              <a:t>logical end-end transport</a:t>
            </a:r>
            <a:endParaRPr b="0" lang="en-US" sz="1800" spc="-1" strike="noStrike">
              <a:latin typeface="Arial"/>
            </a:endParaRPr>
          </a:p>
        </p:txBody>
      </p:sp>
      <p:sp>
        <p:nvSpPr>
          <p:cNvPr id="1410" name="CustomShape 461"/>
          <p:cNvSpPr/>
          <p:nvPr/>
        </p:nvSpPr>
        <p:spPr>
          <a:xfrm>
            <a:off x="736560" y="1365840"/>
            <a:ext cx="6286320" cy="5112360"/>
          </a:xfrm>
          <a:prstGeom prst="rect">
            <a:avLst/>
          </a:prstGeom>
          <a:noFill/>
          <a:ln w="0">
            <a:noFill/>
          </a:ln>
        </p:spPr>
        <p:style>
          <a:lnRef idx="0"/>
          <a:fillRef idx="0"/>
          <a:effectRef idx="0"/>
          <a:fontRef idx="minor"/>
        </p:style>
        <p:txBody>
          <a:bodyPr lIns="90000" rIns="90000" tIns="45000" bIns="45000">
            <a:normAutofit/>
          </a:bodyPr>
          <a:p>
            <a:pPr marL="352440" indent="-219600">
              <a:lnSpc>
                <a:spcPct val="100000"/>
              </a:lnSpc>
              <a:spcBef>
                <a:spcPts val="601"/>
              </a:spcBef>
              <a:buClr>
                <a:srgbClr val="0000a3"/>
              </a:buClr>
              <a:buFont typeface="Wingdings" charset="2"/>
              <a:buChar char=""/>
            </a:pPr>
            <a:r>
              <a:rPr b="1" lang="en-US" sz="3200" spc="-1" strike="noStrike">
                <a:solidFill>
                  <a:srgbClr val="cd0004"/>
                </a:solidFill>
                <a:latin typeface="Calibri"/>
                <a:ea typeface="ＭＳ Ｐゴシック"/>
              </a:rPr>
              <a:t>TCP: </a:t>
            </a:r>
            <a:r>
              <a:rPr b="0" lang="en-US" sz="3200" spc="-1" strike="noStrike">
                <a:solidFill>
                  <a:srgbClr val="000000"/>
                </a:solidFill>
                <a:latin typeface="Calibri"/>
                <a:ea typeface="ＭＳ Ｐゴシック"/>
              </a:rPr>
              <a:t>Transmission Control Protocol</a:t>
            </a:r>
            <a:endParaRPr b="0" lang="en-US" sz="3200" spc="-1" strike="noStrike">
              <a:latin typeface="Arial"/>
            </a:endParaRPr>
          </a:p>
          <a:p>
            <a:pPr lvl="1" marL="695160" indent="-229320">
              <a:lnSpc>
                <a:spcPct val="100000"/>
              </a:lnSpc>
              <a:spcBef>
                <a:spcPts val="601"/>
              </a:spcBef>
              <a:buClr>
                <a:srgbClr val="0000a8"/>
              </a:buClr>
              <a:buFont typeface="Arial"/>
              <a:buChar char="•"/>
            </a:pPr>
            <a:r>
              <a:rPr b="0" lang="en-US" sz="2800" spc="-1" strike="noStrike">
                <a:solidFill>
                  <a:srgbClr val="000000"/>
                </a:solidFill>
                <a:latin typeface="Calibri"/>
                <a:ea typeface="ＭＳ Ｐゴシック"/>
              </a:rPr>
              <a:t>reliable, in-order delivery</a:t>
            </a:r>
            <a:endParaRPr b="0" lang="en-US" sz="2800" spc="-1" strike="noStrike">
              <a:latin typeface="Arial"/>
            </a:endParaRPr>
          </a:p>
          <a:p>
            <a:pPr lvl="1" marL="695160" indent="-229320">
              <a:lnSpc>
                <a:spcPct val="100000"/>
              </a:lnSpc>
              <a:spcBef>
                <a:spcPts val="601"/>
              </a:spcBef>
              <a:buClr>
                <a:srgbClr val="0000a8"/>
              </a:buClr>
              <a:buFont typeface="Arial"/>
              <a:buChar char="•"/>
            </a:pPr>
            <a:r>
              <a:rPr b="0" lang="en-US" sz="2800" spc="-1" strike="noStrike">
                <a:solidFill>
                  <a:srgbClr val="000000"/>
                </a:solidFill>
                <a:latin typeface="Calibri"/>
                <a:ea typeface="ＭＳ Ｐゴシック"/>
              </a:rPr>
              <a:t>congestion control </a:t>
            </a:r>
            <a:endParaRPr b="0" lang="en-US" sz="2800" spc="-1" strike="noStrike">
              <a:latin typeface="Arial"/>
            </a:endParaRPr>
          </a:p>
          <a:p>
            <a:pPr lvl="1" marL="695160" indent="-229320">
              <a:lnSpc>
                <a:spcPct val="100000"/>
              </a:lnSpc>
              <a:spcBef>
                <a:spcPts val="400"/>
              </a:spcBef>
              <a:buClr>
                <a:srgbClr val="0000a8"/>
              </a:buClr>
              <a:buFont typeface="Arial"/>
              <a:buChar char="•"/>
            </a:pPr>
            <a:r>
              <a:rPr b="0" lang="en-US" sz="2800" spc="-1" strike="noStrike">
                <a:solidFill>
                  <a:srgbClr val="000000"/>
                </a:solidFill>
                <a:latin typeface="Calibri"/>
                <a:ea typeface="ＭＳ Ｐゴシック"/>
              </a:rPr>
              <a:t>flow control</a:t>
            </a:r>
            <a:endParaRPr b="0" lang="en-US" sz="2800" spc="-1" strike="noStrike">
              <a:latin typeface="Arial"/>
            </a:endParaRPr>
          </a:p>
          <a:p>
            <a:pPr lvl="1" marL="695160" indent="-229320">
              <a:lnSpc>
                <a:spcPct val="100000"/>
              </a:lnSpc>
              <a:spcBef>
                <a:spcPts val="400"/>
              </a:spcBef>
              <a:buClr>
                <a:srgbClr val="0000a8"/>
              </a:buClr>
              <a:buFont typeface="Arial"/>
              <a:buChar char="•"/>
            </a:pPr>
            <a:r>
              <a:rPr b="0" lang="en-US" sz="2800" spc="-1" strike="noStrike">
                <a:solidFill>
                  <a:srgbClr val="000000"/>
                </a:solidFill>
                <a:latin typeface="Calibri"/>
                <a:ea typeface="ＭＳ Ｐゴシック"/>
              </a:rPr>
              <a:t>connection setup</a:t>
            </a:r>
            <a:endParaRPr b="0" lang="en-US" sz="2800" spc="-1" strike="noStrike">
              <a:latin typeface="Arial"/>
            </a:endParaRPr>
          </a:p>
          <a:p>
            <a:pPr marL="352440" indent="-219600">
              <a:lnSpc>
                <a:spcPct val="100000"/>
              </a:lnSpc>
              <a:spcBef>
                <a:spcPts val="601"/>
              </a:spcBef>
              <a:buClr>
                <a:srgbClr val="0000a3"/>
              </a:buClr>
              <a:buFont typeface="Wingdings" charset="2"/>
              <a:buChar char=""/>
            </a:pPr>
            <a:r>
              <a:rPr b="1" lang="en-US" sz="3200" spc="-1" strike="noStrike">
                <a:solidFill>
                  <a:srgbClr val="cd0004"/>
                </a:solidFill>
                <a:latin typeface="Calibri"/>
                <a:ea typeface="ＭＳ Ｐゴシック"/>
              </a:rPr>
              <a:t>UDP: </a:t>
            </a:r>
            <a:r>
              <a:rPr b="0" lang="en-US" sz="3200" spc="-1" strike="noStrike">
                <a:solidFill>
                  <a:srgbClr val="000000"/>
                </a:solidFill>
                <a:latin typeface="Calibri"/>
                <a:ea typeface="ＭＳ Ｐゴシック"/>
              </a:rPr>
              <a:t>User Datagram Protocol</a:t>
            </a:r>
            <a:endParaRPr b="0" lang="en-US" sz="3200" spc="-1" strike="noStrike">
              <a:latin typeface="Arial"/>
            </a:endParaRPr>
          </a:p>
          <a:p>
            <a:pPr lvl="1" marL="747720" indent="-272160">
              <a:lnSpc>
                <a:spcPct val="100000"/>
              </a:lnSpc>
              <a:spcBef>
                <a:spcPts val="601"/>
              </a:spcBef>
              <a:buClr>
                <a:srgbClr val="0000a3"/>
              </a:buClr>
              <a:buFont typeface="Arial"/>
              <a:buChar char="•"/>
            </a:pPr>
            <a:r>
              <a:rPr b="0" lang="en-US" sz="2800" spc="-1" strike="noStrike">
                <a:solidFill>
                  <a:srgbClr val="000000"/>
                </a:solidFill>
                <a:latin typeface="Calibri"/>
                <a:ea typeface="ＭＳ Ｐゴシック"/>
              </a:rPr>
              <a:t>unreliable, unordered delivery</a:t>
            </a:r>
            <a:endParaRPr b="0" lang="en-US" sz="2800" spc="-1" strike="noStrike">
              <a:latin typeface="Arial"/>
            </a:endParaRPr>
          </a:p>
          <a:p>
            <a:pPr lvl="1" marL="747720" indent="-272160">
              <a:lnSpc>
                <a:spcPct val="100000"/>
              </a:lnSpc>
              <a:spcBef>
                <a:spcPts val="601"/>
              </a:spcBef>
              <a:buClr>
                <a:srgbClr val="0000a3"/>
              </a:buClr>
              <a:buFont typeface="Arial"/>
              <a:buChar char="•"/>
            </a:pPr>
            <a:r>
              <a:rPr b="0" lang="en-US" sz="2800" spc="-1" strike="noStrike">
                <a:solidFill>
                  <a:srgbClr val="000000"/>
                </a:solidFill>
                <a:latin typeface="Calibri"/>
                <a:ea typeface="ＭＳ Ｐゴシック"/>
              </a:rPr>
              <a:t>no-frills extension of “best-effort” IP</a:t>
            </a:r>
            <a:endParaRPr b="0" lang="en-US" sz="2800" spc="-1" strike="noStrike">
              <a:latin typeface="Arial"/>
            </a:endParaRPr>
          </a:p>
          <a:p>
            <a:pPr marL="352440" indent="-219600">
              <a:lnSpc>
                <a:spcPct val="10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services not available: </a:t>
            </a:r>
            <a:endParaRPr b="0" lang="en-US" sz="3200" spc="-1" strike="noStrike">
              <a:latin typeface="Arial"/>
            </a:endParaRPr>
          </a:p>
          <a:p>
            <a:pPr lvl="1" marL="695160" indent="-229320">
              <a:lnSpc>
                <a:spcPct val="100000"/>
              </a:lnSpc>
              <a:spcBef>
                <a:spcPts val="400"/>
              </a:spcBef>
              <a:buClr>
                <a:srgbClr val="0000a8"/>
              </a:buClr>
              <a:buFont typeface="Arial"/>
              <a:buChar char="•"/>
            </a:pPr>
            <a:r>
              <a:rPr b="0" lang="en-US" sz="2800" spc="-1" strike="noStrike">
                <a:solidFill>
                  <a:srgbClr val="000000"/>
                </a:solidFill>
                <a:latin typeface="Calibri"/>
                <a:ea typeface="ＭＳ Ｐゴシック"/>
              </a:rPr>
              <a:t>delay guarantees</a:t>
            </a:r>
            <a:endParaRPr b="0" lang="en-US" sz="2800" spc="-1" strike="noStrike">
              <a:latin typeface="Arial"/>
            </a:endParaRPr>
          </a:p>
          <a:p>
            <a:pPr lvl="1" marL="695160" indent="-229320">
              <a:lnSpc>
                <a:spcPct val="100000"/>
              </a:lnSpc>
              <a:spcBef>
                <a:spcPts val="400"/>
              </a:spcBef>
              <a:buClr>
                <a:srgbClr val="0000a8"/>
              </a:buClr>
              <a:buFont typeface="Arial"/>
              <a:buChar char="•"/>
            </a:pPr>
            <a:r>
              <a:rPr b="0" lang="en-US" sz="2800" spc="-1" strike="noStrike">
                <a:solidFill>
                  <a:srgbClr val="000000"/>
                </a:solidFill>
                <a:latin typeface="Calibri"/>
                <a:ea typeface="ＭＳ Ｐゴシック"/>
              </a:rPr>
              <a:t>bandwidth guarantees</a:t>
            </a:r>
            <a:endParaRPr b="0" lang="en-US" sz="2800" spc="-1" strike="noStrike">
              <a:latin typeface="Arial"/>
            </a:endParaRPr>
          </a:p>
        </p:txBody>
      </p:sp>
      <p:sp>
        <p:nvSpPr>
          <p:cNvPr id="1411" name="CustomShape 462"/>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CE5043E3-2FDC-4C2A-83EB-FCE7103A8E1A}" type="slidenum">
              <a:rPr b="0" lang="en-US" sz="1100" spc="-1" strike="noStrike">
                <a:solidFill>
                  <a:srgbClr val="404040"/>
                </a:solidFill>
                <a:latin typeface="Calibri"/>
                <a:ea typeface="DejaVu Sans"/>
              </a:rPr>
              <a:t>10</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28" dur="indefinite" restart="never" nodeType="tmRoot">
          <p:childTnLst>
            <p:seq>
              <p:cTn id="129" dur="indefinite" nodeType="mainSeq">
                <p:childTnLst>
                  <p:par>
                    <p:cTn id="130" fill="hold">
                      <p:stCondLst>
                        <p:cond delay="indefinite"/>
                      </p:stCondLst>
                      <p:childTnLst>
                        <p:par>
                          <p:cTn id="131" fill="hold">
                            <p:stCondLst>
                              <p:cond delay="0"/>
                            </p:stCondLst>
                            <p:childTnLst>
                              <p:par>
                                <p:cTn id="132" nodeType="clickEffect" fill="hold" presetClass="entr" presetID="9">
                                  <p:stCondLst>
                                    <p:cond delay="0"/>
                                  </p:stCondLst>
                                  <p:childTnLst>
                                    <p:set>
                                      <p:cBhvr>
                                        <p:cTn id="133" dur="1" fill="hold">
                                          <p:stCondLst>
                                            <p:cond delay="0"/>
                                          </p:stCondLst>
                                        </p:cTn>
                                        <p:tgtEl>
                                          <p:spTgt spid="1410">
                                            <p:txEl>
                                              <p:pRg st="0" end="0"/>
                                            </p:txEl>
                                          </p:spTgt>
                                        </p:tgtEl>
                                        <p:attrNameLst>
                                          <p:attrName>style.visibility</p:attrName>
                                        </p:attrNameLst>
                                      </p:cBhvr>
                                      <p:to>
                                        <p:strVal val="visible"/>
                                      </p:to>
                                    </p:set>
                                    <p:animEffect filter="dissolve" transition="in">
                                      <p:cBhvr additive="repl">
                                        <p:cTn id="134" dur="500"/>
                                        <p:tgtEl>
                                          <p:spTgt spid="1410">
                                            <p:txEl>
                                              <p:pRg st="0" end="0"/>
                                            </p:txEl>
                                          </p:spTgt>
                                        </p:tgtEl>
                                      </p:cBhvr>
                                    </p:animEffect>
                                  </p:childTnLst>
                                </p:cTn>
                              </p:par>
                              <p:par>
                                <p:cTn id="135" nodeType="withEffect" fill="hold" presetClass="entr" presetID="9">
                                  <p:stCondLst>
                                    <p:cond delay="0"/>
                                  </p:stCondLst>
                                  <p:childTnLst>
                                    <p:set>
                                      <p:cBhvr>
                                        <p:cTn id="136" dur="1" fill="hold">
                                          <p:stCondLst>
                                            <p:cond delay="0"/>
                                          </p:stCondLst>
                                        </p:cTn>
                                        <p:tgtEl>
                                          <p:spTgt spid="1410">
                                            <p:txEl>
                                              <p:pRg st="1" end="1"/>
                                            </p:txEl>
                                          </p:spTgt>
                                        </p:tgtEl>
                                        <p:attrNameLst>
                                          <p:attrName>style.visibility</p:attrName>
                                        </p:attrNameLst>
                                      </p:cBhvr>
                                      <p:to>
                                        <p:strVal val="visible"/>
                                      </p:to>
                                    </p:set>
                                    <p:animEffect filter="dissolve" transition="in">
                                      <p:cBhvr additive="repl">
                                        <p:cTn id="137" dur="500"/>
                                        <p:tgtEl>
                                          <p:spTgt spid="1410">
                                            <p:txEl>
                                              <p:pRg st="1" end="1"/>
                                            </p:txEl>
                                          </p:spTgt>
                                        </p:tgtEl>
                                      </p:cBhvr>
                                    </p:animEffect>
                                  </p:childTnLst>
                                </p:cTn>
                              </p:par>
                              <p:par>
                                <p:cTn id="138" nodeType="withEffect" fill="hold" presetClass="entr" presetID="9">
                                  <p:stCondLst>
                                    <p:cond delay="0"/>
                                  </p:stCondLst>
                                  <p:childTnLst>
                                    <p:set>
                                      <p:cBhvr>
                                        <p:cTn id="139" dur="1" fill="hold">
                                          <p:stCondLst>
                                            <p:cond delay="0"/>
                                          </p:stCondLst>
                                        </p:cTn>
                                        <p:tgtEl>
                                          <p:spTgt spid="1410">
                                            <p:txEl>
                                              <p:pRg st="2" end="2"/>
                                            </p:txEl>
                                          </p:spTgt>
                                        </p:tgtEl>
                                        <p:attrNameLst>
                                          <p:attrName>style.visibility</p:attrName>
                                        </p:attrNameLst>
                                      </p:cBhvr>
                                      <p:to>
                                        <p:strVal val="visible"/>
                                      </p:to>
                                    </p:set>
                                    <p:animEffect filter="dissolve" transition="in">
                                      <p:cBhvr additive="repl">
                                        <p:cTn id="140" dur="500"/>
                                        <p:tgtEl>
                                          <p:spTgt spid="1410">
                                            <p:txEl>
                                              <p:pRg st="2" end="2"/>
                                            </p:txEl>
                                          </p:spTgt>
                                        </p:tgtEl>
                                      </p:cBhvr>
                                    </p:animEffect>
                                  </p:childTnLst>
                                </p:cTn>
                              </p:par>
                              <p:par>
                                <p:cTn id="141" nodeType="withEffect" fill="hold" presetClass="entr" presetID="9">
                                  <p:stCondLst>
                                    <p:cond delay="0"/>
                                  </p:stCondLst>
                                  <p:childTnLst>
                                    <p:set>
                                      <p:cBhvr>
                                        <p:cTn id="142" dur="1" fill="hold">
                                          <p:stCondLst>
                                            <p:cond delay="0"/>
                                          </p:stCondLst>
                                        </p:cTn>
                                        <p:tgtEl>
                                          <p:spTgt spid="1410">
                                            <p:txEl>
                                              <p:pRg st="3" end="3"/>
                                            </p:txEl>
                                          </p:spTgt>
                                        </p:tgtEl>
                                        <p:attrNameLst>
                                          <p:attrName>style.visibility</p:attrName>
                                        </p:attrNameLst>
                                      </p:cBhvr>
                                      <p:to>
                                        <p:strVal val="visible"/>
                                      </p:to>
                                    </p:set>
                                    <p:animEffect filter="dissolve" transition="in">
                                      <p:cBhvr additive="repl">
                                        <p:cTn id="143" dur="500"/>
                                        <p:tgtEl>
                                          <p:spTgt spid="1410">
                                            <p:txEl>
                                              <p:pRg st="3" end="3"/>
                                            </p:txEl>
                                          </p:spTgt>
                                        </p:tgtEl>
                                      </p:cBhvr>
                                    </p:animEffect>
                                  </p:childTnLst>
                                </p:cTn>
                              </p:par>
                              <p:par>
                                <p:cTn id="144" nodeType="withEffect" fill="hold" presetClass="entr" presetID="9">
                                  <p:stCondLst>
                                    <p:cond delay="0"/>
                                  </p:stCondLst>
                                  <p:childTnLst>
                                    <p:set>
                                      <p:cBhvr>
                                        <p:cTn id="145" dur="1" fill="hold">
                                          <p:stCondLst>
                                            <p:cond delay="0"/>
                                          </p:stCondLst>
                                        </p:cTn>
                                        <p:tgtEl>
                                          <p:spTgt spid="1410">
                                            <p:txEl>
                                              <p:pRg st="4" end="4"/>
                                            </p:txEl>
                                          </p:spTgt>
                                        </p:tgtEl>
                                        <p:attrNameLst>
                                          <p:attrName>style.visibility</p:attrName>
                                        </p:attrNameLst>
                                      </p:cBhvr>
                                      <p:to>
                                        <p:strVal val="visible"/>
                                      </p:to>
                                    </p:set>
                                    <p:animEffect filter="dissolve" transition="in">
                                      <p:cBhvr additive="repl">
                                        <p:cTn id="146" dur="500"/>
                                        <p:tgtEl>
                                          <p:spTgt spid="1410">
                                            <p:txEl>
                                              <p:pRg st="4" end="4"/>
                                            </p:txEl>
                                          </p:spTgt>
                                        </p:tgtEl>
                                      </p:cBhvr>
                                    </p:animEffect>
                                  </p:childTnLst>
                                </p:cTn>
                              </p:par>
                            </p:childTnLst>
                          </p:cTn>
                        </p:par>
                      </p:childTnLst>
                    </p:cTn>
                  </p:par>
                  <p:par>
                    <p:cTn id="147" fill="hold">
                      <p:stCondLst>
                        <p:cond delay="indefinite"/>
                      </p:stCondLst>
                      <p:childTnLst>
                        <p:par>
                          <p:cTn id="148" fill="hold">
                            <p:stCondLst>
                              <p:cond delay="0"/>
                            </p:stCondLst>
                            <p:childTnLst>
                              <p:par>
                                <p:cTn id="149" nodeType="clickEffect" fill="hold" presetClass="entr" presetID="9">
                                  <p:stCondLst>
                                    <p:cond delay="0"/>
                                  </p:stCondLst>
                                  <p:childTnLst>
                                    <p:set>
                                      <p:cBhvr>
                                        <p:cTn id="150" dur="1" fill="hold">
                                          <p:stCondLst>
                                            <p:cond delay="0"/>
                                          </p:stCondLst>
                                        </p:cTn>
                                        <p:tgtEl>
                                          <p:spTgt spid="1410">
                                            <p:txEl>
                                              <p:pRg st="5" end="5"/>
                                            </p:txEl>
                                          </p:spTgt>
                                        </p:tgtEl>
                                        <p:attrNameLst>
                                          <p:attrName>style.visibility</p:attrName>
                                        </p:attrNameLst>
                                      </p:cBhvr>
                                      <p:to>
                                        <p:strVal val="visible"/>
                                      </p:to>
                                    </p:set>
                                    <p:animEffect filter="dissolve" transition="in">
                                      <p:cBhvr additive="repl">
                                        <p:cTn id="151" dur="500"/>
                                        <p:tgtEl>
                                          <p:spTgt spid="1410">
                                            <p:txEl>
                                              <p:pRg st="5" end="5"/>
                                            </p:txEl>
                                          </p:spTgt>
                                        </p:tgtEl>
                                      </p:cBhvr>
                                    </p:animEffect>
                                  </p:childTnLst>
                                </p:cTn>
                              </p:par>
                              <p:par>
                                <p:cTn id="152" nodeType="withEffect" fill="hold" presetClass="entr" presetID="9">
                                  <p:stCondLst>
                                    <p:cond delay="0"/>
                                  </p:stCondLst>
                                  <p:childTnLst>
                                    <p:set>
                                      <p:cBhvr>
                                        <p:cTn id="153" dur="1" fill="hold">
                                          <p:stCondLst>
                                            <p:cond delay="0"/>
                                          </p:stCondLst>
                                        </p:cTn>
                                        <p:tgtEl>
                                          <p:spTgt spid="1410">
                                            <p:txEl>
                                              <p:pRg st="6" end="6"/>
                                            </p:txEl>
                                          </p:spTgt>
                                        </p:tgtEl>
                                        <p:attrNameLst>
                                          <p:attrName>style.visibility</p:attrName>
                                        </p:attrNameLst>
                                      </p:cBhvr>
                                      <p:to>
                                        <p:strVal val="visible"/>
                                      </p:to>
                                    </p:set>
                                    <p:animEffect filter="dissolve" transition="in">
                                      <p:cBhvr additive="repl">
                                        <p:cTn id="154" dur="500"/>
                                        <p:tgtEl>
                                          <p:spTgt spid="1410">
                                            <p:txEl>
                                              <p:pRg st="6" end="6"/>
                                            </p:txEl>
                                          </p:spTgt>
                                        </p:tgtEl>
                                      </p:cBhvr>
                                    </p:animEffect>
                                  </p:childTnLst>
                                </p:cTn>
                              </p:par>
                              <p:par>
                                <p:cTn id="155" nodeType="withEffect" fill="hold" presetClass="entr" presetID="9">
                                  <p:stCondLst>
                                    <p:cond delay="0"/>
                                  </p:stCondLst>
                                  <p:childTnLst>
                                    <p:set>
                                      <p:cBhvr>
                                        <p:cTn id="156" dur="1" fill="hold">
                                          <p:stCondLst>
                                            <p:cond delay="0"/>
                                          </p:stCondLst>
                                        </p:cTn>
                                        <p:tgtEl>
                                          <p:spTgt spid="1410">
                                            <p:txEl>
                                              <p:pRg st="7" end="7"/>
                                            </p:txEl>
                                          </p:spTgt>
                                        </p:tgtEl>
                                        <p:attrNameLst>
                                          <p:attrName>style.visibility</p:attrName>
                                        </p:attrNameLst>
                                      </p:cBhvr>
                                      <p:to>
                                        <p:strVal val="visible"/>
                                      </p:to>
                                    </p:set>
                                    <p:animEffect filter="dissolve" transition="in">
                                      <p:cBhvr additive="repl">
                                        <p:cTn id="157" dur="500"/>
                                        <p:tgtEl>
                                          <p:spTgt spid="1410">
                                            <p:txEl>
                                              <p:pRg st="7" end="7"/>
                                            </p:txEl>
                                          </p:spTgt>
                                        </p:tgtEl>
                                      </p:cBhvr>
                                    </p:animEffect>
                                  </p:childTnLst>
                                </p:cTn>
                              </p:par>
                            </p:childTnLst>
                          </p:cTn>
                        </p:par>
                      </p:childTnLst>
                    </p:cTn>
                  </p:par>
                  <p:par>
                    <p:cTn id="158" fill="hold">
                      <p:stCondLst>
                        <p:cond delay="indefinite"/>
                      </p:stCondLst>
                      <p:childTnLst>
                        <p:par>
                          <p:cTn id="159" fill="hold">
                            <p:stCondLst>
                              <p:cond delay="0"/>
                            </p:stCondLst>
                            <p:childTnLst>
                              <p:par>
                                <p:cTn id="160" nodeType="clickEffect" fill="hold" presetClass="entr" presetID="9">
                                  <p:stCondLst>
                                    <p:cond delay="0"/>
                                  </p:stCondLst>
                                  <p:childTnLst>
                                    <p:set>
                                      <p:cBhvr>
                                        <p:cTn id="161" dur="1" fill="hold">
                                          <p:stCondLst>
                                            <p:cond delay="0"/>
                                          </p:stCondLst>
                                        </p:cTn>
                                        <p:tgtEl>
                                          <p:spTgt spid="1410">
                                            <p:txEl>
                                              <p:pRg st="8" end="8"/>
                                            </p:txEl>
                                          </p:spTgt>
                                        </p:tgtEl>
                                        <p:attrNameLst>
                                          <p:attrName>style.visibility</p:attrName>
                                        </p:attrNameLst>
                                      </p:cBhvr>
                                      <p:to>
                                        <p:strVal val="visible"/>
                                      </p:to>
                                    </p:set>
                                    <p:animEffect filter="dissolve" transition="in">
                                      <p:cBhvr additive="repl">
                                        <p:cTn id="162" dur="500"/>
                                        <p:tgtEl>
                                          <p:spTgt spid="1410">
                                            <p:txEl>
                                              <p:pRg st="8" end="8"/>
                                            </p:txEl>
                                          </p:spTgt>
                                        </p:tgtEl>
                                      </p:cBhvr>
                                    </p:animEffect>
                                  </p:childTnLst>
                                </p:cTn>
                              </p:par>
                              <p:par>
                                <p:cTn id="163" nodeType="withEffect" fill="hold" presetClass="entr" presetID="9">
                                  <p:stCondLst>
                                    <p:cond delay="0"/>
                                  </p:stCondLst>
                                  <p:childTnLst>
                                    <p:set>
                                      <p:cBhvr>
                                        <p:cTn id="164" dur="1" fill="hold">
                                          <p:stCondLst>
                                            <p:cond delay="0"/>
                                          </p:stCondLst>
                                        </p:cTn>
                                        <p:tgtEl>
                                          <p:spTgt spid="1410">
                                            <p:txEl>
                                              <p:pRg st="9" end="9"/>
                                            </p:txEl>
                                          </p:spTgt>
                                        </p:tgtEl>
                                        <p:attrNameLst>
                                          <p:attrName>style.visibility</p:attrName>
                                        </p:attrNameLst>
                                      </p:cBhvr>
                                      <p:to>
                                        <p:strVal val="visible"/>
                                      </p:to>
                                    </p:set>
                                    <p:animEffect filter="dissolve" transition="in">
                                      <p:cBhvr additive="repl">
                                        <p:cTn id="165" dur="500"/>
                                        <p:tgtEl>
                                          <p:spTgt spid="1410">
                                            <p:txEl>
                                              <p:pRg st="9" end="9"/>
                                            </p:txEl>
                                          </p:spTgt>
                                        </p:tgtEl>
                                      </p:cBhvr>
                                    </p:animEffect>
                                  </p:childTnLst>
                                </p:cTn>
                              </p:par>
                              <p:par>
                                <p:cTn id="166" nodeType="withEffect" fill="hold" presetClass="entr" presetID="9">
                                  <p:stCondLst>
                                    <p:cond delay="0"/>
                                  </p:stCondLst>
                                  <p:childTnLst>
                                    <p:set>
                                      <p:cBhvr>
                                        <p:cTn id="167" dur="1" fill="hold">
                                          <p:stCondLst>
                                            <p:cond delay="0"/>
                                          </p:stCondLst>
                                        </p:cTn>
                                        <p:tgtEl>
                                          <p:spTgt spid="1410">
                                            <p:txEl>
                                              <p:pRg st="10" end="10"/>
                                            </p:txEl>
                                          </p:spTgt>
                                        </p:tgtEl>
                                        <p:attrNameLst>
                                          <p:attrName>style.visibility</p:attrName>
                                        </p:attrNameLst>
                                      </p:cBhvr>
                                      <p:to>
                                        <p:strVal val="visible"/>
                                      </p:to>
                                    </p:set>
                                    <p:animEffect filter="dissolve" transition="in">
                                      <p:cBhvr additive="repl">
                                        <p:cTn id="168" dur="500"/>
                                        <p:tgtEl>
                                          <p:spTgt spid="1410">
                                            <p:txEl>
                                              <p:pRg st="10" end="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5"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2-way handshake scenarios</a:t>
            </a:r>
            <a:endParaRPr b="0" lang="en-US" sz="4800" spc="-1" strike="noStrike">
              <a:latin typeface="Arial"/>
            </a:endParaRPr>
          </a:p>
        </p:txBody>
      </p:sp>
      <p:grpSp>
        <p:nvGrpSpPr>
          <p:cNvPr id="5536" name="Group 2"/>
          <p:cNvGrpSpPr/>
          <p:nvPr/>
        </p:nvGrpSpPr>
        <p:grpSpPr>
          <a:xfrm>
            <a:off x="5261760" y="1983240"/>
            <a:ext cx="1530360" cy="4033800"/>
            <a:chOff x="5261760" y="1983240"/>
            <a:chExt cx="1530360" cy="4033800"/>
          </a:xfrm>
        </p:grpSpPr>
        <p:sp>
          <p:nvSpPr>
            <p:cNvPr id="5537" name="Line 3"/>
            <p:cNvSpPr/>
            <p:nvPr/>
          </p:nvSpPr>
          <p:spPr>
            <a:xfrm flipH="1">
              <a:off x="5261760" y="1983240"/>
              <a:ext cx="1800" cy="2470320"/>
            </a:xfrm>
            <a:prstGeom prst="line">
              <a:avLst/>
            </a:prstGeom>
            <a:ln w="9525">
              <a:solidFill>
                <a:srgbClr val="777777"/>
              </a:solidFill>
              <a:round/>
            </a:ln>
          </p:spPr>
          <p:style>
            <a:lnRef idx="0"/>
            <a:fillRef idx="0"/>
            <a:effectRef idx="0"/>
            <a:fontRef idx="minor"/>
          </p:style>
        </p:sp>
        <p:sp>
          <p:nvSpPr>
            <p:cNvPr id="5538" name="Line 4"/>
            <p:cNvSpPr/>
            <p:nvPr/>
          </p:nvSpPr>
          <p:spPr>
            <a:xfrm flipH="1">
              <a:off x="6790680" y="2056320"/>
              <a:ext cx="1440" cy="3960720"/>
            </a:xfrm>
            <a:prstGeom prst="line">
              <a:avLst/>
            </a:prstGeom>
            <a:ln w="9525">
              <a:solidFill>
                <a:srgbClr val="777777"/>
              </a:solidFill>
              <a:round/>
            </a:ln>
          </p:spPr>
          <p:style>
            <a:lnRef idx="0"/>
            <a:fillRef idx="0"/>
            <a:effectRef idx="0"/>
            <a:fontRef idx="minor"/>
          </p:style>
        </p:sp>
      </p:grpSp>
      <p:grpSp>
        <p:nvGrpSpPr>
          <p:cNvPr id="5539" name="Group 5"/>
          <p:cNvGrpSpPr/>
          <p:nvPr/>
        </p:nvGrpSpPr>
        <p:grpSpPr>
          <a:xfrm>
            <a:off x="6768360" y="5356080"/>
            <a:ext cx="872640" cy="333000"/>
            <a:chOff x="6768360" y="5356080"/>
            <a:chExt cx="872640" cy="333000"/>
          </a:xfrm>
        </p:grpSpPr>
        <p:sp>
          <p:nvSpPr>
            <p:cNvPr id="5540" name="CustomShape 6"/>
            <p:cNvSpPr/>
            <p:nvPr/>
          </p:nvSpPr>
          <p:spPr>
            <a:xfrm>
              <a:off x="6819840" y="5356080"/>
              <a:ext cx="8211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cc0000"/>
                  </a:solidFill>
                  <a:latin typeface="Tahoma"/>
                  <a:ea typeface="ＭＳ Ｐゴシック"/>
                </a:rPr>
                <a:t>ESTAB</a:t>
              </a:r>
              <a:endParaRPr b="0" lang="en-US" sz="1600" spc="-1" strike="noStrike">
                <a:latin typeface="Arial"/>
              </a:endParaRPr>
            </a:p>
          </p:txBody>
        </p:sp>
        <p:sp>
          <p:nvSpPr>
            <p:cNvPr id="5541" name="CustomShape 7"/>
            <p:cNvSpPr/>
            <p:nvPr/>
          </p:nvSpPr>
          <p:spPr>
            <a:xfrm>
              <a:off x="6768360" y="5483160"/>
              <a:ext cx="87840" cy="86400"/>
            </a:xfrm>
            <a:prstGeom prst="ellipse">
              <a:avLst/>
            </a:prstGeom>
            <a:solidFill>
              <a:srgbClr val="cc0000"/>
            </a:solidFill>
            <a:ln w="9525">
              <a:solidFill>
                <a:srgbClr val="cc0000"/>
              </a:solidFill>
              <a:round/>
            </a:ln>
          </p:spPr>
          <p:style>
            <a:lnRef idx="0"/>
            <a:fillRef idx="0"/>
            <a:effectRef idx="0"/>
            <a:fontRef idx="minor"/>
          </p:style>
        </p:sp>
      </p:grpSp>
      <p:grpSp>
        <p:nvGrpSpPr>
          <p:cNvPr id="5542" name="Group 8"/>
          <p:cNvGrpSpPr/>
          <p:nvPr/>
        </p:nvGrpSpPr>
        <p:grpSpPr>
          <a:xfrm>
            <a:off x="3998520" y="2674800"/>
            <a:ext cx="2839320" cy="2846880"/>
            <a:chOff x="3998520" y="2674800"/>
            <a:chExt cx="2839320" cy="2846880"/>
          </a:xfrm>
        </p:grpSpPr>
        <p:sp>
          <p:nvSpPr>
            <p:cNvPr id="5543" name="CustomShape 9"/>
            <p:cNvSpPr/>
            <p:nvPr/>
          </p:nvSpPr>
          <p:spPr>
            <a:xfrm>
              <a:off x="3998520" y="2674800"/>
              <a:ext cx="1270800" cy="952920"/>
            </a:xfrm>
            <a:prstGeom prst="rect">
              <a:avLst/>
            </a:prstGeom>
            <a:noFill/>
            <a:ln w="0">
              <a:noFill/>
            </a:ln>
          </p:spPr>
          <p:style>
            <a:lnRef idx="0"/>
            <a:fillRef idx="0"/>
            <a:effectRef idx="0"/>
            <a:fontRef idx="minor"/>
          </p:style>
          <p:txBody>
            <a:bodyPr lIns="90000" rIns="90000" tIns="45000" bIns="45000">
              <a:spAutoFit/>
            </a:bodyPr>
            <a:p>
              <a:pPr algn="r">
                <a:lnSpc>
                  <a:spcPct val="85000"/>
                </a:lnSpc>
                <a:tabLst>
                  <a:tab algn="l" pos="0"/>
                </a:tabLst>
              </a:pPr>
              <a:r>
                <a:rPr b="0" lang="en-US" sz="1600" spc="-1" strike="noStrike">
                  <a:solidFill>
                    <a:srgbClr val="000000"/>
                  </a:solidFill>
                  <a:latin typeface="Tahoma"/>
                  <a:ea typeface="ＭＳ Ｐゴシック"/>
                </a:rPr>
                <a:t>retransmit</a:t>
              </a:r>
              <a:endParaRPr b="0" lang="en-US" sz="1600" spc="-1" strike="noStrike">
                <a:latin typeface="Arial"/>
              </a:endParaRPr>
            </a:p>
            <a:p>
              <a:pPr algn="r">
                <a:lnSpc>
                  <a:spcPct val="85000"/>
                </a:lnSpc>
                <a:tabLst>
                  <a:tab algn="l" pos="0"/>
                </a:tabLst>
              </a:pPr>
              <a:r>
                <a:rPr b="0" lang="en-US" sz="1600" spc="-1" strike="noStrike">
                  <a:solidFill>
                    <a:srgbClr val="000000"/>
                  </a:solidFill>
                  <a:latin typeface="Tahoma"/>
                  <a:ea typeface="ＭＳ Ｐゴシック"/>
                </a:rPr>
                <a:t>req_conn(x)</a:t>
              </a:r>
              <a:endParaRPr b="0" lang="en-US" sz="1600" spc="-1" strike="noStrike">
                <a:latin typeface="Arial"/>
              </a:endParaRPr>
            </a:p>
            <a:p>
              <a:pPr algn="r">
                <a:lnSpc>
                  <a:spcPct val="100000"/>
                </a:lnSpc>
                <a:tabLst>
                  <a:tab algn="l" pos="0"/>
                </a:tabLst>
              </a:pPr>
              <a:endParaRPr b="0" lang="en-US" sz="1600" spc="-1" strike="noStrike">
                <a:latin typeface="Arial"/>
              </a:endParaRPr>
            </a:p>
          </p:txBody>
        </p:sp>
        <p:sp>
          <p:nvSpPr>
            <p:cNvPr id="5544" name="CustomShape 10"/>
            <p:cNvSpPr/>
            <p:nvPr/>
          </p:nvSpPr>
          <p:spPr>
            <a:xfrm>
              <a:off x="5313240" y="2965320"/>
              <a:ext cx="1524600" cy="2556360"/>
            </a:xfrm>
            <a:custGeom>
              <a:avLst/>
              <a:gdLst/>
              <a:ahLst/>
              <a:rect l="l" t="t" r="r" b="b"/>
              <a:pathLst>
                <a:path w="962" h="1612">
                  <a:moveTo>
                    <a:pt x="0" y="0"/>
                  </a:moveTo>
                  <a:cubicBezTo>
                    <a:pt x="50" y="40"/>
                    <a:pt x="228" y="10"/>
                    <a:pt x="306" y="234"/>
                  </a:cubicBezTo>
                  <a:cubicBezTo>
                    <a:pt x="384" y="458"/>
                    <a:pt x="358" y="1112"/>
                    <a:pt x="467" y="1342"/>
                  </a:cubicBezTo>
                  <a:cubicBezTo>
                    <a:pt x="576" y="1572"/>
                    <a:pt x="779" y="1601"/>
                    <a:pt x="962" y="1612"/>
                  </a:cubicBezTo>
                </a:path>
              </a:pathLst>
            </a:custGeom>
            <a:noFill/>
            <a:ln w="28575">
              <a:solidFill>
                <a:srgbClr val="000099"/>
              </a:solidFill>
              <a:round/>
              <a:tailEnd len="med" type="triangle" w="med"/>
            </a:ln>
          </p:spPr>
          <p:style>
            <a:lnRef idx="0"/>
            <a:fillRef idx="0"/>
            <a:effectRef idx="0"/>
            <a:fontRef idx="minor"/>
          </p:style>
        </p:sp>
        <p:grpSp>
          <p:nvGrpSpPr>
            <p:cNvPr id="5545" name="Group 11"/>
            <p:cNvGrpSpPr/>
            <p:nvPr/>
          </p:nvGrpSpPr>
          <p:grpSpPr>
            <a:xfrm>
              <a:off x="5355000" y="3568680"/>
              <a:ext cx="1383480" cy="333000"/>
              <a:chOff x="5355000" y="3568680"/>
              <a:chExt cx="1383480" cy="333000"/>
            </a:xfrm>
          </p:grpSpPr>
          <p:sp>
            <p:nvSpPr>
              <p:cNvPr id="5546" name="CustomShape 12"/>
              <p:cNvSpPr/>
              <p:nvPr/>
            </p:nvSpPr>
            <p:spPr>
              <a:xfrm>
                <a:off x="5524200" y="3629160"/>
                <a:ext cx="1069200" cy="257760"/>
              </a:xfrm>
              <a:prstGeom prst="rect">
                <a:avLst/>
              </a:prstGeom>
              <a:solidFill>
                <a:srgbClr val="ffffff"/>
              </a:solidFill>
              <a:ln w="0">
                <a:noFill/>
              </a:ln>
            </p:spPr>
            <p:style>
              <a:lnRef idx="0"/>
              <a:fillRef idx="0"/>
              <a:effectRef idx="0"/>
              <a:fontRef idx="minor"/>
            </p:style>
          </p:sp>
          <p:sp>
            <p:nvSpPr>
              <p:cNvPr id="5547" name="CustomShape 13"/>
              <p:cNvSpPr/>
              <p:nvPr/>
            </p:nvSpPr>
            <p:spPr>
              <a:xfrm>
                <a:off x="5355000" y="3568680"/>
                <a:ext cx="13834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req_conn(x)</a:t>
                </a:r>
                <a:endParaRPr b="0" lang="en-US" sz="1600" spc="-1" strike="noStrike">
                  <a:latin typeface="Arial"/>
                </a:endParaRPr>
              </a:p>
            </p:txBody>
          </p:sp>
        </p:grpSp>
      </p:grpSp>
      <p:grpSp>
        <p:nvGrpSpPr>
          <p:cNvPr id="5548" name="Group 14"/>
          <p:cNvGrpSpPr/>
          <p:nvPr/>
        </p:nvGrpSpPr>
        <p:grpSpPr>
          <a:xfrm>
            <a:off x="4105080" y="4123080"/>
            <a:ext cx="3827880" cy="916200"/>
            <a:chOff x="4105080" y="4123080"/>
            <a:chExt cx="3827880" cy="916200"/>
          </a:xfrm>
        </p:grpSpPr>
        <p:sp>
          <p:nvSpPr>
            <p:cNvPr id="5549" name="Line 15"/>
            <p:cNvSpPr/>
            <p:nvPr/>
          </p:nvSpPr>
          <p:spPr>
            <a:xfrm>
              <a:off x="5201640" y="4372200"/>
              <a:ext cx="2404800" cy="360"/>
            </a:xfrm>
            <a:prstGeom prst="line">
              <a:avLst/>
            </a:prstGeom>
            <a:ln w="28575">
              <a:solidFill>
                <a:srgbClr val="cc0000"/>
              </a:solidFill>
              <a:prstDash val="dash"/>
              <a:round/>
            </a:ln>
          </p:spPr>
          <p:style>
            <a:lnRef idx="0"/>
            <a:fillRef idx="0"/>
            <a:effectRef idx="0"/>
            <a:fontRef idx="minor"/>
          </p:style>
        </p:sp>
        <p:sp>
          <p:nvSpPr>
            <p:cNvPr id="5550" name="CustomShape 16"/>
            <p:cNvSpPr/>
            <p:nvPr/>
          </p:nvSpPr>
          <p:spPr>
            <a:xfrm>
              <a:off x="4105080" y="4329720"/>
              <a:ext cx="1168920" cy="709560"/>
            </a:xfrm>
            <a:prstGeom prst="rect">
              <a:avLst/>
            </a:prstGeom>
            <a:noFill/>
            <a:ln w="0">
              <a:noFill/>
            </a:ln>
          </p:spPr>
          <p:style>
            <a:lnRef idx="0"/>
            <a:fillRef idx="0"/>
            <a:effectRef idx="0"/>
            <a:fontRef idx="minor"/>
          </p:style>
          <p:txBody>
            <a:bodyPr lIns="90000" rIns="90000" tIns="45000" bIns="45000">
              <a:spAutoFit/>
            </a:bodyPr>
            <a:p>
              <a:pPr algn="r">
                <a:lnSpc>
                  <a:spcPct val="85000"/>
                </a:lnSpc>
                <a:tabLst>
                  <a:tab algn="l" pos="0"/>
                </a:tabLst>
              </a:pPr>
              <a:r>
                <a:rPr b="0" lang="en-US" sz="1600" spc="-1" strike="noStrike">
                  <a:solidFill>
                    <a:srgbClr val="000000"/>
                  </a:solidFill>
                  <a:latin typeface="Tahoma"/>
                  <a:ea typeface="ＭＳ Ｐゴシック"/>
                </a:rPr>
                <a:t>client terminates</a:t>
              </a:r>
              <a:endParaRPr b="0" lang="en-US" sz="1600" spc="-1" strike="noStrike">
                <a:latin typeface="Arial"/>
              </a:endParaRPr>
            </a:p>
          </p:txBody>
        </p:sp>
        <p:sp>
          <p:nvSpPr>
            <p:cNvPr id="5551" name="CustomShape 17"/>
            <p:cNvSpPr/>
            <p:nvPr/>
          </p:nvSpPr>
          <p:spPr>
            <a:xfrm>
              <a:off x="6764040" y="4331160"/>
              <a:ext cx="1168920" cy="50292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0" lang="en-US" sz="1600" spc="-1" strike="noStrike">
                  <a:solidFill>
                    <a:srgbClr val="000000"/>
                  </a:solidFill>
                  <a:latin typeface="Tahoma"/>
                  <a:ea typeface="ＭＳ Ｐゴシック"/>
                </a:rPr>
                <a:t>server</a:t>
              </a:r>
              <a:endParaRPr b="0" lang="en-US" sz="1600" spc="-1" strike="noStrike">
                <a:latin typeface="Arial"/>
              </a:endParaRPr>
            </a:p>
            <a:p>
              <a:pPr>
                <a:lnSpc>
                  <a:spcPct val="85000"/>
                </a:lnSpc>
                <a:tabLst>
                  <a:tab algn="l" pos="0"/>
                </a:tabLst>
              </a:pPr>
              <a:r>
                <a:rPr b="0" lang="en-US" sz="1600" spc="-1" strike="noStrike">
                  <a:solidFill>
                    <a:srgbClr val="000000"/>
                  </a:solidFill>
                  <a:latin typeface="Tahoma"/>
                  <a:ea typeface="ＭＳ Ｐゴシック"/>
                </a:rPr>
                <a:t>forgets x</a:t>
              </a:r>
              <a:endParaRPr b="0" lang="en-US" sz="1600" spc="-1" strike="noStrike">
                <a:latin typeface="Arial"/>
              </a:endParaRPr>
            </a:p>
          </p:txBody>
        </p:sp>
        <p:sp>
          <p:nvSpPr>
            <p:cNvPr id="5552" name="CustomShape 18"/>
            <p:cNvSpPr/>
            <p:nvPr/>
          </p:nvSpPr>
          <p:spPr>
            <a:xfrm>
              <a:off x="5401440" y="4123080"/>
              <a:ext cx="1267920" cy="472680"/>
            </a:xfrm>
            <a:prstGeom prst="rect">
              <a:avLst/>
            </a:prstGeom>
            <a:solidFill>
              <a:srgbClr val="ffffff"/>
            </a:solidFill>
            <a:ln w="0">
              <a:noFill/>
            </a:ln>
          </p:spPr>
          <p:style>
            <a:lnRef idx="0"/>
            <a:fillRef idx="0"/>
            <a:effectRef idx="0"/>
            <a:fontRef idx="minor"/>
          </p:style>
          <p:txBody>
            <a:bodyPr wrap="none" lIns="90000" rIns="90000" tIns="45000" bIns="45000">
              <a:spAutoFit/>
            </a:bodyPr>
            <a:p>
              <a:pPr algn="ctr">
                <a:lnSpc>
                  <a:spcPct val="90000"/>
                </a:lnSpc>
                <a:tabLst>
                  <a:tab algn="l" pos="0"/>
                </a:tabLst>
              </a:pPr>
              <a:r>
                <a:rPr b="0" lang="en-US" sz="1400" spc="-1" strike="noStrike">
                  <a:solidFill>
                    <a:srgbClr val="000000"/>
                  </a:solidFill>
                  <a:latin typeface="Tahoma"/>
                  <a:ea typeface="ＭＳ Ｐゴシック"/>
                </a:rPr>
                <a:t>connection </a:t>
              </a:r>
              <a:endParaRPr b="0" lang="en-US" sz="1400" spc="-1" strike="noStrike">
                <a:latin typeface="Arial"/>
              </a:endParaRPr>
            </a:p>
            <a:p>
              <a:pPr algn="ctr">
                <a:lnSpc>
                  <a:spcPct val="90000"/>
                </a:lnSpc>
                <a:tabLst>
                  <a:tab algn="l" pos="0"/>
                </a:tabLst>
              </a:pPr>
              <a:r>
                <a:rPr b="0" lang="en-US" sz="1400" spc="-1" strike="noStrike">
                  <a:solidFill>
                    <a:srgbClr val="000000"/>
                  </a:solidFill>
                  <a:latin typeface="Tahoma"/>
                  <a:ea typeface="ＭＳ Ｐゴシック"/>
                </a:rPr>
                <a:t>x completes</a:t>
              </a:r>
              <a:endParaRPr b="0" lang="en-US" sz="1400" spc="-1" strike="noStrike">
                <a:latin typeface="Arial"/>
              </a:endParaRPr>
            </a:p>
          </p:txBody>
        </p:sp>
      </p:grpSp>
      <p:grpSp>
        <p:nvGrpSpPr>
          <p:cNvPr id="5553" name="Group 19"/>
          <p:cNvGrpSpPr/>
          <p:nvPr/>
        </p:nvGrpSpPr>
        <p:grpSpPr>
          <a:xfrm>
            <a:off x="4168440" y="1980000"/>
            <a:ext cx="3467880" cy="1668240"/>
            <a:chOff x="4168440" y="1980000"/>
            <a:chExt cx="3467880" cy="1668240"/>
          </a:xfrm>
        </p:grpSpPr>
        <p:sp>
          <p:nvSpPr>
            <p:cNvPr id="5554" name="CustomShape 20"/>
            <p:cNvSpPr/>
            <p:nvPr/>
          </p:nvSpPr>
          <p:spPr>
            <a:xfrm>
              <a:off x="4168440" y="1980000"/>
              <a:ext cx="1080360" cy="57636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1600" spc="-1" strike="noStrike">
                  <a:solidFill>
                    <a:srgbClr val="000000"/>
                  </a:solidFill>
                  <a:latin typeface="Tahoma"/>
                  <a:ea typeface="ＭＳ Ｐゴシック"/>
                </a:rPr>
                <a:t>choose x</a:t>
              </a:r>
              <a:endParaRPr b="0" lang="en-US" sz="1600" spc="-1" strike="noStrike">
                <a:latin typeface="Arial"/>
              </a:endParaRPr>
            </a:p>
            <a:p>
              <a:pPr algn="r">
                <a:lnSpc>
                  <a:spcPct val="100000"/>
                </a:lnSpc>
                <a:tabLst>
                  <a:tab algn="l" pos="0"/>
                </a:tabLst>
              </a:pPr>
              <a:endParaRPr b="0" lang="en-US" sz="1600" spc="-1" strike="noStrike">
                <a:latin typeface="Arial"/>
              </a:endParaRPr>
            </a:p>
          </p:txBody>
        </p:sp>
        <p:sp>
          <p:nvSpPr>
            <p:cNvPr id="5555" name="Line 21"/>
            <p:cNvSpPr/>
            <p:nvPr/>
          </p:nvSpPr>
          <p:spPr>
            <a:xfrm>
              <a:off x="5293440" y="2175120"/>
              <a:ext cx="1479600" cy="316080"/>
            </a:xfrm>
            <a:prstGeom prst="line">
              <a:avLst/>
            </a:prstGeom>
            <a:ln w="28575">
              <a:solidFill>
                <a:srgbClr val="000099"/>
              </a:solidFill>
              <a:round/>
              <a:tailEnd len="med" type="triangle" w="med"/>
            </a:ln>
          </p:spPr>
          <p:style>
            <a:lnRef idx="0"/>
            <a:fillRef idx="0"/>
            <a:effectRef idx="0"/>
            <a:fontRef idx="minor"/>
          </p:style>
        </p:sp>
        <p:sp>
          <p:nvSpPr>
            <p:cNvPr id="5556" name="Line 22"/>
            <p:cNvSpPr/>
            <p:nvPr/>
          </p:nvSpPr>
          <p:spPr>
            <a:xfrm flipH="1">
              <a:off x="5232960" y="2529360"/>
              <a:ext cx="1571760" cy="955440"/>
            </a:xfrm>
            <a:prstGeom prst="line">
              <a:avLst/>
            </a:prstGeom>
            <a:ln w="28575">
              <a:solidFill>
                <a:srgbClr val="000099"/>
              </a:solidFill>
              <a:round/>
              <a:tailEnd len="med" type="triangle" w="med"/>
            </a:ln>
          </p:spPr>
          <p:style>
            <a:lnRef idx="0"/>
            <a:fillRef idx="0"/>
            <a:effectRef idx="0"/>
            <a:fontRef idx="minor"/>
          </p:style>
        </p:sp>
        <p:sp>
          <p:nvSpPr>
            <p:cNvPr id="5557" name="CustomShape 23"/>
            <p:cNvSpPr/>
            <p:nvPr/>
          </p:nvSpPr>
          <p:spPr>
            <a:xfrm>
              <a:off x="5610960" y="2161080"/>
              <a:ext cx="775440" cy="324360"/>
            </a:xfrm>
            <a:prstGeom prst="rect">
              <a:avLst/>
            </a:prstGeom>
            <a:solidFill>
              <a:srgbClr val="ffffff"/>
            </a:solidFill>
            <a:ln w="0">
              <a:noFill/>
            </a:ln>
          </p:spPr>
          <p:style>
            <a:lnRef idx="0"/>
            <a:fillRef idx="0"/>
            <a:effectRef idx="0"/>
            <a:fontRef idx="minor"/>
          </p:style>
        </p:sp>
        <p:sp>
          <p:nvSpPr>
            <p:cNvPr id="5558" name="CustomShape 24"/>
            <p:cNvSpPr/>
            <p:nvPr/>
          </p:nvSpPr>
          <p:spPr>
            <a:xfrm>
              <a:off x="5325840" y="2127600"/>
              <a:ext cx="13834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req_conn(x)</a:t>
              </a:r>
              <a:endParaRPr b="0" lang="en-US" sz="1600" spc="-1" strike="noStrike">
                <a:latin typeface="Arial"/>
              </a:endParaRPr>
            </a:p>
          </p:txBody>
        </p:sp>
        <p:sp>
          <p:nvSpPr>
            <p:cNvPr id="5559" name="CustomShape 25"/>
            <p:cNvSpPr/>
            <p:nvPr/>
          </p:nvSpPr>
          <p:spPr>
            <a:xfrm>
              <a:off x="5788800" y="2584800"/>
              <a:ext cx="437040" cy="324360"/>
            </a:xfrm>
            <a:prstGeom prst="rect">
              <a:avLst/>
            </a:prstGeom>
            <a:solidFill>
              <a:srgbClr val="ffffff"/>
            </a:solidFill>
            <a:ln w="0">
              <a:noFill/>
            </a:ln>
          </p:spPr>
          <p:style>
            <a:lnRef idx="0"/>
            <a:fillRef idx="0"/>
            <a:effectRef idx="0"/>
            <a:fontRef idx="minor"/>
          </p:style>
        </p:sp>
        <p:sp>
          <p:nvSpPr>
            <p:cNvPr id="5560" name="CustomShape 26"/>
            <p:cNvSpPr/>
            <p:nvPr/>
          </p:nvSpPr>
          <p:spPr>
            <a:xfrm>
              <a:off x="6815160" y="2386440"/>
              <a:ext cx="8211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cc0000"/>
                  </a:solidFill>
                  <a:latin typeface="Tahoma"/>
                  <a:ea typeface="ＭＳ Ｐゴシック"/>
                </a:rPr>
                <a:t>ESTAB</a:t>
              </a:r>
              <a:endParaRPr b="0" lang="en-US" sz="1600" spc="-1" strike="noStrike">
                <a:latin typeface="Arial"/>
              </a:endParaRPr>
            </a:p>
          </p:txBody>
        </p:sp>
        <p:sp>
          <p:nvSpPr>
            <p:cNvPr id="5561" name="CustomShape 27"/>
            <p:cNvSpPr/>
            <p:nvPr/>
          </p:nvSpPr>
          <p:spPr>
            <a:xfrm>
              <a:off x="4354560" y="3315240"/>
              <a:ext cx="8211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cc0000"/>
                  </a:solidFill>
                  <a:latin typeface="Tahoma"/>
                  <a:ea typeface="ＭＳ Ｐゴシック"/>
                </a:rPr>
                <a:t>ESTAB</a:t>
              </a:r>
              <a:endParaRPr b="0" lang="en-US" sz="1600" spc="-1" strike="noStrike">
                <a:latin typeface="Arial"/>
              </a:endParaRPr>
            </a:p>
          </p:txBody>
        </p:sp>
        <p:sp>
          <p:nvSpPr>
            <p:cNvPr id="5562" name="CustomShape 28"/>
            <p:cNvSpPr/>
            <p:nvPr/>
          </p:nvSpPr>
          <p:spPr>
            <a:xfrm>
              <a:off x="5191920" y="3416760"/>
              <a:ext cx="87840" cy="86400"/>
            </a:xfrm>
            <a:prstGeom prst="ellipse">
              <a:avLst/>
            </a:prstGeom>
            <a:solidFill>
              <a:srgbClr val="cc0000"/>
            </a:solidFill>
            <a:ln w="9525">
              <a:solidFill>
                <a:srgbClr val="cc0000"/>
              </a:solidFill>
              <a:round/>
            </a:ln>
          </p:spPr>
          <p:style>
            <a:lnRef idx="0"/>
            <a:fillRef idx="0"/>
            <a:effectRef idx="0"/>
            <a:fontRef idx="minor"/>
          </p:style>
        </p:sp>
        <p:sp>
          <p:nvSpPr>
            <p:cNvPr id="5563" name="CustomShape 29"/>
            <p:cNvSpPr/>
            <p:nvPr/>
          </p:nvSpPr>
          <p:spPr>
            <a:xfrm>
              <a:off x="6732000" y="2504160"/>
              <a:ext cx="87840" cy="86400"/>
            </a:xfrm>
            <a:prstGeom prst="ellipse">
              <a:avLst/>
            </a:prstGeom>
            <a:solidFill>
              <a:srgbClr val="cc0000"/>
            </a:solidFill>
            <a:ln w="9525">
              <a:solidFill>
                <a:srgbClr val="cc0000"/>
              </a:solidFill>
              <a:round/>
            </a:ln>
          </p:spPr>
          <p:style>
            <a:lnRef idx="0"/>
            <a:fillRef idx="0"/>
            <a:effectRef idx="0"/>
            <a:fontRef idx="minor"/>
          </p:style>
        </p:sp>
        <p:grpSp>
          <p:nvGrpSpPr>
            <p:cNvPr id="5564" name="Group 30"/>
            <p:cNvGrpSpPr/>
            <p:nvPr/>
          </p:nvGrpSpPr>
          <p:grpSpPr>
            <a:xfrm>
              <a:off x="5418720" y="2723040"/>
              <a:ext cx="1398960" cy="333000"/>
              <a:chOff x="5418720" y="2723040"/>
              <a:chExt cx="1398960" cy="333000"/>
            </a:xfrm>
          </p:grpSpPr>
          <p:sp>
            <p:nvSpPr>
              <p:cNvPr id="5565" name="CustomShape 31"/>
              <p:cNvSpPr/>
              <p:nvPr/>
            </p:nvSpPr>
            <p:spPr>
              <a:xfrm>
                <a:off x="5595120" y="2783520"/>
                <a:ext cx="1069200" cy="257760"/>
              </a:xfrm>
              <a:prstGeom prst="rect">
                <a:avLst/>
              </a:prstGeom>
              <a:solidFill>
                <a:srgbClr val="ffffff"/>
              </a:solidFill>
              <a:ln w="0">
                <a:noFill/>
              </a:ln>
            </p:spPr>
            <p:style>
              <a:lnRef idx="0"/>
              <a:fillRef idx="0"/>
              <a:effectRef idx="0"/>
              <a:fontRef idx="minor"/>
            </p:style>
          </p:sp>
          <p:sp>
            <p:nvSpPr>
              <p:cNvPr id="5566" name="CustomShape 32"/>
              <p:cNvSpPr/>
              <p:nvPr/>
            </p:nvSpPr>
            <p:spPr>
              <a:xfrm>
                <a:off x="5418720" y="2723040"/>
                <a:ext cx="13989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acc_conn(x)</a:t>
                </a:r>
                <a:endParaRPr b="0" lang="en-US" sz="1600" spc="-1" strike="noStrike">
                  <a:latin typeface="Arial"/>
                </a:endParaRPr>
              </a:p>
            </p:txBody>
          </p:sp>
        </p:grpSp>
      </p:grpSp>
      <p:grpSp>
        <p:nvGrpSpPr>
          <p:cNvPr id="5567" name="Group 33"/>
          <p:cNvGrpSpPr/>
          <p:nvPr/>
        </p:nvGrpSpPr>
        <p:grpSpPr>
          <a:xfrm>
            <a:off x="4881960" y="1432440"/>
            <a:ext cx="618120" cy="484920"/>
            <a:chOff x="4881960" y="1432440"/>
            <a:chExt cx="618120" cy="484920"/>
          </a:xfrm>
        </p:grpSpPr>
        <p:pic>
          <p:nvPicPr>
            <p:cNvPr id="5568" name="Picture 117" descr="desktop_computer_stylized_medium"/>
            <p:cNvPicPr/>
            <p:nvPr/>
          </p:nvPicPr>
          <p:blipFill>
            <a:blip r:embed="rId1"/>
            <a:stretch/>
          </p:blipFill>
          <p:spPr>
            <a:xfrm flipH="1">
              <a:off x="4881960" y="1432440"/>
              <a:ext cx="618120" cy="484920"/>
            </a:xfrm>
            <a:prstGeom prst="rect">
              <a:avLst/>
            </a:prstGeom>
            <a:ln w="0">
              <a:noFill/>
            </a:ln>
          </p:spPr>
        </p:pic>
        <p:sp>
          <p:nvSpPr>
            <p:cNvPr id="5569" name="CustomShape 34"/>
            <p:cNvSpPr/>
            <p:nvPr/>
          </p:nvSpPr>
          <p:spPr>
            <a:xfrm flipH="1">
              <a:off x="5140800" y="1479240"/>
              <a:ext cx="299160" cy="2206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570" name="Group 35"/>
          <p:cNvGrpSpPr/>
          <p:nvPr/>
        </p:nvGrpSpPr>
        <p:grpSpPr>
          <a:xfrm>
            <a:off x="6687360" y="1413360"/>
            <a:ext cx="334080" cy="510120"/>
            <a:chOff x="6687360" y="1413360"/>
            <a:chExt cx="334080" cy="510120"/>
          </a:xfrm>
        </p:grpSpPr>
        <p:sp>
          <p:nvSpPr>
            <p:cNvPr id="5571" name="CustomShape 36"/>
            <p:cNvSpPr/>
            <p:nvPr/>
          </p:nvSpPr>
          <p:spPr>
            <a:xfrm>
              <a:off x="6953760" y="1414080"/>
              <a:ext cx="64440" cy="48672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572" name="CustomShape 37"/>
            <p:cNvSpPr/>
            <p:nvPr/>
          </p:nvSpPr>
          <p:spPr>
            <a:xfrm>
              <a:off x="6703200" y="1413360"/>
              <a:ext cx="245160" cy="48636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573" name="CustomShape 38"/>
            <p:cNvSpPr/>
            <p:nvPr/>
          </p:nvSpPr>
          <p:spPr>
            <a:xfrm>
              <a:off x="6966360" y="1443600"/>
              <a:ext cx="37440" cy="4500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574" name="CustomShape 39"/>
            <p:cNvSpPr/>
            <p:nvPr/>
          </p:nvSpPr>
          <p:spPr>
            <a:xfrm>
              <a:off x="6957720" y="1672560"/>
              <a:ext cx="59760" cy="378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575" name="CustomShape 40"/>
            <p:cNvSpPr/>
            <p:nvPr/>
          </p:nvSpPr>
          <p:spPr>
            <a:xfrm>
              <a:off x="6705000" y="1470600"/>
              <a:ext cx="137160" cy="7200"/>
            </a:xfrm>
            <a:prstGeom prst="rect">
              <a:avLst/>
            </a:prstGeom>
            <a:solidFill>
              <a:srgbClr val="000000"/>
            </a:solidFill>
            <a:ln w="9525">
              <a:solidFill>
                <a:srgbClr val="000000"/>
              </a:solidFill>
              <a:miter/>
            </a:ln>
          </p:spPr>
          <p:style>
            <a:lnRef idx="0"/>
            <a:fillRef idx="0"/>
            <a:effectRef idx="0"/>
            <a:fontRef idx="minor"/>
          </p:style>
        </p:sp>
        <p:grpSp>
          <p:nvGrpSpPr>
            <p:cNvPr id="5576" name="Group 41"/>
            <p:cNvGrpSpPr/>
            <p:nvPr/>
          </p:nvGrpSpPr>
          <p:grpSpPr>
            <a:xfrm>
              <a:off x="6831720" y="1464120"/>
              <a:ext cx="133920" cy="29160"/>
              <a:chOff x="6831720" y="1464120"/>
              <a:chExt cx="133920" cy="29160"/>
            </a:xfrm>
          </p:grpSpPr>
          <p:sp>
            <p:nvSpPr>
              <p:cNvPr id="5577" name="CustomShape 42"/>
              <p:cNvSpPr/>
              <p:nvPr/>
            </p:nvSpPr>
            <p:spPr>
              <a:xfrm>
                <a:off x="6831720" y="1464120"/>
                <a:ext cx="133920" cy="29160"/>
              </a:xfrm>
              <a:prstGeom prst="roundRect">
                <a:avLst>
                  <a:gd name="adj" fmla="val 50000"/>
                </a:avLst>
              </a:prstGeom>
              <a:solidFill>
                <a:srgbClr val="000000"/>
              </a:solidFill>
              <a:ln w="0">
                <a:noFill/>
              </a:ln>
            </p:spPr>
            <p:style>
              <a:lnRef idx="0"/>
              <a:fillRef idx="0"/>
              <a:effectRef idx="0"/>
              <a:fontRef idx="minor"/>
            </p:style>
          </p:sp>
          <p:sp>
            <p:nvSpPr>
              <p:cNvPr id="5578" name="CustomShape 43"/>
              <p:cNvSpPr/>
              <p:nvPr/>
            </p:nvSpPr>
            <p:spPr>
              <a:xfrm>
                <a:off x="6834960" y="1467360"/>
                <a:ext cx="127800" cy="23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579" name="CustomShape 44"/>
            <p:cNvSpPr/>
            <p:nvPr/>
          </p:nvSpPr>
          <p:spPr>
            <a:xfrm>
              <a:off x="6706440" y="1540440"/>
              <a:ext cx="138600" cy="7200"/>
            </a:xfrm>
            <a:prstGeom prst="rect">
              <a:avLst/>
            </a:prstGeom>
            <a:solidFill>
              <a:srgbClr val="000000"/>
            </a:solidFill>
            <a:ln w="9525">
              <a:solidFill>
                <a:srgbClr val="000000"/>
              </a:solidFill>
              <a:miter/>
            </a:ln>
          </p:spPr>
          <p:style>
            <a:lnRef idx="0"/>
            <a:fillRef idx="0"/>
            <a:effectRef idx="0"/>
            <a:fontRef idx="minor"/>
          </p:style>
        </p:sp>
        <p:grpSp>
          <p:nvGrpSpPr>
            <p:cNvPr id="5580" name="Group 45"/>
            <p:cNvGrpSpPr/>
            <p:nvPr/>
          </p:nvGrpSpPr>
          <p:grpSpPr>
            <a:xfrm>
              <a:off x="6830280" y="1533960"/>
              <a:ext cx="135720" cy="26280"/>
              <a:chOff x="6830280" y="1533960"/>
              <a:chExt cx="135720" cy="26280"/>
            </a:xfrm>
          </p:grpSpPr>
          <p:sp>
            <p:nvSpPr>
              <p:cNvPr id="5581" name="CustomShape 46"/>
              <p:cNvSpPr/>
              <p:nvPr/>
            </p:nvSpPr>
            <p:spPr>
              <a:xfrm>
                <a:off x="6830280" y="1533960"/>
                <a:ext cx="135720" cy="26280"/>
              </a:xfrm>
              <a:prstGeom prst="roundRect">
                <a:avLst>
                  <a:gd name="adj" fmla="val 50000"/>
                </a:avLst>
              </a:prstGeom>
              <a:solidFill>
                <a:srgbClr val="000000"/>
              </a:solidFill>
              <a:ln w="0">
                <a:noFill/>
              </a:ln>
            </p:spPr>
            <p:style>
              <a:lnRef idx="0"/>
              <a:fillRef idx="0"/>
              <a:effectRef idx="0"/>
              <a:fontRef idx="minor"/>
            </p:style>
          </p:sp>
          <p:sp>
            <p:nvSpPr>
              <p:cNvPr id="5582" name="CustomShape 47"/>
              <p:cNvSpPr/>
              <p:nvPr/>
            </p:nvSpPr>
            <p:spPr>
              <a:xfrm>
                <a:off x="6833520" y="1537200"/>
                <a:ext cx="12924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583" name="CustomShape 48"/>
            <p:cNvSpPr/>
            <p:nvPr/>
          </p:nvSpPr>
          <p:spPr>
            <a:xfrm>
              <a:off x="6705000" y="1611720"/>
              <a:ext cx="138600" cy="7200"/>
            </a:xfrm>
            <a:prstGeom prst="rect">
              <a:avLst/>
            </a:prstGeom>
            <a:solidFill>
              <a:srgbClr val="000000"/>
            </a:solidFill>
            <a:ln w="9525">
              <a:solidFill>
                <a:srgbClr val="000000"/>
              </a:solidFill>
              <a:miter/>
            </a:ln>
          </p:spPr>
          <p:style>
            <a:lnRef idx="0"/>
            <a:fillRef idx="0"/>
            <a:effectRef idx="0"/>
            <a:fontRef idx="minor"/>
          </p:style>
        </p:sp>
        <p:sp>
          <p:nvSpPr>
            <p:cNvPr id="5584" name="CustomShape 49"/>
            <p:cNvSpPr/>
            <p:nvPr/>
          </p:nvSpPr>
          <p:spPr>
            <a:xfrm>
              <a:off x="6707880" y="1675440"/>
              <a:ext cx="138600" cy="8640"/>
            </a:xfrm>
            <a:prstGeom prst="rect">
              <a:avLst/>
            </a:prstGeom>
            <a:solidFill>
              <a:srgbClr val="000000"/>
            </a:solidFill>
            <a:ln w="9525">
              <a:solidFill>
                <a:srgbClr val="000000"/>
              </a:solidFill>
              <a:miter/>
            </a:ln>
          </p:spPr>
          <p:style>
            <a:lnRef idx="0"/>
            <a:fillRef idx="0"/>
            <a:effectRef idx="0"/>
            <a:fontRef idx="minor"/>
          </p:style>
        </p:sp>
        <p:grpSp>
          <p:nvGrpSpPr>
            <p:cNvPr id="5585" name="Group 50"/>
            <p:cNvGrpSpPr/>
            <p:nvPr/>
          </p:nvGrpSpPr>
          <p:grpSpPr>
            <a:xfrm>
              <a:off x="6828840" y="1670400"/>
              <a:ext cx="133920" cy="29160"/>
              <a:chOff x="6828840" y="1670400"/>
              <a:chExt cx="133920" cy="29160"/>
            </a:xfrm>
          </p:grpSpPr>
          <p:sp>
            <p:nvSpPr>
              <p:cNvPr id="5586" name="CustomShape 51"/>
              <p:cNvSpPr/>
              <p:nvPr/>
            </p:nvSpPr>
            <p:spPr>
              <a:xfrm>
                <a:off x="6828840" y="1670400"/>
                <a:ext cx="133920" cy="29160"/>
              </a:xfrm>
              <a:prstGeom prst="roundRect">
                <a:avLst>
                  <a:gd name="adj" fmla="val 50000"/>
                </a:avLst>
              </a:prstGeom>
              <a:solidFill>
                <a:srgbClr val="000000"/>
              </a:solidFill>
              <a:ln w="0">
                <a:noFill/>
              </a:ln>
            </p:spPr>
            <p:style>
              <a:lnRef idx="0"/>
              <a:fillRef idx="0"/>
              <a:effectRef idx="0"/>
              <a:fontRef idx="minor"/>
            </p:style>
          </p:sp>
          <p:sp>
            <p:nvSpPr>
              <p:cNvPr id="5587" name="CustomShape 52"/>
              <p:cNvSpPr/>
              <p:nvPr/>
            </p:nvSpPr>
            <p:spPr>
              <a:xfrm>
                <a:off x="6832080" y="1673640"/>
                <a:ext cx="127800" cy="22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588" name="CustomShape 53"/>
            <p:cNvSpPr/>
            <p:nvPr/>
          </p:nvSpPr>
          <p:spPr>
            <a:xfrm>
              <a:off x="6958440" y="1611360"/>
              <a:ext cx="59760" cy="378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589" name="Group 54"/>
            <p:cNvGrpSpPr/>
            <p:nvPr/>
          </p:nvGrpSpPr>
          <p:grpSpPr>
            <a:xfrm>
              <a:off x="6828840" y="1605600"/>
              <a:ext cx="135360" cy="27720"/>
              <a:chOff x="6828840" y="1605600"/>
              <a:chExt cx="135360" cy="27720"/>
            </a:xfrm>
          </p:grpSpPr>
          <p:sp>
            <p:nvSpPr>
              <p:cNvPr id="5590" name="CustomShape 55"/>
              <p:cNvSpPr/>
              <p:nvPr/>
            </p:nvSpPr>
            <p:spPr>
              <a:xfrm>
                <a:off x="6828840" y="1605600"/>
                <a:ext cx="135360" cy="27720"/>
              </a:xfrm>
              <a:prstGeom prst="roundRect">
                <a:avLst>
                  <a:gd name="adj" fmla="val 50000"/>
                </a:avLst>
              </a:prstGeom>
              <a:solidFill>
                <a:srgbClr val="000000"/>
              </a:solidFill>
              <a:ln w="0">
                <a:noFill/>
              </a:ln>
            </p:spPr>
            <p:style>
              <a:lnRef idx="0"/>
              <a:fillRef idx="0"/>
              <a:effectRef idx="0"/>
              <a:fontRef idx="minor"/>
            </p:style>
          </p:sp>
          <p:sp>
            <p:nvSpPr>
              <p:cNvPr id="5591" name="CustomShape 56"/>
              <p:cNvSpPr/>
              <p:nvPr/>
            </p:nvSpPr>
            <p:spPr>
              <a:xfrm>
                <a:off x="6832080" y="1608480"/>
                <a:ext cx="129240" cy="21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592" name="CustomShape 57"/>
            <p:cNvSpPr/>
            <p:nvPr/>
          </p:nvSpPr>
          <p:spPr>
            <a:xfrm>
              <a:off x="6949440" y="1413360"/>
              <a:ext cx="13320" cy="4881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5593" name="CustomShape 58"/>
            <p:cNvSpPr/>
            <p:nvPr/>
          </p:nvSpPr>
          <p:spPr>
            <a:xfrm>
              <a:off x="6964200" y="1537200"/>
              <a:ext cx="53280" cy="432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594" name="CustomShape 59"/>
            <p:cNvSpPr/>
            <p:nvPr/>
          </p:nvSpPr>
          <p:spPr>
            <a:xfrm>
              <a:off x="6964920" y="1467000"/>
              <a:ext cx="55080" cy="489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595" name="CustomShape 60"/>
            <p:cNvSpPr/>
            <p:nvPr/>
          </p:nvSpPr>
          <p:spPr>
            <a:xfrm>
              <a:off x="7012800" y="1880280"/>
              <a:ext cx="8640" cy="18000"/>
            </a:xfrm>
            <a:prstGeom prst="ellipse">
              <a:avLst/>
            </a:prstGeom>
            <a:solidFill>
              <a:srgbClr val="333333"/>
            </a:solidFill>
            <a:ln w="0">
              <a:noFill/>
            </a:ln>
          </p:spPr>
          <p:style>
            <a:lnRef idx="0"/>
            <a:fillRef idx="0"/>
            <a:effectRef idx="0"/>
            <a:fontRef idx="minor"/>
          </p:style>
        </p:sp>
        <p:sp>
          <p:nvSpPr>
            <p:cNvPr id="5596" name="CustomShape 61"/>
            <p:cNvSpPr/>
            <p:nvPr/>
          </p:nvSpPr>
          <p:spPr>
            <a:xfrm>
              <a:off x="6962040" y="1881000"/>
              <a:ext cx="55440" cy="403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597" name="CustomShape 62"/>
            <p:cNvSpPr/>
            <p:nvPr/>
          </p:nvSpPr>
          <p:spPr>
            <a:xfrm>
              <a:off x="6687360" y="1894320"/>
              <a:ext cx="280080" cy="291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5598" name="CustomShape 63"/>
            <p:cNvSpPr/>
            <p:nvPr/>
          </p:nvSpPr>
          <p:spPr>
            <a:xfrm>
              <a:off x="6703200" y="1902240"/>
              <a:ext cx="249840" cy="1512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5599" name="CustomShape 64"/>
            <p:cNvSpPr/>
            <p:nvPr/>
          </p:nvSpPr>
          <p:spPr>
            <a:xfrm>
              <a:off x="6726960" y="1830960"/>
              <a:ext cx="34200" cy="29160"/>
            </a:xfrm>
            <a:prstGeom prst="ellipse">
              <a:avLst/>
            </a:prstGeom>
            <a:solidFill>
              <a:srgbClr val="33cc33"/>
            </a:solidFill>
            <a:ln w="0">
              <a:noFill/>
            </a:ln>
          </p:spPr>
          <p:style>
            <a:lnRef idx="0"/>
            <a:fillRef idx="0"/>
            <a:effectRef idx="0"/>
            <a:fontRef idx="minor"/>
          </p:style>
        </p:sp>
        <p:sp>
          <p:nvSpPr>
            <p:cNvPr id="5600" name="CustomShape 65"/>
            <p:cNvSpPr/>
            <p:nvPr/>
          </p:nvSpPr>
          <p:spPr>
            <a:xfrm>
              <a:off x="6768360" y="1832400"/>
              <a:ext cx="35640" cy="27720"/>
            </a:xfrm>
            <a:prstGeom prst="ellipse">
              <a:avLst/>
            </a:prstGeom>
            <a:solidFill>
              <a:srgbClr val="ff0000"/>
            </a:solidFill>
            <a:ln w="0">
              <a:noFill/>
            </a:ln>
          </p:spPr>
          <p:style>
            <a:lnRef idx="0"/>
            <a:fillRef idx="0"/>
            <a:effectRef idx="0"/>
            <a:fontRef idx="minor"/>
          </p:style>
        </p:sp>
        <p:sp>
          <p:nvSpPr>
            <p:cNvPr id="5601" name="CustomShape 66"/>
            <p:cNvSpPr/>
            <p:nvPr/>
          </p:nvSpPr>
          <p:spPr>
            <a:xfrm>
              <a:off x="6811200" y="1830960"/>
              <a:ext cx="34200" cy="27720"/>
            </a:xfrm>
            <a:prstGeom prst="ellipse">
              <a:avLst/>
            </a:prstGeom>
            <a:solidFill>
              <a:srgbClr val="33cc33"/>
            </a:solidFill>
            <a:ln w="0">
              <a:noFill/>
            </a:ln>
          </p:spPr>
          <p:style>
            <a:lnRef idx="0"/>
            <a:fillRef idx="0"/>
            <a:effectRef idx="0"/>
            <a:fontRef idx="minor"/>
          </p:style>
        </p:sp>
        <p:sp>
          <p:nvSpPr>
            <p:cNvPr id="5602" name="CustomShape 67"/>
            <p:cNvSpPr/>
            <p:nvPr/>
          </p:nvSpPr>
          <p:spPr>
            <a:xfrm>
              <a:off x="6904800" y="1715040"/>
              <a:ext cx="18000" cy="159480"/>
            </a:xfrm>
            <a:prstGeom prst="rect">
              <a:avLst/>
            </a:prstGeom>
            <a:solidFill>
              <a:srgbClr val="292929"/>
            </a:solidFill>
            <a:ln w="9525">
              <a:solidFill>
                <a:srgbClr val="000000"/>
              </a:solidFill>
              <a:miter/>
            </a:ln>
          </p:spPr>
          <p:style>
            <a:lnRef idx="0"/>
            <a:fillRef idx="0"/>
            <a:effectRef idx="0"/>
            <a:fontRef idx="minor"/>
          </p:style>
        </p:sp>
      </p:grpSp>
      <p:grpSp>
        <p:nvGrpSpPr>
          <p:cNvPr id="5603" name="Group 68"/>
          <p:cNvGrpSpPr/>
          <p:nvPr/>
        </p:nvGrpSpPr>
        <p:grpSpPr>
          <a:xfrm>
            <a:off x="4917240" y="5538960"/>
            <a:ext cx="1889640" cy="662040"/>
            <a:chOff x="4917240" y="5538960"/>
            <a:chExt cx="1889640" cy="662040"/>
          </a:xfrm>
        </p:grpSpPr>
        <p:sp>
          <p:nvSpPr>
            <p:cNvPr id="5604" name="Line 69"/>
            <p:cNvSpPr/>
            <p:nvPr/>
          </p:nvSpPr>
          <p:spPr>
            <a:xfrm flipH="1">
              <a:off x="4917240" y="5538960"/>
              <a:ext cx="1889640" cy="662040"/>
            </a:xfrm>
            <a:prstGeom prst="line">
              <a:avLst/>
            </a:prstGeom>
            <a:ln w="28575">
              <a:solidFill>
                <a:srgbClr val="000099"/>
              </a:solidFill>
              <a:round/>
              <a:tailEnd len="med" type="triangle" w="med"/>
            </a:ln>
          </p:spPr>
          <p:style>
            <a:lnRef idx="0"/>
            <a:fillRef idx="0"/>
            <a:effectRef idx="0"/>
            <a:fontRef idx="minor"/>
          </p:style>
        </p:sp>
        <p:sp>
          <p:nvSpPr>
            <p:cNvPr id="5605" name="CustomShape 70"/>
            <p:cNvSpPr/>
            <p:nvPr/>
          </p:nvSpPr>
          <p:spPr>
            <a:xfrm>
              <a:off x="5429520" y="5696280"/>
              <a:ext cx="852840" cy="395280"/>
            </a:xfrm>
            <a:prstGeom prst="rect">
              <a:avLst/>
            </a:prstGeom>
            <a:solidFill>
              <a:srgbClr val="ffffff"/>
            </a:solidFill>
            <a:ln w="0">
              <a:noFill/>
            </a:ln>
          </p:spPr>
          <p:style>
            <a:lnRef idx="0"/>
            <a:fillRef idx="0"/>
            <a:effectRef idx="0"/>
            <a:fontRef idx="minor"/>
          </p:style>
        </p:sp>
        <p:grpSp>
          <p:nvGrpSpPr>
            <p:cNvPr id="5606" name="Group 71"/>
            <p:cNvGrpSpPr/>
            <p:nvPr/>
          </p:nvGrpSpPr>
          <p:grpSpPr>
            <a:xfrm>
              <a:off x="5233320" y="5675040"/>
              <a:ext cx="1398960" cy="333000"/>
              <a:chOff x="5233320" y="5675040"/>
              <a:chExt cx="1398960" cy="333000"/>
            </a:xfrm>
          </p:grpSpPr>
          <p:sp>
            <p:nvSpPr>
              <p:cNvPr id="5607" name="CustomShape 72"/>
              <p:cNvSpPr/>
              <p:nvPr/>
            </p:nvSpPr>
            <p:spPr>
              <a:xfrm>
                <a:off x="5410080" y="5735160"/>
                <a:ext cx="1069200" cy="257760"/>
              </a:xfrm>
              <a:prstGeom prst="rect">
                <a:avLst/>
              </a:prstGeom>
              <a:solidFill>
                <a:srgbClr val="ffffff"/>
              </a:solidFill>
              <a:ln w="0">
                <a:noFill/>
              </a:ln>
            </p:spPr>
            <p:style>
              <a:lnRef idx="0"/>
              <a:fillRef idx="0"/>
              <a:effectRef idx="0"/>
              <a:fontRef idx="minor"/>
            </p:style>
          </p:sp>
          <p:sp>
            <p:nvSpPr>
              <p:cNvPr id="5608" name="CustomShape 73"/>
              <p:cNvSpPr/>
              <p:nvPr/>
            </p:nvSpPr>
            <p:spPr>
              <a:xfrm>
                <a:off x="5233320" y="5675040"/>
                <a:ext cx="13989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acc_conn(x)</a:t>
                </a:r>
                <a:endParaRPr b="0" lang="en-US" sz="1600" spc="-1" strike="noStrike">
                  <a:latin typeface="Arial"/>
                </a:endParaRPr>
              </a:p>
            </p:txBody>
          </p:sp>
        </p:grpSp>
      </p:grpSp>
      <p:grpSp>
        <p:nvGrpSpPr>
          <p:cNvPr id="5609" name="Group 74"/>
          <p:cNvGrpSpPr/>
          <p:nvPr/>
        </p:nvGrpSpPr>
        <p:grpSpPr>
          <a:xfrm>
            <a:off x="4080240" y="5732280"/>
            <a:ext cx="4132440" cy="1079640"/>
            <a:chOff x="4080240" y="5732280"/>
            <a:chExt cx="4132440" cy="1079640"/>
          </a:xfrm>
        </p:grpSpPr>
        <p:sp>
          <p:nvSpPr>
            <p:cNvPr id="5610" name="CustomShape 75"/>
            <p:cNvSpPr/>
            <p:nvPr/>
          </p:nvSpPr>
          <p:spPr>
            <a:xfrm>
              <a:off x="4426920" y="5732280"/>
              <a:ext cx="3785760" cy="1079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5611" name="Group 76"/>
            <p:cNvGrpSpPr/>
            <p:nvPr/>
          </p:nvGrpSpPr>
          <p:grpSpPr>
            <a:xfrm>
              <a:off x="4080240" y="5760720"/>
              <a:ext cx="3827520" cy="821160"/>
              <a:chOff x="4080240" y="5760720"/>
              <a:chExt cx="3827520" cy="821160"/>
            </a:xfrm>
          </p:grpSpPr>
          <p:sp>
            <p:nvSpPr>
              <p:cNvPr id="5612" name="CustomShape 77"/>
              <p:cNvSpPr/>
              <p:nvPr/>
            </p:nvSpPr>
            <p:spPr>
              <a:xfrm>
                <a:off x="4694040" y="5760720"/>
                <a:ext cx="3213720" cy="8211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Problem: half open connection! (no client)</a:t>
                </a:r>
                <a:endParaRPr b="0" lang="en-US" sz="2400" spc="-1" strike="noStrike">
                  <a:latin typeface="Arial"/>
                </a:endParaRPr>
              </a:p>
            </p:txBody>
          </p:sp>
          <p:pic>
            <p:nvPicPr>
              <p:cNvPr id="5613" name="Picture 7" descr="A picture containing drawing&#10;&#10;Description automatically generated"/>
              <p:cNvPicPr/>
              <p:nvPr/>
            </p:nvPicPr>
            <p:blipFill>
              <a:blip r:embed="rId2"/>
              <a:stretch/>
            </p:blipFill>
            <p:spPr>
              <a:xfrm>
                <a:off x="4080240" y="5857200"/>
                <a:ext cx="634320" cy="634320"/>
              </a:xfrm>
              <a:prstGeom prst="rect">
                <a:avLst/>
              </a:prstGeom>
              <a:ln w="0">
                <a:noFill/>
              </a:ln>
            </p:spPr>
          </p:pic>
        </p:grpSp>
      </p:grpSp>
      <p:sp>
        <p:nvSpPr>
          <p:cNvPr id="5614" name="CustomShape 78"/>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F51CC956-D482-4D61-BF40-51AB23EA79B4}" type="slidenum">
              <a:rPr b="0" lang="en-US" sz="1100" spc="-1" strike="noStrike">
                <a:solidFill>
                  <a:srgbClr val="404040"/>
                </a:solidFill>
                <a:latin typeface="Calibri"/>
                <a:ea typeface="DejaVu Sans"/>
              </a:rPr>
              <a:t>100</a:t>
            </a:fld>
            <a:endParaRPr b="0" lang="en-US" sz="1100" spc="-1" strike="noStrike">
              <a:latin typeface="Arial"/>
            </a:endParaRPr>
          </a:p>
        </p:txBody>
      </p:sp>
    </p:spTree>
  </p:cSld>
  <p:transition spd="med">
    <p:fade/>
  </p:transition>
  <p:timing>
    <p:tnLst>
      <p:par>
        <p:cTn id="2411" dur="indefinite" restart="never" nodeType="tmRoot">
          <p:childTnLst>
            <p:seq>
              <p:cTn id="2412" dur="indefinite" nodeType="mainSeq">
                <p:childTnLst>
                  <p:par>
                    <p:cTn id="2413" fill="hold">
                      <p:stCondLst>
                        <p:cond delay="indefinite"/>
                      </p:stCondLst>
                      <p:childTnLst>
                        <p:par>
                          <p:cTn id="2414" fill="hold">
                            <p:stCondLst>
                              <p:cond delay="0"/>
                            </p:stCondLst>
                            <p:childTnLst>
                              <p:par>
                                <p:cTn id="2415" nodeType="clickEffect" fill="hold" presetClass="entr" presetID="22" presetSubtype="1">
                                  <p:stCondLst>
                                    <p:cond delay="0"/>
                                  </p:stCondLst>
                                  <p:childTnLst>
                                    <p:set>
                                      <p:cBhvr>
                                        <p:cTn id="2416" dur="1" fill="hold">
                                          <p:stCondLst>
                                            <p:cond delay="0"/>
                                          </p:stCondLst>
                                        </p:cTn>
                                        <p:tgtEl>
                                          <p:spTgt spid="5553"/>
                                        </p:tgtEl>
                                        <p:attrNameLst>
                                          <p:attrName>style.visibility</p:attrName>
                                        </p:attrNameLst>
                                      </p:cBhvr>
                                      <p:to>
                                        <p:strVal val="visible"/>
                                      </p:to>
                                    </p:set>
                                    <p:animEffect filter="wipe(up)" transition="in">
                                      <p:cBhvr additive="repl">
                                        <p:cTn id="2417" dur="2000"/>
                                        <p:tgtEl>
                                          <p:spTgt spid="5553"/>
                                        </p:tgtEl>
                                      </p:cBhvr>
                                    </p:animEffect>
                                  </p:childTnLst>
                                </p:cTn>
                              </p:par>
                            </p:childTnLst>
                          </p:cTn>
                        </p:par>
                      </p:childTnLst>
                    </p:cTn>
                  </p:par>
                  <p:par>
                    <p:cTn id="2418" fill="hold">
                      <p:stCondLst>
                        <p:cond delay="indefinite"/>
                      </p:stCondLst>
                      <p:childTnLst>
                        <p:par>
                          <p:cTn id="2419" fill="hold">
                            <p:stCondLst>
                              <p:cond delay="0"/>
                            </p:stCondLst>
                            <p:childTnLst>
                              <p:par>
                                <p:cTn id="2420" nodeType="clickEffect" fill="hold" presetClass="entr" presetID="9">
                                  <p:stCondLst>
                                    <p:cond delay="0"/>
                                  </p:stCondLst>
                                  <p:childTnLst>
                                    <p:set>
                                      <p:cBhvr>
                                        <p:cTn id="2421" dur="1" fill="hold">
                                          <p:stCondLst>
                                            <p:cond delay="0"/>
                                          </p:stCondLst>
                                        </p:cTn>
                                        <p:tgtEl>
                                          <p:spTgt spid="5548"/>
                                        </p:tgtEl>
                                        <p:attrNameLst>
                                          <p:attrName>style.visibility</p:attrName>
                                        </p:attrNameLst>
                                      </p:cBhvr>
                                      <p:to>
                                        <p:strVal val="visible"/>
                                      </p:to>
                                    </p:set>
                                    <p:animEffect filter="dissolve" transition="in">
                                      <p:cBhvr additive="repl">
                                        <p:cTn id="2422" dur="500"/>
                                        <p:tgtEl>
                                          <p:spTgt spid="5548"/>
                                        </p:tgtEl>
                                      </p:cBhvr>
                                    </p:animEffect>
                                  </p:childTnLst>
                                </p:cTn>
                              </p:par>
                            </p:childTnLst>
                          </p:cTn>
                        </p:par>
                      </p:childTnLst>
                    </p:cTn>
                  </p:par>
                  <p:par>
                    <p:cTn id="2423" fill="hold">
                      <p:stCondLst>
                        <p:cond delay="indefinite"/>
                      </p:stCondLst>
                      <p:childTnLst>
                        <p:par>
                          <p:cTn id="2424" fill="hold">
                            <p:stCondLst>
                              <p:cond delay="0"/>
                            </p:stCondLst>
                            <p:childTnLst>
                              <p:par>
                                <p:cTn id="2425" nodeType="clickEffect" fill="hold" presetClass="entr" presetID="22" presetSubtype="1">
                                  <p:stCondLst>
                                    <p:cond delay="0"/>
                                  </p:stCondLst>
                                  <p:childTnLst>
                                    <p:set>
                                      <p:cBhvr>
                                        <p:cTn id="2426" dur="1" fill="hold">
                                          <p:stCondLst>
                                            <p:cond delay="0"/>
                                          </p:stCondLst>
                                        </p:cTn>
                                        <p:tgtEl>
                                          <p:spTgt spid="5542"/>
                                        </p:tgtEl>
                                        <p:attrNameLst>
                                          <p:attrName>style.visibility</p:attrName>
                                        </p:attrNameLst>
                                      </p:cBhvr>
                                      <p:to>
                                        <p:strVal val="visible"/>
                                      </p:to>
                                    </p:set>
                                    <p:animEffect filter="wipe(up)" transition="in">
                                      <p:cBhvr additive="repl">
                                        <p:cTn id="2427" dur="500"/>
                                        <p:tgtEl>
                                          <p:spTgt spid="5542"/>
                                        </p:tgtEl>
                                      </p:cBhvr>
                                    </p:animEffect>
                                  </p:childTnLst>
                                </p:cTn>
                              </p:par>
                            </p:childTnLst>
                          </p:cTn>
                        </p:par>
                      </p:childTnLst>
                    </p:cTn>
                  </p:par>
                  <p:par>
                    <p:cTn id="2428" fill="hold">
                      <p:stCondLst>
                        <p:cond delay="indefinite"/>
                      </p:stCondLst>
                      <p:childTnLst>
                        <p:par>
                          <p:cTn id="2429" fill="hold">
                            <p:stCondLst>
                              <p:cond delay="0"/>
                            </p:stCondLst>
                            <p:childTnLst>
                              <p:par>
                                <p:cTn id="2430" nodeType="clickEffect" fill="hold" presetClass="entr" presetID="9">
                                  <p:stCondLst>
                                    <p:cond delay="0"/>
                                  </p:stCondLst>
                                  <p:childTnLst>
                                    <p:set>
                                      <p:cBhvr>
                                        <p:cTn id="2431" dur="1" fill="hold">
                                          <p:stCondLst>
                                            <p:cond delay="0"/>
                                          </p:stCondLst>
                                        </p:cTn>
                                        <p:tgtEl>
                                          <p:spTgt spid="5539"/>
                                        </p:tgtEl>
                                        <p:attrNameLst>
                                          <p:attrName>style.visibility</p:attrName>
                                        </p:attrNameLst>
                                      </p:cBhvr>
                                      <p:to>
                                        <p:strVal val="visible"/>
                                      </p:to>
                                    </p:set>
                                    <p:animEffect filter="dissolve" transition="in">
                                      <p:cBhvr additive="repl">
                                        <p:cTn id="2432" dur="500"/>
                                        <p:tgtEl>
                                          <p:spTgt spid="5539"/>
                                        </p:tgtEl>
                                      </p:cBhvr>
                                    </p:animEffect>
                                  </p:childTnLst>
                                </p:cTn>
                              </p:par>
                            </p:childTnLst>
                          </p:cTn>
                        </p:par>
                      </p:childTnLst>
                    </p:cTn>
                  </p:par>
                  <p:par>
                    <p:cTn id="2433" fill="hold">
                      <p:stCondLst>
                        <p:cond delay="indefinite"/>
                      </p:stCondLst>
                      <p:childTnLst>
                        <p:par>
                          <p:cTn id="2434" fill="hold">
                            <p:stCondLst>
                              <p:cond delay="0"/>
                            </p:stCondLst>
                            <p:childTnLst>
                              <p:par>
                                <p:cTn id="2435" nodeType="clickEffect" fill="hold" presetClass="entr" presetID="22" presetSubtype="2">
                                  <p:stCondLst>
                                    <p:cond delay="0"/>
                                  </p:stCondLst>
                                  <p:childTnLst>
                                    <p:set>
                                      <p:cBhvr>
                                        <p:cTn id="2436" dur="1" fill="hold">
                                          <p:stCondLst>
                                            <p:cond delay="0"/>
                                          </p:stCondLst>
                                        </p:cTn>
                                        <p:tgtEl>
                                          <p:spTgt spid="5603"/>
                                        </p:tgtEl>
                                        <p:attrNameLst>
                                          <p:attrName>style.visibility</p:attrName>
                                        </p:attrNameLst>
                                      </p:cBhvr>
                                      <p:to>
                                        <p:strVal val="visible"/>
                                      </p:to>
                                    </p:set>
                                    <p:animEffect filter="wipe(right)" transition="in">
                                      <p:cBhvr additive="repl">
                                        <p:cTn id="2437" dur="500"/>
                                        <p:tgtEl>
                                          <p:spTgt spid="5603"/>
                                        </p:tgtEl>
                                      </p:cBhvr>
                                    </p:animEffect>
                                  </p:childTnLst>
                                </p:cTn>
                              </p:par>
                            </p:childTnLst>
                          </p:cTn>
                        </p:par>
                      </p:childTnLst>
                    </p:cTn>
                  </p:par>
                  <p:par>
                    <p:cTn id="2438" fill="hold">
                      <p:stCondLst>
                        <p:cond delay="indefinite"/>
                      </p:stCondLst>
                      <p:childTnLst>
                        <p:par>
                          <p:cTn id="2439" fill="hold">
                            <p:stCondLst>
                              <p:cond delay="0"/>
                            </p:stCondLst>
                            <p:childTnLst>
                              <p:par>
                                <p:cTn id="2440" nodeType="clickEffect" fill="hold" presetClass="entr" presetID="9">
                                  <p:stCondLst>
                                    <p:cond delay="0"/>
                                  </p:stCondLst>
                                  <p:childTnLst>
                                    <p:set>
                                      <p:cBhvr>
                                        <p:cTn id="2441" dur="1" fill="hold">
                                          <p:stCondLst>
                                            <p:cond delay="0"/>
                                          </p:stCondLst>
                                        </p:cTn>
                                        <p:tgtEl>
                                          <p:spTgt spid="5609"/>
                                        </p:tgtEl>
                                        <p:attrNameLst>
                                          <p:attrName>style.visibility</p:attrName>
                                        </p:attrNameLst>
                                      </p:cBhvr>
                                      <p:to>
                                        <p:strVal val="visible"/>
                                      </p:to>
                                    </p:set>
                                    <p:animEffect filter="dissolve" transition="in">
                                      <p:cBhvr additive="repl">
                                        <p:cTn id="2442" dur="500"/>
                                        <p:tgtEl>
                                          <p:spTgt spid="56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5"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2-way handshake scenarios</a:t>
            </a:r>
            <a:endParaRPr b="0" lang="en-US" sz="4800" spc="-1" strike="noStrike">
              <a:latin typeface="Arial"/>
            </a:endParaRPr>
          </a:p>
        </p:txBody>
      </p:sp>
      <p:grpSp>
        <p:nvGrpSpPr>
          <p:cNvPr id="5616" name="Group 2"/>
          <p:cNvGrpSpPr/>
          <p:nvPr/>
        </p:nvGrpSpPr>
        <p:grpSpPr>
          <a:xfrm>
            <a:off x="8173080" y="1342800"/>
            <a:ext cx="3931200" cy="4568760"/>
            <a:chOff x="8173080" y="1342800"/>
            <a:chExt cx="3931200" cy="4568760"/>
          </a:xfrm>
        </p:grpSpPr>
        <p:sp>
          <p:nvSpPr>
            <p:cNvPr id="5617" name="Line 3"/>
            <p:cNvSpPr/>
            <p:nvPr/>
          </p:nvSpPr>
          <p:spPr>
            <a:xfrm flipH="1">
              <a:off x="10827000" y="1950840"/>
              <a:ext cx="1440" cy="3960720"/>
            </a:xfrm>
            <a:prstGeom prst="line">
              <a:avLst/>
            </a:prstGeom>
            <a:ln w="9525">
              <a:solidFill>
                <a:srgbClr val="777777"/>
              </a:solidFill>
              <a:round/>
            </a:ln>
          </p:spPr>
          <p:style>
            <a:lnRef idx="0"/>
            <a:fillRef idx="0"/>
            <a:effectRef idx="0"/>
            <a:fontRef idx="minor"/>
          </p:style>
        </p:sp>
        <p:sp>
          <p:nvSpPr>
            <p:cNvPr id="5618" name="CustomShape 4"/>
            <p:cNvSpPr/>
            <p:nvPr/>
          </p:nvSpPr>
          <p:spPr>
            <a:xfrm>
              <a:off x="8173080" y="4321080"/>
              <a:ext cx="1168920" cy="709560"/>
            </a:xfrm>
            <a:prstGeom prst="rect">
              <a:avLst/>
            </a:prstGeom>
            <a:noFill/>
            <a:ln w="0">
              <a:noFill/>
            </a:ln>
          </p:spPr>
          <p:style>
            <a:lnRef idx="0"/>
            <a:fillRef idx="0"/>
            <a:effectRef idx="0"/>
            <a:fontRef idx="minor"/>
          </p:style>
          <p:txBody>
            <a:bodyPr lIns="90000" rIns="90000" tIns="45000" bIns="45000">
              <a:spAutoFit/>
            </a:bodyPr>
            <a:p>
              <a:pPr algn="r">
                <a:lnSpc>
                  <a:spcPct val="85000"/>
                </a:lnSpc>
                <a:tabLst>
                  <a:tab algn="l" pos="0"/>
                </a:tabLst>
              </a:pPr>
              <a:r>
                <a:rPr b="0" lang="en-US" sz="1600" spc="-1" strike="noStrike">
                  <a:solidFill>
                    <a:srgbClr val="000000"/>
                  </a:solidFill>
                  <a:latin typeface="Tahoma"/>
                  <a:ea typeface="ＭＳ Ｐゴシック"/>
                </a:rPr>
                <a:t>client terminates</a:t>
              </a:r>
              <a:endParaRPr b="0" lang="en-US" sz="1600" spc="-1" strike="noStrike">
                <a:latin typeface="Arial"/>
              </a:endParaRPr>
            </a:p>
          </p:txBody>
        </p:sp>
        <p:sp>
          <p:nvSpPr>
            <p:cNvPr id="5619" name="Line 5"/>
            <p:cNvSpPr/>
            <p:nvPr/>
          </p:nvSpPr>
          <p:spPr>
            <a:xfrm flipH="1">
              <a:off x="9276120" y="1888920"/>
              <a:ext cx="23760" cy="2458800"/>
            </a:xfrm>
            <a:prstGeom prst="line">
              <a:avLst/>
            </a:prstGeom>
            <a:ln w="9525">
              <a:solidFill>
                <a:srgbClr val="777777"/>
              </a:solidFill>
              <a:round/>
            </a:ln>
          </p:spPr>
          <p:style>
            <a:lnRef idx="0"/>
            <a:fillRef idx="0"/>
            <a:effectRef idx="0"/>
            <a:fontRef idx="minor"/>
          </p:style>
        </p:sp>
        <p:sp>
          <p:nvSpPr>
            <p:cNvPr id="5620" name="Line 6"/>
            <p:cNvSpPr/>
            <p:nvPr/>
          </p:nvSpPr>
          <p:spPr>
            <a:xfrm flipH="1">
              <a:off x="9284040" y="2325240"/>
              <a:ext cx="1571400" cy="955800"/>
            </a:xfrm>
            <a:prstGeom prst="line">
              <a:avLst/>
            </a:prstGeom>
            <a:ln w="28575">
              <a:solidFill>
                <a:srgbClr val="000099"/>
              </a:solidFill>
              <a:round/>
              <a:tailEnd len="med" type="triangle" w="med"/>
            </a:ln>
          </p:spPr>
          <p:style>
            <a:lnRef idx="0"/>
            <a:fillRef idx="0"/>
            <a:effectRef idx="0"/>
            <a:fontRef idx="minor"/>
          </p:style>
        </p:sp>
        <p:sp>
          <p:nvSpPr>
            <p:cNvPr id="5621" name="CustomShape 7"/>
            <p:cNvSpPr/>
            <p:nvPr/>
          </p:nvSpPr>
          <p:spPr>
            <a:xfrm>
              <a:off x="9839880" y="2381040"/>
              <a:ext cx="437040" cy="324360"/>
            </a:xfrm>
            <a:prstGeom prst="rect">
              <a:avLst/>
            </a:prstGeom>
            <a:solidFill>
              <a:srgbClr val="ffffff"/>
            </a:solidFill>
            <a:ln w="0">
              <a:noFill/>
            </a:ln>
          </p:spPr>
          <p:style>
            <a:lnRef idx="0"/>
            <a:fillRef idx="0"/>
            <a:effectRef idx="0"/>
            <a:fontRef idx="minor"/>
          </p:style>
        </p:sp>
        <p:sp>
          <p:nvSpPr>
            <p:cNvPr id="5622" name="CustomShape 8"/>
            <p:cNvSpPr/>
            <p:nvPr/>
          </p:nvSpPr>
          <p:spPr>
            <a:xfrm>
              <a:off x="8405640" y="3111480"/>
              <a:ext cx="8211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cc0000"/>
                  </a:solidFill>
                  <a:latin typeface="Tahoma"/>
                  <a:ea typeface="ＭＳ Ｐゴシック"/>
                </a:rPr>
                <a:t>ESTAB</a:t>
              </a:r>
              <a:endParaRPr b="0" lang="en-US" sz="1600" spc="-1" strike="noStrike">
                <a:latin typeface="Arial"/>
              </a:endParaRPr>
            </a:p>
          </p:txBody>
        </p:sp>
        <p:sp>
          <p:nvSpPr>
            <p:cNvPr id="5623" name="CustomShape 9"/>
            <p:cNvSpPr/>
            <p:nvPr/>
          </p:nvSpPr>
          <p:spPr>
            <a:xfrm>
              <a:off x="9232200" y="3234960"/>
              <a:ext cx="87840" cy="86400"/>
            </a:xfrm>
            <a:prstGeom prst="ellipse">
              <a:avLst/>
            </a:prstGeom>
            <a:solidFill>
              <a:srgbClr val="cc0000"/>
            </a:solidFill>
            <a:ln w="9525">
              <a:solidFill>
                <a:srgbClr val="cc0000"/>
              </a:solidFill>
              <a:round/>
            </a:ln>
          </p:spPr>
          <p:style>
            <a:lnRef idx="0"/>
            <a:fillRef idx="0"/>
            <a:effectRef idx="0"/>
            <a:fontRef idx="minor"/>
          </p:style>
        </p:sp>
        <p:sp>
          <p:nvSpPr>
            <p:cNvPr id="5624" name="CustomShape 10"/>
            <p:cNvSpPr/>
            <p:nvPr/>
          </p:nvSpPr>
          <p:spPr>
            <a:xfrm>
              <a:off x="8219520" y="1776240"/>
              <a:ext cx="1080360" cy="57636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1600" spc="-1" strike="noStrike">
                  <a:solidFill>
                    <a:srgbClr val="000000"/>
                  </a:solidFill>
                  <a:latin typeface="Tahoma"/>
                  <a:ea typeface="ＭＳ Ｐゴシック"/>
                </a:rPr>
                <a:t>choose x</a:t>
              </a:r>
              <a:endParaRPr b="0" lang="en-US" sz="1600" spc="-1" strike="noStrike">
                <a:latin typeface="Arial"/>
              </a:endParaRPr>
            </a:p>
            <a:p>
              <a:pPr algn="r">
                <a:lnSpc>
                  <a:spcPct val="100000"/>
                </a:lnSpc>
                <a:tabLst>
                  <a:tab algn="l" pos="0"/>
                </a:tabLst>
              </a:pPr>
              <a:endParaRPr b="0" lang="en-US" sz="1600" spc="-1" strike="noStrike">
                <a:latin typeface="Arial"/>
              </a:endParaRPr>
            </a:p>
          </p:txBody>
        </p:sp>
        <p:sp>
          <p:nvSpPr>
            <p:cNvPr id="5625" name="Line 11"/>
            <p:cNvSpPr/>
            <p:nvPr/>
          </p:nvSpPr>
          <p:spPr>
            <a:xfrm>
              <a:off x="9344160" y="1971360"/>
              <a:ext cx="1479600" cy="315720"/>
            </a:xfrm>
            <a:prstGeom prst="line">
              <a:avLst/>
            </a:prstGeom>
            <a:ln w="28575">
              <a:solidFill>
                <a:srgbClr val="000099"/>
              </a:solidFill>
              <a:round/>
              <a:tailEnd len="med" type="triangle" w="med"/>
            </a:ln>
          </p:spPr>
          <p:style>
            <a:lnRef idx="0"/>
            <a:fillRef idx="0"/>
            <a:effectRef idx="0"/>
            <a:fontRef idx="minor"/>
          </p:style>
        </p:sp>
        <p:sp>
          <p:nvSpPr>
            <p:cNvPr id="5626" name="CustomShape 12"/>
            <p:cNvSpPr/>
            <p:nvPr/>
          </p:nvSpPr>
          <p:spPr>
            <a:xfrm>
              <a:off x="9662400" y="1957320"/>
              <a:ext cx="775440" cy="324360"/>
            </a:xfrm>
            <a:prstGeom prst="rect">
              <a:avLst/>
            </a:prstGeom>
            <a:solidFill>
              <a:srgbClr val="ffffff"/>
            </a:solidFill>
            <a:ln w="0">
              <a:noFill/>
            </a:ln>
          </p:spPr>
          <p:style>
            <a:lnRef idx="0"/>
            <a:fillRef idx="0"/>
            <a:effectRef idx="0"/>
            <a:fontRef idx="minor"/>
          </p:style>
        </p:sp>
        <p:sp>
          <p:nvSpPr>
            <p:cNvPr id="5627" name="CustomShape 13"/>
            <p:cNvSpPr/>
            <p:nvPr/>
          </p:nvSpPr>
          <p:spPr>
            <a:xfrm>
              <a:off x="9376920" y="1923840"/>
              <a:ext cx="13834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req_conn(x)</a:t>
              </a:r>
              <a:endParaRPr b="0" lang="en-US" sz="1600" spc="-1" strike="noStrike">
                <a:latin typeface="Arial"/>
              </a:endParaRPr>
            </a:p>
          </p:txBody>
        </p:sp>
        <p:sp>
          <p:nvSpPr>
            <p:cNvPr id="5628" name="CustomShape 14"/>
            <p:cNvSpPr/>
            <p:nvPr/>
          </p:nvSpPr>
          <p:spPr>
            <a:xfrm>
              <a:off x="10866240" y="2182680"/>
              <a:ext cx="8211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cc0000"/>
                  </a:solidFill>
                  <a:latin typeface="Tahoma"/>
                  <a:ea typeface="ＭＳ Ｐゴシック"/>
                </a:rPr>
                <a:t>ESTAB</a:t>
              </a:r>
              <a:endParaRPr b="0" lang="en-US" sz="1600" spc="-1" strike="noStrike">
                <a:latin typeface="Arial"/>
              </a:endParaRPr>
            </a:p>
          </p:txBody>
        </p:sp>
        <p:sp>
          <p:nvSpPr>
            <p:cNvPr id="5629" name="CustomShape 15"/>
            <p:cNvSpPr/>
            <p:nvPr/>
          </p:nvSpPr>
          <p:spPr>
            <a:xfrm>
              <a:off x="10783080" y="2300040"/>
              <a:ext cx="87840" cy="86400"/>
            </a:xfrm>
            <a:prstGeom prst="ellipse">
              <a:avLst/>
            </a:prstGeom>
            <a:solidFill>
              <a:srgbClr val="cc0000"/>
            </a:solidFill>
            <a:ln w="9525">
              <a:solidFill>
                <a:srgbClr val="cc0000"/>
              </a:solidFill>
              <a:round/>
            </a:ln>
          </p:spPr>
          <p:style>
            <a:lnRef idx="0"/>
            <a:fillRef idx="0"/>
            <a:effectRef idx="0"/>
            <a:fontRef idx="minor"/>
          </p:style>
        </p:sp>
        <p:grpSp>
          <p:nvGrpSpPr>
            <p:cNvPr id="5630" name="Group 16"/>
            <p:cNvGrpSpPr/>
            <p:nvPr/>
          </p:nvGrpSpPr>
          <p:grpSpPr>
            <a:xfrm>
              <a:off x="9469800" y="2519280"/>
              <a:ext cx="1398960" cy="333000"/>
              <a:chOff x="9469800" y="2519280"/>
              <a:chExt cx="1398960" cy="333000"/>
            </a:xfrm>
          </p:grpSpPr>
          <p:sp>
            <p:nvSpPr>
              <p:cNvPr id="5631" name="CustomShape 17"/>
              <p:cNvSpPr/>
              <p:nvPr/>
            </p:nvSpPr>
            <p:spPr>
              <a:xfrm>
                <a:off x="9646200" y="2579400"/>
                <a:ext cx="1069200" cy="257760"/>
              </a:xfrm>
              <a:prstGeom prst="rect">
                <a:avLst/>
              </a:prstGeom>
              <a:solidFill>
                <a:srgbClr val="ffffff"/>
              </a:solidFill>
              <a:ln w="0">
                <a:noFill/>
              </a:ln>
            </p:spPr>
            <p:style>
              <a:lnRef idx="0"/>
              <a:fillRef idx="0"/>
              <a:effectRef idx="0"/>
              <a:fontRef idx="minor"/>
            </p:style>
          </p:sp>
          <p:sp>
            <p:nvSpPr>
              <p:cNvPr id="5632" name="CustomShape 18"/>
              <p:cNvSpPr/>
              <p:nvPr/>
            </p:nvSpPr>
            <p:spPr>
              <a:xfrm>
                <a:off x="9469800" y="2519280"/>
                <a:ext cx="13989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acc_conn(x)</a:t>
                </a:r>
                <a:endParaRPr b="0" lang="en-US" sz="1600" spc="-1" strike="noStrike">
                  <a:latin typeface="Arial"/>
                </a:endParaRPr>
              </a:p>
            </p:txBody>
          </p:sp>
        </p:grpSp>
        <p:sp>
          <p:nvSpPr>
            <p:cNvPr id="5633" name="Line 19"/>
            <p:cNvSpPr/>
            <p:nvPr/>
          </p:nvSpPr>
          <p:spPr>
            <a:xfrm>
              <a:off x="9326880" y="3308040"/>
              <a:ext cx="1479240" cy="315720"/>
            </a:xfrm>
            <a:prstGeom prst="line">
              <a:avLst/>
            </a:prstGeom>
            <a:ln w="28575">
              <a:solidFill>
                <a:srgbClr val="000099"/>
              </a:solidFill>
              <a:round/>
              <a:tailEnd len="med" type="triangle" w="med"/>
            </a:ln>
          </p:spPr>
          <p:style>
            <a:lnRef idx="0"/>
            <a:fillRef idx="0"/>
            <a:effectRef idx="0"/>
            <a:fontRef idx="minor"/>
          </p:style>
        </p:sp>
        <p:sp>
          <p:nvSpPr>
            <p:cNvPr id="5634" name="CustomShape 20"/>
            <p:cNvSpPr/>
            <p:nvPr/>
          </p:nvSpPr>
          <p:spPr>
            <a:xfrm>
              <a:off x="9644760" y="3294000"/>
              <a:ext cx="775440" cy="324360"/>
            </a:xfrm>
            <a:prstGeom prst="rect">
              <a:avLst/>
            </a:prstGeom>
            <a:solidFill>
              <a:srgbClr val="ffffff"/>
            </a:solidFill>
            <a:ln w="0">
              <a:noFill/>
            </a:ln>
          </p:spPr>
          <p:style>
            <a:lnRef idx="0"/>
            <a:fillRef idx="0"/>
            <a:effectRef idx="0"/>
            <a:fontRef idx="minor"/>
          </p:style>
        </p:sp>
        <p:sp>
          <p:nvSpPr>
            <p:cNvPr id="5635" name="CustomShape 21"/>
            <p:cNvSpPr/>
            <p:nvPr/>
          </p:nvSpPr>
          <p:spPr>
            <a:xfrm>
              <a:off x="9443880" y="3260520"/>
              <a:ext cx="12142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data(x+1)</a:t>
              </a:r>
              <a:endParaRPr b="0" lang="en-US" sz="1600" spc="-1" strike="noStrike">
                <a:latin typeface="Arial"/>
              </a:endParaRPr>
            </a:p>
          </p:txBody>
        </p:sp>
        <p:sp>
          <p:nvSpPr>
            <p:cNvPr id="5636" name="CustomShape 22"/>
            <p:cNvSpPr/>
            <p:nvPr/>
          </p:nvSpPr>
          <p:spPr>
            <a:xfrm>
              <a:off x="10776600" y="3592440"/>
              <a:ext cx="87840" cy="86400"/>
            </a:xfrm>
            <a:prstGeom prst="ellipse">
              <a:avLst/>
            </a:prstGeom>
            <a:solidFill>
              <a:srgbClr val="cc0000"/>
            </a:solidFill>
            <a:ln w="9525">
              <a:solidFill>
                <a:srgbClr val="cc0000"/>
              </a:solidFill>
              <a:round/>
            </a:ln>
          </p:spPr>
          <p:style>
            <a:lnRef idx="0"/>
            <a:fillRef idx="0"/>
            <a:effectRef idx="0"/>
            <a:fontRef idx="minor"/>
          </p:style>
        </p:sp>
        <p:sp>
          <p:nvSpPr>
            <p:cNvPr id="5637" name="CustomShape 23"/>
            <p:cNvSpPr/>
            <p:nvPr/>
          </p:nvSpPr>
          <p:spPr>
            <a:xfrm>
              <a:off x="10935360" y="3352680"/>
              <a:ext cx="1168920" cy="70956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0" lang="en-US" sz="1600" spc="-1" strike="noStrike">
                  <a:solidFill>
                    <a:srgbClr val="000000"/>
                  </a:solidFill>
                  <a:latin typeface="Tahoma"/>
                  <a:ea typeface="ＭＳ Ｐゴシック"/>
                </a:rPr>
                <a:t>accept</a:t>
              </a:r>
              <a:endParaRPr b="0" lang="en-US" sz="1600" spc="-1" strike="noStrike">
                <a:latin typeface="Arial"/>
              </a:endParaRPr>
            </a:p>
            <a:p>
              <a:pPr>
                <a:lnSpc>
                  <a:spcPct val="85000"/>
                </a:lnSpc>
                <a:tabLst>
                  <a:tab algn="l" pos="0"/>
                </a:tabLst>
              </a:pPr>
              <a:r>
                <a:rPr b="0" lang="en-US" sz="1600" spc="-1" strike="noStrike">
                  <a:solidFill>
                    <a:srgbClr val="000000"/>
                  </a:solidFill>
                  <a:latin typeface="Tahoma"/>
                  <a:ea typeface="ＭＳ Ｐゴシック"/>
                </a:rPr>
                <a:t>data(x+1)</a:t>
              </a:r>
              <a:endParaRPr b="0" lang="en-US" sz="1600" spc="-1" strike="noStrike">
                <a:latin typeface="Arial"/>
              </a:endParaRPr>
            </a:p>
          </p:txBody>
        </p:sp>
        <p:grpSp>
          <p:nvGrpSpPr>
            <p:cNvPr id="5638" name="Group 24"/>
            <p:cNvGrpSpPr/>
            <p:nvPr/>
          </p:nvGrpSpPr>
          <p:grpSpPr>
            <a:xfrm>
              <a:off x="9245880" y="4035240"/>
              <a:ext cx="2404800" cy="472680"/>
              <a:chOff x="9245880" y="4035240"/>
              <a:chExt cx="2404800" cy="472680"/>
            </a:xfrm>
          </p:grpSpPr>
          <p:sp>
            <p:nvSpPr>
              <p:cNvPr id="5639" name="Line 25"/>
              <p:cNvSpPr/>
              <p:nvPr/>
            </p:nvSpPr>
            <p:spPr>
              <a:xfrm>
                <a:off x="9245880" y="4281120"/>
                <a:ext cx="2404800" cy="360"/>
              </a:xfrm>
              <a:prstGeom prst="line">
                <a:avLst/>
              </a:prstGeom>
              <a:ln w="28575">
                <a:solidFill>
                  <a:srgbClr val="cc0000"/>
                </a:solidFill>
                <a:prstDash val="dash"/>
                <a:round/>
              </a:ln>
            </p:spPr>
            <p:style>
              <a:lnRef idx="0"/>
              <a:fillRef idx="0"/>
              <a:effectRef idx="0"/>
              <a:fontRef idx="minor"/>
            </p:style>
          </p:sp>
          <p:sp>
            <p:nvSpPr>
              <p:cNvPr id="5640" name="CustomShape 26"/>
              <p:cNvSpPr/>
              <p:nvPr/>
            </p:nvSpPr>
            <p:spPr>
              <a:xfrm>
                <a:off x="9443880" y="4035240"/>
                <a:ext cx="1267920" cy="472680"/>
              </a:xfrm>
              <a:prstGeom prst="rect">
                <a:avLst/>
              </a:prstGeom>
              <a:solidFill>
                <a:srgbClr val="ffffff"/>
              </a:solidFill>
              <a:ln w="0">
                <a:noFill/>
              </a:ln>
            </p:spPr>
            <p:style>
              <a:lnRef idx="0"/>
              <a:fillRef idx="0"/>
              <a:effectRef idx="0"/>
              <a:fontRef idx="minor"/>
            </p:style>
            <p:txBody>
              <a:bodyPr wrap="none" lIns="90000" rIns="90000" tIns="45000" bIns="45000">
                <a:spAutoFit/>
              </a:bodyPr>
              <a:p>
                <a:pPr algn="ctr">
                  <a:lnSpc>
                    <a:spcPct val="90000"/>
                  </a:lnSpc>
                  <a:tabLst>
                    <a:tab algn="l" pos="0"/>
                  </a:tabLst>
                </a:pPr>
                <a:r>
                  <a:rPr b="0" lang="en-US" sz="1400" spc="-1" strike="noStrike">
                    <a:solidFill>
                      <a:srgbClr val="000000"/>
                    </a:solidFill>
                    <a:latin typeface="Tahoma"/>
                    <a:ea typeface="ＭＳ Ｐゴシック"/>
                  </a:rPr>
                  <a:t>connection </a:t>
                </a:r>
                <a:endParaRPr b="0" lang="en-US" sz="1400" spc="-1" strike="noStrike">
                  <a:latin typeface="Arial"/>
                </a:endParaRPr>
              </a:p>
              <a:p>
                <a:pPr algn="ctr">
                  <a:lnSpc>
                    <a:spcPct val="90000"/>
                  </a:lnSpc>
                  <a:tabLst>
                    <a:tab algn="l" pos="0"/>
                  </a:tabLst>
                </a:pPr>
                <a:r>
                  <a:rPr b="0" lang="en-US" sz="1400" spc="-1" strike="noStrike">
                    <a:solidFill>
                      <a:srgbClr val="000000"/>
                    </a:solidFill>
                    <a:latin typeface="Tahoma"/>
                    <a:ea typeface="ＭＳ Ｐゴシック"/>
                  </a:rPr>
                  <a:t>x completes</a:t>
                </a:r>
                <a:endParaRPr b="0" lang="en-US" sz="1400" spc="-1" strike="noStrike">
                  <a:latin typeface="Arial"/>
                </a:endParaRPr>
              </a:p>
            </p:txBody>
          </p:sp>
        </p:grpSp>
        <p:sp>
          <p:nvSpPr>
            <p:cNvPr id="5641" name="CustomShape 27"/>
            <p:cNvSpPr/>
            <p:nvPr/>
          </p:nvSpPr>
          <p:spPr>
            <a:xfrm>
              <a:off x="10840320" y="4287600"/>
              <a:ext cx="1168920" cy="50292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0" lang="en-US" sz="1600" spc="-1" strike="noStrike">
                  <a:solidFill>
                    <a:srgbClr val="000000"/>
                  </a:solidFill>
                  <a:latin typeface="Tahoma"/>
                  <a:ea typeface="ＭＳ Ｐゴシック"/>
                </a:rPr>
                <a:t>server</a:t>
              </a:r>
              <a:endParaRPr b="0" lang="en-US" sz="1600" spc="-1" strike="noStrike">
                <a:latin typeface="Arial"/>
              </a:endParaRPr>
            </a:p>
            <a:p>
              <a:pPr>
                <a:lnSpc>
                  <a:spcPct val="85000"/>
                </a:lnSpc>
                <a:tabLst>
                  <a:tab algn="l" pos="0"/>
                </a:tabLst>
              </a:pPr>
              <a:r>
                <a:rPr b="0" lang="en-US" sz="1600" spc="-1" strike="noStrike">
                  <a:solidFill>
                    <a:srgbClr val="000000"/>
                  </a:solidFill>
                  <a:latin typeface="Tahoma"/>
                  <a:ea typeface="ＭＳ Ｐゴシック"/>
                </a:rPr>
                <a:t>forgets x</a:t>
              </a:r>
              <a:endParaRPr b="0" lang="en-US" sz="1600" spc="-1" strike="noStrike">
                <a:latin typeface="Arial"/>
              </a:endParaRPr>
            </a:p>
          </p:txBody>
        </p:sp>
        <p:grpSp>
          <p:nvGrpSpPr>
            <p:cNvPr id="5642" name="Group 28"/>
            <p:cNvGrpSpPr/>
            <p:nvPr/>
          </p:nvGrpSpPr>
          <p:grpSpPr>
            <a:xfrm>
              <a:off x="8842680" y="1361880"/>
              <a:ext cx="618120" cy="484920"/>
              <a:chOff x="8842680" y="1361880"/>
              <a:chExt cx="618120" cy="484920"/>
            </a:xfrm>
          </p:grpSpPr>
          <p:pic>
            <p:nvPicPr>
              <p:cNvPr id="5643" name="Picture 179" descr="desktop_computer_stylized_medium"/>
              <p:cNvPicPr/>
              <p:nvPr/>
            </p:nvPicPr>
            <p:blipFill>
              <a:blip r:embed="rId1"/>
              <a:stretch/>
            </p:blipFill>
            <p:spPr>
              <a:xfrm flipH="1">
                <a:off x="8842680" y="1361880"/>
                <a:ext cx="618120" cy="484920"/>
              </a:xfrm>
              <a:prstGeom prst="rect">
                <a:avLst/>
              </a:prstGeom>
              <a:ln w="0">
                <a:noFill/>
              </a:ln>
            </p:spPr>
          </p:pic>
          <p:sp>
            <p:nvSpPr>
              <p:cNvPr id="5644" name="CustomShape 29"/>
              <p:cNvSpPr/>
              <p:nvPr/>
            </p:nvSpPr>
            <p:spPr>
              <a:xfrm flipH="1">
                <a:off x="9101520" y="1408680"/>
                <a:ext cx="299160" cy="2206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645" name="Group 30"/>
            <p:cNvGrpSpPr/>
            <p:nvPr/>
          </p:nvGrpSpPr>
          <p:grpSpPr>
            <a:xfrm>
              <a:off x="10648080" y="1342800"/>
              <a:ext cx="334080" cy="510120"/>
              <a:chOff x="10648080" y="1342800"/>
              <a:chExt cx="334080" cy="510120"/>
            </a:xfrm>
          </p:grpSpPr>
          <p:sp>
            <p:nvSpPr>
              <p:cNvPr id="5646" name="CustomShape 31"/>
              <p:cNvSpPr/>
              <p:nvPr/>
            </p:nvSpPr>
            <p:spPr>
              <a:xfrm>
                <a:off x="10914480" y="1343520"/>
                <a:ext cx="64440" cy="48672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647" name="CustomShape 32"/>
              <p:cNvSpPr/>
              <p:nvPr/>
            </p:nvSpPr>
            <p:spPr>
              <a:xfrm>
                <a:off x="10663920" y="1342800"/>
                <a:ext cx="245160" cy="48636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648" name="CustomShape 33"/>
              <p:cNvSpPr/>
              <p:nvPr/>
            </p:nvSpPr>
            <p:spPr>
              <a:xfrm>
                <a:off x="10927080" y="1373040"/>
                <a:ext cx="37440" cy="4500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649" name="CustomShape 34"/>
              <p:cNvSpPr/>
              <p:nvPr/>
            </p:nvSpPr>
            <p:spPr>
              <a:xfrm>
                <a:off x="10918440" y="1602000"/>
                <a:ext cx="59760" cy="378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650" name="CustomShape 35"/>
              <p:cNvSpPr/>
              <p:nvPr/>
            </p:nvSpPr>
            <p:spPr>
              <a:xfrm>
                <a:off x="10665720" y="1400040"/>
                <a:ext cx="137160" cy="7200"/>
              </a:xfrm>
              <a:prstGeom prst="rect">
                <a:avLst/>
              </a:prstGeom>
              <a:solidFill>
                <a:srgbClr val="000000"/>
              </a:solidFill>
              <a:ln w="9525">
                <a:solidFill>
                  <a:srgbClr val="000000"/>
                </a:solidFill>
                <a:miter/>
              </a:ln>
            </p:spPr>
            <p:style>
              <a:lnRef idx="0"/>
              <a:fillRef idx="0"/>
              <a:effectRef idx="0"/>
              <a:fontRef idx="minor"/>
            </p:style>
          </p:sp>
          <p:grpSp>
            <p:nvGrpSpPr>
              <p:cNvPr id="5651" name="Group 36"/>
              <p:cNvGrpSpPr/>
              <p:nvPr/>
            </p:nvGrpSpPr>
            <p:grpSpPr>
              <a:xfrm>
                <a:off x="10792440" y="1393560"/>
                <a:ext cx="133920" cy="29160"/>
                <a:chOff x="10792440" y="1393560"/>
                <a:chExt cx="133920" cy="29160"/>
              </a:xfrm>
            </p:grpSpPr>
            <p:sp>
              <p:nvSpPr>
                <p:cNvPr id="5652" name="CustomShape 37"/>
                <p:cNvSpPr/>
                <p:nvPr/>
              </p:nvSpPr>
              <p:spPr>
                <a:xfrm>
                  <a:off x="10792440" y="1393560"/>
                  <a:ext cx="133920" cy="29160"/>
                </a:xfrm>
                <a:prstGeom prst="roundRect">
                  <a:avLst>
                    <a:gd name="adj" fmla="val 50000"/>
                  </a:avLst>
                </a:prstGeom>
                <a:solidFill>
                  <a:srgbClr val="000000"/>
                </a:solidFill>
                <a:ln w="0">
                  <a:noFill/>
                </a:ln>
              </p:spPr>
              <p:style>
                <a:lnRef idx="0"/>
                <a:fillRef idx="0"/>
                <a:effectRef idx="0"/>
                <a:fontRef idx="minor"/>
              </p:style>
            </p:sp>
            <p:sp>
              <p:nvSpPr>
                <p:cNvPr id="5653" name="CustomShape 38"/>
                <p:cNvSpPr/>
                <p:nvPr/>
              </p:nvSpPr>
              <p:spPr>
                <a:xfrm>
                  <a:off x="10795680" y="1396800"/>
                  <a:ext cx="127800" cy="23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654" name="CustomShape 39"/>
              <p:cNvSpPr/>
              <p:nvPr/>
            </p:nvSpPr>
            <p:spPr>
              <a:xfrm>
                <a:off x="10667160" y="1469880"/>
                <a:ext cx="138600" cy="7200"/>
              </a:xfrm>
              <a:prstGeom prst="rect">
                <a:avLst/>
              </a:prstGeom>
              <a:solidFill>
                <a:srgbClr val="000000"/>
              </a:solidFill>
              <a:ln w="9525">
                <a:solidFill>
                  <a:srgbClr val="000000"/>
                </a:solidFill>
                <a:miter/>
              </a:ln>
            </p:spPr>
            <p:style>
              <a:lnRef idx="0"/>
              <a:fillRef idx="0"/>
              <a:effectRef idx="0"/>
              <a:fontRef idx="minor"/>
            </p:style>
          </p:sp>
          <p:grpSp>
            <p:nvGrpSpPr>
              <p:cNvPr id="5655" name="Group 40"/>
              <p:cNvGrpSpPr/>
              <p:nvPr/>
            </p:nvGrpSpPr>
            <p:grpSpPr>
              <a:xfrm>
                <a:off x="10791000" y="1463400"/>
                <a:ext cx="135720" cy="26280"/>
                <a:chOff x="10791000" y="1463400"/>
                <a:chExt cx="135720" cy="26280"/>
              </a:xfrm>
            </p:grpSpPr>
            <p:sp>
              <p:nvSpPr>
                <p:cNvPr id="5656" name="CustomShape 41"/>
                <p:cNvSpPr/>
                <p:nvPr/>
              </p:nvSpPr>
              <p:spPr>
                <a:xfrm>
                  <a:off x="10791000" y="1463400"/>
                  <a:ext cx="135720" cy="26280"/>
                </a:xfrm>
                <a:prstGeom prst="roundRect">
                  <a:avLst>
                    <a:gd name="adj" fmla="val 50000"/>
                  </a:avLst>
                </a:prstGeom>
                <a:solidFill>
                  <a:srgbClr val="000000"/>
                </a:solidFill>
                <a:ln w="0">
                  <a:noFill/>
                </a:ln>
              </p:spPr>
              <p:style>
                <a:lnRef idx="0"/>
                <a:fillRef idx="0"/>
                <a:effectRef idx="0"/>
                <a:fontRef idx="minor"/>
              </p:style>
            </p:sp>
            <p:sp>
              <p:nvSpPr>
                <p:cNvPr id="5657" name="CustomShape 42"/>
                <p:cNvSpPr/>
                <p:nvPr/>
              </p:nvSpPr>
              <p:spPr>
                <a:xfrm>
                  <a:off x="10794240" y="1466640"/>
                  <a:ext cx="12924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658" name="CustomShape 43"/>
              <p:cNvSpPr/>
              <p:nvPr/>
            </p:nvSpPr>
            <p:spPr>
              <a:xfrm>
                <a:off x="10665720" y="1541160"/>
                <a:ext cx="138600" cy="7200"/>
              </a:xfrm>
              <a:prstGeom prst="rect">
                <a:avLst/>
              </a:prstGeom>
              <a:solidFill>
                <a:srgbClr val="000000"/>
              </a:solidFill>
              <a:ln w="9525">
                <a:solidFill>
                  <a:srgbClr val="000000"/>
                </a:solidFill>
                <a:miter/>
              </a:ln>
            </p:spPr>
            <p:style>
              <a:lnRef idx="0"/>
              <a:fillRef idx="0"/>
              <a:effectRef idx="0"/>
              <a:fontRef idx="minor"/>
            </p:style>
          </p:sp>
          <p:sp>
            <p:nvSpPr>
              <p:cNvPr id="5659" name="CustomShape 44"/>
              <p:cNvSpPr/>
              <p:nvPr/>
            </p:nvSpPr>
            <p:spPr>
              <a:xfrm>
                <a:off x="10668600" y="1604880"/>
                <a:ext cx="138600" cy="8640"/>
              </a:xfrm>
              <a:prstGeom prst="rect">
                <a:avLst/>
              </a:prstGeom>
              <a:solidFill>
                <a:srgbClr val="000000"/>
              </a:solidFill>
              <a:ln w="9525">
                <a:solidFill>
                  <a:srgbClr val="000000"/>
                </a:solidFill>
                <a:miter/>
              </a:ln>
            </p:spPr>
            <p:style>
              <a:lnRef idx="0"/>
              <a:fillRef idx="0"/>
              <a:effectRef idx="0"/>
              <a:fontRef idx="minor"/>
            </p:style>
          </p:sp>
          <p:grpSp>
            <p:nvGrpSpPr>
              <p:cNvPr id="5660" name="Group 45"/>
              <p:cNvGrpSpPr/>
              <p:nvPr/>
            </p:nvGrpSpPr>
            <p:grpSpPr>
              <a:xfrm>
                <a:off x="10789200" y="1599840"/>
                <a:ext cx="133920" cy="29160"/>
                <a:chOff x="10789200" y="1599840"/>
                <a:chExt cx="133920" cy="29160"/>
              </a:xfrm>
            </p:grpSpPr>
            <p:sp>
              <p:nvSpPr>
                <p:cNvPr id="5661" name="CustomShape 46"/>
                <p:cNvSpPr/>
                <p:nvPr/>
              </p:nvSpPr>
              <p:spPr>
                <a:xfrm>
                  <a:off x="10789200" y="1599840"/>
                  <a:ext cx="133920" cy="29160"/>
                </a:xfrm>
                <a:prstGeom prst="roundRect">
                  <a:avLst>
                    <a:gd name="adj" fmla="val 50000"/>
                  </a:avLst>
                </a:prstGeom>
                <a:solidFill>
                  <a:srgbClr val="000000"/>
                </a:solidFill>
                <a:ln w="0">
                  <a:noFill/>
                </a:ln>
              </p:spPr>
              <p:style>
                <a:lnRef idx="0"/>
                <a:fillRef idx="0"/>
                <a:effectRef idx="0"/>
                <a:fontRef idx="minor"/>
              </p:style>
            </p:sp>
            <p:sp>
              <p:nvSpPr>
                <p:cNvPr id="5662" name="CustomShape 47"/>
                <p:cNvSpPr/>
                <p:nvPr/>
              </p:nvSpPr>
              <p:spPr>
                <a:xfrm>
                  <a:off x="10792440" y="1603080"/>
                  <a:ext cx="127800" cy="22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663" name="CustomShape 48"/>
              <p:cNvSpPr/>
              <p:nvPr/>
            </p:nvSpPr>
            <p:spPr>
              <a:xfrm>
                <a:off x="10919160" y="1540800"/>
                <a:ext cx="59760" cy="378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664" name="Group 49"/>
              <p:cNvGrpSpPr/>
              <p:nvPr/>
            </p:nvGrpSpPr>
            <p:grpSpPr>
              <a:xfrm>
                <a:off x="10789200" y="1535040"/>
                <a:ext cx="135360" cy="27720"/>
                <a:chOff x="10789200" y="1535040"/>
                <a:chExt cx="135360" cy="27720"/>
              </a:xfrm>
            </p:grpSpPr>
            <p:sp>
              <p:nvSpPr>
                <p:cNvPr id="5665" name="CustomShape 50"/>
                <p:cNvSpPr/>
                <p:nvPr/>
              </p:nvSpPr>
              <p:spPr>
                <a:xfrm>
                  <a:off x="10789200" y="1535040"/>
                  <a:ext cx="135360" cy="27720"/>
                </a:xfrm>
                <a:prstGeom prst="roundRect">
                  <a:avLst>
                    <a:gd name="adj" fmla="val 50000"/>
                  </a:avLst>
                </a:prstGeom>
                <a:solidFill>
                  <a:srgbClr val="000000"/>
                </a:solidFill>
                <a:ln w="0">
                  <a:noFill/>
                </a:ln>
              </p:spPr>
              <p:style>
                <a:lnRef idx="0"/>
                <a:fillRef idx="0"/>
                <a:effectRef idx="0"/>
                <a:fontRef idx="minor"/>
              </p:style>
            </p:sp>
            <p:sp>
              <p:nvSpPr>
                <p:cNvPr id="5666" name="CustomShape 51"/>
                <p:cNvSpPr/>
                <p:nvPr/>
              </p:nvSpPr>
              <p:spPr>
                <a:xfrm>
                  <a:off x="10792440" y="1537920"/>
                  <a:ext cx="129240" cy="21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667" name="CustomShape 52"/>
              <p:cNvSpPr/>
              <p:nvPr/>
            </p:nvSpPr>
            <p:spPr>
              <a:xfrm>
                <a:off x="10910160" y="1342800"/>
                <a:ext cx="13320" cy="4881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5668" name="CustomShape 53"/>
              <p:cNvSpPr/>
              <p:nvPr/>
            </p:nvSpPr>
            <p:spPr>
              <a:xfrm>
                <a:off x="10924920" y="1466640"/>
                <a:ext cx="53280" cy="432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669" name="CustomShape 54"/>
              <p:cNvSpPr/>
              <p:nvPr/>
            </p:nvSpPr>
            <p:spPr>
              <a:xfrm>
                <a:off x="10925640" y="1396440"/>
                <a:ext cx="55080" cy="489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670" name="CustomShape 55"/>
              <p:cNvSpPr/>
              <p:nvPr/>
            </p:nvSpPr>
            <p:spPr>
              <a:xfrm>
                <a:off x="10973520" y="1809720"/>
                <a:ext cx="8640" cy="18000"/>
              </a:xfrm>
              <a:prstGeom prst="ellipse">
                <a:avLst/>
              </a:prstGeom>
              <a:solidFill>
                <a:srgbClr val="333333"/>
              </a:solidFill>
              <a:ln w="0">
                <a:noFill/>
              </a:ln>
            </p:spPr>
            <p:style>
              <a:lnRef idx="0"/>
              <a:fillRef idx="0"/>
              <a:effectRef idx="0"/>
              <a:fontRef idx="minor"/>
            </p:style>
          </p:sp>
          <p:sp>
            <p:nvSpPr>
              <p:cNvPr id="5671" name="CustomShape 56"/>
              <p:cNvSpPr/>
              <p:nvPr/>
            </p:nvSpPr>
            <p:spPr>
              <a:xfrm>
                <a:off x="10922400" y="1810440"/>
                <a:ext cx="55440" cy="403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672" name="CustomShape 57"/>
              <p:cNvSpPr/>
              <p:nvPr/>
            </p:nvSpPr>
            <p:spPr>
              <a:xfrm>
                <a:off x="10648080" y="1823760"/>
                <a:ext cx="280080" cy="291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5673" name="CustomShape 58"/>
              <p:cNvSpPr/>
              <p:nvPr/>
            </p:nvSpPr>
            <p:spPr>
              <a:xfrm>
                <a:off x="10663920" y="1831680"/>
                <a:ext cx="249840" cy="1512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5674" name="CustomShape 59"/>
              <p:cNvSpPr/>
              <p:nvPr/>
            </p:nvSpPr>
            <p:spPr>
              <a:xfrm>
                <a:off x="10687680" y="1760400"/>
                <a:ext cx="34200" cy="29160"/>
              </a:xfrm>
              <a:prstGeom prst="ellipse">
                <a:avLst/>
              </a:prstGeom>
              <a:solidFill>
                <a:srgbClr val="33cc33"/>
              </a:solidFill>
              <a:ln w="0">
                <a:noFill/>
              </a:ln>
            </p:spPr>
            <p:style>
              <a:lnRef idx="0"/>
              <a:fillRef idx="0"/>
              <a:effectRef idx="0"/>
              <a:fontRef idx="minor"/>
            </p:style>
          </p:sp>
          <p:sp>
            <p:nvSpPr>
              <p:cNvPr id="5675" name="CustomShape 60"/>
              <p:cNvSpPr/>
              <p:nvPr/>
            </p:nvSpPr>
            <p:spPr>
              <a:xfrm>
                <a:off x="10729080" y="1761840"/>
                <a:ext cx="35640" cy="27720"/>
              </a:xfrm>
              <a:prstGeom prst="ellipse">
                <a:avLst/>
              </a:prstGeom>
              <a:solidFill>
                <a:srgbClr val="ff0000"/>
              </a:solidFill>
              <a:ln w="0">
                <a:noFill/>
              </a:ln>
            </p:spPr>
            <p:style>
              <a:lnRef idx="0"/>
              <a:fillRef idx="0"/>
              <a:effectRef idx="0"/>
              <a:fontRef idx="minor"/>
            </p:style>
          </p:sp>
          <p:sp>
            <p:nvSpPr>
              <p:cNvPr id="5676" name="CustomShape 61"/>
              <p:cNvSpPr/>
              <p:nvPr/>
            </p:nvSpPr>
            <p:spPr>
              <a:xfrm>
                <a:off x="10771920" y="1760400"/>
                <a:ext cx="34200" cy="27720"/>
              </a:xfrm>
              <a:prstGeom prst="ellipse">
                <a:avLst/>
              </a:prstGeom>
              <a:solidFill>
                <a:srgbClr val="33cc33"/>
              </a:solidFill>
              <a:ln w="0">
                <a:noFill/>
              </a:ln>
            </p:spPr>
            <p:style>
              <a:lnRef idx="0"/>
              <a:fillRef idx="0"/>
              <a:effectRef idx="0"/>
              <a:fontRef idx="minor"/>
            </p:style>
          </p:sp>
          <p:sp>
            <p:nvSpPr>
              <p:cNvPr id="5677" name="CustomShape 62"/>
              <p:cNvSpPr/>
              <p:nvPr/>
            </p:nvSpPr>
            <p:spPr>
              <a:xfrm>
                <a:off x="10865520" y="1644480"/>
                <a:ext cx="18000" cy="159480"/>
              </a:xfrm>
              <a:prstGeom prst="rect">
                <a:avLst/>
              </a:prstGeom>
              <a:solidFill>
                <a:srgbClr val="292929"/>
              </a:solidFill>
              <a:ln w="9525">
                <a:solidFill>
                  <a:srgbClr val="000000"/>
                </a:solidFill>
                <a:miter/>
              </a:ln>
            </p:spPr>
            <p:style>
              <a:lnRef idx="0"/>
              <a:fillRef idx="0"/>
              <a:effectRef idx="0"/>
              <a:fontRef idx="minor"/>
            </p:style>
          </p:sp>
        </p:grpSp>
      </p:grpSp>
      <p:grpSp>
        <p:nvGrpSpPr>
          <p:cNvPr id="5678" name="Group 63"/>
          <p:cNvGrpSpPr/>
          <p:nvPr/>
        </p:nvGrpSpPr>
        <p:grpSpPr>
          <a:xfrm>
            <a:off x="9120240" y="5983560"/>
            <a:ext cx="3546360" cy="821160"/>
            <a:chOff x="9120240" y="5983560"/>
            <a:chExt cx="3546360" cy="821160"/>
          </a:xfrm>
        </p:grpSpPr>
        <p:sp>
          <p:nvSpPr>
            <p:cNvPr id="5679" name="CustomShape 64"/>
            <p:cNvSpPr/>
            <p:nvPr/>
          </p:nvSpPr>
          <p:spPr>
            <a:xfrm>
              <a:off x="9735480" y="5983560"/>
              <a:ext cx="2931120" cy="8211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DejaVu Sans"/>
                </a:rPr>
                <a:t>Problem: dup data</a:t>
              </a:r>
              <a:endParaRPr b="0" lang="en-US" sz="2400" spc="-1" strike="noStrike">
                <a:latin typeface="Arial"/>
              </a:endParaRPr>
            </a:p>
            <a:p>
              <a:pPr>
                <a:lnSpc>
                  <a:spcPct val="100000"/>
                </a:lnSpc>
                <a:tabLst>
                  <a:tab algn="l" pos="0"/>
                </a:tabLst>
              </a:pPr>
              <a:r>
                <a:rPr b="0" lang="en-US" sz="2400" spc="-1" strike="noStrike">
                  <a:solidFill>
                    <a:srgbClr val="000000"/>
                  </a:solidFill>
                  <a:latin typeface="Calibri"/>
                  <a:ea typeface="DejaVu Sans"/>
                </a:rPr>
                <a:t>accepted!</a:t>
              </a:r>
              <a:endParaRPr b="0" lang="en-US" sz="2400" spc="-1" strike="noStrike">
                <a:latin typeface="Arial"/>
              </a:endParaRPr>
            </a:p>
          </p:txBody>
        </p:sp>
        <p:pic>
          <p:nvPicPr>
            <p:cNvPr id="5680" name="Picture 491" descr="A picture containing drawing&#10;&#10;Description automatically generated"/>
            <p:cNvPicPr/>
            <p:nvPr/>
          </p:nvPicPr>
          <p:blipFill>
            <a:blip r:embed="rId2"/>
            <a:stretch/>
          </p:blipFill>
          <p:spPr>
            <a:xfrm>
              <a:off x="9120240" y="6083640"/>
              <a:ext cx="634320" cy="634320"/>
            </a:xfrm>
            <a:prstGeom prst="rect">
              <a:avLst/>
            </a:prstGeom>
            <a:ln w="0">
              <a:noFill/>
            </a:ln>
          </p:spPr>
        </p:pic>
      </p:grpSp>
      <p:grpSp>
        <p:nvGrpSpPr>
          <p:cNvPr id="5681" name="Group 65"/>
          <p:cNvGrpSpPr/>
          <p:nvPr/>
        </p:nvGrpSpPr>
        <p:grpSpPr>
          <a:xfrm>
            <a:off x="8091360" y="3683160"/>
            <a:ext cx="3994920" cy="2567160"/>
            <a:chOff x="8091360" y="3683160"/>
            <a:chExt cx="3994920" cy="2567160"/>
          </a:xfrm>
        </p:grpSpPr>
        <p:sp>
          <p:nvSpPr>
            <p:cNvPr id="5682" name="CustomShape 66"/>
            <p:cNvSpPr/>
            <p:nvPr/>
          </p:nvSpPr>
          <p:spPr>
            <a:xfrm>
              <a:off x="9337680" y="3922920"/>
              <a:ext cx="1499400" cy="1894680"/>
            </a:xfrm>
            <a:custGeom>
              <a:avLst/>
              <a:gdLst/>
              <a:ahLst/>
              <a:rect l="l" t="t" r="r" b="b"/>
              <a:pathLst>
                <a:path w="946" h="1195">
                  <a:moveTo>
                    <a:pt x="0" y="15"/>
                  </a:moveTo>
                  <a:cubicBezTo>
                    <a:pt x="32" y="40"/>
                    <a:pt x="114" y="0"/>
                    <a:pt x="199" y="164"/>
                  </a:cubicBezTo>
                  <a:cubicBezTo>
                    <a:pt x="284" y="328"/>
                    <a:pt x="195" y="798"/>
                    <a:pt x="320" y="960"/>
                  </a:cubicBezTo>
                  <a:cubicBezTo>
                    <a:pt x="477" y="1195"/>
                    <a:pt x="816" y="1101"/>
                    <a:pt x="946" y="1138"/>
                  </a:cubicBezTo>
                </a:path>
              </a:pathLst>
            </a:custGeom>
            <a:noFill/>
            <a:ln w="28575">
              <a:solidFill>
                <a:srgbClr val="000099"/>
              </a:solidFill>
              <a:round/>
              <a:tailEnd len="med" type="triangle" w="med"/>
            </a:ln>
          </p:spPr>
          <p:style>
            <a:lnRef idx="0"/>
            <a:fillRef idx="0"/>
            <a:effectRef idx="0"/>
            <a:fontRef idx="minor"/>
          </p:style>
        </p:sp>
        <p:sp>
          <p:nvSpPr>
            <p:cNvPr id="5683" name="CustomShape 67"/>
            <p:cNvSpPr/>
            <p:nvPr/>
          </p:nvSpPr>
          <p:spPr>
            <a:xfrm>
              <a:off x="9688680" y="5457960"/>
              <a:ext cx="708840" cy="280080"/>
            </a:xfrm>
            <a:prstGeom prst="rect">
              <a:avLst/>
            </a:prstGeom>
            <a:solidFill>
              <a:srgbClr val="ffffff"/>
            </a:solidFill>
            <a:ln w="0">
              <a:noFill/>
            </a:ln>
          </p:spPr>
          <p:style>
            <a:lnRef idx="0"/>
            <a:fillRef idx="0"/>
            <a:effectRef idx="0"/>
            <a:fontRef idx="minor"/>
          </p:style>
        </p:sp>
        <p:sp>
          <p:nvSpPr>
            <p:cNvPr id="5684" name="CustomShape 68"/>
            <p:cNvSpPr/>
            <p:nvPr/>
          </p:nvSpPr>
          <p:spPr>
            <a:xfrm>
              <a:off x="9313200" y="5413680"/>
              <a:ext cx="12142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data(x+1)</a:t>
              </a:r>
              <a:endParaRPr b="0" lang="en-US" sz="1600" spc="-1" strike="noStrike">
                <a:latin typeface="Arial"/>
              </a:endParaRPr>
            </a:p>
          </p:txBody>
        </p:sp>
        <p:sp>
          <p:nvSpPr>
            <p:cNvPr id="5685" name="CustomShape 69"/>
            <p:cNvSpPr/>
            <p:nvPr/>
          </p:nvSpPr>
          <p:spPr>
            <a:xfrm>
              <a:off x="8091360" y="3683160"/>
              <a:ext cx="1270800" cy="746280"/>
            </a:xfrm>
            <a:prstGeom prst="rect">
              <a:avLst/>
            </a:prstGeom>
            <a:noFill/>
            <a:ln w="0">
              <a:noFill/>
            </a:ln>
          </p:spPr>
          <p:style>
            <a:lnRef idx="0"/>
            <a:fillRef idx="0"/>
            <a:effectRef idx="0"/>
            <a:fontRef idx="minor"/>
          </p:style>
          <p:txBody>
            <a:bodyPr lIns="90000" rIns="90000" tIns="45000" bIns="45000">
              <a:spAutoFit/>
            </a:bodyPr>
            <a:p>
              <a:pPr algn="r">
                <a:lnSpc>
                  <a:spcPct val="85000"/>
                </a:lnSpc>
                <a:tabLst>
                  <a:tab algn="l" pos="0"/>
                </a:tabLst>
              </a:pPr>
              <a:r>
                <a:rPr b="0" lang="en-US" sz="1600" spc="-1" strike="noStrike">
                  <a:solidFill>
                    <a:srgbClr val="000000"/>
                  </a:solidFill>
                  <a:latin typeface="Tahoma"/>
                  <a:ea typeface="ＭＳ Ｐゴシック"/>
                </a:rPr>
                <a:t>retransmit</a:t>
              </a:r>
              <a:endParaRPr b="0" lang="en-US" sz="1600" spc="-1" strike="noStrike">
                <a:latin typeface="Arial"/>
              </a:endParaRPr>
            </a:p>
            <a:p>
              <a:pPr algn="r">
                <a:lnSpc>
                  <a:spcPct val="85000"/>
                </a:lnSpc>
                <a:tabLst>
                  <a:tab algn="l" pos="0"/>
                </a:tabLst>
              </a:pPr>
              <a:r>
                <a:rPr b="0" lang="en-US" sz="1600" spc="-1" strike="noStrike">
                  <a:solidFill>
                    <a:srgbClr val="000000"/>
                  </a:solidFill>
                  <a:latin typeface="Tahoma"/>
                  <a:ea typeface="ＭＳ Ｐゴシック"/>
                </a:rPr>
                <a:t>data(x+1)</a:t>
              </a:r>
              <a:endParaRPr b="0" lang="en-US" sz="1600" spc="-1" strike="noStrike">
                <a:latin typeface="Arial"/>
              </a:endParaRPr>
            </a:p>
            <a:p>
              <a:pPr algn="r">
                <a:lnSpc>
                  <a:spcPct val="100000"/>
                </a:lnSpc>
                <a:tabLst>
                  <a:tab algn="l" pos="0"/>
                </a:tabLst>
              </a:pPr>
              <a:endParaRPr b="0" lang="en-US" sz="1600" spc="-1" strike="noStrike">
                <a:latin typeface="Arial"/>
              </a:endParaRPr>
            </a:p>
          </p:txBody>
        </p:sp>
        <p:sp>
          <p:nvSpPr>
            <p:cNvPr id="5686" name="CustomShape 70"/>
            <p:cNvSpPr/>
            <p:nvPr/>
          </p:nvSpPr>
          <p:spPr>
            <a:xfrm>
              <a:off x="10917360" y="5540760"/>
              <a:ext cx="1168920" cy="70956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0" lang="en-US" sz="1600" spc="-1" strike="noStrike">
                  <a:solidFill>
                    <a:srgbClr val="000000"/>
                  </a:solidFill>
                  <a:latin typeface="Tahoma"/>
                  <a:ea typeface="ＭＳ Ｐゴシック"/>
                </a:rPr>
                <a:t>accept</a:t>
              </a:r>
              <a:endParaRPr b="0" lang="en-US" sz="1600" spc="-1" strike="noStrike">
                <a:latin typeface="Arial"/>
              </a:endParaRPr>
            </a:p>
            <a:p>
              <a:pPr>
                <a:lnSpc>
                  <a:spcPct val="85000"/>
                </a:lnSpc>
                <a:tabLst>
                  <a:tab algn="l" pos="0"/>
                </a:tabLst>
              </a:pPr>
              <a:r>
                <a:rPr b="0" lang="en-US" sz="1600" spc="-1" strike="noStrike">
                  <a:solidFill>
                    <a:srgbClr val="000000"/>
                  </a:solidFill>
                  <a:latin typeface="Tahoma"/>
                  <a:ea typeface="ＭＳ Ｐゴシック"/>
                </a:rPr>
                <a:t>data(x+1)</a:t>
              </a:r>
              <a:endParaRPr b="0" lang="en-US" sz="1600" spc="-1" strike="noStrike">
                <a:latin typeface="Arial"/>
              </a:endParaRPr>
            </a:p>
          </p:txBody>
        </p:sp>
      </p:grpSp>
      <p:grpSp>
        <p:nvGrpSpPr>
          <p:cNvPr id="5687" name="Group 71"/>
          <p:cNvGrpSpPr/>
          <p:nvPr/>
        </p:nvGrpSpPr>
        <p:grpSpPr>
          <a:xfrm>
            <a:off x="7997040" y="2494080"/>
            <a:ext cx="3671280" cy="2988720"/>
            <a:chOff x="7997040" y="2494080"/>
            <a:chExt cx="3671280" cy="2988720"/>
          </a:xfrm>
        </p:grpSpPr>
        <p:grpSp>
          <p:nvGrpSpPr>
            <p:cNvPr id="5688" name="Group 72"/>
            <p:cNvGrpSpPr/>
            <p:nvPr/>
          </p:nvGrpSpPr>
          <p:grpSpPr>
            <a:xfrm>
              <a:off x="7997040" y="2494080"/>
              <a:ext cx="3671280" cy="2988720"/>
              <a:chOff x="7997040" y="2494080"/>
              <a:chExt cx="3671280" cy="2988720"/>
            </a:xfrm>
          </p:grpSpPr>
          <p:grpSp>
            <p:nvGrpSpPr>
              <p:cNvPr id="5689" name="Group 73"/>
              <p:cNvGrpSpPr/>
              <p:nvPr/>
            </p:nvGrpSpPr>
            <p:grpSpPr>
              <a:xfrm>
                <a:off x="7997040" y="2494080"/>
                <a:ext cx="3671280" cy="2988720"/>
                <a:chOff x="7997040" y="2494080"/>
                <a:chExt cx="3671280" cy="2988720"/>
              </a:xfrm>
            </p:grpSpPr>
            <p:sp>
              <p:nvSpPr>
                <p:cNvPr id="5690" name="CustomShape 74"/>
                <p:cNvSpPr/>
                <p:nvPr/>
              </p:nvSpPr>
              <p:spPr>
                <a:xfrm>
                  <a:off x="7997040" y="2494080"/>
                  <a:ext cx="1270800" cy="952920"/>
                </a:xfrm>
                <a:prstGeom prst="rect">
                  <a:avLst/>
                </a:prstGeom>
                <a:noFill/>
                <a:ln w="0">
                  <a:noFill/>
                </a:ln>
              </p:spPr>
              <p:style>
                <a:lnRef idx="0"/>
                <a:fillRef idx="0"/>
                <a:effectRef idx="0"/>
                <a:fontRef idx="minor"/>
              </p:style>
              <p:txBody>
                <a:bodyPr lIns="90000" rIns="90000" tIns="45000" bIns="45000">
                  <a:spAutoFit/>
                </a:bodyPr>
                <a:p>
                  <a:pPr algn="r">
                    <a:lnSpc>
                      <a:spcPct val="85000"/>
                    </a:lnSpc>
                    <a:tabLst>
                      <a:tab algn="l" pos="0"/>
                    </a:tabLst>
                  </a:pPr>
                  <a:r>
                    <a:rPr b="0" lang="en-US" sz="1600" spc="-1" strike="noStrike">
                      <a:solidFill>
                        <a:srgbClr val="000000"/>
                      </a:solidFill>
                      <a:latin typeface="Tahoma"/>
                      <a:ea typeface="ＭＳ Ｐゴシック"/>
                    </a:rPr>
                    <a:t>retransmit</a:t>
                  </a:r>
                  <a:endParaRPr b="0" lang="en-US" sz="1600" spc="-1" strike="noStrike">
                    <a:latin typeface="Arial"/>
                  </a:endParaRPr>
                </a:p>
                <a:p>
                  <a:pPr algn="r">
                    <a:lnSpc>
                      <a:spcPct val="85000"/>
                    </a:lnSpc>
                    <a:tabLst>
                      <a:tab algn="l" pos="0"/>
                    </a:tabLst>
                  </a:pPr>
                  <a:r>
                    <a:rPr b="0" lang="en-US" sz="1600" spc="-1" strike="noStrike">
                      <a:solidFill>
                        <a:srgbClr val="000000"/>
                      </a:solidFill>
                      <a:latin typeface="Tahoma"/>
                      <a:ea typeface="ＭＳ Ｐゴシック"/>
                    </a:rPr>
                    <a:t>req_conn(x)</a:t>
                  </a:r>
                  <a:endParaRPr b="0" lang="en-US" sz="1600" spc="-1" strike="noStrike">
                    <a:latin typeface="Arial"/>
                  </a:endParaRPr>
                </a:p>
                <a:p>
                  <a:pPr algn="r">
                    <a:lnSpc>
                      <a:spcPct val="100000"/>
                    </a:lnSpc>
                    <a:tabLst>
                      <a:tab algn="l" pos="0"/>
                    </a:tabLst>
                  </a:pPr>
                  <a:endParaRPr b="0" lang="en-US" sz="1600" spc="-1" strike="noStrike">
                    <a:latin typeface="Arial"/>
                  </a:endParaRPr>
                </a:p>
              </p:txBody>
            </p:sp>
            <p:sp>
              <p:nvSpPr>
                <p:cNvPr id="5691" name="CustomShape 75"/>
                <p:cNvSpPr/>
                <p:nvPr/>
              </p:nvSpPr>
              <p:spPr>
                <a:xfrm>
                  <a:off x="9311760" y="2795760"/>
                  <a:ext cx="1524600" cy="2556360"/>
                </a:xfrm>
                <a:custGeom>
                  <a:avLst/>
                  <a:gdLst/>
                  <a:ahLst/>
                  <a:rect l="l" t="t" r="r" b="b"/>
                  <a:pathLst>
                    <a:path w="962" h="1612">
                      <a:moveTo>
                        <a:pt x="0" y="0"/>
                      </a:moveTo>
                      <a:cubicBezTo>
                        <a:pt x="50" y="40"/>
                        <a:pt x="228" y="10"/>
                        <a:pt x="306" y="234"/>
                      </a:cubicBezTo>
                      <a:cubicBezTo>
                        <a:pt x="384" y="458"/>
                        <a:pt x="358" y="1112"/>
                        <a:pt x="467" y="1342"/>
                      </a:cubicBezTo>
                      <a:cubicBezTo>
                        <a:pt x="576" y="1572"/>
                        <a:pt x="779" y="1601"/>
                        <a:pt x="962" y="1612"/>
                      </a:cubicBezTo>
                    </a:path>
                  </a:pathLst>
                </a:custGeom>
                <a:noFill/>
                <a:ln w="28575">
                  <a:solidFill>
                    <a:srgbClr val="000099"/>
                  </a:solidFill>
                  <a:round/>
                  <a:tailEnd len="med" type="triangle" w="med"/>
                </a:ln>
              </p:spPr>
              <p:style>
                <a:lnRef idx="0"/>
                <a:fillRef idx="0"/>
                <a:effectRef idx="0"/>
                <a:fontRef idx="minor"/>
              </p:style>
            </p:sp>
            <p:sp>
              <p:nvSpPr>
                <p:cNvPr id="5692" name="CustomShape 76"/>
                <p:cNvSpPr/>
                <p:nvPr/>
              </p:nvSpPr>
              <p:spPr>
                <a:xfrm>
                  <a:off x="10847160" y="5149800"/>
                  <a:ext cx="8211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cc0000"/>
                      </a:solidFill>
                      <a:latin typeface="Tahoma"/>
                      <a:ea typeface="ＭＳ Ｐゴシック"/>
                    </a:rPr>
                    <a:t>ESTAB</a:t>
                  </a:r>
                  <a:endParaRPr b="0" lang="en-US" sz="1600" spc="-1" strike="noStrike">
                    <a:latin typeface="Arial"/>
                  </a:endParaRPr>
                </a:p>
              </p:txBody>
            </p:sp>
          </p:grpSp>
          <p:sp>
            <p:nvSpPr>
              <p:cNvPr id="5693" name="CustomShape 77"/>
              <p:cNvSpPr/>
              <p:nvPr/>
            </p:nvSpPr>
            <p:spPr>
              <a:xfrm>
                <a:off x="10796040" y="5276880"/>
                <a:ext cx="87840" cy="86400"/>
              </a:xfrm>
              <a:prstGeom prst="ellipse">
                <a:avLst/>
              </a:prstGeom>
              <a:solidFill>
                <a:srgbClr val="cc0000"/>
              </a:solidFill>
              <a:ln w="9525">
                <a:solidFill>
                  <a:srgbClr val="cc0000"/>
                </a:solidFill>
                <a:round/>
              </a:ln>
            </p:spPr>
            <p:style>
              <a:lnRef idx="0"/>
              <a:fillRef idx="0"/>
              <a:effectRef idx="0"/>
              <a:fontRef idx="minor"/>
            </p:style>
          </p:sp>
        </p:grpSp>
        <p:sp>
          <p:nvSpPr>
            <p:cNvPr id="5694" name="CustomShape 78"/>
            <p:cNvSpPr/>
            <p:nvPr/>
          </p:nvSpPr>
          <p:spPr>
            <a:xfrm>
              <a:off x="9522720" y="4849920"/>
              <a:ext cx="1069200" cy="257760"/>
            </a:xfrm>
            <a:prstGeom prst="rect">
              <a:avLst/>
            </a:prstGeom>
            <a:solidFill>
              <a:srgbClr val="ffffff"/>
            </a:solidFill>
            <a:ln w="0">
              <a:noFill/>
            </a:ln>
          </p:spPr>
          <p:style>
            <a:lnRef idx="0"/>
            <a:fillRef idx="0"/>
            <a:effectRef idx="0"/>
            <a:fontRef idx="minor"/>
          </p:style>
        </p:sp>
        <p:sp>
          <p:nvSpPr>
            <p:cNvPr id="5695" name="CustomShape 79"/>
            <p:cNvSpPr/>
            <p:nvPr/>
          </p:nvSpPr>
          <p:spPr>
            <a:xfrm>
              <a:off x="9575640" y="4775040"/>
              <a:ext cx="13834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req_conn(x)</a:t>
              </a:r>
              <a:endParaRPr b="0" lang="en-US" sz="1600" spc="-1" strike="noStrike">
                <a:latin typeface="Arial"/>
              </a:endParaRPr>
            </a:p>
          </p:txBody>
        </p:sp>
      </p:grpSp>
      <p:sp>
        <p:nvSpPr>
          <p:cNvPr id="5696" name="CustomShape 80"/>
          <p:cNvSpPr/>
          <p:nvPr/>
        </p:nvSpPr>
        <p:spPr>
          <a:xfrm>
            <a:off x="457200" y="1828800"/>
            <a:ext cx="4192200" cy="3060000"/>
          </a:xfrm>
          <a:custGeom>
            <a:avLst/>
            <a:gdLst/>
            <a:ahLst/>
            <a:rect l="l" t="t" r="r" b="b"/>
            <a:pathLst>
              <a:path w="4194629" h="3062514">
                <a:moveTo>
                  <a:pt x="0" y="29028"/>
                </a:moveTo>
                <a:lnTo>
                  <a:pt x="1320800" y="0"/>
                </a:lnTo>
                <a:lnTo>
                  <a:pt x="1915886" y="29028"/>
                </a:lnTo>
                <a:lnTo>
                  <a:pt x="3294743" y="72571"/>
                </a:lnTo>
                <a:lnTo>
                  <a:pt x="4194629" y="58057"/>
                </a:lnTo>
                <a:lnTo>
                  <a:pt x="4165600" y="3062514"/>
                </a:lnTo>
                <a:lnTo>
                  <a:pt x="3773715" y="2510971"/>
                </a:lnTo>
                <a:lnTo>
                  <a:pt x="3570515" y="2481942"/>
                </a:lnTo>
                <a:lnTo>
                  <a:pt x="2902857" y="2496457"/>
                </a:lnTo>
                <a:lnTo>
                  <a:pt x="2540001" y="2772228"/>
                </a:lnTo>
                <a:lnTo>
                  <a:pt x="1393372" y="3004456"/>
                </a:lnTo>
                <a:lnTo>
                  <a:pt x="29028" y="3033485"/>
                </a:lnTo>
                <a:lnTo>
                  <a:pt x="0" y="29028"/>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p:style>
      </p:sp>
    </p:spTree>
  </p:cSld>
  <p:transition spd="med">
    <p:fade/>
  </p:transition>
  <p:timing>
    <p:tnLst>
      <p:par>
        <p:cTn id="2443" dur="indefinite" restart="never" nodeType="tmRoot">
          <p:childTnLst>
            <p:seq>
              <p:cTn id="2444" dur="indefinite" nodeType="mainSeq">
                <p:childTnLst>
                  <p:par>
                    <p:cTn id="2445" fill="hold">
                      <p:stCondLst>
                        <p:cond delay="0"/>
                      </p:stCondLst>
                      <p:childTnLst>
                        <p:par>
                          <p:cTn id="2446" fill="hold">
                            <p:stCondLst>
                              <p:cond delay="0"/>
                            </p:stCondLst>
                            <p:childTnLst>
                              <p:par>
                                <p:cTn id="2447" nodeType="withEffect" fill="hold" presetClass="entr" presetID="1">
                                  <p:stCondLst>
                                    <p:cond delay="0"/>
                                  </p:stCondLst>
                                  <p:childTnLst>
                                    <p:set>
                                      <p:cBhvr>
                                        <p:cTn id="2448" dur="1" fill="hold">
                                          <p:stCondLst>
                                            <p:cond delay="0"/>
                                          </p:stCondLst>
                                        </p:cTn>
                                        <p:tgtEl>
                                          <p:spTgt spid="5616"/>
                                        </p:tgtEl>
                                        <p:attrNameLst>
                                          <p:attrName>style.visibility</p:attrName>
                                        </p:attrNameLst>
                                      </p:cBhvr>
                                      <p:to>
                                        <p:strVal val="visible"/>
                                      </p:to>
                                    </p:set>
                                  </p:childTnLst>
                                </p:cTn>
                              </p:par>
                            </p:childTnLst>
                          </p:cTn>
                        </p:par>
                      </p:childTnLst>
                    </p:cTn>
                  </p:par>
                  <p:par>
                    <p:cTn id="2449" fill="hold">
                      <p:stCondLst>
                        <p:cond delay="indefinite"/>
                      </p:stCondLst>
                      <p:childTnLst>
                        <p:par>
                          <p:cTn id="2450" fill="hold">
                            <p:stCondLst>
                              <p:cond delay="0"/>
                            </p:stCondLst>
                            <p:childTnLst>
                              <p:par>
                                <p:cTn id="2451" nodeType="clickEffect" fill="hold" presetClass="entr" presetID="22" presetSubtype="1">
                                  <p:stCondLst>
                                    <p:cond delay="0"/>
                                  </p:stCondLst>
                                  <p:childTnLst>
                                    <p:set>
                                      <p:cBhvr>
                                        <p:cTn id="2452" dur="1" fill="hold">
                                          <p:stCondLst>
                                            <p:cond delay="0"/>
                                          </p:stCondLst>
                                        </p:cTn>
                                        <p:tgtEl>
                                          <p:spTgt spid="5687"/>
                                        </p:tgtEl>
                                        <p:attrNameLst>
                                          <p:attrName>style.visibility</p:attrName>
                                        </p:attrNameLst>
                                      </p:cBhvr>
                                      <p:to>
                                        <p:strVal val="visible"/>
                                      </p:to>
                                    </p:set>
                                    <p:animEffect filter="wipe(up)" transition="in">
                                      <p:cBhvr additive="repl">
                                        <p:cTn id="2453" dur="500"/>
                                        <p:tgtEl>
                                          <p:spTgt spid="5687"/>
                                        </p:tgtEl>
                                      </p:cBhvr>
                                    </p:animEffect>
                                  </p:childTnLst>
                                </p:cTn>
                              </p:par>
                            </p:childTnLst>
                          </p:cTn>
                        </p:par>
                      </p:childTnLst>
                    </p:cTn>
                  </p:par>
                  <p:par>
                    <p:cTn id="2454" fill="hold">
                      <p:stCondLst>
                        <p:cond delay="indefinite"/>
                      </p:stCondLst>
                      <p:childTnLst>
                        <p:par>
                          <p:cTn id="2455" fill="hold">
                            <p:stCondLst>
                              <p:cond delay="0"/>
                            </p:stCondLst>
                            <p:childTnLst>
                              <p:par>
                                <p:cTn id="2456" nodeType="clickEffect" fill="hold" presetClass="entr" presetID="22" presetSubtype="1">
                                  <p:stCondLst>
                                    <p:cond delay="0"/>
                                  </p:stCondLst>
                                  <p:childTnLst>
                                    <p:set>
                                      <p:cBhvr>
                                        <p:cTn id="2457" dur="1" fill="hold">
                                          <p:stCondLst>
                                            <p:cond delay="0"/>
                                          </p:stCondLst>
                                        </p:cTn>
                                        <p:tgtEl>
                                          <p:spTgt spid="5681"/>
                                        </p:tgtEl>
                                        <p:attrNameLst>
                                          <p:attrName>style.visibility</p:attrName>
                                        </p:attrNameLst>
                                      </p:cBhvr>
                                      <p:to>
                                        <p:strVal val="visible"/>
                                      </p:to>
                                    </p:set>
                                    <p:animEffect filter="wipe(up)" transition="in">
                                      <p:cBhvr additive="repl">
                                        <p:cTn id="2458" dur="500"/>
                                        <p:tgtEl>
                                          <p:spTgt spid="5681"/>
                                        </p:tgtEl>
                                      </p:cBhvr>
                                    </p:animEffect>
                                  </p:childTnLst>
                                </p:cTn>
                              </p:par>
                            </p:childTnLst>
                          </p:cTn>
                        </p:par>
                      </p:childTnLst>
                    </p:cTn>
                  </p:par>
                  <p:par>
                    <p:cTn id="2459" fill="hold">
                      <p:stCondLst>
                        <p:cond delay="indefinite"/>
                      </p:stCondLst>
                      <p:childTnLst>
                        <p:par>
                          <p:cTn id="2460" fill="hold">
                            <p:stCondLst>
                              <p:cond delay="0"/>
                            </p:stCondLst>
                            <p:childTnLst>
                              <p:par>
                                <p:cTn id="2461" nodeType="clickEffect" fill="hold" presetClass="entr" presetID="9">
                                  <p:stCondLst>
                                    <p:cond delay="0"/>
                                  </p:stCondLst>
                                  <p:childTnLst>
                                    <p:set>
                                      <p:cBhvr>
                                        <p:cTn id="2462" dur="1" fill="hold">
                                          <p:stCondLst>
                                            <p:cond delay="0"/>
                                          </p:stCondLst>
                                        </p:cTn>
                                        <p:tgtEl>
                                          <p:spTgt spid="5696"/>
                                        </p:tgtEl>
                                        <p:attrNameLst>
                                          <p:attrName>style.visibility</p:attrName>
                                        </p:attrNameLst>
                                      </p:cBhvr>
                                      <p:to>
                                        <p:strVal val="visible"/>
                                      </p:to>
                                    </p:set>
                                    <p:animEffect filter="dissolve" transition="in">
                                      <p:cBhvr additive="repl">
                                        <p:cTn id="2463" dur="500"/>
                                        <p:tgtEl>
                                          <p:spTgt spid="5696"/>
                                        </p:tgtEl>
                                      </p:cBhvr>
                                    </p:animEffect>
                                  </p:childTnLst>
                                </p:cTn>
                              </p:par>
                            </p:childTnLst>
                          </p:cTn>
                        </p:par>
                      </p:childTnLst>
                    </p:cTn>
                  </p:par>
                  <p:par>
                    <p:cTn id="2464" fill="hold">
                      <p:stCondLst>
                        <p:cond delay="indefinite"/>
                      </p:stCondLst>
                      <p:childTnLst>
                        <p:par>
                          <p:cTn id="2465" fill="hold">
                            <p:stCondLst>
                              <p:cond delay="0"/>
                            </p:stCondLst>
                            <p:childTnLst>
                              <p:par>
                                <p:cTn id="2466" nodeType="clickEffect" fill="hold" presetClass="entr" presetID="9">
                                  <p:stCondLst>
                                    <p:cond delay="0"/>
                                  </p:stCondLst>
                                  <p:childTnLst>
                                    <p:set>
                                      <p:cBhvr>
                                        <p:cTn id="2467" dur="1" fill="hold">
                                          <p:stCondLst>
                                            <p:cond delay="0"/>
                                          </p:stCondLst>
                                        </p:cTn>
                                        <p:tgtEl>
                                          <p:spTgt spid="5678"/>
                                        </p:tgtEl>
                                        <p:attrNameLst>
                                          <p:attrName>style.visibility</p:attrName>
                                        </p:attrNameLst>
                                      </p:cBhvr>
                                      <p:to>
                                        <p:strVal val="visible"/>
                                      </p:to>
                                    </p:set>
                                    <p:animEffect filter="dissolve" transition="in">
                                      <p:cBhvr additive="repl">
                                        <p:cTn id="2468" dur="500"/>
                                        <p:tgtEl>
                                          <p:spTgt spid="56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7"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3-way handshake</a:t>
            </a:r>
            <a:endParaRPr b="0" lang="en-US" sz="4800" spc="-1" strike="noStrike">
              <a:latin typeface="Arial"/>
            </a:endParaRPr>
          </a:p>
        </p:txBody>
      </p:sp>
      <p:sp>
        <p:nvSpPr>
          <p:cNvPr id="5698" name="Line 2"/>
          <p:cNvSpPr/>
          <p:nvPr/>
        </p:nvSpPr>
        <p:spPr>
          <a:xfrm flipH="1">
            <a:off x="4796280" y="3078360"/>
            <a:ext cx="1800" cy="2470320"/>
          </a:xfrm>
          <a:prstGeom prst="line">
            <a:avLst/>
          </a:prstGeom>
          <a:ln w="9525">
            <a:solidFill>
              <a:srgbClr val="777777"/>
            </a:solidFill>
            <a:round/>
          </a:ln>
        </p:spPr>
        <p:style>
          <a:lnRef idx="0"/>
          <a:fillRef idx="0"/>
          <a:effectRef idx="0"/>
          <a:fontRef idx="minor"/>
        </p:style>
      </p:sp>
      <p:grpSp>
        <p:nvGrpSpPr>
          <p:cNvPr id="5699" name="Group 3"/>
          <p:cNvGrpSpPr/>
          <p:nvPr/>
        </p:nvGrpSpPr>
        <p:grpSpPr>
          <a:xfrm>
            <a:off x="2688120" y="3005640"/>
            <a:ext cx="4616640" cy="955440"/>
            <a:chOff x="2688120" y="3005640"/>
            <a:chExt cx="4616640" cy="955440"/>
          </a:xfrm>
        </p:grpSpPr>
        <p:sp>
          <p:nvSpPr>
            <p:cNvPr id="5700" name="Line 4"/>
            <p:cNvSpPr/>
            <p:nvPr/>
          </p:nvSpPr>
          <p:spPr>
            <a:xfrm>
              <a:off x="4798080" y="3225960"/>
              <a:ext cx="2506680" cy="735120"/>
            </a:xfrm>
            <a:prstGeom prst="line">
              <a:avLst/>
            </a:prstGeom>
            <a:ln w="28575">
              <a:solidFill>
                <a:srgbClr val="000099"/>
              </a:solidFill>
              <a:round/>
              <a:tailEnd len="med" type="triangle" w="med"/>
            </a:ln>
          </p:spPr>
          <p:style>
            <a:lnRef idx="0"/>
            <a:fillRef idx="0"/>
            <a:effectRef idx="0"/>
            <a:fontRef idx="minor"/>
          </p:style>
        </p:sp>
        <p:sp>
          <p:nvSpPr>
            <p:cNvPr id="5701" name="CustomShape 5"/>
            <p:cNvSpPr/>
            <p:nvPr/>
          </p:nvSpPr>
          <p:spPr>
            <a:xfrm>
              <a:off x="5522040" y="3326400"/>
              <a:ext cx="934200" cy="426240"/>
            </a:xfrm>
            <a:prstGeom prst="rect">
              <a:avLst/>
            </a:prstGeom>
            <a:solidFill>
              <a:srgbClr val="ffffff"/>
            </a:solidFill>
            <a:ln w="0">
              <a:noFill/>
            </a:ln>
          </p:spPr>
          <p:style>
            <a:lnRef idx="0"/>
            <a:fillRef idx="0"/>
            <a:effectRef idx="0"/>
            <a:fontRef idx="minor"/>
          </p:style>
        </p:sp>
        <p:sp>
          <p:nvSpPr>
            <p:cNvPr id="5702" name="CustomShape 6"/>
            <p:cNvSpPr/>
            <p:nvPr/>
          </p:nvSpPr>
          <p:spPr>
            <a:xfrm>
              <a:off x="5090400" y="3420000"/>
              <a:ext cx="194292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SYNbit=1, Seq=x</a:t>
              </a:r>
              <a:endParaRPr b="0" lang="en-US" sz="1600" spc="-1" strike="noStrike">
                <a:latin typeface="Arial"/>
              </a:endParaRPr>
            </a:p>
          </p:txBody>
        </p:sp>
        <p:sp>
          <p:nvSpPr>
            <p:cNvPr id="5703" name="CustomShape 7"/>
            <p:cNvSpPr/>
            <p:nvPr/>
          </p:nvSpPr>
          <p:spPr>
            <a:xfrm>
              <a:off x="2688120" y="3005640"/>
              <a:ext cx="2197440" cy="472680"/>
            </a:xfrm>
            <a:prstGeom prst="rect">
              <a:avLst/>
            </a:prstGeom>
            <a:noFill/>
            <a:ln w="0">
              <a:noFill/>
            </a:ln>
          </p:spPr>
          <p:style>
            <a:lnRef idx="0"/>
            <a:fillRef idx="0"/>
            <a:effectRef idx="0"/>
            <a:fontRef idx="minor"/>
          </p:style>
          <p:txBody>
            <a:bodyPr wrap="none" lIns="90000" rIns="90000" tIns="45000" bIns="45000">
              <a:spAutoFit/>
            </a:bodyPr>
            <a:p>
              <a:pPr algn="r">
                <a:lnSpc>
                  <a:spcPct val="90000"/>
                </a:lnSpc>
                <a:tabLst>
                  <a:tab algn="l" pos="0"/>
                </a:tabLst>
              </a:pPr>
              <a:r>
                <a:rPr b="0" lang="en-US" sz="1400" spc="-1" strike="noStrike">
                  <a:solidFill>
                    <a:srgbClr val="000000"/>
                  </a:solidFill>
                  <a:latin typeface="Tahoma"/>
                  <a:ea typeface="ＭＳ Ｐゴシック"/>
                </a:rPr>
                <a:t>choose init seq num, x</a:t>
              </a:r>
              <a:endParaRPr b="0" lang="en-US" sz="1400" spc="-1" strike="noStrike">
                <a:latin typeface="Arial"/>
              </a:endParaRPr>
            </a:p>
            <a:p>
              <a:pPr algn="r">
                <a:lnSpc>
                  <a:spcPct val="90000"/>
                </a:lnSpc>
                <a:tabLst>
                  <a:tab algn="l" pos="0"/>
                </a:tabLst>
              </a:pPr>
              <a:r>
                <a:rPr b="0" lang="en-US" sz="1400" spc="-1" strike="noStrike">
                  <a:solidFill>
                    <a:srgbClr val="000000"/>
                  </a:solidFill>
                  <a:latin typeface="Tahoma"/>
                  <a:ea typeface="ＭＳ Ｐゴシック"/>
                </a:rPr>
                <a:t>send TCP SYN msg</a:t>
              </a:r>
              <a:endParaRPr b="0" lang="en-US" sz="1400" spc="-1" strike="noStrike">
                <a:latin typeface="Arial"/>
              </a:endParaRPr>
            </a:p>
          </p:txBody>
        </p:sp>
      </p:grpSp>
      <p:sp>
        <p:nvSpPr>
          <p:cNvPr id="5704" name="Line 8"/>
          <p:cNvSpPr/>
          <p:nvPr/>
        </p:nvSpPr>
        <p:spPr>
          <a:xfrm flipH="1">
            <a:off x="7385760" y="3148200"/>
            <a:ext cx="1440" cy="3417840"/>
          </a:xfrm>
          <a:prstGeom prst="line">
            <a:avLst/>
          </a:prstGeom>
          <a:ln w="9525">
            <a:solidFill>
              <a:srgbClr val="777777"/>
            </a:solidFill>
            <a:round/>
          </a:ln>
        </p:spPr>
        <p:style>
          <a:lnRef idx="0"/>
          <a:fillRef idx="0"/>
          <a:effectRef idx="0"/>
          <a:fontRef idx="minor"/>
        </p:style>
      </p:sp>
      <p:sp>
        <p:nvSpPr>
          <p:cNvPr id="5705" name="CustomShape 9"/>
          <p:cNvSpPr/>
          <p:nvPr/>
        </p:nvSpPr>
        <p:spPr>
          <a:xfrm>
            <a:off x="9546840" y="5986800"/>
            <a:ext cx="8211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cc0000"/>
                </a:solidFill>
                <a:latin typeface="Tahoma"/>
                <a:ea typeface="ＭＳ Ｐゴシック"/>
              </a:rPr>
              <a:t>ESTAB</a:t>
            </a:r>
            <a:endParaRPr b="0" lang="en-US" sz="1600" spc="-1" strike="noStrike">
              <a:latin typeface="Arial"/>
            </a:endParaRPr>
          </a:p>
        </p:txBody>
      </p:sp>
      <p:grpSp>
        <p:nvGrpSpPr>
          <p:cNvPr id="5706" name="Group 10"/>
          <p:cNvGrpSpPr/>
          <p:nvPr/>
        </p:nvGrpSpPr>
        <p:grpSpPr>
          <a:xfrm>
            <a:off x="4794840" y="3675600"/>
            <a:ext cx="4641480" cy="1425240"/>
            <a:chOff x="4794840" y="3675600"/>
            <a:chExt cx="4641480" cy="1425240"/>
          </a:xfrm>
        </p:grpSpPr>
        <p:sp>
          <p:nvSpPr>
            <p:cNvPr id="5707" name="Line 11"/>
            <p:cNvSpPr/>
            <p:nvPr/>
          </p:nvSpPr>
          <p:spPr>
            <a:xfrm flipH="1">
              <a:off x="4794840" y="4065840"/>
              <a:ext cx="2508120" cy="1035000"/>
            </a:xfrm>
            <a:prstGeom prst="line">
              <a:avLst/>
            </a:prstGeom>
            <a:ln w="28575">
              <a:solidFill>
                <a:srgbClr val="000099"/>
              </a:solidFill>
              <a:round/>
              <a:tailEnd len="med" type="triangle" w="med"/>
            </a:ln>
          </p:spPr>
          <p:style>
            <a:lnRef idx="0"/>
            <a:fillRef idx="0"/>
            <a:effectRef idx="0"/>
            <a:fontRef idx="minor"/>
          </p:style>
        </p:sp>
        <p:sp>
          <p:nvSpPr>
            <p:cNvPr id="5708" name="CustomShape 12"/>
            <p:cNvSpPr/>
            <p:nvPr/>
          </p:nvSpPr>
          <p:spPr>
            <a:xfrm>
              <a:off x="5304600" y="4343760"/>
              <a:ext cx="1419840" cy="516600"/>
            </a:xfrm>
            <a:prstGeom prst="rect">
              <a:avLst/>
            </a:prstGeom>
            <a:solidFill>
              <a:srgbClr val="ffffff"/>
            </a:solidFill>
            <a:ln w="0">
              <a:noFill/>
            </a:ln>
          </p:spPr>
          <p:style>
            <a:lnRef idx="0"/>
            <a:fillRef idx="0"/>
            <a:effectRef idx="0"/>
            <a:fontRef idx="minor"/>
          </p:style>
        </p:sp>
        <p:sp>
          <p:nvSpPr>
            <p:cNvPr id="5709" name="CustomShape 13"/>
            <p:cNvSpPr/>
            <p:nvPr/>
          </p:nvSpPr>
          <p:spPr>
            <a:xfrm>
              <a:off x="4801320" y="4285080"/>
              <a:ext cx="2737080" cy="5763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SYNbit=1, Seq=y</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Tahoma"/>
                  <a:ea typeface="ＭＳ Ｐゴシック"/>
                </a:rPr>
                <a:t>ACKbit=1; ACKnum=x+1</a:t>
              </a:r>
              <a:endParaRPr b="0" lang="en-US" sz="1600" spc="-1" strike="noStrike">
                <a:latin typeface="Arial"/>
              </a:endParaRPr>
            </a:p>
          </p:txBody>
        </p:sp>
        <p:sp>
          <p:nvSpPr>
            <p:cNvPr id="5710" name="CustomShape 14"/>
            <p:cNvSpPr/>
            <p:nvPr/>
          </p:nvSpPr>
          <p:spPr>
            <a:xfrm>
              <a:off x="7238880" y="3675600"/>
              <a:ext cx="2197440" cy="66420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400" spc="-1" strike="noStrike">
                  <a:solidFill>
                    <a:srgbClr val="000000"/>
                  </a:solidFill>
                  <a:latin typeface="Tahoma"/>
                  <a:ea typeface="ＭＳ Ｐゴシック"/>
                </a:rPr>
                <a:t>choose init seq num, y</a:t>
              </a:r>
              <a:endParaRPr b="0" lang="en-US" sz="1400" spc="-1" strike="noStrike">
                <a:latin typeface="Arial"/>
              </a:endParaRPr>
            </a:p>
            <a:p>
              <a:pPr>
                <a:lnSpc>
                  <a:spcPct val="90000"/>
                </a:lnSpc>
                <a:tabLst>
                  <a:tab algn="l" pos="0"/>
                </a:tabLst>
              </a:pPr>
              <a:r>
                <a:rPr b="0" lang="en-US" sz="1400" spc="-1" strike="noStrike">
                  <a:solidFill>
                    <a:srgbClr val="000000"/>
                  </a:solidFill>
                  <a:latin typeface="Tahoma"/>
                  <a:ea typeface="ＭＳ Ｐゴシック"/>
                </a:rPr>
                <a:t>send TCP SYNACK</a:t>
              </a:r>
              <a:endParaRPr b="0" lang="en-US" sz="1400" spc="-1" strike="noStrike">
                <a:latin typeface="Arial"/>
              </a:endParaRPr>
            </a:p>
            <a:p>
              <a:pPr>
                <a:lnSpc>
                  <a:spcPct val="90000"/>
                </a:lnSpc>
                <a:tabLst>
                  <a:tab algn="l" pos="0"/>
                </a:tabLst>
              </a:pPr>
              <a:r>
                <a:rPr b="0" lang="en-US" sz="1400" spc="-1" strike="noStrike">
                  <a:solidFill>
                    <a:srgbClr val="000000"/>
                  </a:solidFill>
                  <a:latin typeface="Tahoma"/>
                  <a:ea typeface="ＭＳ Ｐゴシック"/>
                </a:rPr>
                <a:t>msg, acking SYN</a:t>
              </a:r>
              <a:endParaRPr b="0" lang="en-US" sz="1400" spc="-1" strike="noStrike">
                <a:latin typeface="Arial"/>
              </a:endParaRPr>
            </a:p>
          </p:txBody>
        </p:sp>
      </p:grpSp>
      <p:grpSp>
        <p:nvGrpSpPr>
          <p:cNvPr id="5711" name="Group 15"/>
          <p:cNvGrpSpPr/>
          <p:nvPr/>
        </p:nvGrpSpPr>
        <p:grpSpPr>
          <a:xfrm>
            <a:off x="2358360" y="4773960"/>
            <a:ext cx="6917040" cy="1369800"/>
            <a:chOff x="2358360" y="4773960"/>
            <a:chExt cx="6917040" cy="1369800"/>
          </a:xfrm>
        </p:grpSpPr>
        <p:sp>
          <p:nvSpPr>
            <p:cNvPr id="5712" name="Line 16"/>
            <p:cNvSpPr/>
            <p:nvPr/>
          </p:nvSpPr>
          <p:spPr>
            <a:xfrm>
              <a:off x="4815360" y="5172480"/>
              <a:ext cx="2506680" cy="734760"/>
            </a:xfrm>
            <a:prstGeom prst="line">
              <a:avLst/>
            </a:prstGeom>
            <a:ln w="28575">
              <a:solidFill>
                <a:srgbClr val="000099"/>
              </a:solidFill>
              <a:round/>
              <a:tailEnd len="med" type="triangle" w="med"/>
            </a:ln>
          </p:spPr>
          <p:style>
            <a:lnRef idx="0"/>
            <a:fillRef idx="0"/>
            <a:effectRef idx="0"/>
            <a:fontRef idx="minor"/>
          </p:style>
        </p:sp>
        <p:sp>
          <p:nvSpPr>
            <p:cNvPr id="5713" name="CustomShape 17"/>
            <p:cNvSpPr/>
            <p:nvPr/>
          </p:nvSpPr>
          <p:spPr>
            <a:xfrm>
              <a:off x="5471280" y="5296320"/>
              <a:ext cx="1227960" cy="426240"/>
            </a:xfrm>
            <a:prstGeom prst="rect">
              <a:avLst/>
            </a:prstGeom>
            <a:solidFill>
              <a:srgbClr val="ffffff"/>
            </a:solidFill>
            <a:ln w="0">
              <a:noFill/>
            </a:ln>
          </p:spPr>
          <p:style>
            <a:lnRef idx="0"/>
            <a:fillRef idx="0"/>
            <a:effectRef idx="0"/>
            <a:fontRef idx="minor"/>
          </p:style>
        </p:sp>
        <p:sp>
          <p:nvSpPr>
            <p:cNvPr id="5714" name="CustomShape 18"/>
            <p:cNvSpPr/>
            <p:nvPr/>
          </p:nvSpPr>
          <p:spPr>
            <a:xfrm>
              <a:off x="4693320" y="5369400"/>
              <a:ext cx="273240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ACKbit=1, ACKnum=y+1</a:t>
              </a:r>
              <a:endParaRPr b="0" lang="en-US" sz="1600" spc="-1" strike="noStrike">
                <a:latin typeface="Arial"/>
              </a:endParaRPr>
            </a:p>
          </p:txBody>
        </p:sp>
        <p:sp>
          <p:nvSpPr>
            <p:cNvPr id="5715" name="CustomShape 19"/>
            <p:cNvSpPr/>
            <p:nvPr/>
          </p:nvSpPr>
          <p:spPr>
            <a:xfrm>
              <a:off x="2358360" y="4773960"/>
              <a:ext cx="2564640" cy="1047240"/>
            </a:xfrm>
            <a:prstGeom prst="rect">
              <a:avLst/>
            </a:prstGeom>
            <a:noFill/>
            <a:ln w="0">
              <a:noFill/>
            </a:ln>
          </p:spPr>
          <p:style>
            <a:lnRef idx="0"/>
            <a:fillRef idx="0"/>
            <a:effectRef idx="0"/>
            <a:fontRef idx="minor"/>
          </p:style>
          <p:txBody>
            <a:bodyPr wrap="none" lIns="90000" rIns="90000" tIns="45000" bIns="45000">
              <a:spAutoFit/>
            </a:bodyPr>
            <a:p>
              <a:pPr algn="r">
                <a:lnSpc>
                  <a:spcPct val="90000"/>
                </a:lnSpc>
                <a:tabLst>
                  <a:tab algn="l" pos="0"/>
                </a:tabLst>
              </a:pPr>
              <a:r>
                <a:rPr b="0" lang="en-US" sz="1400" spc="-1" strike="noStrike">
                  <a:solidFill>
                    <a:srgbClr val="000000"/>
                  </a:solidFill>
                  <a:latin typeface="Tahoma"/>
                  <a:ea typeface="ＭＳ Ｐゴシック"/>
                </a:rPr>
                <a:t>received SYNACK(x) </a:t>
              </a:r>
              <a:endParaRPr b="0" lang="en-US" sz="1400" spc="-1" strike="noStrike">
                <a:latin typeface="Arial"/>
              </a:endParaRPr>
            </a:p>
            <a:p>
              <a:pPr algn="r">
                <a:lnSpc>
                  <a:spcPct val="90000"/>
                </a:lnSpc>
                <a:tabLst>
                  <a:tab algn="l" pos="0"/>
                </a:tabLst>
              </a:pPr>
              <a:r>
                <a:rPr b="0" lang="en-US" sz="1400" spc="-1" strike="noStrike">
                  <a:solidFill>
                    <a:srgbClr val="000000"/>
                  </a:solidFill>
                  <a:latin typeface="Tahoma"/>
                  <a:ea typeface="ＭＳ Ｐゴシック"/>
                </a:rPr>
                <a:t>indicates server is live;</a:t>
              </a:r>
              <a:endParaRPr b="0" lang="en-US" sz="1400" spc="-1" strike="noStrike">
                <a:latin typeface="Arial"/>
              </a:endParaRPr>
            </a:p>
            <a:p>
              <a:pPr algn="r">
                <a:lnSpc>
                  <a:spcPct val="90000"/>
                </a:lnSpc>
                <a:tabLst>
                  <a:tab algn="l" pos="0"/>
                </a:tabLst>
              </a:pPr>
              <a:r>
                <a:rPr b="0" lang="en-US" sz="1400" spc="-1" strike="noStrike">
                  <a:solidFill>
                    <a:srgbClr val="000000"/>
                  </a:solidFill>
                  <a:latin typeface="Tahoma"/>
                  <a:ea typeface="ＭＳ Ｐゴシック"/>
                </a:rPr>
                <a:t>send ACK for SYNACK;</a:t>
              </a:r>
              <a:endParaRPr b="0" lang="en-US" sz="1400" spc="-1" strike="noStrike">
                <a:latin typeface="Arial"/>
              </a:endParaRPr>
            </a:p>
            <a:p>
              <a:pPr algn="r">
                <a:lnSpc>
                  <a:spcPct val="90000"/>
                </a:lnSpc>
                <a:tabLst>
                  <a:tab algn="l" pos="0"/>
                </a:tabLst>
              </a:pPr>
              <a:r>
                <a:rPr b="0" lang="en-US" sz="1400" spc="-1" strike="noStrike">
                  <a:solidFill>
                    <a:srgbClr val="000000"/>
                  </a:solidFill>
                  <a:latin typeface="Tahoma"/>
                  <a:ea typeface="ＭＳ Ｐゴシック"/>
                </a:rPr>
                <a:t>this segment may contain </a:t>
              </a:r>
              <a:endParaRPr b="0" lang="en-US" sz="1400" spc="-1" strike="noStrike">
                <a:latin typeface="Arial"/>
              </a:endParaRPr>
            </a:p>
            <a:p>
              <a:pPr algn="r">
                <a:lnSpc>
                  <a:spcPct val="90000"/>
                </a:lnSpc>
                <a:tabLst>
                  <a:tab algn="l" pos="0"/>
                </a:tabLst>
              </a:pPr>
              <a:r>
                <a:rPr b="0" lang="en-US" sz="1400" spc="-1" strike="noStrike">
                  <a:solidFill>
                    <a:srgbClr val="000000"/>
                  </a:solidFill>
                  <a:latin typeface="Tahoma"/>
                  <a:ea typeface="ＭＳ Ｐゴシック"/>
                </a:rPr>
                <a:t>client-to-server data</a:t>
              </a:r>
              <a:endParaRPr b="0" lang="en-US" sz="1400" spc="-1" strike="noStrike">
                <a:latin typeface="Arial"/>
              </a:endParaRPr>
            </a:p>
          </p:txBody>
        </p:sp>
        <p:sp>
          <p:nvSpPr>
            <p:cNvPr id="5716" name="CustomShape 20"/>
            <p:cNvSpPr/>
            <p:nvPr/>
          </p:nvSpPr>
          <p:spPr>
            <a:xfrm>
              <a:off x="7170840" y="5671080"/>
              <a:ext cx="2104560" cy="47268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400" spc="-1" strike="noStrike">
                  <a:solidFill>
                    <a:srgbClr val="000000"/>
                  </a:solidFill>
                  <a:latin typeface="Tahoma"/>
                  <a:ea typeface="ＭＳ Ｐゴシック"/>
                </a:rPr>
                <a:t>received ACK(y) </a:t>
              </a:r>
              <a:endParaRPr b="0" lang="en-US" sz="1400" spc="-1" strike="noStrike">
                <a:latin typeface="Arial"/>
              </a:endParaRPr>
            </a:p>
            <a:p>
              <a:pPr>
                <a:lnSpc>
                  <a:spcPct val="90000"/>
                </a:lnSpc>
                <a:tabLst>
                  <a:tab algn="l" pos="0"/>
                </a:tabLst>
              </a:pPr>
              <a:r>
                <a:rPr b="0" lang="en-US" sz="1400" spc="-1" strike="noStrike">
                  <a:solidFill>
                    <a:srgbClr val="000000"/>
                  </a:solidFill>
                  <a:latin typeface="Tahoma"/>
                  <a:ea typeface="ＭＳ Ｐゴシック"/>
                </a:rPr>
                <a:t>indicates client is live</a:t>
              </a:r>
              <a:endParaRPr b="0" lang="en-US" sz="1400" spc="-1" strike="noStrike">
                <a:latin typeface="Arial"/>
              </a:endParaRPr>
            </a:p>
          </p:txBody>
        </p:sp>
      </p:grpSp>
      <p:grpSp>
        <p:nvGrpSpPr>
          <p:cNvPr id="5717" name="Group 21"/>
          <p:cNvGrpSpPr/>
          <p:nvPr/>
        </p:nvGrpSpPr>
        <p:grpSpPr>
          <a:xfrm>
            <a:off x="1772640" y="3043440"/>
            <a:ext cx="1112400" cy="696960"/>
            <a:chOff x="1772640" y="3043440"/>
            <a:chExt cx="1112400" cy="696960"/>
          </a:xfrm>
        </p:grpSpPr>
        <p:sp>
          <p:nvSpPr>
            <p:cNvPr id="5718" name="CustomShape 22"/>
            <p:cNvSpPr/>
            <p:nvPr/>
          </p:nvSpPr>
          <p:spPr>
            <a:xfrm>
              <a:off x="1772640" y="3407400"/>
              <a:ext cx="111240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SYNSENT</a:t>
              </a:r>
              <a:endParaRPr b="0" lang="en-US" sz="1600" spc="-1" strike="noStrike">
                <a:latin typeface="Arial"/>
              </a:endParaRPr>
            </a:p>
          </p:txBody>
        </p:sp>
        <p:sp>
          <p:nvSpPr>
            <p:cNvPr id="5719" name="Line 23"/>
            <p:cNvSpPr/>
            <p:nvPr/>
          </p:nvSpPr>
          <p:spPr>
            <a:xfrm>
              <a:off x="2257920" y="3043440"/>
              <a:ext cx="360" cy="439920"/>
            </a:xfrm>
            <a:prstGeom prst="line">
              <a:avLst/>
            </a:prstGeom>
            <a:ln w="9525">
              <a:solidFill>
                <a:srgbClr val="000000"/>
              </a:solidFill>
              <a:round/>
              <a:tailEnd len="med" type="triangle" w="med"/>
            </a:ln>
          </p:spPr>
          <p:style>
            <a:lnRef idx="0"/>
            <a:fillRef idx="0"/>
            <a:effectRef idx="0"/>
            <a:fontRef idx="minor"/>
          </p:style>
        </p:sp>
      </p:grpSp>
      <p:grpSp>
        <p:nvGrpSpPr>
          <p:cNvPr id="5720" name="Group 24"/>
          <p:cNvGrpSpPr/>
          <p:nvPr/>
        </p:nvGrpSpPr>
        <p:grpSpPr>
          <a:xfrm>
            <a:off x="1790640" y="3704040"/>
            <a:ext cx="821160" cy="1618920"/>
            <a:chOff x="1790640" y="3704040"/>
            <a:chExt cx="821160" cy="1618920"/>
          </a:xfrm>
        </p:grpSpPr>
        <p:sp>
          <p:nvSpPr>
            <p:cNvPr id="5721" name="CustomShape 25"/>
            <p:cNvSpPr/>
            <p:nvPr/>
          </p:nvSpPr>
          <p:spPr>
            <a:xfrm>
              <a:off x="1790640" y="4989960"/>
              <a:ext cx="8211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cc0000"/>
                  </a:solidFill>
                  <a:latin typeface="Tahoma"/>
                  <a:ea typeface="ＭＳ Ｐゴシック"/>
                </a:rPr>
                <a:t>ESTAB</a:t>
              </a:r>
              <a:endParaRPr b="0" lang="en-US" sz="1600" spc="-1" strike="noStrike">
                <a:latin typeface="Arial"/>
              </a:endParaRPr>
            </a:p>
          </p:txBody>
        </p:sp>
        <p:sp>
          <p:nvSpPr>
            <p:cNvPr id="5722" name="Line 26"/>
            <p:cNvSpPr/>
            <p:nvPr/>
          </p:nvSpPr>
          <p:spPr>
            <a:xfrm>
              <a:off x="2262960" y="3704040"/>
              <a:ext cx="360" cy="1265040"/>
            </a:xfrm>
            <a:prstGeom prst="line">
              <a:avLst/>
            </a:prstGeom>
            <a:ln w="9525">
              <a:solidFill>
                <a:srgbClr val="000000"/>
              </a:solidFill>
              <a:round/>
              <a:tailEnd len="med" type="triangle" w="med"/>
            </a:ln>
          </p:spPr>
          <p:style>
            <a:lnRef idx="0"/>
            <a:fillRef idx="0"/>
            <a:effectRef idx="0"/>
            <a:fontRef idx="minor"/>
          </p:style>
        </p:sp>
      </p:grpSp>
      <p:grpSp>
        <p:nvGrpSpPr>
          <p:cNvPr id="5723" name="Group 27"/>
          <p:cNvGrpSpPr/>
          <p:nvPr/>
        </p:nvGrpSpPr>
        <p:grpSpPr>
          <a:xfrm>
            <a:off x="9221760" y="3098880"/>
            <a:ext cx="1212840" cy="1189080"/>
            <a:chOff x="9221760" y="3098880"/>
            <a:chExt cx="1212840" cy="1189080"/>
          </a:xfrm>
        </p:grpSpPr>
        <p:sp>
          <p:nvSpPr>
            <p:cNvPr id="5724" name="CustomShape 28"/>
            <p:cNvSpPr/>
            <p:nvPr/>
          </p:nvSpPr>
          <p:spPr>
            <a:xfrm>
              <a:off x="9221760" y="3954960"/>
              <a:ext cx="121284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SYN RCVD</a:t>
              </a:r>
              <a:endParaRPr b="0" lang="en-US" sz="1600" spc="-1" strike="noStrike">
                <a:latin typeface="Arial"/>
              </a:endParaRPr>
            </a:p>
          </p:txBody>
        </p:sp>
        <p:sp>
          <p:nvSpPr>
            <p:cNvPr id="5725" name="Line 29"/>
            <p:cNvSpPr/>
            <p:nvPr/>
          </p:nvSpPr>
          <p:spPr>
            <a:xfrm>
              <a:off x="10000440" y="3098880"/>
              <a:ext cx="360" cy="903240"/>
            </a:xfrm>
            <a:prstGeom prst="line">
              <a:avLst/>
            </a:prstGeom>
            <a:ln w="9525">
              <a:solidFill>
                <a:srgbClr val="000000"/>
              </a:solidFill>
              <a:round/>
              <a:tailEnd len="med" type="triangle" w="med"/>
            </a:ln>
          </p:spPr>
          <p:style>
            <a:lnRef idx="0"/>
            <a:fillRef idx="0"/>
            <a:effectRef idx="0"/>
            <a:fontRef idx="minor"/>
          </p:style>
        </p:sp>
      </p:grpSp>
      <p:sp>
        <p:nvSpPr>
          <p:cNvPr id="5726" name="Line 30"/>
          <p:cNvSpPr/>
          <p:nvPr/>
        </p:nvSpPr>
        <p:spPr>
          <a:xfrm>
            <a:off x="9982800" y="4300920"/>
            <a:ext cx="360" cy="1704960"/>
          </a:xfrm>
          <a:prstGeom prst="line">
            <a:avLst/>
          </a:prstGeom>
          <a:ln w="9525">
            <a:solidFill>
              <a:srgbClr val="000000"/>
            </a:solidFill>
            <a:round/>
            <a:tailEnd len="med" type="triangle" w="med"/>
          </a:ln>
        </p:spPr>
        <p:style>
          <a:lnRef idx="0"/>
          <a:fillRef idx="0"/>
          <a:effectRef idx="0"/>
          <a:fontRef idx="minor"/>
        </p:style>
      </p:sp>
      <p:sp>
        <p:nvSpPr>
          <p:cNvPr id="5727" name="CustomShape 31"/>
          <p:cNvSpPr/>
          <p:nvPr/>
        </p:nvSpPr>
        <p:spPr>
          <a:xfrm>
            <a:off x="1414800" y="1675800"/>
            <a:ext cx="1798200" cy="94284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800" spc="-1" strike="noStrike">
                <a:solidFill>
                  <a:srgbClr val="000099"/>
                </a:solidFill>
                <a:latin typeface="Calibri"/>
                <a:ea typeface="ＭＳ Ｐゴシック"/>
              </a:rPr>
              <a:t>Client state</a:t>
            </a:r>
            <a:endParaRPr b="0" lang="en-US" sz="2800" spc="-1" strike="noStrike">
              <a:latin typeface="Arial"/>
            </a:endParaRPr>
          </a:p>
          <a:p>
            <a:pPr algn="r">
              <a:lnSpc>
                <a:spcPct val="100000"/>
              </a:lnSpc>
              <a:tabLst>
                <a:tab algn="l" pos="0"/>
              </a:tabLst>
            </a:pPr>
            <a:endParaRPr b="0" lang="en-US" sz="2800" spc="-1" strike="noStrike">
              <a:latin typeface="Arial"/>
            </a:endParaRPr>
          </a:p>
        </p:txBody>
      </p:sp>
      <p:sp>
        <p:nvSpPr>
          <p:cNvPr id="5728" name="CustomShape 32"/>
          <p:cNvSpPr/>
          <p:nvPr/>
        </p:nvSpPr>
        <p:spPr>
          <a:xfrm>
            <a:off x="1787400" y="2389680"/>
            <a:ext cx="8823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LISTEN</a:t>
            </a:r>
            <a:endParaRPr b="0" lang="en-US" sz="1600" spc="-1" strike="noStrike">
              <a:latin typeface="Arial"/>
            </a:endParaRPr>
          </a:p>
        </p:txBody>
      </p:sp>
      <p:sp>
        <p:nvSpPr>
          <p:cNvPr id="5729" name="CustomShape 33"/>
          <p:cNvSpPr/>
          <p:nvPr/>
        </p:nvSpPr>
        <p:spPr>
          <a:xfrm>
            <a:off x="8923680" y="1081800"/>
            <a:ext cx="1892520" cy="94284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800" spc="-1" strike="noStrike">
                <a:solidFill>
                  <a:srgbClr val="000099"/>
                </a:solidFill>
                <a:latin typeface="Calibri"/>
                <a:ea typeface="ＭＳ Ｐゴシック"/>
              </a:rPr>
              <a:t>Server state</a:t>
            </a:r>
            <a:endParaRPr b="0" lang="en-US" sz="2800" spc="-1" strike="noStrike">
              <a:latin typeface="Arial"/>
            </a:endParaRPr>
          </a:p>
          <a:p>
            <a:pPr algn="r">
              <a:lnSpc>
                <a:spcPct val="100000"/>
              </a:lnSpc>
              <a:tabLst>
                <a:tab algn="l" pos="0"/>
              </a:tabLst>
            </a:pPr>
            <a:endParaRPr b="0" lang="en-US" sz="2800" spc="-1" strike="noStrike">
              <a:latin typeface="Arial"/>
            </a:endParaRPr>
          </a:p>
        </p:txBody>
      </p:sp>
      <p:sp>
        <p:nvSpPr>
          <p:cNvPr id="5730" name="CustomShape 34"/>
          <p:cNvSpPr/>
          <p:nvPr/>
        </p:nvSpPr>
        <p:spPr>
          <a:xfrm>
            <a:off x="9491760" y="2632680"/>
            <a:ext cx="8823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LISTEN</a:t>
            </a:r>
            <a:endParaRPr b="0" lang="en-US" sz="1600" spc="-1" strike="noStrike">
              <a:latin typeface="Arial"/>
            </a:endParaRPr>
          </a:p>
        </p:txBody>
      </p:sp>
      <p:grpSp>
        <p:nvGrpSpPr>
          <p:cNvPr id="5731" name="Group 35"/>
          <p:cNvGrpSpPr/>
          <p:nvPr/>
        </p:nvGrpSpPr>
        <p:grpSpPr>
          <a:xfrm>
            <a:off x="4466880" y="2492640"/>
            <a:ext cx="640440" cy="597600"/>
            <a:chOff x="4466880" y="2492640"/>
            <a:chExt cx="640440" cy="597600"/>
          </a:xfrm>
        </p:grpSpPr>
        <p:pic>
          <p:nvPicPr>
            <p:cNvPr id="5732" name="Picture 119" descr="desktop_computer_stylized_medium"/>
            <p:cNvPicPr/>
            <p:nvPr/>
          </p:nvPicPr>
          <p:blipFill>
            <a:blip r:embed="rId1"/>
            <a:stretch/>
          </p:blipFill>
          <p:spPr>
            <a:xfrm flipH="1">
              <a:off x="4466880" y="2492640"/>
              <a:ext cx="640440" cy="597600"/>
            </a:xfrm>
            <a:prstGeom prst="rect">
              <a:avLst/>
            </a:prstGeom>
            <a:ln w="0">
              <a:noFill/>
            </a:ln>
          </p:spPr>
        </p:pic>
        <p:sp>
          <p:nvSpPr>
            <p:cNvPr id="5733" name="CustomShape 36"/>
            <p:cNvSpPr/>
            <p:nvPr/>
          </p:nvSpPr>
          <p:spPr>
            <a:xfrm flipH="1">
              <a:off x="4735440" y="2550240"/>
              <a:ext cx="309960" cy="2721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734" name="Group 37"/>
          <p:cNvGrpSpPr/>
          <p:nvPr/>
        </p:nvGrpSpPr>
        <p:grpSpPr>
          <a:xfrm>
            <a:off x="7221960" y="2580120"/>
            <a:ext cx="334080" cy="510120"/>
            <a:chOff x="7221960" y="2580120"/>
            <a:chExt cx="334080" cy="510120"/>
          </a:xfrm>
        </p:grpSpPr>
        <p:sp>
          <p:nvSpPr>
            <p:cNvPr id="5735" name="CustomShape 38"/>
            <p:cNvSpPr/>
            <p:nvPr/>
          </p:nvSpPr>
          <p:spPr>
            <a:xfrm>
              <a:off x="7488360" y="2580840"/>
              <a:ext cx="64440" cy="48672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736" name="CustomShape 39"/>
            <p:cNvSpPr/>
            <p:nvPr/>
          </p:nvSpPr>
          <p:spPr>
            <a:xfrm>
              <a:off x="7237800" y="2580120"/>
              <a:ext cx="245160" cy="48636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737" name="CustomShape 40"/>
            <p:cNvSpPr/>
            <p:nvPr/>
          </p:nvSpPr>
          <p:spPr>
            <a:xfrm>
              <a:off x="7500600" y="2610360"/>
              <a:ext cx="37440" cy="4500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738" name="CustomShape 41"/>
            <p:cNvSpPr/>
            <p:nvPr/>
          </p:nvSpPr>
          <p:spPr>
            <a:xfrm>
              <a:off x="7491960" y="2839320"/>
              <a:ext cx="59760" cy="378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739" name="CustomShape 42"/>
            <p:cNvSpPr/>
            <p:nvPr/>
          </p:nvSpPr>
          <p:spPr>
            <a:xfrm>
              <a:off x="7239240" y="2637360"/>
              <a:ext cx="137160" cy="7200"/>
            </a:xfrm>
            <a:prstGeom prst="rect">
              <a:avLst/>
            </a:prstGeom>
            <a:solidFill>
              <a:srgbClr val="000000"/>
            </a:solidFill>
            <a:ln w="9525">
              <a:solidFill>
                <a:srgbClr val="000000"/>
              </a:solidFill>
              <a:miter/>
            </a:ln>
          </p:spPr>
          <p:style>
            <a:lnRef idx="0"/>
            <a:fillRef idx="0"/>
            <a:effectRef idx="0"/>
            <a:fontRef idx="minor"/>
          </p:style>
        </p:sp>
        <p:grpSp>
          <p:nvGrpSpPr>
            <p:cNvPr id="5740" name="Group 43"/>
            <p:cNvGrpSpPr/>
            <p:nvPr/>
          </p:nvGrpSpPr>
          <p:grpSpPr>
            <a:xfrm>
              <a:off x="7366320" y="2630880"/>
              <a:ext cx="133920" cy="29160"/>
              <a:chOff x="7366320" y="2630880"/>
              <a:chExt cx="133920" cy="29160"/>
            </a:xfrm>
          </p:grpSpPr>
          <p:sp>
            <p:nvSpPr>
              <p:cNvPr id="5741" name="CustomShape 44"/>
              <p:cNvSpPr/>
              <p:nvPr/>
            </p:nvSpPr>
            <p:spPr>
              <a:xfrm>
                <a:off x="7366320" y="2630880"/>
                <a:ext cx="133920" cy="29160"/>
              </a:xfrm>
              <a:prstGeom prst="roundRect">
                <a:avLst>
                  <a:gd name="adj" fmla="val 50000"/>
                </a:avLst>
              </a:prstGeom>
              <a:solidFill>
                <a:srgbClr val="000000"/>
              </a:solidFill>
              <a:ln w="0">
                <a:noFill/>
              </a:ln>
            </p:spPr>
            <p:style>
              <a:lnRef idx="0"/>
              <a:fillRef idx="0"/>
              <a:effectRef idx="0"/>
              <a:fontRef idx="minor"/>
            </p:style>
          </p:sp>
          <p:sp>
            <p:nvSpPr>
              <p:cNvPr id="5742" name="CustomShape 45"/>
              <p:cNvSpPr/>
              <p:nvPr/>
            </p:nvSpPr>
            <p:spPr>
              <a:xfrm>
                <a:off x="7369560" y="2634120"/>
                <a:ext cx="127800" cy="23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43" name="CustomShape 46"/>
            <p:cNvSpPr/>
            <p:nvPr/>
          </p:nvSpPr>
          <p:spPr>
            <a:xfrm>
              <a:off x="7241040" y="2707200"/>
              <a:ext cx="138600" cy="7200"/>
            </a:xfrm>
            <a:prstGeom prst="rect">
              <a:avLst/>
            </a:prstGeom>
            <a:solidFill>
              <a:srgbClr val="000000"/>
            </a:solidFill>
            <a:ln w="9525">
              <a:solidFill>
                <a:srgbClr val="000000"/>
              </a:solidFill>
              <a:miter/>
            </a:ln>
          </p:spPr>
          <p:style>
            <a:lnRef idx="0"/>
            <a:fillRef idx="0"/>
            <a:effectRef idx="0"/>
            <a:fontRef idx="minor"/>
          </p:style>
        </p:sp>
        <p:grpSp>
          <p:nvGrpSpPr>
            <p:cNvPr id="5744" name="Group 47"/>
            <p:cNvGrpSpPr/>
            <p:nvPr/>
          </p:nvGrpSpPr>
          <p:grpSpPr>
            <a:xfrm>
              <a:off x="7364520" y="2700720"/>
              <a:ext cx="135720" cy="26280"/>
              <a:chOff x="7364520" y="2700720"/>
              <a:chExt cx="135720" cy="26280"/>
            </a:xfrm>
          </p:grpSpPr>
          <p:sp>
            <p:nvSpPr>
              <p:cNvPr id="5745" name="CustomShape 48"/>
              <p:cNvSpPr/>
              <p:nvPr/>
            </p:nvSpPr>
            <p:spPr>
              <a:xfrm>
                <a:off x="7364520" y="2700720"/>
                <a:ext cx="135720" cy="26280"/>
              </a:xfrm>
              <a:prstGeom prst="roundRect">
                <a:avLst>
                  <a:gd name="adj" fmla="val 50000"/>
                </a:avLst>
              </a:prstGeom>
              <a:solidFill>
                <a:srgbClr val="000000"/>
              </a:solidFill>
              <a:ln w="0">
                <a:noFill/>
              </a:ln>
            </p:spPr>
            <p:style>
              <a:lnRef idx="0"/>
              <a:fillRef idx="0"/>
              <a:effectRef idx="0"/>
              <a:fontRef idx="minor"/>
            </p:style>
          </p:sp>
          <p:sp>
            <p:nvSpPr>
              <p:cNvPr id="5746" name="CustomShape 49"/>
              <p:cNvSpPr/>
              <p:nvPr/>
            </p:nvSpPr>
            <p:spPr>
              <a:xfrm>
                <a:off x="7367760" y="2703960"/>
                <a:ext cx="12924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47" name="CustomShape 50"/>
            <p:cNvSpPr/>
            <p:nvPr/>
          </p:nvSpPr>
          <p:spPr>
            <a:xfrm>
              <a:off x="7239240" y="2778480"/>
              <a:ext cx="138600" cy="7200"/>
            </a:xfrm>
            <a:prstGeom prst="rect">
              <a:avLst/>
            </a:prstGeom>
            <a:solidFill>
              <a:srgbClr val="000000"/>
            </a:solidFill>
            <a:ln w="9525">
              <a:solidFill>
                <a:srgbClr val="000000"/>
              </a:solidFill>
              <a:miter/>
            </a:ln>
          </p:spPr>
          <p:style>
            <a:lnRef idx="0"/>
            <a:fillRef idx="0"/>
            <a:effectRef idx="0"/>
            <a:fontRef idx="minor"/>
          </p:style>
        </p:sp>
        <p:sp>
          <p:nvSpPr>
            <p:cNvPr id="5748" name="CustomShape 51"/>
            <p:cNvSpPr/>
            <p:nvPr/>
          </p:nvSpPr>
          <p:spPr>
            <a:xfrm>
              <a:off x="7242480" y="2842200"/>
              <a:ext cx="138600" cy="8640"/>
            </a:xfrm>
            <a:prstGeom prst="rect">
              <a:avLst/>
            </a:prstGeom>
            <a:solidFill>
              <a:srgbClr val="000000"/>
            </a:solidFill>
            <a:ln w="9525">
              <a:solidFill>
                <a:srgbClr val="000000"/>
              </a:solidFill>
              <a:miter/>
            </a:ln>
          </p:spPr>
          <p:style>
            <a:lnRef idx="0"/>
            <a:fillRef idx="0"/>
            <a:effectRef idx="0"/>
            <a:fontRef idx="minor"/>
          </p:style>
        </p:sp>
        <p:grpSp>
          <p:nvGrpSpPr>
            <p:cNvPr id="5749" name="Group 52"/>
            <p:cNvGrpSpPr/>
            <p:nvPr/>
          </p:nvGrpSpPr>
          <p:grpSpPr>
            <a:xfrm>
              <a:off x="7363080" y="2837160"/>
              <a:ext cx="133920" cy="29160"/>
              <a:chOff x="7363080" y="2837160"/>
              <a:chExt cx="133920" cy="29160"/>
            </a:xfrm>
          </p:grpSpPr>
          <p:sp>
            <p:nvSpPr>
              <p:cNvPr id="5750" name="CustomShape 53"/>
              <p:cNvSpPr/>
              <p:nvPr/>
            </p:nvSpPr>
            <p:spPr>
              <a:xfrm>
                <a:off x="7363080" y="2837160"/>
                <a:ext cx="133920" cy="29160"/>
              </a:xfrm>
              <a:prstGeom prst="roundRect">
                <a:avLst>
                  <a:gd name="adj" fmla="val 50000"/>
                </a:avLst>
              </a:prstGeom>
              <a:solidFill>
                <a:srgbClr val="000000"/>
              </a:solidFill>
              <a:ln w="0">
                <a:noFill/>
              </a:ln>
            </p:spPr>
            <p:style>
              <a:lnRef idx="0"/>
              <a:fillRef idx="0"/>
              <a:effectRef idx="0"/>
              <a:fontRef idx="minor"/>
            </p:style>
          </p:sp>
          <p:sp>
            <p:nvSpPr>
              <p:cNvPr id="5751" name="CustomShape 54"/>
              <p:cNvSpPr/>
              <p:nvPr/>
            </p:nvSpPr>
            <p:spPr>
              <a:xfrm>
                <a:off x="7366320" y="2840400"/>
                <a:ext cx="127800" cy="22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52" name="CustomShape 55"/>
            <p:cNvSpPr/>
            <p:nvPr/>
          </p:nvSpPr>
          <p:spPr>
            <a:xfrm>
              <a:off x="7493040" y="2778120"/>
              <a:ext cx="59760" cy="378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753" name="Group 56"/>
            <p:cNvGrpSpPr/>
            <p:nvPr/>
          </p:nvGrpSpPr>
          <p:grpSpPr>
            <a:xfrm>
              <a:off x="7363080" y="2772360"/>
              <a:ext cx="135360" cy="27720"/>
              <a:chOff x="7363080" y="2772360"/>
              <a:chExt cx="135360" cy="27720"/>
            </a:xfrm>
          </p:grpSpPr>
          <p:sp>
            <p:nvSpPr>
              <p:cNvPr id="5754" name="CustomShape 57"/>
              <p:cNvSpPr/>
              <p:nvPr/>
            </p:nvSpPr>
            <p:spPr>
              <a:xfrm>
                <a:off x="7363080" y="2772360"/>
                <a:ext cx="135360" cy="27720"/>
              </a:xfrm>
              <a:prstGeom prst="roundRect">
                <a:avLst>
                  <a:gd name="adj" fmla="val 50000"/>
                </a:avLst>
              </a:prstGeom>
              <a:solidFill>
                <a:srgbClr val="000000"/>
              </a:solidFill>
              <a:ln w="0">
                <a:noFill/>
              </a:ln>
            </p:spPr>
            <p:style>
              <a:lnRef idx="0"/>
              <a:fillRef idx="0"/>
              <a:effectRef idx="0"/>
              <a:fontRef idx="minor"/>
            </p:style>
          </p:sp>
          <p:sp>
            <p:nvSpPr>
              <p:cNvPr id="5755" name="CustomShape 58"/>
              <p:cNvSpPr/>
              <p:nvPr/>
            </p:nvSpPr>
            <p:spPr>
              <a:xfrm>
                <a:off x="7366320" y="2775240"/>
                <a:ext cx="129240" cy="21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56" name="CustomShape 59"/>
            <p:cNvSpPr/>
            <p:nvPr/>
          </p:nvSpPr>
          <p:spPr>
            <a:xfrm>
              <a:off x="7483680" y="2580120"/>
              <a:ext cx="13320" cy="4881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5757" name="CustomShape 60"/>
            <p:cNvSpPr/>
            <p:nvPr/>
          </p:nvSpPr>
          <p:spPr>
            <a:xfrm>
              <a:off x="7498440" y="2703960"/>
              <a:ext cx="53280" cy="432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758" name="CustomShape 61"/>
            <p:cNvSpPr/>
            <p:nvPr/>
          </p:nvSpPr>
          <p:spPr>
            <a:xfrm>
              <a:off x="7499160" y="2633760"/>
              <a:ext cx="55080" cy="489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759" name="CustomShape 62"/>
            <p:cNvSpPr/>
            <p:nvPr/>
          </p:nvSpPr>
          <p:spPr>
            <a:xfrm>
              <a:off x="7547400" y="3047040"/>
              <a:ext cx="8640" cy="18000"/>
            </a:xfrm>
            <a:prstGeom prst="ellipse">
              <a:avLst/>
            </a:prstGeom>
            <a:solidFill>
              <a:srgbClr val="333333"/>
            </a:solidFill>
            <a:ln w="0">
              <a:noFill/>
            </a:ln>
          </p:spPr>
          <p:style>
            <a:lnRef idx="0"/>
            <a:fillRef idx="0"/>
            <a:effectRef idx="0"/>
            <a:fontRef idx="minor"/>
          </p:style>
        </p:sp>
        <p:sp>
          <p:nvSpPr>
            <p:cNvPr id="5760" name="CustomShape 63"/>
            <p:cNvSpPr/>
            <p:nvPr/>
          </p:nvSpPr>
          <p:spPr>
            <a:xfrm>
              <a:off x="7496280" y="3047760"/>
              <a:ext cx="55440" cy="403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761" name="CustomShape 64"/>
            <p:cNvSpPr/>
            <p:nvPr/>
          </p:nvSpPr>
          <p:spPr>
            <a:xfrm>
              <a:off x="7221960" y="3061080"/>
              <a:ext cx="280080" cy="291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5762" name="CustomShape 65"/>
            <p:cNvSpPr/>
            <p:nvPr/>
          </p:nvSpPr>
          <p:spPr>
            <a:xfrm>
              <a:off x="7237800" y="3069000"/>
              <a:ext cx="249840" cy="1512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5763" name="CustomShape 66"/>
            <p:cNvSpPr/>
            <p:nvPr/>
          </p:nvSpPr>
          <p:spPr>
            <a:xfrm>
              <a:off x="7261560" y="2997720"/>
              <a:ext cx="34200" cy="29160"/>
            </a:xfrm>
            <a:prstGeom prst="ellipse">
              <a:avLst/>
            </a:prstGeom>
            <a:solidFill>
              <a:srgbClr val="33cc33"/>
            </a:solidFill>
            <a:ln w="0">
              <a:noFill/>
            </a:ln>
          </p:spPr>
          <p:style>
            <a:lnRef idx="0"/>
            <a:fillRef idx="0"/>
            <a:effectRef idx="0"/>
            <a:fontRef idx="minor"/>
          </p:style>
        </p:sp>
        <p:sp>
          <p:nvSpPr>
            <p:cNvPr id="5764" name="CustomShape 67"/>
            <p:cNvSpPr/>
            <p:nvPr/>
          </p:nvSpPr>
          <p:spPr>
            <a:xfrm>
              <a:off x="7302960" y="2999160"/>
              <a:ext cx="35640" cy="27720"/>
            </a:xfrm>
            <a:prstGeom prst="ellipse">
              <a:avLst/>
            </a:prstGeom>
            <a:solidFill>
              <a:srgbClr val="ff0000"/>
            </a:solidFill>
            <a:ln w="0">
              <a:noFill/>
            </a:ln>
          </p:spPr>
          <p:style>
            <a:lnRef idx="0"/>
            <a:fillRef idx="0"/>
            <a:effectRef idx="0"/>
            <a:fontRef idx="minor"/>
          </p:style>
        </p:sp>
        <p:sp>
          <p:nvSpPr>
            <p:cNvPr id="5765" name="CustomShape 68"/>
            <p:cNvSpPr/>
            <p:nvPr/>
          </p:nvSpPr>
          <p:spPr>
            <a:xfrm>
              <a:off x="7345440" y="2997720"/>
              <a:ext cx="34200" cy="27720"/>
            </a:xfrm>
            <a:prstGeom prst="ellipse">
              <a:avLst/>
            </a:prstGeom>
            <a:solidFill>
              <a:srgbClr val="33cc33"/>
            </a:solidFill>
            <a:ln w="0">
              <a:noFill/>
            </a:ln>
          </p:spPr>
          <p:style>
            <a:lnRef idx="0"/>
            <a:fillRef idx="0"/>
            <a:effectRef idx="0"/>
            <a:fontRef idx="minor"/>
          </p:style>
        </p:sp>
        <p:sp>
          <p:nvSpPr>
            <p:cNvPr id="5766" name="CustomShape 69"/>
            <p:cNvSpPr/>
            <p:nvPr/>
          </p:nvSpPr>
          <p:spPr>
            <a:xfrm>
              <a:off x="7439400" y="2881800"/>
              <a:ext cx="18000" cy="159480"/>
            </a:xfrm>
            <a:prstGeom prst="rect">
              <a:avLst/>
            </a:prstGeom>
            <a:solidFill>
              <a:srgbClr val="292929"/>
            </a:solidFill>
            <a:ln w="9525">
              <a:solidFill>
                <a:srgbClr val="000000"/>
              </a:solidFill>
              <a:miter/>
            </a:ln>
          </p:spPr>
          <p:style>
            <a:lnRef idx="0"/>
            <a:fillRef idx="0"/>
            <a:effectRef idx="0"/>
            <a:fontRef idx="minor"/>
          </p:style>
        </p:sp>
      </p:grpSp>
      <p:sp>
        <p:nvSpPr>
          <p:cNvPr id="5767" name="CustomShape 70"/>
          <p:cNvSpPr/>
          <p:nvPr/>
        </p:nvSpPr>
        <p:spPr>
          <a:xfrm>
            <a:off x="374760" y="2184120"/>
            <a:ext cx="4207320" cy="253440"/>
          </a:xfrm>
          <a:prstGeom prst="rect">
            <a:avLst/>
          </a:prstGeom>
          <a:noFill/>
          <a:ln w="0">
            <a:noFill/>
          </a:ln>
        </p:spPr>
        <p:style>
          <a:lnRef idx="0"/>
          <a:fillRef idx="0"/>
          <a:effectRef idx="0"/>
          <a:fontRef idx="minor"/>
        </p:style>
        <p:txBody>
          <a:bodyPr lIns="90000" rIns="90000" tIns="45000" bIns="45000" anchor="ctr">
            <a:spAutoFit/>
          </a:bodyPr>
          <a:p>
            <a:pPr>
              <a:lnSpc>
                <a:spcPct val="90000"/>
              </a:lnSpc>
              <a:tabLst>
                <a:tab algn="l" pos="0"/>
              </a:tabLst>
            </a:pPr>
            <a:r>
              <a:rPr b="0" lang="en-US" sz="1200" spc="-1" strike="noStrike">
                <a:solidFill>
                  <a:srgbClr val="000000"/>
                </a:solidFill>
                <a:latin typeface="Courier Std"/>
                <a:ea typeface="ＭＳ Ｐゴシック"/>
              </a:rPr>
              <a:t>clientSocket = socket(AF_INET, SOCK_STREAM)</a:t>
            </a:r>
            <a:endParaRPr b="0" lang="en-US" sz="1200" spc="-1" strike="noStrike">
              <a:latin typeface="Arial"/>
            </a:endParaRPr>
          </a:p>
        </p:txBody>
      </p:sp>
      <p:sp>
        <p:nvSpPr>
          <p:cNvPr id="5768" name="CustomShape 71"/>
          <p:cNvSpPr/>
          <p:nvPr/>
        </p:nvSpPr>
        <p:spPr>
          <a:xfrm>
            <a:off x="8117280" y="1672560"/>
            <a:ext cx="3867840" cy="1001880"/>
          </a:xfrm>
          <a:prstGeom prst="rect">
            <a:avLst/>
          </a:prstGeom>
          <a:noFill/>
          <a:ln w="0">
            <a:noFill/>
          </a:ln>
        </p:spPr>
        <p:style>
          <a:lnRef idx="0"/>
          <a:fillRef idx="0"/>
          <a:effectRef idx="0"/>
          <a:fontRef idx="minor"/>
        </p:style>
        <p:txBody>
          <a:bodyPr wrap="none" lIns="90000" rIns="90000" tIns="45000" bIns="45000" anchor="ctr">
            <a:spAutoFit/>
          </a:bodyPr>
          <a:p>
            <a:pPr>
              <a:lnSpc>
                <a:spcPct val="100000"/>
              </a:lnSpc>
              <a:tabLst>
                <a:tab algn="l" pos="0"/>
              </a:tabLst>
            </a:pPr>
            <a:r>
              <a:rPr b="0" lang="en-US" sz="1200" spc="-1" strike="noStrike">
                <a:solidFill>
                  <a:srgbClr val="000000"/>
                </a:solidFill>
                <a:latin typeface="Courier Std"/>
                <a:ea typeface="ＭＳ Ｐゴシック"/>
              </a:rPr>
              <a:t>serverSocket = socket(AF_INET,SOCK_STREAM)</a:t>
            </a:r>
            <a:endParaRPr b="0" lang="en-US" sz="1200" spc="-1" strike="noStrike">
              <a:latin typeface="Arial"/>
            </a:endParaRPr>
          </a:p>
          <a:p>
            <a:pPr>
              <a:lnSpc>
                <a:spcPct val="100000"/>
              </a:lnSpc>
              <a:tabLst>
                <a:tab algn="l" pos="0"/>
              </a:tabLst>
            </a:pPr>
            <a:r>
              <a:rPr b="0" lang="en-US" sz="1200" spc="-1" strike="noStrike">
                <a:solidFill>
                  <a:srgbClr val="000000"/>
                </a:solidFill>
                <a:latin typeface="Courier Std"/>
                <a:ea typeface="ＭＳ Ｐゴシック"/>
              </a:rPr>
              <a:t>serverSocket.bind((‘’,serverPort))</a:t>
            </a:r>
            <a:endParaRPr b="0" lang="en-US" sz="1200" spc="-1" strike="noStrike">
              <a:latin typeface="Arial"/>
            </a:endParaRPr>
          </a:p>
          <a:p>
            <a:pPr>
              <a:lnSpc>
                <a:spcPct val="100000"/>
              </a:lnSpc>
              <a:tabLst>
                <a:tab algn="l" pos="0"/>
              </a:tabLst>
            </a:pPr>
            <a:r>
              <a:rPr b="0" lang="en-US" sz="1200" spc="-1" strike="noStrike">
                <a:solidFill>
                  <a:srgbClr val="000000"/>
                </a:solidFill>
                <a:latin typeface="Courier Std"/>
                <a:ea typeface="ＭＳ Ｐゴシック"/>
              </a:rPr>
              <a:t>serverSocket.listen(1)</a:t>
            </a:r>
            <a:endParaRPr b="0" lang="en-US" sz="1200" spc="-1" strike="noStrike">
              <a:latin typeface="Arial"/>
            </a:endParaRPr>
          </a:p>
          <a:p>
            <a:pPr>
              <a:lnSpc>
                <a:spcPct val="100000"/>
              </a:lnSpc>
              <a:tabLst>
                <a:tab algn="l" pos="0"/>
              </a:tabLst>
            </a:pPr>
            <a:r>
              <a:rPr b="0" lang="en-US" sz="1200" spc="-1" strike="noStrike">
                <a:solidFill>
                  <a:srgbClr val="000000"/>
                </a:solidFill>
                <a:latin typeface="Courier Std"/>
                <a:ea typeface="ＭＳ Ｐゴシック"/>
              </a:rPr>
              <a:t>connectionSocket, addr = serverSocket.accept()</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5769" name="CustomShape 72"/>
          <p:cNvSpPr/>
          <p:nvPr/>
        </p:nvSpPr>
        <p:spPr>
          <a:xfrm>
            <a:off x="276480" y="2698920"/>
            <a:ext cx="4430880" cy="253440"/>
          </a:xfrm>
          <a:prstGeom prst="rect">
            <a:avLst/>
          </a:prstGeom>
          <a:noFill/>
          <a:ln w="0">
            <a:noFill/>
          </a:ln>
        </p:spPr>
        <p:style>
          <a:lnRef idx="0"/>
          <a:fillRef idx="0"/>
          <a:effectRef idx="0"/>
          <a:fontRef idx="minor"/>
        </p:style>
        <p:txBody>
          <a:bodyPr lIns="90000" rIns="90000" tIns="45000" bIns="45000" anchor="ctr">
            <a:spAutoFit/>
          </a:bodyPr>
          <a:p>
            <a:pPr>
              <a:lnSpc>
                <a:spcPct val="90000"/>
              </a:lnSpc>
              <a:tabLst>
                <a:tab algn="l" pos="0"/>
              </a:tabLst>
            </a:pPr>
            <a:r>
              <a:rPr b="0" lang="en-US" sz="1200" spc="-1" strike="noStrike">
                <a:solidFill>
                  <a:srgbClr val="000000"/>
                </a:solidFill>
                <a:latin typeface="Courier Std"/>
                <a:ea typeface="ＭＳ Ｐゴシック"/>
              </a:rPr>
              <a:t>clientSocket.connect((serverName,serverPort))</a:t>
            </a:r>
            <a:endParaRPr b="0" lang="en-US" sz="1200" spc="-1" strike="noStrike">
              <a:latin typeface="Arial"/>
            </a:endParaRPr>
          </a:p>
        </p:txBody>
      </p:sp>
      <p:sp>
        <p:nvSpPr>
          <p:cNvPr id="5770" name="CustomShape 7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5DA32148-BEFD-4D9C-B75E-186E0063FF4C}" type="slidenum">
              <a:rPr b="0" lang="en-US" sz="1100" spc="-1" strike="noStrike">
                <a:solidFill>
                  <a:srgbClr val="404040"/>
                </a:solidFill>
                <a:latin typeface="Calibri"/>
                <a:ea typeface="DejaVu Sans"/>
              </a:rPr>
              <a:t>102</a:t>
            </a:fld>
            <a:endParaRPr b="0" lang="en-US" sz="1100" spc="-1" strike="noStrike">
              <a:latin typeface="Arial"/>
            </a:endParaRPr>
          </a:p>
        </p:txBody>
      </p:sp>
    </p:spTree>
  </p:cSld>
  <p:transition spd="med">
    <p:fade/>
  </p:transition>
  <p:timing>
    <p:tnLst>
      <p:par>
        <p:cTn id="2469" dur="indefinite" restart="never" nodeType="tmRoot">
          <p:childTnLst>
            <p:seq>
              <p:cTn id="2470" dur="indefinite" nodeType="mainSeq">
                <p:childTnLst>
                  <p:par>
                    <p:cTn id="2471" fill="hold">
                      <p:stCondLst>
                        <p:cond delay="indefinite"/>
                      </p:stCondLst>
                      <p:childTnLst>
                        <p:par>
                          <p:cTn id="2472" fill="hold">
                            <p:stCondLst>
                              <p:cond delay="0"/>
                            </p:stCondLst>
                            <p:childTnLst>
                              <p:par>
                                <p:cTn id="2473" nodeType="clickEffect" fill="hold" presetClass="entr" presetID="22" presetSubtype="8">
                                  <p:stCondLst>
                                    <p:cond delay="0"/>
                                  </p:stCondLst>
                                  <p:childTnLst>
                                    <p:set>
                                      <p:cBhvr>
                                        <p:cTn id="2474" dur="1" fill="hold">
                                          <p:stCondLst>
                                            <p:cond delay="0"/>
                                          </p:stCondLst>
                                        </p:cTn>
                                        <p:tgtEl>
                                          <p:spTgt spid="5699"/>
                                        </p:tgtEl>
                                        <p:attrNameLst>
                                          <p:attrName>style.visibility</p:attrName>
                                        </p:attrNameLst>
                                      </p:cBhvr>
                                      <p:to>
                                        <p:strVal val="visible"/>
                                      </p:to>
                                    </p:set>
                                    <p:animEffect filter="wipe(left)" transition="in">
                                      <p:cBhvr additive="repl">
                                        <p:cTn id="2475" dur="500"/>
                                        <p:tgtEl>
                                          <p:spTgt spid="5699"/>
                                        </p:tgtEl>
                                      </p:cBhvr>
                                    </p:animEffect>
                                  </p:childTnLst>
                                </p:cTn>
                              </p:par>
                              <p:par>
                                <p:cTn id="2476" nodeType="withEffect" fill="hold" presetClass="entr" presetID="22" presetSubtype="1">
                                  <p:stCondLst>
                                    <p:cond delay="0"/>
                                  </p:stCondLst>
                                  <p:childTnLst>
                                    <p:set>
                                      <p:cBhvr>
                                        <p:cTn id="2477" dur="1" fill="hold">
                                          <p:stCondLst>
                                            <p:cond delay="0"/>
                                          </p:stCondLst>
                                        </p:cTn>
                                        <p:tgtEl>
                                          <p:spTgt spid="5717"/>
                                        </p:tgtEl>
                                        <p:attrNameLst>
                                          <p:attrName>style.visibility</p:attrName>
                                        </p:attrNameLst>
                                      </p:cBhvr>
                                      <p:to>
                                        <p:strVal val="visible"/>
                                      </p:to>
                                    </p:set>
                                    <p:animEffect filter="wipe(up)" transition="in">
                                      <p:cBhvr additive="repl">
                                        <p:cTn id="2478" dur="500"/>
                                        <p:tgtEl>
                                          <p:spTgt spid="5717"/>
                                        </p:tgtEl>
                                      </p:cBhvr>
                                    </p:animEffect>
                                  </p:childTnLst>
                                </p:cTn>
                              </p:par>
                              <p:par>
                                <p:cTn id="2479" nodeType="withEffect" fill="hold" presetClass="entr" presetID="9">
                                  <p:stCondLst>
                                    <p:cond delay="0"/>
                                  </p:stCondLst>
                                  <p:childTnLst>
                                    <p:set>
                                      <p:cBhvr>
                                        <p:cTn id="2480" dur="1" fill="hold">
                                          <p:stCondLst>
                                            <p:cond delay="0"/>
                                          </p:stCondLst>
                                        </p:cTn>
                                        <p:tgtEl>
                                          <p:spTgt spid="5769"/>
                                        </p:tgtEl>
                                        <p:attrNameLst>
                                          <p:attrName>style.visibility</p:attrName>
                                        </p:attrNameLst>
                                      </p:cBhvr>
                                      <p:to>
                                        <p:strVal val="visible"/>
                                      </p:to>
                                    </p:set>
                                    <p:animEffect filter="dissolve" transition="in">
                                      <p:cBhvr additive="repl">
                                        <p:cTn id="2481" dur="500"/>
                                        <p:tgtEl>
                                          <p:spTgt spid="5769"/>
                                        </p:tgtEl>
                                      </p:cBhvr>
                                    </p:animEffect>
                                  </p:childTnLst>
                                </p:cTn>
                              </p:par>
                            </p:childTnLst>
                          </p:cTn>
                        </p:par>
                      </p:childTnLst>
                    </p:cTn>
                  </p:par>
                  <p:par>
                    <p:cTn id="2482" fill="hold">
                      <p:stCondLst>
                        <p:cond delay="indefinite"/>
                      </p:stCondLst>
                      <p:childTnLst>
                        <p:par>
                          <p:cTn id="2483" fill="hold">
                            <p:stCondLst>
                              <p:cond delay="0"/>
                            </p:stCondLst>
                            <p:childTnLst>
                              <p:par>
                                <p:cTn id="2484" nodeType="clickEffect" fill="hold" presetClass="entr" presetID="22" presetSubtype="1">
                                  <p:stCondLst>
                                    <p:cond delay="0"/>
                                  </p:stCondLst>
                                  <p:childTnLst>
                                    <p:set>
                                      <p:cBhvr>
                                        <p:cTn id="2485" dur="1" fill="hold">
                                          <p:stCondLst>
                                            <p:cond delay="0"/>
                                          </p:stCondLst>
                                        </p:cTn>
                                        <p:tgtEl>
                                          <p:spTgt spid="5723"/>
                                        </p:tgtEl>
                                        <p:attrNameLst>
                                          <p:attrName>style.visibility</p:attrName>
                                        </p:attrNameLst>
                                      </p:cBhvr>
                                      <p:to>
                                        <p:strVal val="visible"/>
                                      </p:to>
                                    </p:set>
                                    <p:animEffect filter="wipe(up)" transition="in">
                                      <p:cBhvr additive="repl">
                                        <p:cTn id="2486" dur="500"/>
                                        <p:tgtEl>
                                          <p:spTgt spid="5723"/>
                                        </p:tgtEl>
                                      </p:cBhvr>
                                    </p:animEffect>
                                  </p:childTnLst>
                                </p:cTn>
                              </p:par>
                              <p:par>
                                <p:cTn id="2487" nodeType="withEffect" fill="hold" presetClass="entr" presetID="22" presetSubtype="2">
                                  <p:stCondLst>
                                    <p:cond delay="0"/>
                                  </p:stCondLst>
                                  <p:childTnLst>
                                    <p:set>
                                      <p:cBhvr>
                                        <p:cTn id="2488" dur="1" fill="hold">
                                          <p:stCondLst>
                                            <p:cond delay="0"/>
                                          </p:stCondLst>
                                        </p:cTn>
                                        <p:tgtEl>
                                          <p:spTgt spid="5706"/>
                                        </p:tgtEl>
                                        <p:attrNameLst>
                                          <p:attrName>style.visibility</p:attrName>
                                        </p:attrNameLst>
                                      </p:cBhvr>
                                      <p:to>
                                        <p:strVal val="visible"/>
                                      </p:to>
                                    </p:set>
                                    <p:animEffect filter="wipe(right)" transition="in">
                                      <p:cBhvr additive="repl">
                                        <p:cTn id="2489" dur="500"/>
                                        <p:tgtEl>
                                          <p:spTgt spid="5706"/>
                                        </p:tgtEl>
                                      </p:cBhvr>
                                    </p:animEffect>
                                  </p:childTnLst>
                                </p:cTn>
                              </p:par>
                            </p:childTnLst>
                          </p:cTn>
                        </p:par>
                      </p:childTnLst>
                    </p:cTn>
                  </p:par>
                  <p:par>
                    <p:cTn id="2490" fill="hold">
                      <p:stCondLst>
                        <p:cond delay="indefinite"/>
                      </p:stCondLst>
                      <p:childTnLst>
                        <p:par>
                          <p:cTn id="2491" fill="hold">
                            <p:stCondLst>
                              <p:cond delay="0"/>
                            </p:stCondLst>
                            <p:childTnLst>
                              <p:par>
                                <p:cTn id="2492" nodeType="clickEffect" fill="hold" presetClass="entr" presetID="22" presetSubtype="8">
                                  <p:stCondLst>
                                    <p:cond delay="0"/>
                                  </p:stCondLst>
                                  <p:childTnLst>
                                    <p:set>
                                      <p:cBhvr>
                                        <p:cTn id="2493" dur="1" fill="hold">
                                          <p:stCondLst>
                                            <p:cond delay="0"/>
                                          </p:stCondLst>
                                        </p:cTn>
                                        <p:tgtEl>
                                          <p:spTgt spid="5711"/>
                                        </p:tgtEl>
                                        <p:attrNameLst>
                                          <p:attrName>style.visibility</p:attrName>
                                        </p:attrNameLst>
                                      </p:cBhvr>
                                      <p:to>
                                        <p:strVal val="visible"/>
                                      </p:to>
                                    </p:set>
                                    <p:animEffect filter="wipe(left)" transition="in">
                                      <p:cBhvr additive="repl">
                                        <p:cTn id="2494" dur="500"/>
                                        <p:tgtEl>
                                          <p:spTgt spid="5711"/>
                                        </p:tgtEl>
                                      </p:cBhvr>
                                    </p:animEffect>
                                  </p:childTnLst>
                                </p:cTn>
                              </p:par>
                              <p:par>
                                <p:cTn id="2495" nodeType="withEffect" fill="hold" presetClass="entr" presetID="22" presetSubtype="1">
                                  <p:stCondLst>
                                    <p:cond delay="0"/>
                                  </p:stCondLst>
                                  <p:childTnLst>
                                    <p:set>
                                      <p:cBhvr>
                                        <p:cTn id="2496" dur="1" fill="hold">
                                          <p:stCondLst>
                                            <p:cond delay="0"/>
                                          </p:stCondLst>
                                        </p:cTn>
                                        <p:tgtEl>
                                          <p:spTgt spid="5720"/>
                                        </p:tgtEl>
                                        <p:attrNameLst>
                                          <p:attrName>style.visibility</p:attrName>
                                        </p:attrNameLst>
                                      </p:cBhvr>
                                      <p:to>
                                        <p:strVal val="visible"/>
                                      </p:to>
                                    </p:set>
                                    <p:animEffect filter="wipe(up)" transition="in">
                                      <p:cBhvr additive="repl">
                                        <p:cTn id="2497" dur="500"/>
                                        <p:tgtEl>
                                          <p:spTgt spid="5720"/>
                                        </p:tgtEl>
                                      </p:cBhvr>
                                    </p:animEffect>
                                  </p:childTnLst>
                                </p:cTn>
                              </p:par>
                            </p:childTnLst>
                          </p:cTn>
                        </p:par>
                        <p:par>
                          <p:cTn id="2498" fill="hold">
                            <p:stCondLst>
                              <p:cond delay="500"/>
                            </p:stCondLst>
                            <p:childTnLst>
                              <p:par>
                                <p:cTn id="2499" nodeType="afterEffect" fill="hold" presetClass="entr" presetID="22" presetSubtype="1">
                                  <p:stCondLst>
                                    <p:cond delay="0"/>
                                  </p:stCondLst>
                                  <p:childTnLst>
                                    <p:set>
                                      <p:cBhvr>
                                        <p:cTn id="2500" dur="1" fill="hold">
                                          <p:stCondLst>
                                            <p:cond delay="0"/>
                                          </p:stCondLst>
                                        </p:cTn>
                                        <p:tgtEl>
                                          <p:spTgt spid="5705"/>
                                        </p:tgtEl>
                                        <p:attrNameLst>
                                          <p:attrName>style.visibility</p:attrName>
                                        </p:attrNameLst>
                                      </p:cBhvr>
                                      <p:to>
                                        <p:strVal val="visible"/>
                                      </p:to>
                                    </p:set>
                                    <p:animEffect filter="wipe(up)" transition="in">
                                      <p:cBhvr additive="repl">
                                        <p:cTn id="2501" dur="500"/>
                                        <p:tgtEl>
                                          <p:spTgt spid="5705"/>
                                        </p:tgtEl>
                                      </p:cBhvr>
                                    </p:animEffect>
                                  </p:childTnLst>
                                </p:cTn>
                              </p:par>
                              <p:par>
                                <p:cTn id="2502" nodeType="withEffect" fill="hold" presetClass="entr" presetID="22" presetSubtype="1">
                                  <p:stCondLst>
                                    <p:cond delay="0"/>
                                  </p:stCondLst>
                                  <p:childTnLst>
                                    <p:set>
                                      <p:cBhvr>
                                        <p:cTn id="2503" dur="1" fill="hold">
                                          <p:stCondLst>
                                            <p:cond delay="0"/>
                                          </p:stCondLst>
                                        </p:cTn>
                                        <p:tgtEl>
                                          <p:spTgt spid="5726"/>
                                        </p:tgtEl>
                                        <p:attrNameLst>
                                          <p:attrName>style.visibility</p:attrName>
                                        </p:attrNameLst>
                                      </p:cBhvr>
                                      <p:to>
                                        <p:strVal val="visible"/>
                                      </p:to>
                                    </p:set>
                                    <p:animEffect filter="wipe(up)" transition="in">
                                      <p:cBhvr additive="repl">
                                        <p:cTn id="2504" dur="500"/>
                                        <p:tgtEl>
                                          <p:spTgt spid="57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1"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A human 3-way handshake protocol</a:t>
            </a:r>
            <a:endParaRPr b="0" lang="en-US" sz="4800" spc="-1" strike="noStrike">
              <a:latin typeface="Arial"/>
            </a:endParaRPr>
          </a:p>
        </p:txBody>
      </p:sp>
      <p:pic>
        <p:nvPicPr>
          <p:cNvPr id="5772" name="Picture 3" descr="A pile of snow&#10;&#10;Description automatically generated"/>
          <p:cNvPicPr/>
          <p:nvPr/>
        </p:nvPicPr>
        <p:blipFill>
          <a:blip r:embed="rId1"/>
          <a:stretch/>
        </p:blipFill>
        <p:spPr>
          <a:xfrm>
            <a:off x="1750320" y="1530360"/>
            <a:ext cx="8355600" cy="5469840"/>
          </a:xfrm>
          <a:prstGeom prst="rect">
            <a:avLst/>
          </a:prstGeom>
          <a:ln w="0">
            <a:noFill/>
          </a:ln>
        </p:spPr>
      </p:pic>
      <p:grpSp>
        <p:nvGrpSpPr>
          <p:cNvPr id="5773" name="Group 2"/>
          <p:cNvGrpSpPr/>
          <p:nvPr/>
        </p:nvGrpSpPr>
        <p:grpSpPr>
          <a:xfrm>
            <a:off x="6547320" y="2065680"/>
            <a:ext cx="1711440" cy="610200"/>
            <a:chOff x="6547320" y="2065680"/>
            <a:chExt cx="1711440" cy="610200"/>
          </a:xfrm>
        </p:grpSpPr>
        <p:sp>
          <p:nvSpPr>
            <p:cNvPr id="5774" name="CustomShape 3"/>
            <p:cNvSpPr/>
            <p:nvPr/>
          </p:nvSpPr>
          <p:spPr>
            <a:xfrm>
              <a:off x="6551280" y="2065680"/>
              <a:ext cx="1670400" cy="610200"/>
            </a:xfrm>
            <a:prstGeom prst="wedgeRoundRectCallout">
              <a:avLst>
                <a:gd name="adj1" fmla="val 54830"/>
                <a:gd name="adj2" fmla="val 429311"/>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775" name="CustomShape 4"/>
            <p:cNvSpPr/>
            <p:nvPr/>
          </p:nvSpPr>
          <p:spPr>
            <a:xfrm>
              <a:off x="6547320" y="2153520"/>
              <a:ext cx="171144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1. On belay?</a:t>
              </a:r>
              <a:endParaRPr b="0" lang="en-US" sz="2400" spc="-1" strike="noStrike">
                <a:latin typeface="Arial"/>
              </a:endParaRPr>
            </a:p>
          </p:txBody>
        </p:sp>
      </p:grpSp>
      <p:sp>
        <p:nvSpPr>
          <p:cNvPr id="5776" name="CustomShape 5"/>
          <p:cNvSpPr/>
          <p:nvPr/>
        </p:nvSpPr>
        <p:spPr>
          <a:xfrm>
            <a:off x="1640880" y="5812200"/>
            <a:ext cx="10456560" cy="1275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5777" name="Group 6"/>
          <p:cNvGrpSpPr/>
          <p:nvPr/>
        </p:nvGrpSpPr>
        <p:grpSpPr>
          <a:xfrm>
            <a:off x="5814000" y="3280680"/>
            <a:ext cx="1670400" cy="610200"/>
            <a:chOff x="5814000" y="3280680"/>
            <a:chExt cx="1670400" cy="610200"/>
          </a:xfrm>
        </p:grpSpPr>
        <p:sp>
          <p:nvSpPr>
            <p:cNvPr id="5778" name="CustomShape 7"/>
            <p:cNvSpPr/>
            <p:nvPr/>
          </p:nvSpPr>
          <p:spPr>
            <a:xfrm>
              <a:off x="5814000" y="3280680"/>
              <a:ext cx="1670400" cy="610200"/>
            </a:xfrm>
            <a:prstGeom prst="wedgeRoundRectCallout">
              <a:avLst>
                <a:gd name="adj1" fmla="val -120395"/>
                <a:gd name="adj2" fmla="val -120679"/>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779" name="CustomShape 8"/>
            <p:cNvSpPr/>
            <p:nvPr/>
          </p:nvSpPr>
          <p:spPr>
            <a:xfrm>
              <a:off x="5834160" y="3332880"/>
              <a:ext cx="161064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2. Belay on.</a:t>
              </a:r>
              <a:endParaRPr b="0" lang="en-US" sz="2400" spc="-1" strike="noStrike">
                <a:latin typeface="Arial"/>
              </a:endParaRPr>
            </a:p>
          </p:txBody>
        </p:sp>
      </p:grpSp>
      <p:grpSp>
        <p:nvGrpSpPr>
          <p:cNvPr id="5780" name="Group 9"/>
          <p:cNvGrpSpPr/>
          <p:nvPr/>
        </p:nvGrpSpPr>
        <p:grpSpPr>
          <a:xfrm>
            <a:off x="8328600" y="3646080"/>
            <a:ext cx="1686240" cy="610200"/>
            <a:chOff x="8328600" y="3646080"/>
            <a:chExt cx="1686240" cy="610200"/>
          </a:xfrm>
        </p:grpSpPr>
        <p:sp>
          <p:nvSpPr>
            <p:cNvPr id="5781" name="CustomShape 10"/>
            <p:cNvSpPr/>
            <p:nvPr/>
          </p:nvSpPr>
          <p:spPr>
            <a:xfrm>
              <a:off x="8344440" y="3646080"/>
              <a:ext cx="1670400" cy="610200"/>
            </a:xfrm>
            <a:prstGeom prst="wedgeRoundRectCallout">
              <a:avLst>
                <a:gd name="adj1" fmla="val -44764"/>
                <a:gd name="adj2" fmla="val 169650"/>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782" name="CustomShape 11"/>
            <p:cNvSpPr/>
            <p:nvPr/>
          </p:nvSpPr>
          <p:spPr>
            <a:xfrm>
              <a:off x="8328600" y="3710880"/>
              <a:ext cx="163512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3. Climbing.</a:t>
              </a:r>
              <a:endParaRPr b="0" lang="en-US" sz="2400" spc="-1" strike="noStrike">
                <a:latin typeface="Arial"/>
              </a:endParaRPr>
            </a:p>
          </p:txBody>
        </p:sp>
      </p:grpSp>
      <p:sp>
        <p:nvSpPr>
          <p:cNvPr id="5783" name="CustomShape 12"/>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88463F27-548C-44E3-ABE1-DCBE4B2F27D3}" type="slidenum">
              <a:rPr b="0" lang="en-US" sz="1100" spc="-1" strike="noStrike">
                <a:solidFill>
                  <a:srgbClr val="404040"/>
                </a:solidFill>
                <a:latin typeface="Calibri"/>
                <a:ea typeface="DejaVu Sans"/>
              </a:rPr>
              <a:t>103</a:t>
            </a:fld>
            <a:endParaRPr b="0" lang="en-US" sz="1100" spc="-1" strike="noStrike">
              <a:latin typeface="Arial"/>
            </a:endParaRPr>
          </a:p>
        </p:txBody>
      </p:sp>
    </p:spTree>
  </p:cSld>
  <p:transition spd="med">
    <p:fade/>
  </p:transition>
  <p:timing>
    <p:tnLst>
      <p:par>
        <p:cTn id="2505" dur="indefinite" restart="never" nodeType="tmRoot">
          <p:childTnLst>
            <p:seq>
              <p:cTn id="2506" dur="indefinite" nodeType="mainSeq">
                <p:childTnLst>
                  <p:par>
                    <p:cTn id="2507" fill="hold">
                      <p:stCondLst>
                        <p:cond delay="indefinite"/>
                      </p:stCondLst>
                      <p:childTnLst>
                        <p:par>
                          <p:cTn id="2508" fill="hold">
                            <p:stCondLst>
                              <p:cond delay="0"/>
                            </p:stCondLst>
                            <p:childTnLst>
                              <p:par>
                                <p:cTn id="2509" nodeType="clickEffect" fill="hold" presetClass="entr" presetID="9">
                                  <p:stCondLst>
                                    <p:cond delay="0"/>
                                  </p:stCondLst>
                                  <p:childTnLst>
                                    <p:set>
                                      <p:cBhvr>
                                        <p:cTn id="2510" dur="1" fill="hold">
                                          <p:stCondLst>
                                            <p:cond delay="0"/>
                                          </p:stCondLst>
                                        </p:cTn>
                                        <p:tgtEl>
                                          <p:spTgt spid="5773"/>
                                        </p:tgtEl>
                                        <p:attrNameLst>
                                          <p:attrName>style.visibility</p:attrName>
                                        </p:attrNameLst>
                                      </p:cBhvr>
                                      <p:to>
                                        <p:strVal val="visible"/>
                                      </p:to>
                                    </p:set>
                                    <p:animEffect filter="dissolve" transition="in">
                                      <p:cBhvr additive="repl">
                                        <p:cTn id="2511" dur="500"/>
                                        <p:tgtEl>
                                          <p:spTgt spid="5773"/>
                                        </p:tgtEl>
                                      </p:cBhvr>
                                    </p:animEffect>
                                  </p:childTnLst>
                                </p:cTn>
                              </p:par>
                            </p:childTnLst>
                          </p:cTn>
                        </p:par>
                      </p:childTnLst>
                    </p:cTn>
                  </p:par>
                  <p:par>
                    <p:cTn id="2512" fill="hold">
                      <p:stCondLst>
                        <p:cond delay="indefinite"/>
                      </p:stCondLst>
                      <p:childTnLst>
                        <p:par>
                          <p:cTn id="2513" fill="hold">
                            <p:stCondLst>
                              <p:cond delay="0"/>
                            </p:stCondLst>
                            <p:childTnLst>
                              <p:par>
                                <p:cTn id="2514" nodeType="clickEffect" fill="hold" presetClass="entr" presetID="9">
                                  <p:stCondLst>
                                    <p:cond delay="0"/>
                                  </p:stCondLst>
                                  <p:childTnLst>
                                    <p:set>
                                      <p:cBhvr>
                                        <p:cTn id="2515" dur="1" fill="hold">
                                          <p:stCondLst>
                                            <p:cond delay="0"/>
                                          </p:stCondLst>
                                        </p:cTn>
                                        <p:tgtEl>
                                          <p:spTgt spid="5777"/>
                                        </p:tgtEl>
                                        <p:attrNameLst>
                                          <p:attrName>style.visibility</p:attrName>
                                        </p:attrNameLst>
                                      </p:cBhvr>
                                      <p:to>
                                        <p:strVal val="visible"/>
                                      </p:to>
                                    </p:set>
                                    <p:animEffect filter="dissolve" transition="in">
                                      <p:cBhvr additive="repl">
                                        <p:cTn id="2516" dur="500"/>
                                        <p:tgtEl>
                                          <p:spTgt spid="5777"/>
                                        </p:tgtEl>
                                      </p:cBhvr>
                                    </p:animEffect>
                                  </p:childTnLst>
                                </p:cTn>
                              </p:par>
                            </p:childTnLst>
                          </p:cTn>
                        </p:par>
                      </p:childTnLst>
                    </p:cTn>
                  </p:par>
                  <p:par>
                    <p:cTn id="2517" fill="hold">
                      <p:stCondLst>
                        <p:cond delay="indefinite"/>
                      </p:stCondLst>
                      <p:childTnLst>
                        <p:par>
                          <p:cTn id="2518" fill="hold">
                            <p:stCondLst>
                              <p:cond delay="0"/>
                            </p:stCondLst>
                            <p:childTnLst>
                              <p:par>
                                <p:cTn id="2519" nodeType="clickEffect" fill="hold" presetClass="entr" presetID="9">
                                  <p:stCondLst>
                                    <p:cond delay="0"/>
                                  </p:stCondLst>
                                  <p:childTnLst>
                                    <p:set>
                                      <p:cBhvr>
                                        <p:cTn id="2520" dur="1" fill="hold">
                                          <p:stCondLst>
                                            <p:cond delay="0"/>
                                          </p:stCondLst>
                                        </p:cTn>
                                        <p:tgtEl>
                                          <p:spTgt spid="5780"/>
                                        </p:tgtEl>
                                        <p:attrNameLst>
                                          <p:attrName>style.visibility</p:attrName>
                                        </p:attrNameLst>
                                      </p:cBhvr>
                                      <p:to>
                                        <p:strVal val="visible"/>
                                      </p:to>
                                    </p:set>
                                    <p:animEffect filter="dissolve" transition="in">
                                      <p:cBhvr additive="repl">
                                        <p:cTn id="2521" dur="500"/>
                                        <p:tgtEl>
                                          <p:spTgt spid="57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4"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Closing a TCP connection</a:t>
            </a:r>
            <a:endParaRPr b="0" lang="en-US" sz="4800" spc="-1" strike="noStrike">
              <a:latin typeface="Arial"/>
            </a:endParaRPr>
          </a:p>
        </p:txBody>
      </p:sp>
      <p:sp>
        <p:nvSpPr>
          <p:cNvPr id="5785" name="CustomShape 2"/>
          <p:cNvSpPr/>
          <p:nvPr/>
        </p:nvSpPr>
        <p:spPr>
          <a:xfrm>
            <a:off x="798840" y="1441440"/>
            <a:ext cx="9695880" cy="418356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buClr>
                <a:srgbClr val="0000a3"/>
              </a:buClr>
              <a:buFont typeface="Wingdings" charset="2"/>
              <a:buChar char=""/>
            </a:pPr>
            <a:r>
              <a:rPr b="0" lang="en-US" sz="2800" spc="-1" strike="noStrike">
                <a:solidFill>
                  <a:srgbClr val="000000"/>
                </a:solidFill>
                <a:latin typeface="Calibri"/>
                <a:ea typeface="DejaVu Sans"/>
              </a:rPr>
              <a:t>client, server each close their side of connection</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DejaVu Sans"/>
              </a:rPr>
              <a:t>send TCP segment with FIN bit = 1</a:t>
            </a:r>
            <a:endParaRPr b="0" lang="en-US" sz="2400" spc="-1" strike="noStrike">
              <a:latin typeface="Arial"/>
            </a:endParaRPr>
          </a:p>
          <a:p>
            <a:pPr marL="352440" indent="-219600">
              <a:lnSpc>
                <a:spcPct val="90000"/>
              </a:lnSpc>
              <a:spcBef>
                <a:spcPts val="1001"/>
              </a:spcBef>
              <a:buClr>
                <a:srgbClr val="0000a3"/>
              </a:buClr>
              <a:buFont typeface="Wingdings" charset="2"/>
              <a:buChar char=""/>
            </a:pPr>
            <a:r>
              <a:rPr b="0" lang="en-US" sz="2800" spc="-1" strike="noStrike">
                <a:solidFill>
                  <a:srgbClr val="000000"/>
                </a:solidFill>
                <a:latin typeface="Calibri"/>
                <a:ea typeface="DejaVu Sans"/>
              </a:rPr>
              <a:t>respond to received FIN with ACK</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DejaVu Sans"/>
              </a:rPr>
              <a:t>on receiving FIN, ACK can be combined with own FIN</a:t>
            </a:r>
            <a:endParaRPr b="0" lang="en-US" sz="2400" spc="-1" strike="noStrike">
              <a:latin typeface="Arial"/>
            </a:endParaRPr>
          </a:p>
          <a:p>
            <a:pPr marL="352440" indent="-219600">
              <a:lnSpc>
                <a:spcPct val="90000"/>
              </a:lnSpc>
              <a:spcBef>
                <a:spcPts val="1001"/>
              </a:spcBef>
              <a:buClr>
                <a:srgbClr val="0000a3"/>
              </a:buClr>
              <a:buFont typeface="Wingdings" charset="2"/>
              <a:buChar char=""/>
            </a:pPr>
            <a:r>
              <a:rPr b="0" lang="en-US" sz="2800" spc="-1" strike="noStrike">
                <a:solidFill>
                  <a:srgbClr val="000000"/>
                </a:solidFill>
                <a:latin typeface="Calibri"/>
                <a:ea typeface="DejaVu Sans"/>
              </a:rPr>
              <a:t>simultaneous FIN exchanges can be handled</a:t>
            </a:r>
            <a:endParaRPr b="0" lang="en-US" sz="2800" spc="-1" strike="noStrike">
              <a:latin typeface="Arial"/>
            </a:endParaRPr>
          </a:p>
        </p:txBody>
      </p:sp>
      <p:sp>
        <p:nvSpPr>
          <p:cNvPr id="5786" name="CustomShape 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2CA4CD73-5255-4767-8823-6CBB36D9C838}" type="slidenum">
              <a:rPr b="0" lang="en-US" sz="1100" spc="-1" strike="noStrike">
                <a:solidFill>
                  <a:srgbClr val="404040"/>
                </a:solidFill>
                <a:latin typeface="Calibri"/>
                <a:ea typeface="DejaVu Sans"/>
              </a:rPr>
              <a:t>104</a:t>
            </a:fld>
            <a:endParaRPr b="0" lang="en-US" sz="1100" spc="-1" strike="noStrike">
              <a:latin typeface="Arial"/>
            </a:endParaRPr>
          </a:p>
        </p:txBody>
      </p:sp>
    </p:spTree>
  </p:cSld>
  <p:transition spd="med">
    <p:fade/>
  </p:transition>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7" name="CustomShape 1"/>
          <p:cNvSpPr/>
          <p:nvPr/>
        </p:nvSpPr>
        <p:spPr>
          <a:xfrm>
            <a:off x="798840" y="289440"/>
            <a:ext cx="10513080" cy="8920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Chapter 3: roadmap</a:t>
            </a:r>
            <a:endParaRPr b="0" lang="en-US" sz="4400" spc="-1" strike="noStrike">
              <a:latin typeface="Arial"/>
            </a:endParaRPr>
          </a:p>
        </p:txBody>
      </p:sp>
      <p:sp>
        <p:nvSpPr>
          <p:cNvPr id="5788" name="CustomShape 2"/>
          <p:cNvSpPr/>
          <p:nvPr/>
        </p:nvSpPr>
        <p:spPr>
          <a:xfrm>
            <a:off x="798840" y="1414080"/>
            <a:ext cx="6615720" cy="5026680"/>
          </a:xfrm>
          <a:prstGeom prst="rect">
            <a:avLst/>
          </a:prstGeom>
          <a:noFill/>
          <a:ln w="0">
            <a:noFill/>
          </a:ln>
        </p:spPr>
        <p:style>
          <a:lnRef idx="0"/>
          <a:fillRef idx="0"/>
          <a:effectRef idx="0"/>
          <a:fontRef idx="minor"/>
        </p:style>
        <p:txBody>
          <a:bodyPr lIns="90000" rIns="90000" tIns="45000" bIns="45000">
            <a:normAutofit/>
          </a:bodyPr>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Transport-layer services</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Multiplexing and demultiplexing</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Connectionless transport: UDP</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Principles of reliable data transfer </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Connection-oriented transport: TCP</a:t>
            </a:r>
            <a:endParaRPr b="0" lang="en-US" sz="3200" spc="-1" strike="noStrike">
              <a:latin typeface="Arial"/>
            </a:endParaRPr>
          </a:p>
          <a:p>
            <a:pPr marL="403200" indent="-283320">
              <a:lnSpc>
                <a:spcPct val="90000"/>
              </a:lnSpc>
              <a:spcBef>
                <a:spcPts val="799"/>
              </a:spcBef>
              <a:buClr>
                <a:srgbClr val="0000a3"/>
              </a:buClr>
              <a:buFont typeface="Wingdings" charset="2"/>
              <a:buChar char=""/>
            </a:pPr>
            <a:r>
              <a:rPr b="0" lang="en-US" sz="3200" spc="-1" strike="noStrike">
                <a:solidFill>
                  <a:srgbClr val="000000"/>
                </a:solidFill>
                <a:latin typeface="Calibri"/>
                <a:ea typeface="DejaVu Sans"/>
              </a:rPr>
              <a:t>Principles of congestion control</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TCP congestion control</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Evolution of transport-layer functionality</a:t>
            </a:r>
            <a:endParaRPr b="0" lang="en-US" sz="3200" spc="-1" strike="noStrike">
              <a:latin typeface="Arial"/>
            </a:endParaRPr>
          </a:p>
          <a:p>
            <a:pPr marL="352440" indent="-219600">
              <a:lnSpc>
                <a:spcPct val="90000"/>
              </a:lnSpc>
              <a:spcBef>
                <a:spcPts val="1001"/>
              </a:spcBef>
              <a:tabLst>
                <a:tab algn="l" pos="0"/>
              </a:tabLst>
            </a:pPr>
            <a:endParaRPr b="0" lang="en-US" sz="3200" spc="-1" strike="noStrike">
              <a:latin typeface="Arial"/>
            </a:endParaRPr>
          </a:p>
        </p:txBody>
      </p:sp>
      <p:sp>
        <p:nvSpPr>
          <p:cNvPr id="5789" name="CustomShape 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2F16F040-9933-45FA-969C-5662DFCE3205}" type="slidenum">
              <a:rPr b="0" lang="en-US" sz="1100" spc="-1" strike="noStrike">
                <a:solidFill>
                  <a:srgbClr val="404040"/>
                </a:solidFill>
                <a:latin typeface="Calibri"/>
                <a:ea typeface="DejaVu Sans"/>
              </a:rPr>
              <a:t>105</a:t>
            </a:fld>
            <a:endParaRPr b="0" lang="en-US" sz="1100" spc="-1" strike="noStrike">
              <a:latin typeface="Arial"/>
            </a:endParaRPr>
          </a:p>
        </p:txBody>
      </p:sp>
      <p:pic>
        <p:nvPicPr>
          <p:cNvPr id="5790" name="Picture 5" descr=""/>
          <p:cNvPicPr/>
          <p:nvPr/>
        </p:nvPicPr>
        <p:blipFill>
          <a:blip r:embed="rId1"/>
          <a:stretch/>
        </p:blipFill>
        <p:spPr>
          <a:xfrm>
            <a:off x="7774200" y="1293480"/>
            <a:ext cx="3655080" cy="2740680"/>
          </a:xfrm>
          <a:prstGeom prst="rect">
            <a:avLst/>
          </a:prstGeom>
          <a:ln w="0">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1" name="CustomShape 1"/>
          <p:cNvSpPr/>
          <p:nvPr/>
        </p:nvSpPr>
        <p:spPr>
          <a:xfrm>
            <a:off x="721800" y="1411920"/>
            <a:ext cx="10974600" cy="4645800"/>
          </a:xfrm>
          <a:prstGeom prst="rect">
            <a:avLst/>
          </a:prstGeom>
          <a:noFill/>
          <a:ln w="0">
            <a:noFill/>
          </a:ln>
        </p:spPr>
        <p:style>
          <a:lnRef idx="0"/>
          <a:fillRef idx="0"/>
          <a:effectRef idx="0"/>
          <a:fontRef idx="minor"/>
        </p:style>
        <p:txBody>
          <a:bodyPr lIns="90000" rIns="90000" tIns="45000" bIns="45000">
            <a:normAutofit/>
          </a:bodyPr>
          <a:p>
            <a:pPr marL="12600">
              <a:lnSpc>
                <a:spcPct val="90000"/>
              </a:lnSpc>
              <a:spcBef>
                <a:spcPts val="1001"/>
              </a:spcBef>
              <a:tabLst>
                <a:tab algn="l" pos="0"/>
              </a:tabLst>
            </a:pPr>
            <a:r>
              <a:rPr b="0" lang="en-US" sz="3200" spc="-1" strike="noStrike">
                <a:solidFill>
                  <a:srgbClr val="cc0000"/>
                </a:solidFill>
                <a:latin typeface="Calibri"/>
                <a:ea typeface="ＭＳ Ｐゴシック"/>
              </a:rPr>
              <a:t>Congestion:</a:t>
            </a:r>
            <a:endParaRPr b="0" lang="en-US" sz="32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informally: “too many sources sending too much data too fast for </a:t>
            </a:r>
            <a:r>
              <a:rPr b="0" i="1" lang="en-US" sz="2800" spc="-1" strike="noStrike">
                <a:solidFill>
                  <a:srgbClr val="c00000"/>
                </a:solidFill>
                <a:latin typeface="Calibri"/>
                <a:ea typeface="ＭＳ Ｐゴシック"/>
              </a:rPr>
              <a:t>network</a:t>
            </a:r>
            <a:r>
              <a:rPr b="0" lang="en-US" sz="2800" spc="-1" strike="noStrike">
                <a:solidFill>
                  <a:srgbClr val="000000"/>
                </a:solidFill>
                <a:latin typeface="Calibri"/>
                <a:ea typeface="ＭＳ Ｐゴシック"/>
              </a:rPr>
              <a:t> to handle”</a:t>
            </a:r>
            <a:endParaRPr b="0" lang="en-US" sz="28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manifestations:</a:t>
            </a:r>
            <a:endParaRPr b="0" lang="en-US" sz="28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ea typeface="ＭＳ Ｐゴシック"/>
              </a:rPr>
              <a:t>long delays (queueing in router buffers)</a:t>
            </a:r>
            <a:endParaRPr b="0" lang="en-US" sz="28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ea typeface="ＭＳ Ｐゴシック"/>
              </a:rPr>
              <a:t>packet loss (buffer overflow at routers)</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5792" name="CustomShape 2"/>
          <p:cNvSpPr/>
          <p:nvPr/>
        </p:nvSpPr>
        <p:spPr>
          <a:xfrm>
            <a:off x="722520" y="3776760"/>
            <a:ext cx="10974600" cy="1014120"/>
          </a:xfrm>
          <a:prstGeom prst="rect">
            <a:avLst/>
          </a:prstGeom>
          <a:noFill/>
          <a:ln w="0">
            <a:noFill/>
          </a:ln>
        </p:spPr>
        <p:style>
          <a:lnRef idx="0"/>
          <a:fillRef idx="0"/>
          <a:effectRef idx="0"/>
          <a:fontRef idx="minor"/>
        </p:style>
        <p:txBody>
          <a:bodyPr lIns="90000" rIns="90000" tIns="45000" bIns="45000">
            <a:normAutofit/>
          </a:bodyPr>
          <a:p>
            <a:pPr marL="12600">
              <a:lnSpc>
                <a:spcPct val="90000"/>
              </a:lnSpc>
              <a:spcBef>
                <a:spcPts val="1001"/>
              </a:spcBef>
              <a:tabLst>
                <a:tab algn="l" pos="0"/>
              </a:tabLst>
            </a:pPr>
            <a:endParaRPr b="0" lang="en-US" sz="18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different from flow control!</a:t>
            </a:r>
            <a:endParaRPr b="0" lang="en-US" sz="2800" spc="-1" strike="noStrike">
              <a:latin typeface="Arial"/>
            </a:endParaRPr>
          </a:p>
        </p:txBody>
      </p:sp>
      <p:sp>
        <p:nvSpPr>
          <p:cNvPr id="5793" name="CustomShape 3"/>
          <p:cNvSpPr/>
          <p:nvPr/>
        </p:nvSpPr>
        <p:spPr>
          <a:xfrm>
            <a:off x="77328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Principles of congestion control</a:t>
            </a:r>
            <a:endParaRPr b="0" lang="en-US" sz="4800" spc="-1" strike="noStrike">
              <a:latin typeface="Arial"/>
            </a:endParaRPr>
          </a:p>
        </p:txBody>
      </p:sp>
      <p:grpSp>
        <p:nvGrpSpPr>
          <p:cNvPr id="5794" name="Group 4"/>
          <p:cNvGrpSpPr/>
          <p:nvPr/>
        </p:nvGrpSpPr>
        <p:grpSpPr>
          <a:xfrm>
            <a:off x="8686800" y="2737440"/>
            <a:ext cx="2770200" cy="2720520"/>
            <a:chOff x="8686800" y="2737440"/>
            <a:chExt cx="2770200" cy="2720520"/>
          </a:xfrm>
        </p:grpSpPr>
        <p:pic>
          <p:nvPicPr>
            <p:cNvPr id="5795" name="Picture 4" descr="Why traffic apps make congestion worse | Berkeley News"/>
            <p:cNvPicPr/>
            <p:nvPr/>
          </p:nvPicPr>
          <p:blipFill>
            <a:blip r:embed="rId1"/>
            <a:stretch/>
          </p:blipFill>
          <p:spPr>
            <a:xfrm>
              <a:off x="8686800" y="2737440"/>
              <a:ext cx="2593080" cy="1728000"/>
            </a:xfrm>
            <a:prstGeom prst="rect">
              <a:avLst/>
            </a:prstGeom>
            <a:ln w="0">
              <a:noFill/>
            </a:ln>
          </p:spPr>
        </p:pic>
        <p:sp>
          <p:nvSpPr>
            <p:cNvPr id="5796" name="CustomShape 5"/>
            <p:cNvSpPr/>
            <p:nvPr/>
          </p:nvSpPr>
          <p:spPr>
            <a:xfrm>
              <a:off x="8893440" y="4453920"/>
              <a:ext cx="2563560" cy="100404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2400" spc="-1" strike="noStrike">
                  <a:solidFill>
                    <a:srgbClr val="c00000"/>
                  </a:solidFill>
                  <a:latin typeface="Calibri"/>
                  <a:ea typeface="DejaVu Sans"/>
                </a:rPr>
                <a:t>congestion control: </a:t>
              </a:r>
              <a:r>
                <a:rPr b="0" lang="en-US" sz="1800" spc="-1" strike="noStrike">
                  <a:solidFill>
                    <a:srgbClr val="000000"/>
                  </a:solidFill>
                  <a:latin typeface="Calibri"/>
                  <a:ea typeface="DejaVu Sans"/>
                </a:rPr>
                <a:t>too many senders, sending too fast</a:t>
              </a:r>
              <a:endParaRPr b="0" lang="en-US" sz="1800" spc="-1" strike="noStrike">
                <a:latin typeface="Arial"/>
              </a:endParaRPr>
            </a:p>
          </p:txBody>
        </p:sp>
      </p:grpSp>
      <p:grpSp>
        <p:nvGrpSpPr>
          <p:cNvPr id="5797" name="Group 6"/>
          <p:cNvGrpSpPr/>
          <p:nvPr/>
        </p:nvGrpSpPr>
        <p:grpSpPr>
          <a:xfrm>
            <a:off x="5736960" y="4424400"/>
            <a:ext cx="5857920" cy="1944000"/>
            <a:chOff x="5736960" y="4424400"/>
            <a:chExt cx="5857920" cy="1944000"/>
          </a:xfrm>
        </p:grpSpPr>
        <p:grpSp>
          <p:nvGrpSpPr>
            <p:cNvPr id="5798" name="Group 7"/>
            <p:cNvGrpSpPr/>
            <p:nvPr/>
          </p:nvGrpSpPr>
          <p:grpSpPr>
            <a:xfrm>
              <a:off x="5736960" y="4424400"/>
              <a:ext cx="2879640" cy="1912680"/>
              <a:chOff x="5736960" y="4424400"/>
              <a:chExt cx="2879640" cy="1912680"/>
            </a:xfrm>
          </p:grpSpPr>
          <p:pic>
            <p:nvPicPr>
              <p:cNvPr id="5799" name="Picture 2" descr="Drinking from the Firehose: How VividCortex Compresses its Metrics"/>
              <p:cNvPicPr/>
              <p:nvPr/>
            </p:nvPicPr>
            <p:blipFill>
              <a:blip r:embed="rId2"/>
              <a:stretch/>
            </p:blipFill>
            <p:spPr>
              <a:xfrm>
                <a:off x="6638760" y="5181480"/>
                <a:ext cx="1977840" cy="1155600"/>
              </a:xfrm>
              <a:prstGeom prst="rect">
                <a:avLst/>
              </a:prstGeom>
              <a:ln w="0">
                <a:noFill/>
              </a:ln>
            </p:spPr>
          </p:pic>
          <p:pic>
            <p:nvPicPr>
              <p:cNvPr id="5800" name="Picture 4" descr="Drinking From the Information Firehose"/>
              <p:cNvPicPr/>
              <p:nvPr/>
            </p:nvPicPr>
            <p:blipFill>
              <a:blip r:embed="rId3"/>
              <a:stretch/>
            </p:blipFill>
            <p:spPr>
              <a:xfrm>
                <a:off x="5736960" y="4424400"/>
                <a:ext cx="1768680" cy="1136880"/>
              </a:xfrm>
              <a:prstGeom prst="rect">
                <a:avLst/>
              </a:prstGeom>
              <a:ln w="0">
                <a:noFill/>
              </a:ln>
            </p:spPr>
          </p:pic>
        </p:grpSp>
        <p:sp>
          <p:nvSpPr>
            <p:cNvPr id="5801" name="CustomShape 8"/>
            <p:cNvSpPr/>
            <p:nvPr/>
          </p:nvSpPr>
          <p:spPr>
            <a:xfrm>
              <a:off x="8662320" y="5638680"/>
              <a:ext cx="2932560" cy="7297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c00000"/>
                  </a:solidFill>
                  <a:latin typeface="Calibri"/>
                  <a:ea typeface="DejaVu Sans"/>
                </a:rPr>
                <a:t>flow control: </a:t>
              </a:r>
              <a:r>
                <a:rPr b="0" lang="en-US" sz="1800" spc="-1" strike="noStrike">
                  <a:solidFill>
                    <a:srgbClr val="000000"/>
                  </a:solidFill>
                  <a:latin typeface="Calibri"/>
                  <a:ea typeface="DejaVu Sans"/>
                </a:rPr>
                <a:t>one sender too fast for one receiver</a:t>
              </a:r>
              <a:endParaRPr b="0" lang="en-US" sz="1800" spc="-1" strike="noStrike">
                <a:latin typeface="Arial"/>
              </a:endParaRPr>
            </a:p>
          </p:txBody>
        </p:sp>
      </p:grpSp>
      <p:sp>
        <p:nvSpPr>
          <p:cNvPr id="5802" name="CustomShape 9"/>
          <p:cNvSpPr/>
          <p:nvPr/>
        </p:nvSpPr>
        <p:spPr>
          <a:xfrm>
            <a:off x="727560" y="4852080"/>
            <a:ext cx="4756320" cy="57744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buClr>
                <a:srgbClr val="0013a3"/>
              </a:buClr>
              <a:buFont typeface="Wingdings" charset="2"/>
              <a:buChar char=""/>
            </a:pPr>
            <a:r>
              <a:rPr b="0" lang="en-US" sz="2800" spc="-1" strike="noStrike">
                <a:solidFill>
                  <a:srgbClr val="000000"/>
                </a:solidFill>
                <a:latin typeface="Calibri"/>
                <a:ea typeface="ＭＳ Ｐゴシック"/>
              </a:rPr>
              <a:t>a top-10 problem!</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5803" name="CustomShape 10"/>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8A2AF276-2789-4103-890A-362F9876A8ED}" type="slidenum">
              <a:rPr b="0" lang="en-US" sz="1100" spc="-1" strike="noStrike">
                <a:solidFill>
                  <a:srgbClr val="404040"/>
                </a:solidFill>
                <a:latin typeface="Calibri"/>
                <a:ea typeface="DejaVu Sans"/>
              </a:rPr>
              <a:t>106</a:t>
            </a:fld>
            <a:endParaRPr b="0" lang="en-US" sz="11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2522" dur="indefinite" restart="never" nodeType="tmRoot">
          <p:childTnLst>
            <p:seq>
              <p:cTn id="2523" dur="indefinite" nodeType="mainSeq">
                <p:childTnLst>
                  <p:par>
                    <p:cTn id="2524" fill="hold">
                      <p:stCondLst>
                        <p:cond delay="indefinite"/>
                      </p:stCondLst>
                      <p:childTnLst>
                        <p:par>
                          <p:cTn id="2525" fill="hold">
                            <p:stCondLst>
                              <p:cond delay="0"/>
                            </p:stCondLst>
                            <p:childTnLst>
                              <p:par>
                                <p:cTn id="2526" nodeType="clickEffect" fill="hold" presetClass="entr" presetID="9">
                                  <p:stCondLst>
                                    <p:cond delay="0"/>
                                  </p:stCondLst>
                                  <p:childTnLst>
                                    <p:set>
                                      <p:cBhvr>
                                        <p:cTn id="2527" dur="1" fill="hold">
                                          <p:stCondLst>
                                            <p:cond delay="0"/>
                                          </p:stCondLst>
                                        </p:cTn>
                                        <p:tgtEl>
                                          <p:spTgt spid="5792"/>
                                        </p:tgtEl>
                                        <p:attrNameLst>
                                          <p:attrName>style.visibility</p:attrName>
                                        </p:attrNameLst>
                                      </p:cBhvr>
                                      <p:to>
                                        <p:strVal val="visible"/>
                                      </p:to>
                                    </p:set>
                                    <p:animEffect filter="dissolve" transition="in">
                                      <p:cBhvr additive="repl">
                                        <p:cTn id="2528" dur="500"/>
                                        <p:tgtEl>
                                          <p:spTgt spid="5792"/>
                                        </p:tgtEl>
                                      </p:cBhvr>
                                    </p:animEffect>
                                  </p:childTnLst>
                                </p:cTn>
                              </p:par>
                              <p:par>
                                <p:cTn id="2529" nodeType="withEffect" fill="hold" presetClass="entr" presetID="9">
                                  <p:stCondLst>
                                    <p:cond delay="0"/>
                                  </p:stCondLst>
                                  <p:childTnLst>
                                    <p:set>
                                      <p:cBhvr>
                                        <p:cTn id="2530" dur="1" fill="hold">
                                          <p:stCondLst>
                                            <p:cond delay="0"/>
                                          </p:stCondLst>
                                        </p:cTn>
                                        <p:tgtEl>
                                          <p:spTgt spid="5797"/>
                                        </p:tgtEl>
                                        <p:attrNameLst>
                                          <p:attrName>style.visibility</p:attrName>
                                        </p:attrNameLst>
                                      </p:cBhvr>
                                      <p:to>
                                        <p:strVal val="visible"/>
                                      </p:to>
                                    </p:set>
                                    <p:animEffect filter="dissolve" transition="in">
                                      <p:cBhvr additive="repl">
                                        <p:cTn id="2531" dur="500"/>
                                        <p:tgtEl>
                                          <p:spTgt spid="5797"/>
                                        </p:tgtEl>
                                      </p:cBhvr>
                                    </p:animEffect>
                                  </p:childTnLst>
                                </p:cTn>
                              </p:par>
                              <p:par>
                                <p:cTn id="2532" nodeType="withEffect" fill="hold" presetClass="entr" presetID="9">
                                  <p:stCondLst>
                                    <p:cond delay="0"/>
                                  </p:stCondLst>
                                  <p:childTnLst>
                                    <p:set>
                                      <p:cBhvr>
                                        <p:cTn id="2533" dur="1" fill="hold">
                                          <p:stCondLst>
                                            <p:cond delay="0"/>
                                          </p:stCondLst>
                                        </p:cTn>
                                        <p:tgtEl>
                                          <p:spTgt spid="5802"/>
                                        </p:tgtEl>
                                        <p:attrNameLst>
                                          <p:attrName>style.visibility</p:attrName>
                                        </p:attrNameLst>
                                      </p:cBhvr>
                                      <p:to>
                                        <p:strVal val="visible"/>
                                      </p:to>
                                    </p:set>
                                    <p:animEffect filter="dissolve" transition="in">
                                      <p:cBhvr additive="repl">
                                        <p:cTn id="2534" dur="500"/>
                                        <p:tgtEl>
                                          <p:spTgt spid="58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4" name="CustomShape 1"/>
          <p:cNvSpPr/>
          <p:nvPr/>
        </p:nvSpPr>
        <p:spPr>
          <a:xfrm>
            <a:off x="10005480" y="2888280"/>
            <a:ext cx="248400" cy="92772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noFill/>
          </a:ln>
        </p:spPr>
        <p:style>
          <a:lnRef idx="0"/>
          <a:fillRef idx="0"/>
          <a:effectRef idx="0"/>
          <a:fontRef idx="minor"/>
        </p:style>
      </p:sp>
      <p:grpSp>
        <p:nvGrpSpPr>
          <p:cNvPr id="5805" name="Group 2"/>
          <p:cNvGrpSpPr/>
          <p:nvPr/>
        </p:nvGrpSpPr>
        <p:grpSpPr>
          <a:xfrm>
            <a:off x="9424800" y="2862720"/>
            <a:ext cx="586800" cy="901440"/>
            <a:chOff x="9424800" y="2862720"/>
            <a:chExt cx="586800" cy="901440"/>
          </a:xfrm>
        </p:grpSpPr>
        <p:sp>
          <p:nvSpPr>
            <p:cNvPr id="5806" name="CustomShape 3"/>
            <p:cNvSpPr/>
            <p:nvPr/>
          </p:nvSpPr>
          <p:spPr>
            <a:xfrm>
              <a:off x="9430920" y="2862720"/>
              <a:ext cx="571680" cy="901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5807" name="Line 4"/>
            <p:cNvSpPr/>
            <p:nvPr/>
          </p:nvSpPr>
          <p:spPr>
            <a:xfrm>
              <a:off x="9424800" y="3045600"/>
              <a:ext cx="5742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5808" name="Line 5"/>
            <p:cNvSpPr/>
            <p:nvPr/>
          </p:nvSpPr>
          <p:spPr>
            <a:xfrm>
              <a:off x="9428040" y="3231360"/>
              <a:ext cx="5745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5809" name="Line 6"/>
            <p:cNvSpPr/>
            <p:nvPr/>
          </p:nvSpPr>
          <p:spPr>
            <a:xfrm>
              <a:off x="9437400" y="3414240"/>
              <a:ext cx="5742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5810" name="Line 7"/>
            <p:cNvSpPr/>
            <p:nvPr/>
          </p:nvSpPr>
          <p:spPr>
            <a:xfrm>
              <a:off x="9429120" y="3591720"/>
              <a:ext cx="5742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sp>
        <p:nvSpPr>
          <p:cNvPr id="5811" name="CustomShape 8"/>
          <p:cNvSpPr/>
          <p:nvPr/>
        </p:nvSpPr>
        <p:spPr>
          <a:xfrm flipH="1">
            <a:off x="5849280" y="1746360"/>
            <a:ext cx="427680" cy="897840"/>
          </a:xfrm>
          <a:custGeom>
            <a:avLst/>
            <a:gdLst/>
            <a:ah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0">
            <a:gsLst>
              <a:gs pos="0">
                <a:srgbClr val="b2b2b2"/>
              </a:gs>
              <a:gs pos="100000">
                <a:srgbClr val="ffffff"/>
              </a:gs>
            </a:gsLst>
            <a:lin ang="10800000"/>
          </a:gradFill>
          <a:ln w="0">
            <a:noFill/>
          </a:ln>
        </p:spPr>
        <p:style>
          <a:lnRef idx="0"/>
          <a:fillRef idx="0"/>
          <a:effectRef idx="0"/>
          <a:fontRef idx="minor"/>
        </p:style>
      </p:sp>
      <p:grpSp>
        <p:nvGrpSpPr>
          <p:cNvPr id="5812" name="Group 9"/>
          <p:cNvGrpSpPr/>
          <p:nvPr/>
        </p:nvGrpSpPr>
        <p:grpSpPr>
          <a:xfrm>
            <a:off x="5390640" y="2639160"/>
            <a:ext cx="586800" cy="901440"/>
            <a:chOff x="5390640" y="2639160"/>
            <a:chExt cx="586800" cy="901440"/>
          </a:xfrm>
        </p:grpSpPr>
        <p:sp>
          <p:nvSpPr>
            <p:cNvPr id="5813" name="CustomShape 10"/>
            <p:cNvSpPr/>
            <p:nvPr/>
          </p:nvSpPr>
          <p:spPr>
            <a:xfrm>
              <a:off x="5396400" y="2639160"/>
              <a:ext cx="571680" cy="901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5814" name="Line 11"/>
            <p:cNvSpPr/>
            <p:nvPr/>
          </p:nvSpPr>
          <p:spPr>
            <a:xfrm>
              <a:off x="5390640" y="2822040"/>
              <a:ext cx="5742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5815" name="Line 12"/>
            <p:cNvSpPr/>
            <p:nvPr/>
          </p:nvSpPr>
          <p:spPr>
            <a:xfrm>
              <a:off x="5393880" y="3007800"/>
              <a:ext cx="5742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5816" name="Line 13"/>
            <p:cNvSpPr/>
            <p:nvPr/>
          </p:nvSpPr>
          <p:spPr>
            <a:xfrm>
              <a:off x="5403240" y="3190680"/>
              <a:ext cx="5742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5817" name="Line 14"/>
            <p:cNvSpPr/>
            <p:nvPr/>
          </p:nvSpPr>
          <p:spPr>
            <a:xfrm>
              <a:off x="5394960" y="3367800"/>
              <a:ext cx="5742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grpSp>
        <p:nvGrpSpPr>
          <p:cNvPr id="5818" name="Group 15"/>
          <p:cNvGrpSpPr/>
          <p:nvPr/>
        </p:nvGrpSpPr>
        <p:grpSpPr>
          <a:xfrm>
            <a:off x="6266880" y="1750680"/>
            <a:ext cx="586800" cy="901440"/>
            <a:chOff x="6266880" y="1750680"/>
            <a:chExt cx="586800" cy="901440"/>
          </a:xfrm>
        </p:grpSpPr>
        <p:sp>
          <p:nvSpPr>
            <p:cNvPr id="5819" name="CustomShape 16"/>
            <p:cNvSpPr/>
            <p:nvPr/>
          </p:nvSpPr>
          <p:spPr>
            <a:xfrm>
              <a:off x="6273000" y="1750680"/>
              <a:ext cx="571680" cy="901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5820" name="Line 17"/>
            <p:cNvSpPr/>
            <p:nvPr/>
          </p:nvSpPr>
          <p:spPr>
            <a:xfrm>
              <a:off x="6266880" y="1933560"/>
              <a:ext cx="5742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5821" name="Line 18"/>
            <p:cNvSpPr/>
            <p:nvPr/>
          </p:nvSpPr>
          <p:spPr>
            <a:xfrm>
              <a:off x="6270120" y="2119320"/>
              <a:ext cx="5745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5822" name="Line 19"/>
            <p:cNvSpPr/>
            <p:nvPr/>
          </p:nvSpPr>
          <p:spPr>
            <a:xfrm>
              <a:off x="6279480" y="2302200"/>
              <a:ext cx="5742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5823" name="Line 20"/>
            <p:cNvSpPr/>
            <p:nvPr/>
          </p:nvSpPr>
          <p:spPr>
            <a:xfrm>
              <a:off x="6271200" y="2479320"/>
              <a:ext cx="5742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sp>
        <p:nvSpPr>
          <p:cNvPr id="5824" name="CustomShape 21"/>
          <p:cNvSpPr/>
          <p:nvPr/>
        </p:nvSpPr>
        <p:spPr>
          <a:xfrm>
            <a:off x="10381680" y="1887120"/>
            <a:ext cx="248400" cy="92772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noFill/>
          </a:ln>
        </p:spPr>
        <p:style>
          <a:lnRef idx="0"/>
          <a:fillRef idx="0"/>
          <a:effectRef idx="0"/>
          <a:fontRef idx="minor"/>
        </p:style>
      </p:sp>
      <p:grpSp>
        <p:nvGrpSpPr>
          <p:cNvPr id="5825" name="Group 22"/>
          <p:cNvGrpSpPr/>
          <p:nvPr/>
        </p:nvGrpSpPr>
        <p:grpSpPr>
          <a:xfrm>
            <a:off x="9802440" y="1863000"/>
            <a:ext cx="586440" cy="901440"/>
            <a:chOff x="9802440" y="1863000"/>
            <a:chExt cx="586440" cy="901440"/>
          </a:xfrm>
        </p:grpSpPr>
        <p:sp>
          <p:nvSpPr>
            <p:cNvPr id="5826" name="CustomShape 23"/>
            <p:cNvSpPr/>
            <p:nvPr/>
          </p:nvSpPr>
          <p:spPr>
            <a:xfrm>
              <a:off x="9809280" y="1863000"/>
              <a:ext cx="571680" cy="901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5827" name="Line 24"/>
            <p:cNvSpPr/>
            <p:nvPr/>
          </p:nvSpPr>
          <p:spPr>
            <a:xfrm>
              <a:off x="9802440" y="2045520"/>
              <a:ext cx="5742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5828" name="Line 25"/>
            <p:cNvSpPr/>
            <p:nvPr/>
          </p:nvSpPr>
          <p:spPr>
            <a:xfrm>
              <a:off x="9805680" y="2231280"/>
              <a:ext cx="5742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5829" name="Line 26"/>
            <p:cNvSpPr/>
            <p:nvPr/>
          </p:nvSpPr>
          <p:spPr>
            <a:xfrm>
              <a:off x="9814680" y="2414160"/>
              <a:ext cx="5742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5830" name="Line 27"/>
            <p:cNvSpPr/>
            <p:nvPr/>
          </p:nvSpPr>
          <p:spPr>
            <a:xfrm>
              <a:off x="9806760" y="2591640"/>
              <a:ext cx="5742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grpSp>
        <p:nvGrpSpPr>
          <p:cNvPr id="5831" name="Group 28"/>
          <p:cNvGrpSpPr/>
          <p:nvPr/>
        </p:nvGrpSpPr>
        <p:grpSpPr>
          <a:xfrm>
            <a:off x="7419600" y="2906640"/>
            <a:ext cx="1045080" cy="559080"/>
            <a:chOff x="7419600" y="2906640"/>
            <a:chExt cx="1045080" cy="559080"/>
          </a:xfrm>
        </p:grpSpPr>
        <p:sp>
          <p:nvSpPr>
            <p:cNvPr id="5832" name="CustomShape 29"/>
            <p:cNvSpPr/>
            <p:nvPr/>
          </p:nvSpPr>
          <p:spPr>
            <a:xfrm>
              <a:off x="7419600" y="3101040"/>
              <a:ext cx="1045080" cy="3646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833" name="CustomShape 30"/>
            <p:cNvSpPr/>
            <p:nvPr/>
          </p:nvSpPr>
          <p:spPr>
            <a:xfrm>
              <a:off x="7420320" y="2906640"/>
              <a:ext cx="1044000" cy="3610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834" name="Group 31"/>
            <p:cNvGrpSpPr/>
            <p:nvPr/>
          </p:nvGrpSpPr>
          <p:grpSpPr>
            <a:xfrm>
              <a:off x="7575120" y="2952720"/>
              <a:ext cx="734040" cy="264600"/>
              <a:chOff x="7575120" y="2952720"/>
              <a:chExt cx="734040" cy="264600"/>
            </a:xfrm>
          </p:grpSpPr>
          <p:sp>
            <p:nvSpPr>
              <p:cNvPr id="5835" name="CustomShape 32"/>
              <p:cNvSpPr/>
              <p:nvPr/>
            </p:nvSpPr>
            <p:spPr>
              <a:xfrm>
                <a:off x="7595280" y="2952720"/>
                <a:ext cx="694440" cy="1468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36" name="CustomShape 33"/>
              <p:cNvSpPr/>
              <p:nvPr/>
            </p:nvSpPr>
            <p:spPr>
              <a:xfrm>
                <a:off x="8051400" y="3080880"/>
                <a:ext cx="257760" cy="1263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37" name="CustomShape 34"/>
              <p:cNvSpPr/>
              <p:nvPr/>
            </p:nvSpPr>
            <p:spPr>
              <a:xfrm>
                <a:off x="7575120" y="3080880"/>
                <a:ext cx="253080" cy="1245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838" name="CustomShape 35"/>
              <p:cNvSpPr/>
              <p:nvPr/>
            </p:nvSpPr>
            <p:spPr>
              <a:xfrm>
                <a:off x="7663680" y="3017880"/>
                <a:ext cx="552960" cy="1994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5839" name="CustomShape 36"/>
          <p:cNvSpPr/>
          <p:nvPr/>
        </p:nvSpPr>
        <p:spPr>
          <a:xfrm>
            <a:off x="798840" y="208800"/>
            <a:ext cx="1139076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Causes/costs of congestion: scenario 1 </a:t>
            </a:r>
            <a:endParaRPr b="0" lang="en-US" sz="4800" spc="-1" strike="noStrike">
              <a:latin typeface="Arial"/>
            </a:endParaRPr>
          </a:p>
        </p:txBody>
      </p:sp>
      <p:grpSp>
        <p:nvGrpSpPr>
          <p:cNvPr id="5840" name="Group 37"/>
          <p:cNvGrpSpPr/>
          <p:nvPr/>
        </p:nvGrpSpPr>
        <p:grpSpPr>
          <a:xfrm>
            <a:off x="5424840" y="2022840"/>
            <a:ext cx="523080" cy="432360"/>
            <a:chOff x="5424840" y="2022840"/>
            <a:chExt cx="523080" cy="432360"/>
          </a:xfrm>
        </p:grpSpPr>
        <p:pic>
          <p:nvPicPr>
            <p:cNvPr id="5841" name="Picture 125" descr="desktop_computer_stylized_medium"/>
            <p:cNvPicPr/>
            <p:nvPr/>
          </p:nvPicPr>
          <p:blipFill>
            <a:blip r:embed="rId1"/>
            <a:stretch/>
          </p:blipFill>
          <p:spPr>
            <a:xfrm flipH="1">
              <a:off x="5424840" y="2022840"/>
              <a:ext cx="523080" cy="432360"/>
            </a:xfrm>
            <a:prstGeom prst="rect">
              <a:avLst/>
            </a:prstGeom>
            <a:ln w="0">
              <a:noFill/>
            </a:ln>
          </p:spPr>
        </p:pic>
        <p:sp>
          <p:nvSpPr>
            <p:cNvPr id="5842" name="CustomShape 38"/>
            <p:cNvSpPr/>
            <p:nvPr/>
          </p:nvSpPr>
          <p:spPr>
            <a:xfrm flipH="1">
              <a:off x="5643360" y="2064600"/>
              <a:ext cx="253080" cy="1965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5843" name="CustomShape 39"/>
          <p:cNvSpPr/>
          <p:nvPr/>
        </p:nvSpPr>
        <p:spPr>
          <a:xfrm flipH="1">
            <a:off x="5144040" y="2637720"/>
            <a:ext cx="248400" cy="92772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10800000"/>
          </a:gradFill>
          <a:ln w="9525">
            <a:noFill/>
          </a:ln>
        </p:spPr>
        <p:style>
          <a:lnRef idx="0"/>
          <a:fillRef idx="0"/>
          <a:effectRef idx="0"/>
          <a:fontRef idx="minor"/>
        </p:style>
      </p:sp>
      <p:sp>
        <p:nvSpPr>
          <p:cNvPr id="5844" name="CustomShape 40"/>
          <p:cNvSpPr/>
          <p:nvPr/>
        </p:nvSpPr>
        <p:spPr>
          <a:xfrm>
            <a:off x="774360" y="1490040"/>
            <a:ext cx="3789720" cy="365760"/>
          </a:xfrm>
          <a:prstGeom prst="rect">
            <a:avLst/>
          </a:prstGeom>
          <a:noFill/>
          <a:ln w="0">
            <a:noFill/>
          </a:ln>
        </p:spPr>
        <p:style>
          <a:lnRef idx="0"/>
          <a:fillRef idx="0"/>
          <a:effectRef idx="0"/>
          <a:fontRef idx="minor"/>
        </p:style>
        <p:txBody>
          <a:bodyPr lIns="90000" rIns="90000" tIns="45000" bIns="45000">
            <a:noAutofit/>
          </a:bodyPr>
          <a:p>
            <a:pPr>
              <a:lnSpc>
                <a:spcPct val="85000"/>
              </a:lnSpc>
              <a:spcBef>
                <a:spcPts val="561"/>
              </a:spcBef>
              <a:tabLst>
                <a:tab algn="l" pos="0"/>
              </a:tabLst>
            </a:pPr>
            <a:r>
              <a:rPr b="0" lang="en-US" sz="2800" spc="-1" strike="noStrike">
                <a:solidFill>
                  <a:srgbClr val="000000"/>
                </a:solidFill>
                <a:latin typeface="Calibri"/>
                <a:ea typeface="ＭＳ Ｐゴシック"/>
              </a:rPr>
              <a:t>Simplest scenario:</a:t>
            </a:r>
            <a:endParaRPr b="0" lang="en-US" sz="2800" spc="-1" strike="noStrike">
              <a:latin typeface="Arial"/>
            </a:endParaRPr>
          </a:p>
          <a:p>
            <a:pPr>
              <a:lnSpc>
                <a:spcPct val="85000"/>
              </a:lnSpc>
              <a:spcBef>
                <a:spcPts val="561"/>
              </a:spcBef>
              <a:tabLst>
                <a:tab algn="l" pos="0"/>
              </a:tabLst>
            </a:pPr>
            <a:endParaRPr b="0" lang="en-US" sz="2800" spc="-1" strike="noStrike">
              <a:latin typeface="Arial"/>
            </a:endParaRPr>
          </a:p>
        </p:txBody>
      </p:sp>
      <p:sp>
        <p:nvSpPr>
          <p:cNvPr id="5845" name="CustomShape 41"/>
          <p:cNvSpPr/>
          <p:nvPr/>
        </p:nvSpPr>
        <p:spPr>
          <a:xfrm>
            <a:off x="4868280" y="5950800"/>
            <a:ext cx="3294720" cy="781560"/>
          </a:xfrm>
          <a:prstGeom prst="rect">
            <a:avLst/>
          </a:prstGeom>
          <a:noFill/>
          <a:ln w="0">
            <a:noFill/>
          </a:ln>
        </p:spPr>
        <p:style>
          <a:lnRef idx="0"/>
          <a:fillRef idx="0"/>
          <a:effectRef idx="0"/>
          <a:fontRef idx="minor"/>
        </p:style>
        <p:txBody>
          <a:bodyPr lIns="90000" rIns="90000" tIns="45000" bIns="45000">
            <a:noAutofit/>
          </a:bodyPr>
          <a:p>
            <a:pPr>
              <a:lnSpc>
                <a:spcPct val="85000"/>
              </a:lnSpc>
              <a:spcBef>
                <a:spcPts val="360"/>
              </a:spcBef>
              <a:tabLst>
                <a:tab algn="l" pos="0"/>
              </a:tabLst>
            </a:pPr>
            <a:r>
              <a:rPr b="0" lang="en-US" sz="1800" spc="-1" strike="noStrike">
                <a:solidFill>
                  <a:srgbClr val="000000"/>
                </a:solidFill>
                <a:latin typeface="Calibri"/>
                <a:ea typeface="ＭＳ Ｐゴシック"/>
              </a:rPr>
              <a:t>maximum per-connection throughput: R/2</a:t>
            </a:r>
            <a:endParaRPr b="0" lang="en-US" sz="1800" spc="-1" strike="noStrike">
              <a:latin typeface="Arial"/>
            </a:endParaRPr>
          </a:p>
        </p:txBody>
      </p:sp>
      <p:sp>
        <p:nvSpPr>
          <p:cNvPr id="5846" name="Line 42"/>
          <p:cNvSpPr/>
          <p:nvPr/>
        </p:nvSpPr>
        <p:spPr>
          <a:xfrm flipH="1">
            <a:off x="6307920" y="2770920"/>
            <a:ext cx="924120" cy="866520"/>
          </a:xfrm>
          <a:prstGeom prst="line">
            <a:avLst/>
          </a:prstGeom>
          <a:ln w="9525">
            <a:solidFill>
              <a:srgbClr val="000000"/>
            </a:solidFill>
            <a:round/>
          </a:ln>
        </p:spPr>
        <p:style>
          <a:lnRef idx="0"/>
          <a:fillRef idx="0"/>
          <a:effectRef idx="0"/>
          <a:fontRef idx="minor"/>
        </p:style>
      </p:sp>
      <p:sp>
        <p:nvSpPr>
          <p:cNvPr id="5847" name="CustomShape 43"/>
          <p:cNvSpPr/>
          <p:nvPr/>
        </p:nvSpPr>
        <p:spPr>
          <a:xfrm>
            <a:off x="5236200" y="1757520"/>
            <a:ext cx="911520" cy="24048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c00000"/>
                </a:solidFill>
                <a:latin typeface="Arial"/>
                <a:ea typeface="ＭＳ Ｐゴシック"/>
              </a:rPr>
              <a:t>Host A</a:t>
            </a:r>
            <a:endParaRPr b="0" lang="en-US" sz="1600" spc="-1" strike="noStrike">
              <a:latin typeface="Arial"/>
            </a:endParaRPr>
          </a:p>
        </p:txBody>
      </p:sp>
      <p:sp>
        <p:nvSpPr>
          <p:cNvPr id="5848" name="CustomShape 44"/>
          <p:cNvSpPr/>
          <p:nvPr/>
        </p:nvSpPr>
        <p:spPr>
          <a:xfrm>
            <a:off x="5231880" y="3686040"/>
            <a:ext cx="796680" cy="24048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13a3"/>
                </a:solidFill>
                <a:latin typeface="Arial"/>
                <a:ea typeface="ＭＳ Ｐゴシック"/>
              </a:rPr>
              <a:t>Host B</a:t>
            </a:r>
            <a:endParaRPr b="0" lang="en-US" sz="1600" spc="-1" strike="noStrike">
              <a:latin typeface="Arial"/>
            </a:endParaRPr>
          </a:p>
        </p:txBody>
      </p:sp>
      <p:sp>
        <p:nvSpPr>
          <p:cNvPr id="5849" name="Line 45"/>
          <p:cNvSpPr/>
          <p:nvPr/>
        </p:nvSpPr>
        <p:spPr>
          <a:xfrm flipH="1">
            <a:off x="6793920" y="3170880"/>
            <a:ext cx="609480" cy="360"/>
          </a:xfrm>
          <a:prstGeom prst="line">
            <a:avLst/>
          </a:prstGeom>
          <a:ln w="9525">
            <a:solidFill>
              <a:srgbClr val="000000"/>
            </a:solidFill>
            <a:round/>
          </a:ln>
        </p:spPr>
        <p:style>
          <a:lnRef idx="0"/>
          <a:fillRef idx="0"/>
          <a:effectRef idx="0"/>
          <a:fontRef idx="minor"/>
        </p:style>
      </p:sp>
      <p:sp>
        <p:nvSpPr>
          <p:cNvPr id="5850" name="Line 46"/>
          <p:cNvSpPr/>
          <p:nvPr/>
        </p:nvSpPr>
        <p:spPr>
          <a:xfrm flipH="1">
            <a:off x="8413200" y="3170880"/>
            <a:ext cx="609480" cy="360"/>
          </a:xfrm>
          <a:prstGeom prst="line">
            <a:avLst/>
          </a:prstGeom>
          <a:ln w="9525">
            <a:solidFill>
              <a:srgbClr val="000000"/>
            </a:solidFill>
            <a:round/>
          </a:ln>
        </p:spPr>
        <p:style>
          <a:lnRef idx="0"/>
          <a:fillRef idx="0"/>
          <a:effectRef idx="0"/>
          <a:fontRef idx="minor"/>
        </p:style>
      </p:sp>
      <p:sp>
        <p:nvSpPr>
          <p:cNvPr id="5851" name="Line 47"/>
          <p:cNvSpPr/>
          <p:nvPr/>
        </p:nvSpPr>
        <p:spPr>
          <a:xfrm flipH="1">
            <a:off x="8536680" y="2770920"/>
            <a:ext cx="924120" cy="866520"/>
          </a:xfrm>
          <a:prstGeom prst="line">
            <a:avLst/>
          </a:prstGeom>
          <a:ln w="9525">
            <a:solidFill>
              <a:srgbClr val="000000"/>
            </a:solidFill>
            <a:round/>
          </a:ln>
        </p:spPr>
        <p:style>
          <a:lnRef idx="0"/>
          <a:fillRef idx="0"/>
          <a:effectRef idx="0"/>
          <a:fontRef idx="minor"/>
        </p:style>
      </p:sp>
      <p:sp>
        <p:nvSpPr>
          <p:cNvPr id="5852" name="Line 48"/>
          <p:cNvSpPr/>
          <p:nvPr/>
        </p:nvSpPr>
        <p:spPr>
          <a:xfrm flipH="1">
            <a:off x="9458640" y="2770920"/>
            <a:ext cx="439920" cy="360"/>
          </a:xfrm>
          <a:prstGeom prst="line">
            <a:avLst/>
          </a:prstGeom>
          <a:ln w="9525">
            <a:solidFill>
              <a:srgbClr val="000000"/>
            </a:solidFill>
            <a:round/>
          </a:ln>
        </p:spPr>
        <p:style>
          <a:lnRef idx="0"/>
          <a:fillRef idx="0"/>
          <a:effectRef idx="0"/>
          <a:fontRef idx="minor"/>
        </p:style>
      </p:sp>
      <p:grpSp>
        <p:nvGrpSpPr>
          <p:cNvPr id="5853" name="Group 49"/>
          <p:cNvGrpSpPr/>
          <p:nvPr/>
        </p:nvGrpSpPr>
        <p:grpSpPr>
          <a:xfrm>
            <a:off x="8616240" y="1266120"/>
            <a:ext cx="1788120" cy="707040"/>
            <a:chOff x="8616240" y="1266120"/>
            <a:chExt cx="1788120" cy="707040"/>
          </a:xfrm>
        </p:grpSpPr>
        <p:sp>
          <p:nvSpPr>
            <p:cNvPr id="5854" name="CustomShape 50"/>
            <p:cNvSpPr/>
            <p:nvPr/>
          </p:nvSpPr>
          <p:spPr>
            <a:xfrm>
              <a:off x="8616240" y="1266120"/>
              <a:ext cx="1788120" cy="364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throughput:</a:t>
              </a:r>
              <a:r>
                <a:rPr b="0" lang="en-US" sz="2400" spc="-1" strike="noStrike">
                  <a:solidFill>
                    <a:srgbClr val="ff0000"/>
                  </a:solidFill>
                  <a:latin typeface="Symbol"/>
                  <a:ea typeface="ＭＳ Ｐゴシック"/>
                </a:rPr>
                <a:t> </a:t>
              </a:r>
              <a:r>
                <a:rPr b="0" lang="en-US" sz="2400" spc="-1" strike="noStrike">
                  <a:solidFill>
                    <a:srgbClr val="cc0000"/>
                  </a:solidFill>
                  <a:latin typeface="Symbol"/>
                  <a:ea typeface="ＭＳ Ｐゴシック"/>
                </a:rPr>
                <a:t>l</a:t>
              </a:r>
              <a:r>
                <a:rPr b="0" lang="en-US" sz="2400" spc="-1" strike="noStrike" baseline="-25000">
                  <a:solidFill>
                    <a:srgbClr val="cc0000"/>
                  </a:solidFill>
                  <a:latin typeface="Arial"/>
                  <a:ea typeface="ＭＳ Ｐゴシック"/>
                </a:rPr>
                <a:t>out</a:t>
              </a:r>
              <a:endParaRPr b="0" lang="en-US" sz="2400" spc="-1" strike="noStrike">
                <a:latin typeface="Arial"/>
              </a:endParaRPr>
            </a:p>
          </p:txBody>
        </p:sp>
        <p:sp>
          <p:nvSpPr>
            <p:cNvPr id="5855" name="Line 51"/>
            <p:cNvSpPr/>
            <p:nvPr/>
          </p:nvSpPr>
          <p:spPr>
            <a:xfrm>
              <a:off x="9460440" y="1675440"/>
              <a:ext cx="549360" cy="297720"/>
            </a:xfrm>
            <a:prstGeom prst="line">
              <a:avLst/>
            </a:prstGeom>
            <a:ln w="9525">
              <a:solidFill>
                <a:srgbClr val="000000"/>
              </a:solidFill>
              <a:round/>
              <a:tailEnd len="med" type="triangle" w="med"/>
            </a:ln>
          </p:spPr>
          <p:style>
            <a:lnRef idx="0"/>
            <a:fillRef idx="0"/>
            <a:effectRef idx="0"/>
            <a:fontRef idx="minor"/>
          </p:style>
        </p:sp>
      </p:grpSp>
      <p:sp>
        <p:nvSpPr>
          <p:cNvPr id="5856" name="CustomShape 52"/>
          <p:cNvSpPr/>
          <p:nvPr/>
        </p:nvSpPr>
        <p:spPr>
          <a:xfrm>
            <a:off x="8102520" y="5954040"/>
            <a:ext cx="2602800" cy="781560"/>
          </a:xfrm>
          <a:prstGeom prst="rect">
            <a:avLst/>
          </a:prstGeom>
          <a:noFill/>
          <a:ln w="0">
            <a:noFill/>
          </a:ln>
        </p:spPr>
        <p:style>
          <a:lnRef idx="0"/>
          <a:fillRef idx="0"/>
          <a:effectRef idx="0"/>
          <a:fontRef idx="minor"/>
        </p:style>
        <p:txBody>
          <a:bodyPr lIns="90000" rIns="90000" tIns="45000" bIns="45000">
            <a:noAutofit/>
          </a:bodyPr>
          <a:p>
            <a:pPr>
              <a:lnSpc>
                <a:spcPct val="85000"/>
              </a:lnSpc>
              <a:spcBef>
                <a:spcPts val="360"/>
              </a:spcBef>
              <a:tabLst>
                <a:tab algn="l" pos="0"/>
              </a:tabLst>
            </a:pPr>
            <a:r>
              <a:rPr b="0" lang="en-US" sz="1800" spc="-1" strike="noStrike">
                <a:solidFill>
                  <a:srgbClr val="000000"/>
                </a:solidFill>
                <a:latin typeface="Calibri"/>
                <a:ea typeface="ＭＳ Ｐゴシック"/>
              </a:rPr>
              <a:t>large delays as arrival rate </a:t>
            </a:r>
            <a:r>
              <a:rPr b="0" lang="en-US" sz="1800" spc="-1" strike="noStrike">
                <a:solidFill>
                  <a:srgbClr val="000000"/>
                </a:solidFill>
                <a:latin typeface="Symbol"/>
                <a:ea typeface="ＭＳ Ｐゴシック"/>
              </a:rPr>
              <a:t>l</a:t>
            </a:r>
            <a:r>
              <a:rPr b="0" lang="en-US" sz="1800" spc="-1" strike="noStrike" baseline="-25000">
                <a:solidFill>
                  <a:srgbClr val="000000"/>
                </a:solidFill>
                <a:latin typeface="Gill Sans MT"/>
                <a:ea typeface="ＭＳ Ｐゴシック"/>
              </a:rPr>
              <a:t>in</a:t>
            </a:r>
            <a:r>
              <a:rPr b="0" lang="en-US" sz="1800" spc="-1" strike="noStrike">
                <a:solidFill>
                  <a:srgbClr val="000000"/>
                </a:solidFill>
                <a:latin typeface="Gill Sans MT"/>
                <a:ea typeface="ＭＳ Ｐゴシック"/>
              </a:rPr>
              <a:t> </a:t>
            </a:r>
            <a:r>
              <a:rPr b="0" lang="en-US" sz="1800" spc="-1" strike="noStrike">
                <a:solidFill>
                  <a:srgbClr val="000000"/>
                </a:solidFill>
                <a:latin typeface="Calibri"/>
                <a:ea typeface="ＭＳ Ｐゴシック"/>
              </a:rPr>
              <a:t>approaches capacity</a:t>
            </a:r>
            <a:endParaRPr b="0" lang="en-US" sz="1800" spc="-1" strike="noStrike">
              <a:latin typeface="Arial"/>
            </a:endParaRPr>
          </a:p>
        </p:txBody>
      </p:sp>
      <p:grpSp>
        <p:nvGrpSpPr>
          <p:cNvPr id="5857" name="Group 53"/>
          <p:cNvGrpSpPr/>
          <p:nvPr/>
        </p:nvGrpSpPr>
        <p:grpSpPr>
          <a:xfrm>
            <a:off x="10481760" y="2478960"/>
            <a:ext cx="229320" cy="438480"/>
            <a:chOff x="10481760" y="2478960"/>
            <a:chExt cx="229320" cy="438480"/>
          </a:xfrm>
        </p:grpSpPr>
        <p:sp>
          <p:nvSpPr>
            <p:cNvPr id="5858" name="CustomShape 54"/>
            <p:cNvSpPr/>
            <p:nvPr/>
          </p:nvSpPr>
          <p:spPr>
            <a:xfrm>
              <a:off x="10665360" y="2479680"/>
              <a:ext cx="43560" cy="4186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859" name="CustomShape 55"/>
            <p:cNvSpPr/>
            <p:nvPr/>
          </p:nvSpPr>
          <p:spPr>
            <a:xfrm>
              <a:off x="10492920" y="2478960"/>
              <a:ext cx="167400" cy="4183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860" name="CustomShape 56"/>
            <p:cNvSpPr/>
            <p:nvPr/>
          </p:nvSpPr>
          <p:spPr>
            <a:xfrm>
              <a:off x="10673640" y="2504880"/>
              <a:ext cx="24840" cy="3870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861" name="CustomShape 57"/>
            <p:cNvSpPr/>
            <p:nvPr/>
          </p:nvSpPr>
          <p:spPr>
            <a:xfrm>
              <a:off x="10667880" y="2701800"/>
              <a:ext cx="40320" cy="32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862" name="CustomShape 58"/>
            <p:cNvSpPr/>
            <p:nvPr/>
          </p:nvSpPr>
          <p:spPr>
            <a:xfrm>
              <a:off x="10492920" y="2527920"/>
              <a:ext cx="94320" cy="5400"/>
            </a:xfrm>
            <a:prstGeom prst="rect">
              <a:avLst/>
            </a:prstGeom>
            <a:solidFill>
              <a:srgbClr val="000000"/>
            </a:solidFill>
            <a:ln w="9525">
              <a:solidFill>
                <a:srgbClr val="000000"/>
              </a:solidFill>
              <a:miter/>
            </a:ln>
          </p:spPr>
          <p:style>
            <a:lnRef idx="0"/>
            <a:fillRef idx="0"/>
            <a:effectRef idx="0"/>
            <a:fontRef idx="minor"/>
          </p:style>
        </p:sp>
        <p:grpSp>
          <p:nvGrpSpPr>
            <p:cNvPr id="5863" name="Group 59"/>
            <p:cNvGrpSpPr/>
            <p:nvPr/>
          </p:nvGrpSpPr>
          <p:grpSpPr>
            <a:xfrm>
              <a:off x="10580040" y="2523240"/>
              <a:ext cx="92880" cy="24480"/>
              <a:chOff x="10580040" y="2523240"/>
              <a:chExt cx="92880" cy="24480"/>
            </a:xfrm>
          </p:grpSpPr>
          <p:sp>
            <p:nvSpPr>
              <p:cNvPr id="5864" name="CustomShape 60"/>
              <p:cNvSpPr/>
              <p:nvPr/>
            </p:nvSpPr>
            <p:spPr>
              <a:xfrm>
                <a:off x="10580040" y="2523240"/>
                <a:ext cx="92880" cy="24480"/>
              </a:xfrm>
              <a:prstGeom prst="roundRect">
                <a:avLst>
                  <a:gd name="adj" fmla="val 50000"/>
                </a:avLst>
              </a:prstGeom>
              <a:solidFill>
                <a:srgbClr val="000000"/>
              </a:solidFill>
              <a:ln w="0">
                <a:noFill/>
              </a:ln>
            </p:spPr>
            <p:style>
              <a:lnRef idx="0"/>
              <a:fillRef idx="0"/>
              <a:effectRef idx="0"/>
              <a:fontRef idx="minor"/>
            </p:style>
          </p:sp>
          <p:sp>
            <p:nvSpPr>
              <p:cNvPr id="5865" name="CustomShape 61"/>
              <p:cNvSpPr/>
              <p:nvPr/>
            </p:nvSpPr>
            <p:spPr>
              <a:xfrm>
                <a:off x="10581840" y="2526480"/>
                <a:ext cx="89640" cy="180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866" name="CustomShape 62"/>
            <p:cNvSpPr/>
            <p:nvPr/>
          </p:nvSpPr>
          <p:spPr>
            <a:xfrm>
              <a:off x="10496160" y="2586600"/>
              <a:ext cx="94320" cy="7200"/>
            </a:xfrm>
            <a:prstGeom prst="rect">
              <a:avLst/>
            </a:prstGeom>
            <a:solidFill>
              <a:srgbClr val="000000"/>
            </a:solidFill>
            <a:ln w="9525">
              <a:solidFill>
                <a:srgbClr val="000000"/>
              </a:solidFill>
              <a:miter/>
            </a:ln>
          </p:spPr>
          <p:style>
            <a:lnRef idx="0"/>
            <a:fillRef idx="0"/>
            <a:effectRef idx="0"/>
            <a:fontRef idx="minor"/>
          </p:style>
        </p:sp>
        <p:grpSp>
          <p:nvGrpSpPr>
            <p:cNvPr id="5867" name="Group 63"/>
            <p:cNvGrpSpPr/>
            <p:nvPr/>
          </p:nvGrpSpPr>
          <p:grpSpPr>
            <a:xfrm>
              <a:off x="10580040" y="2583720"/>
              <a:ext cx="92880" cy="21240"/>
              <a:chOff x="10580040" y="2583720"/>
              <a:chExt cx="92880" cy="21240"/>
            </a:xfrm>
          </p:grpSpPr>
          <p:sp>
            <p:nvSpPr>
              <p:cNvPr id="5868" name="CustomShape 64"/>
              <p:cNvSpPr/>
              <p:nvPr/>
            </p:nvSpPr>
            <p:spPr>
              <a:xfrm>
                <a:off x="10580040" y="2583720"/>
                <a:ext cx="92880" cy="21240"/>
              </a:xfrm>
              <a:prstGeom prst="roundRect">
                <a:avLst>
                  <a:gd name="adj" fmla="val 50000"/>
                </a:avLst>
              </a:prstGeom>
              <a:solidFill>
                <a:srgbClr val="000000"/>
              </a:solidFill>
              <a:ln w="0">
                <a:noFill/>
              </a:ln>
            </p:spPr>
            <p:style>
              <a:lnRef idx="0"/>
              <a:fillRef idx="0"/>
              <a:effectRef idx="0"/>
              <a:fontRef idx="minor"/>
            </p:style>
          </p:sp>
          <p:sp>
            <p:nvSpPr>
              <p:cNvPr id="5869" name="CustomShape 65"/>
              <p:cNvSpPr/>
              <p:nvPr/>
            </p:nvSpPr>
            <p:spPr>
              <a:xfrm>
                <a:off x="10581840" y="2586960"/>
                <a:ext cx="89640" cy="147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870" name="CustomShape 66"/>
            <p:cNvSpPr/>
            <p:nvPr/>
          </p:nvSpPr>
          <p:spPr>
            <a:xfrm>
              <a:off x="10494360" y="2650320"/>
              <a:ext cx="94320" cy="5400"/>
            </a:xfrm>
            <a:prstGeom prst="rect">
              <a:avLst/>
            </a:prstGeom>
            <a:solidFill>
              <a:srgbClr val="000000"/>
            </a:solidFill>
            <a:ln w="9525">
              <a:solidFill>
                <a:srgbClr val="000000"/>
              </a:solidFill>
              <a:miter/>
            </a:ln>
          </p:spPr>
          <p:style>
            <a:lnRef idx="0"/>
            <a:fillRef idx="0"/>
            <a:effectRef idx="0"/>
            <a:fontRef idx="minor"/>
          </p:style>
        </p:sp>
        <p:sp>
          <p:nvSpPr>
            <p:cNvPr id="5871" name="CustomShape 67"/>
            <p:cNvSpPr/>
            <p:nvPr/>
          </p:nvSpPr>
          <p:spPr>
            <a:xfrm>
              <a:off x="10496160" y="2704320"/>
              <a:ext cx="94320" cy="7200"/>
            </a:xfrm>
            <a:prstGeom prst="rect">
              <a:avLst/>
            </a:prstGeom>
            <a:solidFill>
              <a:srgbClr val="000000"/>
            </a:solidFill>
            <a:ln w="9525">
              <a:solidFill>
                <a:srgbClr val="000000"/>
              </a:solidFill>
              <a:miter/>
            </a:ln>
          </p:spPr>
          <p:style>
            <a:lnRef idx="0"/>
            <a:fillRef idx="0"/>
            <a:effectRef idx="0"/>
            <a:fontRef idx="minor"/>
          </p:style>
        </p:sp>
        <p:grpSp>
          <p:nvGrpSpPr>
            <p:cNvPr id="5872" name="Group 68"/>
            <p:cNvGrpSpPr/>
            <p:nvPr/>
          </p:nvGrpSpPr>
          <p:grpSpPr>
            <a:xfrm>
              <a:off x="10578600" y="2699640"/>
              <a:ext cx="92880" cy="37080"/>
              <a:chOff x="10578600" y="2699640"/>
              <a:chExt cx="92880" cy="37080"/>
            </a:xfrm>
          </p:grpSpPr>
          <p:sp>
            <p:nvSpPr>
              <p:cNvPr id="5873" name="CustomShape 69"/>
              <p:cNvSpPr/>
              <p:nvPr/>
            </p:nvSpPr>
            <p:spPr>
              <a:xfrm>
                <a:off x="10578600" y="2699640"/>
                <a:ext cx="92880" cy="37080"/>
              </a:xfrm>
              <a:prstGeom prst="roundRect">
                <a:avLst>
                  <a:gd name="adj" fmla="val 50000"/>
                </a:avLst>
              </a:prstGeom>
              <a:solidFill>
                <a:srgbClr val="000000"/>
              </a:solidFill>
              <a:ln w="0">
                <a:noFill/>
              </a:ln>
            </p:spPr>
            <p:style>
              <a:lnRef idx="0"/>
              <a:fillRef idx="0"/>
              <a:effectRef idx="0"/>
              <a:fontRef idx="minor"/>
            </p:style>
          </p:sp>
          <p:sp>
            <p:nvSpPr>
              <p:cNvPr id="5874" name="CustomShape 70"/>
              <p:cNvSpPr/>
              <p:nvPr/>
            </p:nvSpPr>
            <p:spPr>
              <a:xfrm>
                <a:off x="10580040" y="2702880"/>
                <a:ext cx="8964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875" name="CustomShape 71"/>
            <p:cNvSpPr/>
            <p:nvPr/>
          </p:nvSpPr>
          <p:spPr>
            <a:xfrm>
              <a:off x="10668600" y="2649240"/>
              <a:ext cx="40320" cy="320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876" name="Group 72"/>
            <p:cNvGrpSpPr/>
            <p:nvPr/>
          </p:nvGrpSpPr>
          <p:grpSpPr>
            <a:xfrm>
              <a:off x="10578600" y="2643840"/>
              <a:ext cx="92880" cy="23040"/>
              <a:chOff x="10578600" y="2643840"/>
              <a:chExt cx="92880" cy="23040"/>
            </a:xfrm>
          </p:grpSpPr>
          <p:sp>
            <p:nvSpPr>
              <p:cNvPr id="5877" name="CustomShape 73"/>
              <p:cNvSpPr/>
              <p:nvPr/>
            </p:nvSpPr>
            <p:spPr>
              <a:xfrm>
                <a:off x="10578600" y="2643840"/>
                <a:ext cx="92880" cy="23040"/>
              </a:xfrm>
              <a:prstGeom prst="roundRect">
                <a:avLst>
                  <a:gd name="adj" fmla="val 50000"/>
                </a:avLst>
              </a:prstGeom>
              <a:solidFill>
                <a:srgbClr val="000000"/>
              </a:solidFill>
              <a:ln w="0">
                <a:noFill/>
              </a:ln>
            </p:spPr>
            <p:style>
              <a:lnRef idx="0"/>
              <a:fillRef idx="0"/>
              <a:effectRef idx="0"/>
              <a:fontRef idx="minor"/>
            </p:style>
          </p:sp>
          <p:sp>
            <p:nvSpPr>
              <p:cNvPr id="5878" name="CustomShape 74"/>
              <p:cNvSpPr/>
              <p:nvPr/>
            </p:nvSpPr>
            <p:spPr>
              <a:xfrm>
                <a:off x="10580040" y="2647080"/>
                <a:ext cx="89640" cy="165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879" name="CustomShape 75"/>
            <p:cNvSpPr/>
            <p:nvPr/>
          </p:nvSpPr>
          <p:spPr>
            <a:xfrm>
              <a:off x="10662840" y="2478960"/>
              <a:ext cx="8640" cy="4197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5880" name="CustomShape 76"/>
            <p:cNvSpPr/>
            <p:nvPr/>
          </p:nvSpPr>
          <p:spPr>
            <a:xfrm>
              <a:off x="10672200" y="2585160"/>
              <a:ext cx="36000" cy="367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881" name="CustomShape 77"/>
            <p:cNvSpPr/>
            <p:nvPr/>
          </p:nvSpPr>
          <p:spPr>
            <a:xfrm>
              <a:off x="10672920" y="2525040"/>
              <a:ext cx="37080" cy="41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882" name="CustomShape 78"/>
            <p:cNvSpPr/>
            <p:nvPr/>
          </p:nvSpPr>
          <p:spPr>
            <a:xfrm>
              <a:off x="10705680" y="2880720"/>
              <a:ext cx="5400" cy="15120"/>
            </a:xfrm>
            <a:prstGeom prst="ellipse">
              <a:avLst/>
            </a:prstGeom>
            <a:solidFill>
              <a:srgbClr val="333333"/>
            </a:solidFill>
            <a:ln w="0">
              <a:noFill/>
            </a:ln>
          </p:spPr>
          <p:style>
            <a:lnRef idx="0"/>
            <a:fillRef idx="0"/>
            <a:effectRef idx="0"/>
            <a:fontRef idx="minor"/>
          </p:style>
        </p:sp>
        <p:sp>
          <p:nvSpPr>
            <p:cNvPr id="5883" name="CustomShape 79"/>
            <p:cNvSpPr/>
            <p:nvPr/>
          </p:nvSpPr>
          <p:spPr>
            <a:xfrm>
              <a:off x="10670760" y="2881440"/>
              <a:ext cx="37440" cy="342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884" name="CustomShape 80"/>
            <p:cNvSpPr/>
            <p:nvPr/>
          </p:nvSpPr>
          <p:spPr>
            <a:xfrm>
              <a:off x="10481760" y="2892960"/>
              <a:ext cx="192960" cy="2448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5885" name="CustomShape 81"/>
            <p:cNvSpPr/>
            <p:nvPr/>
          </p:nvSpPr>
          <p:spPr>
            <a:xfrm>
              <a:off x="10492920" y="2899440"/>
              <a:ext cx="170640" cy="1188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5886" name="CustomShape 82"/>
            <p:cNvSpPr/>
            <p:nvPr/>
          </p:nvSpPr>
          <p:spPr>
            <a:xfrm>
              <a:off x="10508760" y="2838960"/>
              <a:ext cx="22680" cy="23040"/>
            </a:xfrm>
            <a:prstGeom prst="ellipse">
              <a:avLst/>
            </a:prstGeom>
            <a:solidFill>
              <a:srgbClr val="33cc33"/>
            </a:solidFill>
            <a:ln w="0">
              <a:noFill/>
            </a:ln>
          </p:spPr>
          <p:style>
            <a:lnRef idx="0"/>
            <a:fillRef idx="0"/>
            <a:effectRef idx="0"/>
            <a:fontRef idx="minor"/>
          </p:style>
        </p:sp>
        <p:sp>
          <p:nvSpPr>
            <p:cNvPr id="5887" name="CustomShape 83"/>
            <p:cNvSpPr/>
            <p:nvPr/>
          </p:nvSpPr>
          <p:spPr>
            <a:xfrm>
              <a:off x="10537200" y="2838960"/>
              <a:ext cx="24480" cy="23040"/>
            </a:xfrm>
            <a:prstGeom prst="ellipse">
              <a:avLst/>
            </a:prstGeom>
            <a:solidFill>
              <a:srgbClr val="ff0000"/>
            </a:solidFill>
            <a:ln w="0">
              <a:noFill/>
            </a:ln>
          </p:spPr>
          <p:style>
            <a:lnRef idx="0"/>
            <a:fillRef idx="0"/>
            <a:effectRef idx="0"/>
            <a:fontRef idx="minor"/>
          </p:style>
        </p:sp>
        <p:sp>
          <p:nvSpPr>
            <p:cNvPr id="5888" name="CustomShape 84"/>
            <p:cNvSpPr/>
            <p:nvPr/>
          </p:nvSpPr>
          <p:spPr>
            <a:xfrm>
              <a:off x="10565640" y="2837520"/>
              <a:ext cx="24480" cy="24480"/>
            </a:xfrm>
            <a:prstGeom prst="ellipse">
              <a:avLst/>
            </a:prstGeom>
            <a:solidFill>
              <a:srgbClr val="33cc33"/>
            </a:solidFill>
            <a:ln w="0">
              <a:noFill/>
            </a:ln>
          </p:spPr>
          <p:style>
            <a:lnRef idx="0"/>
            <a:fillRef idx="0"/>
            <a:effectRef idx="0"/>
            <a:fontRef idx="minor"/>
          </p:style>
        </p:sp>
        <p:sp>
          <p:nvSpPr>
            <p:cNvPr id="5889" name="CustomShape 85"/>
            <p:cNvSpPr/>
            <p:nvPr/>
          </p:nvSpPr>
          <p:spPr>
            <a:xfrm>
              <a:off x="10630800" y="2737800"/>
              <a:ext cx="11880" cy="137160"/>
            </a:xfrm>
            <a:prstGeom prst="rect">
              <a:avLst/>
            </a:prstGeom>
            <a:solidFill>
              <a:srgbClr val="292929"/>
            </a:solidFill>
            <a:ln w="9525">
              <a:solidFill>
                <a:srgbClr val="000000"/>
              </a:solidFill>
              <a:miter/>
            </a:ln>
          </p:spPr>
          <p:style>
            <a:lnRef idx="0"/>
            <a:fillRef idx="0"/>
            <a:effectRef idx="0"/>
            <a:fontRef idx="minor"/>
          </p:style>
        </p:sp>
      </p:grpSp>
      <p:grpSp>
        <p:nvGrpSpPr>
          <p:cNvPr id="5890" name="Group 86"/>
          <p:cNvGrpSpPr/>
          <p:nvPr/>
        </p:nvGrpSpPr>
        <p:grpSpPr>
          <a:xfrm>
            <a:off x="4828680" y="3381840"/>
            <a:ext cx="523080" cy="432360"/>
            <a:chOff x="4828680" y="3381840"/>
            <a:chExt cx="523080" cy="432360"/>
          </a:xfrm>
        </p:grpSpPr>
        <p:pic>
          <p:nvPicPr>
            <p:cNvPr id="5891" name="Picture 161" descr="desktop_computer_stylized_medium"/>
            <p:cNvPicPr/>
            <p:nvPr/>
          </p:nvPicPr>
          <p:blipFill>
            <a:blip r:embed="rId2"/>
            <a:stretch/>
          </p:blipFill>
          <p:spPr>
            <a:xfrm flipH="1">
              <a:off x="4828680" y="3381840"/>
              <a:ext cx="523080" cy="432360"/>
            </a:xfrm>
            <a:prstGeom prst="rect">
              <a:avLst/>
            </a:prstGeom>
            <a:ln w="0">
              <a:noFill/>
            </a:ln>
          </p:spPr>
        </p:pic>
        <p:sp>
          <p:nvSpPr>
            <p:cNvPr id="5892" name="CustomShape 87"/>
            <p:cNvSpPr/>
            <p:nvPr/>
          </p:nvSpPr>
          <p:spPr>
            <a:xfrm flipH="1">
              <a:off x="5047200" y="3423240"/>
              <a:ext cx="253080" cy="1965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893" name="Group 88"/>
          <p:cNvGrpSpPr/>
          <p:nvPr/>
        </p:nvGrpSpPr>
        <p:grpSpPr>
          <a:xfrm>
            <a:off x="10164240" y="3444120"/>
            <a:ext cx="229320" cy="438480"/>
            <a:chOff x="10164240" y="3444120"/>
            <a:chExt cx="229320" cy="438480"/>
          </a:xfrm>
        </p:grpSpPr>
        <p:sp>
          <p:nvSpPr>
            <p:cNvPr id="5894" name="CustomShape 89"/>
            <p:cNvSpPr/>
            <p:nvPr/>
          </p:nvSpPr>
          <p:spPr>
            <a:xfrm>
              <a:off x="10347840" y="3444840"/>
              <a:ext cx="43560" cy="4186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895" name="CustomShape 90"/>
            <p:cNvSpPr/>
            <p:nvPr/>
          </p:nvSpPr>
          <p:spPr>
            <a:xfrm>
              <a:off x="10175400" y="3444120"/>
              <a:ext cx="167400" cy="4183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896" name="CustomShape 91"/>
            <p:cNvSpPr/>
            <p:nvPr/>
          </p:nvSpPr>
          <p:spPr>
            <a:xfrm>
              <a:off x="10356480" y="3470040"/>
              <a:ext cx="24840" cy="3870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897" name="CustomShape 92"/>
            <p:cNvSpPr/>
            <p:nvPr/>
          </p:nvSpPr>
          <p:spPr>
            <a:xfrm>
              <a:off x="10350360" y="3666960"/>
              <a:ext cx="40320" cy="32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898" name="CustomShape 93"/>
            <p:cNvSpPr/>
            <p:nvPr/>
          </p:nvSpPr>
          <p:spPr>
            <a:xfrm>
              <a:off x="10175400" y="3493080"/>
              <a:ext cx="94320" cy="5400"/>
            </a:xfrm>
            <a:prstGeom prst="rect">
              <a:avLst/>
            </a:prstGeom>
            <a:solidFill>
              <a:srgbClr val="000000"/>
            </a:solidFill>
            <a:ln w="9525">
              <a:solidFill>
                <a:srgbClr val="000000"/>
              </a:solidFill>
              <a:miter/>
            </a:ln>
          </p:spPr>
          <p:style>
            <a:lnRef idx="0"/>
            <a:fillRef idx="0"/>
            <a:effectRef idx="0"/>
            <a:fontRef idx="minor"/>
          </p:style>
        </p:sp>
        <p:grpSp>
          <p:nvGrpSpPr>
            <p:cNvPr id="5899" name="Group 94"/>
            <p:cNvGrpSpPr/>
            <p:nvPr/>
          </p:nvGrpSpPr>
          <p:grpSpPr>
            <a:xfrm>
              <a:off x="10262520" y="3488400"/>
              <a:ext cx="92880" cy="24480"/>
              <a:chOff x="10262520" y="3488400"/>
              <a:chExt cx="92880" cy="24480"/>
            </a:xfrm>
          </p:grpSpPr>
          <p:sp>
            <p:nvSpPr>
              <p:cNvPr id="5900" name="CustomShape 95"/>
              <p:cNvSpPr/>
              <p:nvPr/>
            </p:nvSpPr>
            <p:spPr>
              <a:xfrm>
                <a:off x="10262520" y="3488400"/>
                <a:ext cx="92880" cy="24480"/>
              </a:xfrm>
              <a:prstGeom prst="roundRect">
                <a:avLst>
                  <a:gd name="adj" fmla="val 50000"/>
                </a:avLst>
              </a:prstGeom>
              <a:solidFill>
                <a:srgbClr val="000000"/>
              </a:solidFill>
              <a:ln w="0">
                <a:noFill/>
              </a:ln>
            </p:spPr>
            <p:style>
              <a:lnRef idx="0"/>
              <a:fillRef idx="0"/>
              <a:effectRef idx="0"/>
              <a:fontRef idx="minor"/>
            </p:style>
          </p:sp>
          <p:sp>
            <p:nvSpPr>
              <p:cNvPr id="5901" name="CustomShape 96"/>
              <p:cNvSpPr/>
              <p:nvPr/>
            </p:nvSpPr>
            <p:spPr>
              <a:xfrm>
                <a:off x="10264320" y="3491640"/>
                <a:ext cx="89640" cy="180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902" name="CustomShape 97"/>
            <p:cNvSpPr/>
            <p:nvPr/>
          </p:nvSpPr>
          <p:spPr>
            <a:xfrm>
              <a:off x="10178640" y="3552120"/>
              <a:ext cx="94320" cy="7200"/>
            </a:xfrm>
            <a:prstGeom prst="rect">
              <a:avLst/>
            </a:prstGeom>
            <a:solidFill>
              <a:srgbClr val="000000"/>
            </a:solidFill>
            <a:ln w="9525">
              <a:solidFill>
                <a:srgbClr val="000000"/>
              </a:solidFill>
              <a:miter/>
            </a:ln>
          </p:spPr>
          <p:style>
            <a:lnRef idx="0"/>
            <a:fillRef idx="0"/>
            <a:effectRef idx="0"/>
            <a:fontRef idx="minor"/>
          </p:style>
        </p:sp>
        <p:grpSp>
          <p:nvGrpSpPr>
            <p:cNvPr id="5903" name="Group 98"/>
            <p:cNvGrpSpPr/>
            <p:nvPr/>
          </p:nvGrpSpPr>
          <p:grpSpPr>
            <a:xfrm>
              <a:off x="10262520" y="3548880"/>
              <a:ext cx="92880" cy="21240"/>
              <a:chOff x="10262520" y="3548880"/>
              <a:chExt cx="92880" cy="21240"/>
            </a:xfrm>
          </p:grpSpPr>
          <p:sp>
            <p:nvSpPr>
              <p:cNvPr id="5904" name="CustomShape 99"/>
              <p:cNvSpPr/>
              <p:nvPr/>
            </p:nvSpPr>
            <p:spPr>
              <a:xfrm>
                <a:off x="10262520" y="3548880"/>
                <a:ext cx="92880" cy="21240"/>
              </a:xfrm>
              <a:prstGeom prst="roundRect">
                <a:avLst>
                  <a:gd name="adj" fmla="val 50000"/>
                </a:avLst>
              </a:prstGeom>
              <a:solidFill>
                <a:srgbClr val="000000"/>
              </a:solidFill>
              <a:ln w="0">
                <a:noFill/>
              </a:ln>
            </p:spPr>
            <p:style>
              <a:lnRef idx="0"/>
              <a:fillRef idx="0"/>
              <a:effectRef idx="0"/>
              <a:fontRef idx="minor"/>
            </p:style>
          </p:sp>
          <p:sp>
            <p:nvSpPr>
              <p:cNvPr id="5905" name="CustomShape 100"/>
              <p:cNvSpPr/>
              <p:nvPr/>
            </p:nvSpPr>
            <p:spPr>
              <a:xfrm>
                <a:off x="10264320" y="3552120"/>
                <a:ext cx="89640" cy="147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906" name="CustomShape 101"/>
            <p:cNvSpPr/>
            <p:nvPr/>
          </p:nvSpPr>
          <p:spPr>
            <a:xfrm>
              <a:off x="10176840" y="3615480"/>
              <a:ext cx="94320" cy="5400"/>
            </a:xfrm>
            <a:prstGeom prst="rect">
              <a:avLst/>
            </a:prstGeom>
            <a:solidFill>
              <a:srgbClr val="000000"/>
            </a:solidFill>
            <a:ln w="9525">
              <a:solidFill>
                <a:srgbClr val="000000"/>
              </a:solidFill>
              <a:miter/>
            </a:ln>
          </p:spPr>
          <p:style>
            <a:lnRef idx="0"/>
            <a:fillRef idx="0"/>
            <a:effectRef idx="0"/>
            <a:fontRef idx="minor"/>
          </p:style>
        </p:sp>
        <p:sp>
          <p:nvSpPr>
            <p:cNvPr id="5907" name="CustomShape 102"/>
            <p:cNvSpPr/>
            <p:nvPr/>
          </p:nvSpPr>
          <p:spPr>
            <a:xfrm>
              <a:off x="10178640" y="3669480"/>
              <a:ext cx="94320" cy="7200"/>
            </a:xfrm>
            <a:prstGeom prst="rect">
              <a:avLst/>
            </a:prstGeom>
            <a:solidFill>
              <a:srgbClr val="000000"/>
            </a:solidFill>
            <a:ln w="9525">
              <a:solidFill>
                <a:srgbClr val="000000"/>
              </a:solidFill>
              <a:miter/>
            </a:ln>
          </p:spPr>
          <p:style>
            <a:lnRef idx="0"/>
            <a:fillRef idx="0"/>
            <a:effectRef idx="0"/>
            <a:fontRef idx="minor"/>
          </p:style>
        </p:sp>
        <p:grpSp>
          <p:nvGrpSpPr>
            <p:cNvPr id="5908" name="Group 103"/>
            <p:cNvGrpSpPr/>
            <p:nvPr/>
          </p:nvGrpSpPr>
          <p:grpSpPr>
            <a:xfrm>
              <a:off x="10261080" y="3664800"/>
              <a:ext cx="92880" cy="37080"/>
              <a:chOff x="10261080" y="3664800"/>
              <a:chExt cx="92880" cy="37080"/>
            </a:xfrm>
          </p:grpSpPr>
          <p:sp>
            <p:nvSpPr>
              <p:cNvPr id="5909" name="CustomShape 104"/>
              <p:cNvSpPr/>
              <p:nvPr/>
            </p:nvSpPr>
            <p:spPr>
              <a:xfrm>
                <a:off x="10261080" y="3664800"/>
                <a:ext cx="92880" cy="37080"/>
              </a:xfrm>
              <a:prstGeom prst="roundRect">
                <a:avLst>
                  <a:gd name="adj" fmla="val 50000"/>
                </a:avLst>
              </a:prstGeom>
              <a:solidFill>
                <a:srgbClr val="000000"/>
              </a:solidFill>
              <a:ln w="0">
                <a:noFill/>
              </a:ln>
            </p:spPr>
            <p:style>
              <a:lnRef idx="0"/>
              <a:fillRef idx="0"/>
              <a:effectRef idx="0"/>
              <a:fontRef idx="minor"/>
            </p:style>
          </p:sp>
          <p:sp>
            <p:nvSpPr>
              <p:cNvPr id="5910" name="CustomShape 105"/>
              <p:cNvSpPr/>
              <p:nvPr/>
            </p:nvSpPr>
            <p:spPr>
              <a:xfrm>
                <a:off x="10262520" y="3668040"/>
                <a:ext cx="8964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911" name="CustomShape 106"/>
            <p:cNvSpPr/>
            <p:nvPr/>
          </p:nvSpPr>
          <p:spPr>
            <a:xfrm>
              <a:off x="10351080" y="3614400"/>
              <a:ext cx="40320" cy="320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912" name="Group 107"/>
            <p:cNvGrpSpPr/>
            <p:nvPr/>
          </p:nvGrpSpPr>
          <p:grpSpPr>
            <a:xfrm>
              <a:off x="10261080" y="3609000"/>
              <a:ext cx="92880" cy="23040"/>
              <a:chOff x="10261080" y="3609000"/>
              <a:chExt cx="92880" cy="23040"/>
            </a:xfrm>
          </p:grpSpPr>
          <p:sp>
            <p:nvSpPr>
              <p:cNvPr id="5913" name="CustomShape 108"/>
              <p:cNvSpPr/>
              <p:nvPr/>
            </p:nvSpPr>
            <p:spPr>
              <a:xfrm>
                <a:off x="10261080" y="3609000"/>
                <a:ext cx="92880" cy="23040"/>
              </a:xfrm>
              <a:prstGeom prst="roundRect">
                <a:avLst>
                  <a:gd name="adj" fmla="val 50000"/>
                </a:avLst>
              </a:prstGeom>
              <a:solidFill>
                <a:srgbClr val="000000"/>
              </a:solidFill>
              <a:ln w="0">
                <a:noFill/>
              </a:ln>
            </p:spPr>
            <p:style>
              <a:lnRef idx="0"/>
              <a:fillRef idx="0"/>
              <a:effectRef idx="0"/>
              <a:fontRef idx="minor"/>
            </p:style>
          </p:sp>
          <p:sp>
            <p:nvSpPr>
              <p:cNvPr id="5914" name="CustomShape 109"/>
              <p:cNvSpPr/>
              <p:nvPr/>
            </p:nvSpPr>
            <p:spPr>
              <a:xfrm>
                <a:off x="10262520" y="3612240"/>
                <a:ext cx="89640" cy="165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915" name="CustomShape 110"/>
            <p:cNvSpPr/>
            <p:nvPr/>
          </p:nvSpPr>
          <p:spPr>
            <a:xfrm>
              <a:off x="10345320" y="3444120"/>
              <a:ext cx="8640" cy="4197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5916" name="CustomShape 111"/>
            <p:cNvSpPr/>
            <p:nvPr/>
          </p:nvSpPr>
          <p:spPr>
            <a:xfrm>
              <a:off x="10354680" y="3550680"/>
              <a:ext cx="36000" cy="367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917" name="CustomShape 112"/>
            <p:cNvSpPr/>
            <p:nvPr/>
          </p:nvSpPr>
          <p:spPr>
            <a:xfrm>
              <a:off x="10355400" y="3490200"/>
              <a:ext cx="37080" cy="41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918" name="CustomShape 113"/>
            <p:cNvSpPr/>
            <p:nvPr/>
          </p:nvSpPr>
          <p:spPr>
            <a:xfrm>
              <a:off x="10388160" y="3845880"/>
              <a:ext cx="5400" cy="15120"/>
            </a:xfrm>
            <a:prstGeom prst="ellipse">
              <a:avLst/>
            </a:prstGeom>
            <a:solidFill>
              <a:srgbClr val="333333"/>
            </a:solidFill>
            <a:ln w="0">
              <a:noFill/>
            </a:ln>
          </p:spPr>
          <p:style>
            <a:lnRef idx="0"/>
            <a:fillRef idx="0"/>
            <a:effectRef idx="0"/>
            <a:fontRef idx="minor"/>
          </p:style>
        </p:sp>
        <p:sp>
          <p:nvSpPr>
            <p:cNvPr id="5919" name="CustomShape 114"/>
            <p:cNvSpPr/>
            <p:nvPr/>
          </p:nvSpPr>
          <p:spPr>
            <a:xfrm>
              <a:off x="10353240" y="3846600"/>
              <a:ext cx="37440" cy="342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920" name="CustomShape 115"/>
            <p:cNvSpPr/>
            <p:nvPr/>
          </p:nvSpPr>
          <p:spPr>
            <a:xfrm>
              <a:off x="10164240" y="3858120"/>
              <a:ext cx="192960" cy="2448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5921" name="CustomShape 116"/>
            <p:cNvSpPr/>
            <p:nvPr/>
          </p:nvSpPr>
          <p:spPr>
            <a:xfrm>
              <a:off x="10175400" y="3864600"/>
              <a:ext cx="170640" cy="1188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5922" name="CustomShape 117"/>
            <p:cNvSpPr/>
            <p:nvPr/>
          </p:nvSpPr>
          <p:spPr>
            <a:xfrm>
              <a:off x="10191240" y="3804480"/>
              <a:ext cx="22680" cy="23040"/>
            </a:xfrm>
            <a:prstGeom prst="ellipse">
              <a:avLst/>
            </a:prstGeom>
            <a:solidFill>
              <a:srgbClr val="33cc33"/>
            </a:solidFill>
            <a:ln w="0">
              <a:noFill/>
            </a:ln>
          </p:spPr>
          <p:style>
            <a:lnRef idx="0"/>
            <a:fillRef idx="0"/>
            <a:effectRef idx="0"/>
            <a:fontRef idx="minor"/>
          </p:style>
        </p:sp>
        <p:sp>
          <p:nvSpPr>
            <p:cNvPr id="5923" name="CustomShape 118"/>
            <p:cNvSpPr/>
            <p:nvPr/>
          </p:nvSpPr>
          <p:spPr>
            <a:xfrm>
              <a:off x="10219680" y="3804480"/>
              <a:ext cx="24480" cy="23040"/>
            </a:xfrm>
            <a:prstGeom prst="ellipse">
              <a:avLst/>
            </a:prstGeom>
            <a:solidFill>
              <a:srgbClr val="ff0000"/>
            </a:solidFill>
            <a:ln w="0">
              <a:noFill/>
            </a:ln>
          </p:spPr>
          <p:style>
            <a:lnRef idx="0"/>
            <a:fillRef idx="0"/>
            <a:effectRef idx="0"/>
            <a:fontRef idx="minor"/>
          </p:style>
        </p:sp>
        <p:sp>
          <p:nvSpPr>
            <p:cNvPr id="5924" name="CustomShape 119"/>
            <p:cNvSpPr/>
            <p:nvPr/>
          </p:nvSpPr>
          <p:spPr>
            <a:xfrm>
              <a:off x="10248480" y="3802680"/>
              <a:ext cx="24480" cy="24480"/>
            </a:xfrm>
            <a:prstGeom prst="ellipse">
              <a:avLst/>
            </a:prstGeom>
            <a:solidFill>
              <a:srgbClr val="33cc33"/>
            </a:solidFill>
            <a:ln w="0">
              <a:noFill/>
            </a:ln>
          </p:spPr>
          <p:style>
            <a:lnRef idx="0"/>
            <a:fillRef idx="0"/>
            <a:effectRef idx="0"/>
            <a:fontRef idx="minor"/>
          </p:style>
        </p:sp>
        <p:sp>
          <p:nvSpPr>
            <p:cNvPr id="5925" name="CustomShape 120"/>
            <p:cNvSpPr/>
            <p:nvPr/>
          </p:nvSpPr>
          <p:spPr>
            <a:xfrm>
              <a:off x="10313280" y="3702960"/>
              <a:ext cx="11880" cy="137160"/>
            </a:xfrm>
            <a:prstGeom prst="rect">
              <a:avLst/>
            </a:prstGeom>
            <a:solidFill>
              <a:srgbClr val="292929"/>
            </a:solidFill>
            <a:ln w="9525">
              <a:solidFill>
                <a:srgbClr val="000000"/>
              </a:solidFill>
              <a:miter/>
            </a:ln>
          </p:spPr>
          <p:style>
            <a:lnRef idx="0"/>
            <a:fillRef idx="0"/>
            <a:effectRef idx="0"/>
            <a:fontRef idx="minor"/>
          </p:style>
        </p:sp>
      </p:grpSp>
      <p:sp>
        <p:nvSpPr>
          <p:cNvPr id="5926" name="CustomShape 121"/>
          <p:cNvSpPr/>
          <p:nvPr/>
        </p:nvSpPr>
        <p:spPr>
          <a:xfrm>
            <a:off x="774360" y="4402440"/>
            <a:ext cx="3170160" cy="1294200"/>
          </a:xfrm>
          <a:prstGeom prst="rect">
            <a:avLst/>
          </a:prstGeom>
          <a:noFill/>
          <a:ln w="0">
            <a:noFill/>
          </a:ln>
        </p:spPr>
        <p:style>
          <a:lnRef idx="0"/>
          <a:fillRef idx="0"/>
          <a:effectRef idx="0"/>
          <a:fontRef idx="minor"/>
        </p:style>
        <p:txBody>
          <a:bodyPr lIns="90000" rIns="90000" tIns="45000" bIns="45000">
            <a:spAutoFit/>
          </a:bodyPr>
          <a:p>
            <a:pPr marL="399960" indent="-397440">
              <a:lnSpc>
                <a:spcPct val="90000"/>
              </a:lnSpc>
              <a:tabLst>
                <a:tab algn="l" pos="0"/>
              </a:tabLst>
            </a:pPr>
            <a:r>
              <a:rPr b="0" i="1" lang="en-US" sz="2800" spc="-1" strike="noStrike">
                <a:solidFill>
                  <a:srgbClr val="c00000"/>
                </a:solidFill>
                <a:latin typeface="Calibri"/>
                <a:ea typeface="DejaVu Sans"/>
              </a:rPr>
              <a:t>Q: </a:t>
            </a:r>
            <a:r>
              <a:rPr b="0" lang="en-US" sz="2800" spc="-1" strike="noStrike">
                <a:solidFill>
                  <a:srgbClr val="000000"/>
                </a:solidFill>
                <a:latin typeface="Calibri"/>
                <a:ea typeface="DejaVu Sans"/>
              </a:rPr>
              <a:t>What happens as </a:t>
            </a:r>
            <a:r>
              <a:rPr b="0" lang="en-US" sz="2800" spc="-1" strike="noStrike">
                <a:solidFill>
                  <a:srgbClr val="000000"/>
                </a:solidFill>
                <a:latin typeface="Calibri"/>
                <a:ea typeface="ＭＳ Ｐゴシック"/>
              </a:rPr>
              <a:t>arrival rate </a:t>
            </a:r>
            <a:r>
              <a:rPr b="0" i="1" lang="en-US" sz="2800" spc="-1" strike="noStrike">
                <a:solidFill>
                  <a:srgbClr val="c00000"/>
                </a:solidFill>
                <a:latin typeface="Symbol"/>
                <a:ea typeface="ＭＳ Ｐゴシック"/>
              </a:rPr>
              <a:t>l</a:t>
            </a:r>
            <a:r>
              <a:rPr b="0" lang="en-US" sz="2800" spc="-1" strike="noStrike" baseline="-25000">
                <a:solidFill>
                  <a:srgbClr val="c00000"/>
                </a:solidFill>
                <a:latin typeface="Calibri"/>
                <a:ea typeface="ＭＳ Ｐゴシック"/>
              </a:rPr>
              <a:t>in</a:t>
            </a:r>
            <a:r>
              <a:rPr b="0" i="1" lang="en-US" sz="2800" spc="-1" strike="noStrike">
                <a:solidFill>
                  <a:srgbClr val="c00000"/>
                </a:solidFill>
                <a:latin typeface="Gill Sans MT"/>
                <a:ea typeface="ＭＳ Ｐゴシック"/>
              </a:rPr>
              <a:t> </a:t>
            </a:r>
            <a:r>
              <a:rPr b="0" lang="en-US" sz="2800" spc="-1" strike="noStrike">
                <a:solidFill>
                  <a:srgbClr val="000000"/>
                </a:solidFill>
                <a:latin typeface="Calibri"/>
                <a:ea typeface="ＭＳ Ｐゴシック"/>
              </a:rPr>
              <a:t>approaches R/2? </a:t>
            </a:r>
            <a:endParaRPr b="0" lang="en-US" sz="2800" spc="-1" strike="noStrike">
              <a:latin typeface="Arial"/>
            </a:endParaRPr>
          </a:p>
        </p:txBody>
      </p:sp>
      <p:grpSp>
        <p:nvGrpSpPr>
          <p:cNvPr id="5927" name="Group 122"/>
          <p:cNvGrpSpPr/>
          <p:nvPr/>
        </p:nvGrpSpPr>
        <p:grpSpPr>
          <a:xfrm>
            <a:off x="4817880" y="1175040"/>
            <a:ext cx="2129400" cy="721800"/>
            <a:chOff x="4817880" y="1175040"/>
            <a:chExt cx="2129400" cy="721800"/>
          </a:xfrm>
        </p:grpSpPr>
        <p:sp>
          <p:nvSpPr>
            <p:cNvPr id="5928" name="CustomShape 123"/>
            <p:cNvSpPr/>
            <p:nvPr/>
          </p:nvSpPr>
          <p:spPr>
            <a:xfrm>
              <a:off x="6584400" y="1809000"/>
              <a:ext cx="89640" cy="87840"/>
            </a:xfrm>
            <a:prstGeom prst="ellipse">
              <a:avLst/>
            </a:prstGeom>
            <a:solidFill>
              <a:srgbClr val="ff0000"/>
            </a:solidFill>
            <a:ln w="9525">
              <a:solidFill>
                <a:srgbClr val="ff0000"/>
              </a:solidFill>
              <a:round/>
            </a:ln>
          </p:spPr>
          <p:style>
            <a:lnRef idx="0"/>
            <a:fillRef idx="0"/>
            <a:effectRef idx="0"/>
            <a:fontRef idx="minor"/>
          </p:style>
        </p:sp>
        <p:sp>
          <p:nvSpPr>
            <p:cNvPr id="5929" name="Line 124"/>
            <p:cNvSpPr/>
            <p:nvPr/>
          </p:nvSpPr>
          <p:spPr>
            <a:xfrm>
              <a:off x="6158880" y="1587960"/>
              <a:ext cx="369720" cy="252360"/>
            </a:xfrm>
            <a:prstGeom prst="line">
              <a:avLst/>
            </a:prstGeom>
            <a:ln w="9525">
              <a:solidFill>
                <a:srgbClr val="000000"/>
              </a:solidFill>
              <a:round/>
              <a:tailEnd len="med" type="triangle" w="med"/>
            </a:ln>
          </p:spPr>
          <p:style>
            <a:lnRef idx="0"/>
            <a:fillRef idx="0"/>
            <a:effectRef idx="0"/>
            <a:fontRef idx="minor"/>
          </p:style>
        </p:sp>
        <p:sp>
          <p:nvSpPr>
            <p:cNvPr id="5930" name="CustomShape 125"/>
            <p:cNvSpPr/>
            <p:nvPr/>
          </p:nvSpPr>
          <p:spPr>
            <a:xfrm>
              <a:off x="4817880" y="1175040"/>
              <a:ext cx="2129400" cy="364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original data: </a:t>
              </a:r>
              <a:r>
                <a:rPr b="0" lang="en-US" sz="2400" spc="-1" strike="noStrike">
                  <a:solidFill>
                    <a:srgbClr val="cc0000"/>
                  </a:solidFill>
                  <a:latin typeface="Symbol"/>
                  <a:ea typeface="ＭＳ Ｐゴシック"/>
                </a:rPr>
                <a:t>l</a:t>
              </a:r>
              <a:r>
                <a:rPr b="0" lang="en-US" sz="2400" spc="-1" strike="noStrike" baseline="-25000">
                  <a:solidFill>
                    <a:srgbClr val="cc0000"/>
                  </a:solidFill>
                  <a:latin typeface="Arial"/>
                  <a:ea typeface="ＭＳ Ｐゴシック"/>
                </a:rPr>
                <a:t>in</a:t>
              </a:r>
              <a:r>
                <a:rPr b="0" lang="en-US" sz="1600" spc="-1" strike="noStrike" baseline="-25000">
                  <a:solidFill>
                    <a:srgbClr val="cc0000"/>
                  </a:solidFill>
                  <a:latin typeface="Arial"/>
                  <a:ea typeface="ＭＳ Ｐゴシック"/>
                </a:rPr>
                <a:t> </a:t>
              </a:r>
              <a:endParaRPr b="0" lang="en-US" sz="1600" spc="-1" strike="noStrike">
                <a:latin typeface="Arial"/>
              </a:endParaRPr>
            </a:p>
          </p:txBody>
        </p:sp>
      </p:grpSp>
      <p:sp>
        <p:nvSpPr>
          <p:cNvPr id="5931" name="Line 126"/>
          <p:cNvSpPr/>
          <p:nvPr/>
        </p:nvSpPr>
        <p:spPr>
          <a:xfrm flipH="1">
            <a:off x="8546760" y="3636000"/>
            <a:ext cx="822240" cy="360"/>
          </a:xfrm>
          <a:prstGeom prst="line">
            <a:avLst/>
          </a:prstGeom>
          <a:ln w="9525">
            <a:solidFill>
              <a:srgbClr val="000000"/>
            </a:solidFill>
            <a:round/>
          </a:ln>
        </p:spPr>
        <p:style>
          <a:lnRef idx="0"/>
          <a:fillRef idx="0"/>
          <a:effectRef idx="0"/>
          <a:fontRef idx="minor"/>
        </p:style>
      </p:sp>
      <p:sp>
        <p:nvSpPr>
          <p:cNvPr id="5932" name="Line 127"/>
          <p:cNvSpPr/>
          <p:nvPr/>
        </p:nvSpPr>
        <p:spPr>
          <a:xfrm flipH="1">
            <a:off x="6792840" y="2768400"/>
            <a:ext cx="439920" cy="360"/>
          </a:xfrm>
          <a:prstGeom prst="line">
            <a:avLst/>
          </a:prstGeom>
          <a:ln w="9525">
            <a:solidFill>
              <a:srgbClr val="000000"/>
            </a:solidFill>
            <a:round/>
          </a:ln>
        </p:spPr>
        <p:style>
          <a:lnRef idx="0"/>
          <a:fillRef idx="0"/>
          <a:effectRef idx="0"/>
          <a:fontRef idx="minor"/>
        </p:style>
      </p:sp>
      <p:sp>
        <p:nvSpPr>
          <p:cNvPr id="5933" name="Line 128"/>
          <p:cNvSpPr/>
          <p:nvPr/>
        </p:nvSpPr>
        <p:spPr>
          <a:xfrm flipH="1">
            <a:off x="5871600" y="3638520"/>
            <a:ext cx="439560" cy="360"/>
          </a:xfrm>
          <a:prstGeom prst="line">
            <a:avLst/>
          </a:prstGeom>
          <a:ln w="9525">
            <a:solidFill>
              <a:srgbClr val="000000"/>
            </a:solidFill>
            <a:round/>
          </a:ln>
        </p:spPr>
        <p:style>
          <a:lnRef idx="0"/>
          <a:fillRef idx="0"/>
          <a:effectRef idx="0"/>
          <a:fontRef idx="minor"/>
        </p:style>
      </p:sp>
      <p:sp>
        <p:nvSpPr>
          <p:cNvPr id="5934" name="CustomShape 129"/>
          <p:cNvSpPr/>
          <p:nvPr/>
        </p:nvSpPr>
        <p:spPr>
          <a:xfrm>
            <a:off x="8599320" y="2808720"/>
            <a:ext cx="345600" cy="45540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00"/>
                </a:solidFill>
                <a:latin typeface="Calibri"/>
                <a:ea typeface="DejaVu Sans"/>
              </a:rPr>
              <a:t>R</a:t>
            </a:r>
            <a:endParaRPr b="0" lang="en-US" sz="2400" spc="-1" strike="noStrike">
              <a:latin typeface="Arial"/>
            </a:endParaRPr>
          </a:p>
        </p:txBody>
      </p:sp>
      <p:sp>
        <p:nvSpPr>
          <p:cNvPr id="5935" name="CustomShape 130"/>
          <p:cNvSpPr/>
          <p:nvPr/>
        </p:nvSpPr>
        <p:spPr>
          <a:xfrm>
            <a:off x="779040" y="2686320"/>
            <a:ext cx="3789720" cy="408240"/>
          </a:xfrm>
          <a:prstGeom prst="rect">
            <a:avLst/>
          </a:prstGeom>
          <a:noFill/>
          <a:ln w="0">
            <a:noFill/>
          </a:ln>
        </p:spPr>
        <p:style>
          <a:lnRef idx="0"/>
          <a:fillRef idx="0"/>
          <a:effectRef idx="0"/>
          <a:fontRef idx="minor"/>
        </p:style>
        <p:txBody>
          <a:bodyPr lIns="90000" rIns="90000" tIns="45000" bIns="45000">
            <a:noAutofit/>
          </a:bodyPr>
          <a:p>
            <a:pPr marL="223920" indent="-221400">
              <a:lnSpc>
                <a:spcPct val="85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two flows</a:t>
            </a:r>
            <a:endParaRPr b="0" lang="en-US" sz="2400" spc="-1" strike="noStrike">
              <a:latin typeface="Arial"/>
            </a:endParaRPr>
          </a:p>
        </p:txBody>
      </p:sp>
      <p:sp>
        <p:nvSpPr>
          <p:cNvPr id="5936" name="CustomShape 131"/>
          <p:cNvSpPr/>
          <p:nvPr/>
        </p:nvSpPr>
        <p:spPr>
          <a:xfrm>
            <a:off x="773280" y="1908000"/>
            <a:ext cx="4135680" cy="803160"/>
          </a:xfrm>
          <a:prstGeom prst="rect">
            <a:avLst/>
          </a:prstGeom>
          <a:noFill/>
          <a:ln w="0">
            <a:noFill/>
          </a:ln>
        </p:spPr>
        <p:style>
          <a:lnRef idx="0"/>
          <a:fillRef idx="0"/>
          <a:effectRef idx="0"/>
          <a:fontRef idx="minor"/>
        </p:style>
        <p:txBody>
          <a:bodyPr lIns="90000" rIns="90000" tIns="45000" bIns="45000">
            <a:noAutofit/>
          </a:bodyPr>
          <a:p>
            <a:pPr marL="223920" indent="-221400">
              <a:lnSpc>
                <a:spcPct val="85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one router, infinite buffers </a:t>
            </a:r>
            <a:endParaRPr b="0" lang="en-US" sz="2400" spc="-1" strike="noStrike">
              <a:latin typeface="Arial"/>
            </a:endParaRPr>
          </a:p>
          <a:p>
            <a:pPr marL="223920" indent="-221400">
              <a:lnSpc>
                <a:spcPct val="85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input, output link capacity: R</a:t>
            </a:r>
            <a:endParaRPr b="0" lang="en-US" sz="2400" spc="-1" strike="noStrike">
              <a:latin typeface="Arial"/>
            </a:endParaRPr>
          </a:p>
          <a:p>
            <a:pPr>
              <a:lnSpc>
                <a:spcPct val="85000"/>
              </a:lnSpc>
              <a:spcBef>
                <a:spcPts val="561"/>
              </a:spcBef>
              <a:tabLst>
                <a:tab algn="l" pos="0"/>
              </a:tabLst>
            </a:pPr>
            <a:endParaRPr b="0" lang="en-US" sz="2400" spc="-1" strike="noStrike">
              <a:latin typeface="Arial"/>
            </a:endParaRPr>
          </a:p>
        </p:txBody>
      </p:sp>
      <p:grpSp>
        <p:nvGrpSpPr>
          <p:cNvPr id="5937" name="Group 132"/>
          <p:cNvGrpSpPr/>
          <p:nvPr/>
        </p:nvGrpSpPr>
        <p:grpSpPr>
          <a:xfrm>
            <a:off x="7530120" y="2226600"/>
            <a:ext cx="1561680" cy="1082160"/>
            <a:chOff x="7530120" y="2226600"/>
            <a:chExt cx="1561680" cy="1082160"/>
          </a:xfrm>
        </p:grpSpPr>
        <p:sp>
          <p:nvSpPr>
            <p:cNvPr id="5938" name="CustomShape 133"/>
            <p:cNvSpPr/>
            <p:nvPr/>
          </p:nvSpPr>
          <p:spPr>
            <a:xfrm>
              <a:off x="7670160" y="2226600"/>
              <a:ext cx="1421640" cy="392760"/>
            </a:xfrm>
            <a:prstGeom prst="rect">
              <a:avLst/>
            </a:prstGeom>
            <a:noFill/>
            <a:ln w="0">
              <a:noFill/>
            </a:ln>
          </p:spPr>
          <p:style>
            <a:lnRef idx="0"/>
            <a:fillRef idx="0"/>
            <a:effectRef idx="0"/>
            <a:fontRef idx="minor"/>
          </p:style>
          <p:txBody>
            <a:bodyPr lIns="90000" rIns="90000" tIns="45000" bIns="45000">
              <a:noAutofit/>
            </a:bodyPr>
            <a:p>
              <a:pPr algn="r">
                <a:lnSpc>
                  <a:spcPct val="100000"/>
                </a:lnSpc>
                <a:tabLst>
                  <a:tab algn="l" pos="0"/>
                </a:tabLst>
              </a:pPr>
              <a:r>
                <a:rPr b="1" i="1" lang="en-US" sz="1400" spc="-1" strike="noStrike">
                  <a:solidFill>
                    <a:srgbClr val="000000"/>
                  </a:solidFill>
                  <a:latin typeface="Arial"/>
                  <a:ea typeface="ＭＳ Ｐゴシック"/>
                </a:rPr>
                <a:t>infinite</a:t>
              </a:r>
              <a:r>
                <a:rPr b="0" lang="en-US" sz="1200" spc="-1" strike="noStrike">
                  <a:solidFill>
                    <a:srgbClr val="000000"/>
                  </a:solidFill>
                  <a:latin typeface="Arial"/>
                  <a:ea typeface="ＭＳ Ｐゴシック"/>
                </a:rPr>
                <a:t> shared output link buffers</a:t>
              </a:r>
              <a:endParaRPr b="0" lang="en-US" sz="1200" spc="-1" strike="noStrike">
                <a:latin typeface="Arial"/>
              </a:endParaRPr>
            </a:p>
          </p:txBody>
        </p:sp>
        <p:sp>
          <p:nvSpPr>
            <p:cNvPr id="5939" name="Line 134"/>
            <p:cNvSpPr/>
            <p:nvPr/>
          </p:nvSpPr>
          <p:spPr>
            <a:xfrm flipH="1">
              <a:off x="8307360" y="2646720"/>
              <a:ext cx="238680" cy="376200"/>
            </a:xfrm>
            <a:prstGeom prst="line">
              <a:avLst/>
            </a:prstGeom>
            <a:ln w="9525">
              <a:solidFill>
                <a:srgbClr val="000000"/>
              </a:solidFill>
              <a:round/>
            </a:ln>
          </p:spPr>
          <p:style>
            <a:lnRef idx="0"/>
            <a:fillRef idx="0"/>
            <a:effectRef idx="0"/>
            <a:fontRef idx="minor"/>
          </p:style>
        </p:sp>
        <p:grpSp>
          <p:nvGrpSpPr>
            <p:cNvPr id="5940" name="Group 135"/>
            <p:cNvGrpSpPr/>
            <p:nvPr/>
          </p:nvGrpSpPr>
          <p:grpSpPr>
            <a:xfrm>
              <a:off x="7530120" y="3048480"/>
              <a:ext cx="899640" cy="260280"/>
              <a:chOff x="7530120" y="3048480"/>
              <a:chExt cx="899640" cy="260280"/>
            </a:xfrm>
          </p:grpSpPr>
          <p:sp>
            <p:nvSpPr>
              <p:cNvPr id="5941" name="CustomShape 136"/>
              <p:cNvSpPr/>
              <p:nvPr/>
            </p:nvSpPr>
            <p:spPr>
              <a:xfrm>
                <a:off x="7536960" y="3055320"/>
                <a:ext cx="888480" cy="251640"/>
              </a:xfrm>
              <a:prstGeom prst="rect">
                <a:avLst/>
              </a:prstGeom>
              <a:gradFill rotWithShape="0">
                <a:gsLst>
                  <a:gs pos="0">
                    <a:srgbClr val="767171"/>
                  </a:gs>
                  <a:gs pos="100000">
                    <a:srgbClr val="d9d9d9"/>
                  </a:gs>
                </a:gsLst>
                <a:lin ang="10800000"/>
              </a:gradFill>
              <a:ln>
                <a:noFill/>
              </a:ln>
            </p:spPr>
            <p:style>
              <a:lnRef idx="2">
                <a:schemeClr val="accent1">
                  <a:shade val="50000"/>
                </a:schemeClr>
              </a:lnRef>
              <a:fillRef idx="1">
                <a:schemeClr val="accent1"/>
              </a:fillRef>
              <a:effectRef idx="0">
                <a:schemeClr val="accent1"/>
              </a:effectRef>
              <a:fontRef idx="minor"/>
            </p:style>
          </p:sp>
          <p:grpSp>
            <p:nvGrpSpPr>
              <p:cNvPr id="5942" name="Group 137"/>
              <p:cNvGrpSpPr/>
              <p:nvPr/>
            </p:nvGrpSpPr>
            <p:grpSpPr>
              <a:xfrm>
                <a:off x="7530120" y="3048480"/>
                <a:ext cx="899640" cy="260280"/>
                <a:chOff x="7530120" y="3048480"/>
                <a:chExt cx="899640" cy="260280"/>
              </a:xfrm>
            </p:grpSpPr>
            <p:grpSp>
              <p:nvGrpSpPr>
                <p:cNvPr id="5943" name="Group 138"/>
                <p:cNvGrpSpPr/>
                <p:nvPr/>
              </p:nvGrpSpPr>
              <p:grpSpPr>
                <a:xfrm>
                  <a:off x="8040600" y="3091320"/>
                  <a:ext cx="311040" cy="173520"/>
                  <a:chOff x="8040600" y="3091320"/>
                  <a:chExt cx="311040" cy="173520"/>
                </a:xfrm>
              </p:grpSpPr>
              <p:sp>
                <p:nvSpPr>
                  <p:cNvPr id="5944" name="Line 139"/>
                  <p:cNvSpPr/>
                  <p:nvPr/>
                </p:nvSpPr>
                <p:spPr>
                  <a:xfrm flipV="1">
                    <a:off x="8351280" y="3091320"/>
                    <a:ext cx="360" cy="17352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945" name="Line 140"/>
                  <p:cNvSpPr/>
                  <p:nvPr/>
                </p:nvSpPr>
                <p:spPr>
                  <a:xfrm flipV="1">
                    <a:off x="8299440" y="3091320"/>
                    <a:ext cx="360" cy="17352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946" name="Line 141"/>
                  <p:cNvSpPr/>
                  <p:nvPr/>
                </p:nvSpPr>
                <p:spPr>
                  <a:xfrm flipV="1">
                    <a:off x="8247600" y="3091320"/>
                    <a:ext cx="360" cy="17352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947" name="Line 142"/>
                  <p:cNvSpPr/>
                  <p:nvPr/>
                </p:nvSpPr>
                <p:spPr>
                  <a:xfrm flipV="1">
                    <a:off x="8195760" y="3091320"/>
                    <a:ext cx="360" cy="17352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948" name="Line 143"/>
                  <p:cNvSpPr/>
                  <p:nvPr/>
                </p:nvSpPr>
                <p:spPr>
                  <a:xfrm flipV="1">
                    <a:off x="8144280" y="3091320"/>
                    <a:ext cx="360" cy="17352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949" name="Line 144"/>
                  <p:cNvSpPr/>
                  <p:nvPr/>
                </p:nvSpPr>
                <p:spPr>
                  <a:xfrm flipV="1">
                    <a:off x="8092440" y="3091320"/>
                    <a:ext cx="360" cy="17352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950" name="Line 145"/>
                  <p:cNvSpPr/>
                  <p:nvPr/>
                </p:nvSpPr>
                <p:spPr>
                  <a:xfrm flipV="1">
                    <a:off x="8040600" y="3091320"/>
                    <a:ext cx="360" cy="17352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5951" name="Group 146"/>
                <p:cNvGrpSpPr/>
                <p:nvPr/>
              </p:nvGrpSpPr>
              <p:grpSpPr>
                <a:xfrm>
                  <a:off x="7530120" y="3048480"/>
                  <a:ext cx="899640" cy="260280"/>
                  <a:chOff x="7530120" y="3048480"/>
                  <a:chExt cx="899640" cy="260280"/>
                </a:xfrm>
              </p:grpSpPr>
              <p:sp>
                <p:nvSpPr>
                  <p:cNvPr id="5952" name="Line 147"/>
                  <p:cNvSpPr/>
                  <p:nvPr/>
                </p:nvSpPr>
                <p:spPr>
                  <a:xfrm>
                    <a:off x="7536600" y="3054600"/>
                    <a:ext cx="8931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5953" name="Line 148"/>
                  <p:cNvSpPr/>
                  <p:nvPr/>
                </p:nvSpPr>
                <p:spPr>
                  <a:xfrm>
                    <a:off x="7530120" y="3305520"/>
                    <a:ext cx="8996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5954" name="Line 149"/>
                  <p:cNvSpPr/>
                  <p:nvPr/>
                </p:nvSpPr>
                <p:spPr>
                  <a:xfrm>
                    <a:off x="8426160" y="3048480"/>
                    <a:ext cx="360" cy="26028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sp>
              <p:nvSpPr>
                <p:cNvPr id="5955" name="CustomShape 150"/>
                <p:cNvSpPr/>
                <p:nvPr/>
              </p:nvSpPr>
              <p:spPr>
                <a:xfrm>
                  <a:off x="7945200" y="3152160"/>
                  <a:ext cx="51840" cy="547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5956" name="CustomShape 151"/>
                <p:cNvSpPr/>
                <p:nvPr/>
              </p:nvSpPr>
              <p:spPr>
                <a:xfrm>
                  <a:off x="7866720" y="3152160"/>
                  <a:ext cx="51840" cy="5472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5957" name="CustomShape 152"/>
                <p:cNvSpPr/>
                <p:nvPr/>
              </p:nvSpPr>
              <p:spPr>
                <a:xfrm>
                  <a:off x="7788600" y="3152160"/>
                  <a:ext cx="51840" cy="54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5958" name="CustomShape 153"/>
                <p:cNvSpPr/>
                <p:nvPr/>
              </p:nvSpPr>
              <p:spPr>
                <a:xfrm>
                  <a:off x="7710120" y="3152160"/>
                  <a:ext cx="51840" cy="547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sp>
          </p:grpSp>
        </p:grpSp>
      </p:grpSp>
      <p:sp>
        <p:nvSpPr>
          <p:cNvPr id="5959" name="CustomShape 154"/>
          <p:cNvSpPr/>
          <p:nvPr/>
        </p:nvSpPr>
        <p:spPr>
          <a:xfrm>
            <a:off x="6631920" y="1856520"/>
            <a:ext cx="3426480" cy="1273680"/>
          </a:xfrm>
          <a:custGeom>
            <a:avLst/>
            <a:gdLst/>
            <a:ahLst/>
            <a:rect l="l" t="t"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a:solidFill>
              <a:srgbClr val="ff0000"/>
            </a:solidFill>
            <a:round/>
            <a:tailEnd len="med" type="triangle" w="med"/>
          </a:ln>
        </p:spPr>
        <p:style>
          <a:lnRef idx="0"/>
          <a:fillRef idx="0"/>
          <a:effectRef idx="0"/>
          <a:fontRef idx="minor"/>
        </p:style>
      </p:sp>
      <p:grpSp>
        <p:nvGrpSpPr>
          <p:cNvPr id="5960" name="Group 155"/>
          <p:cNvGrpSpPr/>
          <p:nvPr/>
        </p:nvGrpSpPr>
        <p:grpSpPr>
          <a:xfrm>
            <a:off x="5641560" y="2685240"/>
            <a:ext cx="3997800" cy="1026360"/>
            <a:chOff x="5641560" y="2685240"/>
            <a:chExt cx="3997800" cy="1026360"/>
          </a:xfrm>
        </p:grpSpPr>
        <p:sp>
          <p:nvSpPr>
            <p:cNvPr id="5961" name="CustomShape 156"/>
            <p:cNvSpPr/>
            <p:nvPr/>
          </p:nvSpPr>
          <p:spPr>
            <a:xfrm>
              <a:off x="5641560" y="2685240"/>
              <a:ext cx="89640" cy="87840"/>
            </a:xfrm>
            <a:prstGeom prst="ellipse">
              <a:avLst/>
            </a:prstGeom>
            <a:solidFill>
              <a:srgbClr val="0013a3"/>
            </a:solidFill>
            <a:ln w="9525">
              <a:solidFill>
                <a:srgbClr val="0013a3"/>
              </a:solidFill>
              <a:round/>
            </a:ln>
          </p:spPr>
          <p:style>
            <a:lnRef idx="0"/>
            <a:fillRef idx="0"/>
            <a:effectRef idx="0"/>
            <a:fontRef idx="minor"/>
          </p:style>
        </p:sp>
        <p:sp>
          <p:nvSpPr>
            <p:cNvPr id="5962" name="CustomShape 157"/>
            <p:cNvSpPr/>
            <p:nvPr/>
          </p:nvSpPr>
          <p:spPr>
            <a:xfrm>
              <a:off x="5689080" y="2761560"/>
              <a:ext cx="3950280" cy="950040"/>
            </a:xfrm>
            <a:custGeom>
              <a:avLst/>
              <a:gdLst/>
              <a:ahLst/>
              <a:rect l="l" t="t"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a:solidFill>
                <a:srgbClr val="0013a3"/>
              </a:solidFill>
              <a:round/>
              <a:tailEnd len="med" type="triangle" w="med"/>
            </a:ln>
          </p:spPr>
          <p:style>
            <a:lnRef idx="0"/>
            <a:fillRef idx="0"/>
            <a:effectRef idx="0"/>
            <a:fontRef idx="minor"/>
          </p:style>
        </p:sp>
      </p:grpSp>
      <p:sp>
        <p:nvSpPr>
          <p:cNvPr id="5963" name="CustomShape 158"/>
          <p:cNvSpPr/>
          <p:nvPr/>
        </p:nvSpPr>
        <p:spPr>
          <a:xfrm>
            <a:off x="7079760" y="2843640"/>
            <a:ext cx="345600" cy="45540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00"/>
                </a:solidFill>
                <a:latin typeface="Calibri"/>
                <a:ea typeface="DejaVu Sans"/>
              </a:rPr>
              <a:t>R</a:t>
            </a:r>
            <a:endParaRPr b="0" lang="en-US" sz="2400" spc="-1" strike="noStrike">
              <a:latin typeface="Arial"/>
            </a:endParaRPr>
          </a:p>
        </p:txBody>
      </p:sp>
      <p:sp>
        <p:nvSpPr>
          <p:cNvPr id="5964" name="CustomShape 159"/>
          <p:cNvSpPr/>
          <p:nvPr/>
        </p:nvSpPr>
        <p:spPr>
          <a:xfrm>
            <a:off x="769320" y="3074760"/>
            <a:ext cx="3789720" cy="418320"/>
          </a:xfrm>
          <a:prstGeom prst="rect">
            <a:avLst/>
          </a:prstGeom>
          <a:noFill/>
          <a:ln w="0">
            <a:noFill/>
          </a:ln>
        </p:spPr>
        <p:style>
          <a:lnRef idx="0"/>
          <a:fillRef idx="0"/>
          <a:effectRef idx="0"/>
          <a:fontRef idx="minor"/>
        </p:style>
        <p:txBody>
          <a:bodyPr lIns="90000" rIns="90000" tIns="45000" bIns="45000">
            <a:noAutofit/>
          </a:bodyPr>
          <a:p>
            <a:pPr marL="223920" indent="-221400">
              <a:lnSpc>
                <a:spcPct val="85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no retransmissions needed</a:t>
            </a:r>
            <a:endParaRPr b="0" lang="en-US" sz="2400" spc="-1" strike="noStrike">
              <a:latin typeface="Arial"/>
            </a:endParaRPr>
          </a:p>
          <a:p>
            <a:pPr>
              <a:lnSpc>
                <a:spcPct val="85000"/>
              </a:lnSpc>
              <a:spcBef>
                <a:spcPts val="561"/>
              </a:spcBef>
            </a:pPr>
            <a:endParaRPr b="0" lang="en-US" sz="2400" spc="-1" strike="noStrike">
              <a:latin typeface="Arial"/>
            </a:endParaRPr>
          </a:p>
        </p:txBody>
      </p:sp>
      <p:grpSp>
        <p:nvGrpSpPr>
          <p:cNvPr id="5965" name="Group 160"/>
          <p:cNvGrpSpPr/>
          <p:nvPr/>
        </p:nvGrpSpPr>
        <p:grpSpPr>
          <a:xfrm>
            <a:off x="7949520" y="4325400"/>
            <a:ext cx="1778760" cy="1674720"/>
            <a:chOff x="7949520" y="4325400"/>
            <a:chExt cx="1778760" cy="1674720"/>
          </a:xfrm>
        </p:grpSpPr>
        <p:sp>
          <p:nvSpPr>
            <p:cNvPr id="5966" name="Line 161"/>
            <p:cNvSpPr/>
            <p:nvPr/>
          </p:nvSpPr>
          <p:spPr>
            <a:xfrm>
              <a:off x="8321760" y="4325400"/>
              <a:ext cx="360" cy="1276200"/>
            </a:xfrm>
            <a:prstGeom prst="line">
              <a:avLst/>
            </a:prstGeom>
            <a:ln w="19050">
              <a:solidFill>
                <a:srgbClr val="000000"/>
              </a:solidFill>
              <a:round/>
            </a:ln>
          </p:spPr>
          <p:style>
            <a:lnRef idx="0"/>
            <a:fillRef idx="0"/>
            <a:effectRef idx="0"/>
            <a:fontRef idx="minor"/>
          </p:style>
        </p:sp>
        <p:sp>
          <p:nvSpPr>
            <p:cNvPr id="5967" name="Line 162"/>
            <p:cNvSpPr/>
            <p:nvPr/>
          </p:nvSpPr>
          <p:spPr>
            <a:xfrm>
              <a:off x="9455040" y="4465080"/>
              <a:ext cx="360" cy="1104840"/>
            </a:xfrm>
            <a:prstGeom prst="line">
              <a:avLst/>
            </a:prstGeom>
            <a:ln w="12700">
              <a:solidFill>
                <a:srgbClr val="000000"/>
              </a:solidFill>
              <a:prstDash val="dash"/>
              <a:round/>
            </a:ln>
          </p:spPr>
          <p:style>
            <a:lnRef idx="0"/>
            <a:fillRef idx="0"/>
            <a:effectRef idx="0"/>
            <a:fontRef idx="minor"/>
          </p:style>
        </p:sp>
        <p:sp>
          <p:nvSpPr>
            <p:cNvPr id="5968" name="CustomShape 163"/>
            <p:cNvSpPr/>
            <p:nvPr/>
          </p:nvSpPr>
          <p:spPr>
            <a:xfrm>
              <a:off x="8315640" y="4439880"/>
              <a:ext cx="1104120" cy="1149840"/>
            </a:xfrm>
            <a:custGeom>
              <a:avLst/>
              <a:gdLst/>
              <a:ahLst/>
              <a:rect l="l" t="t" r="r" b="b"/>
              <a:pathLst>
                <a:path w="10000" h="10000">
                  <a:moveTo>
                    <a:pt x="0" y="10000"/>
                  </a:moveTo>
                  <a:cubicBezTo>
                    <a:pt x="1363" y="9601"/>
                    <a:pt x="6598" y="9697"/>
                    <a:pt x="8219" y="7617"/>
                  </a:cubicBezTo>
                  <a:cubicBezTo>
                    <a:pt x="9562" y="6715"/>
                    <a:pt x="9861" y="4761"/>
                    <a:pt x="10000" y="0"/>
                  </a:cubicBezTo>
                </a:path>
              </a:pathLst>
            </a:custGeom>
            <a:noFill/>
            <a:ln w="28575">
              <a:solidFill>
                <a:srgbClr val="cc0000"/>
              </a:solidFill>
              <a:round/>
            </a:ln>
          </p:spPr>
          <p:style>
            <a:lnRef idx="0"/>
            <a:fillRef idx="0"/>
            <a:effectRef idx="0"/>
            <a:fontRef idx="minor"/>
          </p:style>
        </p:sp>
        <p:sp>
          <p:nvSpPr>
            <p:cNvPr id="5969" name="Line 164"/>
            <p:cNvSpPr/>
            <p:nvPr/>
          </p:nvSpPr>
          <p:spPr>
            <a:xfrm>
              <a:off x="9452160" y="5601600"/>
              <a:ext cx="360" cy="92160"/>
            </a:xfrm>
            <a:prstGeom prst="line">
              <a:avLst/>
            </a:prstGeom>
            <a:ln w="19050">
              <a:solidFill>
                <a:srgbClr val="000000"/>
              </a:solidFill>
              <a:round/>
            </a:ln>
          </p:spPr>
          <p:style>
            <a:lnRef idx="0"/>
            <a:fillRef idx="0"/>
            <a:effectRef idx="0"/>
            <a:fontRef idx="minor"/>
          </p:style>
        </p:sp>
        <p:sp>
          <p:nvSpPr>
            <p:cNvPr id="5970" name="CustomShape 165"/>
            <p:cNvSpPr/>
            <p:nvPr/>
          </p:nvSpPr>
          <p:spPr>
            <a:xfrm>
              <a:off x="9235080" y="5636880"/>
              <a:ext cx="47520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R/2</a:t>
              </a:r>
              <a:endParaRPr b="0" lang="en-US" sz="1400" spc="-1" strike="noStrike">
                <a:latin typeface="Arial"/>
              </a:endParaRPr>
            </a:p>
          </p:txBody>
        </p:sp>
        <p:sp>
          <p:nvSpPr>
            <p:cNvPr id="5971" name="CustomShape 166"/>
            <p:cNvSpPr/>
            <p:nvPr/>
          </p:nvSpPr>
          <p:spPr>
            <a:xfrm rot="16200000">
              <a:off x="7794000" y="4871880"/>
              <a:ext cx="675360" cy="3643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Calibri"/>
                  <a:ea typeface="ＭＳ Ｐゴシック"/>
                </a:rPr>
                <a:t>delay</a:t>
              </a:r>
              <a:endParaRPr b="0" lang="en-US" sz="1800" spc="-1" strike="noStrike">
                <a:latin typeface="Arial"/>
              </a:endParaRPr>
            </a:p>
          </p:txBody>
        </p:sp>
        <p:sp>
          <p:nvSpPr>
            <p:cNvPr id="5972" name="CustomShape 167"/>
            <p:cNvSpPr/>
            <p:nvPr/>
          </p:nvSpPr>
          <p:spPr>
            <a:xfrm>
              <a:off x="8727840" y="5563800"/>
              <a:ext cx="435600" cy="4363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Symbol"/>
                  <a:ea typeface="ＭＳ Ｐゴシック"/>
                </a:rPr>
                <a:t>l</a:t>
              </a:r>
              <a:r>
                <a:rPr b="0" lang="en-US" sz="2000" spc="-1" strike="noStrike" baseline="-25000">
                  <a:solidFill>
                    <a:srgbClr val="000000"/>
                  </a:solidFill>
                  <a:latin typeface="Arial"/>
                  <a:ea typeface="ＭＳ Ｐゴシック"/>
                </a:rPr>
                <a:t>in</a:t>
              </a:r>
              <a:endParaRPr b="0" lang="en-US" sz="2000" spc="-1" strike="noStrike">
                <a:latin typeface="Arial"/>
              </a:endParaRPr>
            </a:p>
          </p:txBody>
        </p:sp>
        <p:sp>
          <p:nvSpPr>
            <p:cNvPr id="5973" name="Line 168"/>
            <p:cNvSpPr/>
            <p:nvPr/>
          </p:nvSpPr>
          <p:spPr>
            <a:xfrm>
              <a:off x="8312400" y="5594760"/>
              <a:ext cx="14158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sp>
        <p:nvSpPr>
          <p:cNvPr id="5974" name="CustomShape 169"/>
          <p:cNvSpPr/>
          <p:nvPr/>
        </p:nvSpPr>
        <p:spPr>
          <a:xfrm>
            <a:off x="4764600" y="1107000"/>
            <a:ext cx="1922400" cy="690480"/>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p:style>
      </p:sp>
      <p:sp>
        <p:nvSpPr>
          <p:cNvPr id="5975" name="CustomShape 170"/>
          <p:cNvSpPr/>
          <p:nvPr/>
        </p:nvSpPr>
        <p:spPr>
          <a:xfrm>
            <a:off x="8507160" y="1182240"/>
            <a:ext cx="1922400" cy="690480"/>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p:style>
      </p:sp>
      <p:sp>
        <p:nvSpPr>
          <p:cNvPr id="5976" name="CustomShape 171"/>
          <p:cNvSpPr/>
          <p:nvPr/>
        </p:nvSpPr>
        <p:spPr>
          <a:xfrm>
            <a:off x="12703680" y="6135120"/>
            <a:ext cx="4752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R/2</a:t>
            </a:r>
            <a:endParaRPr b="0" lang="en-US" sz="1400" spc="-1" strike="noStrike">
              <a:latin typeface="Arial"/>
            </a:endParaRPr>
          </a:p>
        </p:txBody>
      </p:sp>
      <p:sp>
        <p:nvSpPr>
          <p:cNvPr id="5977" name="Line 172"/>
          <p:cNvSpPr/>
          <p:nvPr/>
        </p:nvSpPr>
        <p:spPr>
          <a:xfrm>
            <a:off x="12776400" y="4095360"/>
            <a:ext cx="360" cy="1869120"/>
          </a:xfrm>
          <a:prstGeom prst="line">
            <a:avLst/>
          </a:prstGeom>
          <a:ln w="12700">
            <a:solidFill>
              <a:schemeClr val="tx1"/>
            </a:solidFill>
            <a:prstDash val="dash"/>
            <a:round/>
          </a:ln>
        </p:spPr>
        <p:style>
          <a:lnRef idx="0"/>
          <a:fillRef idx="0"/>
          <a:effectRef idx="0"/>
          <a:fontRef idx="minor"/>
        </p:style>
      </p:sp>
      <p:sp>
        <p:nvSpPr>
          <p:cNvPr id="5978" name="Line 173"/>
          <p:cNvSpPr/>
          <p:nvPr/>
        </p:nvSpPr>
        <p:spPr>
          <a:xfrm>
            <a:off x="12771000" y="6018120"/>
            <a:ext cx="360" cy="155520"/>
          </a:xfrm>
          <a:prstGeom prst="line">
            <a:avLst/>
          </a:prstGeom>
          <a:ln w="19050">
            <a:solidFill>
              <a:schemeClr val="tx1"/>
            </a:solidFill>
            <a:round/>
          </a:ln>
        </p:spPr>
        <p:style>
          <a:lnRef idx="0"/>
          <a:fillRef idx="0"/>
          <a:effectRef idx="0"/>
          <a:fontRef idx="minor"/>
        </p:style>
      </p:sp>
      <p:grpSp>
        <p:nvGrpSpPr>
          <p:cNvPr id="5979" name="Group 174"/>
          <p:cNvGrpSpPr/>
          <p:nvPr/>
        </p:nvGrpSpPr>
        <p:grpSpPr>
          <a:xfrm>
            <a:off x="4636080" y="4257360"/>
            <a:ext cx="2338560" cy="1741320"/>
            <a:chOff x="4636080" y="4257360"/>
            <a:chExt cx="2338560" cy="1741320"/>
          </a:xfrm>
        </p:grpSpPr>
        <p:grpSp>
          <p:nvGrpSpPr>
            <p:cNvPr id="5980" name="Group 175"/>
            <p:cNvGrpSpPr/>
            <p:nvPr/>
          </p:nvGrpSpPr>
          <p:grpSpPr>
            <a:xfrm>
              <a:off x="4636080" y="4257360"/>
              <a:ext cx="2338560" cy="1741320"/>
              <a:chOff x="4636080" y="4257360"/>
              <a:chExt cx="2338560" cy="1741320"/>
            </a:xfrm>
          </p:grpSpPr>
          <p:sp>
            <p:nvSpPr>
              <p:cNvPr id="5981" name="Line 176"/>
              <p:cNvSpPr/>
              <p:nvPr/>
            </p:nvSpPr>
            <p:spPr>
              <a:xfrm>
                <a:off x="5126040" y="4321440"/>
                <a:ext cx="360" cy="1276560"/>
              </a:xfrm>
              <a:prstGeom prst="line">
                <a:avLst/>
              </a:prstGeom>
              <a:ln w="19050">
                <a:solidFill>
                  <a:srgbClr val="000000"/>
                </a:solidFill>
                <a:round/>
              </a:ln>
            </p:spPr>
            <p:style>
              <a:lnRef idx="0"/>
              <a:fillRef idx="0"/>
              <a:effectRef idx="0"/>
              <a:fontRef idx="minor"/>
            </p:style>
          </p:sp>
          <p:sp>
            <p:nvSpPr>
              <p:cNvPr id="5982" name="Line 177"/>
              <p:cNvSpPr/>
              <p:nvPr/>
            </p:nvSpPr>
            <p:spPr>
              <a:xfrm>
                <a:off x="6259320" y="4461120"/>
                <a:ext cx="360" cy="1105200"/>
              </a:xfrm>
              <a:prstGeom prst="line">
                <a:avLst/>
              </a:prstGeom>
              <a:ln w="12700">
                <a:solidFill>
                  <a:srgbClr val="000000"/>
                </a:solidFill>
                <a:prstDash val="dash"/>
                <a:round/>
              </a:ln>
            </p:spPr>
            <p:style>
              <a:lnRef idx="0"/>
              <a:fillRef idx="0"/>
              <a:effectRef idx="0"/>
              <a:fontRef idx="minor"/>
            </p:style>
          </p:sp>
          <p:sp>
            <p:nvSpPr>
              <p:cNvPr id="5983" name="CustomShape 178"/>
              <p:cNvSpPr/>
              <p:nvPr/>
            </p:nvSpPr>
            <p:spPr>
              <a:xfrm>
                <a:off x="5119920" y="4428720"/>
                <a:ext cx="1854720" cy="1159560"/>
              </a:xfrm>
              <a:custGeom>
                <a:avLst/>
                <a:gdLst/>
                <a:ahLst/>
                <a:rect l="l" t="t" r="r" b="b"/>
                <a:pathLst>
                  <a:path w="1170" h="732">
                    <a:moveTo>
                      <a:pt x="0" y="732"/>
                    </a:moveTo>
                    <a:lnTo>
                      <a:pt x="720" y="0"/>
                    </a:lnTo>
                    <a:lnTo>
                      <a:pt x="1170" y="0"/>
                    </a:lnTo>
                  </a:path>
                </a:pathLst>
              </a:custGeom>
              <a:noFill/>
              <a:ln w="28575">
                <a:solidFill>
                  <a:srgbClr val="cc0000"/>
                </a:solidFill>
                <a:round/>
              </a:ln>
            </p:spPr>
            <p:style>
              <a:lnRef idx="0"/>
              <a:fillRef idx="0"/>
              <a:effectRef idx="0"/>
              <a:fontRef idx="minor"/>
            </p:style>
          </p:sp>
          <p:sp>
            <p:nvSpPr>
              <p:cNvPr id="5984" name="Line 179"/>
              <p:cNvSpPr/>
              <p:nvPr/>
            </p:nvSpPr>
            <p:spPr>
              <a:xfrm>
                <a:off x="5043600" y="4426200"/>
                <a:ext cx="79200" cy="360"/>
              </a:xfrm>
              <a:prstGeom prst="line">
                <a:avLst/>
              </a:prstGeom>
              <a:ln w="19050">
                <a:solidFill>
                  <a:srgbClr val="000000"/>
                </a:solidFill>
                <a:round/>
              </a:ln>
            </p:spPr>
            <p:style>
              <a:lnRef idx="0"/>
              <a:fillRef idx="0"/>
              <a:effectRef idx="0"/>
              <a:fontRef idx="minor"/>
            </p:style>
          </p:sp>
          <p:sp>
            <p:nvSpPr>
              <p:cNvPr id="5985" name="Line 180"/>
              <p:cNvSpPr/>
              <p:nvPr/>
            </p:nvSpPr>
            <p:spPr>
              <a:xfrm>
                <a:off x="6256440" y="5598000"/>
                <a:ext cx="360" cy="92160"/>
              </a:xfrm>
              <a:prstGeom prst="line">
                <a:avLst/>
              </a:prstGeom>
              <a:ln w="19050">
                <a:solidFill>
                  <a:srgbClr val="000000"/>
                </a:solidFill>
                <a:round/>
              </a:ln>
            </p:spPr>
            <p:style>
              <a:lnRef idx="0"/>
              <a:fillRef idx="0"/>
              <a:effectRef idx="0"/>
              <a:fontRef idx="minor"/>
            </p:style>
          </p:sp>
          <p:sp>
            <p:nvSpPr>
              <p:cNvPr id="5986" name="CustomShape 181"/>
              <p:cNvSpPr/>
              <p:nvPr/>
            </p:nvSpPr>
            <p:spPr>
              <a:xfrm>
                <a:off x="4636080" y="4257360"/>
                <a:ext cx="47520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R/2</a:t>
                </a:r>
                <a:endParaRPr b="0" lang="en-US" sz="1400" spc="-1" strike="noStrike">
                  <a:latin typeface="Arial"/>
                </a:endParaRPr>
              </a:p>
            </p:txBody>
          </p:sp>
          <p:sp>
            <p:nvSpPr>
              <p:cNvPr id="5987" name="CustomShape 182"/>
              <p:cNvSpPr/>
              <p:nvPr/>
            </p:nvSpPr>
            <p:spPr>
              <a:xfrm>
                <a:off x="6039360" y="5635080"/>
                <a:ext cx="47520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R/2</a:t>
                </a:r>
                <a:endParaRPr b="0" lang="en-US" sz="1400" spc="-1" strike="noStrike">
                  <a:latin typeface="Arial"/>
                </a:endParaRPr>
              </a:p>
            </p:txBody>
          </p:sp>
          <p:sp>
            <p:nvSpPr>
              <p:cNvPr id="5988" name="CustomShape 183"/>
              <p:cNvSpPr/>
              <p:nvPr/>
            </p:nvSpPr>
            <p:spPr>
              <a:xfrm rot="16200000">
                <a:off x="4672800" y="4544280"/>
                <a:ext cx="525960" cy="4366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Symbol"/>
                    <a:ea typeface="ＭＳ Ｐゴシック"/>
                  </a:rPr>
                  <a:t>l</a:t>
                </a:r>
                <a:r>
                  <a:rPr b="0" lang="en-US" sz="2000" spc="-1" strike="noStrike" baseline="-25000">
                    <a:solidFill>
                      <a:srgbClr val="000000"/>
                    </a:solidFill>
                    <a:latin typeface="Arial"/>
                    <a:ea typeface="ＭＳ Ｐゴシック"/>
                  </a:rPr>
                  <a:t>out</a:t>
                </a:r>
                <a:endParaRPr b="0" lang="en-US" sz="2000" spc="-1" strike="noStrike">
                  <a:latin typeface="Arial"/>
                </a:endParaRPr>
              </a:p>
            </p:txBody>
          </p:sp>
          <p:sp>
            <p:nvSpPr>
              <p:cNvPr id="5989" name="CustomShape 184"/>
              <p:cNvSpPr/>
              <p:nvPr/>
            </p:nvSpPr>
            <p:spPr>
              <a:xfrm>
                <a:off x="5532120" y="5562360"/>
                <a:ext cx="435600" cy="4363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Symbol"/>
                    <a:ea typeface="ＭＳ Ｐゴシック"/>
                  </a:rPr>
                  <a:t>l</a:t>
                </a:r>
                <a:r>
                  <a:rPr b="0" lang="en-US" sz="2000" spc="-1" strike="noStrike" baseline="-25000">
                    <a:solidFill>
                      <a:srgbClr val="000000"/>
                    </a:solidFill>
                    <a:latin typeface="Arial"/>
                    <a:ea typeface="ＭＳ Ｐゴシック"/>
                  </a:rPr>
                  <a:t>in</a:t>
                </a:r>
                <a:endParaRPr b="0" lang="en-US" sz="2000" spc="-1" strike="noStrike">
                  <a:latin typeface="Arial"/>
                </a:endParaRPr>
              </a:p>
            </p:txBody>
          </p:sp>
          <p:sp>
            <p:nvSpPr>
              <p:cNvPr id="5990" name="Line 185"/>
              <p:cNvSpPr/>
              <p:nvPr/>
            </p:nvSpPr>
            <p:spPr>
              <a:xfrm>
                <a:off x="5145120" y="4428000"/>
                <a:ext cx="1039680" cy="360"/>
              </a:xfrm>
              <a:prstGeom prst="line">
                <a:avLst/>
              </a:prstGeom>
              <a:ln w="12700">
                <a:solidFill>
                  <a:srgbClr val="000000"/>
                </a:solidFill>
                <a:prstDash val="dash"/>
                <a:round/>
              </a:ln>
            </p:spPr>
            <p:style>
              <a:lnRef idx="0"/>
              <a:fillRef idx="0"/>
              <a:effectRef idx="0"/>
              <a:fontRef idx="minor"/>
            </p:style>
          </p:sp>
          <p:sp>
            <p:nvSpPr>
              <p:cNvPr id="5991" name="Line 186"/>
              <p:cNvSpPr/>
              <p:nvPr/>
            </p:nvSpPr>
            <p:spPr>
              <a:xfrm>
                <a:off x="5119560" y="5596200"/>
                <a:ext cx="14158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sp>
          <p:nvSpPr>
            <p:cNvPr id="5992" name="CustomShape 187"/>
            <p:cNvSpPr/>
            <p:nvPr/>
          </p:nvSpPr>
          <p:spPr>
            <a:xfrm rot="16200000">
              <a:off x="4436280" y="5177520"/>
              <a:ext cx="96336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Calibri"/>
                  <a:ea typeface="DejaVu Sans"/>
                </a:rPr>
                <a:t>throughput: </a:t>
              </a:r>
              <a:endParaRPr b="0" lang="en-US" sz="1200" spc="-1" strike="noStrike">
                <a:latin typeface="Arial"/>
              </a:endParaRPr>
            </a:p>
          </p:txBody>
        </p:sp>
      </p:grpSp>
      <p:sp>
        <p:nvSpPr>
          <p:cNvPr id="5993" name="CustomShape 188"/>
          <p:cNvSpPr/>
          <p:nvPr/>
        </p:nvSpPr>
        <p:spPr>
          <a:xfrm>
            <a:off x="12697920" y="3996000"/>
            <a:ext cx="124560" cy="124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994" name="CustomShape 189"/>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A0444D38-8F27-4C2B-B6C8-0AAE14ACABDE}" type="slidenum">
              <a:rPr b="0" lang="en-US" sz="1100" spc="-1" strike="noStrike">
                <a:solidFill>
                  <a:srgbClr val="404040"/>
                </a:solidFill>
                <a:latin typeface="Calibri"/>
                <a:ea typeface="DejaVu Sans"/>
              </a:rPr>
              <a:t>107</a:t>
            </a:fld>
            <a:endParaRPr b="0" lang="en-US" sz="11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2535" dur="indefinite" restart="never" nodeType="tmRoot">
          <p:childTnLst>
            <p:seq>
              <p:cTn id="2536" dur="indefinite" nodeType="mainSeq">
                <p:childTnLst>
                  <p:par>
                    <p:cTn id="2537" fill="hold">
                      <p:stCondLst>
                        <p:cond delay="indefinite"/>
                      </p:stCondLst>
                      <p:childTnLst>
                        <p:par>
                          <p:cTn id="2538" fill="hold">
                            <p:stCondLst>
                              <p:cond delay="0"/>
                            </p:stCondLst>
                            <p:childTnLst>
                              <p:par>
                                <p:cTn id="2539" nodeType="clickEffect" fill="hold" presetClass="entr" presetID="9">
                                  <p:stCondLst>
                                    <p:cond delay="0"/>
                                  </p:stCondLst>
                                  <p:childTnLst>
                                    <p:set>
                                      <p:cBhvr>
                                        <p:cTn id="2540" dur="1" fill="hold">
                                          <p:stCondLst>
                                            <p:cond delay="0"/>
                                          </p:stCondLst>
                                        </p:cTn>
                                        <p:tgtEl>
                                          <p:spTgt spid="5937"/>
                                        </p:tgtEl>
                                        <p:attrNameLst>
                                          <p:attrName>style.visibility</p:attrName>
                                        </p:attrNameLst>
                                      </p:cBhvr>
                                      <p:to>
                                        <p:strVal val="visible"/>
                                      </p:to>
                                    </p:set>
                                    <p:animEffect filter="dissolve" transition="in">
                                      <p:cBhvr additive="repl">
                                        <p:cTn id="2541" dur="500"/>
                                        <p:tgtEl>
                                          <p:spTgt spid="5937"/>
                                        </p:tgtEl>
                                      </p:cBhvr>
                                    </p:animEffect>
                                  </p:childTnLst>
                                </p:cTn>
                              </p:par>
                              <p:par>
                                <p:cTn id="2542" nodeType="withEffect" fill="hold" presetClass="entr" presetID="9">
                                  <p:stCondLst>
                                    <p:cond delay="0"/>
                                  </p:stCondLst>
                                  <p:childTnLst>
                                    <p:set>
                                      <p:cBhvr>
                                        <p:cTn id="2543" dur="1" fill="hold">
                                          <p:stCondLst>
                                            <p:cond delay="0"/>
                                          </p:stCondLst>
                                        </p:cTn>
                                        <p:tgtEl>
                                          <p:spTgt spid="5934"/>
                                        </p:tgtEl>
                                        <p:attrNameLst>
                                          <p:attrName>style.visibility</p:attrName>
                                        </p:attrNameLst>
                                      </p:cBhvr>
                                      <p:to>
                                        <p:strVal val="visible"/>
                                      </p:to>
                                    </p:set>
                                    <p:animEffect filter="dissolve" transition="in">
                                      <p:cBhvr additive="repl">
                                        <p:cTn id="2544" dur="500"/>
                                        <p:tgtEl>
                                          <p:spTgt spid="5934"/>
                                        </p:tgtEl>
                                      </p:cBhvr>
                                    </p:animEffect>
                                  </p:childTnLst>
                                </p:cTn>
                              </p:par>
                              <p:par>
                                <p:cTn id="2545" nodeType="withEffect" fill="hold" presetClass="entr" presetID="9">
                                  <p:stCondLst>
                                    <p:cond delay="0"/>
                                  </p:stCondLst>
                                  <p:childTnLst>
                                    <p:set>
                                      <p:cBhvr>
                                        <p:cTn id="2546" dur="1" fill="hold">
                                          <p:stCondLst>
                                            <p:cond delay="0"/>
                                          </p:stCondLst>
                                        </p:cTn>
                                        <p:tgtEl>
                                          <p:spTgt spid="5963"/>
                                        </p:tgtEl>
                                        <p:attrNameLst>
                                          <p:attrName>style.visibility</p:attrName>
                                        </p:attrNameLst>
                                      </p:cBhvr>
                                      <p:to>
                                        <p:strVal val="visible"/>
                                      </p:to>
                                    </p:set>
                                    <p:animEffect filter="dissolve" transition="in">
                                      <p:cBhvr additive="repl">
                                        <p:cTn id="2547" dur="500"/>
                                        <p:tgtEl>
                                          <p:spTgt spid="5963"/>
                                        </p:tgtEl>
                                      </p:cBhvr>
                                    </p:animEffect>
                                  </p:childTnLst>
                                </p:cTn>
                              </p:par>
                              <p:par>
                                <p:cTn id="2548" nodeType="withEffect" fill="hold" presetClass="entr" presetID="9">
                                  <p:stCondLst>
                                    <p:cond delay="0"/>
                                  </p:stCondLst>
                                  <p:childTnLst>
                                    <p:set>
                                      <p:cBhvr>
                                        <p:cTn id="2549" dur="1" fill="hold">
                                          <p:stCondLst>
                                            <p:cond delay="0"/>
                                          </p:stCondLst>
                                        </p:cTn>
                                        <p:tgtEl>
                                          <p:spTgt spid="5936"/>
                                        </p:tgtEl>
                                        <p:attrNameLst>
                                          <p:attrName>style.visibility</p:attrName>
                                        </p:attrNameLst>
                                      </p:cBhvr>
                                      <p:to>
                                        <p:strVal val="visible"/>
                                      </p:to>
                                    </p:set>
                                    <p:animEffect filter="dissolve" transition="in">
                                      <p:cBhvr additive="repl">
                                        <p:cTn id="2550" dur="500"/>
                                        <p:tgtEl>
                                          <p:spTgt spid="5936"/>
                                        </p:tgtEl>
                                      </p:cBhvr>
                                    </p:animEffect>
                                  </p:childTnLst>
                                </p:cTn>
                              </p:par>
                            </p:childTnLst>
                          </p:cTn>
                        </p:par>
                      </p:childTnLst>
                    </p:cTn>
                  </p:par>
                  <p:par>
                    <p:cTn id="2551" fill="hold">
                      <p:stCondLst>
                        <p:cond delay="indefinite"/>
                      </p:stCondLst>
                      <p:childTnLst>
                        <p:par>
                          <p:cTn id="2552" fill="hold">
                            <p:stCondLst>
                              <p:cond delay="0"/>
                            </p:stCondLst>
                            <p:childTnLst>
                              <p:par>
                                <p:cTn id="2553" nodeType="clickEffect" fill="hold" presetClass="entr" presetID="9">
                                  <p:stCondLst>
                                    <p:cond delay="0"/>
                                  </p:stCondLst>
                                  <p:childTnLst>
                                    <p:set>
                                      <p:cBhvr>
                                        <p:cTn id="2554" dur="1" fill="hold">
                                          <p:stCondLst>
                                            <p:cond delay="0"/>
                                          </p:stCondLst>
                                        </p:cTn>
                                        <p:tgtEl>
                                          <p:spTgt spid="5935"/>
                                        </p:tgtEl>
                                        <p:attrNameLst>
                                          <p:attrName>style.visibility</p:attrName>
                                        </p:attrNameLst>
                                      </p:cBhvr>
                                      <p:to>
                                        <p:strVal val="visible"/>
                                      </p:to>
                                    </p:set>
                                    <p:animEffect filter="dissolve" transition="in">
                                      <p:cBhvr additive="repl">
                                        <p:cTn id="2555" dur="500"/>
                                        <p:tgtEl>
                                          <p:spTgt spid="5935"/>
                                        </p:tgtEl>
                                      </p:cBhvr>
                                    </p:animEffect>
                                  </p:childTnLst>
                                </p:cTn>
                              </p:par>
                            </p:childTnLst>
                          </p:cTn>
                        </p:par>
                      </p:childTnLst>
                    </p:cTn>
                  </p:par>
                  <p:par>
                    <p:cTn id="2556" fill="hold">
                      <p:stCondLst>
                        <p:cond delay="indefinite"/>
                      </p:stCondLst>
                      <p:childTnLst>
                        <p:par>
                          <p:cTn id="2557" fill="hold">
                            <p:stCondLst>
                              <p:cond delay="0"/>
                            </p:stCondLst>
                            <p:childTnLst>
                              <p:par>
                                <p:cTn id="2558" nodeType="clickEffect" fill="hold" presetClass="entr" presetID="22" presetSubtype="8">
                                  <p:stCondLst>
                                    <p:cond delay="0"/>
                                  </p:stCondLst>
                                  <p:childTnLst>
                                    <p:set>
                                      <p:cBhvr>
                                        <p:cTn id="2559" dur="1" fill="hold">
                                          <p:stCondLst>
                                            <p:cond delay="0"/>
                                          </p:stCondLst>
                                        </p:cTn>
                                        <p:tgtEl>
                                          <p:spTgt spid="5959"/>
                                        </p:tgtEl>
                                        <p:attrNameLst>
                                          <p:attrName>style.visibility</p:attrName>
                                        </p:attrNameLst>
                                      </p:cBhvr>
                                      <p:to>
                                        <p:strVal val="visible"/>
                                      </p:to>
                                    </p:set>
                                    <p:animEffect filter="wipe(left)" transition="in">
                                      <p:cBhvr additive="repl">
                                        <p:cTn id="2560" dur="500"/>
                                        <p:tgtEl>
                                          <p:spTgt spid="5959"/>
                                        </p:tgtEl>
                                      </p:cBhvr>
                                    </p:animEffect>
                                  </p:childTnLst>
                                </p:cTn>
                              </p:par>
                              <p:par>
                                <p:cTn id="2561" nodeType="withEffect" fill="hold" presetClass="entr" presetID="9">
                                  <p:stCondLst>
                                    <p:cond delay="0"/>
                                  </p:stCondLst>
                                  <p:childTnLst>
                                    <p:set>
                                      <p:cBhvr>
                                        <p:cTn id="2562" dur="1" fill="hold">
                                          <p:stCondLst>
                                            <p:cond delay="0"/>
                                          </p:stCondLst>
                                        </p:cTn>
                                        <p:tgtEl>
                                          <p:spTgt spid="5927"/>
                                        </p:tgtEl>
                                        <p:attrNameLst>
                                          <p:attrName>style.visibility</p:attrName>
                                        </p:attrNameLst>
                                      </p:cBhvr>
                                      <p:to>
                                        <p:strVal val="visible"/>
                                      </p:to>
                                    </p:set>
                                    <p:animEffect filter="dissolve" transition="in">
                                      <p:cBhvr additive="repl">
                                        <p:cTn id="2563" dur="500"/>
                                        <p:tgtEl>
                                          <p:spTgt spid="5927"/>
                                        </p:tgtEl>
                                      </p:cBhvr>
                                    </p:animEffect>
                                  </p:childTnLst>
                                </p:cTn>
                              </p:par>
                            </p:childTnLst>
                          </p:cTn>
                        </p:par>
                        <p:par>
                          <p:cTn id="2564" fill="hold">
                            <p:stCondLst>
                              <p:cond delay="500"/>
                            </p:stCondLst>
                            <p:childTnLst>
                              <p:par>
                                <p:cTn id="2565" nodeType="afterEffect" fill="hold" presetClass="entr" presetID="9">
                                  <p:stCondLst>
                                    <p:cond delay="0"/>
                                  </p:stCondLst>
                                  <p:childTnLst>
                                    <p:set>
                                      <p:cBhvr>
                                        <p:cTn id="2566" dur="1" fill="hold">
                                          <p:stCondLst>
                                            <p:cond delay="0"/>
                                          </p:stCondLst>
                                        </p:cTn>
                                        <p:tgtEl>
                                          <p:spTgt spid="5853"/>
                                        </p:tgtEl>
                                        <p:attrNameLst>
                                          <p:attrName>style.visibility</p:attrName>
                                        </p:attrNameLst>
                                      </p:cBhvr>
                                      <p:to>
                                        <p:strVal val="visible"/>
                                      </p:to>
                                    </p:set>
                                    <p:animEffect filter="dissolve" transition="in">
                                      <p:cBhvr additive="repl">
                                        <p:cTn id="2567" dur="500"/>
                                        <p:tgtEl>
                                          <p:spTgt spid="5853"/>
                                        </p:tgtEl>
                                      </p:cBhvr>
                                    </p:animEffect>
                                  </p:childTnLst>
                                </p:cTn>
                              </p:par>
                            </p:childTnLst>
                          </p:cTn>
                        </p:par>
                      </p:childTnLst>
                    </p:cTn>
                  </p:par>
                  <p:par>
                    <p:cTn id="2568" fill="hold">
                      <p:stCondLst>
                        <p:cond delay="indefinite"/>
                      </p:stCondLst>
                      <p:childTnLst>
                        <p:par>
                          <p:cTn id="2569" fill="hold">
                            <p:stCondLst>
                              <p:cond delay="0"/>
                            </p:stCondLst>
                            <p:childTnLst>
                              <p:par>
                                <p:cTn id="2570" nodeType="clickEffect" fill="hold" presetClass="entr" presetID="22" presetSubtype="8">
                                  <p:stCondLst>
                                    <p:cond delay="0"/>
                                  </p:stCondLst>
                                  <p:childTnLst>
                                    <p:set>
                                      <p:cBhvr>
                                        <p:cTn id="2571" dur="1" fill="hold">
                                          <p:stCondLst>
                                            <p:cond delay="0"/>
                                          </p:stCondLst>
                                        </p:cTn>
                                        <p:tgtEl>
                                          <p:spTgt spid="5960"/>
                                        </p:tgtEl>
                                        <p:attrNameLst>
                                          <p:attrName>style.visibility</p:attrName>
                                        </p:attrNameLst>
                                      </p:cBhvr>
                                      <p:to>
                                        <p:strVal val="visible"/>
                                      </p:to>
                                    </p:set>
                                    <p:animEffect filter="wipe(left)" transition="in">
                                      <p:cBhvr additive="repl">
                                        <p:cTn id="2572" dur="500"/>
                                        <p:tgtEl>
                                          <p:spTgt spid="5960"/>
                                        </p:tgtEl>
                                      </p:cBhvr>
                                    </p:animEffect>
                                  </p:childTnLst>
                                </p:cTn>
                              </p:par>
                            </p:childTnLst>
                          </p:cTn>
                        </p:par>
                      </p:childTnLst>
                    </p:cTn>
                  </p:par>
                  <p:par>
                    <p:cTn id="2573" fill="hold">
                      <p:stCondLst>
                        <p:cond delay="indefinite"/>
                      </p:stCondLst>
                      <p:childTnLst>
                        <p:par>
                          <p:cTn id="2574" fill="hold">
                            <p:stCondLst>
                              <p:cond delay="0"/>
                            </p:stCondLst>
                            <p:childTnLst>
                              <p:par>
                                <p:cTn id="2575" nodeType="clickEffect" fill="hold" presetClass="entr" presetID="9">
                                  <p:stCondLst>
                                    <p:cond delay="0"/>
                                  </p:stCondLst>
                                  <p:childTnLst>
                                    <p:set>
                                      <p:cBhvr>
                                        <p:cTn id="2576" dur="1" fill="hold">
                                          <p:stCondLst>
                                            <p:cond delay="0"/>
                                          </p:stCondLst>
                                        </p:cTn>
                                        <p:tgtEl>
                                          <p:spTgt spid="5974"/>
                                        </p:tgtEl>
                                        <p:attrNameLst>
                                          <p:attrName>style.visibility</p:attrName>
                                        </p:attrNameLst>
                                      </p:cBhvr>
                                      <p:to>
                                        <p:strVal val="visible"/>
                                      </p:to>
                                    </p:set>
                                    <p:animEffect filter="dissolve" transition="in">
                                      <p:cBhvr additive="repl">
                                        <p:cTn id="2577" dur="500"/>
                                        <p:tgtEl>
                                          <p:spTgt spid="5974"/>
                                        </p:tgtEl>
                                      </p:cBhvr>
                                    </p:animEffect>
                                  </p:childTnLst>
                                </p:cTn>
                              </p:par>
                            </p:childTnLst>
                          </p:cTn>
                        </p:par>
                      </p:childTnLst>
                    </p:cTn>
                  </p:par>
                  <p:par>
                    <p:cTn id="2578" fill="hold">
                      <p:stCondLst>
                        <p:cond delay="indefinite"/>
                      </p:stCondLst>
                      <p:childTnLst>
                        <p:par>
                          <p:cTn id="2579" fill="hold">
                            <p:stCondLst>
                              <p:cond delay="0"/>
                            </p:stCondLst>
                            <p:childTnLst>
                              <p:par>
                                <p:cTn id="2580" nodeType="clickEffect" fill="hold" presetClass="exit" presetID="9">
                                  <p:stCondLst>
                                    <p:cond delay="0"/>
                                  </p:stCondLst>
                                  <p:childTnLst>
                                    <p:animEffect filter="dissolve" transition="out">
                                      <p:cBhvr additive="repl">
                                        <p:cTn id="2581" dur="500"/>
                                        <p:tgtEl>
                                          <p:spTgt spid="5974"/>
                                        </p:tgtEl>
                                      </p:cBhvr>
                                    </p:animEffect>
                                    <p:set>
                                      <p:cBhvr>
                                        <p:cTn id="2582" dur="1" fill="hold">
                                          <p:stCondLst>
                                            <p:cond delay="499"/>
                                          </p:stCondLst>
                                        </p:cTn>
                                        <p:tgtEl>
                                          <p:spTgt spid="5974"/>
                                        </p:tgtEl>
                                        <p:attrNameLst>
                                          <p:attrName>style.visibility</p:attrName>
                                        </p:attrNameLst>
                                      </p:cBhvr>
                                      <p:to>
                                        <p:strVal val="hidden"/>
                                      </p:to>
                                    </p:set>
                                  </p:childTnLst>
                                </p:cTn>
                              </p:par>
                              <p:par>
                                <p:cTn id="2583" nodeType="withEffect" fill="hold" presetClass="entr" presetID="9">
                                  <p:stCondLst>
                                    <p:cond delay="0"/>
                                  </p:stCondLst>
                                  <p:childTnLst>
                                    <p:set>
                                      <p:cBhvr>
                                        <p:cTn id="2584" dur="1" fill="hold">
                                          <p:stCondLst>
                                            <p:cond delay="0"/>
                                          </p:stCondLst>
                                        </p:cTn>
                                        <p:tgtEl>
                                          <p:spTgt spid="5975"/>
                                        </p:tgtEl>
                                        <p:attrNameLst>
                                          <p:attrName>style.visibility</p:attrName>
                                        </p:attrNameLst>
                                      </p:cBhvr>
                                      <p:to>
                                        <p:strVal val="visible"/>
                                      </p:to>
                                    </p:set>
                                    <p:animEffect filter="dissolve" transition="in">
                                      <p:cBhvr additive="repl">
                                        <p:cTn id="2585" dur="500"/>
                                        <p:tgtEl>
                                          <p:spTgt spid="5975"/>
                                        </p:tgtEl>
                                      </p:cBhvr>
                                    </p:animEffect>
                                  </p:childTnLst>
                                </p:cTn>
                              </p:par>
                            </p:childTnLst>
                          </p:cTn>
                        </p:par>
                      </p:childTnLst>
                    </p:cTn>
                  </p:par>
                  <p:par>
                    <p:cTn id="2586" fill="hold">
                      <p:stCondLst>
                        <p:cond delay="indefinite"/>
                      </p:stCondLst>
                      <p:childTnLst>
                        <p:par>
                          <p:cTn id="2587" fill="hold">
                            <p:stCondLst>
                              <p:cond delay="0"/>
                            </p:stCondLst>
                            <p:childTnLst>
                              <p:par>
                                <p:cTn id="2588" nodeType="clickEffect" fill="hold" presetClass="exit" presetID="9">
                                  <p:stCondLst>
                                    <p:cond delay="0"/>
                                  </p:stCondLst>
                                  <p:childTnLst>
                                    <p:animEffect filter="dissolve" transition="out">
                                      <p:cBhvr additive="repl">
                                        <p:cTn id="2589" dur="500"/>
                                        <p:tgtEl>
                                          <p:spTgt spid="5975"/>
                                        </p:tgtEl>
                                      </p:cBhvr>
                                    </p:animEffect>
                                    <p:set>
                                      <p:cBhvr>
                                        <p:cTn id="2590" dur="1" fill="hold">
                                          <p:stCondLst>
                                            <p:cond delay="499"/>
                                          </p:stCondLst>
                                        </p:cTn>
                                        <p:tgtEl>
                                          <p:spTgt spid="5975"/>
                                        </p:tgtEl>
                                        <p:attrNameLst>
                                          <p:attrName>style.visibility</p:attrName>
                                        </p:attrNameLst>
                                      </p:cBhvr>
                                      <p:to>
                                        <p:strVal val="hidden"/>
                                      </p:to>
                                    </p:set>
                                  </p:childTnLst>
                                </p:cTn>
                              </p:par>
                              <p:par>
                                <p:cTn id="2591" nodeType="withEffect" fill="hold" presetClass="entr" presetID="9">
                                  <p:stCondLst>
                                    <p:cond delay="0"/>
                                  </p:stCondLst>
                                  <p:childTnLst>
                                    <p:set>
                                      <p:cBhvr>
                                        <p:cTn id="2592" dur="1" fill="hold">
                                          <p:stCondLst>
                                            <p:cond delay="0"/>
                                          </p:stCondLst>
                                        </p:cTn>
                                        <p:tgtEl>
                                          <p:spTgt spid="5964"/>
                                        </p:tgtEl>
                                        <p:attrNameLst>
                                          <p:attrName>style.visibility</p:attrName>
                                        </p:attrNameLst>
                                      </p:cBhvr>
                                      <p:to>
                                        <p:strVal val="visible"/>
                                      </p:to>
                                    </p:set>
                                    <p:animEffect filter="dissolve" transition="in">
                                      <p:cBhvr additive="repl">
                                        <p:cTn id="2593" dur="500"/>
                                        <p:tgtEl>
                                          <p:spTgt spid="5964"/>
                                        </p:tgtEl>
                                      </p:cBhvr>
                                    </p:animEffect>
                                  </p:childTnLst>
                                </p:cTn>
                              </p:par>
                            </p:childTnLst>
                          </p:cTn>
                        </p:par>
                      </p:childTnLst>
                    </p:cTn>
                  </p:par>
                  <p:par>
                    <p:cTn id="2594" fill="hold">
                      <p:stCondLst>
                        <p:cond delay="indefinite"/>
                      </p:stCondLst>
                      <p:childTnLst>
                        <p:par>
                          <p:cTn id="2595" fill="hold">
                            <p:stCondLst>
                              <p:cond delay="0"/>
                            </p:stCondLst>
                            <p:childTnLst>
                              <p:par>
                                <p:cTn id="2596" nodeType="clickEffect" fill="hold" presetClass="entr" presetID="9">
                                  <p:stCondLst>
                                    <p:cond delay="0"/>
                                  </p:stCondLst>
                                  <p:childTnLst>
                                    <p:set>
                                      <p:cBhvr>
                                        <p:cTn id="2597" dur="1" fill="hold">
                                          <p:stCondLst>
                                            <p:cond delay="0"/>
                                          </p:stCondLst>
                                        </p:cTn>
                                        <p:tgtEl>
                                          <p:spTgt spid="5926"/>
                                        </p:tgtEl>
                                        <p:attrNameLst>
                                          <p:attrName>style.visibility</p:attrName>
                                        </p:attrNameLst>
                                      </p:cBhvr>
                                      <p:to>
                                        <p:strVal val="visible"/>
                                      </p:to>
                                    </p:set>
                                    <p:animEffect filter="dissolve" transition="in">
                                      <p:cBhvr additive="repl">
                                        <p:cTn id="2598" dur="500"/>
                                        <p:tgtEl>
                                          <p:spTgt spid="5926"/>
                                        </p:tgtEl>
                                      </p:cBhvr>
                                    </p:animEffect>
                                  </p:childTnLst>
                                </p:cTn>
                              </p:par>
                            </p:childTnLst>
                          </p:cTn>
                        </p:par>
                      </p:childTnLst>
                    </p:cTn>
                  </p:par>
                  <p:par>
                    <p:cTn id="2599" fill="hold">
                      <p:stCondLst>
                        <p:cond delay="indefinite"/>
                      </p:stCondLst>
                      <p:childTnLst>
                        <p:par>
                          <p:cTn id="2600" fill="hold">
                            <p:stCondLst>
                              <p:cond delay="0"/>
                            </p:stCondLst>
                            <p:childTnLst>
                              <p:par>
                                <p:cTn id="2601" nodeType="clickEffect" fill="hold" presetClass="entr" presetID="9">
                                  <p:stCondLst>
                                    <p:cond delay="0"/>
                                  </p:stCondLst>
                                  <p:childTnLst>
                                    <p:set>
                                      <p:cBhvr>
                                        <p:cTn id="2602" dur="1" fill="hold">
                                          <p:stCondLst>
                                            <p:cond delay="0"/>
                                          </p:stCondLst>
                                        </p:cTn>
                                        <p:tgtEl>
                                          <p:spTgt spid="5979"/>
                                        </p:tgtEl>
                                        <p:attrNameLst>
                                          <p:attrName>style.visibility</p:attrName>
                                        </p:attrNameLst>
                                      </p:cBhvr>
                                      <p:to>
                                        <p:strVal val="visible"/>
                                      </p:to>
                                    </p:set>
                                    <p:animEffect filter="dissolve" transition="in">
                                      <p:cBhvr additive="repl">
                                        <p:cTn id="2603" dur="500"/>
                                        <p:tgtEl>
                                          <p:spTgt spid="5979"/>
                                        </p:tgtEl>
                                      </p:cBhvr>
                                    </p:animEffect>
                                  </p:childTnLst>
                                </p:cTn>
                              </p:par>
                              <p:par>
                                <p:cTn id="2604" nodeType="withEffect" fill="hold" presetClass="entr" presetID="9">
                                  <p:stCondLst>
                                    <p:cond delay="0"/>
                                  </p:stCondLst>
                                  <p:childTnLst>
                                    <p:set>
                                      <p:cBhvr>
                                        <p:cTn id="2605" dur="1" fill="hold">
                                          <p:stCondLst>
                                            <p:cond delay="0"/>
                                          </p:stCondLst>
                                        </p:cTn>
                                        <p:tgtEl>
                                          <p:spTgt spid="5845"/>
                                        </p:tgtEl>
                                        <p:attrNameLst>
                                          <p:attrName>style.visibility</p:attrName>
                                        </p:attrNameLst>
                                      </p:cBhvr>
                                      <p:to>
                                        <p:strVal val="visible"/>
                                      </p:to>
                                    </p:set>
                                    <p:animEffect filter="dissolve" transition="in">
                                      <p:cBhvr additive="repl">
                                        <p:cTn id="2606" dur="500"/>
                                        <p:tgtEl>
                                          <p:spTgt spid="5845"/>
                                        </p:tgtEl>
                                      </p:cBhvr>
                                    </p:animEffect>
                                  </p:childTnLst>
                                </p:cTn>
                              </p:par>
                            </p:childTnLst>
                          </p:cTn>
                        </p:par>
                      </p:childTnLst>
                    </p:cTn>
                  </p:par>
                  <p:par>
                    <p:cTn id="2607" fill="hold">
                      <p:stCondLst>
                        <p:cond delay="indefinite"/>
                      </p:stCondLst>
                      <p:childTnLst>
                        <p:par>
                          <p:cTn id="2608" fill="hold">
                            <p:stCondLst>
                              <p:cond delay="0"/>
                            </p:stCondLst>
                            <p:childTnLst>
                              <p:par>
                                <p:cTn id="2609" nodeType="clickEffect" fill="hold" presetClass="entr" presetID="9">
                                  <p:stCondLst>
                                    <p:cond delay="0"/>
                                  </p:stCondLst>
                                  <p:childTnLst>
                                    <p:set>
                                      <p:cBhvr>
                                        <p:cTn id="2610" dur="1" fill="hold">
                                          <p:stCondLst>
                                            <p:cond delay="0"/>
                                          </p:stCondLst>
                                        </p:cTn>
                                        <p:tgtEl>
                                          <p:spTgt spid="5965"/>
                                        </p:tgtEl>
                                        <p:attrNameLst>
                                          <p:attrName>style.visibility</p:attrName>
                                        </p:attrNameLst>
                                      </p:cBhvr>
                                      <p:to>
                                        <p:strVal val="visible"/>
                                      </p:to>
                                    </p:set>
                                    <p:animEffect filter="dissolve" transition="in">
                                      <p:cBhvr additive="repl">
                                        <p:cTn id="2611" dur="500"/>
                                        <p:tgtEl>
                                          <p:spTgt spid="5965"/>
                                        </p:tgtEl>
                                      </p:cBhvr>
                                    </p:animEffect>
                                  </p:childTnLst>
                                </p:cTn>
                              </p:par>
                              <p:par>
                                <p:cTn id="2612" nodeType="withEffect" fill="hold" presetClass="entr" presetID="9">
                                  <p:stCondLst>
                                    <p:cond delay="0"/>
                                  </p:stCondLst>
                                  <p:childTnLst>
                                    <p:set>
                                      <p:cBhvr>
                                        <p:cTn id="2613" dur="1" fill="hold">
                                          <p:stCondLst>
                                            <p:cond delay="0"/>
                                          </p:stCondLst>
                                        </p:cTn>
                                        <p:tgtEl>
                                          <p:spTgt spid="5856"/>
                                        </p:tgtEl>
                                        <p:attrNameLst>
                                          <p:attrName>style.visibility</p:attrName>
                                        </p:attrNameLst>
                                      </p:cBhvr>
                                      <p:to>
                                        <p:strVal val="visible"/>
                                      </p:to>
                                    </p:set>
                                    <p:animEffect filter="dissolve" transition="in">
                                      <p:cBhvr additive="repl">
                                        <p:cTn id="2614" dur="500"/>
                                        <p:tgtEl>
                                          <p:spTgt spid="58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5" name="CustomShape 1"/>
          <p:cNvSpPr/>
          <p:nvPr/>
        </p:nvSpPr>
        <p:spPr>
          <a:xfrm>
            <a:off x="6946920" y="5009760"/>
            <a:ext cx="305640" cy="121464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grpSp>
        <p:nvGrpSpPr>
          <p:cNvPr id="5996" name="Group 2"/>
          <p:cNvGrpSpPr/>
          <p:nvPr/>
        </p:nvGrpSpPr>
        <p:grpSpPr>
          <a:xfrm>
            <a:off x="6240240" y="5016600"/>
            <a:ext cx="720720" cy="1180440"/>
            <a:chOff x="6240240" y="5016600"/>
            <a:chExt cx="720720" cy="1180440"/>
          </a:xfrm>
        </p:grpSpPr>
        <p:sp>
          <p:nvSpPr>
            <p:cNvPr id="5997" name="CustomShape 3"/>
            <p:cNvSpPr/>
            <p:nvPr/>
          </p:nvSpPr>
          <p:spPr>
            <a:xfrm>
              <a:off x="6247440" y="5016600"/>
              <a:ext cx="702720" cy="1180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5998" name="Line 4"/>
            <p:cNvSpPr/>
            <p:nvPr/>
          </p:nvSpPr>
          <p:spPr>
            <a:xfrm>
              <a:off x="6240240" y="525564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5999" name="Line 5"/>
            <p:cNvSpPr/>
            <p:nvPr/>
          </p:nvSpPr>
          <p:spPr>
            <a:xfrm>
              <a:off x="6244560" y="549864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000" name="Line 6"/>
            <p:cNvSpPr/>
            <p:nvPr/>
          </p:nvSpPr>
          <p:spPr>
            <a:xfrm>
              <a:off x="6255720" y="573804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001" name="Line 7"/>
            <p:cNvSpPr/>
            <p:nvPr/>
          </p:nvSpPr>
          <p:spPr>
            <a:xfrm>
              <a:off x="6245640" y="597024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sp>
        <p:nvSpPr>
          <p:cNvPr id="6002" name="CustomShape 8"/>
          <p:cNvSpPr/>
          <p:nvPr/>
        </p:nvSpPr>
        <p:spPr>
          <a:xfrm>
            <a:off x="798840" y="208800"/>
            <a:ext cx="1139076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Causes/costs of congestion: scenario 2</a:t>
            </a:r>
            <a:endParaRPr b="0" lang="en-US" sz="4800" spc="-1" strike="noStrike">
              <a:latin typeface="Arial"/>
            </a:endParaRPr>
          </a:p>
        </p:txBody>
      </p:sp>
      <p:sp>
        <p:nvSpPr>
          <p:cNvPr id="6003" name="CustomShape 9"/>
          <p:cNvSpPr/>
          <p:nvPr/>
        </p:nvSpPr>
        <p:spPr>
          <a:xfrm>
            <a:off x="635040" y="1182600"/>
            <a:ext cx="9708480" cy="50004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buClr>
                <a:srgbClr val="0000a3"/>
              </a:buClr>
              <a:buFont typeface="Wingdings" charset="2"/>
              <a:buChar char=""/>
            </a:pPr>
            <a:r>
              <a:rPr b="0" lang="en-US" sz="2800" spc="-1" strike="noStrike">
                <a:solidFill>
                  <a:srgbClr val="000000"/>
                </a:solidFill>
                <a:latin typeface="Calibri"/>
                <a:ea typeface="DejaVu Sans"/>
              </a:rPr>
              <a:t>one router, </a:t>
            </a:r>
            <a:r>
              <a:rPr b="0" i="1" lang="en-US" sz="2800" spc="-1" strike="noStrike">
                <a:solidFill>
                  <a:srgbClr val="000099"/>
                </a:solidFill>
                <a:latin typeface="Calibri"/>
                <a:ea typeface="DejaVu Sans"/>
              </a:rPr>
              <a:t>finite</a:t>
            </a:r>
            <a:r>
              <a:rPr b="0" lang="en-US" sz="2800" spc="-1" strike="noStrike">
                <a:solidFill>
                  <a:srgbClr val="000000"/>
                </a:solidFill>
                <a:latin typeface="Calibri"/>
                <a:ea typeface="DejaVu Sans"/>
              </a:rPr>
              <a:t> buffers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6004" name="CustomShape 10"/>
          <p:cNvSpPr/>
          <p:nvPr/>
        </p:nvSpPr>
        <p:spPr>
          <a:xfrm flipH="1">
            <a:off x="1841760" y="3515760"/>
            <a:ext cx="525960" cy="1175760"/>
          </a:xfrm>
          <a:custGeom>
            <a:avLst/>
            <a:gdLst/>
            <a:ah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0">
            <a:gsLst>
              <a:gs pos="0">
                <a:srgbClr val="b2b2b2"/>
              </a:gs>
              <a:gs pos="100000">
                <a:srgbClr val="ffffff"/>
              </a:gs>
            </a:gsLst>
            <a:lin ang="10800000"/>
          </a:gradFill>
          <a:ln w="0">
            <a:noFill/>
          </a:ln>
        </p:spPr>
        <p:style>
          <a:lnRef idx="0"/>
          <a:fillRef idx="0"/>
          <a:effectRef idx="0"/>
          <a:fontRef idx="minor"/>
        </p:style>
      </p:sp>
      <p:grpSp>
        <p:nvGrpSpPr>
          <p:cNvPr id="6005" name="Group 11"/>
          <p:cNvGrpSpPr/>
          <p:nvPr/>
        </p:nvGrpSpPr>
        <p:grpSpPr>
          <a:xfrm>
            <a:off x="1278360" y="4683600"/>
            <a:ext cx="720720" cy="1180440"/>
            <a:chOff x="1278360" y="4683600"/>
            <a:chExt cx="720720" cy="1180440"/>
          </a:xfrm>
        </p:grpSpPr>
        <p:sp>
          <p:nvSpPr>
            <p:cNvPr id="6006" name="CustomShape 12"/>
            <p:cNvSpPr/>
            <p:nvPr/>
          </p:nvSpPr>
          <p:spPr>
            <a:xfrm>
              <a:off x="1285920" y="4683600"/>
              <a:ext cx="702720" cy="1180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6007" name="Line 13"/>
            <p:cNvSpPr/>
            <p:nvPr/>
          </p:nvSpPr>
          <p:spPr>
            <a:xfrm>
              <a:off x="1278360" y="492300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008" name="Line 14"/>
            <p:cNvSpPr/>
            <p:nvPr/>
          </p:nvSpPr>
          <p:spPr>
            <a:xfrm>
              <a:off x="1282680" y="51660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009" name="Line 15"/>
            <p:cNvSpPr/>
            <p:nvPr/>
          </p:nvSpPr>
          <p:spPr>
            <a:xfrm>
              <a:off x="1293840" y="54054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010" name="Line 16"/>
            <p:cNvSpPr/>
            <p:nvPr/>
          </p:nvSpPr>
          <p:spPr>
            <a:xfrm>
              <a:off x="1283760" y="563724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grpSp>
        <p:nvGrpSpPr>
          <p:cNvPr id="6011" name="Group 17"/>
          <p:cNvGrpSpPr/>
          <p:nvPr/>
        </p:nvGrpSpPr>
        <p:grpSpPr>
          <a:xfrm>
            <a:off x="2354760" y="3521160"/>
            <a:ext cx="720720" cy="1180440"/>
            <a:chOff x="2354760" y="3521160"/>
            <a:chExt cx="720720" cy="1180440"/>
          </a:xfrm>
        </p:grpSpPr>
        <p:sp>
          <p:nvSpPr>
            <p:cNvPr id="6012" name="CustomShape 18"/>
            <p:cNvSpPr/>
            <p:nvPr/>
          </p:nvSpPr>
          <p:spPr>
            <a:xfrm>
              <a:off x="2361960" y="3521160"/>
              <a:ext cx="702720" cy="1180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6013" name="Line 19"/>
            <p:cNvSpPr/>
            <p:nvPr/>
          </p:nvSpPr>
          <p:spPr>
            <a:xfrm>
              <a:off x="2354760" y="376020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014" name="Line 20"/>
            <p:cNvSpPr/>
            <p:nvPr/>
          </p:nvSpPr>
          <p:spPr>
            <a:xfrm>
              <a:off x="2359080" y="40032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015" name="Line 21"/>
            <p:cNvSpPr/>
            <p:nvPr/>
          </p:nvSpPr>
          <p:spPr>
            <a:xfrm>
              <a:off x="2370240" y="42426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016" name="Line 22"/>
            <p:cNvSpPr/>
            <p:nvPr/>
          </p:nvSpPr>
          <p:spPr>
            <a:xfrm>
              <a:off x="2360160" y="44748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sp>
        <p:nvSpPr>
          <p:cNvPr id="6017" name="CustomShape 23"/>
          <p:cNvSpPr/>
          <p:nvPr/>
        </p:nvSpPr>
        <p:spPr>
          <a:xfrm>
            <a:off x="7409160" y="3699360"/>
            <a:ext cx="305640" cy="121464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noFill/>
          </a:ln>
        </p:spPr>
        <p:style>
          <a:lnRef idx="0"/>
          <a:fillRef idx="0"/>
          <a:effectRef idx="0"/>
          <a:fontRef idx="minor"/>
        </p:style>
      </p:sp>
      <p:grpSp>
        <p:nvGrpSpPr>
          <p:cNvPr id="6018" name="Group 24"/>
          <p:cNvGrpSpPr/>
          <p:nvPr/>
        </p:nvGrpSpPr>
        <p:grpSpPr>
          <a:xfrm>
            <a:off x="6698880" y="3668040"/>
            <a:ext cx="720720" cy="1180440"/>
            <a:chOff x="6698880" y="3668040"/>
            <a:chExt cx="720720" cy="1180440"/>
          </a:xfrm>
        </p:grpSpPr>
        <p:sp>
          <p:nvSpPr>
            <p:cNvPr id="6019" name="CustomShape 25"/>
            <p:cNvSpPr/>
            <p:nvPr/>
          </p:nvSpPr>
          <p:spPr>
            <a:xfrm>
              <a:off x="6706080" y="3668040"/>
              <a:ext cx="702720" cy="1180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6020" name="Line 26"/>
            <p:cNvSpPr/>
            <p:nvPr/>
          </p:nvSpPr>
          <p:spPr>
            <a:xfrm>
              <a:off x="6698880" y="390708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021" name="Line 27"/>
            <p:cNvSpPr/>
            <p:nvPr/>
          </p:nvSpPr>
          <p:spPr>
            <a:xfrm>
              <a:off x="6702840" y="415008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022" name="Line 28"/>
            <p:cNvSpPr/>
            <p:nvPr/>
          </p:nvSpPr>
          <p:spPr>
            <a:xfrm>
              <a:off x="6714000" y="438948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023" name="Line 29"/>
            <p:cNvSpPr/>
            <p:nvPr/>
          </p:nvSpPr>
          <p:spPr>
            <a:xfrm>
              <a:off x="6703920" y="462168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grpSp>
        <p:nvGrpSpPr>
          <p:cNvPr id="6024" name="Group 30"/>
          <p:cNvGrpSpPr/>
          <p:nvPr/>
        </p:nvGrpSpPr>
        <p:grpSpPr>
          <a:xfrm>
            <a:off x="3770640" y="5033520"/>
            <a:ext cx="1284480" cy="732600"/>
            <a:chOff x="3770640" y="5033520"/>
            <a:chExt cx="1284480" cy="732600"/>
          </a:xfrm>
        </p:grpSpPr>
        <p:sp>
          <p:nvSpPr>
            <p:cNvPr id="6025" name="CustomShape 31"/>
            <p:cNvSpPr/>
            <p:nvPr/>
          </p:nvSpPr>
          <p:spPr>
            <a:xfrm>
              <a:off x="3770640" y="5288040"/>
              <a:ext cx="1284480" cy="478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026" name="CustomShape 32"/>
            <p:cNvSpPr/>
            <p:nvPr/>
          </p:nvSpPr>
          <p:spPr>
            <a:xfrm>
              <a:off x="3771360" y="5033520"/>
              <a:ext cx="1282680" cy="473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027" name="Group 33"/>
            <p:cNvGrpSpPr/>
            <p:nvPr/>
          </p:nvGrpSpPr>
          <p:grpSpPr>
            <a:xfrm>
              <a:off x="3961440" y="5094000"/>
              <a:ext cx="902520" cy="347400"/>
              <a:chOff x="3961440" y="5094000"/>
              <a:chExt cx="902520" cy="347400"/>
            </a:xfrm>
          </p:grpSpPr>
          <p:sp>
            <p:nvSpPr>
              <p:cNvPr id="6028" name="CustomShape 34"/>
              <p:cNvSpPr/>
              <p:nvPr/>
            </p:nvSpPr>
            <p:spPr>
              <a:xfrm>
                <a:off x="3986640" y="5094000"/>
                <a:ext cx="853560" cy="1933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029" name="CustomShape 35"/>
              <p:cNvSpPr/>
              <p:nvPr/>
            </p:nvSpPr>
            <p:spPr>
              <a:xfrm>
                <a:off x="4546800" y="5261400"/>
                <a:ext cx="317160" cy="165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030" name="CustomShape 36"/>
              <p:cNvSpPr/>
              <p:nvPr/>
            </p:nvSpPr>
            <p:spPr>
              <a:xfrm>
                <a:off x="3961440" y="5261400"/>
                <a:ext cx="311400" cy="1641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031" name="CustomShape 37"/>
              <p:cNvSpPr/>
              <p:nvPr/>
            </p:nvSpPr>
            <p:spPr>
              <a:xfrm>
                <a:off x="4070520" y="5179320"/>
                <a:ext cx="679680" cy="262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032" name="Group 38"/>
          <p:cNvGrpSpPr/>
          <p:nvPr/>
        </p:nvGrpSpPr>
        <p:grpSpPr>
          <a:xfrm>
            <a:off x="1319760" y="3877200"/>
            <a:ext cx="642960" cy="566640"/>
            <a:chOff x="1319760" y="3877200"/>
            <a:chExt cx="642960" cy="566640"/>
          </a:xfrm>
        </p:grpSpPr>
        <p:pic>
          <p:nvPicPr>
            <p:cNvPr id="6033" name="Picture 125" descr="desktop_computer_stylized_medium"/>
            <p:cNvPicPr/>
            <p:nvPr/>
          </p:nvPicPr>
          <p:blipFill>
            <a:blip r:embed="rId1"/>
            <a:stretch/>
          </p:blipFill>
          <p:spPr>
            <a:xfrm flipH="1">
              <a:off x="1319760" y="3877200"/>
              <a:ext cx="642960" cy="566640"/>
            </a:xfrm>
            <a:prstGeom prst="rect">
              <a:avLst/>
            </a:prstGeom>
            <a:ln w="0">
              <a:noFill/>
            </a:ln>
          </p:spPr>
        </p:pic>
        <p:sp>
          <p:nvSpPr>
            <p:cNvPr id="6034" name="CustomShape 39"/>
            <p:cNvSpPr/>
            <p:nvPr/>
          </p:nvSpPr>
          <p:spPr>
            <a:xfrm flipH="1">
              <a:off x="1589400" y="3931560"/>
              <a:ext cx="311400" cy="2581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6035" name="CustomShape 40"/>
          <p:cNvSpPr/>
          <p:nvPr/>
        </p:nvSpPr>
        <p:spPr>
          <a:xfrm flipH="1">
            <a:off x="975240" y="4681440"/>
            <a:ext cx="305640" cy="121464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10800000"/>
          </a:gradFill>
          <a:ln w="9525">
            <a:noFill/>
          </a:ln>
        </p:spPr>
        <p:style>
          <a:lnRef idx="0"/>
          <a:fillRef idx="0"/>
          <a:effectRef idx="0"/>
          <a:fontRef idx="minor"/>
        </p:style>
      </p:sp>
      <p:sp>
        <p:nvSpPr>
          <p:cNvPr id="6036" name="Line 41"/>
          <p:cNvSpPr/>
          <p:nvPr/>
        </p:nvSpPr>
        <p:spPr>
          <a:xfrm flipH="1">
            <a:off x="2405520" y="4856040"/>
            <a:ext cx="1134720" cy="1134000"/>
          </a:xfrm>
          <a:prstGeom prst="line">
            <a:avLst/>
          </a:prstGeom>
          <a:ln w="9525">
            <a:solidFill>
              <a:srgbClr val="000000"/>
            </a:solidFill>
            <a:round/>
          </a:ln>
        </p:spPr>
        <p:style>
          <a:lnRef idx="0"/>
          <a:fillRef idx="0"/>
          <a:effectRef idx="0"/>
          <a:fontRef idx="minor"/>
        </p:style>
      </p:sp>
      <p:sp>
        <p:nvSpPr>
          <p:cNvPr id="6037" name="CustomShape 42"/>
          <p:cNvSpPr/>
          <p:nvPr/>
        </p:nvSpPr>
        <p:spPr>
          <a:xfrm>
            <a:off x="1088640" y="3529800"/>
            <a:ext cx="1119960" cy="3153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c00000"/>
                </a:solidFill>
                <a:latin typeface="Arial"/>
                <a:ea typeface="ＭＳ Ｐゴシック"/>
              </a:rPr>
              <a:t>Host A</a:t>
            </a:r>
            <a:endParaRPr b="0" lang="en-US" sz="1600" spc="-1" strike="noStrike">
              <a:latin typeface="Arial"/>
            </a:endParaRPr>
          </a:p>
        </p:txBody>
      </p:sp>
      <p:sp>
        <p:nvSpPr>
          <p:cNvPr id="6038" name="CustomShape 43"/>
          <p:cNvSpPr/>
          <p:nvPr/>
        </p:nvSpPr>
        <p:spPr>
          <a:xfrm>
            <a:off x="1083600" y="6053400"/>
            <a:ext cx="979200" cy="3153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13a3"/>
                </a:solidFill>
                <a:latin typeface="Arial"/>
                <a:ea typeface="ＭＳ Ｐゴシック"/>
              </a:rPr>
              <a:t>Host B</a:t>
            </a:r>
            <a:endParaRPr b="0" lang="en-US" sz="1600" spc="-1" strike="noStrike">
              <a:latin typeface="Arial"/>
            </a:endParaRPr>
          </a:p>
        </p:txBody>
      </p:sp>
      <p:sp>
        <p:nvSpPr>
          <p:cNvPr id="6039" name="Line 44"/>
          <p:cNvSpPr/>
          <p:nvPr/>
        </p:nvSpPr>
        <p:spPr>
          <a:xfrm flipH="1">
            <a:off x="3002040" y="5379480"/>
            <a:ext cx="748800" cy="360"/>
          </a:xfrm>
          <a:prstGeom prst="line">
            <a:avLst/>
          </a:prstGeom>
          <a:ln w="9525">
            <a:solidFill>
              <a:srgbClr val="000000"/>
            </a:solidFill>
            <a:round/>
          </a:ln>
        </p:spPr>
        <p:style>
          <a:lnRef idx="0"/>
          <a:fillRef idx="0"/>
          <a:effectRef idx="0"/>
          <a:fontRef idx="minor"/>
        </p:style>
      </p:sp>
      <p:sp>
        <p:nvSpPr>
          <p:cNvPr id="6040" name="Line 45"/>
          <p:cNvSpPr/>
          <p:nvPr/>
        </p:nvSpPr>
        <p:spPr>
          <a:xfrm flipH="1">
            <a:off x="4991040" y="5379480"/>
            <a:ext cx="748800" cy="360"/>
          </a:xfrm>
          <a:prstGeom prst="line">
            <a:avLst/>
          </a:prstGeom>
          <a:ln w="9525">
            <a:solidFill>
              <a:srgbClr val="000000"/>
            </a:solidFill>
            <a:round/>
          </a:ln>
        </p:spPr>
        <p:style>
          <a:lnRef idx="0"/>
          <a:fillRef idx="0"/>
          <a:effectRef idx="0"/>
          <a:fontRef idx="minor"/>
        </p:style>
      </p:sp>
      <p:sp>
        <p:nvSpPr>
          <p:cNvPr id="6041" name="Line 46"/>
          <p:cNvSpPr/>
          <p:nvPr/>
        </p:nvSpPr>
        <p:spPr>
          <a:xfrm flipH="1">
            <a:off x="5142960" y="4856040"/>
            <a:ext cx="1135080" cy="1134000"/>
          </a:xfrm>
          <a:prstGeom prst="line">
            <a:avLst/>
          </a:prstGeom>
          <a:ln w="9525">
            <a:solidFill>
              <a:srgbClr val="000000"/>
            </a:solidFill>
            <a:round/>
          </a:ln>
        </p:spPr>
        <p:style>
          <a:lnRef idx="0"/>
          <a:fillRef idx="0"/>
          <a:effectRef idx="0"/>
          <a:fontRef idx="minor"/>
        </p:style>
      </p:sp>
      <p:sp>
        <p:nvSpPr>
          <p:cNvPr id="6042" name="Line 47"/>
          <p:cNvSpPr/>
          <p:nvPr/>
        </p:nvSpPr>
        <p:spPr>
          <a:xfrm flipH="1">
            <a:off x="6275520" y="4856040"/>
            <a:ext cx="540000" cy="360"/>
          </a:xfrm>
          <a:prstGeom prst="line">
            <a:avLst/>
          </a:prstGeom>
          <a:ln w="9525">
            <a:solidFill>
              <a:srgbClr val="000000"/>
            </a:solidFill>
            <a:round/>
          </a:ln>
        </p:spPr>
        <p:style>
          <a:lnRef idx="0"/>
          <a:fillRef idx="0"/>
          <a:effectRef idx="0"/>
          <a:fontRef idx="minor"/>
        </p:style>
      </p:sp>
      <p:grpSp>
        <p:nvGrpSpPr>
          <p:cNvPr id="6043" name="Group 48"/>
          <p:cNvGrpSpPr/>
          <p:nvPr/>
        </p:nvGrpSpPr>
        <p:grpSpPr>
          <a:xfrm>
            <a:off x="7531920" y="4473720"/>
            <a:ext cx="282240" cy="574920"/>
            <a:chOff x="7531920" y="4473720"/>
            <a:chExt cx="282240" cy="574920"/>
          </a:xfrm>
        </p:grpSpPr>
        <p:sp>
          <p:nvSpPr>
            <p:cNvPr id="6044" name="CustomShape 49"/>
            <p:cNvSpPr/>
            <p:nvPr/>
          </p:nvSpPr>
          <p:spPr>
            <a:xfrm>
              <a:off x="7757280" y="4474800"/>
              <a:ext cx="54000" cy="5482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045" name="CustomShape 50"/>
            <p:cNvSpPr/>
            <p:nvPr/>
          </p:nvSpPr>
          <p:spPr>
            <a:xfrm>
              <a:off x="7545600" y="4473720"/>
              <a:ext cx="205920" cy="5479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046" name="CustomShape 51"/>
            <p:cNvSpPr/>
            <p:nvPr/>
          </p:nvSpPr>
          <p:spPr>
            <a:xfrm>
              <a:off x="7768080" y="4507920"/>
              <a:ext cx="31320" cy="5072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047" name="CustomShape 52"/>
            <p:cNvSpPr/>
            <p:nvPr/>
          </p:nvSpPr>
          <p:spPr>
            <a:xfrm>
              <a:off x="7760520" y="4765680"/>
              <a:ext cx="50040" cy="43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048" name="CustomShape 53"/>
            <p:cNvSpPr/>
            <p:nvPr/>
          </p:nvSpPr>
          <p:spPr>
            <a:xfrm>
              <a:off x="7545600" y="4538160"/>
              <a:ext cx="116280" cy="7920"/>
            </a:xfrm>
            <a:prstGeom prst="rect">
              <a:avLst/>
            </a:prstGeom>
            <a:solidFill>
              <a:srgbClr val="000000"/>
            </a:solidFill>
            <a:ln w="9525">
              <a:solidFill>
                <a:srgbClr val="000000"/>
              </a:solidFill>
              <a:miter/>
            </a:ln>
          </p:spPr>
          <p:style>
            <a:lnRef idx="0"/>
            <a:fillRef idx="0"/>
            <a:effectRef idx="0"/>
            <a:fontRef idx="minor"/>
          </p:style>
        </p:sp>
        <p:grpSp>
          <p:nvGrpSpPr>
            <p:cNvPr id="6049" name="Group 54"/>
            <p:cNvGrpSpPr/>
            <p:nvPr/>
          </p:nvGrpSpPr>
          <p:grpSpPr>
            <a:xfrm>
              <a:off x="7652880" y="4532040"/>
              <a:ext cx="114480" cy="32760"/>
              <a:chOff x="7652880" y="4532040"/>
              <a:chExt cx="114480" cy="32760"/>
            </a:xfrm>
          </p:grpSpPr>
          <p:sp>
            <p:nvSpPr>
              <p:cNvPr id="6050" name="CustomShape 55"/>
              <p:cNvSpPr/>
              <p:nvPr/>
            </p:nvSpPr>
            <p:spPr>
              <a:xfrm>
                <a:off x="7652880" y="4532040"/>
                <a:ext cx="114480" cy="32760"/>
              </a:xfrm>
              <a:prstGeom prst="roundRect">
                <a:avLst>
                  <a:gd name="adj" fmla="val 50000"/>
                </a:avLst>
              </a:prstGeom>
              <a:solidFill>
                <a:srgbClr val="000000"/>
              </a:solidFill>
              <a:ln w="0">
                <a:noFill/>
              </a:ln>
            </p:spPr>
            <p:style>
              <a:lnRef idx="0"/>
              <a:fillRef idx="0"/>
              <a:effectRef idx="0"/>
              <a:fontRef idx="minor"/>
            </p:style>
          </p:sp>
          <p:sp>
            <p:nvSpPr>
              <p:cNvPr id="6051" name="CustomShape 56"/>
              <p:cNvSpPr/>
              <p:nvPr/>
            </p:nvSpPr>
            <p:spPr>
              <a:xfrm>
                <a:off x="7654680" y="4536360"/>
                <a:ext cx="110520" cy="24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052" name="CustomShape 57"/>
            <p:cNvSpPr/>
            <p:nvPr/>
          </p:nvSpPr>
          <p:spPr>
            <a:xfrm>
              <a:off x="7549560" y="4615200"/>
              <a:ext cx="116280" cy="10080"/>
            </a:xfrm>
            <a:prstGeom prst="rect">
              <a:avLst/>
            </a:prstGeom>
            <a:solidFill>
              <a:srgbClr val="000000"/>
            </a:solidFill>
            <a:ln w="9525">
              <a:solidFill>
                <a:srgbClr val="000000"/>
              </a:solidFill>
              <a:miter/>
            </a:ln>
          </p:spPr>
          <p:style>
            <a:lnRef idx="0"/>
            <a:fillRef idx="0"/>
            <a:effectRef idx="0"/>
            <a:fontRef idx="minor"/>
          </p:style>
        </p:sp>
        <p:grpSp>
          <p:nvGrpSpPr>
            <p:cNvPr id="6053" name="Group 58"/>
            <p:cNvGrpSpPr/>
            <p:nvPr/>
          </p:nvGrpSpPr>
          <p:grpSpPr>
            <a:xfrm>
              <a:off x="7652880" y="4610880"/>
              <a:ext cx="114480" cy="28440"/>
              <a:chOff x="7652880" y="4610880"/>
              <a:chExt cx="114480" cy="28440"/>
            </a:xfrm>
          </p:grpSpPr>
          <p:sp>
            <p:nvSpPr>
              <p:cNvPr id="6054" name="CustomShape 59"/>
              <p:cNvSpPr/>
              <p:nvPr/>
            </p:nvSpPr>
            <p:spPr>
              <a:xfrm>
                <a:off x="7652880" y="4610880"/>
                <a:ext cx="114480" cy="28440"/>
              </a:xfrm>
              <a:prstGeom prst="roundRect">
                <a:avLst>
                  <a:gd name="adj" fmla="val 50000"/>
                </a:avLst>
              </a:prstGeom>
              <a:solidFill>
                <a:srgbClr val="000000"/>
              </a:solidFill>
              <a:ln w="0">
                <a:noFill/>
              </a:ln>
            </p:spPr>
            <p:style>
              <a:lnRef idx="0"/>
              <a:fillRef idx="0"/>
              <a:effectRef idx="0"/>
              <a:fontRef idx="minor"/>
            </p:style>
          </p:sp>
          <p:sp>
            <p:nvSpPr>
              <p:cNvPr id="6055" name="CustomShape 60"/>
              <p:cNvSpPr/>
              <p:nvPr/>
            </p:nvSpPr>
            <p:spPr>
              <a:xfrm>
                <a:off x="7654680" y="4615200"/>
                <a:ext cx="110520" cy="201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056" name="CustomShape 61"/>
            <p:cNvSpPr/>
            <p:nvPr/>
          </p:nvSpPr>
          <p:spPr>
            <a:xfrm>
              <a:off x="7547400" y="4698360"/>
              <a:ext cx="116280" cy="7920"/>
            </a:xfrm>
            <a:prstGeom prst="rect">
              <a:avLst/>
            </a:prstGeom>
            <a:solidFill>
              <a:srgbClr val="000000"/>
            </a:solidFill>
            <a:ln w="9525">
              <a:solidFill>
                <a:srgbClr val="000000"/>
              </a:solidFill>
              <a:miter/>
            </a:ln>
          </p:spPr>
          <p:style>
            <a:lnRef idx="0"/>
            <a:fillRef idx="0"/>
            <a:effectRef idx="0"/>
            <a:fontRef idx="minor"/>
          </p:style>
        </p:sp>
        <p:sp>
          <p:nvSpPr>
            <p:cNvPr id="6057" name="CustomShape 62"/>
            <p:cNvSpPr/>
            <p:nvPr/>
          </p:nvSpPr>
          <p:spPr>
            <a:xfrm>
              <a:off x="7549560" y="4768920"/>
              <a:ext cx="116280" cy="10080"/>
            </a:xfrm>
            <a:prstGeom prst="rect">
              <a:avLst/>
            </a:prstGeom>
            <a:solidFill>
              <a:srgbClr val="000000"/>
            </a:solidFill>
            <a:ln w="9525">
              <a:solidFill>
                <a:srgbClr val="000000"/>
              </a:solidFill>
              <a:miter/>
            </a:ln>
          </p:spPr>
          <p:style>
            <a:lnRef idx="0"/>
            <a:fillRef idx="0"/>
            <a:effectRef idx="0"/>
            <a:fontRef idx="minor"/>
          </p:style>
        </p:sp>
        <p:grpSp>
          <p:nvGrpSpPr>
            <p:cNvPr id="6058" name="Group 63"/>
            <p:cNvGrpSpPr/>
            <p:nvPr/>
          </p:nvGrpSpPr>
          <p:grpSpPr>
            <a:xfrm>
              <a:off x="7650720" y="4762440"/>
              <a:ext cx="114480" cy="49320"/>
              <a:chOff x="7650720" y="4762440"/>
              <a:chExt cx="114480" cy="49320"/>
            </a:xfrm>
          </p:grpSpPr>
          <p:sp>
            <p:nvSpPr>
              <p:cNvPr id="6059" name="CustomShape 64"/>
              <p:cNvSpPr/>
              <p:nvPr/>
            </p:nvSpPr>
            <p:spPr>
              <a:xfrm>
                <a:off x="7650720" y="4762440"/>
                <a:ext cx="114480" cy="49320"/>
              </a:xfrm>
              <a:prstGeom prst="roundRect">
                <a:avLst>
                  <a:gd name="adj" fmla="val 50000"/>
                </a:avLst>
              </a:prstGeom>
              <a:solidFill>
                <a:srgbClr val="000000"/>
              </a:solidFill>
              <a:ln w="0">
                <a:noFill/>
              </a:ln>
            </p:spPr>
            <p:style>
              <a:lnRef idx="0"/>
              <a:fillRef idx="0"/>
              <a:effectRef idx="0"/>
              <a:fontRef idx="minor"/>
            </p:style>
          </p:sp>
          <p:sp>
            <p:nvSpPr>
              <p:cNvPr id="6060" name="CustomShape 65"/>
              <p:cNvSpPr/>
              <p:nvPr/>
            </p:nvSpPr>
            <p:spPr>
              <a:xfrm>
                <a:off x="7652880" y="4766760"/>
                <a:ext cx="110520" cy="266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061" name="CustomShape 66"/>
            <p:cNvSpPr/>
            <p:nvPr/>
          </p:nvSpPr>
          <p:spPr>
            <a:xfrm>
              <a:off x="7761240" y="4696920"/>
              <a:ext cx="50040" cy="42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062" name="Group 67"/>
            <p:cNvGrpSpPr/>
            <p:nvPr/>
          </p:nvGrpSpPr>
          <p:grpSpPr>
            <a:xfrm>
              <a:off x="7650720" y="4689720"/>
              <a:ext cx="114480" cy="30600"/>
              <a:chOff x="7650720" y="4689720"/>
              <a:chExt cx="114480" cy="30600"/>
            </a:xfrm>
          </p:grpSpPr>
          <p:sp>
            <p:nvSpPr>
              <p:cNvPr id="6063" name="CustomShape 68"/>
              <p:cNvSpPr/>
              <p:nvPr/>
            </p:nvSpPr>
            <p:spPr>
              <a:xfrm>
                <a:off x="7650720" y="4689720"/>
                <a:ext cx="114480" cy="30600"/>
              </a:xfrm>
              <a:prstGeom prst="roundRect">
                <a:avLst>
                  <a:gd name="adj" fmla="val 50000"/>
                </a:avLst>
              </a:prstGeom>
              <a:solidFill>
                <a:srgbClr val="000000"/>
              </a:solidFill>
              <a:ln w="0">
                <a:noFill/>
              </a:ln>
            </p:spPr>
            <p:style>
              <a:lnRef idx="0"/>
              <a:fillRef idx="0"/>
              <a:effectRef idx="0"/>
              <a:fontRef idx="minor"/>
            </p:style>
          </p:sp>
          <p:sp>
            <p:nvSpPr>
              <p:cNvPr id="6064" name="CustomShape 69"/>
              <p:cNvSpPr/>
              <p:nvPr/>
            </p:nvSpPr>
            <p:spPr>
              <a:xfrm>
                <a:off x="7652880" y="4694040"/>
                <a:ext cx="110520" cy="22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065" name="CustomShape 70"/>
            <p:cNvSpPr/>
            <p:nvPr/>
          </p:nvSpPr>
          <p:spPr>
            <a:xfrm>
              <a:off x="7754400" y="4473720"/>
              <a:ext cx="11160" cy="55008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6066" name="CustomShape 71"/>
            <p:cNvSpPr/>
            <p:nvPr/>
          </p:nvSpPr>
          <p:spPr>
            <a:xfrm>
              <a:off x="7766280" y="4613040"/>
              <a:ext cx="45000" cy="489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067" name="CustomShape 72"/>
            <p:cNvSpPr/>
            <p:nvPr/>
          </p:nvSpPr>
          <p:spPr>
            <a:xfrm>
              <a:off x="7766640" y="4534200"/>
              <a:ext cx="46080" cy="554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068" name="CustomShape 73"/>
            <p:cNvSpPr/>
            <p:nvPr/>
          </p:nvSpPr>
          <p:spPr>
            <a:xfrm>
              <a:off x="7806960" y="4999680"/>
              <a:ext cx="7200" cy="20520"/>
            </a:xfrm>
            <a:prstGeom prst="ellipse">
              <a:avLst/>
            </a:prstGeom>
            <a:solidFill>
              <a:srgbClr val="333333"/>
            </a:solidFill>
            <a:ln w="0">
              <a:noFill/>
            </a:ln>
          </p:spPr>
          <p:style>
            <a:lnRef idx="0"/>
            <a:fillRef idx="0"/>
            <a:effectRef idx="0"/>
            <a:fontRef idx="minor"/>
          </p:style>
        </p:sp>
        <p:sp>
          <p:nvSpPr>
            <p:cNvPr id="6069" name="CustomShape 74"/>
            <p:cNvSpPr/>
            <p:nvPr/>
          </p:nvSpPr>
          <p:spPr>
            <a:xfrm>
              <a:off x="7764120" y="5000400"/>
              <a:ext cx="46440" cy="457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070" name="CustomShape 75"/>
            <p:cNvSpPr/>
            <p:nvPr/>
          </p:nvSpPr>
          <p:spPr>
            <a:xfrm>
              <a:off x="7531920" y="5015880"/>
              <a:ext cx="237240" cy="327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6071" name="CustomShape 76"/>
            <p:cNvSpPr/>
            <p:nvPr/>
          </p:nvSpPr>
          <p:spPr>
            <a:xfrm>
              <a:off x="7545600" y="5024520"/>
              <a:ext cx="209880" cy="1620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6072" name="CustomShape 77"/>
            <p:cNvSpPr/>
            <p:nvPr/>
          </p:nvSpPr>
          <p:spPr>
            <a:xfrm>
              <a:off x="7565040" y="4945320"/>
              <a:ext cx="28800" cy="30600"/>
            </a:xfrm>
            <a:prstGeom prst="ellipse">
              <a:avLst/>
            </a:prstGeom>
            <a:solidFill>
              <a:srgbClr val="33cc33"/>
            </a:solidFill>
            <a:ln w="0">
              <a:noFill/>
            </a:ln>
          </p:spPr>
          <p:style>
            <a:lnRef idx="0"/>
            <a:fillRef idx="0"/>
            <a:effectRef idx="0"/>
            <a:fontRef idx="minor"/>
          </p:style>
        </p:sp>
        <p:sp>
          <p:nvSpPr>
            <p:cNvPr id="6073" name="CustomShape 78"/>
            <p:cNvSpPr/>
            <p:nvPr/>
          </p:nvSpPr>
          <p:spPr>
            <a:xfrm>
              <a:off x="7600320" y="4945320"/>
              <a:ext cx="30600" cy="30600"/>
            </a:xfrm>
            <a:prstGeom prst="ellipse">
              <a:avLst/>
            </a:prstGeom>
            <a:solidFill>
              <a:srgbClr val="ff0000"/>
            </a:solidFill>
            <a:ln w="0">
              <a:noFill/>
            </a:ln>
          </p:spPr>
          <p:style>
            <a:lnRef idx="0"/>
            <a:fillRef idx="0"/>
            <a:effectRef idx="0"/>
            <a:fontRef idx="minor"/>
          </p:style>
        </p:sp>
        <p:sp>
          <p:nvSpPr>
            <p:cNvPr id="6074" name="CustomShape 79"/>
            <p:cNvSpPr/>
            <p:nvPr/>
          </p:nvSpPr>
          <p:spPr>
            <a:xfrm>
              <a:off x="7635240" y="4943520"/>
              <a:ext cx="30600" cy="32760"/>
            </a:xfrm>
            <a:prstGeom prst="ellipse">
              <a:avLst/>
            </a:prstGeom>
            <a:solidFill>
              <a:srgbClr val="33cc33"/>
            </a:solidFill>
            <a:ln w="0">
              <a:noFill/>
            </a:ln>
          </p:spPr>
          <p:style>
            <a:lnRef idx="0"/>
            <a:fillRef idx="0"/>
            <a:effectRef idx="0"/>
            <a:fontRef idx="minor"/>
          </p:style>
        </p:sp>
        <p:sp>
          <p:nvSpPr>
            <p:cNvPr id="6075" name="CustomShape 80"/>
            <p:cNvSpPr/>
            <p:nvPr/>
          </p:nvSpPr>
          <p:spPr>
            <a:xfrm>
              <a:off x="7715160" y="4812480"/>
              <a:ext cx="15120" cy="180000"/>
            </a:xfrm>
            <a:prstGeom prst="rect">
              <a:avLst/>
            </a:prstGeom>
            <a:solidFill>
              <a:srgbClr val="292929"/>
            </a:solidFill>
            <a:ln w="9525">
              <a:solidFill>
                <a:srgbClr val="000000"/>
              </a:solidFill>
              <a:miter/>
            </a:ln>
          </p:spPr>
          <p:style>
            <a:lnRef idx="0"/>
            <a:fillRef idx="0"/>
            <a:effectRef idx="0"/>
            <a:fontRef idx="minor"/>
          </p:style>
        </p:sp>
      </p:grpSp>
      <p:grpSp>
        <p:nvGrpSpPr>
          <p:cNvPr id="6076" name="Group 81"/>
          <p:cNvGrpSpPr/>
          <p:nvPr/>
        </p:nvGrpSpPr>
        <p:grpSpPr>
          <a:xfrm>
            <a:off x="587880" y="5655240"/>
            <a:ext cx="642960" cy="566640"/>
            <a:chOff x="587880" y="5655240"/>
            <a:chExt cx="642960" cy="566640"/>
          </a:xfrm>
        </p:grpSpPr>
        <p:pic>
          <p:nvPicPr>
            <p:cNvPr id="6077" name="Picture 161" descr="desktop_computer_stylized_medium"/>
            <p:cNvPicPr/>
            <p:nvPr/>
          </p:nvPicPr>
          <p:blipFill>
            <a:blip r:embed="rId2"/>
            <a:stretch/>
          </p:blipFill>
          <p:spPr>
            <a:xfrm flipH="1">
              <a:off x="587880" y="5655240"/>
              <a:ext cx="642960" cy="566640"/>
            </a:xfrm>
            <a:prstGeom prst="rect">
              <a:avLst/>
            </a:prstGeom>
            <a:ln w="0">
              <a:noFill/>
            </a:ln>
          </p:spPr>
        </p:pic>
        <p:sp>
          <p:nvSpPr>
            <p:cNvPr id="6078" name="CustomShape 82"/>
            <p:cNvSpPr/>
            <p:nvPr/>
          </p:nvSpPr>
          <p:spPr>
            <a:xfrm flipH="1">
              <a:off x="857520" y="5709960"/>
              <a:ext cx="311400" cy="2581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079" name="Group 83"/>
          <p:cNvGrpSpPr/>
          <p:nvPr/>
        </p:nvGrpSpPr>
        <p:grpSpPr>
          <a:xfrm>
            <a:off x="7142040" y="5736960"/>
            <a:ext cx="281880" cy="574560"/>
            <a:chOff x="7142040" y="5736960"/>
            <a:chExt cx="281880" cy="574560"/>
          </a:xfrm>
        </p:grpSpPr>
        <p:sp>
          <p:nvSpPr>
            <p:cNvPr id="6080" name="CustomShape 84"/>
            <p:cNvSpPr/>
            <p:nvPr/>
          </p:nvSpPr>
          <p:spPr>
            <a:xfrm>
              <a:off x="7367400" y="5737680"/>
              <a:ext cx="54000" cy="5482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081" name="CustomShape 85"/>
            <p:cNvSpPr/>
            <p:nvPr/>
          </p:nvSpPr>
          <p:spPr>
            <a:xfrm>
              <a:off x="7155720" y="5736960"/>
              <a:ext cx="205920" cy="5479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082" name="CustomShape 86"/>
            <p:cNvSpPr/>
            <p:nvPr/>
          </p:nvSpPr>
          <p:spPr>
            <a:xfrm>
              <a:off x="7377840" y="5770800"/>
              <a:ext cx="31320" cy="5072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083" name="CustomShape 87"/>
            <p:cNvSpPr/>
            <p:nvPr/>
          </p:nvSpPr>
          <p:spPr>
            <a:xfrm>
              <a:off x="7370640" y="6028560"/>
              <a:ext cx="50040" cy="43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084" name="CustomShape 88"/>
            <p:cNvSpPr/>
            <p:nvPr/>
          </p:nvSpPr>
          <p:spPr>
            <a:xfrm>
              <a:off x="7155720" y="5801040"/>
              <a:ext cx="116280" cy="7920"/>
            </a:xfrm>
            <a:prstGeom prst="rect">
              <a:avLst/>
            </a:prstGeom>
            <a:solidFill>
              <a:srgbClr val="000000"/>
            </a:solidFill>
            <a:ln w="9525">
              <a:solidFill>
                <a:srgbClr val="000000"/>
              </a:solidFill>
              <a:miter/>
            </a:ln>
          </p:spPr>
          <p:style>
            <a:lnRef idx="0"/>
            <a:fillRef idx="0"/>
            <a:effectRef idx="0"/>
            <a:fontRef idx="minor"/>
          </p:style>
        </p:sp>
        <p:grpSp>
          <p:nvGrpSpPr>
            <p:cNvPr id="6085" name="Group 89"/>
            <p:cNvGrpSpPr/>
            <p:nvPr/>
          </p:nvGrpSpPr>
          <p:grpSpPr>
            <a:xfrm>
              <a:off x="7263000" y="5794920"/>
              <a:ext cx="114480" cy="32760"/>
              <a:chOff x="7263000" y="5794920"/>
              <a:chExt cx="114480" cy="32760"/>
            </a:xfrm>
          </p:grpSpPr>
          <p:sp>
            <p:nvSpPr>
              <p:cNvPr id="6086" name="CustomShape 90"/>
              <p:cNvSpPr/>
              <p:nvPr/>
            </p:nvSpPr>
            <p:spPr>
              <a:xfrm>
                <a:off x="7263000" y="5794920"/>
                <a:ext cx="114480" cy="32760"/>
              </a:xfrm>
              <a:prstGeom prst="roundRect">
                <a:avLst>
                  <a:gd name="adj" fmla="val 50000"/>
                </a:avLst>
              </a:prstGeom>
              <a:solidFill>
                <a:srgbClr val="000000"/>
              </a:solidFill>
              <a:ln w="0">
                <a:noFill/>
              </a:ln>
            </p:spPr>
            <p:style>
              <a:lnRef idx="0"/>
              <a:fillRef idx="0"/>
              <a:effectRef idx="0"/>
              <a:fontRef idx="minor"/>
            </p:style>
          </p:sp>
          <p:sp>
            <p:nvSpPr>
              <p:cNvPr id="6087" name="CustomShape 91"/>
              <p:cNvSpPr/>
              <p:nvPr/>
            </p:nvSpPr>
            <p:spPr>
              <a:xfrm>
                <a:off x="7264800" y="5799240"/>
                <a:ext cx="110520" cy="24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088" name="CustomShape 92"/>
            <p:cNvSpPr/>
            <p:nvPr/>
          </p:nvSpPr>
          <p:spPr>
            <a:xfrm>
              <a:off x="7159680" y="5878080"/>
              <a:ext cx="116280" cy="10080"/>
            </a:xfrm>
            <a:prstGeom prst="rect">
              <a:avLst/>
            </a:prstGeom>
            <a:solidFill>
              <a:srgbClr val="000000"/>
            </a:solidFill>
            <a:ln w="9525">
              <a:solidFill>
                <a:srgbClr val="000000"/>
              </a:solidFill>
              <a:miter/>
            </a:ln>
          </p:spPr>
          <p:style>
            <a:lnRef idx="0"/>
            <a:fillRef idx="0"/>
            <a:effectRef idx="0"/>
            <a:fontRef idx="minor"/>
          </p:style>
        </p:sp>
        <p:grpSp>
          <p:nvGrpSpPr>
            <p:cNvPr id="6089" name="Group 93"/>
            <p:cNvGrpSpPr/>
            <p:nvPr/>
          </p:nvGrpSpPr>
          <p:grpSpPr>
            <a:xfrm>
              <a:off x="7263000" y="5874120"/>
              <a:ext cx="114480" cy="28440"/>
              <a:chOff x="7263000" y="5874120"/>
              <a:chExt cx="114480" cy="28440"/>
            </a:xfrm>
          </p:grpSpPr>
          <p:sp>
            <p:nvSpPr>
              <p:cNvPr id="6090" name="CustomShape 94"/>
              <p:cNvSpPr/>
              <p:nvPr/>
            </p:nvSpPr>
            <p:spPr>
              <a:xfrm>
                <a:off x="7263000" y="5874120"/>
                <a:ext cx="114480" cy="28440"/>
              </a:xfrm>
              <a:prstGeom prst="roundRect">
                <a:avLst>
                  <a:gd name="adj" fmla="val 50000"/>
                </a:avLst>
              </a:prstGeom>
              <a:solidFill>
                <a:srgbClr val="000000"/>
              </a:solidFill>
              <a:ln w="0">
                <a:noFill/>
              </a:ln>
            </p:spPr>
            <p:style>
              <a:lnRef idx="0"/>
              <a:fillRef idx="0"/>
              <a:effectRef idx="0"/>
              <a:fontRef idx="minor"/>
            </p:style>
          </p:sp>
          <p:sp>
            <p:nvSpPr>
              <p:cNvPr id="6091" name="CustomShape 95"/>
              <p:cNvSpPr/>
              <p:nvPr/>
            </p:nvSpPr>
            <p:spPr>
              <a:xfrm>
                <a:off x="7264800" y="5878080"/>
                <a:ext cx="110520" cy="201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092" name="CustomShape 96"/>
            <p:cNvSpPr/>
            <p:nvPr/>
          </p:nvSpPr>
          <p:spPr>
            <a:xfrm>
              <a:off x="7157520" y="5961240"/>
              <a:ext cx="116280" cy="7920"/>
            </a:xfrm>
            <a:prstGeom prst="rect">
              <a:avLst/>
            </a:prstGeom>
            <a:solidFill>
              <a:srgbClr val="000000"/>
            </a:solidFill>
            <a:ln w="9525">
              <a:solidFill>
                <a:srgbClr val="000000"/>
              </a:solidFill>
              <a:miter/>
            </a:ln>
          </p:spPr>
          <p:style>
            <a:lnRef idx="0"/>
            <a:fillRef idx="0"/>
            <a:effectRef idx="0"/>
            <a:fontRef idx="minor"/>
          </p:style>
        </p:sp>
        <p:sp>
          <p:nvSpPr>
            <p:cNvPr id="6093" name="CustomShape 97"/>
            <p:cNvSpPr/>
            <p:nvPr/>
          </p:nvSpPr>
          <p:spPr>
            <a:xfrm>
              <a:off x="7159680" y="6031800"/>
              <a:ext cx="116280" cy="10080"/>
            </a:xfrm>
            <a:prstGeom prst="rect">
              <a:avLst/>
            </a:prstGeom>
            <a:solidFill>
              <a:srgbClr val="000000"/>
            </a:solidFill>
            <a:ln w="9525">
              <a:solidFill>
                <a:srgbClr val="000000"/>
              </a:solidFill>
              <a:miter/>
            </a:ln>
          </p:spPr>
          <p:style>
            <a:lnRef idx="0"/>
            <a:fillRef idx="0"/>
            <a:effectRef idx="0"/>
            <a:fontRef idx="minor"/>
          </p:style>
        </p:sp>
        <p:grpSp>
          <p:nvGrpSpPr>
            <p:cNvPr id="6094" name="Group 98"/>
            <p:cNvGrpSpPr/>
            <p:nvPr/>
          </p:nvGrpSpPr>
          <p:grpSpPr>
            <a:xfrm>
              <a:off x="7260840" y="6025680"/>
              <a:ext cx="114480" cy="49320"/>
              <a:chOff x="7260840" y="6025680"/>
              <a:chExt cx="114480" cy="49320"/>
            </a:xfrm>
          </p:grpSpPr>
          <p:sp>
            <p:nvSpPr>
              <p:cNvPr id="6095" name="CustomShape 99"/>
              <p:cNvSpPr/>
              <p:nvPr/>
            </p:nvSpPr>
            <p:spPr>
              <a:xfrm>
                <a:off x="7260840" y="6025680"/>
                <a:ext cx="114480" cy="49320"/>
              </a:xfrm>
              <a:prstGeom prst="roundRect">
                <a:avLst>
                  <a:gd name="adj" fmla="val 50000"/>
                </a:avLst>
              </a:prstGeom>
              <a:solidFill>
                <a:srgbClr val="000000"/>
              </a:solidFill>
              <a:ln w="0">
                <a:noFill/>
              </a:ln>
            </p:spPr>
            <p:style>
              <a:lnRef idx="0"/>
              <a:fillRef idx="0"/>
              <a:effectRef idx="0"/>
              <a:fontRef idx="minor"/>
            </p:style>
          </p:sp>
          <p:sp>
            <p:nvSpPr>
              <p:cNvPr id="6096" name="CustomShape 100"/>
              <p:cNvSpPr/>
              <p:nvPr/>
            </p:nvSpPr>
            <p:spPr>
              <a:xfrm>
                <a:off x="7263000" y="6029640"/>
                <a:ext cx="110520" cy="266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097" name="CustomShape 101"/>
            <p:cNvSpPr/>
            <p:nvPr/>
          </p:nvSpPr>
          <p:spPr>
            <a:xfrm>
              <a:off x="7371360" y="5959800"/>
              <a:ext cx="50040" cy="42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098" name="Group 102"/>
            <p:cNvGrpSpPr/>
            <p:nvPr/>
          </p:nvGrpSpPr>
          <p:grpSpPr>
            <a:xfrm>
              <a:off x="7260840" y="5952960"/>
              <a:ext cx="114480" cy="30600"/>
              <a:chOff x="7260840" y="5952960"/>
              <a:chExt cx="114480" cy="30600"/>
            </a:xfrm>
          </p:grpSpPr>
          <p:sp>
            <p:nvSpPr>
              <p:cNvPr id="6099" name="CustomShape 103"/>
              <p:cNvSpPr/>
              <p:nvPr/>
            </p:nvSpPr>
            <p:spPr>
              <a:xfrm>
                <a:off x="7260840" y="5952960"/>
                <a:ext cx="114480" cy="30600"/>
              </a:xfrm>
              <a:prstGeom prst="roundRect">
                <a:avLst>
                  <a:gd name="adj" fmla="val 50000"/>
                </a:avLst>
              </a:prstGeom>
              <a:solidFill>
                <a:srgbClr val="000000"/>
              </a:solidFill>
              <a:ln w="0">
                <a:noFill/>
              </a:ln>
            </p:spPr>
            <p:style>
              <a:lnRef idx="0"/>
              <a:fillRef idx="0"/>
              <a:effectRef idx="0"/>
              <a:fontRef idx="minor"/>
            </p:style>
          </p:sp>
          <p:sp>
            <p:nvSpPr>
              <p:cNvPr id="6100" name="CustomShape 104"/>
              <p:cNvSpPr/>
              <p:nvPr/>
            </p:nvSpPr>
            <p:spPr>
              <a:xfrm>
                <a:off x="7263000" y="5957280"/>
                <a:ext cx="110520" cy="22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01" name="CustomShape 105"/>
            <p:cNvSpPr/>
            <p:nvPr/>
          </p:nvSpPr>
          <p:spPr>
            <a:xfrm>
              <a:off x="7364160" y="5736960"/>
              <a:ext cx="11160" cy="55008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6102" name="CustomShape 106"/>
            <p:cNvSpPr/>
            <p:nvPr/>
          </p:nvSpPr>
          <p:spPr>
            <a:xfrm>
              <a:off x="7376040" y="5876280"/>
              <a:ext cx="45000" cy="489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03" name="CustomShape 107"/>
            <p:cNvSpPr/>
            <p:nvPr/>
          </p:nvSpPr>
          <p:spPr>
            <a:xfrm>
              <a:off x="7376760" y="5797440"/>
              <a:ext cx="46080" cy="554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04" name="CustomShape 108"/>
            <p:cNvSpPr/>
            <p:nvPr/>
          </p:nvSpPr>
          <p:spPr>
            <a:xfrm>
              <a:off x="7416720" y="6262560"/>
              <a:ext cx="7200" cy="20520"/>
            </a:xfrm>
            <a:prstGeom prst="ellipse">
              <a:avLst/>
            </a:prstGeom>
            <a:solidFill>
              <a:srgbClr val="333333"/>
            </a:solidFill>
            <a:ln w="0">
              <a:noFill/>
            </a:ln>
          </p:spPr>
          <p:style>
            <a:lnRef idx="0"/>
            <a:fillRef idx="0"/>
            <a:effectRef idx="0"/>
            <a:fontRef idx="minor"/>
          </p:style>
        </p:sp>
        <p:sp>
          <p:nvSpPr>
            <p:cNvPr id="6105" name="CustomShape 109"/>
            <p:cNvSpPr/>
            <p:nvPr/>
          </p:nvSpPr>
          <p:spPr>
            <a:xfrm>
              <a:off x="7374240" y="6263640"/>
              <a:ext cx="46440" cy="457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106" name="CustomShape 110"/>
            <p:cNvSpPr/>
            <p:nvPr/>
          </p:nvSpPr>
          <p:spPr>
            <a:xfrm>
              <a:off x="7142040" y="6278760"/>
              <a:ext cx="237240" cy="327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6107" name="CustomShape 111"/>
            <p:cNvSpPr/>
            <p:nvPr/>
          </p:nvSpPr>
          <p:spPr>
            <a:xfrm>
              <a:off x="7155720" y="6287400"/>
              <a:ext cx="209880" cy="1620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6108" name="CustomShape 112"/>
            <p:cNvSpPr/>
            <p:nvPr/>
          </p:nvSpPr>
          <p:spPr>
            <a:xfrm>
              <a:off x="7175160" y="6208200"/>
              <a:ext cx="28800" cy="30600"/>
            </a:xfrm>
            <a:prstGeom prst="ellipse">
              <a:avLst/>
            </a:prstGeom>
            <a:solidFill>
              <a:srgbClr val="33cc33"/>
            </a:solidFill>
            <a:ln w="0">
              <a:noFill/>
            </a:ln>
          </p:spPr>
          <p:style>
            <a:lnRef idx="0"/>
            <a:fillRef idx="0"/>
            <a:effectRef idx="0"/>
            <a:fontRef idx="minor"/>
          </p:style>
        </p:sp>
        <p:sp>
          <p:nvSpPr>
            <p:cNvPr id="6109" name="CustomShape 113"/>
            <p:cNvSpPr/>
            <p:nvPr/>
          </p:nvSpPr>
          <p:spPr>
            <a:xfrm>
              <a:off x="7210440" y="6208200"/>
              <a:ext cx="30600" cy="30600"/>
            </a:xfrm>
            <a:prstGeom prst="ellipse">
              <a:avLst/>
            </a:prstGeom>
            <a:solidFill>
              <a:srgbClr val="ff0000"/>
            </a:solidFill>
            <a:ln w="0">
              <a:noFill/>
            </a:ln>
          </p:spPr>
          <p:style>
            <a:lnRef idx="0"/>
            <a:fillRef idx="0"/>
            <a:effectRef idx="0"/>
            <a:fontRef idx="minor"/>
          </p:style>
        </p:sp>
        <p:sp>
          <p:nvSpPr>
            <p:cNvPr id="6110" name="CustomShape 114"/>
            <p:cNvSpPr/>
            <p:nvPr/>
          </p:nvSpPr>
          <p:spPr>
            <a:xfrm>
              <a:off x="7245360" y="6206400"/>
              <a:ext cx="30600" cy="32760"/>
            </a:xfrm>
            <a:prstGeom prst="ellipse">
              <a:avLst/>
            </a:prstGeom>
            <a:solidFill>
              <a:srgbClr val="33cc33"/>
            </a:solidFill>
            <a:ln w="0">
              <a:noFill/>
            </a:ln>
          </p:spPr>
          <p:style>
            <a:lnRef idx="0"/>
            <a:fillRef idx="0"/>
            <a:effectRef idx="0"/>
            <a:fontRef idx="minor"/>
          </p:style>
        </p:sp>
        <p:sp>
          <p:nvSpPr>
            <p:cNvPr id="6111" name="CustomShape 115"/>
            <p:cNvSpPr/>
            <p:nvPr/>
          </p:nvSpPr>
          <p:spPr>
            <a:xfrm>
              <a:off x="7325280" y="6075360"/>
              <a:ext cx="15120" cy="180000"/>
            </a:xfrm>
            <a:prstGeom prst="rect">
              <a:avLst/>
            </a:prstGeom>
            <a:solidFill>
              <a:srgbClr val="292929"/>
            </a:solidFill>
            <a:ln w="9525">
              <a:solidFill>
                <a:srgbClr val="000000"/>
              </a:solidFill>
              <a:miter/>
            </a:ln>
          </p:spPr>
          <p:style>
            <a:lnRef idx="0"/>
            <a:fillRef idx="0"/>
            <a:effectRef idx="0"/>
            <a:fontRef idx="minor"/>
          </p:style>
        </p:sp>
      </p:grpSp>
      <p:sp>
        <p:nvSpPr>
          <p:cNvPr id="6112" name="Line 116"/>
          <p:cNvSpPr/>
          <p:nvPr/>
        </p:nvSpPr>
        <p:spPr>
          <a:xfrm flipH="1">
            <a:off x="5155200" y="5988240"/>
            <a:ext cx="1009800" cy="360"/>
          </a:xfrm>
          <a:prstGeom prst="line">
            <a:avLst/>
          </a:prstGeom>
          <a:ln w="9525">
            <a:solidFill>
              <a:srgbClr val="000000"/>
            </a:solidFill>
            <a:round/>
          </a:ln>
        </p:spPr>
        <p:style>
          <a:lnRef idx="0"/>
          <a:fillRef idx="0"/>
          <a:effectRef idx="0"/>
          <a:fontRef idx="minor"/>
        </p:style>
      </p:sp>
      <p:sp>
        <p:nvSpPr>
          <p:cNvPr id="6113" name="Line 117"/>
          <p:cNvSpPr/>
          <p:nvPr/>
        </p:nvSpPr>
        <p:spPr>
          <a:xfrm flipH="1">
            <a:off x="3000960" y="4853160"/>
            <a:ext cx="540360" cy="360"/>
          </a:xfrm>
          <a:prstGeom prst="line">
            <a:avLst/>
          </a:prstGeom>
          <a:ln w="9525">
            <a:solidFill>
              <a:srgbClr val="000000"/>
            </a:solidFill>
            <a:round/>
          </a:ln>
        </p:spPr>
        <p:style>
          <a:lnRef idx="0"/>
          <a:fillRef idx="0"/>
          <a:effectRef idx="0"/>
          <a:fontRef idx="minor"/>
        </p:style>
      </p:sp>
      <p:sp>
        <p:nvSpPr>
          <p:cNvPr id="6114" name="Line 118"/>
          <p:cNvSpPr/>
          <p:nvPr/>
        </p:nvSpPr>
        <p:spPr>
          <a:xfrm flipH="1">
            <a:off x="1869120" y="5991120"/>
            <a:ext cx="540360" cy="360"/>
          </a:xfrm>
          <a:prstGeom prst="line">
            <a:avLst/>
          </a:prstGeom>
          <a:ln w="9525">
            <a:solidFill>
              <a:srgbClr val="000000"/>
            </a:solidFill>
            <a:round/>
          </a:ln>
        </p:spPr>
        <p:style>
          <a:lnRef idx="0"/>
          <a:fillRef idx="0"/>
          <a:effectRef idx="0"/>
          <a:fontRef idx="minor"/>
        </p:style>
      </p:sp>
      <p:grpSp>
        <p:nvGrpSpPr>
          <p:cNvPr id="6115" name="Group 119"/>
          <p:cNvGrpSpPr/>
          <p:nvPr/>
        </p:nvGrpSpPr>
        <p:grpSpPr>
          <a:xfrm>
            <a:off x="2748960" y="3427560"/>
            <a:ext cx="2849040" cy="943200"/>
            <a:chOff x="2748960" y="3427560"/>
            <a:chExt cx="2849040" cy="943200"/>
          </a:xfrm>
        </p:grpSpPr>
        <p:sp>
          <p:nvSpPr>
            <p:cNvPr id="6116" name="CustomShape 120"/>
            <p:cNvSpPr/>
            <p:nvPr/>
          </p:nvSpPr>
          <p:spPr>
            <a:xfrm>
              <a:off x="3368520" y="3427560"/>
              <a:ext cx="1878840" cy="4705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2000" spc="-1" strike="noStrike">
                  <a:solidFill>
                    <a:srgbClr val="c00000"/>
                  </a:solidFill>
                  <a:latin typeface="Symbol"/>
                  <a:ea typeface="ＭＳ Ｐゴシック"/>
                </a:rPr>
                <a:t>l</a:t>
              </a:r>
              <a:r>
                <a:rPr b="0" lang="en-US" sz="2000" spc="-1" strike="noStrike" baseline="-25000">
                  <a:solidFill>
                    <a:srgbClr val="c00000"/>
                  </a:solidFill>
                  <a:latin typeface="Arial"/>
                  <a:ea typeface="ＭＳ Ｐゴシック"/>
                </a:rPr>
                <a:t>in</a:t>
              </a:r>
              <a:r>
                <a:rPr b="0" lang="en-US" sz="1600" spc="-1" strike="noStrike" baseline="-25000">
                  <a:solidFill>
                    <a:srgbClr val="c00000"/>
                  </a:solidFill>
                  <a:latin typeface="Arial"/>
                  <a:ea typeface="ＭＳ Ｐゴシック"/>
                </a:rPr>
                <a:t> </a:t>
              </a:r>
              <a:r>
                <a:rPr b="0" lang="en-US" sz="1600" spc="-1" strike="noStrike">
                  <a:solidFill>
                    <a:srgbClr val="c00000"/>
                  </a:solidFill>
                  <a:latin typeface="Arial"/>
                  <a:ea typeface="ＭＳ Ｐゴシック"/>
                </a:rPr>
                <a:t>: original data</a:t>
              </a:r>
              <a:endParaRPr b="0" lang="en-US" sz="1600" spc="-1" strike="noStrike">
                <a:latin typeface="Arial"/>
              </a:endParaRPr>
            </a:p>
          </p:txBody>
        </p:sp>
        <p:sp>
          <p:nvSpPr>
            <p:cNvPr id="6117" name="CustomShape 121"/>
            <p:cNvSpPr/>
            <p:nvPr/>
          </p:nvSpPr>
          <p:spPr>
            <a:xfrm>
              <a:off x="2748960" y="3616200"/>
              <a:ext cx="110160" cy="113400"/>
            </a:xfrm>
            <a:prstGeom prst="ellipse">
              <a:avLst/>
            </a:prstGeom>
            <a:solidFill>
              <a:srgbClr val="ff0000"/>
            </a:solidFill>
            <a:ln w="9525">
              <a:solidFill>
                <a:srgbClr val="ff0000"/>
              </a:solidFill>
              <a:round/>
            </a:ln>
          </p:spPr>
          <p:style>
            <a:lnRef idx="0"/>
            <a:fillRef idx="0"/>
            <a:effectRef idx="0"/>
            <a:fontRef idx="minor"/>
          </p:style>
        </p:sp>
        <p:sp>
          <p:nvSpPr>
            <p:cNvPr id="6118" name="Line 122"/>
            <p:cNvSpPr/>
            <p:nvPr/>
          </p:nvSpPr>
          <p:spPr>
            <a:xfrm>
              <a:off x="4844880" y="3995640"/>
              <a:ext cx="339840" cy="360"/>
            </a:xfrm>
            <a:prstGeom prst="line">
              <a:avLst/>
            </a:prstGeom>
            <a:ln w="38100">
              <a:solidFill>
                <a:srgbClr val="ffffff"/>
              </a:solidFill>
              <a:prstDash val="sysDot"/>
              <a:round/>
            </a:ln>
          </p:spPr>
          <p:style>
            <a:lnRef idx="0"/>
            <a:fillRef idx="0"/>
            <a:effectRef idx="0"/>
            <a:fontRef idx="minor"/>
          </p:style>
        </p:sp>
        <p:sp>
          <p:nvSpPr>
            <p:cNvPr id="6119" name="CustomShape 123"/>
            <p:cNvSpPr/>
            <p:nvPr/>
          </p:nvSpPr>
          <p:spPr>
            <a:xfrm>
              <a:off x="2749680" y="3849840"/>
              <a:ext cx="110160" cy="113400"/>
            </a:xfrm>
            <a:prstGeom prst="ellipse">
              <a:avLst/>
            </a:prstGeom>
            <a:solidFill>
              <a:srgbClr val="ff0000"/>
            </a:solidFill>
            <a:ln w="9525">
              <a:solidFill>
                <a:srgbClr val="ff0000"/>
              </a:solidFill>
              <a:round/>
            </a:ln>
          </p:spPr>
          <p:style>
            <a:lnRef idx="0"/>
            <a:fillRef idx="0"/>
            <a:effectRef idx="0"/>
            <a:fontRef idx="minor"/>
          </p:style>
        </p:sp>
        <p:sp>
          <p:nvSpPr>
            <p:cNvPr id="6120" name="CustomShape 124"/>
            <p:cNvSpPr/>
            <p:nvPr/>
          </p:nvSpPr>
          <p:spPr>
            <a:xfrm>
              <a:off x="3251160" y="3755880"/>
              <a:ext cx="2346840" cy="614880"/>
            </a:xfrm>
            <a:prstGeom prst="rect">
              <a:avLst/>
            </a:prstGeom>
            <a:noFill/>
            <a:ln w="0">
              <a:noFill/>
            </a:ln>
          </p:spPr>
          <p:style>
            <a:lnRef idx="0"/>
            <a:fillRef idx="0"/>
            <a:effectRef idx="0"/>
            <a:fontRef idx="minor"/>
          </p:style>
          <p:txBody>
            <a:bodyPr lIns="90000" rIns="90000" tIns="45000" bIns="45000">
              <a:noAutofit/>
            </a:bodyPr>
            <a:p>
              <a:pPr algn="r">
                <a:lnSpc>
                  <a:spcPct val="100000"/>
                </a:lnSpc>
                <a:tabLst>
                  <a:tab algn="l" pos="0"/>
                </a:tabLst>
              </a:pPr>
              <a:r>
                <a:rPr b="0" lang="en-US" sz="2000" spc="-1" strike="noStrike">
                  <a:solidFill>
                    <a:srgbClr val="c00000"/>
                  </a:solidFill>
                  <a:latin typeface="Symbol"/>
                  <a:ea typeface="ＭＳ Ｐゴシック"/>
                </a:rPr>
                <a:t>l</a:t>
              </a:r>
              <a:r>
                <a:rPr b="0" lang="en-US" sz="2000" spc="-1" strike="noStrike">
                  <a:solidFill>
                    <a:srgbClr val="c00000"/>
                  </a:solidFill>
                  <a:latin typeface="Arial"/>
                  <a:ea typeface="ＭＳ Ｐゴシック"/>
                </a:rPr>
                <a:t>'</a:t>
              </a:r>
              <a:r>
                <a:rPr b="0" lang="en-US" sz="2000" spc="-1" strike="noStrike" baseline="-25000">
                  <a:solidFill>
                    <a:srgbClr val="c00000"/>
                  </a:solidFill>
                  <a:latin typeface="Arial"/>
                  <a:ea typeface="ＭＳ Ｐゴシック"/>
                </a:rPr>
                <a:t>in</a:t>
              </a:r>
              <a:r>
                <a:rPr b="0" lang="en-US" sz="1800" spc="-1" strike="noStrike">
                  <a:solidFill>
                    <a:srgbClr val="c00000"/>
                  </a:solidFill>
                  <a:latin typeface="Arial"/>
                  <a:ea typeface="ＭＳ Ｐゴシック"/>
                </a:rPr>
                <a:t>:</a:t>
              </a:r>
              <a:r>
                <a:rPr b="0" lang="en-US" sz="1400" spc="-1" strike="noStrike">
                  <a:solidFill>
                    <a:srgbClr val="c00000"/>
                  </a:solidFill>
                  <a:latin typeface="Arial"/>
                  <a:ea typeface="ＭＳ Ｐゴシック"/>
                </a:rPr>
                <a:t> </a:t>
              </a:r>
              <a:r>
                <a:rPr b="0" lang="en-US" sz="1600" spc="-1" strike="noStrike">
                  <a:solidFill>
                    <a:srgbClr val="c00000"/>
                  </a:solidFill>
                  <a:latin typeface="Arial"/>
                  <a:ea typeface="ＭＳ Ｐゴシック"/>
                </a:rPr>
                <a:t>original data, </a:t>
              </a:r>
              <a:r>
                <a:rPr b="0" i="1" lang="en-US" sz="1600" spc="-1" strike="noStrike">
                  <a:solidFill>
                    <a:srgbClr val="c00000"/>
                  </a:solidFill>
                  <a:latin typeface="Arial"/>
                  <a:ea typeface="ＭＳ Ｐゴシック"/>
                </a:rPr>
                <a:t>plus</a:t>
              </a:r>
              <a:r>
                <a:rPr b="0" lang="en-US" sz="1600" spc="-1" strike="noStrike">
                  <a:solidFill>
                    <a:srgbClr val="c00000"/>
                  </a:solidFill>
                  <a:latin typeface="Arial"/>
                  <a:ea typeface="ＭＳ Ｐゴシック"/>
                </a:rPr>
                <a:t> retransmitted data</a:t>
              </a:r>
              <a:endParaRPr b="0" lang="en-US" sz="1600" spc="-1" strike="noStrike">
                <a:latin typeface="Arial"/>
              </a:endParaRPr>
            </a:p>
          </p:txBody>
        </p:sp>
        <p:sp>
          <p:nvSpPr>
            <p:cNvPr id="6121" name="Line 125"/>
            <p:cNvSpPr/>
            <p:nvPr/>
          </p:nvSpPr>
          <p:spPr>
            <a:xfrm>
              <a:off x="2909880" y="3916080"/>
              <a:ext cx="514080" cy="360"/>
            </a:xfrm>
            <a:prstGeom prst="line">
              <a:avLst/>
            </a:prstGeom>
            <a:ln w="12700">
              <a:solidFill>
                <a:srgbClr val="000000"/>
              </a:solidFill>
              <a:round/>
              <a:headEnd len="med" type="triangle" w="med"/>
            </a:ln>
          </p:spPr>
          <p:style>
            <a:lnRef idx="0"/>
            <a:fillRef idx="0"/>
            <a:effectRef idx="0"/>
            <a:fontRef idx="minor"/>
          </p:style>
        </p:sp>
        <p:sp>
          <p:nvSpPr>
            <p:cNvPr id="6122" name="Line 126"/>
            <p:cNvSpPr/>
            <p:nvPr/>
          </p:nvSpPr>
          <p:spPr>
            <a:xfrm>
              <a:off x="2904840" y="3682800"/>
              <a:ext cx="514440" cy="360"/>
            </a:xfrm>
            <a:prstGeom prst="line">
              <a:avLst/>
            </a:prstGeom>
            <a:ln w="12700">
              <a:solidFill>
                <a:srgbClr val="000000"/>
              </a:solidFill>
              <a:round/>
              <a:headEnd len="med" type="triangle" w="med"/>
            </a:ln>
          </p:spPr>
          <p:style>
            <a:lnRef idx="0"/>
            <a:fillRef idx="0"/>
            <a:effectRef idx="0"/>
            <a:fontRef idx="minor"/>
          </p:style>
        </p:sp>
      </p:grpSp>
      <p:grpSp>
        <p:nvGrpSpPr>
          <p:cNvPr id="6123" name="Group 127"/>
          <p:cNvGrpSpPr/>
          <p:nvPr/>
        </p:nvGrpSpPr>
        <p:grpSpPr>
          <a:xfrm>
            <a:off x="2913480" y="5218920"/>
            <a:ext cx="1936080" cy="1297800"/>
            <a:chOff x="2913480" y="5218920"/>
            <a:chExt cx="1936080" cy="1297800"/>
          </a:xfrm>
        </p:grpSpPr>
        <p:sp>
          <p:nvSpPr>
            <p:cNvPr id="6124" name="CustomShape 128"/>
            <p:cNvSpPr/>
            <p:nvPr/>
          </p:nvSpPr>
          <p:spPr>
            <a:xfrm>
              <a:off x="2913480" y="6001920"/>
              <a:ext cx="1746720" cy="514800"/>
            </a:xfrm>
            <a:prstGeom prst="rect">
              <a:avLst/>
            </a:prstGeom>
            <a:noFill/>
            <a:ln w="0">
              <a:noFill/>
            </a:ln>
          </p:spPr>
          <p:style>
            <a:lnRef idx="0"/>
            <a:fillRef idx="0"/>
            <a:effectRef idx="0"/>
            <a:fontRef idx="minor"/>
          </p:style>
          <p:txBody>
            <a:bodyPr lIns="90000" rIns="90000" tIns="45000" bIns="45000">
              <a:noAutofit/>
            </a:bodyPr>
            <a:p>
              <a:pPr algn="r">
                <a:lnSpc>
                  <a:spcPct val="100000"/>
                </a:lnSpc>
                <a:tabLst>
                  <a:tab algn="l" pos="0"/>
                </a:tabLst>
              </a:pPr>
              <a:r>
                <a:rPr b="1" i="1" lang="en-US" sz="1600" spc="-1" strike="noStrike">
                  <a:solidFill>
                    <a:srgbClr val="c00000"/>
                  </a:solidFill>
                  <a:latin typeface="Arial"/>
                  <a:ea typeface="ＭＳ Ｐゴシック"/>
                </a:rPr>
                <a:t>finite</a:t>
              </a:r>
              <a:r>
                <a:rPr b="0" lang="en-US" sz="1200" spc="-1" strike="noStrike">
                  <a:solidFill>
                    <a:srgbClr val="000000"/>
                  </a:solidFill>
                  <a:latin typeface="Arial"/>
                  <a:ea typeface="ＭＳ Ｐゴシック"/>
                </a:rPr>
                <a:t> shared output link buffers</a:t>
              </a:r>
              <a:endParaRPr b="0" lang="en-US" sz="1200" spc="-1" strike="noStrike">
                <a:latin typeface="Arial"/>
              </a:endParaRPr>
            </a:p>
          </p:txBody>
        </p:sp>
        <p:sp>
          <p:nvSpPr>
            <p:cNvPr id="6125" name="Line 129"/>
            <p:cNvSpPr/>
            <p:nvPr/>
          </p:nvSpPr>
          <p:spPr>
            <a:xfrm flipH="1">
              <a:off x="4291920" y="5607720"/>
              <a:ext cx="295200" cy="509040"/>
            </a:xfrm>
            <a:prstGeom prst="line">
              <a:avLst/>
            </a:prstGeom>
            <a:ln w="9525">
              <a:solidFill>
                <a:srgbClr val="000000"/>
              </a:solidFill>
              <a:round/>
            </a:ln>
          </p:spPr>
          <p:style>
            <a:lnRef idx="0"/>
            <a:fillRef idx="0"/>
            <a:effectRef idx="0"/>
            <a:fontRef idx="minor"/>
          </p:style>
        </p:sp>
        <p:grpSp>
          <p:nvGrpSpPr>
            <p:cNvPr id="6126" name="Group 130"/>
            <p:cNvGrpSpPr/>
            <p:nvPr/>
          </p:nvGrpSpPr>
          <p:grpSpPr>
            <a:xfrm>
              <a:off x="4030200" y="5218920"/>
              <a:ext cx="819360" cy="353520"/>
              <a:chOff x="4030200" y="5218920"/>
              <a:chExt cx="819360" cy="353520"/>
            </a:xfrm>
          </p:grpSpPr>
          <p:sp>
            <p:nvSpPr>
              <p:cNvPr id="6127" name="CustomShape 131"/>
              <p:cNvSpPr/>
              <p:nvPr/>
            </p:nvSpPr>
            <p:spPr>
              <a:xfrm>
                <a:off x="4030200" y="5218920"/>
                <a:ext cx="819360" cy="353520"/>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p:style>
          </p:sp>
          <p:sp>
            <p:nvSpPr>
              <p:cNvPr id="6128" name="Line 132"/>
              <p:cNvSpPr/>
              <p:nvPr/>
            </p:nvSpPr>
            <p:spPr>
              <a:xfrm flipV="1">
                <a:off x="473148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129" name="Line 133"/>
              <p:cNvSpPr/>
              <p:nvPr/>
            </p:nvSpPr>
            <p:spPr>
              <a:xfrm flipV="1">
                <a:off x="463932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130" name="Line 134"/>
              <p:cNvSpPr/>
              <p:nvPr/>
            </p:nvSpPr>
            <p:spPr>
              <a:xfrm flipV="1">
                <a:off x="454680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131" name="Line 135"/>
              <p:cNvSpPr/>
              <p:nvPr/>
            </p:nvSpPr>
            <p:spPr>
              <a:xfrm flipV="1">
                <a:off x="445464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132" name="Line 136"/>
              <p:cNvSpPr/>
              <p:nvPr/>
            </p:nvSpPr>
            <p:spPr>
              <a:xfrm flipV="1">
                <a:off x="436212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133" name="Line 137"/>
              <p:cNvSpPr/>
              <p:nvPr/>
            </p:nvSpPr>
            <p:spPr>
              <a:xfrm flipV="1">
                <a:off x="426996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134" name="Line 138"/>
              <p:cNvSpPr/>
              <p:nvPr/>
            </p:nvSpPr>
            <p:spPr>
              <a:xfrm flipV="1">
                <a:off x="417780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grpSp>
      </p:grpSp>
      <p:sp>
        <p:nvSpPr>
          <p:cNvPr id="6135" name="CustomShape 139"/>
          <p:cNvSpPr/>
          <p:nvPr/>
        </p:nvSpPr>
        <p:spPr>
          <a:xfrm>
            <a:off x="2803320" y="3659760"/>
            <a:ext cx="4209480" cy="1667520"/>
          </a:xfrm>
          <a:custGeom>
            <a:avLst/>
            <a:gdLst/>
            <a:ahLst/>
            <a:rect l="l" t="t"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a:solidFill>
              <a:srgbClr val="ff0000"/>
            </a:solidFill>
            <a:round/>
            <a:tailEnd len="med" type="triangle" w="med"/>
          </a:ln>
        </p:spPr>
        <p:style>
          <a:lnRef idx="0"/>
          <a:fillRef idx="0"/>
          <a:effectRef idx="0"/>
          <a:fontRef idx="minor"/>
        </p:style>
      </p:sp>
      <p:grpSp>
        <p:nvGrpSpPr>
          <p:cNvPr id="6136" name="Group 140"/>
          <p:cNvGrpSpPr/>
          <p:nvPr/>
        </p:nvGrpSpPr>
        <p:grpSpPr>
          <a:xfrm>
            <a:off x="1586520" y="4744080"/>
            <a:ext cx="4911480" cy="1343520"/>
            <a:chOff x="1586520" y="4744080"/>
            <a:chExt cx="4911480" cy="1343520"/>
          </a:xfrm>
        </p:grpSpPr>
        <p:sp>
          <p:nvSpPr>
            <p:cNvPr id="6137" name="CustomShape 141"/>
            <p:cNvSpPr/>
            <p:nvPr/>
          </p:nvSpPr>
          <p:spPr>
            <a:xfrm>
              <a:off x="1586520" y="4744080"/>
              <a:ext cx="110520" cy="115920"/>
            </a:xfrm>
            <a:prstGeom prst="ellipse">
              <a:avLst/>
            </a:prstGeom>
            <a:solidFill>
              <a:srgbClr val="0013a3"/>
            </a:solidFill>
            <a:ln w="9525">
              <a:solidFill>
                <a:srgbClr val="0013a3"/>
              </a:solidFill>
              <a:round/>
            </a:ln>
          </p:spPr>
          <p:style>
            <a:lnRef idx="0"/>
            <a:fillRef idx="0"/>
            <a:effectRef idx="0"/>
            <a:fontRef idx="minor"/>
          </p:style>
        </p:sp>
        <p:sp>
          <p:nvSpPr>
            <p:cNvPr id="6138" name="CustomShape 142"/>
            <p:cNvSpPr/>
            <p:nvPr/>
          </p:nvSpPr>
          <p:spPr>
            <a:xfrm>
              <a:off x="1645200" y="4843800"/>
              <a:ext cx="4852800" cy="1243800"/>
            </a:xfrm>
            <a:custGeom>
              <a:avLst/>
              <a:gdLst/>
              <a:ahLst/>
              <a:rect l="l" t="t"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a:solidFill>
                <a:srgbClr val="0013a3"/>
              </a:solidFill>
              <a:round/>
              <a:tailEnd len="med" type="triangle" w="med"/>
            </a:ln>
          </p:spPr>
          <p:style>
            <a:lnRef idx="0"/>
            <a:fillRef idx="0"/>
            <a:effectRef idx="0"/>
            <a:fontRef idx="minor"/>
          </p:style>
        </p:sp>
      </p:grpSp>
      <p:grpSp>
        <p:nvGrpSpPr>
          <p:cNvPr id="6139" name="Group 143"/>
          <p:cNvGrpSpPr/>
          <p:nvPr/>
        </p:nvGrpSpPr>
        <p:grpSpPr>
          <a:xfrm>
            <a:off x="643680" y="1714680"/>
            <a:ext cx="9708480" cy="1902600"/>
            <a:chOff x="643680" y="1714680"/>
            <a:chExt cx="9708480" cy="1902600"/>
          </a:xfrm>
        </p:grpSpPr>
        <p:grpSp>
          <p:nvGrpSpPr>
            <p:cNvPr id="6140" name="Group 144"/>
            <p:cNvGrpSpPr/>
            <p:nvPr/>
          </p:nvGrpSpPr>
          <p:grpSpPr>
            <a:xfrm>
              <a:off x="7750440" y="2720160"/>
              <a:ext cx="192960" cy="142560"/>
              <a:chOff x="7750440" y="2720160"/>
              <a:chExt cx="192960" cy="142560"/>
            </a:xfrm>
          </p:grpSpPr>
          <p:sp>
            <p:nvSpPr>
              <p:cNvPr id="6141" name="CustomShape 145"/>
              <p:cNvSpPr/>
              <p:nvPr/>
            </p:nvSpPr>
            <p:spPr>
              <a:xfrm>
                <a:off x="7758360" y="2720160"/>
                <a:ext cx="185040" cy="108000"/>
              </a:xfrm>
              <a:custGeom>
                <a:avLst/>
                <a:gdLst/>
                <a:ahLst/>
                <a:rect l="l" t="t" r="r" b="b"/>
                <a:pathLst>
                  <a:path w="49" h="62">
                    <a:moveTo>
                      <a:pt x="0" y="0"/>
                    </a:moveTo>
                    <a:lnTo>
                      <a:pt x="49" y="32"/>
                    </a:lnTo>
                    <a:lnTo>
                      <a:pt x="4" y="62"/>
                    </a:lnTo>
                  </a:path>
                </a:pathLst>
              </a:custGeom>
              <a:solidFill>
                <a:schemeClr val="bg1"/>
              </a:solidFill>
              <a:ln w="22225">
                <a:solidFill>
                  <a:schemeClr val="tx1"/>
                </a:solidFill>
                <a:round/>
              </a:ln>
            </p:spPr>
            <p:style>
              <a:lnRef idx="0"/>
              <a:fillRef idx="0"/>
              <a:effectRef idx="0"/>
              <a:fontRef idx="minor"/>
            </p:style>
          </p:sp>
          <p:sp>
            <p:nvSpPr>
              <p:cNvPr id="6142" name="Line 146"/>
              <p:cNvSpPr/>
              <p:nvPr/>
            </p:nvSpPr>
            <p:spPr>
              <a:xfrm>
                <a:off x="7750440" y="2862360"/>
                <a:ext cx="176040" cy="360"/>
              </a:xfrm>
              <a:prstGeom prst="line">
                <a:avLst/>
              </a:prstGeom>
              <a:ln w="22225">
                <a:solidFill>
                  <a:schemeClr val="tx1"/>
                </a:solidFill>
                <a:round/>
              </a:ln>
            </p:spPr>
            <p:style>
              <a:lnRef idx="0"/>
              <a:fillRef idx="0"/>
              <a:effectRef idx="0"/>
              <a:fontRef idx="minor"/>
            </p:style>
          </p:sp>
        </p:grpSp>
        <p:sp>
          <p:nvSpPr>
            <p:cNvPr id="6143" name="CustomShape 147"/>
            <p:cNvSpPr/>
            <p:nvPr/>
          </p:nvSpPr>
          <p:spPr>
            <a:xfrm>
              <a:off x="643680" y="1714680"/>
              <a:ext cx="9708480" cy="190260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buClr>
                  <a:srgbClr val="0000a3"/>
                </a:buClr>
                <a:buFont typeface="Wingdings" charset="2"/>
                <a:buChar char=""/>
              </a:pPr>
              <a:r>
                <a:rPr b="0" lang="en-US" sz="2800" spc="-1" strike="noStrike">
                  <a:solidFill>
                    <a:srgbClr val="000000"/>
                  </a:solidFill>
                  <a:latin typeface="Calibri"/>
                  <a:ea typeface="DejaVu Sans"/>
                </a:rPr>
                <a:t>sender retransmits lost, timed-out packet</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DejaVu Sans"/>
                </a:rPr>
                <a:t>application-layer input = application-layer output:</a:t>
              </a:r>
              <a:r>
                <a:rPr b="0" lang="en-US" sz="2400" spc="-1" strike="noStrike">
                  <a:solidFill>
                    <a:srgbClr val="000000"/>
                  </a:solidFill>
                  <a:latin typeface="Symbol"/>
                  <a:ea typeface="DejaVu Sans"/>
                </a:rPr>
                <a:t> l</a:t>
              </a:r>
              <a:r>
                <a:rPr b="0" lang="en-US" sz="2400" spc="-1" strike="noStrike" baseline="-25000">
                  <a:solidFill>
                    <a:srgbClr val="000000"/>
                  </a:solidFill>
                  <a:latin typeface="Arial"/>
                  <a:ea typeface="DejaVu Sans"/>
                </a:rPr>
                <a:t>in </a:t>
              </a:r>
              <a:r>
                <a:rPr b="0" lang="en-US" sz="2400" spc="-1" strike="noStrike">
                  <a:solidFill>
                    <a:srgbClr val="000000"/>
                  </a:solidFill>
                  <a:latin typeface="Arial"/>
                  <a:ea typeface="DejaVu Sans"/>
                </a:rPr>
                <a:t>= </a:t>
              </a:r>
              <a:r>
                <a:rPr b="0" lang="en-US" sz="2400" spc="-1" strike="noStrike">
                  <a:solidFill>
                    <a:srgbClr val="000000"/>
                  </a:solidFill>
                  <a:latin typeface="Symbol"/>
                  <a:ea typeface="DejaVu Sans"/>
                </a:rPr>
                <a:t>l</a:t>
              </a:r>
              <a:r>
                <a:rPr b="0" lang="en-US" sz="2400" spc="-1" strike="noStrike" baseline="-25000">
                  <a:solidFill>
                    <a:srgbClr val="000000"/>
                  </a:solidFill>
                  <a:latin typeface="Arial"/>
                  <a:ea typeface="DejaVu Sans"/>
                </a:rPr>
                <a:t>out</a:t>
              </a:r>
              <a:endParaRPr b="0" lang="en-US" sz="24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DejaVu Sans"/>
                </a:rPr>
                <a:t>transport-layer input includes </a:t>
              </a:r>
              <a:r>
                <a:rPr b="0" i="1" lang="en-US" sz="2400" spc="-1" strike="noStrike">
                  <a:solidFill>
                    <a:srgbClr val="000000"/>
                  </a:solidFill>
                  <a:latin typeface="Calibri"/>
                  <a:ea typeface="DejaVu Sans"/>
                </a:rPr>
                <a:t>retransmissions </a:t>
              </a:r>
              <a:r>
                <a:rPr b="0" lang="en-US" sz="2400" spc="-1" strike="noStrike">
                  <a:solidFill>
                    <a:srgbClr val="000000"/>
                  </a:solidFill>
                  <a:latin typeface="Calibri"/>
                  <a:ea typeface="DejaVu Sans"/>
                </a:rPr>
                <a:t>:</a:t>
              </a:r>
              <a:r>
                <a:rPr b="0" lang="en-US" sz="2400" spc="-1" strike="noStrike">
                  <a:solidFill>
                    <a:srgbClr val="000000"/>
                  </a:solidFill>
                  <a:latin typeface="Symbol"/>
                  <a:ea typeface="DejaVu Sans"/>
                </a:rPr>
                <a:t> l</a:t>
              </a:r>
              <a:r>
                <a:rPr b="0" lang="en-US" sz="2400" spc="-1" strike="noStrike">
                  <a:solidFill>
                    <a:srgbClr val="000000"/>
                  </a:solidFill>
                  <a:latin typeface="Calibri"/>
                  <a:ea typeface="DejaVu Sans"/>
                </a:rPr>
                <a:t>’</a:t>
              </a:r>
              <a:r>
                <a:rPr b="0" lang="en-US" sz="2400" spc="-1" strike="noStrike" baseline="-25000">
                  <a:solidFill>
                    <a:srgbClr val="000000"/>
                  </a:solidFill>
                  <a:latin typeface="Arial"/>
                  <a:ea typeface="DejaVu Sans"/>
                </a:rPr>
                <a:t>in </a:t>
              </a:r>
              <a:r>
                <a:rPr b="0" lang="en-US" sz="2400" spc="-1" strike="noStrike">
                  <a:solidFill>
                    <a:srgbClr val="000000"/>
                  </a:solidFill>
                  <a:latin typeface="Arial"/>
                  <a:ea typeface="DejaVu Sans"/>
                </a:rPr>
                <a:t>   </a:t>
              </a:r>
              <a:r>
                <a:rPr b="0" lang="en-US" sz="2400" spc="-1" strike="noStrike">
                  <a:solidFill>
                    <a:srgbClr val="000000"/>
                  </a:solidFill>
                  <a:latin typeface="Symbol"/>
                  <a:ea typeface="DejaVu Sans"/>
                </a:rPr>
                <a:t>l</a:t>
              </a:r>
              <a:r>
                <a:rPr b="0" lang="en-US" sz="2400" spc="-1" strike="noStrike" baseline="-25000">
                  <a:solidFill>
                    <a:srgbClr val="000000"/>
                  </a:solidFill>
                  <a:latin typeface="Arial"/>
                  <a:ea typeface="DejaVu Sans"/>
                </a:rPr>
                <a:t>in</a:t>
              </a:r>
              <a:endParaRPr b="0" lang="en-US" sz="2400" spc="-1" strike="noStrike">
                <a:latin typeface="Arial"/>
              </a:endParaRPr>
            </a:p>
            <a:p>
              <a:pPr>
                <a:lnSpc>
                  <a:spcPct val="90000"/>
                </a:lnSpc>
                <a:spcBef>
                  <a:spcPts val="1001"/>
                </a:spcBef>
              </a:pPr>
              <a:endParaRPr b="0" lang="en-US" sz="2400" spc="-1" strike="noStrike">
                <a:latin typeface="Arial"/>
              </a:endParaRPr>
            </a:p>
            <a:p>
              <a:pPr>
                <a:lnSpc>
                  <a:spcPct val="90000"/>
                </a:lnSpc>
                <a:spcBef>
                  <a:spcPts val="1001"/>
                </a:spcBef>
              </a:pPr>
              <a:endParaRPr b="0" lang="en-US" sz="2400" spc="-1" strike="noStrike">
                <a:latin typeface="Arial"/>
              </a:endParaRPr>
            </a:p>
            <a:p>
              <a:pPr>
                <a:lnSpc>
                  <a:spcPct val="90000"/>
                </a:lnSpc>
                <a:spcBef>
                  <a:spcPts val="1001"/>
                </a:spcBef>
              </a:pPr>
              <a:endParaRPr b="0" lang="en-US" sz="2400" spc="-1" strike="noStrike">
                <a:latin typeface="Arial"/>
              </a:endParaRPr>
            </a:p>
          </p:txBody>
        </p:sp>
      </p:grpSp>
      <p:grpSp>
        <p:nvGrpSpPr>
          <p:cNvPr id="6144" name="Group 148"/>
          <p:cNvGrpSpPr/>
          <p:nvPr/>
        </p:nvGrpSpPr>
        <p:grpSpPr>
          <a:xfrm>
            <a:off x="7116480" y="3629160"/>
            <a:ext cx="1054800" cy="470520"/>
            <a:chOff x="7116480" y="3629160"/>
            <a:chExt cx="1054800" cy="470520"/>
          </a:xfrm>
        </p:grpSpPr>
        <p:sp>
          <p:nvSpPr>
            <p:cNvPr id="6145" name="CustomShape 149"/>
            <p:cNvSpPr/>
            <p:nvPr/>
          </p:nvSpPr>
          <p:spPr>
            <a:xfrm>
              <a:off x="7583400" y="3629160"/>
              <a:ext cx="587880" cy="4705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2000" spc="-1" strike="noStrike">
                  <a:solidFill>
                    <a:srgbClr val="c00000"/>
                  </a:solidFill>
                  <a:latin typeface="Symbol"/>
                  <a:ea typeface="ＭＳ Ｐゴシック"/>
                </a:rPr>
                <a:t>l</a:t>
              </a:r>
              <a:r>
                <a:rPr b="0" lang="en-US" sz="2000" spc="-1" strike="noStrike" baseline="-25000">
                  <a:solidFill>
                    <a:srgbClr val="c00000"/>
                  </a:solidFill>
                  <a:latin typeface="Arial"/>
                  <a:ea typeface="ＭＳ Ｐゴシック"/>
                </a:rPr>
                <a:t>out</a:t>
              </a:r>
              <a:endParaRPr b="0" lang="en-US" sz="2000" spc="-1" strike="noStrike">
                <a:latin typeface="Arial"/>
              </a:endParaRPr>
            </a:p>
          </p:txBody>
        </p:sp>
        <p:sp>
          <p:nvSpPr>
            <p:cNvPr id="6146" name="Line 150"/>
            <p:cNvSpPr/>
            <p:nvPr/>
          </p:nvSpPr>
          <p:spPr>
            <a:xfrm>
              <a:off x="7116480" y="3835080"/>
              <a:ext cx="514440" cy="360"/>
            </a:xfrm>
            <a:prstGeom prst="line">
              <a:avLst/>
            </a:prstGeom>
            <a:ln w="12700">
              <a:solidFill>
                <a:srgbClr val="000000"/>
              </a:solidFill>
              <a:round/>
              <a:headEnd len="med" type="triangle" w="med"/>
            </a:ln>
          </p:spPr>
          <p:style>
            <a:lnRef idx="0"/>
            <a:fillRef idx="0"/>
            <a:effectRef idx="0"/>
            <a:fontRef idx="minor"/>
          </p:style>
        </p:sp>
      </p:grpSp>
      <p:grpSp>
        <p:nvGrpSpPr>
          <p:cNvPr id="6147" name="Group 151"/>
          <p:cNvGrpSpPr/>
          <p:nvPr/>
        </p:nvGrpSpPr>
        <p:grpSpPr>
          <a:xfrm>
            <a:off x="3291480" y="5336640"/>
            <a:ext cx="2078640" cy="470520"/>
            <a:chOff x="3291480" y="5336640"/>
            <a:chExt cx="2078640" cy="470520"/>
          </a:xfrm>
        </p:grpSpPr>
        <p:sp>
          <p:nvSpPr>
            <p:cNvPr id="6148" name="CustomShape 152"/>
            <p:cNvSpPr/>
            <p:nvPr/>
          </p:nvSpPr>
          <p:spPr>
            <a:xfrm>
              <a:off x="5024520" y="5336640"/>
              <a:ext cx="345600" cy="45540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00"/>
                  </a:solidFill>
                  <a:latin typeface="Calibri"/>
                  <a:ea typeface="DejaVu Sans"/>
                </a:rPr>
                <a:t>R</a:t>
              </a:r>
              <a:endParaRPr b="0" lang="en-US" sz="2400" spc="-1" strike="noStrike">
                <a:latin typeface="Arial"/>
              </a:endParaRPr>
            </a:p>
          </p:txBody>
        </p:sp>
        <p:sp>
          <p:nvSpPr>
            <p:cNvPr id="6149" name="CustomShape 153"/>
            <p:cNvSpPr/>
            <p:nvPr/>
          </p:nvSpPr>
          <p:spPr>
            <a:xfrm>
              <a:off x="3291480" y="5351760"/>
              <a:ext cx="345600" cy="45540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00"/>
                  </a:solidFill>
                  <a:latin typeface="Calibri"/>
                  <a:ea typeface="DejaVu Sans"/>
                </a:rPr>
                <a:t>R</a:t>
              </a:r>
              <a:endParaRPr b="0" lang="en-US" sz="2400" spc="-1" strike="noStrike">
                <a:latin typeface="Arial"/>
              </a:endParaRPr>
            </a:p>
          </p:txBody>
        </p:sp>
      </p:grpSp>
      <p:sp>
        <p:nvSpPr>
          <p:cNvPr id="6150" name="CustomShape 154"/>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661051CE-6A1D-4FC3-8BDE-6ECBAC356E34}" type="slidenum">
              <a:rPr b="0" lang="en-US" sz="1100" spc="-1" strike="noStrike">
                <a:solidFill>
                  <a:srgbClr val="404040"/>
                </a:solidFill>
                <a:latin typeface="Calibri"/>
                <a:ea typeface="DejaVu Sans"/>
              </a:rPr>
              <a:t>108</a:t>
            </a:fld>
            <a:endParaRPr b="0" lang="en-US" sz="11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2615" dur="indefinite" restart="never" nodeType="tmRoot">
          <p:childTnLst>
            <p:seq>
              <p:cTn id="2616" dur="indefinite" nodeType="mainSeq">
                <p:childTnLst>
                  <p:par>
                    <p:cTn id="2617" fill="hold">
                      <p:stCondLst>
                        <p:cond delay="indefinite"/>
                      </p:stCondLst>
                      <p:childTnLst>
                        <p:par>
                          <p:cTn id="2618" fill="hold">
                            <p:stCondLst>
                              <p:cond delay="0"/>
                            </p:stCondLst>
                            <p:childTnLst>
                              <p:par>
                                <p:cTn id="2619" nodeType="clickEffect" fill="hold" presetClass="entr" presetID="9">
                                  <p:stCondLst>
                                    <p:cond delay="0"/>
                                  </p:stCondLst>
                                  <p:childTnLst>
                                    <p:set>
                                      <p:cBhvr>
                                        <p:cTn id="2620" dur="1" fill="hold">
                                          <p:stCondLst>
                                            <p:cond delay="0"/>
                                          </p:stCondLst>
                                        </p:cTn>
                                        <p:tgtEl>
                                          <p:spTgt spid="6139"/>
                                        </p:tgtEl>
                                        <p:attrNameLst>
                                          <p:attrName>style.visibility</p:attrName>
                                        </p:attrNameLst>
                                      </p:cBhvr>
                                      <p:to>
                                        <p:strVal val="visible"/>
                                      </p:to>
                                    </p:set>
                                    <p:animEffect filter="dissolve" transition="in">
                                      <p:cBhvr additive="repl">
                                        <p:cTn id="2621" dur="500"/>
                                        <p:tgtEl>
                                          <p:spTgt spid="6139"/>
                                        </p:tgtEl>
                                      </p:cBhvr>
                                    </p:animEffect>
                                  </p:childTnLst>
                                </p:cTn>
                              </p:par>
                            </p:childTnLst>
                          </p:cTn>
                        </p:par>
                      </p:childTnLst>
                    </p:cTn>
                  </p:par>
                  <p:par>
                    <p:cTn id="2622" fill="hold">
                      <p:stCondLst>
                        <p:cond delay="indefinite"/>
                      </p:stCondLst>
                      <p:childTnLst>
                        <p:par>
                          <p:cTn id="2623" fill="hold">
                            <p:stCondLst>
                              <p:cond delay="0"/>
                            </p:stCondLst>
                            <p:childTnLst>
                              <p:par>
                                <p:cTn id="2624" nodeType="clickEffect" fill="hold" presetClass="entr" presetID="9">
                                  <p:stCondLst>
                                    <p:cond delay="0"/>
                                  </p:stCondLst>
                                  <p:childTnLst>
                                    <p:set>
                                      <p:cBhvr>
                                        <p:cTn id="2625" dur="1" fill="hold">
                                          <p:stCondLst>
                                            <p:cond delay="0"/>
                                          </p:stCondLst>
                                        </p:cTn>
                                        <p:tgtEl>
                                          <p:spTgt spid="6115"/>
                                        </p:tgtEl>
                                        <p:attrNameLst>
                                          <p:attrName>style.visibility</p:attrName>
                                        </p:attrNameLst>
                                      </p:cBhvr>
                                      <p:to>
                                        <p:strVal val="visible"/>
                                      </p:to>
                                    </p:set>
                                    <p:animEffect filter="dissolve" transition="in">
                                      <p:cBhvr additive="repl">
                                        <p:cTn id="2626" dur="500"/>
                                        <p:tgtEl>
                                          <p:spTgt spid="6115"/>
                                        </p:tgtEl>
                                      </p:cBhvr>
                                    </p:animEffect>
                                  </p:childTnLst>
                                </p:cTn>
                              </p:par>
                            </p:childTnLst>
                          </p:cTn>
                        </p:par>
                      </p:childTnLst>
                    </p:cTn>
                  </p:par>
                  <p:par>
                    <p:cTn id="2627" fill="hold">
                      <p:stCondLst>
                        <p:cond delay="indefinite"/>
                      </p:stCondLst>
                      <p:childTnLst>
                        <p:par>
                          <p:cTn id="2628" fill="hold">
                            <p:stCondLst>
                              <p:cond delay="0"/>
                            </p:stCondLst>
                            <p:childTnLst>
                              <p:par>
                                <p:cTn id="2629" nodeType="clickEffect" fill="hold" presetClass="entr" presetID="9">
                                  <p:stCondLst>
                                    <p:cond delay="0"/>
                                  </p:stCondLst>
                                  <p:childTnLst>
                                    <p:set>
                                      <p:cBhvr>
                                        <p:cTn id="2630" dur="1" fill="hold">
                                          <p:stCondLst>
                                            <p:cond delay="0"/>
                                          </p:stCondLst>
                                        </p:cTn>
                                        <p:tgtEl>
                                          <p:spTgt spid="6144"/>
                                        </p:tgtEl>
                                        <p:attrNameLst>
                                          <p:attrName>style.visibility</p:attrName>
                                        </p:attrNameLst>
                                      </p:cBhvr>
                                      <p:to>
                                        <p:strVal val="visible"/>
                                      </p:to>
                                    </p:set>
                                    <p:animEffect filter="dissolve" transition="in">
                                      <p:cBhvr additive="repl">
                                        <p:cTn id="2631" dur="500"/>
                                        <p:tgtEl>
                                          <p:spTgt spid="6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1" name="CustomShape 1"/>
          <p:cNvSpPr/>
          <p:nvPr/>
        </p:nvSpPr>
        <p:spPr>
          <a:xfrm>
            <a:off x="6946920" y="5009760"/>
            <a:ext cx="305640" cy="121464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grpSp>
        <p:nvGrpSpPr>
          <p:cNvPr id="6152" name="Group 2"/>
          <p:cNvGrpSpPr/>
          <p:nvPr/>
        </p:nvGrpSpPr>
        <p:grpSpPr>
          <a:xfrm>
            <a:off x="6240240" y="5016600"/>
            <a:ext cx="720720" cy="1180440"/>
            <a:chOff x="6240240" y="5016600"/>
            <a:chExt cx="720720" cy="1180440"/>
          </a:xfrm>
        </p:grpSpPr>
        <p:sp>
          <p:nvSpPr>
            <p:cNvPr id="6153" name="CustomShape 3"/>
            <p:cNvSpPr/>
            <p:nvPr/>
          </p:nvSpPr>
          <p:spPr>
            <a:xfrm>
              <a:off x="6247440" y="5016600"/>
              <a:ext cx="702720" cy="1180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6154" name="Line 4"/>
            <p:cNvSpPr/>
            <p:nvPr/>
          </p:nvSpPr>
          <p:spPr>
            <a:xfrm>
              <a:off x="6240240" y="525564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155" name="Line 5"/>
            <p:cNvSpPr/>
            <p:nvPr/>
          </p:nvSpPr>
          <p:spPr>
            <a:xfrm>
              <a:off x="6244560" y="549864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156" name="Line 6"/>
            <p:cNvSpPr/>
            <p:nvPr/>
          </p:nvSpPr>
          <p:spPr>
            <a:xfrm>
              <a:off x="6255720" y="573804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157" name="Line 7"/>
            <p:cNvSpPr/>
            <p:nvPr/>
          </p:nvSpPr>
          <p:spPr>
            <a:xfrm>
              <a:off x="6245640" y="597024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sp>
        <p:nvSpPr>
          <p:cNvPr id="6158" name="CustomShape 8"/>
          <p:cNvSpPr/>
          <p:nvPr/>
        </p:nvSpPr>
        <p:spPr>
          <a:xfrm flipH="1">
            <a:off x="1841760" y="3515760"/>
            <a:ext cx="525960" cy="1175760"/>
          </a:xfrm>
          <a:custGeom>
            <a:avLst/>
            <a:gdLst/>
            <a:ah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0">
            <a:gsLst>
              <a:gs pos="0">
                <a:srgbClr val="b2b2b2"/>
              </a:gs>
              <a:gs pos="100000">
                <a:srgbClr val="ffffff"/>
              </a:gs>
            </a:gsLst>
            <a:lin ang="10800000"/>
          </a:gradFill>
          <a:ln w="0">
            <a:noFill/>
          </a:ln>
        </p:spPr>
        <p:style>
          <a:lnRef idx="0"/>
          <a:fillRef idx="0"/>
          <a:effectRef idx="0"/>
          <a:fontRef idx="minor"/>
        </p:style>
      </p:sp>
      <p:grpSp>
        <p:nvGrpSpPr>
          <p:cNvPr id="6159" name="Group 9"/>
          <p:cNvGrpSpPr/>
          <p:nvPr/>
        </p:nvGrpSpPr>
        <p:grpSpPr>
          <a:xfrm>
            <a:off x="1278360" y="4683600"/>
            <a:ext cx="720720" cy="1180440"/>
            <a:chOff x="1278360" y="4683600"/>
            <a:chExt cx="720720" cy="1180440"/>
          </a:xfrm>
        </p:grpSpPr>
        <p:sp>
          <p:nvSpPr>
            <p:cNvPr id="6160" name="CustomShape 10"/>
            <p:cNvSpPr/>
            <p:nvPr/>
          </p:nvSpPr>
          <p:spPr>
            <a:xfrm>
              <a:off x="1285920" y="4683600"/>
              <a:ext cx="702720" cy="1180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6161" name="Line 11"/>
            <p:cNvSpPr/>
            <p:nvPr/>
          </p:nvSpPr>
          <p:spPr>
            <a:xfrm>
              <a:off x="1278360" y="492300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162" name="Line 12"/>
            <p:cNvSpPr/>
            <p:nvPr/>
          </p:nvSpPr>
          <p:spPr>
            <a:xfrm>
              <a:off x="1282680" y="51660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163" name="Line 13"/>
            <p:cNvSpPr/>
            <p:nvPr/>
          </p:nvSpPr>
          <p:spPr>
            <a:xfrm>
              <a:off x="1293840" y="54054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164" name="Line 14"/>
            <p:cNvSpPr/>
            <p:nvPr/>
          </p:nvSpPr>
          <p:spPr>
            <a:xfrm>
              <a:off x="1283760" y="563724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grpSp>
        <p:nvGrpSpPr>
          <p:cNvPr id="6165" name="Group 15"/>
          <p:cNvGrpSpPr/>
          <p:nvPr/>
        </p:nvGrpSpPr>
        <p:grpSpPr>
          <a:xfrm>
            <a:off x="2354760" y="3521160"/>
            <a:ext cx="720720" cy="1180440"/>
            <a:chOff x="2354760" y="3521160"/>
            <a:chExt cx="720720" cy="1180440"/>
          </a:xfrm>
        </p:grpSpPr>
        <p:sp>
          <p:nvSpPr>
            <p:cNvPr id="6166" name="CustomShape 16"/>
            <p:cNvSpPr/>
            <p:nvPr/>
          </p:nvSpPr>
          <p:spPr>
            <a:xfrm>
              <a:off x="2361960" y="3521160"/>
              <a:ext cx="702720" cy="1180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6167" name="Line 17"/>
            <p:cNvSpPr/>
            <p:nvPr/>
          </p:nvSpPr>
          <p:spPr>
            <a:xfrm>
              <a:off x="2354760" y="376020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168" name="Line 18"/>
            <p:cNvSpPr/>
            <p:nvPr/>
          </p:nvSpPr>
          <p:spPr>
            <a:xfrm>
              <a:off x="2359080" y="40032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169" name="Line 19"/>
            <p:cNvSpPr/>
            <p:nvPr/>
          </p:nvSpPr>
          <p:spPr>
            <a:xfrm>
              <a:off x="2370240" y="42426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170" name="Line 20"/>
            <p:cNvSpPr/>
            <p:nvPr/>
          </p:nvSpPr>
          <p:spPr>
            <a:xfrm>
              <a:off x="2360160" y="44748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sp>
        <p:nvSpPr>
          <p:cNvPr id="6171" name="CustomShape 21"/>
          <p:cNvSpPr/>
          <p:nvPr/>
        </p:nvSpPr>
        <p:spPr>
          <a:xfrm>
            <a:off x="7409160" y="3699360"/>
            <a:ext cx="305640" cy="121464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noFill/>
          </a:ln>
        </p:spPr>
        <p:style>
          <a:lnRef idx="0"/>
          <a:fillRef idx="0"/>
          <a:effectRef idx="0"/>
          <a:fontRef idx="minor"/>
        </p:style>
      </p:sp>
      <p:grpSp>
        <p:nvGrpSpPr>
          <p:cNvPr id="6172" name="Group 22"/>
          <p:cNvGrpSpPr/>
          <p:nvPr/>
        </p:nvGrpSpPr>
        <p:grpSpPr>
          <a:xfrm>
            <a:off x="6698880" y="3668040"/>
            <a:ext cx="720720" cy="1180440"/>
            <a:chOff x="6698880" y="3668040"/>
            <a:chExt cx="720720" cy="1180440"/>
          </a:xfrm>
        </p:grpSpPr>
        <p:sp>
          <p:nvSpPr>
            <p:cNvPr id="6173" name="CustomShape 23"/>
            <p:cNvSpPr/>
            <p:nvPr/>
          </p:nvSpPr>
          <p:spPr>
            <a:xfrm>
              <a:off x="6706080" y="3668040"/>
              <a:ext cx="702720" cy="1180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6174" name="Line 24"/>
            <p:cNvSpPr/>
            <p:nvPr/>
          </p:nvSpPr>
          <p:spPr>
            <a:xfrm>
              <a:off x="6698880" y="390708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175" name="Line 25"/>
            <p:cNvSpPr/>
            <p:nvPr/>
          </p:nvSpPr>
          <p:spPr>
            <a:xfrm>
              <a:off x="6702840" y="415008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176" name="Line 26"/>
            <p:cNvSpPr/>
            <p:nvPr/>
          </p:nvSpPr>
          <p:spPr>
            <a:xfrm>
              <a:off x="6714000" y="438948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177" name="Line 27"/>
            <p:cNvSpPr/>
            <p:nvPr/>
          </p:nvSpPr>
          <p:spPr>
            <a:xfrm>
              <a:off x="6703920" y="462168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grpSp>
        <p:nvGrpSpPr>
          <p:cNvPr id="6178" name="Group 28"/>
          <p:cNvGrpSpPr/>
          <p:nvPr/>
        </p:nvGrpSpPr>
        <p:grpSpPr>
          <a:xfrm>
            <a:off x="3770640" y="5033520"/>
            <a:ext cx="1284480" cy="732600"/>
            <a:chOff x="3770640" y="5033520"/>
            <a:chExt cx="1284480" cy="732600"/>
          </a:xfrm>
        </p:grpSpPr>
        <p:sp>
          <p:nvSpPr>
            <p:cNvPr id="6179" name="CustomShape 29"/>
            <p:cNvSpPr/>
            <p:nvPr/>
          </p:nvSpPr>
          <p:spPr>
            <a:xfrm>
              <a:off x="3770640" y="5288040"/>
              <a:ext cx="1284480" cy="478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180" name="CustomShape 30"/>
            <p:cNvSpPr/>
            <p:nvPr/>
          </p:nvSpPr>
          <p:spPr>
            <a:xfrm>
              <a:off x="3771360" y="5033520"/>
              <a:ext cx="1282680" cy="473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181" name="Group 31"/>
            <p:cNvGrpSpPr/>
            <p:nvPr/>
          </p:nvGrpSpPr>
          <p:grpSpPr>
            <a:xfrm>
              <a:off x="3961440" y="5094000"/>
              <a:ext cx="902520" cy="347400"/>
              <a:chOff x="3961440" y="5094000"/>
              <a:chExt cx="902520" cy="347400"/>
            </a:xfrm>
          </p:grpSpPr>
          <p:sp>
            <p:nvSpPr>
              <p:cNvPr id="6182" name="CustomShape 32"/>
              <p:cNvSpPr/>
              <p:nvPr/>
            </p:nvSpPr>
            <p:spPr>
              <a:xfrm>
                <a:off x="3986640" y="5094000"/>
                <a:ext cx="853560" cy="1933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183" name="CustomShape 33"/>
              <p:cNvSpPr/>
              <p:nvPr/>
            </p:nvSpPr>
            <p:spPr>
              <a:xfrm>
                <a:off x="4546800" y="5261400"/>
                <a:ext cx="317160" cy="165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184" name="CustomShape 34"/>
              <p:cNvSpPr/>
              <p:nvPr/>
            </p:nvSpPr>
            <p:spPr>
              <a:xfrm>
                <a:off x="3961440" y="5261400"/>
                <a:ext cx="311400" cy="1641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185" name="CustomShape 35"/>
              <p:cNvSpPr/>
              <p:nvPr/>
            </p:nvSpPr>
            <p:spPr>
              <a:xfrm>
                <a:off x="4070520" y="5179320"/>
                <a:ext cx="679680" cy="262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186" name="Group 36"/>
          <p:cNvGrpSpPr/>
          <p:nvPr/>
        </p:nvGrpSpPr>
        <p:grpSpPr>
          <a:xfrm>
            <a:off x="1319760" y="3877200"/>
            <a:ext cx="642960" cy="566640"/>
            <a:chOff x="1319760" y="3877200"/>
            <a:chExt cx="642960" cy="566640"/>
          </a:xfrm>
        </p:grpSpPr>
        <p:pic>
          <p:nvPicPr>
            <p:cNvPr id="6187" name="Picture 125" descr="desktop_computer_stylized_medium"/>
            <p:cNvPicPr/>
            <p:nvPr/>
          </p:nvPicPr>
          <p:blipFill>
            <a:blip r:embed="rId1"/>
            <a:stretch/>
          </p:blipFill>
          <p:spPr>
            <a:xfrm flipH="1">
              <a:off x="1319760" y="3877200"/>
              <a:ext cx="642960" cy="566640"/>
            </a:xfrm>
            <a:prstGeom prst="rect">
              <a:avLst/>
            </a:prstGeom>
            <a:ln w="0">
              <a:noFill/>
            </a:ln>
          </p:spPr>
        </p:pic>
        <p:sp>
          <p:nvSpPr>
            <p:cNvPr id="6188" name="CustomShape 37"/>
            <p:cNvSpPr/>
            <p:nvPr/>
          </p:nvSpPr>
          <p:spPr>
            <a:xfrm flipH="1">
              <a:off x="1589400" y="3931560"/>
              <a:ext cx="311400" cy="2581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6189" name="CustomShape 38"/>
          <p:cNvSpPr/>
          <p:nvPr/>
        </p:nvSpPr>
        <p:spPr>
          <a:xfrm flipH="1">
            <a:off x="975240" y="4681440"/>
            <a:ext cx="305640" cy="121464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10800000"/>
          </a:gradFill>
          <a:ln w="9525">
            <a:noFill/>
          </a:ln>
        </p:spPr>
        <p:style>
          <a:lnRef idx="0"/>
          <a:fillRef idx="0"/>
          <a:effectRef idx="0"/>
          <a:fontRef idx="minor"/>
        </p:style>
      </p:sp>
      <p:sp>
        <p:nvSpPr>
          <p:cNvPr id="6190" name="Line 39"/>
          <p:cNvSpPr/>
          <p:nvPr/>
        </p:nvSpPr>
        <p:spPr>
          <a:xfrm flipH="1">
            <a:off x="2405520" y="4856040"/>
            <a:ext cx="1134720" cy="1134000"/>
          </a:xfrm>
          <a:prstGeom prst="line">
            <a:avLst/>
          </a:prstGeom>
          <a:ln w="9525">
            <a:solidFill>
              <a:srgbClr val="000000"/>
            </a:solidFill>
            <a:round/>
          </a:ln>
        </p:spPr>
        <p:style>
          <a:lnRef idx="0"/>
          <a:fillRef idx="0"/>
          <a:effectRef idx="0"/>
          <a:fontRef idx="minor"/>
        </p:style>
      </p:sp>
      <p:sp>
        <p:nvSpPr>
          <p:cNvPr id="6191" name="CustomShape 40"/>
          <p:cNvSpPr/>
          <p:nvPr/>
        </p:nvSpPr>
        <p:spPr>
          <a:xfrm>
            <a:off x="1088640" y="3529800"/>
            <a:ext cx="1119960" cy="3153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c00000"/>
                </a:solidFill>
                <a:latin typeface="Arial"/>
                <a:ea typeface="ＭＳ Ｐゴシック"/>
              </a:rPr>
              <a:t>Host A</a:t>
            </a:r>
            <a:endParaRPr b="0" lang="en-US" sz="1600" spc="-1" strike="noStrike">
              <a:latin typeface="Arial"/>
            </a:endParaRPr>
          </a:p>
        </p:txBody>
      </p:sp>
      <p:sp>
        <p:nvSpPr>
          <p:cNvPr id="6192" name="CustomShape 41"/>
          <p:cNvSpPr/>
          <p:nvPr/>
        </p:nvSpPr>
        <p:spPr>
          <a:xfrm>
            <a:off x="1083600" y="6053400"/>
            <a:ext cx="979200" cy="3153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13a3"/>
                </a:solidFill>
                <a:latin typeface="Arial"/>
                <a:ea typeface="ＭＳ Ｐゴシック"/>
              </a:rPr>
              <a:t>Host B</a:t>
            </a:r>
            <a:endParaRPr b="0" lang="en-US" sz="1600" spc="-1" strike="noStrike">
              <a:latin typeface="Arial"/>
            </a:endParaRPr>
          </a:p>
        </p:txBody>
      </p:sp>
      <p:sp>
        <p:nvSpPr>
          <p:cNvPr id="6193" name="Line 42"/>
          <p:cNvSpPr/>
          <p:nvPr/>
        </p:nvSpPr>
        <p:spPr>
          <a:xfrm flipH="1">
            <a:off x="3002040" y="5379480"/>
            <a:ext cx="748800" cy="360"/>
          </a:xfrm>
          <a:prstGeom prst="line">
            <a:avLst/>
          </a:prstGeom>
          <a:ln w="9525">
            <a:solidFill>
              <a:srgbClr val="000000"/>
            </a:solidFill>
            <a:round/>
          </a:ln>
        </p:spPr>
        <p:style>
          <a:lnRef idx="0"/>
          <a:fillRef idx="0"/>
          <a:effectRef idx="0"/>
          <a:fontRef idx="minor"/>
        </p:style>
      </p:sp>
      <p:sp>
        <p:nvSpPr>
          <p:cNvPr id="6194" name="Line 43"/>
          <p:cNvSpPr/>
          <p:nvPr/>
        </p:nvSpPr>
        <p:spPr>
          <a:xfrm flipH="1">
            <a:off x="4991040" y="5379480"/>
            <a:ext cx="748800" cy="360"/>
          </a:xfrm>
          <a:prstGeom prst="line">
            <a:avLst/>
          </a:prstGeom>
          <a:ln w="9525">
            <a:solidFill>
              <a:srgbClr val="000000"/>
            </a:solidFill>
            <a:round/>
          </a:ln>
        </p:spPr>
        <p:style>
          <a:lnRef idx="0"/>
          <a:fillRef idx="0"/>
          <a:effectRef idx="0"/>
          <a:fontRef idx="minor"/>
        </p:style>
      </p:sp>
      <p:sp>
        <p:nvSpPr>
          <p:cNvPr id="6195" name="Line 44"/>
          <p:cNvSpPr/>
          <p:nvPr/>
        </p:nvSpPr>
        <p:spPr>
          <a:xfrm flipH="1">
            <a:off x="5142960" y="4856040"/>
            <a:ext cx="1135080" cy="1134000"/>
          </a:xfrm>
          <a:prstGeom prst="line">
            <a:avLst/>
          </a:prstGeom>
          <a:ln w="9525">
            <a:solidFill>
              <a:srgbClr val="000000"/>
            </a:solidFill>
            <a:round/>
          </a:ln>
        </p:spPr>
        <p:style>
          <a:lnRef idx="0"/>
          <a:fillRef idx="0"/>
          <a:effectRef idx="0"/>
          <a:fontRef idx="minor"/>
        </p:style>
      </p:sp>
      <p:sp>
        <p:nvSpPr>
          <p:cNvPr id="6196" name="Line 45"/>
          <p:cNvSpPr/>
          <p:nvPr/>
        </p:nvSpPr>
        <p:spPr>
          <a:xfrm flipH="1">
            <a:off x="6275520" y="4856040"/>
            <a:ext cx="540000" cy="360"/>
          </a:xfrm>
          <a:prstGeom prst="line">
            <a:avLst/>
          </a:prstGeom>
          <a:ln w="9525">
            <a:solidFill>
              <a:srgbClr val="000000"/>
            </a:solidFill>
            <a:round/>
          </a:ln>
        </p:spPr>
        <p:style>
          <a:lnRef idx="0"/>
          <a:fillRef idx="0"/>
          <a:effectRef idx="0"/>
          <a:fontRef idx="minor"/>
        </p:style>
      </p:sp>
      <p:grpSp>
        <p:nvGrpSpPr>
          <p:cNvPr id="6197" name="Group 46"/>
          <p:cNvGrpSpPr/>
          <p:nvPr/>
        </p:nvGrpSpPr>
        <p:grpSpPr>
          <a:xfrm>
            <a:off x="7531920" y="4473720"/>
            <a:ext cx="282240" cy="574920"/>
            <a:chOff x="7531920" y="4473720"/>
            <a:chExt cx="282240" cy="574920"/>
          </a:xfrm>
        </p:grpSpPr>
        <p:sp>
          <p:nvSpPr>
            <p:cNvPr id="6198" name="CustomShape 47"/>
            <p:cNvSpPr/>
            <p:nvPr/>
          </p:nvSpPr>
          <p:spPr>
            <a:xfrm>
              <a:off x="7757280" y="4474800"/>
              <a:ext cx="54000" cy="5482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199" name="CustomShape 48"/>
            <p:cNvSpPr/>
            <p:nvPr/>
          </p:nvSpPr>
          <p:spPr>
            <a:xfrm>
              <a:off x="7545600" y="4473720"/>
              <a:ext cx="205920" cy="5479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200" name="CustomShape 49"/>
            <p:cNvSpPr/>
            <p:nvPr/>
          </p:nvSpPr>
          <p:spPr>
            <a:xfrm>
              <a:off x="7768080" y="4507920"/>
              <a:ext cx="31320" cy="5072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201" name="CustomShape 50"/>
            <p:cNvSpPr/>
            <p:nvPr/>
          </p:nvSpPr>
          <p:spPr>
            <a:xfrm>
              <a:off x="7760520" y="4765680"/>
              <a:ext cx="50040" cy="43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202" name="CustomShape 51"/>
            <p:cNvSpPr/>
            <p:nvPr/>
          </p:nvSpPr>
          <p:spPr>
            <a:xfrm>
              <a:off x="7545600" y="4538160"/>
              <a:ext cx="116280" cy="7920"/>
            </a:xfrm>
            <a:prstGeom prst="rect">
              <a:avLst/>
            </a:prstGeom>
            <a:solidFill>
              <a:srgbClr val="000000"/>
            </a:solidFill>
            <a:ln w="9525">
              <a:solidFill>
                <a:srgbClr val="000000"/>
              </a:solidFill>
              <a:miter/>
            </a:ln>
          </p:spPr>
          <p:style>
            <a:lnRef idx="0"/>
            <a:fillRef idx="0"/>
            <a:effectRef idx="0"/>
            <a:fontRef idx="minor"/>
          </p:style>
        </p:sp>
        <p:grpSp>
          <p:nvGrpSpPr>
            <p:cNvPr id="6203" name="Group 52"/>
            <p:cNvGrpSpPr/>
            <p:nvPr/>
          </p:nvGrpSpPr>
          <p:grpSpPr>
            <a:xfrm>
              <a:off x="7652880" y="4532040"/>
              <a:ext cx="114480" cy="32760"/>
              <a:chOff x="7652880" y="4532040"/>
              <a:chExt cx="114480" cy="32760"/>
            </a:xfrm>
          </p:grpSpPr>
          <p:sp>
            <p:nvSpPr>
              <p:cNvPr id="6204" name="CustomShape 53"/>
              <p:cNvSpPr/>
              <p:nvPr/>
            </p:nvSpPr>
            <p:spPr>
              <a:xfrm>
                <a:off x="7652880" y="4532040"/>
                <a:ext cx="114480" cy="32760"/>
              </a:xfrm>
              <a:prstGeom prst="roundRect">
                <a:avLst>
                  <a:gd name="adj" fmla="val 50000"/>
                </a:avLst>
              </a:prstGeom>
              <a:solidFill>
                <a:srgbClr val="000000"/>
              </a:solidFill>
              <a:ln w="0">
                <a:noFill/>
              </a:ln>
            </p:spPr>
            <p:style>
              <a:lnRef idx="0"/>
              <a:fillRef idx="0"/>
              <a:effectRef idx="0"/>
              <a:fontRef idx="minor"/>
            </p:style>
          </p:sp>
          <p:sp>
            <p:nvSpPr>
              <p:cNvPr id="6205" name="CustomShape 54"/>
              <p:cNvSpPr/>
              <p:nvPr/>
            </p:nvSpPr>
            <p:spPr>
              <a:xfrm>
                <a:off x="7654680" y="4536360"/>
                <a:ext cx="110520" cy="24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206" name="CustomShape 55"/>
            <p:cNvSpPr/>
            <p:nvPr/>
          </p:nvSpPr>
          <p:spPr>
            <a:xfrm>
              <a:off x="7549560" y="4615200"/>
              <a:ext cx="116280" cy="10080"/>
            </a:xfrm>
            <a:prstGeom prst="rect">
              <a:avLst/>
            </a:prstGeom>
            <a:solidFill>
              <a:srgbClr val="000000"/>
            </a:solidFill>
            <a:ln w="9525">
              <a:solidFill>
                <a:srgbClr val="000000"/>
              </a:solidFill>
              <a:miter/>
            </a:ln>
          </p:spPr>
          <p:style>
            <a:lnRef idx="0"/>
            <a:fillRef idx="0"/>
            <a:effectRef idx="0"/>
            <a:fontRef idx="minor"/>
          </p:style>
        </p:sp>
        <p:grpSp>
          <p:nvGrpSpPr>
            <p:cNvPr id="6207" name="Group 56"/>
            <p:cNvGrpSpPr/>
            <p:nvPr/>
          </p:nvGrpSpPr>
          <p:grpSpPr>
            <a:xfrm>
              <a:off x="7652880" y="4610880"/>
              <a:ext cx="114480" cy="28440"/>
              <a:chOff x="7652880" y="4610880"/>
              <a:chExt cx="114480" cy="28440"/>
            </a:xfrm>
          </p:grpSpPr>
          <p:sp>
            <p:nvSpPr>
              <p:cNvPr id="6208" name="CustomShape 57"/>
              <p:cNvSpPr/>
              <p:nvPr/>
            </p:nvSpPr>
            <p:spPr>
              <a:xfrm>
                <a:off x="7652880" y="4610880"/>
                <a:ext cx="114480" cy="28440"/>
              </a:xfrm>
              <a:prstGeom prst="roundRect">
                <a:avLst>
                  <a:gd name="adj" fmla="val 50000"/>
                </a:avLst>
              </a:prstGeom>
              <a:solidFill>
                <a:srgbClr val="000000"/>
              </a:solidFill>
              <a:ln w="0">
                <a:noFill/>
              </a:ln>
            </p:spPr>
            <p:style>
              <a:lnRef idx="0"/>
              <a:fillRef idx="0"/>
              <a:effectRef idx="0"/>
              <a:fontRef idx="minor"/>
            </p:style>
          </p:sp>
          <p:sp>
            <p:nvSpPr>
              <p:cNvPr id="6209" name="CustomShape 58"/>
              <p:cNvSpPr/>
              <p:nvPr/>
            </p:nvSpPr>
            <p:spPr>
              <a:xfrm>
                <a:off x="7654680" y="4615200"/>
                <a:ext cx="110520" cy="201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210" name="CustomShape 59"/>
            <p:cNvSpPr/>
            <p:nvPr/>
          </p:nvSpPr>
          <p:spPr>
            <a:xfrm>
              <a:off x="7547400" y="4698360"/>
              <a:ext cx="116280" cy="7920"/>
            </a:xfrm>
            <a:prstGeom prst="rect">
              <a:avLst/>
            </a:prstGeom>
            <a:solidFill>
              <a:srgbClr val="000000"/>
            </a:solidFill>
            <a:ln w="9525">
              <a:solidFill>
                <a:srgbClr val="000000"/>
              </a:solidFill>
              <a:miter/>
            </a:ln>
          </p:spPr>
          <p:style>
            <a:lnRef idx="0"/>
            <a:fillRef idx="0"/>
            <a:effectRef idx="0"/>
            <a:fontRef idx="minor"/>
          </p:style>
        </p:sp>
        <p:sp>
          <p:nvSpPr>
            <p:cNvPr id="6211" name="CustomShape 60"/>
            <p:cNvSpPr/>
            <p:nvPr/>
          </p:nvSpPr>
          <p:spPr>
            <a:xfrm>
              <a:off x="7549560" y="4768920"/>
              <a:ext cx="116280" cy="10080"/>
            </a:xfrm>
            <a:prstGeom prst="rect">
              <a:avLst/>
            </a:prstGeom>
            <a:solidFill>
              <a:srgbClr val="000000"/>
            </a:solidFill>
            <a:ln w="9525">
              <a:solidFill>
                <a:srgbClr val="000000"/>
              </a:solidFill>
              <a:miter/>
            </a:ln>
          </p:spPr>
          <p:style>
            <a:lnRef idx="0"/>
            <a:fillRef idx="0"/>
            <a:effectRef idx="0"/>
            <a:fontRef idx="minor"/>
          </p:style>
        </p:sp>
        <p:grpSp>
          <p:nvGrpSpPr>
            <p:cNvPr id="6212" name="Group 61"/>
            <p:cNvGrpSpPr/>
            <p:nvPr/>
          </p:nvGrpSpPr>
          <p:grpSpPr>
            <a:xfrm>
              <a:off x="7650720" y="4762440"/>
              <a:ext cx="114480" cy="49320"/>
              <a:chOff x="7650720" y="4762440"/>
              <a:chExt cx="114480" cy="49320"/>
            </a:xfrm>
          </p:grpSpPr>
          <p:sp>
            <p:nvSpPr>
              <p:cNvPr id="6213" name="CustomShape 62"/>
              <p:cNvSpPr/>
              <p:nvPr/>
            </p:nvSpPr>
            <p:spPr>
              <a:xfrm>
                <a:off x="7650720" y="4762440"/>
                <a:ext cx="114480" cy="49320"/>
              </a:xfrm>
              <a:prstGeom prst="roundRect">
                <a:avLst>
                  <a:gd name="adj" fmla="val 50000"/>
                </a:avLst>
              </a:prstGeom>
              <a:solidFill>
                <a:srgbClr val="000000"/>
              </a:solidFill>
              <a:ln w="0">
                <a:noFill/>
              </a:ln>
            </p:spPr>
            <p:style>
              <a:lnRef idx="0"/>
              <a:fillRef idx="0"/>
              <a:effectRef idx="0"/>
              <a:fontRef idx="minor"/>
            </p:style>
          </p:sp>
          <p:sp>
            <p:nvSpPr>
              <p:cNvPr id="6214" name="CustomShape 63"/>
              <p:cNvSpPr/>
              <p:nvPr/>
            </p:nvSpPr>
            <p:spPr>
              <a:xfrm>
                <a:off x="7652880" y="4766760"/>
                <a:ext cx="110520" cy="266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215" name="CustomShape 64"/>
            <p:cNvSpPr/>
            <p:nvPr/>
          </p:nvSpPr>
          <p:spPr>
            <a:xfrm>
              <a:off x="7761240" y="4696920"/>
              <a:ext cx="50040" cy="42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216" name="Group 65"/>
            <p:cNvGrpSpPr/>
            <p:nvPr/>
          </p:nvGrpSpPr>
          <p:grpSpPr>
            <a:xfrm>
              <a:off x="7650720" y="4689720"/>
              <a:ext cx="114480" cy="30600"/>
              <a:chOff x="7650720" y="4689720"/>
              <a:chExt cx="114480" cy="30600"/>
            </a:xfrm>
          </p:grpSpPr>
          <p:sp>
            <p:nvSpPr>
              <p:cNvPr id="6217" name="CustomShape 66"/>
              <p:cNvSpPr/>
              <p:nvPr/>
            </p:nvSpPr>
            <p:spPr>
              <a:xfrm>
                <a:off x="7650720" y="4689720"/>
                <a:ext cx="114480" cy="30600"/>
              </a:xfrm>
              <a:prstGeom prst="roundRect">
                <a:avLst>
                  <a:gd name="adj" fmla="val 50000"/>
                </a:avLst>
              </a:prstGeom>
              <a:solidFill>
                <a:srgbClr val="000000"/>
              </a:solidFill>
              <a:ln w="0">
                <a:noFill/>
              </a:ln>
            </p:spPr>
            <p:style>
              <a:lnRef idx="0"/>
              <a:fillRef idx="0"/>
              <a:effectRef idx="0"/>
              <a:fontRef idx="minor"/>
            </p:style>
          </p:sp>
          <p:sp>
            <p:nvSpPr>
              <p:cNvPr id="6218" name="CustomShape 67"/>
              <p:cNvSpPr/>
              <p:nvPr/>
            </p:nvSpPr>
            <p:spPr>
              <a:xfrm>
                <a:off x="7652880" y="4694040"/>
                <a:ext cx="110520" cy="22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219" name="CustomShape 68"/>
            <p:cNvSpPr/>
            <p:nvPr/>
          </p:nvSpPr>
          <p:spPr>
            <a:xfrm>
              <a:off x="7754400" y="4473720"/>
              <a:ext cx="11160" cy="55008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6220" name="CustomShape 69"/>
            <p:cNvSpPr/>
            <p:nvPr/>
          </p:nvSpPr>
          <p:spPr>
            <a:xfrm>
              <a:off x="7766280" y="4613040"/>
              <a:ext cx="45000" cy="489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221" name="CustomShape 70"/>
            <p:cNvSpPr/>
            <p:nvPr/>
          </p:nvSpPr>
          <p:spPr>
            <a:xfrm>
              <a:off x="7766640" y="4534200"/>
              <a:ext cx="46080" cy="554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222" name="CustomShape 71"/>
            <p:cNvSpPr/>
            <p:nvPr/>
          </p:nvSpPr>
          <p:spPr>
            <a:xfrm>
              <a:off x="7806960" y="4999680"/>
              <a:ext cx="7200" cy="20520"/>
            </a:xfrm>
            <a:prstGeom prst="ellipse">
              <a:avLst/>
            </a:prstGeom>
            <a:solidFill>
              <a:srgbClr val="333333"/>
            </a:solidFill>
            <a:ln w="0">
              <a:noFill/>
            </a:ln>
          </p:spPr>
          <p:style>
            <a:lnRef idx="0"/>
            <a:fillRef idx="0"/>
            <a:effectRef idx="0"/>
            <a:fontRef idx="minor"/>
          </p:style>
        </p:sp>
        <p:sp>
          <p:nvSpPr>
            <p:cNvPr id="6223" name="CustomShape 72"/>
            <p:cNvSpPr/>
            <p:nvPr/>
          </p:nvSpPr>
          <p:spPr>
            <a:xfrm>
              <a:off x="7764120" y="5000400"/>
              <a:ext cx="46440" cy="457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224" name="CustomShape 73"/>
            <p:cNvSpPr/>
            <p:nvPr/>
          </p:nvSpPr>
          <p:spPr>
            <a:xfrm>
              <a:off x="7531920" y="5015880"/>
              <a:ext cx="237240" cy="327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6225" name="CustomShape 74"/>
            <p:cNvSpPr/>
            <p:nvPr/>
          </p:nvSpPr>
          <p:spPr>
            <a:xfrm>
              <a:off x="7545600" y="5024520"/>
              <a:ext cx="209880" cy="1620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6226" name="CustomShape 75"/>
            <p:cNvSpPr/>
            <p:nvPr/>
          </p:nvSpPr>
          <p:spPr>
            <a:xfrm>
              <a:off x="7565040" y="4945320"/>
              <a:ext cx="28800" cy="30600"/>
            </a:xfrm>
            <a:prstGeom prst="ellipse">
              <a:avLst/>
            </a:prstGeom>
            <a:solidFill>
              <a:srgbClr val="33cc33"/>
            </a:solidFill>
            <a:ln w="0">
              <a:noFill/>
            </a:ln>
          </p:spPr>
          <p:style>
            <a:lnRef idx="0"/>
            <a:fillRef idx="0"/>
            <a:effectRef idx="0"/>
            <a:fontRef idx="minor"/>
          </p:style>
        </p:sp>
        <p:sp>
          <p:nvSpPr>
            <p:cNvPr id="6227" name="CustomShape 76"/>
            <p:cNvSpPr/>
            <p:nvPr/>
          </p:nvSpPr>
          <p:spPr>
            <a:xfrm>
              <a:off x="7600320" y="4945320"/>
              <a:ext cx="30600" cy="30600"/>
            </a:xfrm>
            <a:prstGeom prst="ellipse">
              <a:avLst/>
            </a:prstGeom>
            <a:solidFill>
              <a:srgbClr val="ff0000"/>
            </a:solidFill>
            <a:ln w="0">
              <a:noFill/>
            </a:ln>
          </p:spPr>
          <p:style>
            <a:lnRef idx="0"/>
            <a:fillRef idx="0"/>
            <a:effectRef idx="0"/>
            <a:fontRef idx="minor"/>
          </p:style>
        </p:sp>
        <p:sp>
          <p:nvSpPr>
            <p:cNvPr id="6228" name="CustomShape 77"/>
            <p:cNvSpPr/>
            <p:nvPr/>
          </p:nvSpPr>
          <p:spPr>
            <a:xfrm>
              <a:off x="7635240" y="4943520"/>
              <a:ext cx="30600" cy="32760"/>
            </a:xfrm>
            <a:prstGeom prst="ellipse">
              <a:avLst/>
            </a:prstGeom>
            <a:solidFill>
              <a:srgbClr val="33cc33"/>
            </a:solidFill>
            <a:ln w="0">
              <a:noFill/>
            </a:ln>
          </p:spPr>
          <p:style>
            <a:lnRef idx="0"/>
            <a:fillRef idx="0"/>
            <a:effectRef idx="0"/>
            <a:fontRef idx="minor"/>
          </p:style>
        </p:sp>
        <p:sp>
          <p:nvSpPr>
            <p:cNvPr id="6229" name="CustomShape 78"/>
            <p:cNvSpPr/>
            <p:nvPr/>
          </p:nvSpPr>
          <p:spPr>
            <a:xfrm>
              <a:off x="7715160" y="4812480"/>
              <a:ext cx="15120" cy="180000"/>
            </a:xfrm>
            <a:prstGeom prst="rect">
              <a:avLst/>
            </a:prstGeom>
            <a:solidFill>
              <a:srgbClr val="292929"/>
            </a:solidFill>
            <a:ln w="9525">
              <a:solidFill>
                <a:srgbClr val="000000"/>
              </a:solidFill>
              <a:miter/>
            </a:ln>
          </p:spPr>
          <p:style>
            <a:lnRef idx="0"/>
            <a:fillRef idx="0"/>
            <a:effectRef idx="0"/>
            <a:fontRef idx="minor"/>
          </p:style>
        </p:sp>
      </p:grpSp>
      <p:grpSp>
        <p:nvGrpSpPr>
          <p:cNvPr id="6230" name="Group 79"/>
          <p:cNvGrpSpPr/>
          <p:nvPr/>
        </p:nvGrpSpPr>
        <p:grpSpPr>
          <a:xfrm>
            <a:off x="587880" y="5655240"/>
            <a:ext cx="642960" cy="566640"/>
            <a:chOff x="587880" y="5655240"/>
            <a:chExt cx="642960" cy="566640"/>
          </a:xfrm>
        </p:grpSpPr>
        <p:pic>
          <p:nvPicPr>
            <p:cNvPr id="6231" name="Picture 161" descr="desktop_computer_stylized_medium"/>
            <p:cNvPicPr/>
            <p:nvPr/>
          </p:nvPicPr>
          <p:blipFill>
            <a:blip r:embed="rId2"/>
            <a:stretch/>
          </p:blipFill>
          <p:spPr>
            <a:xfrm flipH="1">
              <a:off x="587880" y="5655240"/>
              <a:ext cx="642960" cy="566640"/>
            </a:xfrm>
            <a:prstGeom prst="rect">
              <a:avLst/>
            </a:prstGeom>
            <a:ln w="0">
              <a:noFill/>
            </a:ln>
          </p:spPr>
        </p:pic>
        <p:sp>
          <p:nvSpPr>
            <p:cNvPr id="6232" name="CustomShape 80"/>
            <p:cNvSpPr/>
            <p:nvPr/>
          </p:nvSpPr>
          <p:spPr>
            <a:xfrm flipH="1">
              <a:off x="857520" y="5709960"/>
              <a:ext cx="311400" cy="2581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233" name="Group 81"/>
          <p:cNvGrpSpPr/>
          <p:nvPr/>
        </p:nvGrpSpPr>
        <p:grpSpPr>
          <a:xfrm>
            <a:off x="7142040" y="5736960"/>
            <a:ext cx="281880" cy="574560"/>
            <a:chOff x="7142040" y="5736960"/>
            <a:chExt cx="281880" cy="574560"/>
          </a:xfrm>
        </p:grpSpPr>
        <p:sp>
          <p:nvSpPr>
            <p:cNvPr id="6234" name="CustomShape 82"/>
            <p:cNvSpPr/>
            <p:nvPr/>
          </p:nvSpPr>
          <p:spPr>
            <a:xfrm>
              <a:off x="7367400" y="5737680"/>
              <a:ext cx="54000" cy="5482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235" name="CustomShape 83"/>
            <p:cNvSpPr/>
            <p:nvPr/>
          </p:nvSpPr>
          <p:spPr>
            <a:xfrm>
              <a:off x="7155720" y="5736960"/>
              <a:ext cx="205920" cy="5479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236" name="CustomShape 84"/>
            <p:cNvSpPr/>
            <p:nvPr/>
          </p:nvSpPr>
          <p:spPr>
            <a:xfrm>
              <a:off x="7377840" y="5770800"/>
              <a:ext cx="31320" cy="5072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237" name="CustomShape 85"/>
            <p:cNvSpPr/>
            <p:nvPr/>
          </p:nvSpPr>
          <p:spPr>
            <a:xfrm>
              <a:off x="7370640" y="6028560"/>
              <a:ext cx="50040" cy="43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238" name="CustomShape 86"/>
            <p:cNvSpPr/>
            <p:nvPr/>
          </p:nvSpPr>
          <p:spPr>
            <a:xfrm>
              <a:off x="7155720" y="5801040"/>
              <a:ext cx="116280" cy="7920"/>
            </a:xfrm>
            <a:prstGeom prst="rect">
              <a:avLst/>
            </a:prstGeom>
            <a:solidFill>
              <a:srgbClr val="000000"/>
            </a:solidFill>
            <a:ln w="9525">
              <a:solidFill>
                <a:srgbClr val="000000"/>
              </a:solidFill>
              <a:miter/>
            </a:ln>
          </p:spPr>
          <p:style>
            <a:lnRef idx="0"/>
            <a:fillRef idx="0"/>
            <a:effectRef idx="0"/>
            <a:fontRef idx="minor"/>
          </p:style>
        </p:sp>
        <p:grpSp>
          <p:nvGrpSpPr>
            <p:cNvPr id="6239" name="Group 87"/>
            <p:cNvGrpSpPr/>
            <p:nvPr/>
          </p:nvGrpSpPr>
          <p:grpSpPr>
            <a:xfrm>
              <a:off x="7263000" y="5794920"/>
              <a:ext cx="114480" cy="32760"/>
              <a:chOff x="7263000" y="5794920"/>
              <a:chExt cx="114480" cy="32760"/>
            </a:xfrm>
          </p:grpSpPr>
          <p:sp>
            <p:nvSpPr>
              <p:cNvPr id="6240" name="CustomShape 88"/>
              <p:cNvSpPr/>
              <p:nvPr/>
            </p:nvSpPr>
            <p:spPr>
              <a:xfrm>
                <a:off x="7263000" y="5794920"/>
                <a:ext cx="114480" cy="32760"/>
              </a:xfrm>
              <a:prstGeom prst="roundRect">
                <a:avLst>
                  <a:gd name="adj" fmla="val 50000"/>
                </a:avLst>
              </a:prstGeom>
              <a:solidFill>
                <a:srgbClr val="000000"/>
              </a:solidFill>
              <a:ln w="0">
                <a:noFill/>
              </a:ln>
            </p:spPr>
            <p:style>
              <a:lnRef idx="0"/>
              <a:fillRef idx="0"/>
              <a:effectRef idx="0"/>
              <a:fontRef idx="minor"/>
            </p:style>
          </p:sp>
          <p:sp>
            <p:nvSpPr>
              <p:cNvPr id="6241" name="CustomShape 89"/>
              <p:cNvSpPr/>
              <p:nvPr/>
            </p:nvSpPr>
            <p:spPr>
              <a:xfrm>
                <a:off x="7264800" y="5799240"/>
                <a:ext cx="110520" cy="24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242" name="CustomShape 90"/>
            <p:cNvSpPr/>
            <p:nvPr/>
          </p:nvSpPr>
          <p:spPr>
            <a:xfrm>
              <a:off x="7159680" y="5878080"/>
              <a:ext cx="116280" cy="10080"/>
            </a:xfrm>
            <a:prstGeom prst="rect">
              <a:avLst/>
            </a:prstGeom>
            <a:solidFill>
              <a:srgbClr val="000000"/>
            </a:solidFill>
            <a:ln w="9525">
              <a:solidFill>
                <a:srgbClr val="000000"/>
              </a:solidFill>
              <a:miter/>
            </a:ln>
          </p:spPr>
          <p:style>
            <a:lnRef idx="0"/>
            <a:fillRef idx="0"/>
            <a:effectRef idx="0"/>
            <a:fontRef idx="minor"/>
          </p:style>
        </p:sp>
        <p:grpSp>
          <p:nvGrpSpPr>
            <p:cNvPr id="6243" name="Group 91"/>
            <p:cNvGrpSpPr/>
            <p:nvPr/>
          </p:nvGrpSpPr>
          <p:grpSpPr>
            <a:xfrm>
              <a:off x="7263000" y="5874120"/>
              <a:ext cx="114480" cy="28440"/>
              <a:chOff x="7263000" y="5874120"/>
              <a:chExt cx="114480" cy="28440"/>
            </a:xfrm>
          </p:grpSpPr>
          <p:sp>
            <p:nvSpPr>
              <p:cNvPr id="6244" name="CustomShape 92"/>
              <p:cNvSpPr/>
              <p:nvPr/>
            </p:nvSpPr>
            <p:spPr>
              <a:xfrm>
                <a:off x="7263000" y="5874120"/>
                <a:ext cx="114480" cy="28440"/>
              </a:xfrm>
              <a:prstGeom prst="roundRect">
                <a:avLst>
                  <a:gd name="adj" fmla="val 50000"/>
                </a:avLst>
              </a:prstGeom>
              <a:solidFill>
                <a:srgbClr val="000000"/>
              </a:solidFill>
              <a:ln w="0">
                <a:noFill/>
              </a:ln>
            </p:spPr>
            <p:style>
              <a:lnRef idx="0"/>
              <a:fillRef idx="0"/>
              <a:effectRef idx="0"/>
              <a:fontRef idx="minor"/>
            </p:style>
          </p:sp>
          <p:sp>
            <p:nvSpPr>
              <p:cNvPr id="6245" name="CustomShape 93"/>
              <p:cNvSpPr/>
              <p:nvPr/>
            </p:nvSpPr>
            <p:spPr>
              <a:xfrm>
                <a:off x="7264800" y="5878080"/>
                <a:ext cx="110520" cy="201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246" name="CustomShape 94"/>
            <p:cNvSpPr/>
            <p:nvPr/>
          </p:nvSpPr>
          <p:spPr>
            <a:xfrm>
              <a:off x="7157520" y="5961240"/>
              <a:ext cx="116280" cy="7920"/>
            </a:xfrm>
            <a:prstGeom prst="rect">
              <a:avLst/>
            </a:prstGeom>
            <a:solidFill>
              <a:srgbClr val="000000"/>
            </a:solidFill>
            <a:ln w="9525">
              <a:solidFill>
                <a:srgbClr val="000000"/>
              </a:solidFill>
              <a:miter/>
            </a:ln>
          </p:spPr>
          <p:style>
            <a:lnRef idx="0"/>
            <a:fillRef idx="0"/>
            <a:effectRef idx="0"/>
            <a:fontRef idx="minor"/>
          </p:style>
        </p:sp>
        <p:sp>
          <p:nvSpPr>
            <p:cNvPr id="6247" name="CustomShape 95"/>
            <p:cNvSpPr/>
            <p:nvPr/>
          </p:nvSpPr>
          <p:spPr>
            <a:xfrm>
              <a:off x="7159680" y="6031800"/>
              <a:ext cx="116280" cy="10080"/>
            </a:xfrm>
            <a:prstGeom prst="rect">
              <a:avLst/>
            </a:prstGeom>
            <a:solidFill>
              <a:srgbClr val="000000"/>
            </a:solidFill>
            <a:ln w="9525">
              <a:solidFill>
                <a:srgbClr val="000000"/>
              </a:solidFill>
              <a:miter/>
            </a:ln>
          </p:spPr>
          <p:style>
            <a:lnRef idx="0"/>
            <a:fillRef idx="0"/>
            <a:effectRef idx="0"/>
            <a:fontRef idx="minor"/>
          </p:style>
        </p:sp>
        <p:grpSp>
          <p:nvGrpSpPr>
            <p:cNvPr id="6248" name="Group 96"/>
            <p:cNvGrpSpPr/>
            <p:nvPr/>
          </p:nvGrpSpPr>
          <p:grpSpPr>
            <a:xfrm>
              <a:off x="7260840" y="6025680"/>
              <a:ext cx="114480" cy="49320"/>
              <a:chOff x="7260840" y="6025680"/>
              <a:chExt cx="114480" cy="49320"/>
            </a:xfrm>
          </p:grpSpPr>
          <p:sp>
            <p:nvSpPr>
              <p:cNvPr id="6249" name="CustomShape 97"/>
              <p:cNvSpPr/>
              <p:nvPr/>
            </p:nvSpPr>
            <p:spPr>
              <a:xfrm>
                <a:off x="7260840" y="6025680"/>
                <a:ext cx="114480" cy="49320"/>
              </a:xfrm>
              <a:prstGeom prst="roundRect">
                <a:avLst>
                  <a:gd name="adj" fmla="val 50000"/>
                </a:avLst>
              </a:prstGeom>
              <a:solidFill>
                <a:srgbClr val="000000"/>
              </a:solidFill>
              <a:ln w="0">
                <a:noFill/>
              </a:ln>
            </p:spPr>
            <p:style>
              <a:lnRef idx="0"/>
              <a:fillRef idx="0"/>
              <a:effectRef idx="0"/>
              <a:fontRef idx="minor"/>
            </p:style>
          </p:sp>
          <p:sp>
            <p:nvSpPr>
              <p:cNvPr id="6250" name="CustomShape 98"/>
              <p:cNvSpPr/>
              <p:nvPr/>
            </p:nvSpPr>
            <p:spPr>
              <a:xfrm>
                <a:off x="7263000" y="6029640"/>
                <a:ext cx="110520" cy="266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251" name="CustomShape 99"/>
            <p:cNvSpPr/>
            <p:nvPr/>
          </p:nvSpPr>
          <p:spPr>
            <a:xfrm>
              <a:off x="7371360" y="5959800"/>
              <a:ext cx="50040" cy="42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252" name="Group 100"/>
            <p:cNvGrpSpPr/>
            <p:nvPr/>
          </p:nvGrpSpPr>
          <p:grpSpPr>
            <a:xfrm>
              <a:off x="7260840" y="5952960"/>
              <a:ext cx="114480" cy="30600"/>
              <a:chOff x="7260840" y="5952960"/>
              <a:chExt cx="114480" cy="30600"/>
            </a:xfrm>
          </p:grpSpPr>
          <p:sp>
            <p:nvSpPr>
              <p:cNvPr id="6253" name="CustomShape 101"/>
              <p:cNvSpPr/>
              <p:nvPr/>
            </p:nvSpPr>
            <p:spPr>
              <a:xfrm>
                <a:off x="7260840" y="5952960"/>
                <a:ext cx="114480" cy="30600"/>
              </a:xfrm>
              <a:prstGeom prst="roundRect">
                <a:avLst>
                  <a:gd name="adj" fmla="val 50000"/>
                </a:avLst>
              </a:prstGeom>
              <a:solidFill>
                <a:srgbClr val="000000"/>
              </a:solidFill>
              <a:ln w="0">
                <a:noFill/>
              </a:ln>
            </p:spPr>
            <p:style>
              <a:lnRef idx="0"/>
              <a:fillRef idx="0"/>
              <a:effectRef idx="0"/>
              <a:fontRef idx="minor"/>
            </p:style>
          </p:sp>
          <p:sp>
            <p:nvSpPr>
              <p:cNvPr id="6254" name="CustomShape 102"/>
              <p:cNvSpPr/>
              <p:nvPr/>
            </p:nvSpPr>
            <p:spPr>
              <a:xfrm>
                <a:off x="7263000" y="5957280"/>
                <a:ext cx="110520" cy="22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255" name="CustomShape 103"/>
            <p:cNvSpPr/>
            <p:nvPr/>
          </p:nvSpPr>
          <p:spPr>
            <a:xfrm>
              <a:off x="7364160" y="5736960"/>
              <a:ext cx="11160" cy="55008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6256" name="CustomShape 104"/>
            <p:cNvSpPr/>
            <p:nvPr/>
          </p:nvSpPr>
          <p:spPr>
            <a:xfrm>
              <a:off x="7376040" y="5876280"/>
              <a:ext cx="45000" cy="489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257" name="CustomShape 105"/>
            <p:cNvSpPr/>
            <p:nvPr/>
          </p:nvSpPr>
          <p:spPr>
            <a:xfrm>
              <a:off x="7376760" y="5797440"/>
              <a:ext cx="46080" cy="554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258" name="CustomShape 106"/>
            <p:cNvSpPr/>
            <p:nvPr/>
          </p:nvSpPr>
          <p:spPr>
            <a:xfrm>
              <a:off x="7416720" y="6262560"/>
              <a:ext cx="7200" cy="20520"/>
            </a:xfrm>
            <a:prstGeom prst="ellipse">
              <a:avLst/>
            </a:prstGeom>
            <a:solidFill>
              <a:srgbClr val="333333"/>
            </a:solidFill>
            <a:ln w="0">
              <a:noFill/>
            </a:ln>
          </p:spPr>
          <p:style>
            <a:lnRef idx="0"/>
            <a:fillRef idx="0"/>
            <a:effectRef idx="0"/>
            <a:fontRef idx="minor"/>
          </p:style>
        </p:sp>
        <p:sp>
          <p:nvSpPr>
            <p:cNvPr id="6259" name="CustomShape 107"/>
            <p:cNvSpPr/>
            <p:nvPr/>
          </p:nvSpPr>
          <p:spPr>
            <a:xfrm>
              <a:off x="7374240" y="6263640"/>
              <a:ext cx="46440" cy="457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260" name="CustomShape 108"/>
            <p:cNvSpPr/>
            <p:nvPr/>
          </p:nvSpPr>
          <p:spPr>
            <a:xfrm>
              <a:off x="7142040" y="6278760"/>
              <a:ext cx="237240" cy="327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6261" name="CustomShape 109"/>
            <p:cNvSpPr/>
            <p:nvPr/>
          </p:nvSpPr>
          <p:spPr>
            <a:xfrm>
              <a:off x="7155720" y="6287400"/>
              <a:ext cx="209880" cy="1620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6262" name="CustomShape 110"/>
            <p:cNvSpPr/>
            <p:nvPr/>
          </p:nvSpPr>
          <p:spPr>
            <a:xfrm>
              <a:off x="7175160" y="6208200"/>
              <a:ext cx="28800" cy="30600"/>
            </a:xfrm>
            <a:prstGeom prst="ellipse">
              <a:avLst/>
            </a:prstGeom>
            <a:solidFill>
              <a:srgbClr val="33cc33"/>
            </a:solidFill>
            <a:ln w="0">
              <a:noFill/>
            </a:ln>
          </p:spPr>
          <p:style>
            <a:lnRef idx="0"/>
            <a:fillRef idx="0"/>
            <a:effectRef idx="0"/>
            <a:fontRef idx="minor"/>
          </p:style>
        </p:sp>
        <p:sp>
          <p:nvSpPr>
            <p:cNvPr id="6263" name="CustomShape 111"/>
            <p:cNvSpPr/>
            <p:nvPr/>
          </p:nvSpPr>
          <p:spPr>
            <a:xfrm>
              <a:off x="7210440" y="6208200"/>
              <a:ext cx="30600" cy="30600"/>
            </a:xfrm>
            <a:prstGeom prst="ellipse">
              <a:avLst/>
            </a:prstGeom>
            <a:solidFill>
              <a:srgbClr val="ff0000"/>
            </a:solidFill>
            <a:ln w="0">
              <a:noFill/>
            </a:ln>
          </p:spPr>
          <p:style>
            <a:lnRef idx="0"/>
            <a:fillRef idx="0"/>
            <a:effectRef idx="0"/>
            <a:fontRef idx="minor"/>
          </p:style>
        </p:sp>
        <p:sp>
          <p:nvSpPr>
            <p:cNvPr id="6264" name="CustomShape 112"/>
            <p:cNvSpPr/>
            <p:nvPr/>
          </p:nvSpPr>
          <p:spPr>
            <a:xfrm>
              <a:off x="7245360" y="6206400"/>
              <a:ext cx="30600" cy="32760"/>
            </a:xfrm>
            <a:prstGeom prst="ellipse">
              <a:avLst/>
            </a:prstGeom>
            <a:solidFill>
              <a:srgbClr val="33cc33"/>
            </a:solidFill>
            <a:ln w="0">
              <a:noFill/>
            </a:ln>
          </p:spPr>
          <p:style>
            <a:lnRef idx="0"/>
            <a:fillRef idx="0"/>
            <a:effectRef idx="0"/>
            <a:fontRef idx="minor"/>
          </p:style>
        </p:sp>
        <p:sp>
          <p:nvSpPr>
            <p:cNvPr id="6265" name="CustomShape 113"/>
            <p:cNvSpPr/>
            <p:nvPr/>
          </p:nvSpPr>
          <p:spPr>
            <a:xfrm>
              <a:off x="7325280" y="6075360"/>
              <a:ext cx="15120" cy="180000"/>
            </a:xfrm>
            <a:prstGeom prst="rect">
              <a:avLst/>
            </a:prstGeom>
            <a:solidFill>
              <a:srgbClr val="292929"/>
            </a:solidFill>
            <a:ln w="9525">
              <a:solidFill>
                <a:srgbClr val="000000"/>
              </a:solidFill>
              <a:miter/>
            </a:ln>
          </p:spPr>
          <p:style>
            <a:lnRef idx="0"/>
            <a:fillRef idx="0"/>
            <a:effectRef idx="0"/>
            <a:fontRef idx="minor"/>
          </p:style>
        </p:sp>
      </p:grpSp>
      <p:sp>
        <p:nvSpPr>
          <p:cNvPr id="6266" name="Line 114"/>
          <p:cNvSpPr/>
          <p:nvPr/>
        </p:nvSpPr>
        <p:spPr>
          <a:xfrm flipH="1">
            <a:off x="5155200" y="5988240"/>
            <a:ext cx="1009800" cy="360"/>
          </a:xfrm>
          <a:prstGeom prst="line">
            <a:avLst/>
          </a:prstGeom>
          <a:ln w="9525">
            <a:solidFill>
              <a:srgbClr val="000000"/>
            </a:solidFill>
            <a:round/>
          </a:ln>
        </p:spPr>
        <p:style>
          <a:lnRef idx="0"/>
          <a:fillRef idx="0"/>
          <a:effectRef idx="0"/>
          <a:fontRef idx="minor"/>
        </p:style>
      </p:sp>
      <p:sp>
        <p:nvSpPr>
          <p:cNvPr id="6267" name="Line 115"/>
          <p:cNvSpPr/>
          <p:nvPr/>
        </p:nvSpPr>
        <p:spPr>
          <a:xfrm flipH="1">
            <a:off x="3000960" y="4853160"/>
            <a:ext cx="540360" cy="360"/>
          </a:xfrm>
          <a:prstGeom prst="line">
            <a:avLst/>
          </a:prstGeom>
          <a:ln w="9525">
            <a:solidFill>
              <a:srgbClr val="000000"/>
            </a:solidFill>
            <a:round/>
          </a:ln>
        </p:spPr>
        <p:style>
          <a:lnRef idx="0"/>
          <a:fillRef idx="0"/>
          <a:effectRef idx="0"/>
          <a:fontRef idx="minor"/>
        </p:style>
      </p:sp>
      <p:sp>
        <p:nvSpPr>
          <p:cNvPr id="6268" name="Line 116"/>
          <p:cNvSpPr/>
          <p:nvPr/>
        </p:nvSpPr>
        <p:spPr>
          <a:xfrm flipH="1">
            <a:off x="1869120" y="5991120"/>
            <a:ext cx="540360" cy="360"/>
          </a:xfrm>
          <a:prstGeom prst="line">
            <a:avLst/>
          </a:prstGeom>
          <a:ln w="9525">
            <a:solidFill>
              <a:srgbClr val="000000"/>
            </a:solidFill>
            <a:round/>
          </a:ln>
        </p:spPr>
        <p:style>
          <a:lnRef idx="0"/>
          <a:fillRef idx="0"/>
          <a:effectRef idx="0"/>
          <a:fontRef idx="minor"/>
        </p:style>
      </p:sp>
      <p:grpSp>
        <p:nvGrpSpPr>
          <p:cNvPr id="6269" name="Group 117"/>
          <p:cNvGrpSpPr/>
          <p:nvPr/>
        </p:nvGrpSpPr>
        <p:grpSpPr>
          <a:xfrm>
            <a:off x="2748960" y="3427560"/>
            <a:ext cx="2849040" cy="943200"/>
            <a:chOff x="2748960" y="3427560"/>
            <a:chExt cx="2849040" cy="943200"/>
          </a:xfrm>
        </p:grpSpPr>
        <p:sp>
          <p:nvSpPr>
            <p:cNvPr id="6270" name="CustomShape 118"/>
            <p:cNvSpPr/>
            <p:nvPr/>
          </p:nvSpPr>
          <p:spPr>
            <a:xfrm>
              <a:off x="3368520" y="3427560"/>
              <a:ext cx="1878840" cy="4705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2000" spc="-1" strike="noStrike">
                  <a:solidFill>
                    <a:srgbClr val="c00000"/>
                  </a:solidFill>
                  <a:latin typeface="Symbol"/>
                  <a:ea typeface="ＭＳ Ｐゴシック"/>
                </a:rPr>
                <a:t>l</a:t>
              </a:r>
              <a:r>
                <a:rPr b="0" lang="en-US" sz="2000" spc="-1" strike="noStrike" baseline="-25000">
                  <a:solidFill>
                    <a:srgbClr val="c00000"/>
                  </a:solidFill>
                  <a:latin typeface="Arial"/>
                  <a:ea typeface="ＭＳ Ｐゴシック"/>
                </a:rPr>
                <a:t>in</a:t>
              </a:r>
              <a:r>
                <a:rPr b="0" lang="en-US" sz="1600" spc="-1" strike="noStrike" baseline="-25000">
                  <a:solidFill>
                    <a:srgbClr val="c00000"/>
                  </a:solidFill>
                  <a:latin typeface="Arial"/>
                  <a:ea typeface="ＭＳ Ｐゴシック"/>
                </a:rPr>
                <a:t> </a:t>
              </a:r>
              <a:r>
                <a:rPr b="0" lang="en-US" sz="1600" spc="-1" strike="noStrike">
                  <a:solidFill>
                    <a:srgbClr val="c00000"/>
                  </a:solidFill>
                  <a:latin typeface="Arial"/>
                  <a:ea typeface="ＭＳ Ｐゴシック"/>
                </a:rPr>
                <a:t>: original data</a:t>
              </a:r>
              <a:endParaRPr b="0" lang="en-US" sz="1600" spc="-1" strike="noStrike">
                <a:latin typeface="Arial"/>
              </a:endParaRPr>
            </a:p>
          </p:txBody>
        </p:sp>
        <p:sp>
          <p:nvSpPr>
            <p:cNvPr id="6271" name="CustomShape 119"/>
            <p:cNvSpPr/>
            <p:nvPr/>
          </p:nvSpPr>
          <p:spPr>
            <a:xfrm>
              <a:off x="2748960" y="3616200"/>
              <a:ext cx="110160" cy="113400"/>
            </a:xfrm>
            <a:prstGeom prst="ellipse">
              <a:avLst/>
            </a:prstGeom>
            <a:solidFill>
              <a:srgbClr val="ff0000"/>
            </a:solidFill>
            <a:ln w="9525">
              <a:solidFill>
                <a:srgbClr val="ff0000"/>
              </a:solidFill>
              <a:round/>
            </a:ln>
          </p:spPr>
          <p:style>
            <a:lnRef idx="0"/>
            <a:fillRef idx="0"/>
            <a:effectRef idx="0"/>
            <a:fontRef idx="minor"/>
          </p:style>
        </p:sp>
        <p:sp>
          <p:nvSpPr>
            <p:cNvPr id="6272" name="Line 120"/>
            <p:cNvSpPr/>
            <p:nvPr/>
          </p:nvSpPr>
          <p:spPr>
            <a:xfrm>
              <a:off x="4844880" y="3995640"/>
              <a:ext cx="339840" cy="360"/>
            </a:xfrm>
            <a:prstGeom prst="line">
              <a:avLst/>
            </a:prstGeom>
            <a:ln w="38100">
              <a:solidFill>
                <a:srgbClr val="ffffff"/>
              </a:solidFill>
              <a:prstDash val="sysDot"/>
              <a:round/>
            </a:ln>
          </p:spPr>
          <p:style>
            <a:lnRef idx="0"/>
            <a:fillRef idx="0"/>
            <a:effectRef idx="0"/>
            <a:fontRef idx="minor"/>
          </p:style>
        </p:sp>
        <p:sp>
          <p:nvSpPr>
            <p:cNvPr id="6273" name="CustomShape 121"/>
            <p:cNvSpPr/>
            <p:nvPr/>
          </p:nvSpPr>
          <p:spPr>
            <a:xfrm>
              <a:off x="2749680" y="3849840"/>
              <a:ext cx="110160" cy="113400"/>
            </a:xfrm>
            <a:prstGeom prst="ellipse">
              <a:avLst/>
            </a:prstGeom>
            <a:solidFill>
              <a:srgbClr val="ff0000"/>
            </a:solidFill>
            <a:ln w="9525">
              <a:solidFill>
                <a:srgbClr val="ff0000"/>
              </a:solidFill>
              <a:round/>
            </a:ln>
          </p:spPr>
          <p:style>
            <a:lnRef idx="0"/>
            <a:fillRef idx="0"/>
            <a:effectRef idx="0"/>
            <a:fontRef idx="minor"/>
          </p:style>
        </p:sp>
        <p:sp>
          <p:nvSpPr>
            <p:cNvPr id="6274" name="CustomShape 122"/>
            <p:cNvSpPr/>
            <p:nvPr/>
          </p:nvSpPr>
          <p:spPr>
            <a:xfrm>
              <a:off x="3251160" y="3755880"/>
              <a:ext cx="2346840" cy="614880"/>
            </a:xfrm>
            <a:prstGeom prst="rect">
              <a:avLst/>
            </a:prstGeom>
            <a:noFill/>
            <a:ln w="0">
              <a:noFill/>
            </a:ln>
          </p:spPr>
          <p:style>
            <a:lnRef idx="0"/>
            <a:fillRef idx="0"/>
            <a:effectRef idx="0"/>
            <a:fontRef idx="minor"/>
          </p:style>
          <p:txBody>
            <a:bodyPr lIns="90000" rIns="90000" tIns="45000" bIns="45000">
              <a:noAutofit/>
            </a:bodyPr>
            <a:p>
              <a:pPr algn="r">
                <a:lnSpc>
                  <a:spcPct val="100000"/>
                </a:lnSpc>
                <a:tabLst>
                  <a:tab algn="l" pos="0"/>
                </a:tabLst>
              </a:pPr>
              <a:r>
                <a:rPr b="0" lang="en-US" sz="2000" spc="-1" strike="noStrike">
                  <a:solidFill>
                    <a:srgbClr val="c00000"/>
                  </a:solidFill>
                  <a:latin typeface="Symbol"/>
                  <a:ea typeface="ＭＳ Ｐゴシック"/>
                </a:rPr>
                <a:t>l</a:t>
              </a:r>
              <a:r>
                <a:rPr b="0" lang="en-US" sz="2000" spc="-1" strike="noStrike">
                  <a:solidFill>
                    <a:srgbClr val="c00000"/>
                  </a:solidFill>
                  <a:latin typeface="Arial"/>
                  <a:ea typeface="ＭＳ Ｐゴシック"/>
                </a:rPr>
                <a:t>'</a:t>
              </a:r>
              <a:r>
                <a:rPr b="0" lang="en-US" sz="2000" spc="-1" strike="noStrike" baseline="-25000">
                  <a:solidFill>
                    <a:srgbClr val="c00000"/>
                  </a:solidFill>
                  <a:latin typeface="Arial"/>
                  <a:ea typeface="ＭＳ Ｐゴシック"/>
                </a:rPr>
                <a:t>in</a:t>
              </a:r>
              <a:r>
                <a:rPr b="0" lang="en-US" sz="1800" spc="-1" strike="noStrike">
                  <a:solidFill>
                    <a:srgbClr val="c00000"/>
                  </a:solidFill>
                  <a:latin typeface="Arial"/>
                  <a:ea typeface="ＭＳ Ｐゴシック"/>
                </a:rPr>
                <a:t>:</a:t>
              </a:r>
              <a:r>
                <a:rPr b="0" lang="en-US" sz="1400" spc="-1" strike="noStrike">
                  <a:solidFill>
                    <a:srgbClr val="c00000"/>
                  </a:solidFill>
                  <a:latin typeface="Arial"/>
                  <a:ea typeface="ＭＳ Ｐゴシック"/>
                </a:rPr>
                <a:t> </a:t>
              </a:r>
              <a:r>
                <a:rPr b="0" lang="en-US" sz="1600" spc="-1" strike="noStrike">
                  <a:solidFill>
                    <a:srgbClr val="c00000"/>
                  </a:solidFill>
                  <a:latin typeface="Arial"/>
                  <a:ea typeface="ＭＳ Ｐゴシック"/>
                </a:rPr>
                <a:t>original data, </a:t>
              </a:r>
              <a:r>
                <a:rPr b="0" i="1" lang="en-US" sz="1600" spc="-1" strike="noStrike">
                  <a:solidFill>
                    <a:srgbClr val="c00000"/>
                  </a:solidFill>
                  <a:latin typeface="Arial"/>
                  <a:ea typeface="ＭＳ Ｐゴシック"/>
                </a:rPr>
                <a:t>plus</a:t>
              </a:r>
              <a:r>
                <a:rPr b="0" lang="en-US" sz="1600" spc="-1" strike="noStrike">
                  <a:solidFill>
                    <a:srgbClr val="c00000"/>
                  </a:solidFill>
                  <a:latin typeface="Arial"/>
                  <a:ea typeface="ＭＳ Ｐゴシック"/>
                </a:rPr>
                <a:t> retransmitted data</a:t>
              </a:r>
              <a:endParaRPr b="0" lang="en-US" sz="1600" spc="-1" strike="noStrike">
                <a:latin typeface="Arial"/>
              </a:endParaRPr>
            </a:p>
          </p:txBody>
        </p:sp>
        <p:sp>
          <p:nvSpPr>
            <p:cNvPr id="6275" name="Line 123"/>
            <p:cNvSpPr/>
            <p:nvPr/>
          </p:nvSpPr>
          <p:spPr>
            <a:xfrm>
              <a:off x="2909880" y="3916080"/>
              <a:ext cx="514080" cy="360"/>
            </a:xfrm>
            <a:prstGeom prst="line">
              <a:avLst/>
            </a:prstGeom>
            <a:ln w="12700">
              <a:solidFill>
                <a:srgbClr val="000000"/>
              </a:solidFill>
              <a:round/>
              <a:headEnd len="med" type="triangle" w="med"/>
            </a:ln>
          </p:spPr>
          <p:style>
            <a:lnRef idx="0"/>
            <a:fillRef idx="0"/>
            <a:effectRef idx="0"/>
            <a:fontRef idx="minor"/>
          </p:style>
        </p:sp>
        <p:sp>
          <p:nvSpPr>
            <p:cNvPr id="6276" name="Line 124"/>
            <p:cNvSpPr/>
            <p:nvPr/>
          </p:nvSpPr>
          <p:spPr>
            <a:xfrm>
              <a:off x="2904840" y="3682800"/>
              <a:ext cx="514440" cy="360"/>
            </a:xfrm>
            <a:prstGeom prst="line">
              <a:avLst/>
            </a:prstGeom>
            <a:ln w="12700">
              <a:solidFill>
                <a:srgbClr val="000000"/>
              </a:solidFill>
              <a:round/>
              <a:headEnd len="med" type="triangle" w="med"/>
            </a:ln>
          </p:spPr>
          <p:style>
            <a:lnRef idx="0"/>
            <a:fillRef idx="0"/>
            <a:effectRef idx="0"/>
            <a:fontRef idx="minor"/>
          </p:style>
        </p:sp>
      </p:grpSp>
      <p:grpSp>
        <p:nvGrpSpPr>
          <p:cNvPr id="6277" name="Group 125"/>
          <p:cNvGrpSpPr/>
          <p:nvPr/>
        </p:nvGrpSpPr>
        <p:grpSpPr>
          <a:xfrm>
            <a:off x="2913480" y="5218920"/>
            <a:ext cx="1936080" cy="1297800"/>
            <a:chOff x="2913480" y="5218920"/>
            <a:chExt cx="1936080" cy="1297800"/>
          </a:xfrm>
        </p:grpSpPr>
        <p:sp>
          <p:nvSpPr>
            <p:cNvPr id="6278" name="CustomShape 126"/>
            <p:cNvSpPr/>
            <p:nvPr/>
          </p:nvSpPr>
          <p:spPr>
            <a:xfrm>
              <a:off x="2913480" y="6001920"/>
              <a:ext cx="1746720" cy="514800"/>
            </a:xfrm>
            <a:prstGeom prst="rect">
              <a:avLst/>
            </a:prstGeom>
            <a:noFill/>
            <a:ln w="0">
              <a:noFill/>
            </a:ln>
          </p:spPr>
          <p:style>
            <a:lnRef idx="0"/>
            <a:fillRef idx="0"/>
            <a:effectRef idx="0"/>
            <a:fontRef idx="minor"/>
          </p:style>
          <p:txBody>
            <a:bodyPr lIns="90000" rIns="90000" tIns="45000" bIns="45000">
              <a:noAutofit/>
            </a:bodyPr>
            <a:p>
              <a:pPr algn="r">
                <a:lnSpc>
                  <a:spcPct val="100000"/>
                </a:lnSpc>
                <a:tabLst>
                  <a:tab algn="l" pos="0"/>
                </a:tabLst>
              </a:pPr>
              <a:r>
                <a:rPr b="1" i="1" lang="en-US" sz="1600" spc="-1" strike="noStrike">
                  <a:solidFill>
                    <a:srgbClr val="c00000"/>
                  </a:solidFill>
                  <a:latin typeface="Arial"/>
                  <a:ea typeface="ＭＳ Ｐゴシック"/>
                </a:rPr>
                <a:t>finite</a:t>
              </a:r>
              <a:r>
                <a:rPr b="0" lang="en-US" sz="1200" spc="-1" strike="noStrike">
                  <a:solidFill>
                    <a:srgbClr val="000000"/>
                  </a:solidFill>
                  <a:latin typeface="Arial"/>
                  <a:ea typeface="ＭＳ Ｐゴシック"/>
                </a:rPr>
                <a:t> shared output link buffers</a:t>
              </a:r>
              <a:endParaRPr b="0" lang="en-US" sz="1200" spc="-1" strike="noStrike">
                <a:latin typeface="Arial"/>
              </a:endParaRPr>
            </a:p>
          </p:txBody>
        </p:sp>
        <p:sp>
          <p:nvSpPr>
            <p:cNvPr id="6279" name="Line 127"/>
            <p:cNvSpPr/>
            <p:nvPr/>
          </p:nvSpPr>
          <p:spPr>
            <a:xfrm flipH="1">
              <a:off x="4291920" y="5607720"/>
              <a:ext cx="295200" cy="509040"/>
            </a:xfrm>
            <a:prstGeom prst="line">
              <a:avLst/>
            </a:prstGeom>
            <a:ln w="9525">
              <a:solidFill>
                <a:srgbClr val="000000"/>
              </a:solidFill>
              <a:round/>
            </a:ln>
          </p:spPr>
          <p:style>
            <a:lnRef idx="0"/>
            <a:fillRef idx="0"/>
            <a:effectRef idx="0"/>
            <a:fontRef idx="minor"/>
          </p:style>
        </p:sp>
        <p:grpSp>
          <p:nvGrpSpPr>
            <p:cNvPr id="6280" name="Group 128"/>
            <p:cNvGrpSpPr/>
            <p:nvPr/>
          </p:nvGrpSpPr>
          <p:grpSpPr>
            <a:xfrm>
              <a:off x="4030200" y="5218920"/>
              <a:ext cx="819360" cy="353520"/>
              <a:chOff x="4030200" y="5218920"/>
              <a:chExt cx="819360" cy="353520"/>
            </a:xfrm>
          </p:grpSpPr>
          <p:sp>
            <p:nvSpPr>
              <p:cNvPr id="6281" name="CustomShape 129"/>
              <p:cNvSpPr/>
              <p:nvPr/>
            </p:nvSpPr>
            <p:spPr>
              <a:xfrm>
                <a:off x="4030200" y="5218920"/>
                <a:ext cx="819360" cy="353520"/>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p:style>
          </p:sp>
          <p:sp>
            <p:nvSpPr>
              <p:cNvPr id="6282" name="Line 130"/>
              <p:cNvSpPr/>
              <p:nvPr/>
            </p:nvSpPr>
            <p:spPr>
              <a:xfrm flipV="1">
                <a:off x="473148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283" name="Line 131"/>
              <p:cNvSpPr/>
              <p:nvPr/>
            </p:nvSpPr>
            <p:spPr>
              <a:xfrm flipV="1">
                <a:off x="463932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284" name="Line 132"/>
              <p:cNvSpPr/>
              <p:nvPr/>
            </p:nvSpPr>
            <p:spPr>
              <a:xfrm flipV="1">
                <a:off x="454680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285" name="Line 133"/>
              <p:cNvSpPr/>
              <p:nvPr/>
            </p:nvSpPr>
            <p:spPr>
              <a:xfrm flipV="1">
                <a:off x="445464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286" name="Line 134"/>
              <p:cNvSpPr/>
              <p:nvPr/>
            </p:nvSpPr>
            <p:spPr>
              <a:xfrm flipV="1">
                <a:off x="436212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287" name="Line 135"/>
              <p:cNvSpPr/>
              <p:nvPr/>
            </p:nvSpPr>
            <p:spPr>
              <a:xfrm flipV="1">
                <a:off x="426996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288" name="Line 136"/>
              <p:cNvSpPr/>
              <p:nvPr/>
            </p:nvSpPr>
            <p:spPr>
              <a:xfrm flipV="1">
                <a:off x="417780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grpSp>
      </p:grpSp>
      <p:sp>
        <p:nvSpPr>
          <p:cNvPr id="6289" name="CustomShape 137"/>
          <p:cNvSpPr/>
          <p:nvPr/>
        </p:nvSpPr>
        <p:spPr>
          <a:xfrm>
            <a:off x="2803320" y="3659760"/>
            <a:ext cx="4209480" cy="1667520"/>
          </a:xfrm>
          <a:custGeom>
            <a:avLst/>
            <a:gdLst/>
            <a:ahLst/>
            <a:rect l="l" t="t"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a:solidFill>
              <a:srgbClr val="ff0000"/>
            </a:solidFill>
            <a:round/>
            <a:tailEnd len="med" type="triangle" w="med"/>
          </a:ln>
        </p:spPr>
        <p:style>
          <a:lnRef idx="0"/>
          <a:fillRef idx="0"/>
          <a:effectRef idx="0"/>
          <a:fontRef idx="minor"/>
        </p:style>
      </p:sp>
      <p:grpSp>
        <p:nvGrpSpPr>
          <p:cNvPr id="6290" name="Group 138"/>
          <p:cNvGrpSpPr/>
          <p:nvPr/>
        </p:nvGrpSpPr>
        <p:grpSpPr>
          <a:xfrm>
            <a:off x="1586520" y="4744080"/>
            <a:ext cx="4911480" cy="1343520"/>
            <a:chOff x="1586520" y="4744080"/>
            <a:chExt cx="4911480" cy="1343520"/>
          </a:xfrm>
        </p:grpSpPr>
        <p:sp>
          <p:nvSpPr>
            <p:cNvPr id="6291" name="CustomShape 139"/>
            <p:cNvSpPr/>
            <p:nvPr/>
          </p:nvSpPr>
          <p:spPr>
            <a:xfrm>
              <a:off x="1586520" y="4744080"/>
              <a:ext cx="110520" cy="115920"/>
            </a:xfrm>
            <a:prstGeom prst="ellipse">
              <a:avLst/>
            </a:prstGeom>
            <a:solidFill>
              <a:srgbClr val="0013a3"/>
            </a:solidFill>
            <a:ln w="9525">
              <a:solidFill>
                <a:srgbClr val="0013a3"/>
              </a:solidFill>
              <a:round/>
            </a:ln>
          </p:spPr>
          <p:style>
            <a:lnRef idx="0"/>
            <a:fillRef idx="0"/>
            <a:effectRef idx="0"/>
            <a:fontRef idx="minor"/>
          </p:style>
        </p:sp>
        <p:sp>
          <p:nvSpPr>
            <p:cNvPr id="6292" name="CustomShape 140"/>
            <p:cNvSpPr/>
            <p:nvPr/>
          </p:nvSpPr>
          <p:spPr>
            <a:xfrm>
              <a:off x="1645200" y="4843800"/>
              <a:ext cx="4852800" cy="1243800"/>
            </a:xfrm>
            <a:custGeom>
              <a:avLst/>
              <a:gdLst/>
              <a:ahLst/>
              <a:rect l="l" t="t"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a:solidFill>
                <a:srgbClr val="0013a3"/>
              </a:solidFill>
              <a:round/>
              <a:tailEnd len="med" type="triangle" w="med"/>
            </a:ln>
          </p:spPr>
          <p:style>
            <a:lnRef idx="0"/>
            <a:fillRef idx="0"/>
            <a:effectRef idx="0"/>
            <a:fontRef idx="minor"/>
          </p:style>
        </p:sp>
      </p:grpSp>
      <p:sp>
        <p:nvSpPr>
          <p:cNvPr id="6293" name="CustomShape 141"/>
          <p:cNvSpPr/>
          <p:nvPr/>
        </p:nvSpPr>
        <p:spPr>
          <a:xfrm>
            <a:off x="798840" y="208800"/>
            <a:ext cx="1139076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Causes/costs of congestion: scenario 2</a:t>
            </a:r>
            <a:endParaRPr b="0" lang="en-US" sz="4800" spc="-1" strike="noStrike">
              <a:latin typeface="Arial"/>
            </a:endParaRPr>
          </a:p>
        </p:txBody>
      </p:sp>
      <p:sp>
        <p:nvSpPr>
          <p:cNvPr id="6294" name="CustomShape 142"/>
          <p:cNvSpPr/>
          <p:nvPr/>
        </p:nvSpPr>
        <p:spPr>
          <a:xfrm>
            <a:off x="2763720" y="3616200"/>
            <a:ext cx="110160" cy="113400"/>
          </a:xfrm>
          <a:prstGeom prst="ellipse">
            <a:avLst/>
          </a:prstGeom>
          <a:solidFill>
            <a:srgbClr val="ff0000"/>
          </a:solidFill>
          <a:ln w="9525">
            <a:solidFill>
              <a:srgbClr val="ff0000"/>
            </a:solidFill>
            <a:round/>
          </a:ln>
        </p:spPr>
        <p:style>
          <a:lnRef idx="0"/>
          <a:fillRef idx="0"/>
          <a:effectRef idx="0"/>
          <a:fontRef idx="minor"/>
        </p:style>
      </p:sp>
      <p:sp>
        <p:nvSpPr>
          <p:cNvPr id="6295" name="CustomShape 143"/>
          <p:cNvSpPr/>
          <p:nvPr/>
        </p:nvSpPr>
        <p:spPr>
          <a:xfrm>
            <a:off x="2763720" y="3849840"/>
            <a:ext cx="110160" cy="113400"/>
          </a:xfrm>
          <a:prstGeom prst="ellipse">
            <a:avLst/>
          </a:prstGeom>
          <a:solidFill>
            <a:srgbClr val="ff0000"/>
          </a:solidFill>
          <a:ln w="9525">
            <a:solidFill>
              <a:srgbClr val="ff0000"/>
            </a:solidFill>
            <a:round/>
          </a:ln>
        </p:spPr>
        <p:style>
          <a:lnRef idx="0"/>
          <a:fillRef idx="0"/>
          <a:effectRef idx="0"/>
          <a:fontRef idx="minor"/>
        </p:style>
      </p:sp>
      <p:sp>
        <p:nvSpPr>
          <p:cNvPr id="6296" name="CustomShape 144"/>
          <p:cNvSpPr/>
          <p:nvPr/>
        </p:nvSpPr>
        <p:spPr>
          <a:xfrm>
            <a:off x="2711520" y="3591000"/>
            <a:ext cx="241920" cy="153000"/>
          </a:xfrm>
          <a:prstGeom prst="rect">
            <a:avLst/>
          </a:prstGeom>
          <a:solidFill>
            <a:srgbClr val="00cc99"/>
          </a:solidFill>
          <a:ln w="9525">
            <a:solidFill>
              <a:srgbClr val="006600"/>
            </a:solidFill>
            <a:miter/>
          </a:ln>
        </p:spPr>
        <p:style>
          <a:lnRef idx="0"/>
          <a:fillRef idx="0"/>
          <a:effectRef idx="0"/>
          <a:fontRef idx="minor"/>
        </p:style>
      </p:sp>
      <p:sp>
        <p:nvSpPr>
          <p:cNvPr id="6297" name="CustomShape 145"/>
          <p:cNvSpPr/>
          <p:nvPr/>
        </p:nvSpPr>
        <p:spPr>
          <a:xfrm>
            <a:off x="2381400" y="3824280"/>
            <a:ext cx="241920" cy="153000"/>
          </a:xfrm>
          <a:prstGeom prst="rect">
            <a:avLst/>
          </a:prstGeom>
          <a:solidFill>
            <a:srgbClr val="00cc99"/>
          </a:solidFill>
          <a:ln w="9525">
            <a:solidFill>
              <a:srgbClr val="006600"/>
            </a:solidFill>
            <a:miter/>
          </a:ln>
        </p:spPr>
        <p:style>
          <a:lnRef idx="0"/>
          <a:fillRef idx="0"/>
          <a:effectRef idx="0"/>
          <a:fontRef idx="minor"/>
        </p:style>
      </p:sp>
      <p:sp>
        <p:nvSpPr>
          <p:cNvPr id="6298" name="CustomShape 146"/>
          <p:cNvSpPr/>
          <p:nvPr/>
        </p:nvSpPr>
        <p:spPr>
          <a:xfrm>
            <a:off x="1758240" y="3714840"/>
            <a:ext cx="6094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6600"/>
                </a:solidFill>
                <a:latin typeface="Arial"/>
                <a:ea typeface="ＭＳ Ｐゴシック"/>
              </a:rPr>
              <a:t>copy</a:t>
            </a:r>
            <a:endParaRPr b="0" lang="en-US" sz="1600" spc="-1" strike="noStrike">
              <a:latin typeface="Arial"/>
            </a:endParaRPr>
          </a:p>
        </p:txBody>
      </p:sp>
      <p:sp>
        <p:nvSpPr>
          <p:cNvPr id="6299" name="CustomShape 147"/>
          <p:cNvSpPr/>
          <p:nvPr/>
        </p:nvSpPr>
        <p:spPr>
          <a:xfrm>
            <a:off x="3726720" y="4739040"/>
            <a:ext cx="175860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1600" spc="-1" strike="noStrike">
                <a:solidFill>
                  <a:srgbClr val="006600"/>
                </a:solidFill>
                <a:latin typeface="Arial"/>
                <a:ea typeface="ＭＳ Ｐゴシック"/>
              </a:rPr>
              <a:t>free buffer space!</a:t>
            </a:r>
            <a:endParaRPr b="0" lang="en-US" sz="1600" spc="-1" strike="noStrike">
              <a:latin typeface="Arial"/>
            </a:endParaRPr>
          </a:p>
        </p:txBody>
      </p:sp>
      <p:sp>
        <p:nvSpPr>
          <p:cNvPr id="6300" name="CustomShape 148"/>
          <p:cNvSpPr/>
          <p:nvPr/>
        </p:nvSpPr>
        <p:spPr>
          <a:xfrm>
            <a:off x="592560" y="1287720"/>
            <a:ext cx="7620480" cy="1427760"/>
          </a:xfrm>
          <a:prstGeom prst="rect">
            <a:avLst/>
          </a:prstGeom>
          <a:noFill/>
          <a:ln w="0">
            <a:noFill/>
          </a:ln>
        </p:spPr>
        <p:style>
          <a:lnRef idx="0"/>
          <a:fillRef idx="0"/>
          <a:effectRef idx="0"/>
          <a:fontRef idx="minor"/>
        </p:style>
        <p:txBody>
          <a:bodyPr lIns="90000" rIns="90000" tIns="45000" bIns="45000">
            <a:normAutofit/>
          </a:bodyPr>
          <a:p>
            <a:pPr marL="352440" indent="-219600">
              <a:lnSpc>
                <a:spcPct val="80000"/>
              </a:lnSpc>
              <a:spcBef>
                <a:spcPts val="1001"/>
              </a:spcBef>
              <a:tabLst>
                <a:tab algn="l" pos="0"/>
              </a:tabLst>
            </a:pPr>
            <a:r>
              <a:rPr b="0" lang="en-US" sz="2800" spc="-1" strike="noStrike">
                <a:solidFill>
                  <a:srgbClr val="000099"/>
                </a:solidFill>
                <a:latin typeface="Calibri"/>
                <a:ea typeface="DejaVu Sans"/>
              </a:rPr>
              <a:t>Idealization: </a:t>
            </a:r>
            <a:r>
              <a:rPr b="0" lang="en-US" sz="2800" spc="-1" strike="noStrike">
                <a:solidFill>
                  <a:srgbClr val="c00000"/>
                </a:solidFill>
                <a:latin typeface="Calibri"/>
                <a:ea typeface="DejaVu Sans"/>
              </a:rPr>
              <a:t>perfect knowledge</a:t>
            </a:r>
            <a:endParaRPr b="0" lang="en-US" sz="2800" spc="-1" strike="noStrike">
              <a:latin typeface="Arial"/>
            </a:endParaRPr>
          </a:p>
          <a:p>
            <a:pPr marL="466560" indent="-224640">
              <a:lnSpc>
                <a:spcPct val="80000"/>
              </a:lnSpc>
              <a:spcBef>
                <a:spcPts val="1001"/>
              </a:spcBef>
              <a:buClr>
                <a:srgbClr val="0000a3"/>
              </a:buClr>
              <a:buFont typeface="Wingdings" charset="2"/>
              <a:buChar char=""/>
              <a:tabLst>
                <a:tab algn="l" pos="0"/>
              </a:tabLst>
            </a:pPr>
            <a:r>
              <a:rPr b="0" lang="en-US" sz="2400" spc="-1" strike="noStrike">
                <a:solidFill>
                  <a:srgbClr val="000000"/>
                </a:solidFill>
                <a:latin typeface="Calibri"/>
                <a:ea typeface="DejaVu Sans"/>
              </a:rPr>
              <a:t>sender sends only when router buffers available </a:t>
            </a:r>
            <a:endParaRPr b="0" lang="en-US" sz="2400" spc="-1" strike="noStrike">
              <a:latin typeface="Arial"/>
            </a:endParaRPr>
          </a:p>
          <a:p>
            <a:pPr>
              <a:lnSpc>
                <a:spcPct val="80000"/>
              </a:lnSpc>
              <a:spcBef>
                <a:spcPts val="1001"/>
              </a:spcBef>
              <a:tabLst>
                <a:tab algn="l" pos="0"/>
              </a:tabLst>
            </a:pP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p:txBody>
      </p:sp>
      <p:sp>
        <p:nvSpPr>
          <p:cNvPr id="6301" name="CustomShape 149"/>
          <p:cNvSpPr/>
          <p:nvPr/>
        </p:nvSpPr>
        <p:spPr>
          <a:xfrm>
            <a:off x="7583400" y="3629160"/>
            <a:ext cx="587880" cy="4705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2000" spc="-1" strike="noStrike">
                <a:solidFill>
                  <a:srgbClr val="c00000"/>
                </a:solidFill>
                <a:latin typeface="Symbol"/>
                <a:ea typeface="ＭＳ Ｐゴシック"/>
              </a:rPr>
              <a:t>l</a:t>
            </a:r>
            <a:r>
              <a:rPr b="0" lang="en-US" sz="2000" spc="-1" strike="noStrike" baseline="-25000">
                <a:solidFill>
                  <a:srgbClr val="c00000"/>
                </a:solidFill>
                <a:latin typeface="Arial"/>
                <a:ea typeface="ＭＳ Ｐゴシック"/>
              </a:rPr>
              <a:t>out</a:t>
            </a:r>
            <a:endParaRPr b="0" lang="en-US" sz="2000" spc="-1" strike="noStrike">
              <a:latin typeface="Arial"/>
            </a:endParaRPr>
          </a:p>
        </p:txBody>
      </p:sp>
      <p:sp>
        <p:nvSpPr>
          <p:cNvPr id="6302" name="Line 150"/>
          <p:cNvSpPr/>
          <p:nvPr/>
        </p:nvSpPr>
        <p:spPr>
          <a:xfrm>
            <a:off x="7116480" y="3835080"/>
            <a:ext cx="514440" cy="360"/>
          </a:xfrm>
          <a:prstGeom prst="line">
            <a:avLst/>
          </a:prstGeom>
          <a:ln w="12700">
            <a:solidFill>
              <a:srgbClr val="000000"/>
            </a:solidFill>
            <a:round/>
            <a:headEnd len="med" type="triangle" w="med"/>
          </a:ln>
        </p:spPr>
        <p:style>
          <a:lnRef idx="0"/>
          <a:fillRef idx="0"/>
          <a:effectRef idx="0"/>
          <a:fontRef idx="minor"/>
        </p:style>
      </p:sp>
      <p:grpSp>
        <p:nvGrpSpPr>
          <p:cNvPr id="6303" name="Group 151"/>
          <p:cNvGrpSpPr/>
          <p:nvPr/>
        </p:nvGrpSpPr>
        <p:grpSpPr>
          <a:xfrm>
            <a:off x="3291480" y="5336640"/>
            <a:ext cx="2078640" cy="470520"/>
            <a:chOff x="3291480" y="5336640"/>
            <a:chExt cx="2078640" cy="470520"/>
          </a:xfrm>
        </p:grpSpPr>
        <p:sp>
          <p:nvSpPr>
            <p:cNvPr id="6304" name="CustomShape 152"/>
            <p:cNvSpPr/>
            <p:nvPr/>
          </p:nvSpPr>
          <p:spPr>
            <a:xfrm>
              <a:off x="5024520" y="5336640"/>
              <a:ext cx="345600" cy="45540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00"/>
                  </a:solidFill>
                  <a:latin typeface="Calibri"/>
                  <a:ea typeface="DejaVu Sans"/>
                </a:rPr>
                <a:t>R</a:t>
              </a:r>
              <a:endParaRPr b="0" lang="en-US" sz="2400" spc="-1" strike="noStrike">
                <a:latin typeface="Arial"/>
              </a:endParaRPr>
            </a:p>
          </p:txBody>
        </p:sp>
        <p:sp>
          <p:nvSpPr>
            <p:cNvPr id="6305" name="CustomShape 153"/>
            <p:cNvSpPr/>
            <p:nvPr/>
          </p:nvSpPr>
          <p:spPr>
            <a:xfrm>
              <a:off x="3291480" y="5351760"/>
              <a:ext cx="345600" cy="45540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00"/>
                  </a:solidFill>
                  <a:latin typeface="Calibri"/>
                  <a:ea typeface="DejaVu Sans"/>
                </a:rPr>
                <a:t>R</a:t>
              </a:r>
              <a:endParaRPr b="0" lang="en-US" sz="2400" spc="-1" strike="noStrike">
                <a:latin typeface="Arial"/>
              </a:endParaRPr>
            </a:p>
          </p:txBody>
        </p:sp>
      </p:grpSp>
      <p:grpSp>
        <p:nvGrpSpPr>
          <p:cNvPr id="6306" name="Group 154"/>
          <p:cNvGrpSpPr/>
          <p:nvPr/>
        </p:nvGrpSpPr>
        <p:grpSpPr>
          <a:xfrm>
            <a:off x="8339760" y="1423800"/>
            <a:ext cx="2865960" cy="2578680"/>
            <a:chOff x="8339760" y="1423800"/>
            <a:chExt cx="2865960" cy="2578680"/>
          </a:xfrm>
        </p:grpSpPr>
        <p:sp>
          <p:nvSpPr>
            <p:cNvPr id="6307" name="CustomShape 155"/>
            <p:cNvSpPr/>
            <p:nvPr/>
          </p:nvSpPr>
          <p:spPr>
            <a:xfrm>
              <a:off x="10730520" y="3699720"/>
              <a:ext cx="4752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R/2</a:t>
              </a:r>
              <a:endParaRPr b="0" lang="en-US" sz="1400" spc="-1" strike="noStrike">
                <a:latin typeface="Arial"/>
              </a:endParaRPr>
            </a:p>
          </p:txBody>
        </p:sp>
        <p:sp>
          <p:nvSpPr>
            <p:cNvPr id="6308" name="CustomShape 156"/>
            <p:cNvSpPr/>
            <p:nvPr/>
          </p:nvSpPr>
          <p:spPr>
            <a:xfrm>
              <a:off x="9684000" y="3518640"/>
              <a:ext cx="435600" cy="436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Symbol"/>
                  <a:ea typeface="ＭＳ Ｐゴシック"/>
                </a:rPr>
                <a:t>l</a:t>
              </a:r>
              <a:r>
                <a:rPr b="0" lang="en-US" sz="2000" spc="-1" strike="noStrike" baseline="-25000">
                  <a:solidFill>
                    <a:srgbClr val="000000"/>
                  </a:solidFill>
                  <a:latin typeface="Arial"/>
                  <a:ea typeface="ＭＳ Ｐゴシック"/>
                </a:rPr>
                <a:t>in</a:t>
              </a:r>
              <a:endParaRPr b="0" lang="en-US" sz="2000" spc="-1" strike="noStrike">
                <a:latin typeface="Arial"/>
              </a:endParaRPr>
            </a:p>
          </p:txBody>
        </p:sp>
        <p:sp>
          <p:nvSpPr>
            <p:cNvPr id="6309" name="Line 157"/>
            <p:cNvSpPr/>
            <p:nvPr/>
          </p:nvSpPr>
          <p:spPr>
            <a:xfrm>
              <a:off x="8796600" y="1423800"/>
              <a:ext cx="360" cy="2158920"/>
            </a:xfrm>
            <a:prstGeom prst="line">
              <a:avLst/>
            </a:prstGeom>
            <a:ln w="25400">
              <a:solidFill>
                <a:schemeClr val="tx1"/>
              </a:solidFill>
              <a:round/>
            </a:ln>
          </p:spPr>
          <p:style>
            <a:lnRef idx="0"/>
            <a:fillRef idx="0"/>
            <a:effectRef idx="0"/>
            <a:fontRef idx="minor"/>
          </p:style>
        </p:sp>
        <p:sp>
          <p:nvSpPr>
            <p:cNvPr id="6310" name="Line 158"/>
            <p:cNvSpPr/>
            <p:nvPr/>
          </p:nvSpPr>
          <p:spPr>
            <a:xfrm>
              <a:off x="10803240" y="1659960"/>
              <a:ext cx="360" cy="1869120"/>
            </a:xfrm>
            <a:prstGeom prst="line">
              <a:avLst/>
            </a:prstGeom>
            <a:ln w="12700">
              <a:solidFill>
                <a:schemeClr val="tx1"/>
              </a:solidFill>
              <a:prstDash val="dash"/>
              <a:round/>
            </a:ln>
          </p:spPr>
          <p:style>
            <a:lnRef idx="0"/>
            <a:fillRef idx="0"/>
            <a:effectRef idx="0"/>
            <a:fontRef idx="minor"/>
          </p:style>
        </p:sp>
        <p:sp>
          <p:nvSpPr>
            <p:cNvPr id="6311" name="CustomShape 159"/>
            <p:cNvSpPr/>
            <p:nvPr/>
          </p:nvSpPr>
          <p:spPr>
            <a:xfrm>
              <a:off x="8785440" y="1601280"/>
              <a:ext cx="2021400" cy="1963080"/>
            </a:xfrm>
            <a:custGeom>
              <a:avLst/>
              <a:gdLst/>
              <a:ahLst/>
              <a:rect l="l" t="t" r="r" b="b"/>
              <a:pathLst>
                <a:path w="720" h="732">
                  <a:moveTo>
                    <a:pt x="0" y="732"/>
                  </a:moveTo>
                  <a:lnTo>
                    <a:pt x="720" y="0"/>
                  </a:lnTo>
                </a:path>
              </a:pathLst>
            </a:custGeom>
            <a:noFill/>
            <a:ln w="28575">
              <a:solidFill>
                <a:srgbClr val="cc0000"/>
              </a:solidFill>
              <a:round/>
            </a:ln>
          </p:spPr>
          <p:style>
            <a:lnRef idx="0"/>
            <a:fillRef idx="0"/>
            <a:effectRef idx="0"/>
            <a:fontRef idx="minor"/>
          </p:style>
        </p:sp>
        <p:sp>
          <p:nvSpPr>
            <p:cNvPr id="6312" name="Line 160"/>
            <p:cNvSpPr/>
            <p:nvPr/>
          </p:nvSpPr>
          <p:spPr>
            <a:xfrm>
              <a:off x="8650440" y="1600920"/>
              <a:ext cx="140400" cy="360"/>
            </a:xfrm>
            <a:prstGeom prst="line">
              <a:avLst/>
            </a:prstGeom>
            <a:ln w="19050">
              <a:solidFill>
                <a:schemeClr val="tx1"/>
              </a:solidFill>
              <a:round/>
            </a:ln>
          </p:spPr>
          <p:style>
            <a:lnRef idx="0"/>
            <a:fillRef idx="0"/>
            <a:effectRef idx="0"/>
            <a:fontRef idx="minor"/>
          </p:style>
        </p:sp>
        <p:sp>
          <p:nvSpPr>
            <p:cNvPr id="6313" name="Line 161"/>
            <p:cNvSpPr/>
            <p:nvPr/>
          </p:nvSpPr>
          <p:spPr>
            <a:xfrm>
              <a:off x="10797840" y="3582720"/>
              <a:ext cx="360" cy="155880"/>
            </a:xfrm>
            <a:prstGeom prst="line">
              <a:avLst/>
            </a:prstGeom>
            <a:ln w="19050">
              <a:solidFill>
                <a:schemeClr val="tx1"/>
              </a:solidFill>
              <a:round/>
            </a:ln>
          </p:spPr>
          <p:style>
            <a:lnRef idx="0"/>
            <a:fillRef idx="0"/>
            <a:effectRef idx="0"/>
            <a:fontRef idx="minor"/>
          </p:style>
        </p:sp>
        <p:sp>
          <p:nvSpPr>
            <p:cNvPr id="6314" name="CustomShape 162"/>
            <p:cNvSpPr/>
            <p:nvPr/>
          </p:nvSpPr>
          <p:spPr>
            <a:xfrm>
              <a:off x="8361360" y="1426680"/>
              <a:ext cx="4752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R/2</a:t>
              </a:r>
              <a:endParaRPr b="0" lang="en-US" sz="1400" spc="-1" strike="noStrike">
                <a:latin typeface="Arial"/>
              </a:endParaRPr>
            </a:p>
          </p:txBody>
        </p:sp>
        <p:sp>
          <p:nvSpPr>
            <p:cNvPr id="6315" name="CustomShape 163"/>
            <p:cNvSpPr/>
            <p:nvPr/>
          </p:nvSpPr>
          <p:spPr>
            <a:xfrm rot="16200000">
              <a:off x="8295120" y="1689840"/>
              <a:ext cx="525960" cy="436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Symbol"/>
                  <a:ea typeface="ＭＳ Ｐゴシック"/>
                </a:rPr>
                <a:t>l</a:t>
              </a:r>
              <a:r>
                <a:rPr b="0" lang="en-US" sz="2000" spc="-1" strike="noStrike" baseline="-25000">
                  <a:solidFill>
                    <a:srgbClr val="000000"/>
                  </a:solidFill>
                  <a:latin typeface="Arial"/>
                  <a:ea typeface="ＭＳ Ｐゴシック"/>
                </a:rPr>
                <a:t>out</a:t>
              </a:r>
              <a:endParaRPr b="0" lang="en-US" sz="2000" spc="-1" strike="noStrike">
                <a:latin typeface="Arial"/>
              </a:endParaRPr>
            </a:p>
          </p:txBody>
        </p:sp>
        <p:sp>
          <p:nvSpPr>
            <p:cNvPr id="6316" name="Line 164"/>
            <p:cNvSpPr/>
            <p:nvPr/>
          </p:nvSpPr>
          <p:spPr>
            <a:xfrm>
              <a:off x="8830080" y="1603800"/>
              <a:ext cx="1841040" cy="360"/>
            </a:xfrm>
            <a:prstGeom prst="line">
              <a:avLst/>
            </a:prstGeom>
            <a:ln w="12700">
              <a:solidFill>
                <a:schemeClr val="tx1"/>
              </a:solidFill>
              <a:prstDash val="dash"/>
              <a:round/>
            </a:ln>
          </p:spPr>
          <p:style>
            <a:lnRef idx="0"/>
            <a:fillRef idx="0"/>
            <a:effectRef idx="0"/>
            <a:fontRef idx="minor"/>
          </p:style>
        </p:sp>
        <p:sp>
          <p:nvSpPr>
            <p:cNvPr id="6317" name="Line 165"/>
            <p:cNvSpPr/>
            <p:nvPr/>
          </p:nvSpPr>
          <p:spPr>
            <a:xfrm>
              <a:off x="8807040" y="3561120"/>
              <a:ext cx="2165760" cy="360"/>
            </a:xfrm>
            <a:prstGeom prst="line">
              <a:avLst/>
            </a:prstGeom>
            <a:ln w="25400">
              <a:solidFill>
                <a:schemeClr val="tx1"/>
              </a:solidFill>
            </a:ln>
          </p:spPr>
          <p:style>
            <a:lnRef idx="1">
              <a:schemeClr val="accent1"/>
            </a:lnRef>
            <a:fillRef idx="0">
              <a:schemeClr val="accent1"/>
            </a:fillRef>
            <a:effectRef idx="0">
              <a:schemeClr val="accent1"/>
            </a:effectRef>
            <a:fontRef idx="minor"/>
          </p:style>
        </p:sp>
        <p:sp>
          <p:nvSpPr>
            <p:cNvPr id="6318" name="CustomShape 166"/>
            <p:cNvSpPr/>
            <p:nvPr/>
          </p:nvSpPr>
          <p:spPr>
            <a:xfrm rot="16200000">
              <a:off x="7974360" y="2646360"/>
              <a:ext cx="12207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DejaVu Sans"/>
                </a:rPr>
                <a:t>throughput: </a:t>
              </a:r>
              <a:endParaRPr b="0" lang="en-US" sz="1600" spc="-1" strike="noStrike">
                <a:latin typeface="Arial"/>
              </a:endParaRPr>
            </a:p>
          </p:txBody>
        </p:sp>
        <p:sp>
          <p:nvSpPr>
            <p:cNvPr id="6319" name="CustomShape 167"/>
            <p:cNvSpPr/>
            <p:nvPr/>
          </p:nvSpPr>
          <p:spPr>
            <a:xfrm>
              <a:off x="10724760" y="1560600"/>
              <a:ext cx="124560" cy="124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sp>
        <p:nvSpPr>
          <p:cNvPr id="6320" name="CustomShape 168"/>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14545DB7-52CD-4380-A530-78325EFFE304}" type="slidenum">
              <a:rPr b="0" lang="en-US" sz="1100" spc="-1" strike="noStrike">
                <a:solidFill>
                  <a:srgbClr val="404040"/>
                </a:solidFill>
                <a:latin typeface="Calibri"/>
                <a:ea typeface="DejaVu Sans"/>
              </a:rPr>
              <a:t>109</a:t>
            </a:fld>
            <a:endParaRPr b="0" lang="en-US" sz="11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2632" dur="indefinite" restart="never" nodeType="tmRoot">
          <p:childTnLst>
            <p:seq>
              <p:cTn id="2633" dur="indefinite" nodeType="mainSeq">
                <p:childTnLst>
                  <p:par>
                    <p:cTn id="2634" fill="hold">
                      <p:stCondLst>
                        <p:cond delay="indefinite"/>
                      </p:stCondLst>
                      <p:childTnLst>
                        <p:par>
                          <p:cTn id="2635" fill="hold">
                            <p:stCondLst>
                              <p:cond delay="0"/>
                            </p:stCondLst>
                            <p:childTnLst>
                              <p:par>
                                <p:cTn id="2636" nodeType="clickEffect" fill="hold" presetClass="entr" presetID="9">
                                  <p:stCondLst>
                                    <p:cond delay="0"/>
                                  </p:stCondLst>
                                  <p:childTnLst>
                                    <p:set>
                                      <p:cBhvr>
                                        <p:cTn id="2637" dur="1" fill="hold">
                                          <p:stCondLst>
                                            <p:cond delay="0"/>
                                          </p:stCondLst>
                                        </p:cTn>
                                        <p:tgtEl>
                                          <p:spTgt spid="6296"/>
                                        </p:tgtEl>
                                        <p:attrNameLst>
                                          <p:attrName>style.visibility</p:attrName>
                                        </p:attrNameLst>
                                      </p:cBhvr>
                                      <p:to>
                                        <p:strVal val="visible"/>
                                      </p:to>
                                    </p:set>
                                    <p:animEffect filter="dissolve" transition="in">
                                      <p:cBhvr additive="repl">
                                        <p:cTn id="2638" dur="500"/>
                                        <p:tgtEl>
                                          <p:spTgt spid="6296"/>
                                        </p:tgtEl>
                                      </p:cBhvr>
                                    </p:animEffect>
                                  </p:childTnLst>
                                </p:cTn>
                              </p:par>
                            </p:childTnLst>
                          </p:cTn>
                        </p:par>
                        <p:par>
                          <p:cTn id="2639" fill="hold">
                            <p:stCondLst>
                              <p:cond delay="500"/>
                            </p:stCondLst>
                            <p:childTnLst>
                              <p:par>
                                <p:cTn id="2640" nodeType="afterEffect" fill="hold" presetClass="path" presetID="42">
                                  <p:stCondLst>
                                    <p:cond delay="0"/>
                                  </p:stCondLst>
                                  <p:childTnLst>
                                    <p:animMotion origin="layout" path="M -0.00017 0.00255 L -5.55556E-007 0.03542 E">
                                      <p:cBhvr>
                                        <p:cTn id="2641" dur="2000" fill="hold"/>
                                        <p:tgtEl>
                                          <p:spTgt spid="6296"/>
                                        </p:tgtEl>
                                        <p:attrNameLst>
                                          <p:attrName>ppt_x</p:attrName>
                                          <p:attrName>ppt_y</p:attrName>
                                        </p:attrNameLst>
                                      </p:cBhvr>
                                    </p:animMotion>
                                  </p:childTnLst>
                                </p:cTn>
                              </p:par>
                            </p:childTnLst>
                          </p:cTn>
                        </p:par>
                        <p:par>
                          <p:cTn id="2642" fill="hold">
                            <p:stCondLst>
                              <p:cond delay="2500"/>
                            </p:stCondLst>
                            <p:childTnLst>
                              <p:par>
                                <p:cTn id="2643" nodeType="afterEffect" fill="hold" presetClass="entr" presetID="9">
                                  <p:stCondLst>
                                    <p:cond delay="0"/>
                                  </p:stCondLst>
                                  <p:childTnLst>
                                    <p:set>
                                      <p:cBhvr>
                                        <p:cTn id="2644" dur="1" fill="hold">
                                          <p:stCondLst>
                                            <p:cond delay="0"/>
                                          </p:stCondLst>
                                        </p:cTn>
                                        <p:tgtEl>
                                          <p:spTgt spid="6297"/>
                                        </p:tgtEl>
                                        <p:attrNameLst>
                                          <p:attrName>style.visibility</p:attrName>
                                        </p:attrNameLst>
                                      </p:cBhvr>
                                      <p:to>
                                        <p:strVal val="visible"/>
                                      </p:to>
                                    </p:set>
                                    <p:animEffect filter="dissolve" transition="in">
                                      <p:cBhvr additive="repl">
                                        <p:cTn id="2645" dur="500"/>
                                        <p:tgtEl>
                                          <p:spTgt spid="6297"/>
                                        </p:tgtEl>
                                      </p:cBhvr>
                                    </p:animEffect>
                                  </p:childTnLst>
                                </p:cTn>
                              </p:par>
                              <p:par>
                                <p:cTn id="2646" nodeType="withEffect" fill="hold" presetClass="entr" presetID="9">
                                  <p:stCondLst>
                                    <p:cond delay="0"/>
                                  </p:stCondLst>
                                  <p:childTnLst>
                                    <p:set>
                                      <p:cBhvr>
                                        <p:cTn id="2647" dur="1" fill="hold">
                                          <p:stCondLst>
                                            <p:cond delay="0"/>
                                          </p:stCondLst>
                                        </p:cTn>
                                        <p:tgtEl>
                                          <p:spTgt spid="6298"/>
                                        </p:tgtEl>
                                        <p:attrNameLst>
                                          <p:attrName>style.visibility</p:attrName>
                                        </p:attrNameLst>
                                      </p:cBhvr>
                                      <p:to>
                                        <p:strVal val="visible"/>
                                      </p:to>
                                    </p:set>
                                    <p:animEffect filter="dissolve" transition="in">
                                      <p:cBhvr additive="repl">
                                        <p:cTn id="2648" dur="500"/>
                                        <p:tgtEl>
                                          <p:spTgt spid="6298"/>
                                        </p:tgtEl>
                                      </p:cBhvr>
                                    </p:animEffect>
                                  </p:childTnLst>
                                </p:cTn>
                              </p:par>
                            </p:childTnLst>
                          </p:cTn>
                        </p:par>
                        <p:par>
                          <p:cTn id="2649" fill="hold">
                            <p:stCondLst>
                              <p:cond delay="3000"/>
                            </p:stCondLst>
                            <p:childTnLst>
                              <p:par>
                                <p:cTn id="2650" nodeType="afterEffect" fill="hold" presetClass="path">
                                  <p:stCondLst>
                                    <p:cond delay="0"/>
                                  </p:stCondLst>
                                  <p:childTnLst>
                                    <p:animMotion origin="layout" path="M -1.875E-006 0.03542 L 0.00026 0.17778 L 0.06537 0.17871 L 0.03542 0.24167 L 0.14753 0.24167 E">
                                      <p:cBhvr>
                                        <p:cTn id="2651" dur="2000" fill="hold"/>
                                        <p:tgtEl>
                                          <p:spTgt spid="6296"/>
                                        </p:tgtEl>
                                        <p:attrNameLst>
                                          <p:attrName>ppt_x</p:attrName>
                                          <p:attrName>ppt_y</p:attrName>
                                        </p:attrNameLst>
                                      </p:cBhvr>
                                    </p:animMotion>
                                  </p:childTnLst>
                                </p:cTn>
                              </p:par>
                              <p:par>
                                <p:cTn id="2652" nodeType="withEffect" fill="hold" presetClass="exit" presetID="9">
                                  <p:stCondLst>
                                    <p:cond delay="0"/>
                                  </p:stCondLst>
                                  <p:childTnLst>
                                    <p:animEffect filter="dissolve" transition="out">
                                      <p:cBhvr additive="repl">
                                        <p:cTn id="2653" dur="500"/>
                                        <p:tgtEl>
                                          <p:spTgt spid="6298"/>
                                        </p:tgtEl>
                                      </p:cBhvr>
                                    </p:animEffect>
                                    <p:set>
                                      <p:cBhvr>
                                        <p:cTn id="2654" dur="1" fill="hold">
                                          <p:stCondLst>
                                            <p:cond delay="499"/>
                                          </p:stCondLst>
                                        </p:cTn>
                                        <p:tgtEl>
                                          <p:spTgt spid="6298"/>
                                        </p:tgtEl>
                                        <p:attrNameLst>
                                          <p:attrName>style.visibility</p:attrName>
                                        </p:attrNameLst>
                                      </p:cBhvr>
                                      <p:to>
                                        <p:strVal val="hidden"/>
                                      </p:to>
                                    </p:set>
                                  </p:childTnLst>
                                </p:cTn>
                              </p:par>
                            </p:childTnLst>
                          </p:cTn>
                        </p:par>
                        <p:par>
                          <p:cTn id="2655" fill="hold">
                            <p:stCondLst>
                              <p:cond delay="5000"/>
                            </p:stCondLst>
                            <p:childTnLst>
                              <p:par>
                                <p:cTn id="2656" nodeType="afterEffect" fill="hold" presetClass="entr" presetID="9">
                                  <p:stCondLst>
                                    <p:cond delay="0"/>
                                  </p:stCondLst>
                                  <p:childTnLst>
                                    <p:set>
                                      <p:cBhvr>
                                        <p:cTn id="2657" dur="1" fill="hold">
                                          <p:stCondLst>
                                            <p:cond delay="0"/>
                                          </p:stCondLst>
                                        </p:cTn>
                                        <p:tgtEl>
                                          <p:spTgt spid="6299"/>
                                        </p:tgtEl>
                                        <p:attrNameLst>
                                          <p:attrName>style.visibility</p:attrName>
                                        </p:attrNameLst>
                                      </p:cBhvr>
                                      <p:to>
                                        <p:strVal val="visible"/>
                                      </p:to>
                                    </p:set>
                                    <p:animEffect filter="dissolve" transition="in">
                                      <p:cBhvr additive="repl">
                                        <p:cTn id="2658" dur="500"/>
                                        <p:tgtEl>
                                          <p:spTgt spid="6299"/>
                                        </p:tgtEl>
                                      </p:cBhvr>
                                    </p:animEffect>
                                  </p:childTnLst>
                                </p:cTn>
                              </p:par>
                            </p:childTnLst>
                          </p:cTn>
                        </p:par>
                        <p:par>
                          <p:cTn id="2659" fill="hold">
                            <p:stCondLst>
                              <p:cond delay="5500"/>
                            </p:stCondLst>
                            <p:childTnLst>
                              <p:par>
                                <p:cTn id="2660" nodeType="afterEffect" fill="hold" presetClass="path">
                                  <p:stCondLst>
                                    <p:cond delay="0"/>
                                  </p:stCondLst>
                                  <p:childTnLst>
                                    <p:animMotion origin="layout" path="M 0.14753 0.24167 L 0.17917 0.24167 E">
                                      <p:cBhvr>
                                        <p:cTn id="2661" dur="3000" fill="hold"/>
                                        <p:tgtEl>
                                          <p:spTgt spid="6296"/>
                                        </p:tgtEl>
                                        <p:attrNameLst>
                                          <p:attrName>ppt_x</p:attrName>
                                          <p:attrName>ppt_y</p:attrName>
                                        </p:attrNameLst>
                                      </p:cBhvr>
                                    </p:animMotion>
                                  </p:childTnLst>
                                </p:cTn>
                              </p:par>
                            </p:childTnLst>
                          </p:cTn>
                        </p:par>
                        <p:par>
                          <p:cTn id="2662" fill="hold">
                            <p:stCondLst>
                              <p:cond delay="8500"/>
                            </p:stCondLst>
                            <p:childTnLst>
                              <p:par>
                                <p:cTn id="2663" nodeType="afterEffect" fill="hold" presetClass="exit" presetID="9">
                                  <p:stCondLst>
                                    <p:cond delay="0"/>
                                  </p:stCondLst>
                                  <p:childTnLst>
                                    <p:animEffect filter="dissolve" transition="out">
                                      <p:cBhvr additive="repl">
                                        <p:cTn id="2664" dur="500"/>
                                        <p:tgtEl>
                                          <p:spTgt spid="6299"/>
                                        </p:tgtEl>
                                      </p:cBhvr>
                                    </p:animEffect>
                                    <p:set>
                                      <p:cBhvr>
                                        <p:cTn id="2665" dur="1" fill="hold">
                                          <p:stCondLst>
                                            <p:cond delay="499"/>
                                          </p:stCondLst>
                                        </p:cTn>
                                        <p:tgtEl>
                                          <p:spTgt spid="6299"/>
                                        </p:tgtEl>
                                        <p:attrNameLst>
                                          <p:attrName>style.visibility</p:attrName>
                                        </p:attrNameLst>
                                      </p:cBhvr>
                                      <p:to>
                                        <p:strVal val="hidden"/>
                                      </p:to>
                                    </p:set>
                                  </p:childTnLst>
                                </p:cTn>
                              </p:par>
                            </p:childTnLst>
                          </p:cTn>
                        </p:par>
                        <p:par>
                          <p:cTn id="2666" fill="hold">
                            <p:stCondLst>
                              <p:cond delay="9000"/>
                            </p:stCondLst>
                            <p:childTnLst>
                              <p:par>
                                <p:cTn id="2667" nodeType="afterEffect" fill="hold" presetClass="path">
                                  <p:stCondLst>
                                    <p:cond delay="0"/>
                                  </p:stCondLst>
                                  <p:childTnLst>
                                    <p:animMotion origin="layout" path="M 0.17917 0.24167 L 0.22526 0.24167 L 0.27005 0.15278 L 0.33347 0.15278 L 0.33177 0.01297 E">
                                      <p:cBhvr>
                                        <p:cTn id="2668" dur="2000" fill="hold"/>
                                        <p:tgtEl>
                                          <p:spTgt spid="6296"/>
                                        </p:tgtEl>
                                        <p:attrNameLst>
                                          <p:attrName>ppt_x</p:attrName>
                                          <p:attrName>ppt_y</p:attrName>
                                        </p:attrNameLst>
                                      </p:cBhvr>
                                    </p:animMotion>
                                  </p:childTnLst>
                                </p:cTn>
                              </p:par>
                            </p:childTnLst>
                          </p:cTn>
                        </p:par>
                        <p:par>
                          <p:cTn id="2669" fill="hold">
                            <p:stCondLst>
                              <p:cond delay="11000"/>
                            </p:stCondLst>
                            <p:childTnLst>
                              <p:par>
                                <p:cTn id="2670" nodeType="afterEffect" fill="hold" presetClass="exit" presetID="9">
                                  <p:stCondLst>
                                    <p:cond delay="0"/>
                                  </p:stCondLst>
                                  <p:childTnLst>
                                    <p:animEffect filter="dissolve" transition="out">
                                      <p:cBhvr additive="repl">
                                        <p:cTn id="2671" dur="500"/>
                                        <p:tgtEl>
                                          <p:spTgt spid="6296"/>
                                        </p:tgtEl>
                                      </p:cBhvr>
                                    </p:animEffect>
                                    <p:set>
                                      <p:cBhvr>
                                        <p:cTn id="2672" dur="1" fill="hold">
                                          <p:stCondLst>
                                            <p:cond delay="499"/>
                                          </p:stCondLst>
                                        </p:cTn>
                                        <p:tgtEl>
                                          <p:spTgt spid="6296"/>
                                        </p:tgtEl>
                                        <p:attrNameLst>
                                          <p:attrName>style.visibility</p:attrName>
                                        </p:attrNameLst>
                                      </p:cBhvr>
                                      <p:to>
                                        <p:strVal val="hidden"/>
                                      </p:to>
                                    </p:set>
                                  </p:childTnLst>
                                </p:cTn>
                              </p:par>
                              <p:par>
                                <p:cTn id="2673" nodeType="withEffect" fill="hold" presetClass="exit" presetID="9">
                                  <p:stCondLst>
                                    <p:cond delay="0"/>
                                  </p:stCondLst>
                                  <p:childTnLst>
                                    <p:animEffect filter="dissolve" transition="out">
                                      <p:cBhvr additive="repl">
                                        <p:cTn id="2674" dur="500"/>
                                        <p:tgtEl>
                                          <p:spTgt spid="6297"/>
                                        </p:tgtEl>
                                      </p:cBhvr>
                                    </p:animEffect>
                                    <p:set>
                                      <p:cBhvr>
                                        <p:cTn id="2675" dur="1" fill="hold">
                                          <p:stCondLst>
                                            <p:cond delay="499"/>
                                          </p:stCondLst>
                                        </p:cTn>
                                        <p:tgtEl>
                                          <p:spTgt spid="6297"/>
                                        </p:tgtEl>
                                        <p:attrNameLst>
                                          <p:attrName>style.visibility</p:attrName>
                                        </p:attrNameLst>
                                      </p:cBhvr>
                                      <p:to>
                                        <p:strVal val="hidden"/>
                                      </p:to>
                                    </p:set>
                                  </p:childTnLst>
                                </p:cTn>
                              </p:par>
                            </p:childTnLst>
                          </p:cTn>
                        </p:par>
                      </p:childTnLst>
                    </p:cTn>
                  </p:par>
                  <p:par>
                    <p:cTn id="2676" fill="hold">
                      <p:stCondLst>
                        <p:cond delay="indefinite"/>
                      </p:stCondLst>
                      <p:childTnLst>
                        <p:par>
                          <p:cTn id="2677" fill="hold">
                            <p:stCondLst>
                              <p:cond delay="0"/>
                            </p:stCondLst>
                            <p:childTnLst>
                              <p:par>
                                <p:cTn id="2678" nodeType="clickEffect" fill="hold" presetClass="entr" presetID="9">
                                  <p:stCondLst>
                                    <p:cond delay="0"/>
                                  </p:stCondLst>
                                  <p:childTnLst>
                                    <p:set>
                                      <p:cBhvr>
                                        <p:cTn id="2679" dur="1" fill="hold">
                                          <p:stCondLst>
                                            <p:cond delay="0"/>
                                          </p:stCondLst>
                                        </p:cTn>
                                        <p:tgtEl>
                                          <p:spTgt spid="6306"/>
                                        </p:tgtEl>
                                        <p:attrNameLst>
                                          <p:attrName>style.visibility</p:attrName>
                                        </p:attrNameLst>
                                      </p:cBhvr>
                                      <p:to>
                                        <p:strVal val="visible"/>
                                      </p:to>
                                    </p:set>
                                    <p:animEffect filter="dissolve" transition="in">
                                      <p:cBhvr additive="repl">
                                        <p:cTn id="2680" dur="500"/>
                                        <p:tgtEl>
                                          <p:spTgt spid="6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2" name="CustomShape 1"/>
          <p:cNvSpPr/>
          <p:nvPr/>
        </p:nvSpPr>
        <p:spPr>
          <a:xfrm>
            <a:off x="798840" y="289440"/>
            <a:ext cx="10513080" cy="8920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Chapter 3: roadmap</a:t>
            </a:r>
            <a:endParaRPr b="0" lang="en-US" sz="4400" spc="-1" strike="noStrike">
              <a:latin typeface="Arial"/>
            </a:endParaRPr>
          </a:p>
        </p:txBody>
      </p:sp>
      <p:sp>
        <p:nvSpPr>
          <p:cNvPr id="1413" name="CustomShape 2"/>
          <p:cNvSpPr/>
          <p:nvPr/>
        </p:nvSpPr>
        <p:spPr>
          <a:xfrm>
            <a:off x="798840" y="1414080"/>
            <a:ext cx="6615720" cy="5026680"/>
          </a:xfrm>
          <a:prstGeom prst="rect">
            <a:avLst/>
          </a:prstGeom>
          <a:noFill/>
          <a:ln w="0">
            <a:noFill/>
          </a:ln>
        </p:spPr>
        <p:style>
          <a:lnRef idx="0"/>
          <a:fillRef idx="0"/>
          <a:effectRef idx="0"/>
          <a:fontRef idx="minor"/>
        </p:style>
        <p:txBody>
          <a:bodyPr lIns="90000" rIns="90000" tIns="45000" bIns="45000">
            <a:normAutofit/>
          </a:bodyPr>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Transport-layer services</a:t>
            </a:r>
            <a:endParaRPr b="0" lang="en-US" sz="3200" spc="-1" strike="noStrike">
              <a:latin typeface="Arial"/>
            </a:endParaRPr>
          </a:p>
          <a:p>
            <a:pPr marL="403200" indent="-283320">
              <a:lnSpc>
                <a:spcPct val="90000"/>
              </a:lnSpc>
              <a:spcBef>
                <a:spcPts val="799"/>
              </a:spcBef>
              <a:buClr>
                <a:srgbClr val="010086"/>
              </a:buClr>
              <a:buFont typeface="Wingdings" charset="2"/>
              <a:buChar char=""/>
            </a:pPr>
            <a:r>
              <a:rPr b="0" lang="en-US" sz="3200" spc="-1" strike="noStrike">
                <a:solidFill>
                  <a:srgbClr val="000000"/>
                </a:solidFill>
                <a:latin typeface="Calibri"/>
                <a:ea typeface="DejaVu Sans"/>
              </a:rPr>
              <a:t>Multiplexing and demultiplexing</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Connectionless transport: UDP</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Principles of reliable data transfer </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Connection-oriented transport: TCP</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Principles of congestion control</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TCP congestion control</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Evolution of transport-layer functionality</a:t>
            </a:r>
            <a:endParaRPr b="0" lang="en-US" sz="3200" spc="-1" strike="noStrike">
              <a:latin typeface="Arial"/>
            </a:endParaRPr>
          </a:p>
          <a:p>
            <a:pPr>
              <a:lnSpc>
                <a:spcPct val="90000"/>
              </a:lnSpc>
              <a:spcBef>
                <a:spcPts val="799"/>
              </a:spcBef>
            </a:pPr>
            <a:endParaRPr b="0" lang="en-US" sz="3200" spc="-1" strike="noStrike">
              <a:latin typeface="Arial"/>
            </a:endParaRPr>
          </a:p>
          <a:p>
            <a:pPr marL="352440" indent="-219600">
              <a:lnSpc>
                <a:spcPct val="90000"/>
              </a:lnSpc>
              <a:spcBef>
                <a:spcPts val="1001"/>
              </a:spcBef>
              <a:tabLst>
                <a:tab algn="l" pos="0"/>
              </a:tabLst>
            </a:pPr>
            <a:endParaRPr b="0" lang="en-US" sz="3200" spc="-1" strike="noStrike">
              <a:latin typeface="Arial"/>
            </a:endParaRPr>
          </a:p>
        </p:txBody>
      </p:sp>
      <p:sp>
        <p:nvSpPr>
          <p:cNvPr id="1414" name="CustomShape 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5B0529FF-D31B-49F2-92B6-263B434AB17A}" type="slidenum">
              <a:rPr b="0" lang="en-US" sz="1100" spc="-1" strike="noStrike">
                <a:solidFill>
                  <a:srgbClr val="404040"/>
                </a:solidFill>
                <a:latin typeface="Calibri"/>
                <a:ea typeface="DejaVu Sans"/>
              </a:rPr>
              <a:t>11</a:t>
            </a:fld>
            <a:endParaRPr b="0" lang="en-US" sz="1100" spc="-1" strike="noStrike">
              <a:latin typeface="Arial"/>
            </a:endParaRPr>
          </a:p>
        </p:txBody>
      </p:sp>
      <p:pic>
        <p:nvPicPr>
          <p:cNvPr id="1415" name="Picture 5" descr=""/>
          <p:cNvPicPr/>
          <p:nvPr/>
        </p:nvPicPr>
        <p:blipFill>
          <a:blip r:embed="rId1"/>
          <a:stretch/>
        </p:blipFill>
        <p:spPr>
          <a:xfrm>
            <a:off x="7774200" y="1293480"/>
            <a:ext cx="3655080" cy="2740680"/>
          </a:xfrm>
          <a:prstGeom prst="rect">
            <a:avLst/>
          </a:prstGeom>
          <a:ln w="0">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21" name="Picture 2" descr="garbage_can"/>
          <p:cNvPicPr/>
          <p:nvPr/>
        </p:nvPicPr>
        <p:blipFill>
          <a:blip r:embed="rId1"/>
          <a:stretch/>
        </p:blipFill>
        <p:spPr>
          <a:xfrm>
            <a:off x="4379760" y="5775480"/>
            <a:ext cx="484920" cy="646920"/>
          </a:xfrm>
          <a:prstGeom prst="rect">
            <a:avLst/>
          </a:prstGeom>
          <a:ln w="0">
            <a:noFill/>
          </a:ln>
        </p:spPr>
      </p:pic>
      <p:sp>
        <p:nvSpPr>
          <p:cNvPr id="6322" name="CustomShape 1"/>
          <p:cNvSpPr/>
          <p:nvPr/>
        </p:nvSpPr>
        <p:spPr>
          <a:xfrm>
            <a:off x="6946920" y="5009760"/>
            <a:ext cx="305640" cy="121464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grpSp>
        <p:nvGrpSpPr>
          <p:cNvPr id="6323" name="Group 2"/>
          <p:cNvGrpSpPr/>
          <p:nvPr/>
        </p:nvGrpSpPr>
        <p:grpSpPr>
          <a:xfrm>
            <a:off x="6240240" y="5016600"/>
            <a:ext cx="720720" cy="1180440"/>
            <a:chOff x="6240240" y="5016600"/>
            <a:chExt cx="720720" cy="1180440"/>
          </a:xfrm>
        </p:grpSpPr>
        <p:sp>
          <p:nvSpPr>
            <p:cNvPr id="6324" name="CustomShape 3"/>
            <p:cNvSpPr/>
            <p:nvPr/>
          </p:nvSpPr>
          <p:spPr>
            <a:xfrm>
              <a:off x="6247440" y="5016600"/>
              <a:ext cx="702720" cy="1180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6325" name="Line 4"/>
            <p:cNvSpPr/>
            <p:nvPr/>
          </p:nvSpPr>
          <p:spPr>
            <a:xfrm>
              <a:off x="6240240" y="525564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326" name="Line 5"/>
            <p:cNvSpPr/>
            <p:nvPr/>
          </p:nvSpPr>
          <p:spPr>
            <a:xfrm>
              <a:off x="6244560" y="549864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327" name="Line 6"/>
            <p:cNvSpPr/>
            <p:nvPr/>
          </p:nvSpPr>
          <p:spPr>
            <a:xfrm>
              <a:off x="6255720" y="573804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328" name="Line 7"/>
            <p:cNvSpPr/>
            <p:nvPr/>
          </p:nvSpPr>
          <p:spPr>
            <a:xfrm>
              <a:off x="6245640" y="597024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sp>
        <p:nvSpPr>
          <p:cNvPr id="6329" name="CustomShape 8"/>
          <p:cNvSpPr/>
          <p:nvPr/>
        </p:nvSpPr>
        <p:spPr>
          <a:xfrm flipH="1">
            <a:off x="1841760" y="3515760"/>
            <a:ext cx="525960" cy="1175760"/>
          </a:xfrm>
          <a:custGeom>
            <a:avLst/>
            <a:gdLst/>
            <a:ah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0">
            <a:gsLst>
              <a:gs pos="0">
                <a:srgbClr val="b2b2b2"/>
              </a:gs>
              <a:gs pos="100000">
                <a:srgbClr val="ffffff"/>
              </a:gs>
            </a:gsLst>
            <a:lin ang="10800000"/>
          </a:gradFill>
          <a:ln w="0">
            <a:noFill/>
          </a:ln>
        </p:spPr>
        <p:style>
          <a:lnRef idx="0"/>
          <a:fillRef idx="0"/>
          <a:effectRef idx="0"/>
          <a:fontRef idx="minor"/>
        </p:style>
      </p:sp>
      <p:grpSp>
        <p:nvGrpSpPr>
          <p:cNvPr id="6330" name="Group 9"/>
          <p:cNvGrpSpPr/>
          <p:nvPr/>
        </p:nvGrpSpPr>
        <p:grpSpPr>
          <a:xfrm>
            <a:off x="1278360" y="4683600"/>
            <a:ext cx="720720" cy="1180440"/>
            <a:chOff x="1278360" y="4683600"/>
            <a:chExt cx="720720" cy="1180440"/>
          </a:xfrm>
        </p:grpSpPr>
        <p:sp>
          <p:nvSpPr>
            <p:cNvPr id="6331" name="CustomShape 10"/>
            <p:cNvSpPr/>
            <p:nvPr/>
          </p:nvSpPr>
          <p:spPr>
            <a:xfrm>
              <a:off x="1285920" y="4683600"/>
              <a:ext cx="702720" cy="1180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6332" name="Line 11"/>
            <p:cNvSpPr/>
            <p:nvPr/>
          </p:nvSpPr>
          <p:spPr>
            <a:xfrm>
              <a:off x="1278360" y="492300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333" name="Line 12"/>
            <p:cNvSpPr/>
            <p:nvPr/>
          </p:nvSpPr>
          <p:spPr>
            <a:xfrm>
              <a:off x="1282680" y="51660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334" name="Line 13"/>
            <p:cNvSpPr/>
            <p:nvPr/>
          </p:nvSpPr>
          <p:spPr>
            <a:xfrm>
              <a:off x="1293840" y="54054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335" name="Line 14"/>
            <p:cNvSpPr/>
            <p:nvPr/>
          </p:nvSpPr>
          <p:spPr>
            <a:xfrm>
              <a:off x="1283760" y="563724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grpSp>
        <p:nvGrpSpPr>
          <p:cNvPr id="6336" name="Group 15"/>
          <p:cNvGrpSpPr/>
          <p:nvPr/>
        </p:nvGrpSpPr>
        <p:grpSpPr>
          <a:xfrm>
            <a:off x="2354760" y="3521160"/>
            <a:ext cx="720720" cy="1180440"/>
            <a:chOff x="2354760" y="3521160"/>
            <a:chExt cx="720720" cy="1180440"/>
          </a:xfrm>
        </p:grpSpPr>
        <p:sp>
          <p:nvSpPr>
            <p:cNvPr id="6337" name="CustomShape 16"/>
            <p:cNvSpPr/>
            <p:nvPr/>
          </p:nvSpPr>
          <p:spPr>
            <a:xfrm>
              <a:off x="2361960" y="3521160"/>
              <a:ext cx="702720" cy="1180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6338" name="Line 17"/>
            <p:cNvSpPr/>
            <p:nvPr/>
          </p:nvSpPr>
          <p:spPr>
            <a:xfrm>
              <a:off x="2354760" y="376020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339" name="Line 18"/>
            <p:cNvSpPr/>
            <p:nvPr/>
          </p:nvSpPr>
          <p:spPr>
            <a:xfrm>
              <a:off x="2359080" y="40032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340" name="Line 19"/>
            <p:cNvSpPr/>
            <p:nvPr/>
          </p:nvSpPr>
          <p:spPr>
            <a:xfrm>
              <a:off x="2370240" y="42426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341" name="Line 20"/>
            <p:cNvSpPr/>
            <p:nvPr/>
          </p:nvSpPr>
          <p:spPr>
            <a:xfrm>
              <a:off x="2360160" y="44748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sp>
        <p:nvSpPr>
          <p:cNvPr id="6342" name="CustomShape 21"/>
          <p:cNvSpPr/>
          <p:nvPr/>
        </p:nvSpPr>
        <p:spPr>
          <a:xfrm>
            <a:off x="7409160" y="3699360"/>
            <a:ext cx="305640" cy="121464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noFill/>
          </a:ln>
        </p:spPr>
        <p:style>
          <a:lnRef idx="0"/>
          <a:fillRef idx="0"/>
          <a:effectRef idx="0"/>
          <a:fontRef idx="minor"/>
        </p:style>
      </p:sp>
      <p:grpSp>
        <p:nvGrpSpPr>
          <p:cNvPr id="6343" name="Group 22"/>
          <p:cNvGrpSpPr/>
          <p:nvPr/>
        </p:nvGrpSpPr>
        <p:grpSpPr>
          <a:xfrm>
            <a:off x="6698880" y="3668040"/>
            <a:ext cx="720720" cy="1180440"/>
            <a:chOff x="6698880" y="3668040"/>
            <a:chExt cx="720720" cy="1180440"/>
          </a:xfrm>
        </p:grpSpPr>
        <p:sp>
          <p:nvSpPr>
            <p:cNvPr id="6344" name="CustomShape 23"/>
            <p:cNvSpPr/>
            <p:nvPr/>
          </p:nvSpPr>
          <p:spPr>
            <a:xfrm>
              <a:off x="6706080" y="3668040"/>
              <a:ext cx="702720" cy="1180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6345" name="Line 24"/>
            <p:cNvSpPr/>
            <p:nvPr/>
          </p:nvSpPr>
          <p:spPr>
            <a:xfrm>
              <a:off x="6698880" y="390708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346" name="Line 25"/>
            <p:cNvSpPr/>
            <p:nvPr/>
          </p:nvSpPr>
          <p:spPr>
            <a:xfrm>
              <a:off x="6702840" y="415008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347" name="Line 26"/>
            <p:cNvSpPr/>
            <p:nvPr/>
          </p:nvSpPr>
          <p:spPr>
            <a:xfrm>
              <a:off x="6714000" y="438948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348" name="Line 27"/>
            <p:cNvSpPr/>
            <p:nvPr/>
          </p:nvSpPr>
          <p:spPr>
            <a:xfrm>
              <a:off x="6703920" y="462168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grpSp>
        <p:nvGrpSpPr>
          <p:cNvPr id="6349" name="Group 28"/>
          <p:cNvGrpSpPr/>
          <p:nvPr/>
        </p:nvGrpSpPr>
        <p:grpSpPr>
          <a:xfrm>
            <a:off x="3770640" y="5033520"/>
            <a:ext cx="1284480" cy="732600"/>
            <a:chOff x="3770640" y="5033520"/>
            <a:chExt cx="1284480" cy="732600"/>
          </a:xfrm>
        </p:grpSpPr>
        <p:sp>
          <p:nvSpPr>
            <p:cNvPr id="6350" name="CustomShape 29"/>
            <p:cNvSpPr/>
            <p:nvPr/>
          </p:nvSpPr>
          <p:spPr>
            <a:xfrm>
              <a:off x="3770640" y="5288040"/>
              <a:ext cx="1284480" cy="478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351" name="CustomShape 30"/>
            <p:cNvSpPr/>
            <p:nvPr/>
          </p:nvSpPr>
          <p:spPr>
            <a:xfrm>
              <a:off x="3771360" y="5033520"/>
              <a:ext cx="1282680" cy="473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352" name="Group 31"/>
            <p:cNvGrpSpPr/>
            <p:nvPr/>
          </p:nvGrpSpPr>
          <p:grpSpPr>
            <a:xfrm>
              <a:off x="3961440" y="5094000"/>
              <a:ext cx="902520" cy="347400"/>
              <a:chOff x="3961440" y="5094000"/>
              <a:chExt cx="902520" cy="347400"/>
            </a:xfrm>
          </p:grpSpPr>
          <p:sp>
            <p:nvSpPr>
              <p:cNvPr id="6353" name="CustomShape 32"/>
              <p:cNvSpPr/>
              <p:nvPr/>
            </p:nvSpPr>
            <p:spPr>
              <a:xfrm>
                <a:off x="3986640" y="5094000"/>
                <a:ext cx="853560" cy="1933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354" name="CustomShape 33"/>
              <p:cNvSpPr/>
              <p:nvPr/>
            </p:nvSpPr>
            <p:spPr>
              <a:xfrm>
                <a:off x="4546800" y="5261400"/>
                <a:ext cx="317160" cy="165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355" name="CustomShape 34"/>
              <p:cNvSpPr/>
              <p:nvPr/>
            </p:nvSpPr>
            <p:spPr>
              <a:xfrm>
                <a:off x="3961440" y="5261400"/>
                <a:ext cx="311400" cy="1641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356" name="CustomShape 35"/>
              <p:cNvSpPr/>
              <p:nvPr/>
            </p:nvSpPr>
            <p:spPr>
              <a:xfrm>
                <a:off x="4070520" y="5179320"/>
                <a:ext cx="679680" cy="262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357" name="Group 36"/>
          <p:cNvGrpSpPr/>
          <p:nvPr/>
        </p:nvGrpSpPr>
        <p:grpSpPr>
          <a:xfrm>
            <a:off x="1319760" y="3877200"/>
            <a:ext cx="642960" cy="566640"/>
            <a:chOff x="1319760" y="3877200"/>
            <a:chExt cx="642960" cy="566640"/>
          </a:xfrm>
        </p:grpSpPr>
        <p:pic>
          <p:nvPicPr>
            <p:cNvPr id="6358" name="Picture 125" descr="desktop_computer_stylized_medium"/>
            <p:cNvPicPr/>
            <p:nvPr/>
          </p:nvPicPr>
          <p:blipFill>
            <a:blip r:embed="rId2"/>
            <a:stretch/>
          </p:blipFill>
          <p:spPr>
            <a:xfrm flipH="1">
              <a:off x="1319760" y="3877200"/>
              <a:ext cx="642960" cy="566640"/>
            </a:xfrm>
            <a:prstGeom prst="rect">
              <a:avLst/>
            </a:prstGeom>
            <a:ln w="0">
              <a:noFill/>
            </a:ln>
          </p:spPr>
        </p:pic>
        <p:sp>
          <p:nvSpPr>
            <p:cNvPr id="6359" name="CustomShape 37"/>
            <p:cNvSpPr/>
            <p:nvPr/>
          </p:nvSpPr>
          <p:spPr>
            <a:xfrm flipH="1">
              <a:off x="1589400" y="3931560"/>
              <a:ext cx="311400" cy="2581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6360" name="CustomShape 38"/>
          <p:cNvSpPr/>
          <p:nvPr/>
        </p:nvSpPr>
        <p:spPr>
          <a:xfrm flipH="1">
            <a:off x="975240" y="4681440"/>
            <a:ext cx="305640" cy="121464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10800000"/>
          </a:gradFill>
          <a:ln w="9525">
            <a:noFill/>
          </a:ln>
        </p:spPr>
        <p:style>
          <a:lnRef idx="0"/>
          <a:fillRef idx="0"/>
          <a:effectRef idx="0"/>
          <a:fontRef idx="minor"/>
        </p:style>
      </p:sp>
      <p:sp>
        <p:nvSpPr>
          <p:cNvPr id="6361" name="Line 39"/>
          <p:cNvSpPr/>
          <p:nvPr/>
        </p:nvSpPr>
        <p:spPr>
          <a:xfrm flipH="1">
            <a:off x="2405520" y="4856040"/>
            <a:ext cx="1134720" cy="1134000"/>
          </a:xfrm>
          <a:prstGeom prst="line">
            <a:avLst/>
          </a:prstGeom>
          <a:ln w="9525">
            <a:solidFill>
              <a:srgbClr val="000000"/>
            </a:solidFill>
            <a:round/>
          </a:ln>
        </p:spPr>
        <p:style>
          <a:lnRef idx="0"/>
          <a:fillRef idx="0"/>
          <a:effectRef idx="0"/>
          <a:fontRef idx="minor"/>
        </p:style>
      </p:sp>
      <p:sp>
        <p:nvSpPr>
          <p:cNvPr id="6362" name="CustomShape 40"/>
          <p:cNvSpPr/>
          <p:nvPr/>
        </p:nvSpPr>
        <p:spPr>
          <a:xfrm>
            <a:off x="1088640" y="3529800"/>
            <a:ext cx="1119960" cy="3153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c00000"/>
                </a:solidFill>
                <a:latin typeface="Arial"/>
                <a:ea typeface="ＭＳ Ｐゴシック"/>
              </a:rPr>
              <a:t>Host A</a:t>
            </a:r>
            <a:endParaRPr b="0" lang="en-US" sz="1600" spc="-1" strike="noStrike">
              <a:latin typeface="Arial"/>
            </a:endParaRPr>
          </a:p>
        </p:txBody>
      </p:sp>
      <p:sp>
        <p:nvSpPr>
          <p:cNvPr id="6363" name="CustomShape 41"/>
          <p:cNvSpPr/>
          <p:nvPr/>
        </p:nvSpPr>
        <p:spPr>
          <a:xfrm>
            <a:off x="1083600" y="6053400"/>
            <a:ext cx="979200" cy="3153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13a3"/>
                </a:solidFill>
                <a:latin typeface="Arial"/>
                <a:ea typeface="ＭＳ Ｐゴシック"/>
              </a:rPr>
              <a:t>Host B</a:t>
            </a:r>
            <a:endParaRPr b="0" lang="en-US" sz="1600" spc="-1" strike="noStrike">
              <a:latin typeface="Arial"/>
            </a:endParaRPr>
          </a:p>
        </p:txBody>
      </p:sp>
      <p:sp>
        <p:nvSpPr>
          <p:cNvPr id="6364" name="Line 42"/>
          <p:cNvSpPr/>
          <p:nvPr/>
        </p:nvSpPr>
        <p:spPr>
          <a:xfrm flipH="1">
            <a:off x="3002040" y="5379480"/>
            <a:ext cx="748800" cy="360"/>
          </a:xfrm>
          <a:prstGeom prst="line">
            <a:avLst/>
          </a:prstGeom>
          <a:ln w="9525">
            <a:solidFill>
              <a:srgbClr val="000000"/>
            </a:solidFill>
            <a:round/>
          </a:ln>
        </p:spPr>
        <p:style>
          <a:lnRef idx="0"/>
          <a:fillRef idx="0"/>
          <a:effectRef idx="0"/>
          <a:fontRef idx="minor"/>
        </p:style>
      </p:sp>
      <p:sp>
        <p:nvSpPr>
          <p:cNvPr id="6365" name="Line 43"/>
          <p:cNvSpPr/>
          <p:nvPr/>
        </p:nvSpPr>
        <p:spPr>
          <a:xfrm flipH="1">
            <a:off x="4991040" y="5379480"/>
            <a:ext cx="748800" cy="360"/>
          </a:xfrm>
          <a:prstGeom prst="line">
            <a:avLst/>
          </a:prstGeom>
          <a:ln w="9525">
            <a:solidFill>
              <a:srgbClr val="000000"/>
            </a:solidFill>
            <a:round/>
          </a:ln>
        </p:spPr>
        <p:style>
          <a:lnRef idx="0"/>
          <a:fillRef idx="0"/>
          <a:effectRef idx="0"/>
          <a:fontRef idx="minor"/>
        </p:style>
      </p:sp>
      <p:sp>
        <p:nvSpPr>
          <p:cNvPr id="6366" name="Line 44"/>
          <p:cNvSpPr/>
          <p:nvPr/>
        </p:nvSpPr>
        <p:spPr>
          <a:xfrm flipH="1">
            <a:off x="5142960" y="4856040"/>
            <a:ext cx="1135080" cy="1134000"/>
          </a:xfrm>
          <a:prstGeom prst="line">
            <a:avLst/>
          </a:prstGeom>
          <a:ln w="9525">
            <a:solidFill>
              <a:srgbClr val="000000"/>
            </a:solidFill>
            <a:round/>
          </a:ln>
        </p:spPr>
        <p:style>
          <a:lnRef idx="0"/>
          <a:fillRef idx="0"/>
          <a:effectRef idx="0"/>
          <a:fontRef idx="minor"/>
        </p:style>
      </p:sp>
      <p:sp>
        <p:nvSpPr>
          <p:cNvPr id="6367" name="Line 45"/>
          <p:cNvSpPr/>
          <p:nvPr/>
        </p:nvSpPr>
        <p:spPr>
          <a:xfrm flipH="1">
            <a:off x="6275520" y="4856040"/>
            <a:ext cx="540000" cy="360"/>
          </a:xfrm>
          <a:prstGeom prst="line">
            <a:avLst/>
          </a:prstGeom>
          <a:ln w="9525">
            <a:solidFill>
              <a:srgbClr val="000000"/>
            </a:solidFill>
            <a:round/>
          </a:ln>
        </p:spPr>
        <p:style>
          <a:lnRef idx="0"/>
          <a:fillRef idx="0"/>
          <a:effectRef idx="0"/>
          <a:fontRef idx="minor"/>
        </p:style>
      </p:sp>
      <p:grpSp>
        <p:nvGrpSpPr>
          <p:cNvPr id="6368" name="Group 46"/>
          <p:cNvGrpSpPr/>
          <p:nvPr/>
        </p:nvGrpSpPr>
        <p:grpSpPr>
          <a:xfrm>
            <a:off x="7531920" y="4473720"/>
            <a:ext cx="282240" cy="574920"/>
            <a:chOff x="7531920" y="4473720"/>
            <a:chExt cx="282240" cy="574920"/>
          </a:xfrm>
        </p:grpSpPr>
        <p:sp>
          <p:nvSpPr>
            <p:cNvPr id="6369" name="CustomShape 47"/>
            <p:cNvSpPr/>
            <p:nvPr/>
          </p:nvSpPr>
          <p:spPr>
            <a:xfrm>
              <a:off x="7757280" y="4474800"/>
              <a:ext cx="54000" cy="5482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370" name="CustomShape 48"/>
            <p:cNvSpPr/>
            <p:nvPr/>
          </p:nvSpPr>
          <p:spPr>
            <a:xfrm>
              <a:off x="7545600" y="4473720"/>
              <a:ext cx="205920" cy="5479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371" name="CustomShape 49"/>
            <p:cNvSpPr/>
            <p:nvPr/>
          </p:nvSpPr>
          <p:spPr>
            <a:xfrm>
              <a:off x="7768080" y="4507920"/>
              <a:ext cx="31320" cy="5072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372" name="CustomShape 50"/>
            <p:cNvSpPr/>
            <p:nvPr/>
          </p:nvSpPr>
          <p:spPr>
            <a:xfrm>
              <a:off x="7760520" y="4765680"/>
              <a:ext cx="50040" cy="43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373" name="CustomShape 51"/>
            <p:cNvSpPr/>
            <p:nvPr/>
          </p:nvSpPr>
          <p:spPr>
            <a:xfrm>
              <a:off x="7545600" y="4538160"/>
              <a:ext cx="116280" cy="7920"/>
            </a:xfrm>
            <a:prstGeom prst="rect">
              <a:avLst/>
            </a:prstGeom>
            <a:solidFill>
              <a:srgbClr val="000000"/>
            </a:solidFill>
            <a:ln w="9525">
              <a:solidFill>
                <a:srgbClr val="000000"/>
              </a:solidFill>
              <a:miter/>
            </a:ln>
          </p:spPr>
          <p:style>
            <a:lnRef idx="0"/>
            <a:fillRef idx="0"/>
            <a:effectRef idx="0"/>
            <a:fontRef idx="minor"/>
          </p:style>
        </p:sp>
        <p:grpSp>
          <p:nvGrpSpPr>
            <p:cNvPr id="6374" name="Group 52"/>
            <p:cNvGrpSpPr/>
            <p:nvPr/>
          </p:nvGrpSpPr>
          <p:grpSpPr>
            <a:xfrm>
              <a:off x="7652880" y="4532040"/>
              <a:ext cx="114480" cy="32760"/>
              <a:chOff x="7652880" y="4532040"/>
              <a:chExt cx="114480" cy="32760"/>
            </a:xfrm>
          </p:grpSpPr>
          <p:sp>
            <p:nvSpPr>
              <p:cNvPr id="6375" name="CustomShape 53"/>
              <p:cNvSpPr/>
              <p:nvPr/>
            </p:nvSpPr>
            <p:spPr>
              <a:xfrm>
                <a:off x="7652880" y="4532040"/>
                <a:ext cx="114480" cy="32760"/>
              </a:xfrm>
              <a:prstGeom prst="roundRect">
                <a:avLst>
                  <a:gd name="adj" fmla="val 50000"/>
                </a:avLst>
              </a:prstGeom>
              <a:solidFill>
                <a:srgbClr val="000000"/>
              </a:solidFill>
              <a:ln w="0">
                <a:noFill/>
              </a:ln>
            </p:spPr>
            <p:style>
              <a:lnRef idx="0"/>
              <a:fillRef idx="0"/>
              <a:effectRef idx="0"/>
              <a:fontRef idx="minor"/>
            </p:style>
          </p:sp>
          <p:sp>
            <p:nvSpPr>
              <p:cNvPr id="6376" name="CustomShape 54"/>
              <p:cNvSpPr/>
              <p:nvPr/>
            </p:nvSpPr>
            <p:spPr>
              <a:xfrm>
                <a:off x="7654680" y="4536360"/>
                <a:ext cx="110520" cy="24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377" name="CustomShape 55"/>
            <p:cNvSpPr/>
            <p:nvPr/>
          </p:nvSpPr>
          <p:spPr>
            <a:xfrm>
              <a:off x="7549560" y="4615200"/>
              <a:ext cx="116280" cy="10080"/>
            </a:xfrm>
            <a:prstGeom prst="rect">
              <a:avLst/>
            </a:prstGeom>
            <a:solidFill>
              <a:srgbClr val="000000"/>
            </a:solidFill>
            <a:ln w="9525">
              <a:solidFill>
                <a:srgbClr val="000000"/>
              </a:solidFill>
              <a:miter/>
            </a:ln>
          </p:spPr>
          <p:style>
            <a:lnRef idx="0"/>
            <a:fillRef idx="0"/>
            <a:effectRef idx="0"/>
            <a:fontRef idx="minor"/>
          </p:style>
        </p:sp>
        <p:grpSp>
          <p:nvGrpSpPr>
            <p:cNvPr id="6378" name="Group 56"/>
            <p:cNvGrpSpPr/>
            <p:nvPr/>
          </p:nvGrpSpPr>
          <p:grpSpPr>
            <a:xfrm>
              <a:off x="7652880" y="4610880"/>
              <a:ext cx="114480" cy="28440"/>
              <a:chOff x="7652880" y="4610880"/>
              <a:chExt cx="114480" cy="28440"/>
            </a:xfrm>
          </p:grpSpPr>
          <p:sp>
            <p:nvSpPr>
              <p:cNvPr id="6379" name="CustomShape 57"/>
              <p:cNvSpPr/>
              <p:nvPr/>
            </p:nvSpPr>
            <p:spPr>
              <a:xfrm>
                <a:off x="7652880" y="4610880"/>
                <a:ext cx="114480" cy="28440"/>
              </a:xfrm>
              <a:prstGeom prst="roundRect">
                <a:avLst>
                  <a:gd name="adj" fmla="val 50000"/>
                </a:avLst>
              </a:prstGeom>
              <a:solidFill>
                <a:srgbClr val="000000"/>
              </a:solidFill>
              <a:ln w="0">
                <a:noFill/>
              </a:ln>
            </p:spPr>
            <p:style>
              <a:lnRef idx="0"/>
              <a:fillRef idx="0"/>
              <a:effectRef idx="0"/>
              <a:fontRef idx="minor"/>
            </p:style>
          </p:sp>
          <p:sp>
            <p:nvSpPr>
              <p:cNvPr id="6380" name="CustomShape 58"/>
              <p:cNvSpPr/>
              <p:nvPr/>
            </p:nvSpPr>
            <p:spPr>
              <a:xfrm>
                <a:off x="7654680" y="4615200"/>
                <a:ext cx="110520" cy="201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381" name="CustomShape 59"/>
            <p:cNvSpPr/>
            <p:nvPr/>
          </p:nvSpPr>
          <p:spPr>
            <a:xfrm>
              <a:off x="7547400" y="4698360"/>
              <a:ext cx="116280" cy="7920"/>
            </a:xfrm>
            <a:prstGeom prst="rect">
              <a:avLst/>
            </a:prstGeom>
            <a:solidFill>
              <a:srgbClr val="000000"/>
            </a:solidFill>
            <a:ln w="9525">
              <a:solidFill>
                <a:srgbClr val="000000"/>
              </a:solidFill>
              <a:miter/>
            </a:ln>
          </p:spPr>
          <p:style>
            <a:lnRef idx="0"/>
            <a:fillRef idx="0"/>
            <a:effectRef idx="0"/>
            <a:fontRef idx="minor"/>
          </p:style>
        </p:sp>
        <p:sp>
          <p:nvSpPr>
            <p:cNvPr id="6382" name="CustomShape 60"/>
            <p:cNvSpPr/>
            <p:nvPr/>
          </p:nvSpPr>
          <p:spPr>
            <a:xfrm>
              <a:off x="7549560" y="4768920"/>
              <a:ext cx="116280" cy="10080"/>
            </a:xfrm>
            <a:prstGeom prst="rect">
              <a:avLst/>
            </a:prstGeom>
            <a:solidFill>
              <a:srgbClr val="000000"/>
            </a:solidFill>
            <a:ln w="9525">
              <a:solidFill>
                <a:srgbClr val="000000"/>
              </a:solidFill>
              <a:miter/>
            </a:ln>
          </p:spPr>
          <p:style>
            <a:lnRef idx="0"/>
            <a:fillRef idx="0"/>
            <a:effectRef idx="0"/>
            <a:fontRef idx="minor"/>
          </p:style>
        </p:sp>
        <p:grpSp>
          <p:nvGrpSpPr>
            <p:cNvPr id="6383" name="Group 61"/>
            <p:cNvGrpSpPr/>
            <p:nvPr/>
          </p:nvGrpSpPr>
          <p:grpSpPr>
            <a:xfrm>
              <a:off x="7650720" y="4762440"/>
              <a:ext cx="114480" cy="49320"/>
              <a:chOff x="7650720" y="4762440"/>
              <a:chExt cx="114480" cy="49320"/>
            </a:xfrm>
          </p:grpSpPr>
          <p:sp>
            <p:nvSpPr>
              <p:cNvPr id="6384" name="CustomShape 62"/>
              <p:cNvSpPr/>
              <p:nvPr/>
            </p:nvSpPr>
            <p:spPr>
              <a:xfrm>
                <a:off x="7650720" y="4762440"/>
                <a:ext cx="114480" cy="49320"/>
              </a:xfrm>
              <a:prstGeom prst="roundRect">
                <a:avLst>
                  <a:gd name="adj" fmla="val 50000"/>
                </a:avLst>
              </a:prstGeom>
              <a:solidFill>
                <a:srgbClr val="000000"/>
              </a:solidFill>
              <a:ln w="0">
                <a:noFill/>
              </a:ln>
            </p:spPr>
            <p:style>
              <a:lnRef idx="0"/>
              <a:fillRef idx="0"/>
              <a:effectRef idx="0"/>
              <a:fontRef idx="minor"/>
            </p:style>
          </p:sp>
          <p:sp>
            <p:nvSpPr>
              <p:cNvPr id="6385" name="CustomShape 63"/>
              <p:cNvSpPr/>
              <p:nvPr/>
            </p:nvSpPr>
            <p:spPr>
              <a:xfrm>
                <a:off x="7652880" y="4766760"/>
                <a:ext cx="110520" cy="266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386" name="CustomShape 64"/>
            <p:cNvSpPr/>
            <p:nvPr/>
          </p:nvSpPr>
          <p:spPr>
            <a:xfrm>
              <a:off x="7761240" y="4696920"/>
              <a:ext cx="50040" cy="42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387" name="Group 65"/>
            <p:cNvGrpSpPr/>
            <p:nvPr/>
          </p:nvGrpSpPr>
          <p:grpSpPr>
            <a:xfrm>
              <a:off x="7650720" y="4689720"/>
              <a:ext cx="114480" cy="30600"/>
              <a:chOff x="7650720" y="4689720"/>
              <a:chExt cx="114480" cy="30600"/>
            </a:xfrm>
          </p:grpSpPr>
          <p:sp>
            <p:nvSpPr>
              <p:cNvPr id="6388" name="CustomShape 66"/>
              <p:cNvSpPr/>
              <p:nvPr/>
            </p:nvSpPr>
            <p:spPr>
              <a:xfrm>
                <a:off x="7650720" y="4689720"/>
                <a:ext cx="114480" cy="30600"/>
              </a:xfrm>
              <a:prstGeom prst="roundRect">
                <a:avLst>
                  <a:gd name="adj" fmla="val 50000"/>
                </a:avLst>
              </a:prstGeom>
              <a:solidFill>
                <a:srgbClr val="000000"/>
              </a:solidFill>
              <a:ln w="0">
                <a:noFill/>
              </a:ln>
            </p:spPr>
            <p:style>
              <a:lnRef idx="0"/>
              <a:fillRef idx="0"/>
              <a:effectRef idx="0"/>
              <a:fontRef idx="minor"/>
            </p:style>
          </p:sp>
          <p:sp>
            <p:nvSpPr>
              <p:cNvPr id="6389" name="CustomShape 67"/>
              <p:cNvSpPr/>
              <p:nvPr/>
            </p:nvSpPr>
            <p:spPr>
              <a:xfrm>
                <a:off x="7652880" y="4694040"/>
                <a:ext cx="110520" cy="22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390" name="CustomShape 68"/>
            <p:cNvSpPr/>
            <p:nvPr/>
          </p:nvSpPr>
          <p:spPr>
            <a:xfrm>
              <a:off x="7754400" y="4473720"/>
              <a:ext cx="11160" cy="55008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6391" name="CustomShape 69"/>
            <p:cNvSpPr/>
            <p:nvPr/>
          </p:nvSpPr>
          <p:spPr>
            <a:xfrm>
              <a:off x="7766280" y="4613040"/>
              <a:ext cx="45000" cy="489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392" name="CustomShape 70"/>
            <p:cNvSpPr/>
            <p:nvPr/>
          </p:nvSpPr>
          <p:spPr>
            <a:xfrm>
              <a:off x="7766640" y="4534200"/>
              <a:ext cx="46080" cy="554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393" name="CustomShape 71"/>
            <p:cNvSpPr/>
            <p:nvPr/>
          </p:nvSpPr>
          <p:spPr>
            <a:xfrm>
              <a:off x="7806960" y="4999680"/>
              <a:ext cx="7200" cy="20520"/>
            </a:xfrm>
            <a:prstGeom prst="ellipse">
              <a:avLst/>
            </a:prstGeom>
            <a:solidFill>
              <a:srgbClr val="333333"/>
            </a:solidFill>
            <a:ln w="0">
              <a:noFill/>
            </a:ln>
          </p:spPr>
          <p:style>
            <a:lnRef idx="0"/>
            <a:fillRef idx="0"/>
            <a:effectRef idx="0"/>
            <a:fontRef idx="minor"/>
          </p:style>
        </p:sp>
        <p:sp>
          <p:nvSpPr>
            <p:cNvPr id="6394" name="CustomShape 72"/>
            <p:cNvSpPr/>
            <p:nvPr/>
          </p:nvSpPr>
          <p:spPr>
            <a:xfrm>
              <a:off x="7764120" y="5000400"/>
              <a:ext cx="46440" cy="457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395" name="CustomShape 73"/>
            <p:cNvSpPr/>
            <p:nvPr/>
          </p:nvSpPr>
          <p:spPr>
            <a:xfrm>
              <a:off x="7531920" y="5015880"/>
              <a:ext cx="237240" cy="327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6396" name="CustomShape 74"/>
            <p:cNvSpPr/>
            <p:nvPr/>
          </p:nvSpPr>
          <p:spPr>
            <a:xfrm>
              <a:off x="7545600" y="5024520"/>
              <a:ext cx="209880" cy="1620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6397" name="CustomShape 75"/>
            <p:cNvSpPr/>
            <p:nvPr/>
          </p:nvSpPr>
          <p:spPr>
            <a:xfrm>
              <a:off x="7565040" y="4945320"/>
              <a:ext cx="28800" cy="30600"/>
            </a:xfrm>
            <a:prstGeom prst="ellipse">
              <a:avLst/>
            </a:prstGeom>
            <a:solidFill>
              <a:srgbClr val="33cc33"/>
            </a:solidFill>
            <a:ln w="0">
              <a:noFill/>
            </a:ln>
          </p:spPr>
          <p:style>
            <a:lnRef idx="0"/>
            <a:fillRef idx="0"/>
            <a:effectRef idx="0"/>
            <a:fontRef idx="minor"/>
          </p:style>
        </p:sp>
        <p:sp>
          <p:nvSpPr>
            <p:cNvPr id="6398" name="CustomShape 76"/>
            <p:cNvSpPr/>
            <p:nvPr/>
          </p:nvSpPr>
          <p:spPr>
            <a:xfrm>
              <a:off x="7600320" y="4945320"/>
              <a:ext cx="30600" cy="30600"/>
            </a:xfrm>
            <a:prstGeom prst="ellipse">
              <a:avLst/>
            </a:prstGeom>
            <a:solidFill>
              <a:srgbClr val="ff0000"/>
            </a:solidFill>
            <a:ln w="0">
              <a:noFill/>
            </a:ln>
          </p:spPr>
          <p:style>
            <a:lnRef idx="0"/>
            <a:fillRef idx="0"/>
            <a:effectRef idx="0"/>
            <a:fontRef idx="minor"/>
          </p:style>
        </p:sp>
        <p:sp>
          <p:nvSpPr>
            <p:cNvPr id="6399" name="CustomShape 77"/>
            <p:cNvSpPr/>
            <p:nvPr/>
          </p:nvSpPr>
          <p:spPr>
            <a:xfrm>
              <a:off x="7635240" y="4943520"/>
              <a:ext cx="30600" cy="32760"/>
            </a:xfrm>
            <a:prstGeom prst="ellipse">
              <a:avLst/>
            </a:prstGeom>
            <a:solidFill>
              <a:srgbClr val="33cc33"/>
            </a:solidFill>
            <a:ln w="0">
              <a:noFill/>
            </a:ln>
          </p:spPr>
          <p:style>
            <a:lnRef idx="0"/>
            <a:fillRef idx="0"/>
            <a:effectRef idx="0"/>
            <a:fontRef idx="minor"/>
          </p:style>
        </p:sp>
        <p:sp>
          <p:nvSpPr>
            <p:cNvPr id="6400" name="CustomShape 78"/>
            <p:cNvSpPr/>
            <p:nvPr/>
          </p:nvSpPr>
          <p:spPr>
            <a:xfrm>
              <a:off x="7715160" y="4812480"/>
              <a:ext cx="15120" cy="180000"/>
            </a:xfrm>
            <a:prstGeom prst="rect">
              <a:avLst/>
            </a:prstGeom>
            <a:solidFill>
              <a:srgbClr val="292929"/>
            </a:solidFill>
            <a:ln w="9525">
              <a:solidFill>
                <a:srgbClr val="000000"/>
              </a:solidFill>
              <a:miter/>
            </a:ln>
          </p:spPr>
          <p:style>
            <a:lnRef idx="0"/>
            <a:fillRef idx="0"/>
            <a:effectRef idx="0"/>
            <a:fontRef idx="minor"/>
          </p:style>
        </p:sp>
      </p:grpSp>
      <p:grpSp>
        <p:nvGrpSpPr>
          <p:cNvPr id="6401" name="Group 79"/>
          <p:cNvGrpSpPr/>
          <p:nvPr/>
        </p:nvGrpSpPr>
        <p:grpSpPr>
          <a:xfrm>
            <a:off x="587880" y="5655240"/>
            <a:ext cx="642960" cy="566640"/>
            <a:chOff x="587880" y="5655240"/>
            <a:chExt cx="642960" cy="566640"/>
          </a:xfrm>
        </p:grpSpPr>
        <p:pic>
          <p:nvPicPr>
            <p:cNvPr id="6402" name="Picture 161" descr="desktop_computer_stylized_medium"/>
            <p:cNvPicPr/>
            <p:nvPr/>
          </p:nvPicPr>
          <p:blipFill>
            <a:blip r:embed="rId3"/>
            <a:stretch/>
          </p:blipFill>
          <p:spPr>
            <a:xfrm flipH="1">
              <a:off x="587880" y="5655240"/>
              <a:ext cx="642960" cy="566640"/>
            </a:xfrm>
            <a:prstGeom prst="rect">
              <a:avLst/>
            </a:prstGeom>
            <a:ln w="0">
              <a:noFill/>
            </a:ln>
          </p:spPr>
        </p:pic>
        <p:sp>
          <p:nvSpPr>
            <p:cNvPr id="6403" name="CustomShape 80"/>
            <p:cNvSpPr/>
            <p:nvPr/>
          </p:nvSpPr>
          <p:spPr>
            <a:xfrm flipH="1">
              <a:off x="857520" y="5709960"/>
              <a:ext cx="311400" cy="2581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404" name="Group 81"/>
          <p:cNvGrpSpPr/>
          <p:nvPr/>
        </p:nvGrpSpPr>
        <p:grpSpPr>
          <a:xfrm>
            <a:off x="7142040" y="5736960"/>
            <a:ext cx="281880" cy="574560"/>
            <a:chOff x="7142040" y="5736960"/>
            <a:chExt cx="281880" cy="574560"/>
          </a:xfrm>
        </p:grpSpPr>
        <p:sp>
          <p:nvSpPr>
            <p:cNvPr id="6405" name="CustomShape 82"/>
            <p:cNvSpPr/>
            <p:nvPr/>
          </p:nvSpPr>
          <p:spPr>
            <a:xfrm>
              <a:off x="7367400" y="5737680"/>
              <a:ext cx="54000" cy="5482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406" name="CustomShape 83"/>
            <p:cNvSpPr/>
            <p:nvPr/>
          </p:nvSpPr>
          <p:spPr>
            <a:xfrm>
              <a:off x="7155720" y="5736960"/>
              <a:ext cx="205920" cy="5479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407" name="CustomShape 84"/>
            <p:cNvSpPr/>
            <p:nvPr/>
          </p:nvSpPr>
          <p:spPr>
            <a:xfrm>
              <a:off x="7377840" y="5770800"/>
              <a:ext cx="31320" cy="5072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408" name="CustomShape 85"/>
            <p:cNvSpPr/>
            <p:nvPr/>
          </p:nvSpPr>
          <p:spPr>
            <a:xfrm>
              <a:off x="7370640" y="6028560"/>
              <a:ext cx="50040" cy="43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409" name="CustomShape 86"/>
            <p:cNvSpPr/>
            <p:nvPr/>
          </p:nvSpPr>
          <p:spPr>
            <a:xfrm>
              <a:off x="7155720" y="5801040"/>
              <a:ext cx="116280" cy="7920"/>
            </a:xfrm>
            <a:prstGeom prst="rect">
              <a:avLst/>
            </a:prstGeom>
            <a:solidFill>
              <a:srgbClr val="000000"/>
            </a:solidFill>
            <a:ln w="9525">
              <a:solidFill>
                <a:srgbClr val="000000"/>
              </a:solidFill>
              <a:miter/>
            </a:ln>
          </p:spPr>
          <p:style>
            <a:lnRef idx="0"/>
            <a:fillRef idx="0"/>
            <a:effectRef idx="0"/>
            <a:fontRef idx="minor"/>
          </p:style>
        </p:sp>
        <p:grpSp>
          <p:nvGrpSpPr>
            <p:cNvPr id="6410" name="Group 87"/>
            <p:cNvGrpSpPr/>
            <p:nvPr/>
          </p:nvGrpSpPr>
          <p:grpSpPr>
            <a:xfrm>
              <a:off x="7263000" y="5794920"/>
              <a:ext cx="114480" cy="32760"/>
              <a:chOff x="7263000" y="5794920"/>
              <a:chExt cx="114480" cy="32760"/>
            </a:xfrm>
          </p:grpSpPr>
          <p:sp>
            <p:nvSpPr>
              <p:cNvPr id="6411" name="CustomShape 88"/>
              <p:cNvSpPr/>
              <p:nvPr/>
            </p:nvSpPr>
            <p:spPr>
              <a:xfrm>
                <a:off x="7263000" y="5794920"/>
                <a:ext cx="114480" cy="32760"/>
              </a:xfrm>
              <a:prstGeom prst="roundRect">
                <a:avLst>
                  <a:gd name="adj" fmla="val 50000"/>
                </a:avLst>
              </a:prstGeom>
              <a:solidFill>
                <a:srgbClr val="000000"/>
              </a:solidFill>
              <a:ln w="0">
                <a:noFill/>
              </a:ln>
            </p:spPr>
            <p:style>
              <a:lnRef idx="0"/>
              <a:fillRef idx="0"/>
              <a:effectRef idx="0"/>
              <a:fontRef idx="minor"/>
            </p:style>
          </p:sp>
          <p:sp>
            <p:nvSpPr>
              <p:cNvPr id="6412" name="CustomShape 89"/>
              <p:cNvSpPr/>
              <p:nvPr/>
            </p:nvSpPr>
            <p:spPr>
              <a:xfrm>
                <a:off x="7264800" y="5799240"/>
                <a:ext cx="110520" cy="24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413" name="CustomShape 90"/>
            <p:cNvSpPr/>
            <p:nvPr/>
          </p:nvSpPr>
          <p:spPr>
            <a:xfrm>
              <a:off x="7159680" y="5878080"/>
              <a:ext cx="116280" cy="10080"/>
            </a:xfrm>
            <a:prstGeom prst="rect">
              <a:avLst/>
            </a:prstGeom>
            <a:solidFill>
              <a:srgbClr val="000000"/>
            </a:solidFill>
            <a:ln w="9525">
              <a:solidFill>
                <a:srgbClr val="000000"/>
              </a:solidFill>
              <a:miter/>
            </a:ln>
          </p:spPr>
          <p:style>
            <a:lnRef idx="0"/>
            <a:fillRef idx="0"/>
            <a:effectRef idx="0"/>
            <a:fontRef idx="minor"/>
          </p:style>
        </p:sp>
        <p:grpSp>
          <p:nvGrpSpPr>
            <p:cNvPr id="6414" name="Group 91"/>
            <p:cNvGrpSpPr/>
            <p:nvPr/>
          </p:nvGrpSpPr>
          <p:grpSpPr>
            <a:xfrm>
              <a:off x="7263000" y="5874120"/>
              <a:ext cx="114480" cy="28440"/>
              <a:chOff x="7263000" y="5874120"/>
              <a:chExt cx="114480" cy="28440"/>
            </a:xfrm>
          </p:grpSpPr>
          <p:sp>
            <p:nvSpPr>
              <p:cNvPr id="6415" name="CustomShape 92"/>
              <p:cNvSpPr/>
              <p:nvPr/>
            </p:nvSpPr>
            <p:spPr>
              <a:xfrm>
                <a:off x="7263000" y="5874120"/>
                <a:ext cx="114480" cy="28440"/>
              </a:xfrm>
              <a:prstGeom prst="roundRect">
                <a:avLst>
                  <a:gd name="adj" fmla="val 50000"/>
                </a:avLst>
              </a:prstGeom>
              <a:solidFill>
                <a:srgbClr val="000000"/>
              </a:solidFill>
              <a:ln w="0">
                <a:noFill/>
              </a:ln>
            </p:spPr>
            <p:style>
              <a:lnRef idx="0"/>
              <a:fillRef idx="0"/>
              <a:effectRef idx="0"/>
              <a:fontRef idx="minor"/>
            </p:style>
          </p:sp>
          <p:sp>
            <p:nvSpPr>
              <p:cNvPr id="6416" name="CustomShape 93"/>
              <p:cNvSpPr/>
              <p:nvPr/>
            </p:nvSpPr>
            <p:spPr>
              <a:xfrm>
                <a:off x="7264800" y="5878080"/>
                <a:ext cx="110520" cy="201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417" name="CustomShape 94"/>
            <p:cNvSpPr/>
            <p:nvPr/>
          </p:nvSpPr>
          <p:spPr>
            <a:xfrm>
              <a:off x="7157520" y="5961240"/>
              <a:ext cx="116280" cy="7920"/>
            </a:xfrm>
            <a:prstGeom prst="rect">
              <a:avLst/>
            </a:prstGeom>
            <a:solidFill>
              <a:srgbClr val="000000"/>
            </a:solidFill>
            <a:ln w="9525">
              <a:solidFill>
                <a:srgbClr val="000000"/>
              </a:solidFill>
              <a:miter/>
            </a:ln>
          </p:spPr>
          <p:style>
            <a:lnRef idx="0"/>
            <a:fillRef idx="0"/>
            <a:effectRef idx="0"/>
            <a:fontRef idx="minor"/>
          </p:style>
        </p:sp>
        <p:sp>
          <p:nvSpPr>
            <p:cNvPr id="6418" name="CustomShape 95"/>
            <p:cNvSpPr/>
            <p:nvPr/>
          </p:nvSpPr>
          <p:spPr>
            <a:xfrm>
              <a:off x="7159680" y="6031800"/>
              <a:ext cx="116280" cy="10080"/>
            </a:xfrm>
            <a:prstGeom prst="rect">
              <a:avLst/>
            </a:prstGeom>
            <a:solidFill>
              <a:srgbClr val="000000"/>
            </a:solidFill>
            <a:ln w="9525">
              <a:solidFill>
                <a:srgbClr val="000000"/>
              </a:solidFill>
              <a:miter/>
            </a:ln>
          </p:spPr>
          <p:style>
            <a:lnRef idx="0"/>
            <a:fillRef idx="0"/>
            <a:effectRef idx="0"/>
            <a:fontRef idx="minor"/>
          </p:style>
        </p:sp>
        <p:grpSp>
          <p:nvGrpSpPr>
            <p:cNvPr id="6419" name="Group 96"/>
            <p:cNvGrpSpPr/>
            <p:nvPr/>
          </p:nvGrpSpPr>
          <p:grpSpPr>
            <a:xfrm>
              <a:off x="7260840" y="6025680"/>
              <a:ext cx="114480" cy="49320"/>
              <a:chOff x="7260840" y="6025680"/>
              <a:chExt cx="114480" cy="49320"/>
            </a:xfrm>
          </p:grpSpPr>
          <p:sp>
            <p:nvSpPr>
              <p:cNvPr id="6420" name="CustomShape 97"/>
              <p:cNvSpPr/>
              <p:nvPr/>
            </p:nvSpPr>
            <p:spPr>
              <a:xfrm>
                <a:off x="7260840" y="6025680"/>
                <a:ext cx="114480" cy="49320"/>
              </a:xfrm>
              <a:prstGeom prst="roundRect">
                <a:avLst>
                  <a:gd name="adj" fmla="val 50000"/>
                </a:avLst>
              </a:prstGeom>
              <a:solidFill>
                <a:srgbClr val="000000"/>
              </a:solidFill>
              <a:ln w="0">
                <a:noFill/>
              </a:ln>
            </p:spPr>
            <p:style>
              <a:lnRef idx="0"/>
              <a:fillRef idx="0"/>
              <a:effectRef idx="0"/>
              <a:fontRef idx="minor"/>
            </p:style>
          </p:sp>
          <p:sp>
            <p:nvSpPr>
              <p:cNvPr id="6421" name="CustomShape 98"/>
              <p:cNvSpPr/>
              <p:nvPr/>
            </p:nvSpPr>
            <p:spPr>
              <a:xfrm>
                <a:off x="7263000" y="6029640"/>
                <a:ext cx="110520" cy="266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422" name="CustomShape 99"/>
            <p:cNvSpPr/>
            <p:nvPr/>
          </p:nvSpPr>
          <p:spPr>
            <a:xfrm>
              <a:off x="7371360" y="5959800"/>
              <a:ext cx="50040" cy="42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423" name="Group 100"/>
            <p:cNvGrpSpPr/>
            <p:nvPr/>
          </p:nvGrpSpPr>
          <p:grpSpPr>
            <a:xfrm>
              <a:off x="7260840" y="5952960"/>
              <a:ext cx="114480" cy="30600"/>
              <a:chOff x="7260840" y="5952960"/>
              <a:chExt cx="114480" cy="30600"/>
            </a:xfrm>
          </p:grpSpPr>
          <p:sp>
            <p:nvSpPr>
              <p:cNvPr id="6424" name="CustomShape 101"/>
              <p:cNvSpPr/>
              <p:nvPr/>
            </p:nvSpPr>
            <p:spPr>
              <a:xfrm>
                <a:off x="7260840" y="5952960"/>
                <a:ext cx="114480" cy="30600"/>
              </a:xfrm>
              <a:prstGeom prst="roundRect">
                <a:avLst>
                  <a:gd name="adj" fmla="val 50000"/>
                </a:avLst>
              </a:prstGeom>
              <a:solidFill>
                <a:srgbClr val="000000"/>
              </a:solidFill>
              <a:ln w="0">
                <a:noFill/>
              </a:ln>
            </p:spPr>
            <p:style>
              <a:lnRef idx="0"/>
              <a:fillRef idx="0"/>
              <a:effectRef idx="0"/>
              <a:fontRef idx="minor"/>
            </p:style>
          </p:sp>
          <p:sp>
            <p:nvSpPr>
              <p:cNvPr id="6425" name="CustomShape 102"/>
              <p:cNvSpPr/>
              <p:nvPr/>
            </p:nvSpPr>
            <p:spPr>
              <a:xfrm>
                <a:off x="7263000" y="5957280"/>
                <a:ext cx="110520" cy="22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426" name="CustomShape 103"/>
            <p:cNvSpPr/>
            <p:nvPr/>
          </p:nvSpPr>
          <p:spPr>
            <a:xfrm>
              <a:off x="7364160" y="5736960"/>
              <a:ext cx="11160" cy="55008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6427" name="CustomShape 104"/>
            <p:cNvSpPr/>
            <p:nvPr/>
          </p:nvSpPr>
          <p:spPr>
            <a:xfrm>
              <a:off x="7376040" y="5876280"/>
              <a:ext cx="45000" cy="489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428" name="CustomShape 105"/>
            <p:cNvSpPr/>
            <p:nvPr/>
          </p:nvSpPr>
          <p:spPr>
            <a:xfrm>
              <a:off x="7376760" y="5797440"/>
              <a:ext cx="46080" cy="554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429" name="CustomShape 106"/>
            <p:cNvSpPr/>
            <p:nvPr/>
          </p:nvSpPr>
          <p:spPr>
            <a:xfrm>
              <a:off x="7416720" y="6262560"/>
              <a:ext cx="7200" cy="20520"/>
            </a:xfrm>
            <a:prstGeom prst="ellipse">
              <a:avLst/>
            </a:prstGeom>
            <a:solidFill>
              <a:srgbClr val="333333"/>
            </a:solidFill>
            <a:ln w="0">
              <a:noFill/>
            </a:ln>
          </p:spPr>
          <p:style>
            <a:lnRef idx="0"/>
            <a:fillRef idx="0"/>
            <a:effectRef idx="0"/>
            <a:fontRef idx="minor"/>
          </p:style>
        </p:sp>
        <p:sp>
          <p:nvSpPr>
            <p:cNvPr id="6430" name="CustomShape 107"/>
            <p:cNvSpPr/>
            <p:nvPr/>
          </p:nvSpPr>
          <p:spPr>
            <a:xfrm>
              <a:off x="7374240" y="6263640"/>
              <a:ext cx="46440" cy="457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431" name="CustomShape 108"/>
            <p:cNvSpPr/>
            <p:nvPr/>
          </p:nvSpPr>
          <p:spPr>
            <a:xfrm>
              <a:off x="7142040" y="6278760"/>
              <a:ext cx="237240" cy="327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6432" name="CustomShape 109"/>
            <p:cNvSpPr/>
            <p:nvPr/>
          </p:nvSpPr>
          <p:spPr>
            <a:xfrm>
              <a:off x="7155720" y="6287400"/>
              <a:ext cx="209880" cy="1620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6433" name="CustomShape 110"/>
            <p:cNvSpPr/>
            <p:nvPr/>
          </p:nvSpPr>
          <p:spPr>
            <a:xfrm>
              <a:off x="7175160" y="6208200"/>
              <a:ext cx="28800" cy="30600"/>
            </a:xfrm>
            <a:prstGeom prst="ellipse">
              <a:avLst/>
            </a:prstGeom>
            <a:solidFill>
              <a:srgbClr val="33cc33"/>
            </a:solidFill>
            <a:ln w="0">
              <a:noFill/>
            </a:ln>
          </p:spPr>
          <p:style>
            <a:lnRef idx="0"/>
            <a:fillRef idx="0"/>
            <a:effectRef idx="0"/>
            <a:fontRef idx="minor"/>
          </p:style>
        </p:sp>
        <p:sp>
          <p:nvSpPr>
            <p:cNvPr id="6434" name="CustomShape 111"/>
            <p:cNvSpPr/>
            <p:nvPr/>
          </p:nvSpPr>
          <p:spPr>
            <a:xfrm>
              <a:off x="7210440" y="6208200"/>
              <a:ext cx="30600" cy="30600"/>
            </a:xfrm>
            <a:prstGeom prst="ellipse">
              <a:avLst/>
            </a:prstGeom>
            <a:solidFill>
              <a:srgbClr val="ff0000"/>
            </a:solidFill>
            <a:ln w="0">
              <a:noFill/>
            </a:ln>
          </p:spPr>
          <p:style>
            <a:lnRef idx="0"/>
            <a:fillRef idx="0"/>
            <a:effectRef idx="0"/>
            <a:fontRef idx="minor"/>
          </p:style>
        </p:sp>
        <p:sp>
          <p:nvSpPr>
            <p:cNvPr id="6435" name="CustomShape 112"/>
            <p:cNvSpPr/>
            <p:nvPr/>
          </p:nvSpPr>
          <p:spPr>
            <a:xfrm>
              <a:off x="7245360" y="6206400"/>
              <a:ext cx="30600" cy="32760"/>
            </a:xfrm>
            <a:prstGeom prst="ellipse">
              <a:avLst/>
            </a:prstGeom>
            <a:solidFill>
              <a:srgbClr val="33cc33"/>
            </a:solidFill>
            <a:ln w="0">
              <a:noFill/>
            </a:ln>
          </p:spPr>
          <p:style>
            <a:lnRef idx="0"/>
            <a:fillRef idx="0"/>
            <a:effectRef idx="0"/>
            <a:fontRef idx="minor"/>
          </p:style>
        </p:sp>
        <p:sp>
          <p:nvSpPr>
            <p:cNvPr id="6436" name="CustomShape 113"/>
            <p:cNvSpPr/>
            <p:nvPr/>
          </p:nvSpPr>
          <p:spPr>
            <a:xfrm>
              <a:off x="7325280" y="6075360"/>
              <a:ext cx="15120" cy="180000"/>
            </a:xfrm>
            <a:prstGeom prst="rect">
              <a:avLst/>
            </a:prstGeom>
            <a:solidFill>
              <a:srgbClr val="292929"/>
            </a:solidFill>
            <a:ln w="9525">
              <a:solidFill>
                <a:srgbClr val="000000"/>
              </a:solidFill>
              <a:miter/>
            </a:ln>
          </p:spPr>
          <p:style>
            <a:lnRef idx="0"/>
            <a:fillRef idx="0"/>
            <a:effectRef idx="0"/>
            <a:fontRef idx="minor"/>
          </p:style>
        </p:sp>
      </p:grpSp>
      <p:sp>
        <p:nvSpPr>
          <p:cNvPr id="6437" name="Line 114"/>
          <p:cNvSpPr/>
          <p:nvPr/>
        </p:nvSpPr>
        <p:spPr>
          <a:xfrm flipH="1">
            <a:off x="5155200" y="5988240"/>
            <a:ext cx="1009800" cy="360"/>
          </a:xfrm>
          <a:prstGeom prst="line">
            <a:avLst/>
          </a:prstGeom>
          <a:ln w="9525">
            <a:solidFill>
              <a:srgbClr val="000000"/>
            </a:solidFill>
            <a:round/>
          </a:ln>
        </p:spPr>
        <p:style>
          <a:lnRef idx="0"/>
          <a:fillRef idx="0"/>
          <a:effectRef idx="0"/>
          <a:fontRef idx="minor"/>
        </p:style>
      </p:sp>
      <p:sp>
        <p:nvSpPr>
          <p:cNvPr id="6438" name="Line 115"/>
          <p:cNvSpPr/>
          <p:nvPr/>
        </p:nvSpPr>
        <p:spPr>
          <a:xfrm flipH="1">
            <a:off x="3000960" y="4853160"/>
            <a:ext cx="540360" cy="360"/>
          </a:xfrm>
          <a:prstGeom prst="line">
            <a:avLst/>
          </a:prstGeom>
          <a:ln w="9525">
            <a:solidFill>
              <a:srgbClr val="000000"/>
            </a:solidFill>
            <a:round/>
          </a:ln>
        </p:spPr>
        <p:style>
          <a:lnRef idx="0"/>
          <a:fillRef idx="0"/>
          <a:effectRef idx="0"/>
          <a:fontRef idx="minor"/>
        </p:style>
      </p:sp>
      <p:sp>
        <p:nvSpPr>
          <p:cNvPr id="6439" name="Line 116"/>
          <p:cNvSpPr/>
          <p:nvPr/>
        </p:nvSpPr>
        <p:spPr>
          <a:xfrm flipH="1">
            <a:off x="1869120" y="5991120"/>
            <a:ext cx="540360" cy="360"/>
          </a:xfrm>
          <a:prstGeom prst="line">
            <a:avLst/>
          </a:prstGeom>
          <a:ln w="9525">
            <a:solidFill>
              <a:srgbClr val="000000"/>
            </a:solidFill>
            <a:round/>
          </a:ln>
        </p:spPr>
        <p:style>
          <a:lnRef idx="0"/>
          <a:fillRef idx="0"/>
          <a:effectRef idx="0"/>
          <a:fontRef idx="minor"/>
        </p:style>
      </p:sp>
      <p:grpSp>
        <p:nvGrpSpPr>
          <p:cNvPr id="6440" name="Group 117"/>
          <p:cNvGrpSpPr/>
          <p:nvPr/>
        </p:nvGrpSpPr>
        <p:grpSpPr>
          <a:xfrm>
            <a:off x="2748960" y="3427560"/>
            <a:ext cx="2849040" cy="943200"/>
            <a:chOff x="2748960" y="3427560"/>
            <a:chExt cx="2849040" cy="943200"/>
          </a:xfrm>
        </p:grpSpPr>
        <p:sp>
          <p:nvSpPr>
            <p:cNvPr id="6441" name="CustomShape 118"/>
            <p:cNvSpPr/>
            <p:nvPr/>
          </p:nvSpPr>
          <p:spPr>
            <a:xfrm>
              <a:off x="3368520" y="3427560"/>
              <a:ext cx="1878840" cy="4705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2000" spc="-1" strike="noStrike">
                  <a:solidFill>
                    <a:srgbClr val="c00000"/>
                  </a:solidFill>
                  <a:latin typeface="Symbol"/>
                  <a:ea typeface="ＭＳ Ｐゴシック"/>
                </a:rPr>
                <a:t>l</a:t>
              </a:r>
              <a:r>
                <a:rPr b="0" lang="en-US" sz="2000" spc="-1" strike="noStrike" baseline="-25000">
                  <a:solidFill>
                    <a:srgbClr val="c00000"/>
                  </a:solidFill>
                  <a:latin typeface="Arial"/>
                  <a:ea typeface="ＭＳ Ｐゴシック"/>
                </a:rPr>
                <a:t>in</a:t>
              </a:r>
              <a:r>
                <a:rPr b="0" lang="en-US" sz="1600" spc="-1" strike="noStrike" baseline="-25000">
                  <a:solidFill>
                    <a:srgbClr val="c00000"/>
                  </a:solidFill>
                  <a:latin typeface="Arial"/>
                  <a:ea typeface="ＭＳ Ｐゴシック"/>
                </a:rPr>
                <a:t> </a:t>
              </a:r>
              <a:r>
                <a:rPr b="0" lang="en-US" sz="1600" spc="-1" strike="noStrike">
                  <a:solidFill>
                    <a:srgbClr val="c00000"/>
                  </a:solidFill>
                  <a:latin typeface="Arial"/>
                  <a:ea typeface="ＭＳ Ｐゴシック"/>
                </a:rPr>
                <a:t>: original data</a:t>
              </a:r>
              <a:endParaRPr b="0" lang="en-US" sz="1600" spc="-1" strike="noStrike">
                <a:latin typeface="Arial"/>
              </a:endParaRPr>
            </a:p>
          </p:txBody>
        </p:sp>
        <p:sp>
          <p:nvSpPr>
            <p:cNvPr id="6442" name="CustomShape 119"/>
            <p:cNvSpPr/>
            <p:nvPr/>
          </p:nvSpPr>
          <p:spPr>
            <a:xfrm>
              <a:off x="2748960" y="3616200"/>
              <a:ext cx="110160" cy="113400"/>
            </a:xfrm>
            <a:prstGeom prst="ellipse">
              <a:avLst/>
            </a:prstGeom>
            <a:solidFill>
              <a:srgbClr val="ff0000"/>
            </a:solidFill>
            <a:ln w="9525">
              <a:solidFill>
                <a:srgbClr val="ff0000"/>
              </a:solidFill>
              <a:round/>
            </a:ln>
          </p:spPr>
          <p:style>
            <a:lnRef idx="0"/>
            <a:fillRef idx="0"/>
            <a:effectRef idx="0"/>
            <a:fontRef idx="minor"/>
          </p:style>
        </p:sp>
        <p:sp>
          <p:nvSpPr>
            <p:cNvPr id="6443" name="Line 120"/>
            <p:cNvSpPr/>
            <p:nvPr/>
          </p:nvSpPr>
          <p:spPr>
            <a:xfrm>
              <a:off x="4844880" y="3995640"/>
              <a:ext cx="339840" cy="360"/>
            </a:xfrm>
            <a:prstGeom prst="line">
              <a:avLst/>
            </a:prstGeom>
            <a:ln w="38100">
              <a:solidFill>
                <a:srgbClr val="ffffff"/>
              </a:solidFill>
              <a:prstDash val="sysDot"/>
              <a:round/>
            </a:ln>
          </p:spPr>
          <p:style>
            <a:lnRef idx="0"/>
            <a:fillRef idx="0"/>
            <a:effectRef idx="0"/>
            <a:fontRef idx="minor"/>
          </p:style>
        </p:sp>
        <p:sp>
          <p:nvSpPr>
            <p:cNvPr id="6444" name="CustomShape 121"/>
            <p:cNvSpPr/>
            <p:nvPr/>
          </p:nvSpPr>
          <p:spPr>
            <a:xfrm>
              <a:off x="2749680" y="3849840"/>
              <a:ext cx="110160" cy="113400"/>
            </a:xfrm>
            <a:prstGeom prst="ellipse">
              <a:avLst/>
            </a:prstGeom>
            <a:solidFill>
              <a:srgbClr val="ff0000"/>
            </a:solidFill>
            <a:ln w="9525">
              <a:solidFill>
                <a:srgbClr val="ff0000"/>
              </a:solidFill>
              <a:round/>
            </a:ln>
          </p:spPr>
          <p:style>
            <a:lnRef idx="0"/>
            <a:fillRef idx="0"/>
            <a:effectRef idx="0"/>
            <a:fontRef idx="minor"/>
          </p:style>
        </p:sp>
        <p:sp>
          <p:nvSpPr>
            <p:cNvPr id="6445" name="CustomShape 122"/>
            <p:cNvSpPr/>
            <p:nvPr/>
          </p:nvSpPr>
          <p:spPr>
            <a:xfrm>
              <a:off x="3251160" y="3755880"/>
              <a:ext cx="2346840" cy="614880"/>
            </a:xfrm>
            <a:prstGeom prst="rect">
              <a:avLst/>
            </a:prstGeom>
            <a:noFill/>
            <a:ln w="0">
              <a:noFill/>
            </a:ln>
          </p:spPr>
          <p:style>
            <a:lnRef idx="0"/>
            <a:fillRef idx="0"/>
            <a:effectRef idx="0"/>
            <a:fontRef idx="minor"/>
          </p:style>
          <p:txBody>
            <a:bodyPr lIns="90000" rIns="90000" tIns="45000" bIns="45000">
              <a:noAutofit/>
            </a:bodyPr>
            <a:p>
              <a:pPr algn="r">
                <a:lnSpc>
                  <a:spcPct val="100000"/>
                </a:lnSpc>
                <a:tabLst>
                  <a:tab algn="l" pos="0"/>
                </a:tabLst>
              </a:pPr>
              <a:r>
                <a:rPr b="0" lang="en-US" sz="2000" spc="-1" strike="noStrike">
                  <a:solidFill>
                    <a:srgbClr val="c00000"/>
                  </a:solidFill>
                  <a:latin typeface="Symbol"/>
                  <a:ea typeface="ＭＳ Ｐゴシック"/>
                </a:rPr>
                <a:t>l</a:t>
              </a:r>
              <a:r>
                <a:rPr b="0" lang="en-US" sz="2000" spc="-1" strike="noStrike">
                  <a:solidFill>
                    <a:srgbClr val="c00000"/>
                  </a:solidFill>
                  <a:latin typeface="Arial"/>
                  <a:ea typeface="ＭＳ Ｐゴシック"/>
                </a:rPr>
                <a:t>'</a:t>
              </a:r>
              <a:r>
                <a:rPr b="0" lang="en-US" sz="2000" spc="-1" strike="noStrike" baseline="-25000">
                  <a:solidFill>
                    <a:srgbClr val="c00000"/>
                  </a:solidFill>
                  <a:latin typeface="Arial"/>
                  <a:ea typeface="ＭＳ Ｐゴシック"/>
                </a:rPr>
                <a:t>in</a:t>
              </a:r>
              <a:r>
                <a:rPr b="0" lang="en-US" sz="1800" spc="-1" strike="noStrike">
                  <a:solidFill>
                    <a:srgbClr val="c00000"/>
                  </a:solidFill>
                  <a:latin typeface="Arial"/>
                  <a:ea typeface="ＭＳ Ｐゴシック"/>
                </a:rPr>
                <a:t>:</a:t>
              </a:r>
              <a:r>
                <a:rPr b="0" lang="en-US" sz="1400" spc="-1" strike="noStrike">
                  <a:solidFill>
                    <a:srgbClr val="c00000"/>
                  </a:solidFill>
                  <a:latin typeface="Arial"/>
                  <a:ea typeface="ＭＳ Ｐゴシック"/>
                </a:rPr>
                <a:t> </a:t>
              </a:r>
              <a:r>
                <a:rPr b="0" lang="en-US" sz="1600" spc="-1" strike="noStrike">
                  <a:solidFill>
                    <a:srgbClr val="c00000"/>
                  </a:solidFill>
                  <a:latin typeface="Arial"/>
                  <a:ea typeface="ＭＳ Ｐゴシック"/>
                </a:rPr>
                <a:t>original data, </a:t>
              </a:r>
              <a:r>
                <a:rPr b="0" i="1" lang="en-US" sz="1600" spc="-1" strike="noStrike">
                  <a:solidFill>
                    <a:srgbClr val="c00000"/>
                  </a:solidFill>
                  <a:latin typeface="Arial"/>
                  <a:ea typeface="ＭＳ Ｐゴシック"/>
                </a:rPr>
                <a:t>plus</a:t>
              </a:r>
              <a:r>
                <a:rPr b="0" lang="en-US" sz="1600" spc="-1" strike="noStrike">
                  <a:solidFill>
                    <a:srgbClr val="c00000"/>
                  </a:solidFill>
                  <a:latin typeface="Arial"/>
                  <a:ea typeface="ＭＳ Ｐゴシック"/>
                </a:rPr>
                <a:t> retransmitted data</a:t>
              </a:r>
              <a:endParaRPr b="0" lang="en-US" sz="1600" spc="-1" strike="noStrike">
                <a:latin typeface="Arial"/>
              </a:endParaRPr>
            </a:p>
          </p:txBody>
        </p:sp>
        <p:sp>
          <p:nvSpPr>
            <p:cNvPr id="6446" name="Line 123"/>
            <p:cNvSpPr/>
            <p:nvPr/>
          </p:nvSpPr>
          <p:spPr>
            <a:xfrm>
              <a:off x="2909880" y="3916080"/>
              <a:ext cx="514080" cy="360"/>
            </a:xfrm>
            <a:prstGeom prst="line">
              <a:avLst/>
            </a:prstGeom>
            <a:ln w="12700">
              <a:solidFill>
                <a:srgbClr val="000000"/>
              </a:solidFill>
              <a:round/>
              <a:headEnd len="med" type="triangle" w="med"/>
            </a:ln>
          </p:spPr>
          <p:style>
            <a:lnRef idx="0"/>
            <a:fillRef idx="0"/>
            <a:effectRef idx="0"/>
            <a:fontRef idx="minor"/>
          </p:style>
        </p:sp>
        <p:sp>
          <p:nvSpPr>
            <p:cNvPr id="6447" name="Line 124"/>
            <p:cNvSpPr/>
            <p:nvPr/>
          </p:nvSpPr>
          <p:spPr>
            <a:xfrm>
              <a:off x="2904840" y="3682800"/>
              <a:ext cx="514440" cy="360"/>
            </a:xfrm>
            <a:prstGeom prst="line">
              <a:avLst/>
            </a:prstGeom>
            <a:ln w="12700">
              <a:solidFill>
                <a:srgbClr val="000000"/>
              </a:solidFill>
              <a:round/>
              <a:headEnd len="med" type="triangle" w="med"/>
            </a:ln>
          </p:spPr>
          <p:style>
            <a:lnRef idx="0"/>
            <a:fillRef idx="0"/>
            <a:effectRef idx="0"/>
            <a:fontRef idx="minor"/>
          </p:style>
        </p:sp>
      </p:grpSp>
      <p:grpSp>
        <p:nvGrpSpPr>
          <p:cNvPr id="6448" name="Group 125"/>
          <p:cNvGrpSpPr/>
          <p:nvPr/>
        </p:nvGrpSpPr>
        <p:grpSpPr>
          <a:xfrm>
            <a:off x="2913480" y="5218920"/>
            <a:ext cx="1936080" cy="1297800"/>
            <a:chOff x="2913480" y="5218920"/>
            <a:chExt cx="1936080" cy="1297800"/>
          </a:xfrm>
        </p:grpSpPr>
        <p:sp>
          <p:nvSpPr>
            <p:cNvPr id="6449" name="CustomShape 126"/>
            <p:cNvSpPr/>
            <p:nvPr/>
          </p:nvSpPr>
          <p:spPr>
            <a:xfrm>
              <a:off x="2913480" y="6001920"/>
              <a:ext cx="1746720" cy="514800"/>
            </a:xfrm>
            <a:prstGeom prst="rect">
              <a:avLst/>
            </a:prstGeom>
            <a:noFill/>
            <a:ln w="0">
              <a:noFill/>
            </a:ln>
          </p:spPr>
          <p:style>
            <a:lnRef idx="0"/>
            <a:fillRef idx="0"/>
            <a:effectRef idx="0"/>
            <a:fontRef idx="minor"/>
          </p:style>
          <p:txBody>
            <a:bodyPr lIns="90000" rIns="90000" tIns="45000" bIns="45000">
              <a:noAutofit/>
            </a:bodyPr>
            <a:p>
              <a:pPr algn="r">
                <a:lnSpc>
                  <a:spcPct val="100000"/>
                </a:lnSpc>
                <a:tabLst>
                  <a:tab algn="l" pos="0"/>
                </a:tabLst>
              </a:pPr>
              <a:r>
                <a:rPr b="1" i="1" lang="en-US" sz="1600" spc="-1" strike="noStrike">
                  <a:solidFill>
                    <a:srgbClr val="c00000"/>
                  </a:solidFill>
                  <a:latin typeface="Arial"/>
                  <a:ea typeface="ＭＳ Ｐゴシック"/>
                </a:rPr>
                <a:t>finite</a:t>
              </a:r>
              <a:r>
                <a:rPr b="0" lang="en-US" sz="1200" spc="-1" strike="noStrike">
                  <a:solidFill>
                    <a:srgbClr val="000000"/>
                  </a:solidFill>
                  <a:latin typeface="Arial"/>
                  <a:ea typeface="ＭＳ Ｐゴシック"/>
                </a:rPr>
                <a:t> shared output link buffers</a:t>
              </a:r>
              <a:endParaRPr b="0" lang="en-US" sz="1200" spc="-1" strike="noStrike">
                <a:latin typeface="Arial"/>
              </a:endParaRPr>
            </a:p>
          </p:txBody>
        </p:sp>
        <p:sp>
          <p:nvSpPr>
            <p:cNvPr id="6450" name="Line 127"/>
            <p:cNvSpPr/>
            <p:nvPr/>
          </p:nvSpPr>
          <p:spPr>
            <a:xfrm flipH="1">
              <a:off x="4291920" y="5607720"/>
              <a:ext cx="295200" cy="509040"/>
            </a:xfrm>
            <a:prstGeom prst="line">
              <a:avLst/>
            </a:prstGeom>
            <a:ln w="9525">
              <a:solidFill>
                <a:srgbClr val="000000"/>
              </a:solidFill>
              <a:round/>
            </a:ln>
          </p:spPr>
          <p:style>
            <a:lnRef idx="0"/>
            <a:fillRef idx="0"/>
            <a:effectRef idx="0"/>
            <a:fontRef idx="minor"/>
          </p:style>
        </p:sp>
        <p:grpSp>
          <p:nvGrpSpPr>
            <p:cNvPr id="6451" name="Group 128"/>
            <p:cNvGrpSpPr/>
            <p:nvPr/>
          </p:nvGrpSpPr>
          <p:grpSpPr>
            <a:xfrm>
              <a:off x="4030200" y="5218920"/>
              <a:ext cx="819360" cy="353520"/>
              <a:chOff x="4030200" y="5218920"/>
              <a:chExt cx="819360" cy="353520"/>
            </a:xfrm>
          </p:grpSpPr>
          <p:sp>
            <p:nvSpPr>
              <p:cNvPr id="6452" name="CustomShape 129"/>
              <p:cNvSpPr/>
              <p:nvPr/>
            </p:nvSpPr>
            <p:spPr>
              <a:xfrm>
                <a:off x="4030200" y="5218920"/>
                <a:ext cx="819360" cy="353520"/>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p:style>
          </p:sp>
          <p:sp>
            <p:nvSpPr>
              <p:cNvPr id="6453" name="Line 130"/>
              <p:cNvSpPr/>
              <p:nvPr/>
            </p:nvSpPr>
            <p:spPr>
              <a:xfrm flipV="1">
                <a:off x="473148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454" name="Line 131"/>
              <p:cNvSpPr/>
              <p:nvPr/>
            </p:nvSpPr>
            <p:spPr>
              <a:xfrm flipV="1">
                <a:off x="463932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455" name="Line 132"/>
              <p:cNvSpPr/>
              <p:nvPr/>
            </p:nvSpPr>
            <p:spPr>
              <a:xfrm flipV="1">
                <a:off x="454680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456" name="Line 133"/>
              <p:cNvSpPr/>
              <p:nvPr/>
            </p:nvSpPr>
            <p:spPr>
              <a:xfrm flipV="1">
                <a:off x="445464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457" name="Line 134"/>
              <p:cNvSpPr/>
              <p:nvPr/>
            </p:nvSpPr>
            <p:spPr>
              <a:xfrm flipV="1">
                <a:off x="436212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458" name="Line 135"/>
              <p:cNvSpPr/>
              <p:nvPr/>
            </p:nvSpPr>
            <p:spPr>
              <a:xfrm flipV="1">
                <a:off x="426996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459" name="Line 136"/>
              <p:cNvSpPr/>
              <p:nvPr/>
            </p:nvSpPr>
            <p:spPr>
              <a:xfrm flipV="1">
                <a:off x="417780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grpSp>
      </p:grpSp>
      <p:sp>
        <p:nvSpPr>
          <p:cNvPr id="6460" name="CustomShape 137"/>
          <p:cNvSpPr/>
          <p:nvPr/>
        </p:nvSpPr>
        <p:spPr>
          <a:xfrm>
            <a:off x="2803320" y="3659760"/>
            <a:ext cx="4209480" cy="1667520"/>
          </a:xfrm>
          <a:custGeom>
            <a:avLst/>
            <a:gdLst/>
            <a:ahLst/>
            <a:rect l="l" t="t"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a:solidFill>
              <a:srgbClr val="ff0000"/>
            </a:solidFill>
            <a:round/>
            <a:tailEnd len="med" type="triangle" w="med"/>
          </a:ln>
        </p:spPr>
        <p:style>
          <a:lnRef idx="0"/>
          <a:fillRef idx="0"/>
          <a:effectRef idx="0"/>
          <a:fontRef idx="minor"/>
        </p:style>
      </p:sp>
      <p:grpSp>
        <p:nvGrpSpPr>
          <p:cNvPr id="6461" name="Group 138"/>
          <p:cNvGrpSpPr/>
          <p:nvPr/>
        </p:nvGrpSpPr>
        <p:grpSpPr>
          <a:xfrm>
            <a:off x="1586520" y="4744080"/>
            <a:ext cx="4911480" cy="1343520"/>
            <a:chOff x="1586520" y="4744080"/>
            <a:chExt cx="4911480" cy="1343520"/>
          </a:xfrm>
        </p:grpSpPr>
        <p:sp>
          <p:nvSpPr>
            <p:cNvPr id="6462" name="CustomShape 139"/>
            <p:cNvSpPr/>
            <p:nvPr/>
          </p:nvSpPr>
          <p:spPr>
            <a:xfrm>
              <a:off x="1586520" y="4744080"/>
              <a:ext cx="110520" cy="115920"/>
            </a:xfrm>
            <a:prstGeom prst="ellipse">
              <a:avLst/>
            </a:prstGeom>
            <a:solidFill>
              <a:srgbClr val="0013a3"/>
            </a:solidFill>
            <a:ln w="9525">
              <a:solidFill>
                <a:srgbClr val="0013a3"/>
              </a:solidFill>
              <a:round/>
            </a:ln>
          </p:spPr>
          <p:style>
            <a:lnRef idx="0"/>
            <a:fillRef idx="0"/>
            <a:effectRef idx="0"/>
            <a:fontRef idx="minor"/>
          </p:style>
        </p:sp>
        <p:sp>
          <p:nvSpPr>
            <p:cNvPr id="6463" name="CustomShape 140"/>
            <p:cNvSpPr/>
            <p:nvPr/>
          </p:nvSpPr>
          <p:spPr>
            <a:xfrm>
              <a:off x="1645200" y="4843800"/>
              <a:ext cx="4852800" cy="1243800"/>
            </a:xfrm>
            <a:custGeom>
              <a:avLst/>
              <a:gdLst/>
              <a:ahLst/>
              <a:rect l="l" t="t"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a:solidFill>
                <a:srgbClr val="0013a3"/>
              </a:solidFill>
              <a:round/>
              <a:tailEnd len="med" type="triangle" w="med"/>
            </a:ln>
          </p:spPr>
          <p:style>
            <a:lnRef idx="0"/>
            <a:fillRef idx="0"/>
            <a:effectRef idx="0"/>
            <a:fontRef idx="minor"/>
          </p:style>
        </p:sp>
      </p:grpSp>
      <p:grpSp>
        <p:nvGrpSpPr>
          <p:cNvPr id="6464" name="Group 141"/>
          <p:cNvGrpSpPr/>
          <p:nvPr/>
        </p:nvGrpSpPr>
        <p:grpSpPr>
          <a:xfrm>
            <a:off x="3291480" y="5336640"/>
            <a:ext cx="2078640" cy="470520"/>
            <a:chOff x="3291480" y="5336640"/>
            <a:chExt cx="2078640" cy="470520"/>
          </a:xfrm>
        </p:grpSpPr>
        <p:sp>
          <p:nvSpPr>
            <p:cNvPr id="6465" name="CustomShape 142"/>
            <p:cNvSpPr/>
            <p:nvPr/>
          </p:nvSpPr>
          <p:spPr>
            <a:xfrm>
              <a:off x="5024520" y="5336640"/>
              <a:ext cx="345600" cy="45540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00"/>
                  </a:solidFill>
                  <a:latin typeface="Calibri"/>
                  <a:ea typeface="DejaVu Sans"/>
                </a:rPr>
                <a:t>R</a:t>
              </a:r>
              <a:endParaRPr b="0" lang="en-US" sz="2400" spc="-1" strike="noStrike">
                <a:latin typeface="Arial"/>
              </a:endParaRPr>
            </a:p>
          </p:txBody>
        </p:sp>
        <p:sp>
          <p:nvSpPr>
            <p:cNvPr id="6466" name="CustomShape 143"/>
            <p:cNvSpPr/>
            <p:nvPr/>
          </p:nvSpPr>
          <p:spPr>
            <a:xfrm>
              <a:off x="3291480" y="5351760"/>
              <a:ext cx="345600" cy="45540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00"/>
                  </a:solidFill>
                  <a:latin typeface="Calibri"/>
                  <a:ea typeface="DejaVu Sans"/>
                </a:rPr>
                <a:t>R</a:t>
              </a:r>
              <a:endParaRPr b="0" lang="en-US" sz="2400" spc="-1" strike="noStrike">
                <a:latin typeface="Arial"/>
              </a:endParaRPr>
            </a:p>
          </p:txBody>
        </p:sp>
      </p:grpSp>
      <p:sp>
        <p:nvSpPr>
          <p:cNvPr id="6467" name="CustomShape 144"/>
          <p:cNvSpPr/>
          <p:nvPr/>
        </p:nvSpPr>
        <p:spPr>
          <a:xfrm>
            <a:off x="798840" y="208800"/>
            <a:ext cx="1139076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Causes/costs of congestion: scenario 2</a:t>
            </a:r>
            <a:endParaRPr b="0" lang="en-US" sz="4800" spc="-1" strike="noStrike">
              <a:latin typeface="Arial"/>
            </a:endParaRPr>
          </a:p>
        </p:txBody>
      </p:sp>
      <p:sp>
        <p:nvSpPr>
          <p:cNvPr id="6468" name="CustomShape 145"/>
          <p:cNvSpPr/>
          <p:nvPr/>
        </p:nvSpPr>
        <p:spPr>
          <a:xfrm>
            <a:off x="2711520" y="3613320"/>
            <a:ext cx="241920" cy="153000"/>
          </a:xfrm>
          <a:prstGeom prst="rect">
            <a:avLst/>
          </a:prstGeom>
          <a:solidFill>
            <a:srgbClr val="00cc99"/>
          </a:solidFill>
          <a:ln w="9525">
            <a:solidFill>
              <a:srgbClr val="006600"/>
            </a:solidFill>
            <a:miter/>
          </a:ln>
        </p:spPr>
        <p:style>
          <a:lnRef idx="0"/>
          <a:fillRef idx="0"/>
          <a:effectRef idx="0"/>
          <a:fontRef idx="minor"/>
        </p:style>
      </p:sp>
      <p:sp>
        <p:nvSpPr>
          <p:cNvPr id="6469" name="CustomShape 146"/>
          <p:cNvSpPr/>
          <p:nvPr/>
        </p:nvSpPr>
        <p:spPr>
          <a:xfrm>
            <a:off x="2381400" y="3846600"/>
            <a:ext cx="241920" cy="153000"/>
          </a:xfrm>
          <a:prstGeom prst="rect">
            <a:avLst/>
          </a:prstGeom>
          <a:solidFill>
            <a:srgbClr val="00cc99"/>
          </a:solidFill>
          <a:ln w="9525">
            <a:solidFill>
              <a:srgbClr val="006600"/>
            </a:solidFill>
            <a:miter/>
          </a:ln>
        </p:spPr>
        <p:style>
          <a:lnRef idx="0"/>
          <a:fillRef idx="0"/>
          <a:effectRef idx="0"/>
          <a:fontRef idx="minor"/>
        </p:style>
      </p:sp>
      <p:sp>
        <p:nvSpPr>
          <p:cNvPr id="6470" name="CustomShape 147"/>
          <p:cNvSpPr/>
          <p:nvPr/>
        </p:nvSpPr>
        <p:spPr>
          <a:xfrm>
            <a:off x="1758240" y="3736800"/>
            <a:ext cx="6094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6600"/>
                </a:solidFill>
                <a:latin typeface="Arial"/>
                <a:ea typeface="ＭＳ Ｐゴシック"/>
              </a:rPr>
              <a:t>copy</a:t>
            </a:r>
            <a:endParaRPr b="0" lang="en-US" sz="1600" spc="-1" strike="noStrike">
              <a:latin typeface="Arial"/>
            </a:endParaRPr>
          </a:p>
        </p:txBody>
      </p:sp>
      <p:sp>
        <p:nvSpPr>
          <p:cNvPr id="6471" name="CustomShape 148"/>
          <p:cNvSpPr/>
          <p:nvPr/>
        </p:nvSpPr>
        <p:spPr>
          <a:xfrm>
            <a:off x="3789000" y="4761000"/>
            <a:ext cx="163512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1600" spc="-1" strike="noStrike">
                <a:solidFill>
                  <a:srgbClr val="006600"/>
                </a:solidFill>
                <a:latin typeface="Arial"/>
                <a:ea typeface="ＭＳ Ｐゴシック"/>
              </a:rPr>
              <a:t>no buffer space!</a:t>
            </a:r>
            <a:endParaRPr b="0" lang="en-US" sz="1600" spc="-1" strike="noStrike">
              <a:latin typeface="Arial"/>
            </a:endParaRPr>
          </a:p>
        </p:txBody>
      </p:sp>
      <p:sp>
        <p:nvSpPr>
          <p:cNvPr id="6472" name="CustomShape 149"/>
          <p:cNvSpPr/>
          <p:nvPr/>
        </p:nvSpPr>
        <p:spPr>
          <a:xfrm>
            <a:off x="600480" y="1222920"/>
            <a:ext cx="5913360" cy="2129760"/>
          </a:xfrm>
          <a:prstGeom prst="rect">
            <a:avLst/>
          </a:prstGeom>
          <a:noFill/>
          <a:ln w="0">
            <a:noFill/>
          </a:ln>
        </p:spPr>
        <p:style>
          <a:lnRef idx="0"/>
          <a:fillRef idx="0"/>
          <a:effectRef idx="0"/>
          <a:fontRef idx="minor"/>
        </p:style>
        <p:txBody>
          <a:bodyPr lIns="90000" rIns="90000" tIns="45000" bIns="45000">
            <a:normAutofit fontScale="81000"/>
          </a:bodyPr>
          <a:p>
            <a:pPr marL="352440" indent="-219600">
              <a:lnSpc>
                <a:spcPct val="90000"/>
              </a:lnSpc>
              <a:spcBef>
                <a:spcPts val="1001"/>
              </a:spcBef>
              <a:tabLst>
                <a:tab algn="l" pos="0"/>
              </a:tabLst>
            </a:pPr>
            <a:r>
              <a:rPr b="0" lang="en-US" sz="3000" spc="-1" strike="noStrike">
                <a:solidFill>
                  <a:srgbClr val="000099"/>
                </a:solidFill>
                <a:latin typeface="Calibri"/>
                <a:ea typeface="DejaVu Sans"/>
              </a:rPr>
              <a:t>Idealization: </a:t>
            </a:r>
            <a:r>
              <a:rPr b="0" i="1" lang="en-US" sz="3000" spc="-1" strike="noStrike">
                <a:solidFill>
                  <a:srgbClr val="c00000"/>
                </a:solidFill>
                <a:latin typeface="Calibri"/>
                <a:ea typeface="DejaVu Sans"/>
              </a:rPr>
              <a:t>some </a:t>
            </a:r>
            <a:r>
              <a:rPr b="0" lang="en-US" sz="3000" spc="-1" strike="noStrike">
                <a:solidFill>
                  <a:srgbClr val="000000"/>
                </a:solidFill>
                <a:latin typeface="Calibri"/>
                <a:ea typeface="DejaVu Sans"/>
              </a:rPr>
              <a:t>perfect knowledge</a:t>
            </a:r>
            <a:endParaRPr b="0" lang="en-US" sz="3000" spc="-1" strike="noStrike">
              <a:latin typeface="Arial"/>
            </a:endParaRPr>
          </a:p>
          <a:p>
            <a:pPr marL="457200" indent="-213480">
              <a:lnSpc>
                <a:spcPct val="90000"/>
              </a:lnSpc>
              <a:spcBef>
                <a:spcPts val="1001"/>
              </a:spcBef>
              <a:buClr>
                <a:srgbClr val="0000a3"/>
              </a:buClr>
              <a:buFont typeface="Wingdings" charset="2"/>
              <a:buChar char=""/>
              <a:tabLst>
                <a:tab algn="l" pos="0"/>
              </a:tabLst>
            </a:pPr>
            <a:r>
              <a:rPr b="0" lang="en-US" sz="2400" spc="-1" strike="noStrike">
                <a:solidFill>
                  <a:srgbClr val="000000"/>
                </a:solidFill>
                <a:latin typeface="Calibri"/>
                <a:ea typeface="DejaVu Sans"/>
              </a:rPr>
              <a:t>packets can be lost (dropped at router) due  to full buffers</a:t>
            </a:r>
            <a:endParaRPr b="0" lang="en-US" sz="2400" spc="-1" strike="noStrike">
              <a:latin typeface="Arial"/>
            </a:endParaRPr>
          </a:p>
          <a:p>
            <a:pPr marL="457200" indent="-213480">
              <a:lnSpc>
                <a:spcPct val="90000"/>
              </a:lnSpc>
              <a:spcBef>
                <a:spcPts val="1001"/>
              </a:spcBef>
              <a:buClr>
                <a:srgbClr val="0000a3"/>
              </a:buClr>
              <a:buFont typeface="Wingdings" charset="2"/>
              <a:buChar char=""/>
              <a:tabLst>
                <a:tab algn="l" pos="0"/>
              </a:tabLst>
            </a:pPr>
            <a:r>
              <a:rPr b="0" lang="en-US" sz="2400" spc="-1" strike="noStrike">
                <a:solidFill>
                  <a:srgbClr val="000000"/>
                </a:solidFill>
                <a:latin typeface="Calibri"/>
                <a:ea typeface="DejaVu Sans"/>
              </a:rPr>
              <a:t>sender knows when packet has been dropped: only resends if packet </a:t>
            </a:r>
            <a:r>
              <a:rPr b="0" i="1" lang="en-US" sz="2400" spc="-1" strike="noStrike">
                <a:solidFill>
                  <a:srgbClr val="000000"/>
                </a:solidFill>
                <a:latin typeface="Calibri"/>
                <a:ea typeface="DejaVu Sans"/>
              </a:rPr>
              <a:t>known</a:t>
            </a:r>
            <a:r>
              <a:rPr b="0" lang="en-US" sz="2400" spc="-1" strike="noStrike">
                <a:solidFill>
                  <a:srgbClr val="000000"/>
                </a:solidFill>
                <a:latin typeface="Calibri"/>
                <a:ea typeface="DejaVu Sans"/>
              </a:rPr>
              <a:t> to be lost</a:t>
            </a:r>
            <a:endParaRPr b="0" lang="en-US" sz="2400" spc="-1" strike="noStrike">
              <a:latin typeface="Arial"/>
            </a:endParaRPr>
          </a:p>
        </p:txBody>
      </p:sp>
      <p:sp>
        <p:nvSpPr>
          <p:cNvPr id="6473" name="CustomShape 150"/>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FDEA6DFF-6BA4-4ADD-987C-FBF0900D4319}" type="slidenum">
              <a:rPr b="0" lang="en-US" sz="1100" spc="-1" strike="noStrike">
                <a:solidFill>
                  <a:srgbClr val="404040"/>
                </a:solidFill>
                <a:latin typeface="Calibri"/>
                <a:ea typeface="DejaVu Sans"/>
              </a:rPr>
              <a:t>110</a:t>
            </a:fld>
            <a:endParaRPr b="0" lang="en-US" sz="11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2681" dur="indefinite" restart="never" nodeType="tmRoot">
          <p:childTnLst>
            <p:seq>
              <p:cTn id="2682" dur="indefinite" nodeType="mainSeq">
                <p:childTnLst>
                  <p:par>
                    <p:cTn id="2683" fill="hold">
                      <p:stCondLst>
                        <p:cond delay="indefinite"/>
                      </p:stCondLst>
                      <p:childTnLst>
                        <p:par>
                          <p:cTn id="2684" fill="hold">
                            <p:stCondLst>
                              <p:cond delay="0"/>
                            </p:stCondLst>
                            <p:childTnLst>
                              <p:par>
                                <p:cTn id="2685" nodeType="clickEffect" fill="hold" presetClass="entr" presetID="9">
                                  <p:stCondLst>
                                    <p:cond delay="0"/>
                                  </p:stCondLst>
                                  <p:childTnLst>
                                    <p:set>
                                      <p:cBhvr>
                                        <p:cTn id="2686" dur="1" fill="hold">
                                          <p:stCondLst>
                                            <p:cond delay="0"/>
                                          </p:stCondLst>
                                        </p:cTn>
                                        <p:tgtEl>
                                          <p:spTgt spid="6468"/>
                                        </p:tgtEl>
                                        <p:attrNameLst>
                                          <p:attrName>style.visibility</p:attrName>
                                        </p:attrNameLst>
                                      </p:cBhvr>
                                      <p:to>
                                        <p:strVal val="visible"/>
                                      </p:to>
                                    </p:set>
                                    <p:animEffect filter="dissolve" transition="in">
                                      <p:cBhvr additive="repl">
                                        <p:cTn id="2687" dur="500"/>
                                        <p:tgtEl>
                                          <p:spTgt spid="6468"/>
                                        </p:tgtEl>
                                      </p:cBhvr>
                                    </p:animEffect>
                                  </p:childTnLst>
                                </p:cTn>
                              </p:par>
                            </p:childTnLst>
                          </p:cTn>
                        </p:par>
                        <p:par>
                          <p:cTn id="2688" fill="hold">
                            <p:stCondLst>
                              <p:cond delay="500"/>
                            </p:stCondLst>
                            <p:childTnLst>
                              <p:par>
                                <p:cTn id="2689" nodeType="afterEffect" fill="hold" presetClass="path" presetID="42">
                                  <p:stCondLst>
                                    <p:cond delay="0"/>
                                  </p:stCondLst>
                                  <p:childTnLst>
                                    <p:animMotion origin="layout" path="M -0.00017 0.00255 L -5.55556E-007 0.03542 E">
                                      <p:cBhvr>
                                        <p:cTn id="2690" dur="2000" fill="hold"/>
                                        <p:tgtEl>
                                          <p:spTgt spid="6468"/>
                                        </p:tgtEl>
                                        <p:attrNameLst>
                                          <p:attrName>ppt_x</p:attrName>
                                          <p:attrName>ppt_y</p:attrName>
                                        </p:attrNameLst>
                                      </p:cBhvr>
                                    </p:animMotion>
                                  </p:childTnLst>
                                </p:cTn>
                              </p:par>
                            </p:childTnLst>
                          </p:cTn>
                        </p:par>
                        <p:par>
                          <p:cTn id="2691" fill="hold">
                            <p:stCondLst>
                              <p:cond delay="2500"/>
                            </p:stCondLst>
                            <p:childTnLst>
                              <p:par>
                                <p:cTn id="2692" nodeType="afterEffect" fill="hold" presetClass="entr" presetID="9">
                                  <p:stCondLst>
                                    <p:cond delay="0"/>
                                  </p:stCondLst>
                                  <p:childTnLst>
                                    <p:set>
                                      <p:cBhvr>
                                        <p:cTn id="2693" dur="1" fill="hold">
                                          <p:stCondLst>
                                            <p:cond delay="0"/>
                                          </p:stCondLst>
                                        </p:cTn>
                                        <p:tgtEl>
                                          <p:spTgt spid="6469"/>
                                        </p:tgtEl>
                                        <p:attrNameLst>
                                          <p:attrName>style.visibility</p:attrName>
                                        </p:attrNameLst>
                                      </p:cBhvr>
                                      <p:to>
                                        <p:strVal val="visible"/>
                                      </p:to>
                                    </p:set>
                                    <p:animEffect filter="dissolve" transition="in">
                                      <p:cBhvr additive="repl">
                                        <p:cTn id="2694" dur="500"/>
                                        <p:tgtEl>
                                          <p:spTgt spid="6469"/>
                                        </p:tgtEl>
                                      </p:cBhvr>
                                    </p:animEffect>
                                  </p:childTnLst>
                                </p:cTn>
                              </p:par>
                              <p:par>
                                <p:cTn id="2695" nodeType="withEffect" fill="hold" presetClass="entr" presetID="9">
                                  <p:stCondLst>
                                    <p:cond delay="0"/>
                                  </p:stCondLst>
                                  <p:childTnLst>
                                    <p:set>
                                      <p:cBhvr>
                                        <p:cTn id="2696" dur="1" fill="hold">
                                          <p:stCondLst>
                                            <p:cond delay="0"/>
                                          </p:stCondLst>
                                        </p:cTn>
                                        <p:tgtEl>
                                          <p:spTgt spid="6470"/>
                                        </p:tgtEl>
                                        <p:attrNameLst>
                                          <p:attrName>style.visibility</p:attrName>
                                        </p:attrNameLst>
                                      </p:cBhvr>
                                      <p:to>
                                        <p:strVal val="visible"/>
                                      </p:to>
                                    </p:set>
                                    <p:animEffect filter="dissolve" transition="in">
                                      <p:cBhvr additive="repl">
                                        <p:cTn id="2697" dur="500"/>
                                        <p:tgtEl>
                                          <p:spTgt spid="6470"/>
                                        </p:tgtEl>
                                      </p:cBhvr>
                                    </p:animEffect>
                                  </p:childTnLst>
                                </p:cTn>
                              </p:par>
                            </p:childTnLst>
                          </p:cTn>
                        </p:par>
                        <p:par>
                          <p:cTn id="2698" fill="hold">
                            <p:stCondLst>
                              <p:cond delay="3000"/>
                            </p:stCondLst>
                            <p:childTnLst>
                              <p:par>
                                <p:cTn id="2699" nodeType="afterEffect" fill="hold" presetClass="path">
                                  <p:stCondLst>
                                    <p:cond delay="0"/>
                                  </p:stCondLst>
                                  <p:childTnLst>
                                    <p:animMotion origin="layout" path="M -1.875E-006 0.03542 L 0.00026 0.17778 L 0.06328 0.17871 L 0.03451 0.24167 L 0.14323 0.24167 E">
                                      <p:cBhvr>
                                        <p:cTn id="2700" dur="2000" fill="hold"/>
                                        <p:tgtEl>
                                          <p:spTgt spid="6468"/>
                                        </p:tgtEl>
                                        <p:attrNameLst>
                                          <p:attrName>ppt_x</p:attrName>
                                          <p:attrName>ppt_y</p:attrName>
                                        </p:attrNameLst>
                                      </p:cBhvr>
                                    </p:animMotion>
                                  </p:childTnLst>
                                </p:cTn>
                              </p:par>
                              <p:par>
                                <p:cTn id="2701" nodeType="withEffect" fill="hold" presetClass="exit" presetID="9">
                                  <p:stCondLst>
                                    <p:cond delay="0"/>
                                  </p:stCondLst>
                                  <p:childTnLst>
                                    <p:animEffect filter="dissolve" transition="out">
                                      <p:cBhvr additive="repl">
                                        <p:cTn id="2702" dur="500"/>
                                        <p:tgtEl>
                                          <p:spTgt spid="6470"/>
                                        </p:tgtEl>
                                      </p:cBhvr>
                                    </p:animEffect>
                                    <p:set>
                                      <p:cBhvr>
                                        <p:cTn id="2703" dur="1" fill="hold">
                                          <p:stCondLst>
                                            <p:cond delay="499"/>
                                          </p:stCondLst>
                                        </p:cTn>
                                        <p:tgtEl>
                                          <p:spTgt spid="6470"/>
                                        </p:tgtEl>
                                        <p:attrNameLst>
                                          <p:attrName>style.visibility</p:attrName>
                                        </p:attrNameLst>
                                      </p:cBhvr>
                                      <p:to>
                                        <p:strVal val="hidden"/>
                                      </p:to>
                                    </p:set>
                                  </p:childTnLst>
                                </p:cTn>
                              </p:par>
                            </p:childTnLst>
                          </p:cTn>
                        </p:par>
                        <p:par>
                          <p:cTn id="2704" fill="hold">
                            <p:stCondLst>
                              <p:cond delay="5000"/>
                            </p:stCondLst>
                            <p:childTnLst>
                              <p:par>
                                <p:cTn id="2705" nodeType="afterEffect" fill="hold" presetClass="entr" presetID="9">
                                  <p:stCondLst>
                                    <p:cond delay="0"/>
                                  </p:stCondLst>
                                  <p:childTnLst>
                                    <p:set>
                                      <p:cBhvr>
                                        <p:cTn id="2706" dur="1" fill="hold">
                                          <p:stCondLst>
                                            <p:cond delay="0"/>
                                          </p:stCondLst>
                                        </p:cTn>
                                        <p:tgtEl>
                                          <p:spTgt spid="6471"/>
                                        </p:tgtEl>
                                        <p:attrNameLst>
                                          <p:attrName>style.visibility</p:attrName>
                                        </p:attrNameLst>
                                      </p:cBhvr>
                                      <p:to>
                                        <p:strVal val="visible"/>
                                      </p:to>
                                    </p:set>
                                    <p:animEffect filter="dissolve" transition="in">
                                      <p:cBhvr additive="repl">
                                        <p:cTn id="2707" dur="500"/>
                                        <p:tgtEl>
                                          <p:spTgt spid="6471"/>
                                        </p:tgtEl>
                                      </p:cBhvr>
                                    </p:animEffect>
                                  </p:childTnLst>
                                </p:cTn>
                              </p:par>
                            </p:childTnLst>
                          </p:cTn>
                        </p:par>
                        <p:par>
                          <p:cTn id="2708" fill="hold">
                            <p:stCondLst>
                              <p:cond delay="5500"/>
                            </p:stCondLst>
                            <p:childTnLst>
                              <p:par>
                                <p:cTn id="2709" nodeType="afterEffect" fill="hold" presetClass="entr" presetID="9">
                                  <p:stCondLst>
                                    <p:cond delay="0"/>
                                  </p:stCondLst>
                                  <p:childTnLst>
                                    <p:set>
                                      <p:cBhvr>
                                        <p:cTn id="2710" dur="1" fill="hold">
                                          <p:stCondLst>
                                            <p:cond delay="0"/>
                                          </p:stCondLst>
                                        </p:cTn>
                                        <p:tgtEl>
                                          <p:spTgt spid="6321"/>
                                        </p:tgtEl>
                                        <p:attrNameLst>
                                          <p:attrName>style.visibility</p:attrName>
                                        </p:attrNameLst>
                                      </p:cBhvr>
                                      <p:to>
                                        <p:strVal val="visible"/>
                                      </p:to>
                                    </p:set>
                                    <p:animEffect filter="dissolve" transition="in">
                                      <p:cBhvr additive="repl">
                                        <p:cTn id="2711" dur="500"/>
                                        <p:tgtEl>
                                          <p:spTgt spid="6321"/>
                                        </p:tgtEl>
                                      </p:cBhvr>
                                    </p:animEffect>
                                  </p:childTnLst>
                                </p:cTn>
                              </p:par>
                            </p:childTnLst>
                          </p:cTn>
                        </p:par>
                        <p:par>
                          <p:cTn id="2712" fill="hold">
                            <p:stCondLst>
                              <p:cond delay="6000"/>
                            </p:stCondLst>
                            <p:childTnLst>
                              <p:par>
                                <p:cTn id="2713" nodeType="afterEffect" fill="hold" presetClass="path">
                                  <p:stCondLst>
                                    <p:cond delay="0"/>
                                  </p:stCondLst>
                                  <p:childTnLst>
                                    <p:animMotion origin="layout" path="M 0.14323 0.24167 L 0.14544 0.35116 E">
                                      <p:cBhvr>
                                        <p:cTn id="2714" dur="2000" fill="hold"/>
                                        <p:tgtEl>
                                          <p:spTgt spid="6468"/>
                                        </p:tgtEl>
                                        <p:attrNameLst>
                                          <p:attrName>ppt_x</p:attrName>
                                          <p:attrName>ppt_y</p:attrName>
                                        </p:attrNameLst>
                                      </p:cBhvr>
                                    </p:animMotion>
                                  </p:childTnLst>
                                </p:cTn>
                              </p:par>
                              <p:par>
                                <p:cTn id="2715" nodeType="withEffect" fill="hold" presetClass="exit" presetID="9">
                                  <p:stCondLst>
                                    <p:cond delay="0"/>
                                  </p:stCondLst>
                                  <p:childTnLst>
                                    <p:animEffect filter="dissolve" transition="out">
                                      <p:cBhvr additive="repl">
                                        <p:cTn id="2716" dur="500"/>
                                        <p:tgtEl>
                                          <p:spTgt spid="6471"/>
                                        </p:tgtEl>
                                      </p:cBhvr>
                                    </p:animEffect>
                                    <p:set>
                                      <p:cBhvr>
                                        <p:cTn id="2717" dur="1" fill="hold">
                                          <p:stCondLst>
                                            <p:cond delay="499"/>
                                          </p:stCondLst>
                                        </p:cTn>
                                        <p:tgtEl>
                                          <p:spTgt spid="6471"/>
                                        </p:tgtEl>
                                        <p:attrNameLst>
                                          <p:attrName>style.visibility</p:attrName>
                                        </p:attrNameLst>
                                      </p:cBhvr>
                                      <p:to>
                                        <p:strVal val="hidden"/>
                                      </p:to>
                                    </p:set>
                                  </p:childTnLst>
                                </p:cTn>
                              </p:par>
                            </p:childTnLst>
                          </p:cTn>
                        </p:par>
                        <p:par>
                          <p:cTn id="2718" fill="hold">
                            <p:stCondLst>
                              <p:cond delay="8000"/>
                            </p:stCondLst>
                            <p:childTnLst>
                              <p:par>
                                <p:cTn id="2719" nodeType="afterEffect" fill="hold" presetClass="exit" presetID="9">
                                  <p:stCondLst>
                                    <p:cond delay="0"/>
                                  </p:stCondLst>
                                  <p:childTnLst>
                                    <p:animEffect filter="dissolve" transition="out">
                                      <p:cBhvr additive="repl">
                                        <p:cTn id="2720" dur="500"/>
                                        <p:tgtEl>
                                          <p:spTgt spid="6468"/>
                                        </p:tgtEl>
                                      </p:cBhvr>
                                    </p:animEffect>
                                    <p:set>
                                      <p:cBhvr>
                                        <p:cTn id="2721" dur="1" fill="hold">
                                          <p:stCondLst>
                                            <p:cond delay="499"/>
                                          </p:stCondLst>
                                        </p:cTn>
                                        <p:tgtEl>
                                          <p:spTgt spid="646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4" name="CustomShape 1"/>
          <p:cNvSpPr/>
          <p:nvPr/>
        </p:nvSpPr>
        <p:spPr>
          <a:xfrm>
            <a:off x="6946920" y="5009760"/>
            <a:ext cx="305640" cy="121464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grpSp>
        <p:nvGrpSpPr>
          <p:cNvPr id="6475" name="Group 2"/>
          <p:cNvGrpSpPr/>
          <p:nvPr/>
        </p:nvGrpSpPr>
        <p:grpSpPr>
          <a:xfrm>
            <a:off x="6249240" y="5024160"/>
            <a:ext cx="720720" cy="1180440"/>
            <a:chOff x="6249240" y="5024160"/>
            <a:chExt cx="720720" cy="1180440"/>
          </a:xfrm>
        </p:grpSpPr>
        <p:sp>
          <p:nvSpPr>
            <p:cNvPr id="6476" name="CustomShape 3"/>
            <p:cNvSpPr/>
            <p:nvPr/>
          </p:nvSpPr>
          <p:spPr>
            <a:xfrm>
              <a:off x="6256440" y="5024160"/>
              <a:ext cx="702720" cy="1180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6477" name="Line 4"/>
            <p:cNvSpPr/>
            <p:nvPr/>
          </p:nvSpPr>
          <p:spPr>
            <a:xfrm>
              <a:off x="6249240" y="52632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478" name="Line 5"/>
            <p:cNvSpPr/>
            <p:nvPr/>
          </p:nvSpPr>
          <p:spPr>
            <a:xfrm>
              <a:off x="6253560" y="55062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479" name="Line 6"/>
            <p:cNvSpPr/>
            <p:nvPr/>
          </p:nvSpPr>
          <p:spPr>
            <a:xfrm>
              <a:off x="6264720" y="57456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480" name="Line 7"/>
            <p:cNvSpPr/>
            <p:nvPr/>
          </p:nvSpPr>
          <p:spPr>
            <a:xfrm>
              <a:off x="6254640" y="59778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sp>
        <p:nvSpPr>
          <p:cNvPr id="6481" name="CustomShape 8"/>
          <p:cNvSpPr/>
          <p:nvPr/>
        </p:nvSpPr>
        <p:spPr>
          <a:xfrm flipH="1">
            <a:off x="1841760" y="3515760"/>
            <a:ext cx="525960" cy="1175760"/>
          </a:xfrm>
          <a:custGeom>
            <a:avLst/>
            <a:gdLst/>
            <a:ah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0">
            <a:gsLst>
              <a:gs pos="0">
                <a:srgbClr val="b2b2b2"/>
              </a:gs>
              <a:gs pos="100000">
                <a:srgbClr val="ffffff"/>
              </a:gs>
            </a:gsLst>
            <a:lin ang="10800000"/>
          </a:gradFill>
          <a:ln w="0">
            <a:noFill/>
          </a:ln>
        </p:spPr>
        <p:style>
          <a:lnRef idx="0"/>
          <a:fillRef idx="0"/>
          <a:effectRef idx="0"/>
          <a:fontRef idx="minor"/>
        </p:style>
      </p:sp>
      <p:grpSp>
        <p:nvGrpSpPr>
          <p:cNvPr id="6482" name="Group 9"/>
          <p:cNvGrpSpPr/>
          <p:nvPr/>
        </p:nvGrpSpPr>
        <p:grpSpPr>
          <a:xfrm>
            <a:off x="1278360" y="4683600"/>
            <a:ext cx="720720" cy="1180440"/>
            <a:chOff x="1278360" y="4683600"/>
            <a:chExt cx="720720" cy="1180440"/>
          </a:xfrm>
        </p:grpSpPr>
        <p:sp>
          <p:nvSpPr>
            <p:cNvPr id="6483" name="CustomShape 10"/>
            <p:cNvSpPr/>
            <p:nvPr/>
          </p:nvSpPr>
          <p:spPr>
            <a:xfrm>
              <a:off x="1285920" y="4683600"/>
              <a:ext cx="702720" cy="1180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6484" name="Line 11"/>
            <p:cNvSpPr/>
            <p:nvPr/>
          </p:nvSpPr>
          <p:spPr>
            <a:xfrm>
              <a:off x="1278360" y="492300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485" name="Line 12"/>
            <p:cNvSpPr/>
            <p:nvPr/>
          </p:nvSpPr>
          <p:spPr>
            <a:xfrm>
              <a:off x="1282680" y="51660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486" name="Line 13"/>
            <p:cNvSpPr/>
            <p:nvPr/>
          </p:nvSpPr>
          <p:spPr>
            <a:xfrm>
              <a:off x="1293840" y="54054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487" name="Line 14"/>
            <p:cNvSpPr/>
            <p:nvPr/>
          </p:nvSpPr>
          <p:spPr>
            <a:xfrm>
              <a:off x="1283760" y="563724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grpSp>
        <p:nvGrpSpPr>
          <p:cNvPr id="6488" name="Group 15"/>
          <p:cNvGrpSpPr/>
          <p:nvPr/>
        </p:nvGrpSpPr>
        <p:grpSpPr>
          <a:xfrm>
            <a:off x="2354760" y="3521160"/>
            <a:ext cx="720720" cy="1180440"/>
            <a:chOff x="2354760" y="3521160"/>
            <a:chExt cx="720720" cy="1180440"/>
          </a:xfrm>
        </p:grpSpPr>
        <p:sp>
          <p:nvSpPr>
            <p:cNvPr id="6489" name="CustomShape 16"/>
            <p:cNvSpPr/>
            <p:nvPr/>
          </p:nvSpPr>
          <p:spPr>
            <a:xfrm>
              <a:off x="2361960" y="3521160"/>
              <a:ext cx="702720" cy="1180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6490" name="Line 17"/>
            <p:cNvSpPr/>
            <p:nvPr/>
          </p:nvSpPr>
          <p:spPr>
            <a:xfrm>
              <a:off x="2354760" y="376020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491" name="Line 18"/>
            <p:cNvSpPr/>
            <p:nvPr/>
          </p:nvSpPr>
          <p:spPr>
            <a:xfrm>
              <a:off x="2359080" y="40032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492" name="Line 19"/>
            <p:cNvSpPr/>
            <p:nvPr/>
          </p:nvSpPr>
          <p:spPr>
            <a:xfrm>
              <a:off x="2370240" y="42426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493" name="Line 20"/>
            <p:cNvSpPr/>
            <p:nvPr/>
          </p:nvSpPr>
          <p:spPr>
            <a:xfrm>
              <a:off x="2360160" y="44748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sp>
        <p:nvSpPr>
          <p:cNvPr id="6494" name="CustomShape 21"/>
          <p:cNvSpPr/>
          <p:nvPr/>
        </p:nvSpPr>
        <p:spPr>
          <a:xfrm>
            <a:off x="7409160" y="3699360"/>
            <a:ext cx="305640" cy="121464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noFill/>
          </a:ln>
        </p:spPr>
        <p:style>
          <a:lnRef idx="0"/>
          <a:fillRef idx="0"/>
          <a:effectRef idx="0"/>
          <a:fontRef idx="minor"/>
        </p:style>
      </p:sp>
      <p:grpSp>
        <p:nvGrpSpPr>
          <p:cNvPr id="6495" name="Group 22"/>
          <p:cNvGrpSpPr/>
          <p:nvPr/>
        </p:nvGrpSpPr>
        <p:grpSpPr>
          <a:xfrm>
            <a:off x="6698880" y="3668040"/>
            <a:ext cx="720720" cy="1180440"/>
            <a:chOff x="6698880" y="3668040"/>
            <a:chExt cx="720720" cy="1180440"/>
          </a:xfrm>
        </p:grpSpPr>
        <p:sp>
          <p:nvSpPr>
            <p:cNvPr id="6496" name="CustomShape 23"/>
            <p:cNvSpPr/>
            <p:nvPr/>
          </p:nvSpPr>
          <p:spPr>
            <a:xfrm>
              <a:off x="6706080" y="3668040"/>
              <a:ext cx="702720" cy="1180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6497" name="Line 24"/>
            <p:cNvSpPr/>
            <p:nvPr/>
          </p:nvSpPr>
          <p:spPr>
            <a:xfrm>
              <a:off x="6698880" y="390708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498" name="Line 25"/>
            <p:cNvSpPr/>
            <p:nvPr/>
          </p:nvSpPr>
          <p:spPr>
            <a:xfrm>
              <a:off x="6702840" y="415008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499" name="Line 26"/>
            <p:cNvSpPr/>
            <p:nvPr/>
          </p:nvSpPr>
          <p:spPr>
            <a:xfrm>
              <a:off x="6714000" y="438948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500" name="Line 27"/>
            <p:cNvSpPr/>
            <p:nvPr/>
          </p:nvSpPr>
          <p:spPr>
            <a:xfrm>
              <a:off x="6703920" y="462168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grpSp>
        <p:nvGrpSpPr>
          <p:cNvPr id="6501" name="Group 28"/>
          <p:cNvGrpSpPr/>
          <p:nvPr/>
        </p:nvGrpSpPr>
        <p:grpSpPr>
          <a:xfrm>
            <a:off x="3770640" y="5033520"/>
            <a:ext cx="1284480" cy="732600"/>
            <a:chOff x="3770640" y="5033520"/>
            <a:chExt cx="1284480" cy="732600"/>
          </a:xfrm>
        </p:grpSpPr>
        <p:sp>
          <p:nvSpPr>
            <p:cNvPr id="6502" name="CustomShape 29"/>
            <p:cNvSpPr/>
            <p:nvPr/>
          </p:nvSpPr>
          <p:spPr>
            <a:xfrm>
              <a:off x="3770640" y="5288040"/>
              <a:ext cx="1284480" cy="478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503" name="CustomShape 30"/>
            <p:cNvSpPr/>
            <p:nvPr/>
          </p:nvSpPr>
          <p:spPr>
            <a:xfrm>
              <a:off x="3771360" y="5033520"/>
              <a:ext cx="1282680" cy="473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504" name="Group 31"/>
            <p:cNvGrpSpPr/>
            <p:nvPr/>
          </p:nvGrpSpPr>
          <p:grpSpPr>
            <a:xfrm>
              <a:off x="3961440" y="5094000"/>
              <a:ext cx="902520" cy="347400"/>
              <a:chOff x="3961440" y="5094000"/>
              <a:chExt cx="902520" cy="347400"/>
            </a:xfrm>
          </p:grpSpPr>
          <p:sp>
            <p:nvSpPr>
              <p:cNvPr id="6505" name="CustomShape 32"/>
              <p:cNvSpPr/>
              <p:nvPr/>
            </p:nvSpPr>
            <p:spPr>
              <a:xfrm>
                <a:off x="3986640" y="5094000"/>
                <a:ext cx="853560" cy="1933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506" name="CustomShape 33"/>
              <p:cNvSpPr/>
              <p:nvPr/>
            </p:nvSpPr>
            <p:spPr>
              <a:xfrm>
                <a:off x="4546800" y="5261400"/>
                <a:ext cx="317160" cy="165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507" name="CustomShape 34"/>
              <p:cNvSpPr/>
              <p:nvPr/>
            </p:nvSpPr>
            <p:spPr>
              <a:xfrm>
                <a:off x="3961440" y="5261400"/>
                <a:ext cx="311400" cy="1641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508" name="CustomShape 35"/>
              <p:cNvSpPr/>
              <p:nvPr/>
            </p:nvSpPr>
            <p:spPr>
              <a:xfrm>
                <a:off x="4070520" y="5179320"/>
                <a:ext cx="679680" cy="262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509" name="Group 36"/>
          <p:cNvGrpSpPr/>
          <p:nvPr/>
        </p:nvGrpSpPr>
        <p:grpSpPr>
          <a:xfrm>
            <a:off x="1319760" y="3877200"/>
            <a:ext cx="642960" cy="566640"/>
            <a:chOff x="1319760" y="3877200"/>
            <a:chExt cx="642960" cy="566640"/>
          </a:xfrm>
        </p:grpSpPr>
        <p:pic>
          <p:nvPicPr>
            <p:cNvPr id="6510" name="Picture 125" descr="desktop_computer_stylized_medium"/>
            <p:cNvPicPr/>
            <p:nvPr/>
          </p:nvPicPr>
          <p:blipFill>
            <a:blip r:embed="rId1"/>
            <a:stretch/>
          </p:blipFill>
          <p:spPr>
            <a:xfrm flipH="1">
              <a:off x="1319760" y="3877200"/>
              <a:ext cx="642960" cy="566640"/>
            </a:xfrm>
            <a:prstGeom prst="rect">
              <a:avLst/>
            </a:prstGeom>
            <a:ln w="0">
              <a:noFill/>
            </a:ln>
          </p:spPr>
        </p:pic>
        <p:sp>
          <p:nvSpPr>
            <p:cNvPr id="6511" name="CustomShape 37"/>
            <p:cNvSpPr/>
            <p:nvPr/>
          </p:nvSpPr>
          <p:spPr>
            <a:xfrm flipH="1">
              <a:off x="1589400" y="3931560"/>
              <a:ext cx="311400" cy="2581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6512" name="CustomShape 38"/>
          <p:cNvSpPr/>
          <p:nvPr/>
        </p:nvSpPr>
        <p:spPr>
          <a:xfrm flipH="1">
            <a:off x="975240" y="4681440"/>
            <a:ext cx="305640" cy="121464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10800000"/>
          </a:gradFill>
          <a:ln w="9525">
            <a:noFill/>
          </a:ln>
        </p:spPr>
        <p:style>
          <a:lnRef idx="0"/>
          <a:fillRef idx="0"/>
          <a:effectRef idx="0"/>
          <a:fontRef idx="minor"/>
        </p:style>
      </p:sp>
      <p:sp>
        <p:nvSpPr>
          <p:cNvPr id="6513" name="Line 39"/>
          <p:cNvSpPr/>
          <p:nvPr/>
        </p:nvSpPr>
        <p:spPr>
          <a:xfrm flipH="1">
            <a:off x="2405520" y="4856040"/>
            <a:ext cx="1134720" cy="1134000"/>
          </a:xfrm>
          <a:prstGeom prst="line">
            <a:avLst/>
          </a:prstGeom>
          <a:ln w="9525">
            <a:solidFill>
              <a:srgbClr val="000000"/>
            </a:solidFill>
            <a:round/>
          </a:ln>
        </p:spPr>
        <p:style>
          <a:lnRef idx="0"/>
          <a:fillRef idx="0"/>
          <a:effectRef idx="0"/>
          <a:fontRef idx="minor"/>
        </p:style>
      </p:sp>
      <p:sp>
        <p:nvSpPr>
          <p:cNvPr id="6514" name="CustomShape 40"/>
          <p:cNvSpPr/>
          <p:nvPr/>
        </p:nvSpPr>
        <p:spPr>
          <a:xfrm>
            <a:off x="1088640" y="3529800"/>
            <a:ext cx="1119960" cy="3153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c00000"/>
                </a:solidFill>
                <a:latin typeface="Arial"/>
                <a:ea typeface="ＭＳ Ｐゴシック"/>
              </a:rPr>
              <a:t>Host A</a:t>
            </a:r>
            <a:endParaRPr b="0" lang="en-US" sz="1600" spc="-1" strike="noStrike">
              <a:latin typeface="Arial"/>
            </a:endParaRPr>
          </a:p>
        </p:txBody>
      </p:sp>
      <p:sp>
        <p:nvSpPr>
          <p:cNvPr id="6515" name="CustomShape 41"/>
          <p:cNvSpPr/>
          <p:nvPr/>
        </p:nvSpPr>
        <p:spPr>
          <a:xfrm>
            <a:off x="1083600" y="6053400"/>
            <a:ext cx="979200" cy="3153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13a3"/>
                </a:solidFill>
                <a:latin typeface="Arial"/>
                <a:ea typeface="ＭＳ Ｐゴシック"/>
              </a:rPr>
              <a:t>Host B</a:t>
            </a:r>
            <a:endParaRPr b="0" lang="en-US" sz="1600" spc="-1" strike="noStrike">
              <a:latin typeface="Arial"/>
            </a:endParaRPr>
          </a:p>
        </p:txBody>
      </p:sp>
      <p:sp>
        <p:nvSpPr>
          <p:cNvPr id="6516" name="Line 42"/>
          <p:cNvSpPr/>
          <p:nvPr/>
        </p:nvSpPr>
        <p:spPr>
          <a:xfrm flipH="1">
            <a:off x="3002040" y="5379480"/>
            <a:ext cx="748800" cy="360"/>
          </a:xfrm>
          <a:prstGeom prst="line">
            <a:avLst/>
          </a:prstGeom>
          <a:ln w="9525">
            <a:solidFill>
              <a:srgbClr val="000000"/>
            </a:solidFill>
            <a:round/>
          </a:ln>
        </p:spPr>
        <p:style>
          <a:lnRef idx="0"/>
          <a:fillRef idx="0"/>
          <a:effectRef idx="0"/>
          <a:fontRef idx="minor"/>
        </p:style>
      </p:sp>
      <p:sp>
        <p:nvSpPr>
          <p:cNvPr id="6517" name="Line 43"/>
          <p:cNvSpPr/>
          <p:nvPr/>
        </p:nvSpPr>
        <p:spPr>
          <a:xfrm flipH="1">
            <a:off x="4991040" y="5379480"/>
            <a:ext cx="748800" cy="360"/>
          </a:xfrm>
          <a:prstGeom prst="line">
            <a:avLst/>
          </a:prstGeom>
          <a:ln w="9525">
            <a:solidFill>
              <a:srgbClr val="000000"/>
            </a:solidFill>
            <a:round/>
          </a:ln>
        </p:spPr>
        <p:style>
          <a:lnRef idx="0"/>
          <a:fillRef idx="0"/>
          <a:effectRef idx="0"/>
          <a:fontRef idx="minor"/>
        </p:style>
      </p:sp>
      <p:sp>
        <p:nvSpPr>
          <p:cNvPr id="6518" name="Line 44"/>
          <p:cNvSpPr/>
          <p:nvPr/>
        </p:nvSpPr>
        <p:spPr>
          <a:xfrm flipH="1">
            <a:off x="5142960" y="4856040"/>
            <a:ext cx="1135080" cy="1134000"/>
          </a:xfrm>
          <a:prstGeom prst="line">
            <a:avLst/>
          </a:prstGeom>
          <a:ln w="9525">
            <a:solidFill>
              <a:srgbClr val="000000"/>
            </a:solidFill>
            <a:round/>
          </a:ln>
        </p:spPr>
        <p:style>
          <a:lnRef idx="0"/>
          <a:fillRef idx="0"/>
          <a:effectRef idx="0"/>
          <a:fontRef idx="minor"/>
        </p:style>
      </p:sp>
      <p:sp>
        <p:nvSpPr>
          <p:cNvPr id="6519" name="Line 45"/>
          <p:cNvSpPr/>
          <p:nvPr/>
        </p:nvSpPr>
        <p:spPr>
          <a:xfrm flipH="1">
            <a:off x="6275520" y="4856040"/>
            <a:ext cx="540000" cy="360"/>
          </a:xfrm>
          <a:prstGeom prst="line">
            <a:avLst/>
          </a:prstGeom>
          <a:ln w="9525">
            <a:solidFill>
              <a:srgbClr val="000000"/>
            </a:solidFill>
            <a:round/>
          </a:ln>
        </p:spPr>
        <p:style>
          <a:lnRef idx="0"/>
          <a:fillRef idx="0"/>
          <a:effectRef idx="0"/>
          <a:fontRef idx="minor"/>
        </p:style>
      </p:sp>
      <p:grpSp>
        <p:nvGrpSpPr>
          <p:cNvPr id="6520" name="Group 46"/>
          <p:cNvGrpSpPr/>
          <p:nvPr/>
        </p:nvGrpSpPr>
        <p:grpSpPr>
          <a:xfrm>
            <a:off x="7531920" y="4473720"/>
            <a:ext cx="282240" cy="574920"/>
            <a:chOff x="7531920" y="4473720"/>
            <a:chExt cx="282240" cy="574920"/>
          </a:xfrm>
        </p:grpSpPr>
        <p:sp>
          <p:nvSpPr>
            <p:cNvPr id="6521" name="CustomShape 47"/>
            <p:cNvSpPr/>
            <p:nvPr/>
          </p:nvSpPr>
          <p:spPr>
            <a:xfrm>
              <a:off x="7757280" y="4474800"/>
              <a:ext cx="54000" cy="5482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522" name="CustomShape 48"/>
            <p:cNvSpPr/>
            <p:nvPr/>
          </p:nvSpPr>
          <p:spPr>
            <a:xfrm>
              <a:off x="7545600" y="4473720"/>
              <a:ext cx="205920" cy="5479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523" name="CustomShape 49"/>
            <p:cNvSpPr/>
            <p:nvPr/>
          </p:nvSpPr>
          <p:spPr>
            <a:xfrm>
              <a:off x="7768080" y="4507920"/>
              <a:ext cx="31320" cy="5072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524" name="CustomShape 50"/>
            <p:cNvSpPr/>
            <p:nvPr/>
          </p:nvSpPr>
          <p:spPr>
            <a:xfrm>
              <a:off x="7760520" y="4765680"/>
              <a:ext cx="50040" cy="43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525" name="CustomShape 51"/>
            <p:cNvSpPr/>
            <p:nvPr/>
          </p:nvSpPr>
          <p:spPr>
            <a:xfrm>
              <a:off x="7545600" y="4538160"/>
              <a:ext cx="116280" cy="7920"/>
            </a:xfrm>
            <a:prstGeom prst="rect">
              <a:avLst/>
            </a:prstGeom>
            <a:solidFill>
              <a:srgbClr val="000000"/>
            </a:solidFill>
            <a:ln w="9525">
              <a:solidFill>
                <a:srgbClr val="000000"/>
              </a:solidFill>
              <a:miter/>
            </a:ln>
          </p:spPr>
          <p:style>
            <a:lnRef idx="0"/>
            <a:fillRef idx="0"/>
            <a:effectRef idx="0"/>
            <a:fontRef idx="minor"/>
          </p:style>
        </p:sp>
        <p:grpSp>
          <p:nvGrpSpPr>
            <p:cNvPr id="6526" name="Group 52"/>
            <p:cNvGrpSpPr/>
            <p:nvPr/>
          </p:nvGrpSpPr>
          <p:grpSpPr>
            <a:xfrm>
              <a:off x="7652880" y="4532040"/>
              <a:ext cx="114480" cy="32760"/>
              <a:chOff x="7652880" y="4532040"/>
              <a:chExt cx="114480" cy="32760"/>
            </a:xfrm>
          </p:grpSpPr>
          <p:sp>
            <p:nvSpPr>
              <p:cNvPr id="6527" name="CustomShape 53"/>
              <p:cNvSpPr/>
              <p:nvPr/>
            </p:nvSpPr>
            <p:spPr>
              <a:xfrm>
                <a:off x="7652880" y="4532040"/>
                <a:ext cx="114480" cy="32760"/>
              </a:xfrm>
              <a:prstGeom prst="roundRect">
                <a:avLst>
                  <a:gd name="adj" fmla="val 50000"/>
                </a:avLst>
              </a:prstGeom>
              <a:solidFill>
                <a:srgbClr val="000000"/>
              </a:solidFill>
              <a:ln w="0">
                <a:noFill/>
              </a:ln>
            </p:spPr>
            <p:style>
              <a:lnRef idx="0"/>
              <a:fillRef idx="0"/>
              <a:effectRef idx="0"/>
              <a:fontRef idx="minor"/>
            </p:style>
          </p:sp>
          <p:sp>
            <p:nvSpPr>
              <p:cNvPr id="6528" name="CustomShape 54"/>
              <p:cNvSpPr/>
              <p:nvPr/>
            </p:nvSpPr>
            <p:spPr>
              <a:xfrm>
                <a:off x="7654680" y="4536360"/>
                <a:ext cx="110520" cy="24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529" name="CustomShape 55"/>
            <p:cNvSpPr/>
            <p:nvPr/>
          </p:nvSpPr>
          <p:spPr>
            <a:xfrm>
              <a:off x="7549560" y="4615200"/>
              <a:ext cx="116280" cy="10080"/>
            </a:xfrm>
            <a:prstGeom prst="rect">
              <a:avLst/>
            </a:prstGeom>
            <a:solidFill>
              <a:srgbClr val="000000"/>
            </a:solidFill>
            <a:ln w="9525">
              <a:solidFill>
                <a:srgbClr val="000000"/>
              </a:solidFill>
              <a:miter/>
            </a:ln>
          </p:spPr>
          <p:style>
            <a:lnRef idx="0"/>
            <a:fillRef idx="0"/>
            <a:effectRef idx="0"/>
            <a:fontRef idx="minor"/>
          </p:style>
        </p:sp>
        <p:grpSp>
          <p:nvGrpSpPr>
            <p:cNvPr id="6530" name="Group 56"/>
            <p:cNvGrpSpPr/>
            <p:nvPr/>
          </p:nvGrpSpPr>
          <p:grpSpPr>
            <a:xfrm>
              <a:off x="7652880" y="4610880"/>
              <a:ext cx="114480" cy="28440"/>
              <a:chOff x="7652880" y="4610880"/>
              <a:chExt cx="114480" cy="28440"/>
            </a:xfrm>
          </p:grpSpPr>
          <p:sp>
            <p:nvSpPr>
              <p:cNvPr id="6531" name="CustomShape 57"/>
              <p:cNvSpPr/>
              <p:nvPr/>
            </p:nvSpPr>
            <p:spPr>
              <a:xfrm>
                <a:off x="7652880" y="4610880"/>
                <a:ext cx="114480" cy="28440"/>
              </a:xfrm>
              <a:prstGeom prst="roundRect">
                <a:avLst>
                  <a:gd name="adj" fmla="val 50000"/>
                </a:avLst>
              </a:prstGeom>
              <a:solidFill>
                <a:srgbClr val="000000"/>
              </a:solidFill>
              <a:ln w="0">
                <a:noFill/>
              </a:ln>
            </p:spPr>
            <p:style>
              <a:lnRef idx="0"/>
              <a:fillRef idx="0"/>
              <a:effectRef idx="0"/>
              <a:fontRef idx="minor"/>
            </p:style>
          </p:sp>
          <p:sp>
            <p:nvSpPr>
              <p:cNvPr id="6532" name="CustomShape 58"/>
              <p:cNvSpPr/>
              <p:nvPr/>
            </p:nvSpPr>
            <p:spPr>
              <a:xfrm>
                <a:off x="7654680" y="4615200"/>
                <a:ext cx="110520" cy="201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533" name="CustomShape 59"/>
            <p:cNvSpPr/>
            <p:nvPr/>
          </p:nvSpPr>
          <p:spPr>
            <a:xfrm>
              <a:off x="7547400" y="4698360"/>
              <a:ext cx="116280" cy="7920"/>
            </a:xfrm>
            <a:prstGeom prst="rect">
              <a:avLst/>
            </a:prstGeom>
            <a:solidFill>
              <a:srgbClr val="000000"/>
            </a:solidFill>
            <a:ln w="9525">
              <a:solidFill>
                <a:srgbClr val="000000"/>
              </a:solidFill>
              <a:miter/>
            </a:ln>
          </p:spPr>
          <p:style>
            <a:lnRef idx="0"/>
            <a:fillRef idx="0"/>
            <a:effectRef idx="0"/>
            <a:fontRef idx="minor"/>
          </p:style>
        </p:sp>
        <p:sp>
          <p:nvSpPr>
            <p:cNvPr id="6534" name="CustomShape 60"/>
            <p:cNvSpPr/>
            <p:nvPr/>
          </p:nvSpPr>
          <p:spPr>
            <a:xfrm>
              <a:off x="7549560" y="4768920"/>
              <a:ext cx="116280" cy="10080"/>
            </a:xfrm>
            <a:prstGeom prst="rect">
              <a:avLst/>
            </a:prstGeom>
            <a:solidFill>
              <a:srgbClr val="000000"/>
            </a:solidFill>
            <a:ln w="9525">
              <a:solidFill>
                <a:srgbClr val="000000"/>
              </a:solidFill>
              <a:miter/>
            </a:ln>
          </p:spPr>
          <p:style>
            <a:lnRef idx="0"/>
            <a:fillRef idx="0"/>
            <a:effectRef idx="0"/>
            <a:fontRef idx="minor"/>
          </p:style>
        </p:sp>
        <p:grpSp>
          <p:nvGrpSpPr>
            <p:cNvPr id="6535" name="Group 61"/>
            <p:cNvGrpSpPr/>
            <p:nvPr/>
          </p:nvGrpSpPr>
          <p:grpSpPr>
            <a:xfrm>
              <a:off x="7650720" y="4762440"/>
              <a:ext cx="114480" cy="49320"/>
              <a:chOff x="7650720" y="4762440"/>
              <a:chExt cx="114480" cy="49320"/>
            </a:xfrm>
          </p:grpSpPr>
          <p:sp>
            <p:nvSpPr>
              <p:cNvPr id="6536" name="CustomShape 62"/>
              <p:cNvSpPr/>
              <p:nvPr/>
            </p:nvSpPr>
            <p:spPr>
              <a:xfrm>
                <a:off x="7650720" y="4762440"/>
                <a:ext cx="114480" cy="49320"/>
              </a:xfrm>
              <a:prstGeom prst="roundRect">
                <a:avLst>
                  <a:gd name="adj" fmla="val 50000"/>
                </a:avLst>
              </a:prstGeom>
              <a:solidFill>
                <a:srgbClr val="000000"/>
              </a:solidFill>
              <a:ln w="0">
                <a:noFill/>
              </a:ln>
            </p:spPr>
            <p:style>
              <a:lnRef idx="0"/>
              <a:fillRef idx="0"/>
              <a:effectRef idx="0"/>
              <a:fontRef idx="minor"/>
            </p:style>
          </p:sp>
          <p:sp>
            <p:nvSpPr>
              <p:cNvPr id="6537" name="CustomShape 63"/>
              <p:cNvSpPr/>
              <p:nvPr/>
            </p:nvSpPr>
            <p:spPr>
              <a:xfrm>
                <a:off x="7652880" y="4766760"/>
                <a:ext cx="110520" cy="266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538" name="CustomShape 64"/>
            <p:cNvSpPr/>
            <p:nvPr/>
          </p:nvSpPr>
          <p:spPr>
            <a:xfrm>
              <a:off x="7761240" y="4696920"/>
              <a:ext cx="50040" cy="42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539" name="Group 65"/>
            <p:cNvGrpSpPr/>
            <p:nvPr/>
          </p:nvGrpSpPr>
          <p:grpSpPr>
            <a:xfrm>
              <a:off x="7650720" y="4689720"/>
              <a:ext cx="114480" cy="30600"/>
              <a:chOff x="7650720" y="4689720"/>
              <a:chExt cx="114480" cy="30600"/>
            </a:xfrm>
          </p:grpSpPr>
          <p:sp>
            <p:nvSpPr>
              <p:cNvPr id="6540" name="CustomShape 66"/>
              <p:cNvSpPr/>
              <p:nvPr/>
            </p:nvSpPr>
            <p:spPr>
              <a:xfrm>
                <a:off x="7650720" y="4689720"/>
                <a:ext cx="114480" cy="30600"/>
              </a:xfrm>
              <a:prstGeom prst="roundRect">
                <a:avLst>
                  <a:gd name="adj" fmla="val 50000"/>
                </a:avLst>
              </a:prstGeom>
              <a:solidFill>
                <a:srgbClr val="000000"/>
              </a:solidFill>
              <a:ln w="0">
                <a:noFill/>
              </a:ln>
            </p:spPr>
            <p:style>
              <a:lnRef idx="0"/>
              <a:fillRef idx="0"/>
              <a:effectRef idx="0"/>
              <a:fontRef idx="minor"/>
            </p:style>
          </p:sp>
          <p:sp>
            <p:nvSpPr>
              <p:cNvPr id="6541" name="CustomShape 67"/>
              <p:cNvSpPr/>
              <p:nvPr/>
            </p:nvSpPr>
            <p:spPr>
              <a:xfrm>
                <a:off x="7652880" y="4694040"/>
                <a:ext cx="110520" cy="22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542" name="CustomShape 68"/>
            <p:cNvSpPr/>
            <p:nvPr/>
          </p:nvSpPr>
          <p:spPr>
            <a:xfrm>
              <a:off x="7754400" y="4473720"/>
              <a:ext cx="11160" cy="55008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6543" name="CustomShape 69"/>
            <p:cNvSpPr/>
            <p:nvPr/>
          </p:nvSpPr>
          <p:spPr>
            <a:xfrm>
              <a:off x="7766280" y="4613040"/>
              <a:ext cx="45000" cy="489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544" name="CustomShape 70"/>
            <p:cNvSpPr/>
            <p:nvPr/>
          </p:nvSpPr>
          <p:spPr>
            <a:xfrm>
              <a:off x="7766640" y="4534200"/>
              <a:ext cx="46080" cy="554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545" name="CustomShape 71"/>
            <p:cNvSpPr/>
            <p:nvPr/>
          </p:nvSpPr>
          <p:spPr>
            <a:xfrm>
              <a:off x="7806960" y="4999680"/>
              <a:ext cx="7200" cy="20520"/>
            </a:xfrm>
            <a:prstGeom prst="ellipse">
              <a:avLst/>
            </a:prstGeom>
            <a:solidFill>
              <a:srgbClr val="333333"/>
            </a:solidFill>
            <a:ln w="0">
              <a:noFill/>
            </a:ln>
          </p:spPr>
          <p:style>
            <a:lnRef idx="0"/>
            <a:fillRef idx="0"/>
            <a:effectRef idx="0"/>
            <a:fontRef idx="minor"/>
          </p:style>
        </p:sp>
        <p:sp>
          <p:nvSpPr>
            <p:cNvPr id="6546" name="CustomShape 72"/>
            <p:cNvSpPr/>
            <p:nvPr/>
          </p:nvSpPr>
          <p:spPr>
            <a:xfrm>
              <a:off x="7764120" y="5000400"/>
              <a:ext cx="46440" cy="457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547" name="CustomShape 73"/>
            <p:cNvSpPr/>
            <p:nvPr/>
          </p:nvSpPr>
          <p:spPr>
            <a:xfrm>
              <a:off x="7531920" y="5015880"/>
              <a:ext cx="237240" cy="327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6548" name="CustomShape 74"/>
            <p:cNvSpPr/>
            <p:nvPr/>
          </p:nvSpPr>
          <p:spPr>
            <a:xfrm>
              <a:off x="7545600" y="5024520"/>
              <a:ext cx="209880" cy="1620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6549" name="CustomShape 75"/>
            <p:cNvSpPr/>
            <p:nvPr/>
          </p:nvSpPr>
          <p:spPr>
            <a:xfrm>
              <a:off x="7565040" y="4945320"/>
              <a:ext cx="28800" cy="30600"/>
            </a:xfrm>
            <a:prstGeom prst="ellipse">
              <a:avLst/>
            </a:prstGeom>
            <a:solidFill>
              <a:srgbClr val="33cc33"/>
            </a:solidFill>
            <a:ln w="0">
              <a:noFill/>
            </a:ln>
          </p:spPr>
          <p:style>
            <a:lnRef idx="0"/>
            <a:fillRef idx="0"/>
            <a:effectRef idx="0"/>
            <a:fontRef idx="minor"/>
          </p:style>
        </p:sp>
        <p:sp>
          <p:nvSpPr>
            <p:cNvPr id="6550" name="CustomShape 76"/>
            <p:cNvSpPr/>
            <p:nvPr/>
          </p:nvSpPr>
          <p:spPr>
            <a:xfrm>
              <a:off x="7600320" y="4945320"/>
              <a:ext cx="30600" cy="30600"/>
            </a:xfrm>
            <a:prstGeom prst="ellipse">
              <a:avLst/>
            </a:prstGeom>
            <a:solidFill>
              <a:srgbClr val="ff0000"/>
            </a:solidFill>
            <a:ln w="0">
              <a:noFill/>
            </a:ln>
          </p:spPr>
          <p:style>
            <a:lnRef idx="0"/>
            <a:fillRef idx="0"/>
            <a:effectRef idx="0"/>
            <a:fontRef idx="minor"/>
          </p:style>
        </p:sp>
        <p:sp>
          <p:nvSpPr>
            <p:cNvPr id="6551" name="CustomShape 77"/>
            <p:cNvSpPr/>
            <p:nvPr/>
          </p:nvSpPr>
          <p:spPr>
            <a:xfrm>
              <a:off x="7635240" y="4943520"/>
              <a:ext cx="30600" cy="32760"/>
            </a:xfrm>
            <a:prstGeom prst="ellipse">
              <a:avLst/>
            </a:prstGeom>
            <a:solidFill>
              <a:srgbClr val="33cc33"/>
            </a:solidFill>
            <a:ln w="0">
              <a:noFill/>
            </a:ln>
          </p:spPr>
          <p:style>
            <a:lnRef idx="0"/>
            <a:fillRef idx="0"/>
            <a:effectRef idx="0"/>
            <a:fontRef idx="minor"/>
          </p:style>
        </p:sp>
        <p:sp>
          <p:nvSpPr>
            <p:cNvPr id="6552" name="CustomShape 78"/>
            <p:cNvSpPr/>
            <p:nvPr/>
          </p:nvSpPr>
          <p:spPr>
            <a:xfrm>
              <a:off x="7715160" y="4812480"/>
              <a:ext cx="15120" cy="180000"/>
            </a:xfrm>
            <a:prstGeom prst="rect">
              <a:avLst/>
            </a:prstGeom>
            <a:solidFill>
              <a:srgbClr val="292929"/>
            </a:solidFill>
            <a:ln w="9525">
              <a:solidFill>
                <a:srgbClr val="000000"/>
              </a:solidFill>
              <a:miter/>
            </a:ln>
          </p:spPr>
          <p:style>
            <a:lnRef idx="0"/>
            <a:fillRef idx="0"/>
            <a:effectRef idx="0"/>
            <a:fontRef idx="minor"/>
          </p:style>
        </p:sp>
      </p:grpSp>
      <p:grpSp>
        <p:nvGrpSpPr>
          <p:cNvPr id="6553" name="Group 79"/>
          <p:cNvGrpSpPr/>
          <p:nvPr/>
        </p:nvGrpSpPr>
        <p:grpSpPr>
          <a:xfrm>
            <a:off x="587880" y="5655240"/>
            <a:ext cx="642960" cy="566640"/>
            <a:chOff x="587880" y="5655240"/>
            <a:chExt cx="642960" cy="566640"/>
          </a:xfrm>
        </p:grpSpPr>
        <p:pic>
          <p:nvPicPr>
            <p:cNvPr id="6554" name="Picture 161" descr="desktop_computer_stylized_medium"/>
            <p:cNvPicPr/>
            <p:nvPr/>
          </p:nvPicPr>
          <p:blipFill>
            <a:blip r:embed="rId2"/>
            <a:stretch/>
          </p:blipFill>
          <p:spPr>
            <a:xfrm flipH="1">
              <a:off x="587880" y="5655240"/>
              <a:ext cx="642960" cy="566640"/>
            </a:xfrm>
            <a:prstGeom prst="rect">
              <a:avLst/>
            </a:prstGeom>
            <a:ln w="0">
              <a:noFill/>
            </a:ln>
          </p:spPr>
        </p:pic>
        <p:sp>
          <p:nvSpPr>
            <p:cNvPr id="6555" name="CustomShape 80"/>
            <p:cNvSpPr/>
            <p:nvPr/>
          </p:nvSpPr>
          <p:spPr>
            <a:xfrm flipH="1">
              <a:off x="857520" y="5709960"/>
              <a:ext cx="311400" cy="2581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556" name="Group 81"/>
          <p:cNvGrpSpPr/>
          <p:nvPr/>
        </p:nvGrpSpPr>
        <p:grpSpPr>
          <a:xfrm>
            <a:off x="7142040" y="5736960"/>
            <a:ext cx="281880" cy="574560"/>
            <a:chOff x="7142040" y="5736960"/>
            <a:chExt cx="281880" cy="574560"/>
          </a:xfrm>
        </p:grpSpPr>
        <p:sp>
          <p:nvSpPr>
            <p:cNvPr id="6557" name="CustomShape 82"/>
            <p:cNvSpPr/>
            <p:nvPr/>
          </p:nvSpPr>
          <p:spPr>
            <a:xfrm>
              <a:off x="7367400" y="5737680"/>
              <a:ext cx="54000" cy="5482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558" name="CustomShape 83"/>
            <p:cNvSpPr/>
            <p:nvPr/>
          </p:nvSpPr>
          <p:spPr>
            <a:xfrm>
              <a:off x="7155720" y="5736960"/>
              <a:ext cx="205920" cy="5479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559" name="CustomShape 84"/>
            <p:cNvSpPr/>
            <p:nvPr/>
          </p:nvSpPr>
          <p:spPr>
            <a:xfrm>
              <a:off x="7377840" y="5770800"/>
              <a:ext cx="31320" cy="5072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560" name="CustomShape 85"/>
            <p:cNvSpPr/>
            <p:nvPr/>
          </p:nvSpPr>
          <p:spPr>
            <a:xfrm>
              <a:off x="7370640" y="6028560"/>
              <a:ext cx="50040" cy="43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561" name="CustomShape 86"/>
            <p:cNvSpPr/>
            <p:nvPr/>
          </p:nvSpPr>
          <p:spPr>
            <a:xfrm>
              <a:off x="7155720" y="5801040"/>
              <a:ext cx="116280" cy="7920"/>
            </a:xfrm>
            <a:prstGeom prst="rect">
              <a:avLst/>
            </a:prstGeom>
            <a:solidFill>
              <a:srgbClr val="000000"/>
            </a:solidFill>
            <a:ln w="9525">
              <a:solidFill>
                <a:srgbClr val="000000"/>
              </a:solidFill>
              <a:miter/>
            </a:ln>
          </p:spPr>
          <p:style>
            <a:lnRef idx="0"/>
            <a:fillRef idx="0"/>
            <a:effectRef idx="0"/>
            <a:fontRef idx="minor"/>
          </p:style>
        </p:sp>
        <p:grpSp>
          <p:nvGrpSpPr>
            <p:cNvPr id="6562" name="Group 87"/>
            <p:cNvGrpSpPr/>
            <p:nvPr/>
          </p:nvGrpSpPr>
          <p:grpSpPr>
            <a:xfrm>
              <a:off x="7263000" y="5794920"/>
              <a:ext cx="114480" cy="32760"/>
              <a:chOff x="7263000" y="5794920"/>
              <a:chExt cx="114480" cy="32760"/>
            </a:xfrm>
          </p:grpSpPr>
          <p:sp>
            <p:nvSpPr>
              <p:cNvPr id="6563" name="CustomShape 88"/>
              <p:cNvSpPr/>
              <p:nvPr/>
            </p:nvSpPr>
            <p:spPr>
              <a:xfrm>
                <a:off x="7263000" y="5794920"/>
                <a:ext cx="114480" cy="32760"/>
              </a:xfrm>
              <a:prstGeom prst="roundRect">
                <a:avLst>
                  <a:gd name="adj" fmla="val 50000"/>
                </a:avLst>
              </a:prstGeom>
              <a:solidFill>
                <a:srgbClr val="000000"/>
              </a:solidFill>
              <a:ln w="0">
                <a:noFill/>
              </a:ln>
            </p:spPr>
            <p:style>
              <a:lnRef idx="0"/>
              <a:fillRef idx="0"/>
              <a:effectRef idx="0"/>
              <a:fontRef idx="minor"/>
            </p:style>
          </p:sp>
          <p:sp>
            <p:nvSpPr>
              <p:cNvPr id="6564" name="CustomShape 89"/>
              <p:cNvSpPr/>
              <p:nvPr/>
            </p:nvSpPr>
            <p:spPr>
              <a:xfrm>
                <a:off x="7264800" y="5799240"/>
                <a:ext cx="110520" cy="24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565" name="CustomShape 90"/>
            <p:cNvSpPr/>
            <p:nvPr/>
          </p:nvSpPr>
          <p:spPr>
            <a:xfrm>
              <a:off x="7159680" y="5878080"/>
              <a:ext cx="116280" cy="10080"/>
            </a:xfrm>
            <a:prstGeom prst="rect">
              <a:avLst/>
            </a:prstGeom>
            <a:solidFill>
              <a:srgbClr val="000000"/>
            </a:solidFill>
            <a:ln w="9525">
              <a:solidFill>
                <a:srgbClr val="000000"/>
              </a:solidFill>
              <a:miter/>
            </a:ln>
          </p:spPr>
          <p:style>
            <a:lnRef idx="0"/>
            <a:fillRef idx="0"/>
            <a:effectRef idx="0"/>
            <a:fontRef idx="minor"/>
          </p:style>
        </p:sp>
        <p:grpSp>
          <p:nvGrpSpPr>
            <p:cNvPr id="6566" name="Group 91"/>
            <p:cNvGrpSpPr/>
            <p:nvPr/>
          </p:nvGrpSpPr>
          <p:grpSpPr>
            <a:xfrm>
              <a:off x="7263000" y="5874120"/>
              <a:ext cx="114480" cy="28440"/>
              <a:chOff x="7263000" y="5874120"/>
              <a:chExt cx="114480" cy="28440"/>
            </a:xfrm>
          </p:grpSpPr>
          <p:sp>
            <p:nvSpPr>
              <p:cNvPr id="6567" name="CustomShape 92"/>
              <p:cNvSpPr/>
              <p:nvPr/>
            </p:nvSpPr>
            <p:spPr>
              <a:xfrm>
                <a:off x="7263000" y="5874120"/>
                <a:ext cx="114480" cy="28440"/>
              </a:xfrm>
              <a:prstGeom prst="roundRect">
                <a:avLst>
                  <a:gd name="adj" fmla="val 50000"/>
                </a:avLst>
              </a:prstGeom>
              <a:solidFill>
                <a:srgbClr val="000000"/>
              </a:solidFill>
              <a:ln w="0">
                <a:noFill/>
              </a:ln>
            </p:spPr>
            <p:style>
              <a:lnRef idx="0"/>
              <a:fillRef idx="0"/>
              <a:effectRef idx="0"/>
              <a:fontRef idx="minor"/>
            </p:style>
          </p:sp>
          <p:sp>
            <p:nvSpPr>
              <p:cNvPr id="6568" name="CustomShape 93"/>
              <p:cNvSpPr/>
              <p:nvPr/>
            </p:nvSpPr>
            <p:spPr>
              <a:xfrm>
                <a:off x="7264800" y="5878080"/>
                <a:ext cx="110520" cy="201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569" name="CustomShape 94"/>
            <p:cNvSpPr/>
            <p:nvPr/>
          </p:nvSpPr>
          <p:spPr>
            <a:xfrm>
              <a:off x="7157520" y="5961240"/>
              <a:ext cx="116280" cy="7920"/>
            </a:xfrm>
            <a:prstGeom prst="rect">
              <a:avLst/>
            </a:prstGeom>
            <a:solidFill>
              <a:srgbClr val="000000"/>
            </a:solidFill>
            <a:ln w="9525">
              <a:solidFill>
                <a:srgbClr val="000000"/>
              </a:solidFill>
              <a:miter/>
            </a:ln>
          </p:spPr>
          <p:style>
            <a:lnRef idx="0"/>
            <a:fillRef idx="0"/>
            <a:effectRef idx="0"/>
            <a:fontRef idx="minor"/>
          </p:style>
        </p:sp>
        <p:sp>
          <p:nvSpPr>
            <p:cNvPr id="6570" name="CustomShape 95"/>
            <p:cNvSpPr/>
            <p:nvPr/>
          </p:nvSpPr>
          <p:spPr>
            <a:xfrm>
              <a:off x="7159680" y="6031800"/>
              <a:ext cx="116280" cy="10080"/>
            </a:xfrm>
            <a:prstGeom prst="rect">
              <a:avLst/>
            </a:prstGeom>
            <a:solidFill>
              <a:srgbClr val="000000"/>
            </a:solidFill>
            <a:ln w="9525">
              <a:solidFill>
                <a:srgbClr val="000000"/>
              </a:solidFill>
              <a:miter/>
            </a:ln>
          </p:spPr>
          <p:style>
            <a:lnRef idx="0"/>
            <a:fillRef idx="0"/>
            <a:effectRef idx="0"/>
            <a:fontRef idx="minor"/>
          </p:style>
        </p:sp>
        <p:grpSp>
          <p:nvGrpSpPr>
            <p:cNvPr id="6571" name="Group 96"/>
            <p:cNvGrpSpPr/>
            <p:nvPr/>
          </p:nvGrpSpPr>
          <p:grpSpPr>
            <a:xfrm>
              <a:off x="7260840" y="6025680"/>
              <a:ext cx="114480" cy="49320"/>
              <a:chOff x="7260840" y="6025680"/>
              <a:chExt cx="114480" cy="49320"/>
            </a:xfrm>
          </p:grpSpPr>
          <p:sp>
            <p:nvSpPr>
              <p:cNvPr id="6572" name="CustomShape 97"/>
              <p:cNvSpPr/>
              <p:nvPr/>
            </p:nvSpPr>
            <p:spPr>
              <a:xfrm>
                <a:off x="7260840" y="6025680"/>
                <a:ext cx="114480" cy="49320"/>
              </a:xfrm>
              <a:prstGeom prst="roundRect">
                <a:avLst>
                  <a:gd name="adj" fmla="val 50000"/>
                </a:avLst>
              </a:prstGeom>
              <a:solidFill>
                <a:srgbClr val="000000"/>
              </a:solidFill>
              <a:ln w="0">
                <a:noFill/>
              </a:ln>
            </p:spPr>
            <p:style>
              <a:lnRef idx="0"/>
              <a:fillRef idx="0"/>
              <a:effectRef idx="0"/>
              <a:fontRef idx="minor"/>
            </p:style>
          </p:sp>
          <p:sp>
            <p:nvSpPr>
              <p:cNvPr id="6573" name="CustomShape 98"/>
              <p:cNvSpPr/>
              <p:nvPr/>
            </p:nvSpPr>
            <p:spPr>
              <a:xfrm>
                <a:off x="7263000" y="6029640"/>
                <a:ext cx="110520" cy="266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574" name="CustomShape 99"/>
            <p:cNvSpPr/>
            <p:nvPr/>
          </p:nvSpPr>
          <p:spPr>
            <a:xfrm>
              <a:off x="7371360" y="5959800"/>
              <a:ext cx="50040" cy="42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575" name="Group 100"/>
            <p:cNvGrpSpPr/>
            <p:nvPr/>
          </p:nvGrpSpPr>
          <p:grpSpPr>
            <a:xfrm>
              <a:off x="7260840" y="5952960"/>
              <a:ext cx="114480" cy="30600"/>
              <a:chOff x="7260840" y="5952960"/>
              <a:chExt cx="114480" cy="30600"/>
            </a:xfrm>
          </p:grpSpPr>
          <p:sp>
            <p:nvSpPr>
              <p:cNvPr id="6576" name="CustomShape 101"/>
              <p:cNvSpPr/>
              <p:nvPr/>
            </p:nvSpPr>
            <p:spPr>
              <a:xfrm>
                <a:off x="7260840" y="5952960"/>
                <a:ext cx="114480" cy="30600"/>
              </a:xfrm>
              <a:prstGeom prst="roundRect">
                <a:avLst>
                  <a:gd name="adj" fmla="val 50000"/>
                </a:avLst>
              </a:prstGeom>
              <a:solidFill>
                <a:srgbClr val="000000"/>
              </a:solidFill>
              <a:ln w="0">
                <a:noFill/>
              </a:ln>
            </p:spPr>
            <p:style>
              <a:lnRef idx="0"/>
              <a:fillRef idx="0"/>
              <a:effectRef idx="0"/>
              <a:fontRef idx="minor"/>
            </p:style>
          </p:sp>
          <p:sp>
            <p:nvSpPr>
              <p:cNvPr id="6577" name="CustomShape 102"/>
              <p:cNvSpPr/>
              <p:nvPr/>
            </p:nvSpPr>
            <p:spPr>
              <a:xfrm>
                <a:off x="7263000" y="5957280"/>
                <a:ext cx="110520" cy="22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578" name="CustomShape 103"/>
            <p:cNvSpPr/>
            <p:nvPr/>
          </p:nvSpPr>
          <p:spPr>
            <a:xfrm>
              <a:off x="7364160" y="5736960"/>
              <a:ext cx="11160" cy="55008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6579" name="CustomShape 104"/>
            <p:cNvSpPr/>
            <p:nvPr/>
          </p:nvSpPr>
          <p:spPr>
            <a:xfrm>
              <a:off x="7376040" y="5876280"/>
              <a:ext cx="45000" cy="489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580" name="CustomShape 105"/>
            <p:cNvSpPr/>
            <p:nvPr/>
          </p:nvSpPr>
          <p:spPr>
            <a:xfrm>
              <a:off x="7376760" y="5797440"/>
              <a:ext cx="46080" cy="554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581" name="CustomShape 106"/>
            <p:cNvSpPr/>
            <p:nvPr/>
          </p:nvSpPr>
          <p:spPr>
            <a:xfrm>
              <a:off x="7416720" y="6262560"/>
              <a:ext cx="7200" cy="20520"/>
            </a:xfrm>
            <a:prstGeom prst="ellipse">
              <a:avLst/>
            </a:prstGeom>
            <a:solidFill>
              <a:srgbClr val="333333"/>
            </a:solidFill>
            <a:ln w="0">
              <a:noFill/>
            </a:ln>
          </p:spPr>
          <p:style>
            <a:lnRef idx="0"/>
            <a:fillRef idx="0"/>
            <a:effectRef idx="0"/>
            <a:fontRef idx="minor"/>
          </p:style>
        </p:sp>
        <p:sp>
          <p:nvSpPr>
            <p:cNvPr id="6582" name="CustomShape 107"/>
            <p:cNvSpPr/>
            <p:nvPr/>
          </p:nvSpPr>
          <p:spPr>
            <a:xfrm>
              <a:off x="7374240" y="6263640"/>
              <a:ext cx="46440" cy="457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583" name="CustomShape 108"/>
            <p:cNvSpPr/>
            <p:nvPr/>
          </p:nvSpPr>
          <p:spPr>
            <a:xfrm>
              <a:off x="7142040" y="6278760"/>
              <a:ext cx="237240" cy="327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6584" name="CustomShape 109"/>
            <p:cNvSpPr/>
            <p:nvPr/>
          </p:nvSpPr>
          <p:spPr>
            <a:xfrm>
              <a:off x="7155720" y="6287400"/>
              <a:ext cx="209880" cy="1620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6585" name="CustomShape 110"/>
            <p:cNvSpPr/>
            <p:nvPr/>
          </p:nvSpPr>
          <p:spPr>
            <a:xfrm>
              <a:off x="7175160" y="6208200"/>
              <a:ext cx="28800" cy="30600"/>
            </a:xfrm>
            <a:prstGeom prst="ellipse">
              <a:avLst/>
            </a:prstGeom>
            <a:solidFill>
              <a:srgbClr val="33cc33"/>
            </a:solidFill>
            <a:ln w="0">
              <a:noFill/>
            </a:ln>
          </p:spPr>
          <p:style>
            <a:lnRef idx="0"/>
            <a:fillRef idx="0"/>
            <a:effectRef idx="0"/>
            <a:fontRef idx="minor"/>
          </p:style>
        </p:sp>
        <p:sp>
          <p:nvSpPr>
            <p:cNvPr id="6586" name="CustomShape 111"/>
            <p:cNvSpPr/>
            <p:nvPr/>
          </p:nvSpPr>
          <p:spPr>
            <a:xfrm>
              <a:off x="7210440" y="6208200"/>
              <a:ext cx="30600" cy="30600"/>
            </a:xfrm>
            <a:prstGeom prst="ellipse">
              <a:avLst/>
            </a:prstGeom>
            <a:solidFill>
              <a:srgbClr val="ff0000"/>
            </a:solidFill>
            <a:ln w="0">
              <a:noFill/>
            </a:ln>
          </p:spPr>
          <p:style>
            <a:lnRef idx="0"/>
            <a:fillRef idx="0"/>
            <a:effectRef idx="0"/>
            <a:fontRef idx="minor"/>
          </p:style>
        </p:sp>
        <p:sp>
          <p:nvSpPr>
            <p:cNvPr id="6587" name="CustomShape 112"/>
            <p:cNvSpPr/>
            <p:nvPr/>
          </p:nvSpPr>
          <p:spPr>
            <a:xfrm>
              <a:off x="7245360" y="6206400"/>
              <a:ext cx="30600" cy="32760"/>
            </a:xfrm>
            <a:prstGeom prst="ellipse">
              <a:avLst/>
            </a:prstGeom>
            <a:solidFill>
              <a:srgbClr val="33cc33"/>
            </a:solidFill>
            <a:ln w="0">
              <a:noFill/>
            </a:ln>
          </p:spPr>
          <p:style>
            <a:lnRef idx="0"/>
            <a:fillRef idx="0"/>
            <a:effectRef idx="0"/>
            <a:fontRef idx="minor"/>
          </p:style>
        </p:sp>
        <p:sp>
          <p:nvSpPr>
            <p:cNvPr id="6588" name="CustomShape 113"/>
            <p:cNvSpPr/>
            <p:nvPr/>
          </p:nvSpPr>
          <p:spPr>
            <a:xfrm>
              <a:off x="7325280" y="6075360"/>
              <a:ext cx="15120" cy="180000"/>
            </a:xfrm>
            <a:prstGeom prst="rect">
              <a:avLst/>
            </a:prstGeom>
            <a:solidFill>
              <a:srgbClr val="292929"/>
            </a:solidFill>
            <a:ln w="9525">
              <a:solidFill>
                <a:srgbClr val="000000"/>
              </a:solidFill>
              <a:miter/>
            </a:ln>
          </p:spPr>
          <p:style>
            <a:lnRef idx="0"/>
            <a:fillRef idx="0"/>
            <a:effectRef idx="0"/>
            <a:fontRef idx="minor"/>
          </p:style>
        </p:sp>
      </p:grpSp>
      <p:sp>
        <p:nvSpPr>
          <p:cNvPr id="6589" name="Line 114"/>
          <p:cNvSpPr/>
          <p:nvPr/>
        </p:nvSpPr>
        <p:spPr>
          <a:xfrm flipH="1">
            <a:off x="5155200" y="5988240"/>
            <a:ext cx="1009800" cy="360"/>
          </a:xfrm>
          <a:prstGeom prst="line">
            <a:avLst/>
          </a:prstGeom>
          <a:ln w="9525">
            <a:solidFill>
              <a:srgbClr val="000000"/>
            </a:solidFill>
            <a:round/>
          </a:ln>
        </p:spPr>
        <p:style>
          <a:lnRef idx="0"/>
          <a:fillRef idx="0"/>
          <a:effectRef idx="0"/>
          <a:fontRef idx="minor"/>
        </p:style>
      </p:sp>
      <p:sp>
        <p:nvSpPr>
          <p:cNvPr id="6590" name="Line 115"/>
          <p:cNvSpPr/>
          <p:nvPr/>
        </p:nvSpPr>
        <p:spPr>
          <a:xfrm flipH="1">
            <a:off x="3000960" y="4853160"/>
            <a:ext cx="540360" cy="360"/>
          </a:xfrm>
          <a:prstGeom prst="line">
            <a:avLst/>
          </a:prstGeom>
          <a:ln w="9525">
            <a:solidFill>
              <a:srgbClr val="000000"/>
            </a:solidFill>
            <a:round/>
          </a:ln>
        </p:spPr>
        <p:style>
          <a:lnRef idx="0"/>
          <a:fillRef idx="0"/>
          <a:effectRef idx="0"/>
          <a:fontRef idx="minor"/>
        </p:style>
      </p:sp>
      <p:sp>
        <p:nvSpPr>
          <p:cNvPr id="6591" name="Line 116"/>
          <p:cNvSpPr/>
          <p:nvPr/>
        </p:nvSpPr>
        <p:spPr>
          <a:xfrm flipH="1">
            <a:off x="1869120" y="5991120"/>
            <a:ext cx="540360" cy="360"/>
          </a:xfrm>
          <a:prstGeom prst="line">
            <a:avLst/>
          </a:prstGeom>
          <a:ln w="9525">
            <a:solidFill>
              <a:srgbClr val="000000"/>
            </a:solidFill>
            <a:round/>
          </a:ln>
        </p:spPr>
        <p:style>
          <a:lnRef idx="0"/>
          <a:fillRef idx="0"/>
          <a:effectRef idx="0"/>
          <a:fontRef idx="minor"/>
        </p:style>
      </p:sp>
      <p:grpSp>
        <p:nvGrpSpPr>
          <p:cNvPr id="6592" name="Group 117"/>
          <p:cNvGrpSpPr/>
          <p:nvPr/>
        </p:nvGrpSpPr>
        <p:grpSpPr>
          <a:xfrm>
            <a:off x="2748960" y="3427560"/>
            <a:ext cx="2849040" cy="943200"/>
            <a:chOff x="2748960" y="3427560"/>
            <a:chExt cx="2849040" cy="943200"/>
          </a:xfrm>
        </p:grpSpPr>
        <p:sp>
          <p:nvSpPr>
            <p:cNvPr id="6593" name="CustomShape 118"/>
            <p:cNvSpPr/>
            <p:nvPr/>
          </p:nvSpPr>
          <p:spPr>
            <a:xfrm>
              <a:off x="3368520" y="3427560"/>
              <a:ext cx="1878840" cy="4705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2000" spc="-1" strike="noStrike">
                  <a:solidFill>
                    <a:srgbClr val="c00000"/>
                  </a:solidFill>
                  <a:latin typeface="Symbol"/>
                  <a:ea typeface="ＭＳ Ｐゴシック"/>
                </a:rPr>
                <a:t>l</a:t>
              </a:r>
              <a:r>
                <a:rPr b="0" lang="en-US" sz="2000" spc="-1" strike="noStrike" baseline="-25000">
                  <a:solidFill>
                    <a:srgbClr val="c00000"/>
                  </a:solidFill>
                  <a:latin typeface="Arial"/>
                  <a:ea typeface="ＭＳ Ｐゴシック"/>
                </a:rPr>
                <a:t>in</a:t>
              </a:r>
              <a:r>
                <a:rPr b="0" lang="en-US" sz="1600" spc="-1" strike="noStrike" baseline="-25000">
                  <a:solidFill>
                    <a:srgbClr val="c00000"/>
                  </a:solidFill>
                  <a:latin typeface="Arial"/>
                  <a:ea typeface="ＭＳ Ｐゴシック"/>
                </a:rPr>
                <a:t> </a:t>
              </a:r>
              <a:r>
                <a:rPr b="0" lang="en-US" sz="1600" spc="-1" strike="noStrike">
                  <a:solidFill>
                    <a:srgbClr val="c00000"/>
                  </a:solidFill>
                  <a:latin typeface="Arial"/>
                  <a:ea typeface="ＭＳ Ｐゴシック"/>
                </a:rPr>
                <a:t>: original data</a:t>
              </a:r>
              <a:endParaRPr b="0" lang="en-US" sz="1600" spc="-1" strike="noStrike">
                <a:latin typeface="Arial"/>
              </a:endParaRPr>
            </a:p>
          </p:txBody>
        </p:sp>
        <p:sp>
          <p:nvSpPr>
            <p:cNvPr id="6594" name="CustomShape 119"/>
            <p:cNvSpPr/>
            <p:nvPr/>
          </p:nvSpPr>
          <p:spPr>
            <a:xfrm>
              <a:off x="2748960" y="3616200"/>
              <a:ext cx="110160" cy="113400"/>
            </a:xfrm>
            <a:prstGeom prst="ellipse">
              <a:avLst/>
            </a:prstGeom>
            <a:solidFill>
              <a:srgbClr val="ff0000"/>
            </a:solidFill>
            <a:ln w="9525">
              <a:solidFill>
                <a:srgbClr val="ff0000"/>
              </a:solidFill>
              <a:round/>
            </a:ln>
          </p:spPr>
          <p:style>
            <a:lnRef idx="0"/>
            <a:fillRef idx="0"/>
            <a:effectRef idx="0"/>
            <a:fontRef idx="minor"/>
          </p:style>
        </p:sp>
        <p:sp>
          <p:nvSpPr>
            <p:cNvPr id="6595" name="Line 120"/>
            <p:cNvSpPr/>
            <p:nvPr/>
          </p:nvSpPr>
          <p:spPr>
            <a:xfrm>
              <a:off x="4844880" y="3995640"/>
              <a:ext cx="339840" cy="360"/>
            </a:xfrm>
            <a:prstGeom prst="line">
              <a:avLst/>
            </a:prstGeom>
            <a:ln w="38100">
              <a:solidFill>
                <a:srgbClr val="ffffff"/>
              </a:solidFill>
              <a:prstDash val="sysDot"/>
              <a:round/>
            </a:ln>
          </p:spPr>
          <p:style>
            <a:lnRef idx="0"/>
            <a:fillRef idx="0"/>
            <a:effectRef idx="0"/>
            <a:fontRef idx="minor"/>
          </p:style>
        </p:sp>
        <p:sp>
          <p:nvSpPr>
            <p:cNvPr id="6596" name="CustomShape 121"/>
            <p:cNvSpPr/>
            <p:nvPr/>
          </p:nvSpPr>
          <p:spPr>
            <a:xfrm>
              <a:off x="2749680" y="3849840"/>
              <a:ext cx="110160" cy="113400"/>
            </a:xfrm>
            <a:prstGeom prst="ellipse">
              <a:avLst/>
            </a:prstGeom>
            <a:solidFill>
              <a:srgbClr val="ff0000"/>
            </a:solidFill>
            <a:ln w="9525">
              <a:solidFill>
                <a:srgbClr val="ff0000"/>
              </a:solidFill>
              <a:round/>
            </a:ln>
          </p:spPr>
          <p:style>
            <a:lnRef idx="0"/>
            <a:fillRef idx="0"/>
            <a:effectRef idx="0"/>
            <a:fontRef idx="minor"/>
          </p:style>
        </p:sp>
        <p:sp>
          <p:nvSpPr>
            <p:cNvPr id="6597" name="CustomShape 122"/>
            <p:cNvSpPr/>
            <p:nvPr/>
          </p:nvSpPr>
          <p:spPr>
            <a:xfrm>
              <a:off x="3251160" y="3755880"/>
              <a:ext cx="2346840" cy="614880"/>
            </a:xfrm>
            <a:prstGeom prst="rect">
              <a:avLst/>
            </a:prstGeom>
            <a:noFill/>
            <a:ln w="0">
              <a:noFill/>
            </a:ln>
          </p:spPr>
          <p:style>
            <a:lnRef idx="0"/>
            <a:fillRef idx="0"/>
            <a:effectRef idx="0"/>
            <a:fontRef idx="minor"/>
          </p:style>
          <p:txBody>
            <a:bodyPr lIns="90000" rIns="90000" tIns="45000" bIns="45000">
              <a:noAutofit/>
            </a:bodyPr>
            <a:p>
              <a:pPr algn="r">
                <a:lnSpc>
                  <a:spcPct val="100000"/>
                </a:lnSpc>
                <a:tabLst>
                  <a:tab algn="l" pos="0"/>
                </a:tabLst>
              </a:pPr>
              <a:r>
                <a:rPr b="0" lang="en-US" sz="2000" spc="-1" strike="noStrike">
                  <a:solidFill>
                    <a:srgbClr val="c00000"/>
                  </a:solidFill>
                  <a:latin typeface="Symbol"/>
                  <a:ea typeface="ＭＳ Ｐゴシック"/>
                </a:rPr>
                <a:t>l</a:t>
              </a:r>
              <a:r>
                <a:rPr b="0" lang="en-US" sz="2000" spc="-1" strike="noStrike">
                  <a:solidFill>
                    <a:srgbClr val="c00000"/>
                  </a:solidFill>
                  <a:latin typeface="Arial"/>
                  <a:ea typeface="ＭＳ Ｐゴシック"/>
                </a:rPr>
                <a:t>'</a:t>
              </a:r>
              <a:r>
                <a:rPr b="0" lang="en-US" sz="2000" spc="-1" strike="noStrike" baseline="-25000">
                  <a:solidFill>
                    <a:srgbClr val="c00000"/>
                  </a:solidFill>
                  <a:latin typeface="Arial"/>
                  <a:ea typeface="ＭＳ Ｐゴシック"/>
                </a:rPr>
                <a:t>in</a:t>
              </a:r>
              <a:r>
                <a:rPr b="0" lang="en-US" sz="1800" spc="-1" strike="noStrike">
                  <a:solidFill>
                    <a:srgbClr val="c00000"/>
                  </a:solidFill>
                  <a:latin typeface="Arial"/>
                  <a:ea typeface="ＭＳ Ｐゴシック"/>
                </a:rPr>
                <a:t>:</a:t>
              </a:r>
              <a:r>
                <a:rPr b="0" lang="en-US" sz="1400" spc="-1" strike="noStrike">
                  <a:solidFill>
                    <a:srgbClr val="c00000"/>
                  </a:solidFill>
                  <a:latin typeface="Arial"/>
                  <a:ea typeface="ＭＳ Ｐゴシック"/>
                </a:rPr>
                <a:t> </a:t>
              </a:r>
              <a:r>
                <a:rPr b="0" lang="en-US" sz="1600" spc="-1" strike="noStrike">
                  <a:solidFill>
                    <a:srgbClr val="c00000"/>
                  </a:solidFill>
                  <a:latin typeface="Arial"/>
                  <a:ea typeface="ＭＳ Ｐゴシック"/>
                </a:rPr>
                <a:t>original data, </a:t>
              </a:r>
              <a:r>
                <a:rPr b="0" i="1" lang="en-US" sz="1600" spc="-1" strike="noStrike">
                  <a:solidFill>
                    <a:srgbClr val="c00000"/>
                  </a:solidFill>
                  <a:latin typeface="Arial"/>
                  <a:ea typeface="ＭＳ Ｐゴシック"/>
                </a:rPr>
                <a:t>plus</a:t>
              </a:r>
              <a:r>
                <a:rPr b="0" lang="en-US" sz="1600" spc="-1" strike="noStrike">
                  <a:solidFill>
                    <a:srgbClr val="c00000"/>
                  </a:solidFill>
                  <a:latin typeface="Arial"/>
                  <a:ea typeface="ＭＳ Ｐゴシック"/>
                </a:rPr>
                <a:t> retransmitted data</a:t>
              </a:r>
              <a:endParaRPr b="0" lang="en-US" sz="1600" spc="-1" strike="noStrike">
                <a:latin typeface="Arial"/>
              </a:endParaRPr>
            </a:p>
          </p:txBody>
        </p:sp>
        <p:sp>
          <p:nvSpPr>
            <p:cNvPr id="6598" name="Line 123"/>
            <p:cNvSpPr/>
            <p:nvPr/>
          </p:nvSpPr>
          <p:spPr>
            <a:xfrm>
              <a:off x="2909880" y="3916080"/>
              <a:ext cx="514080" cy="360"/>
            </a:xfrm>
            <a:prstGeom prst="line">
              <a:avLst/>
            </a:prstGeom>
            <a:ln w="12700">
              <a:solidFill>
                <a:srgbClr val="000000"/>
              </a:solidFill>
              <a:round/>
              <a:headEnd len="med" type="triangle" w="med"/>
            </a:ln>
          </p:spPr>
          <p:style>
            <a:lnRef idx="0"/>
            <a:fillRef idx="0"/>
            <a:effectRef idx="0"/>
            <a:fontRef idx="minor"/>
          </p:style>
        </p:sp>
        <p:sp>
          <p:nvSpPr>
            <p:cNvPr id="6599" name="Line 124"/>
            <p:cNvSpPr/>
            <p:nvPr/>
          </p:nvSpPr>
          <p:spPr>
            <a:xfrm>
              <a:off x="2904840" y="3682800"/>
              <a:ext cx="514440" cy="360"/>
            </a:xfrm>
            <a:prstGeom prst="line">
              <a:avLst/>
            </a:prstGeom>
            <a:ln w="12700">
              <a:solidFill>
                <a:srgbClr val="000000"/>
              </a:solidFill>
              <a:round/>
              <a:headEnd len="med" type="triangle" w="med"/>
            </a:ln>
          </p:spPr>
          <p:style>
            <a:lnRef idx="0"/>
            <a:fillRef idx="0"/>
            <a:effectRef idx="0"/>
            <a:fontRef idx="minor"/>
          </p:style>
        </p:sp>
      </p:grpSp>
      <p:grpSp>
        <p:nvGrpSpPr>
          <p:cNvPr id="6600" name="Group 125"/>
          <p:cNvGrpSpPr/>
          <p:nvPr/>
        </p:nvGrpSpPr>
        <p:grpSpPr>
          <a:xfrm>
            <a:off x="2913480" y="5218920"/>
            <a:ext cx="1936080" cy="1297800"/>
            <a:chOff x="2913480" y="5218920"/>
            <a:chExt cx="1936080" cy="1297800"/>
          </a:xfrm>
        </p:grpSpPr>
        <p:sp>
          <p:nvSpPr>
            <p:cNvPr id="6601" name="CustomShape 126"/>
            <p:cNvSpPr/>
            <p:nvPr/>
          </p:nvSpPr>
          <p:spPr>
            <a:xfrm>
              <a:off x="2913480" y="6001920"/>
              <a:ext cx="1746720" cy="514800"/>
            </a:xfrm>
            <a:prstGeom prst="rect">
              <a:avLst/>
            </a:prstGeom>
            <a:noFill/>
            <a:ln w="0">
              <a:noFill/>
            </a:ln>
          </p:spPr>
          <p:style>
            <a:lnRef idx="0"/>
            <a:fillRef idx="0"/>
            <a:effectRef idx="0"/>
            <a:fontRef idx="minor"/>
          </p:style>
          <p:txBody>
            <a:bodyPr lIns="90000" rIns="90000" tIns="45000" bIns="45000">
              <a:noAutofit/>
            </a:bodyPr>
            <a:p>
              <a:pPr algn="r">
                <a:lnSpc>
                  <a:spcPct val="100000"/>
                </a:lnSpc>
                <a:tabLst>
                  <a:tab algn="l" pos="0"/>
                </a:tabLst>
              </a:pPr>
              <a:r>
                <a:rPr b="1" i="1" lang="en-US" sz="1600" spc="-1" strike="noStrike">
                  <a:solidFill>
                    <a:srgbClr val="c00000"/>
                  </a:solidFill>
                  <a:latin typeface="Arial"/>
                  <a:ea typeface="ＭＳ Ｐゴシック"/>
                </a:rPr>
                <a:t>finite</a:t>
              </a:r>
              <a:r>
                <a:rPr b="0" lang="en-US" sz="1200" spc="-1" strike="noStrike">
                  <a:solidFill>
                    <a:srgbClr val="000000"/>
                  </a:solidFill>
                  <a:latin typeface="Arial"/>
                  <a:ea typeface="ＭＳ Ｐゴシック"/>
                </a:rPr>
                <a:t> shared output link buffers</a:t>
              </a:r>
              <a:endParaRPr b="0" lang="en-US" sz="1200" spc="-1" strike="noStrike">
                <a:latin typeface="Arial"/>
              </a:endParaRPr>
            </a:p>
          </p:txBody>
        </p:sp>
        <p:sp>
          <p:nvSpPr>
            <p:cNvPr id="6602" name="Line 127"/>
            <p:cNvSpPr/>
            <p:nvPr/>
          </p:nvSpPr>
          <p:spPr>
            <a:xfrm flipH="1">
              <a:off x="4291920" y="5607720"/>
              <a:ext cx="295200" cy="509040"/>
            </a:xfrm>
            <a:prstGeom prst="line">
              <a:avLst/>
            </a:prstGeom>
            <a:ln w="9525">
              <a:solidFill>
                <a:srgbClr val="000000"/>
              </a:solidFill>
              <a:round/>
            </a:ln>
          </p:spPr>
          <p:style>
            <a:lnRef idx="0"/>
            <a:fillRef idx="0"/>
            <a:effectRef idx="0"/>
            <a:fontRef idx="minor"/>
          </p:style>
        </p:sp>
        <p:grpSp>
          <p:nvGrpSpPr>
            <p:cNvPr id="6603" name="Group 128"/>
            <p:cNvGrpSpPr/>
            <p:nvPr/>
          </p:nvGrpSpPr>
          <p:grpSpPr>
            <a:xfrm>
              <a:off x="4030200" y="5218920"/>
              <a:ext cx="819360" cy="353520"/>
              <a:chOff x="4030200" y="5218920"/>
              <a:chExt cx="819360" cy="353520"/>
            </a:xfrm>
          </p:grpSpPr>
          <p:sp>
            <p:nvSpPr>
              <p:cNvPr id="6604" name="CustomShape 129"/>
              <p:cNvSpPr/>
              <p:nvPr/>
            </p:nvSpPr>
            <p:spPr>
              <a:xfrm>
                <a:off x="4030200" y="5218920"/>
                <a:ext cx="819360" cy="353520"/>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p:style>
          </p:sp>
          <p:sp>
            <p:nvSpPr>
              <p:cNvPr id="6605" name="Line 130"/>
              <p:cNvSpPr/>
              <p:nvPr/>
            </p:nvSpPr>
            <p:spPr>
              <a:xfrm flipV="1">
                <a:off x="473148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606" name="Line 131"/>
              <p:cNvSpPr/>
              <p:nvPr/>
            </p:nvSpPr>
            <p:spPr>
              <a:xfrm flipV="1">
                <a:off x="463932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607" name="Line 132"/>
              <p:cNvSpPr/>
              <p:nvPr/>
            </p:nvSpPr>
            <p:spPr>
              <a:xfrm flipV="1">
                <a:off x="454680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608" name="Line 133"/>
              <p:cNvSpPr/>
              <p:nvPr/>
            </p:nvSpPr>
            <p:spPr>
              <a:xfrm flipV="1">
                <a:off x="445464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609" name="Line 134"/>
              <p:cNvSpPr/>
              <p:nvPr/>
            </p:nvSpPr>
            <p:spPr>
              <a:xfrm flipV="1">
                <a:off x="436212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610" name="Line 135"/>
              <p:cNvSpPr/>
              <p:nvPr/>
            </p:nvSpPr>
            <p:spPr>
              <a:xfrm flipV="1">
                <a:off x="426996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611" name="Line 136"/>
              <p:cNvSpPr/>
              <p:nvPr/>
            </p:nvSpPr>
            <p:spPr>
              <a:xfrm flipV="1">
                <a:off x="417780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grpSp>
      </p:grpSp>
      <p:sp>
        <p:nvSpPr>
          <p:cNvPr id="6612" name="CustomShape 137"/>
          <p:cNvSpPr/>
          <p:nvPr/>
        </p:nvSpPr>
        <p:spPr>
          <a:xfrm>
            <a:off x="2803320" y="3659760"/>
            <a:ext cx="4209480" cy="1667520"/>
          </a:xfrm>
          <a:custGeom>
            <a:avLst/>
            <a:gdLst/>
            <a:ahLst/>
            <a:rect l="l" t="t"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a:solidFill>
              <a:srgbClr val="ff0000"/>
            </a:solidFill>
            <a:round/>
            <a:tailEnd len="med" type="triangle" w="med"/>
          </a:ln>
        </p:spPr>
        <p:style>
          <a:lnRef idx="0"/>
          <a:fillRef idx="0"/>
          <a:effectRef idx="0"/>
          <a:fontRef idx="minor"/>
        </p:style>
      </p:sp>
      <p:grpSp>
        <p:nvGrpSpPr>
          <p:cNvPr id="6613" name="Group 138"/>
          <p:cNvGrpSpPr/>
          <p:nvPr/>
        </p:nvGrpSpPr>
        <p:grpSpPr>
          <a:xfrm>
            <a:off x="1586520" y="4744080"/>
            <a:ext cx="4911480" cy="1343520"/>
            <a:chOff x="1586520" y="4744080"/>
            <a:chExt cx="4911480" cy="1343520"/>
          </a:xfrm>
        </p:grpSpPr>
        <p:sp>
          <p:nvSpPr>
            <p:cNvPr id="6614" name="CustomShape 139"/>
            <p:cNvSpPr/>
            <p:nvPr/>
          </p:nvSpPr>
          <p:spPr>
            <a:xfrm>
              <a:off x="1586520" y="4744080"/>
              <a:ext cx="110520" cy="115920"/>
            </a:xfrm>
            <a:prstGeom prst="ellipse">
              <a:avLst/>
            </a:prstGeom>
            <a:solidFill>
              <a:srgbClr val="0013a3"/>
            </a:solidFill>
            <a:ln w="9525">
              <a:solidFill>
                <a:srgbClr val="0013a3"/>
              </a:solidFill>
              <a:round/>
            </a:ln>
          </p:spPr>
          <p:style>
            <a:lnRef idx="0"/>
            <a:fillRef idx="0"/>
            <a:effectRef idx="0"/>
            <a:fontRef idx="minor"/>
          </p:style>
        </p:sp>
        <p:sp>
          <p:nvSpPr>
            <p:cNvPr id="6615" name="CustomShape 140"/>
            <p:cNvSpPr/>
            <p:nvPr/>
          </p:nvSpPr>
          <p:spPr>
            <a:xfrm>
              <a:off x="1645200" y="4843800"/>
              <a:ext cx="4852800" cy="1243800"/>
            </a:xfrm>
            <a:custGeom>
              <a:avLst/>
              <a:gdLst/>
              <a:ahLst/>
              <a:rect l="l" t="t"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a:solidFill>
                <a:srgbClr val="0013a3"/>
              </a:solidFill>
              <a:round/>
              <a:tailEnd len="med" type="triangle" w="med"/>
            </a:ln>
          </p:spPr>
          <p:style>
            <a:lnRef idx="0"/>
            <a:fillRef idx="0"/>
            <a:effectRef idx="0"/>
            <a:fontRef idx="minor"/>
          </p:style>
        </p:sp>
      </p:grpSp>
      <p:grpSp>
        <p:nvGrpSpPr>
          <p:cNvPr id="6616" name="Group 141"/>
          <p:cNvGrpSpPr/>
          <p:nvPr/>
        </p:nvGrpSpPr>
        <p:grpSpPr>
          <a:xfrm>
            <a:off x="3291480" y="5336640"/>
            <a:ext cx="2078640" cy="470520"/>
            <a:chOff x="3291480" y="5336640"/>
            <a:chExt cx="2078640" cy="470520"/>
          </a:xfrm>
        </p:grpSpPr>
        <p:sp>
          <p:nvSpPr>
            <p:cNvPr id="6617" name="CustomShape 142"/>
            <p:cNvSpPr/>
            <p:nvPr/>
          </p:nvSpPr>
          <p:spPr>
            <a:xfrm>
              <a:off x="5024520" y="5336640"/>
              <a:ext cx="345600" cy="45540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00"/>
                  </a:solidFill>
                  <a:latin typeface="Calibri"/>
                  <a:ea typeface="DejaVu Sans"/>
                </a:rPr>
                <a:t>R</a:t>
              </a:r>
              <a:endParaRPr b="0" lang="en-US" sz="2400" spc="-1" strike="noStrike">
                <a:latin typeface="Arial"/>
              </a:endParaRPr>
            </a:p>
          </p:txBody>
        </p:sp>
        <p:sp>
          <p:nvSpPr>
            <p:cNvPr id="6618" name="CustomShape 143"/>
            <p:cNvSpPr/>
            <p:nvPr/>
          </p:nvSpPr>
          <p:spPr>
            <a:xfrm>
              <a:off x="3291480" y="5351760"/>
              <a:ext cx="345600" cy="45540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00"/>
                  </a:solidFill>
                  <a:latin typeface="Calibri"/>
                  <a:ea typeface="DejaVu Sans"/>
                </a:rPr>
                <a:t>R</a:t>
              </a:r>
              <a:endParaRPr b="0" lang="en-US" sz="2400" spc="-1" strike="noStrike">
                <a:latin typeface="Arial"/>
              </a:endParaRPr>
            </a:p>
          </p:txBody>
        </p:sp>
      </p:grpSp>
      <p:sp>
        <p:nvSpPr>
          <p:cNvPr id="6619" name="CustomShape 144"/>
          <p:cNvSpPr/>
          <p:nvPr/>
        </p:nvSpPr>
        <p:spPr>
          <a:xfrm>
            <a:off x="798840" y="208800"/>
            <a:ext cx="1139076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Causes/costs of congestion: scenario 2</a:t>
            </a:r>
            <a:endParaRPr b="0" lang="en-US" sz="4800" spc="-1" strike="noStrike">
              <a:latin typeface="Arial"/>
            </a:endParaRPr>
          </a:p>
        </p:txBody>
      </p:sp>
      <p:sp>
        <p:nvSpPr>
          <p:cNvPr id="6620" name="CustomShape 145"/>
          <p:cNvSpPr/>
          <p:nvPr/>
        </p:nvSpPr>
        <p:spPr>
          <a:xfrm>
            <a:off x="2381400" y="3846600"/>
            <a:ext cx="241920" cy="153000"/>
          </a:xfrm>
          <a:prstGeom prst="rect">
            <a:avLst/>
          </a:prstGeom>
          <a:solidFill>
            <a:srgbClr val="00cc99"/>
          </a:solidFill>
          <a:ln w="9525">
            <a:solidFill>
              <a:srgbClr val="006600"/>
            </a:solidFill>
            <a:miter/>
          </a:ln>
        </p:spPr>
        <p:style>
          <a:lnRef idx="0"/>
          <a:fillRef idx="0"/>
          <a:effectRef idx="0"/>
          <a:fontRef idx="minor"/>
        </p:style>
      </p:sp>
      <p:sp>
        <p:nvSpPr>
          <p:cNvPr id="6621" name="CustomShape 146"/>
          <p:cNvSpPr/>
          <p:nvPr/>
        </p:nvSpPr>
        <p:spPr>
          <a:xfrm>
            <a:off x="3729960" y="4761000"/>
            <a:ext cx="175860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1600" spc="-1" strike="noStrike">
                <a:solidFill>
                  <a:srgbClr val="006600"/>
                </a:solidFill>
                <a:latin typeface="Arial"/>
                <a:ea typeface="ＭＳ Ｐゴシック"/>
              </a:rPr>
              <a:t>free buffer space!</a:t>
            </a:r>
            <a:endParaRPr b="0" lang="en-US" sz="1600" spc="-1" strike="noStrike">
              <a:latin typeface="Arial"/>
            </a:endParaRPr>
          </a:p>
        </p:txBody>
      </p:sp>
      <p:sp>
        <p:nvSpPr>
          <p:cNvPr id="6622" name="CustomShape 147"/>
          <p:cNvSpPr/>
          <p:nvPr/>
        </p:nvSpPr>
        <p:spPr>
          <a:xfrm>
            <a:off x="2381400" y="3844800"/>
            <a:ext cx="241920" cy="153000"/>
          </a:xfrm>
          <a:prstGeom prst="rect">
            <a:avLst/>
          </a:prstGeom>
          <a:solidFill>
            <a:srgbClr val="00cc99"/>
          </a:solidFill>
          <a:ln w="9525">
            <a:solidFill>
              <a:srgbClr val="006600"/>
            </a:solidFill>
            <a:miter/>
          </a:ln>
        </p:spPr>
        <p:style>
          <a:lnRef idx="0"/>
          <a:fillRef idx="0"/>
          <a:effectRef idx="0"/>
          <a:fontRef idx="minor"/>
        </p:style>
      </p:sp>
      <p:sp>
        <p:nvSpPr>
          <p:cNvPr id="6623" name="CustomShape 148"/>
          <p:cNvSpPr/>
          <p:nvPr/>
        </p:nvSpPr>
        <p:spPr>
          <a:xfrm>
            <a:off x="600480" y="1222920"/>
            <a:ext cx="5913360" cy="2129760"/>
          </a:xfrm>
          <a:prstGeom prst="rect">
            <a:avLst/>
          </a:prstGeom>
          <a:noFill/>
          <a:ln w="0">
            <a:noFill/>
          </a:ln>
        </p:spPr>
        <p:style>
          <a:lnRef idx="0"/>
          <a:fillRef idx="0"/>
          <a:effectRef idx="0"/>
          <a:fontRef idx="minor"/>
        </p:style>
        <p:txBody>
          <a:bodyPr lIns="90000" rIns="90000" tIns="45000" bIns="45000">
            <a:normAutofit fontScale="81000"/>
          </a:bodyPr>
          <a:p>
            <a:pPr marL="352440" indent="-219600">
              <a:lnSpc>
                <a:spcPct val="90000"/>
              </a:lnSpc>
              <a:spcBef>
                <a:spcPts val="1001"/>
              </a:spcBef>
              <a:tabLst>
                <a:tab algn="l" pos="0"/>
              </a:tabLst>
            </a:pPr>
            <a:r>
              <a:rPr b="0" lang="en-US" sz="3000" spc="-1" strike="noStrike">
                <a:solidFill>
                  <a:srgbClr val="000099"/>
                </a:solidFill>
                <a:latin typeface="Calibri"/>
                <a:ea typeface="DejaVu Sans"/>
              </a:rPr>
              <a:t>Idealization: </a:t>
            </a:r>
            <a:r>
              <a:rPr b="0" i="1" lang="en-US" sz="3000" spc="-1" strike="noStrike">
                <a:solidFill>
                  <a:srgbClr val="c00000"/>
                </a:solidFill>
                <a:latin typeface="Calibri"/>
                <a:ea typeface="DejaVu Sans"/>
              </a:rPr>
              <a:t>some </a:t>
            </a:r>
            <a:r>
              <a:rPr b="0" lang="en-US" sz="3000" spc="-1" strike="noStrike">
                <a:solidFill>
                  <a:srgbClr val="c00000"/>
                </a:solidFill>
                <a:latin typeface="Calibri"/>
                <a:ea typeface="DejaVu Sans"/>
              </a:rPr>
              <a:t>perfect knowledge</a:t>
            </a:r>
            <a:endParaRPr b="0" lang="en-US" sz="3000" spc="-1" strike="noStrike">
              <a:latin typeface="Arial"/>
            </a:endParaRPr>
          </a:p>
          <a:p>
            <a:pPr marL="457200" indent="-213480">
              <a:lnSpc>
                <a:spcPct val="90000"/>
              </a:lnSpc>
              <a:spcBef>
                <a:spcPts val="1001"/>
              </a:spcBef>
              <a:buClr>
                <a:srgbClr val="0000a3"/>
              </a:buClr>
              <a:buFont typeface="Wingdings" charset="2"/>
              <a:buChar char=""/>
              <a:tabLst>
                <a:tab algn="l" pos="0"/>
              </a:tabLst>
            </a:pPr>
            <a:r>
              <a:rPr b="0" lang="en-US" sz="2400" spc="-1" strike="noStrike">
                <a:solidFill>
                  <a:srgbClr val="000000"/>
                </a:solidFill>
                <a:latin typeface="Calibri"/>
                <a:ea typeface="DejaVu Sans"/>
              </a:rPr>
              <a:t>packets can be lost (dropped at router) due  to full buffers</a:t>
            </a:r>
            <a:endParaRPr b="0" lang="en-US" sz="2400" spc="-1" strike="noStrike">
              <a:latin typeface="Arial"/>
            </a:endParaRPr>
          </a:p>
          <a:p>
            <a:pPr marL="457200" indent="-213480">
              <a:lnSpc>
                <a:spcPct val="90000"/>
              </a:lnSpc>
              <a:spcBef>
                <a:spcPts val="1001"/>
              </a:spcBef>
              <a:buClr>
                <a:srgbClr val="0000a3"/>
              </a:buClr>
              <a:buFont typeface="Wingdings" charset="2"/>
              <a:buChar char=""/>
              <a:tabLst>
                <a:tab algn="l" pos="0"/>
              </a:tabLst>
            </a:pPr>
            <a:r>
              <a:rPr b="0" lang="en-US" sz="2400" spc="-1" strike="noStrike">
                <a:solidFill>
                  <a:srgbClr val="000000"/>
                </a:solidFill>
                <a:latin typeface="Calibri"/>
                <a:ea typeface="DejaVu Sans"/>
              </a:rPr>
              <a:t>sender knows when packet has been dropped: only resends if packet </a:t>
            </a:r>
            <a:r>
              <a:rPr b="0" i="1" lang="en-US" sz="2400" spc="-1" strike="noStrike">
                <a:solidFill>
                  <a:srgbClr val="000000"/>
                </a:solidFill>
                <a:latin typeface="Calibri"/>
                <a:ea typeface="DejaVu Sans"/>
              </a:rPr>
              <a:t>known</a:t>
            </a:r>
            <a:r>
              <a:rPr b="0" lang="en-US" sz="2400" spc="-1" strike="noStrike">
                <a:solidFill>
                  <a:srgbClr val="000000"/>
                </a:solidFill>
                <a:latin typeface="Calibri"/>
                <a:ea typeface="DejaVu Sans"/>
              </a:rPr>
              <a:t> to be lost</a:t>
            </a:r>
            <a:endParaRPr b="0" lang="en-US" sz="2400" spc="-1" strike="noStrike">
              <a:latin typeface="Arial"/>
            </a:endParaRPr>
          </a:p>
        </p:txBody>
      </p:sp>
      <p:grpSp>
        <p:nvGrpSpPr>
          <p:cNvPr id="6624" name="Group 149"/>
          <p:cNvGrpSpPr/>
          <p:nvPr/>
        </p:nvGrpSpPr>
        <p:grpSpPr>
          <a:xfrm>
            <a:off x="10038960" y="1993320"/>
            <a:ext cx="1864800" cy="1263960"/>
            <a:chOff x="10038960" y="1993320"/>
            <a:chExt cx="1864800" cy="1263960"/>
          </a:xfrm>
        </p:grpSpPr>
        <p:sp>
          <p:nvSpPr>
            <p:cNvPr id="6625" name="CustomShape 150"/>
            <p:cNvSpPr/>
            <p:nvPr/>
          </p:nvSpPr>
          <p:spPr>
            <a:xfrm>
              <a:off x="10188720" y="2292120"/>
              <a:ext cx="1715040" cy="96516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1600" spc="-1" strike="noStrike">
                  <a:solidFill>
                    <a:srgbClr val="000000"/>
                  </a:solidFill>
                  <a:latin typeface="Calibri"/>
                  <a:ea typeface="ＭＳ Ｐゴシック"/>
                </a:rPr>
                <a:t>when sending at R/2, some packets are needed retransmissions</a:t>
              </a:r>
              <a:endParaRPr b="0" lang="en-US" sz="1600" spc="-1" strike="noStrike">
                <a:latin typeface="Arial"/>
              </a:endParaRPr>
            </a:p>
          </p:txBody>
        </p:sp>
        <p:sp>
          <p:nvSpPr>
            <p:cNvPr id="6626" name="Line 151"/>
            <p:cNvSpPr/>
            <p:nvPr/>
          </p:nvSpPr>
          <p:spPr>
            <a:xfrm flipH="1" flipV="1">
              <a:off x="10038960" y="1993320"/>
              <a:ext cx="423000" cy="354960"/>
            </a:xfrm>
            <a:prstGeom prst="line">
              <a:avLst/>
            </a:prstGeom>
            <a:ln w="9525">
              <a:solidFill>
                <a:schemeClr val="tx1"/>
              </a:solidFill>
              <a:round/>
              <a:tailEnd len="med" type="triangle" w="med"/>
            </a:ln>
          </p:spPr>
          <p:style>
            <a:lnRef idx="0"/>
            <a:fillRef idx="0"/>
            <a:effectRef idx="0"/>
            <a:fontRef idx="minor"/>
          </p:style>
        </p:sp>
      </p:grpSp>
      <p:grpSp>
        <p:nvGrpSpPr>
          <p:cNvPr id="6627" name="Group 152"/>
          <p:cNvGrpSpPr/>
          <p:nvPr/>
        </p:nvGrpSpPr>
        <p:grpSpPr>
          <a:xfrm>
            <a:off x="7508880" y="1392120"/>
            <a:ext cx="2781720" cy="2579040"/>
            <a:chOff x="7508880" y="1392120"/>
            <a:chExt cx="2781720" cy="2579040"/>
          </a:xfrm>
        </p:grpSpPr>
        <p:sp>
          <p:nvSpPr>
            <p:cNvPr id="6628" name="CustomShape 153"/>
            <p:cNvSpPr/>
            <p:nvPr/>
          </p:nvSpPr>
          <p:spPr>
            <a:xfrm>
              <a:off x="7958880" y="1939320"/>
              <a:ext cx="2021400" cy="1602360"/>
            </a:xfrm>
            <a:custGeom>
              <a:avLst/>
              <a:gdLst/>
              <a:ahLst/>
              <a:rect l="l" t="t" r="r" b="b"/>
              <a:pathLst>
                <a:path w="10000" h="10000">
                  <a:moveTo>
                    <a:pt x="0" y="10000"/>
                  </a:moveTo>
                  <a:cubicBezTo>
                    <a:pt x="1268" y="8586"/>
                    <a:pt x="-125" y="9688"/>
                    <a:pt x="7233" y="1532"/>
                  </a:cubicBezTo>
                  <a:cubicBezTo>
                    <a:pt x="7865" y="929"/>
                    <a:pt x="8381" y="338"/>
                    <a:pt x="10000" y="0"/>
                  </a:cubicBezTo>
                </a:path>
              </a:pathLst>
            </a:custGeom>
            <a:noFill/>
            <a:ln w="28575">
              <a:solidFill>
                <a:srgbClr val="cc0000"/>
              </a:solidFill>
              <a:round/>
            </a:ln>
          </p:spPr>
          <p:style>
            <a:lnRef idx="0"/>
            <a:fillRef idx="0"/>
            <a:effectRef idx="0"/>
            <a:fontRef idx="minor"/>
          </p:style>
        </p:sp>
        <p:grpSp>
          <p:nvGrpSpPr>
            <p:cNvPr id="6629" name="Group 154"/>
            <p:cNvGrpSpPr/>
            <p:nvPr/>
          </p:nvGrpSpPr>
          <p:grpSpPr>
            <a:xfrm>
              <a:off x="8786520" y="3510360"/>
              <a:ext cx="435600" cy="436320"/>
              <a:chOff x="8786520" y="3510360"/>
              <a:chExt cx="435600" cy="436320"/>
            </a:xfrm>
          </p:grpSpPr>
          <p:sp>
            <p:nvSpPr>
              <p:cNvPr id="6630" name="CustomShape 155"/>
              <p:cNvSpPr/>
              <p:nvPr/>
            </p:nvSpPr>
            <p:spPr>
              <a:xfrm>
                <a:off x="8786520" y="3510360"/>
                <a:ext cx="435600" cy="436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Symbol"/>
                    <a:ea typeface="ＭＳ Ｐゴシック"/>
                  </a:rPr>
                  <a:t>l</a:t>
                </a:r>
                <a:r>
                  <a:rPr b="0" lang="en-US" sz="2000" spc="-1" strike="noStrike" baseline="-25000">
                    <a:solidFill>
                      <a:srgbClr val="000000"/>
                    </a:solidFill>
                    <a:latin typeface="Arial"/>
                    <a:ea typeface="ＭＳ Ｐゴシック"/>
                  </a:rPr>
                  <a:t>in</a:t>
                </a:r>
                <a:endParaRPr b="0" lang="en-US" sz="2000" spc="-1" strike="noStrike">
                  <a:latin typeface="Arial"/>
                </a:endParaRPr>
              </a:p>
            </p:txBody>
          </p:sp>
          <p:sp>
            <p:nvSpPr>
              <p:cNvPr id="6631" name="Line 156"/>
              <p:cNvSpPr/>
              <p:nvPr/>
            </p:nvSpPr>
            <p:spPr>
              <a:xfrm flipV="1">
                <a:off x="9003240" y="3626280"/>
                <a:ext cx="37800" cy="38160"/>
              </a:xfrm>
              <a:prstGeom prst="line">
                <a:avLst/>
              </a:prstGeom>
              <a:ln w="19050">
                <a:solidFill>
                  <a:schemeClr val="tx1"/>
                </a:solidFill>
                <a:round/>
              </a:ln>
            </p:spPr>
            <p:style>
              <a:lnRef idx="0"/>
              <a:fillRef idx="0"/>
              <a:effectRef idx="0"/>
              <a:fontRef idx="minor"/>
            </p:style>
          </p:sp>
        </p:grpSp>
        <p:sp>
          <p:nvSpPr>
            <p:cNvPr id="6632" name="Line 157"/>
            <p:cNvSpPr/>
            <p:nvPr/>
          </p:nvSpPr>
          <p:spPr>
            <a:xfrm>
              <a:off x="7965360" y="1392120"/>
              <a:ext cx="360" cy="2159280"/>
            </a:xfrm>
            <a:prstGeom prst="line">
              <a:avLst/>
            </a:prstGeom>
            <a:ln w="25400">
              <a:solidFill>
                <a:schemeClr val="tx1"/>
              </a:solidFill>
              <a:round/>
            </a:ln>
          </p:spPr>
          <p:style>
            <a:lnRef idx="0"/>
            <a:fillRef idx="0"/>
            <a:effectRef idx="0"/>
            <a:fontRef idx="minor"/>
          </p:style>
        </p:sp>
        <p:sp>
          <p:nvSpPr>
            <p:cNvPr id="6633" name="Line 158"/>
            <p:cNvSpPr/>
            <p:nvPr/>
          </p:nvSpPr>
          <p:spPr>
            <a:xfrm>
              <a:off x="9972360" y="1628280"/>
              <a:ext cx="360" cy="1869480"/>
            </a:xfrm>
            <a:prstGeom prst="line">
              <a:avLst/>
            </a:prstGeom>
            <a:ln w="12700">
              <a:solidFill>
                <a:schemeClr val="tx1"/>
              </a:solidFill>
              <a:prstDash val="dash"/>
              <a:round/>
            </a:ln>
          </p:spPr>
          <p:style>
            <a:lnRef idx="0"/>
            <a:fillRef idx="0"/>
            <a:effectRef idx="0"/>
            <a:fontRef idx="minor"/>
          </p:style>
        </p:sp>
        <p:sp>
          <p:nvSpPr>
            <p:cNvPr id="6634" name="CustomShape 159"/>
            <p:cNvSpPr/>
            <p:nvPr/>
          </p:nvSpPr>
          <p:spPr>
            <a:xfrm>
              <a:off x="7954560" y="1569960"/>
              <a:ext cx="2021400" cy="1963080"/>
            </a:xfrm>
            <a:custGeom>
              <a:avLst/>
              <a:gdLst/>
              <a:ahLst/>
              <a:rect l="l" t="t" r="r" b="b"/>
              <a:pathLst>
                <a:path w="720" h="732">
                  <a:moveTo>
                    <a:pt x="0" y="732"/>
                  </a:moveTo>
                  <a:lnTo>
                    <a:pt x="720" y="0"/>
                  </a:lnTo>
                </a:path>
              </a:pathLst>
            </a:custGeom>
            <a:noFill/>
            <a:ln w="28575">
              <a:solidFill>
                <a:schemeClr val="tx1"/>
              </a:solidFill>
              <a:prstDash val="dash"/>
              <a:round/>
            </a:ln>
          </p:spPr>
          <p:style>
            <a:lnRef idx="0"/>
            <a:fillRef idx="0"/>
            <a:effectRef idx="0"/>
            <a:fontRef idx="minor"/>
          </p:style>
        </p:sp>
        <p:sp>
          <p:nvSpPr>
            <p:cNvPr id="6635" name="Line 160"/>
            <p:cNvSpPr/>
            <p:nvPr/>
          </p:nvSpPr>
          <p:spPr>
            <a:xfrm>
              <a:off x="7819200" y="1569240"/>
              <a:ext cx="140760" cy="360"/>
            </a:xfrm>
            <a:prstGeom prst="line">
              <a:avLst/>
            </a:prstGeom>
            <a:ln w="19050">
              <a:solidFill>
                <a:schemeClr val="tx1"/>
              </a:solidFill>
              <a:round/>
            </a:ln>
          </p:spPr>
          <p:style>
            <a:lnRef idx="0"/>
            <a:fillRef idx="0"/>
            <a:effectRef idx="0"/>
            <a:fontRef idx="minor"/>
          </p:style>
        </p:sp>
        <p:sp>
          <p:nvSpPr>
            <p:cNvPr id="6636" name="Line 161"/>
            <p:cNvSpPr/>
            <p:nvPr/>
          </p:nvSpPr>
          <p:spPr>
            <a:xfrm>
              <a:off x="9966600" y="3551400"/>
              <a:ext cx="360" cy="155880"/>
            </a:xfrm>
            <a:prstGeom prst="line">
              <a:avLst/>
            </a:prstGeom>
            <a:ln w="19050">
              <a:solidFill>
                <a:schemeClr val="tx1"/>
              </a:solidFill>
              <a:round/>
            </a:ln>
          </p:spPr>
          <p:style>
            <a:lnRef idx="0"/>
            <a:fillRef idx="0"/>
            <a:effectRef idx="0"/>
            <a:fontRef idx="minor"/>
          </p:style>
        </p:sp>
        <p:sp>
          <p:nvSpPr>
            <p:cNvPr id="6637" name="CustomShape 162"/>
            <p:cNvSpPr/>
            <p:nvPr/>
          </p:nvSpPr>
          <p:spPr>
            <a:xfrm>
              <a:off x="7530120" y="1395360"/>
              <a:ext cx="4752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R/2</a:t>
              </a:r>
              <a:endParaRPr b="0" lang="en-US" sz="1400" spc="-1" strike="noStrike">
                <a:latin typeface="Arial"/>
              </a:endParaRPr>
            </a:p>
          </p:txBody>
        </p:sp>
        <p:sp>
          <p:nvSpPr>
            <p:cNvPr id="6638" name="CustomShape 163"/>
            <p:cNvSpPr/>
            <p:nvPr/>
          </p:nvSpPr>
          <p:spPr>
            <a:xfrm rot="16200000">
              <a:off x="7464240" y="1658520"/>
              <a:ext cx="525960" cy="436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Symbol"/>
                  <a:ea typeface="ＭＳ Ｐゴシック"/>
                </a:rPr>
                <a:t>l</a:t>
              </a:r>
              <a:r>
                <a:rPr b="0" lang="en-US" sz="2000" spc="-1" strike="noStrike" baseline="-25000">
                  <a:solidFill>
                    <a:srgbClr val="000000"/>
                  </a:solidFill>
                  <a:latin typeface="Arial"/>
                  <a:ea typeface="ＭＳ Ｐゴシック"/>
                </a:rPr>
                <a:t>out</a:t>
              </a:r>
              <a:endParaRPr b="0" lang="en-US" sz="2000" spc="-1" strike="noStrike">
                <a:latin typeface="Arial"/>
              </a:endParaRPr>
            </a:p>
          </p:txBody>
        </p:sp>
        <p:sp>
          <p:nvSpPr>
            <p:cNvPr id="6639" name="Line 164"/>
            <p:cNvSpPr/>
            <p:nvPr/>
          </p:nvSpPr>
          <p:spPr>
            <a:xfrm>
              <a:off x="7999200" y="1572120"/>
              <a:ext cx="1841040" cy="360"/>
            </a:xfrm>
            <a:prstGeom prst="line">
              <a:avLst/>
            </a:prstGeom>
            <a:ln w="12700">
              <a:solidFill>
                <a:schemeClr val="bg1">
                  <a:lumMod val="75000"/>
                </a:schemeClr>
              </a:solidFill>
              <a:prstDash val="dash"/>
              <a:round/>
            </a:ln>
          </p:spPr>
          <p:style>
            <a:lnRef idx="0"/>
            <a:fillRef idx="0"/>
            <a:effectRef idx="0"/>
            <a:fontRef idx="minor"/>
          </p:style>
        </p:sp>
        <p:sp>
          <p:nvSpPr>
            <p:cNvPr id="6640" name="Line 165"/>
            <p:cNvSpPr/>
            <p:nvPr/>
          </p:nvSpPr>
          <p:spPr>
            <a:xfrm>
              <a:off x="7975800" y="3529800"/>
              <a:ext cx="2165760" cy="360"/>
            </a:xfrm>
            <a:prstGeom prst="line">
              <a:avLst/>
            </a:prstGeom>
            <a:ln w="25400">
              <a:solidFill>
                <a:schemeClr val="tx1"/>
              </a:solidFill>
            </a:ln>
          </p:spPr>
          <p:style>
            <a:lnRef idx="1">
              <a:schemeClr val="accent1"/>
            </a:lnRef>
            <a:fillRef idx="0">
              <a:schemeClr val="accent1"/>
            </a:fillRef>
            <a:effectRef idx="0">
              <a:schemeClr val="accent1"/>
            </a:effectRef>
            <a:fontRef idx="minor"/>
          </p:style>
        </p:sp>
        <p:sp>
          <p:nvSpPr>
            <p:cNvPr id="6641" name="CustomShape 166"/>
            <p:cNvSpPr/>
            <p:nvPr/>
          </p:nvSpPr>
          <p:spPr>
            <a:xfrm rot="16200000">
              <a:off x="7143480" y="2615040"/>
              <a:ext cx="12207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DejaVu Sans"/>
                </a:rPr>
                <a:t>throughput: </a:t>
              </a:r>
              <a:endParaRPr b="0" lang="en-US" sz="1600" spc="-1" strike="noStrike">
                <a:latin typeface="Arial"/>
              </a:endParaRPr>
            </a:p>
          </p:txBody>
        </p:sp>
        <p:sp>
          <p:nvSpPr>
            <p:cNvPr id="6642" name="CustomShape 167"/>
            <p:cNvSpPr/>
            <p:nvPr/>
          </p:nvSpPr>
          <p:spPr>
            <a:xfrm>
              <a:off x="9893880" y="1529280"/>
              <a:ext cx="124560" cy="1245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6643" name="CustomShape 168"/>
            <p:cNvSpPr/>
            <p:nvPr/>
          </p:nvSpPr>
          <p:spPr>
            <a:xfrm>
              <a:off x="9815400" y="3668400"/>
              <a:ext cx="4752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R/2</a:t>
              </a:r>
              <a:endParaRPr b="0" lang="en-US" sz="1400" spc="-1" strike="noStrike">
                <a:latin typeface="Arial"/>
              </a:endParaRPr>
            </a:p>
          </p:txBody>
        </p:sp>
        <p:sp>
          <p:nvSpPr>
            <p:cNvPr id="6644" name="CustomShape 169"/>
            <p:cNvSpPr/>
            <p:nvPr/>
          </p:nvSpPr>
          <p:spPr>
            <a:xfrm>
              <a:off x="9912240" y="1882440"/>
              <a:ext cx="124560" cy="124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6645" name="Line 170"/>
            <p:cNvSpPr/>
            <p:nvPr/>
          </p:nvSpPr>
          <p:spPr>
            <a:xfrm>
              <a:off x="7959960" y="1965600"/>
              <a:ext cx="1974960" cy="360"/>
            </a:xfrm>
            <a:prstGeom prst="line">
              <a:avLst/>
            </a:prstGeom>
            <a:ln w="12700">
              <a:solidFill>
                <a:schemeClr val="tx1"/>
              </a:solidFill>
              <a:prstDash val="dash"/>
              <a:round/>
            </a:ln>
          </p:spPr>
          <p:style>
            <a:lnRef idx="0"/>
            <a:fillRef idx="0"/>
            <a:effectRef idx="0"/>
            <a:fontRef idx="minor"/>
          </p:style>
        </p:sp>
      </p:grpSp>
      <p:sp>
        <p:nvSpPr>
          <p:cNvPr id="6646" name="CustomShape 171"/>
          <p:cNvSpPr/>
          <p:nvPr/>
        </p:nvSpPr>
        <p:spPr>
          <a:xfrm rot="19191000">
            <a:off x="7881840" y="2781720"/>
            <a:ext cx="1200600" cy="527040"/>
          </a:xfrm>
          <a:prstGeom prst="ellipse">
            <a:avLst/>
          </a:prstGeom>
          <a:noFill/>
          <a:ln>
            <a:solidFill>
              <a:srgbClr val="0013a3"/>
            </a:solidFill>
          </a:ln>
        </p:spPr>
        <p:style>
          <a:lnRef idx="2">
            <a:schemeClr val="accent1">
              <a:shade val="50000"/>
            </a:schemeClr>
          </a:lnRef>
          <a:fillRef idx="1">
            <a:schemeClr val="accent1"/>
          </a:fillRef>
          <a:effectRef idx="0">
            <a:schemeClr val="accent1"/>
          </a:effectRef>
          <a:fontRef idx="minor"/>
        </p:style>
      </p:sp>
      <p:sp>
        <p:nvSpPr>
          <p:cNvPr id="6647" name="CustomShape 172"/>
          <p:cNvSpPr/>
          <p:nvPr/>
        </p:nvSpPr>
        <p:spPr>
          <a:xfrm>
            <a:off x="9577080" y="1414800"/>
            <a:ext cx="863640" cy="863640"/>
          </a:xfrm>
          <a:prstGeom prst="ellipse">
            <a:avLst/>
          </a:prstGeom>
          <a:noFill/>
          <a:ln w="28575">
            <a:solidFill>
              <a:srgbClr val="0013a3"/>
            </a:solidFill>
          </a:ln>
        </p:spPr>
        <p:style>
          <a:lnRef idx="2">
            <a:schemeClr val="accent1">
              <a:shade val="50000"/>
            </a:schemeClr>
          </a:lnRef>
          <a:fillRef idx="1">
            <a:schemeClr val="accent1"/>
          </a:fillRef>
          <a:effectRef idx="0">
            <a:schemeClr val="accent1"/>
          </a:effectRef>
          <a:fontRef idx="minor"/>
        </p:style>
      </p:sp>
      <p:grpSp>
        <p:nvGrpSpPr>
          <p:cNvPr id="6648" name="Group 173"/>
          <p:cNvGrpSpPr/>
          <p:nvPr/>
        </p:nvGrpSpPr>
        <p:grpSpPr>
          <a:xfrm>
            <a:off x="10048680" y="1568520"/>
            <a:ext cx="1913040" cy="472680"/>
            <a:chOff x="10048680" y="1568520"/>
            <a:chExt cx="1913040" cy="472680"/>
          </a:xfrm>
        </p:grpSpPr>
        <p:sp>
          <p:nvSpPr>
            <p:cNvPr id="6649" name="CustomShape 174"/>
            <p:cNvSpPr/>
            <p:nvPr/>
          </p:nvSpPr>
          <p:spPr>
            <a:xfrm>
              <a:off x="10048680" y="1607400"/>
              <a:ext cx="141840" cy="334440"/>
            </a:xfrm>
            <a:prstGeom prst="rightBrace">
              <a:avLst>
                <a:gd name="adj1" fmla="val 8333"/>
                <a:gd name="adj2" fmla="val 50000"/>
              </a:avLst>
            </a:prstGeom>
            <a:solidFill>
              <a:schemeClr val="bg1"/>
            </a:solidFill>
            <a:ln w="19050">
              <a:solidFill>
                <a:schemeClr val="tx1"/>
              </a:solidFill>
            </a:ln>
          </p:spPr>
          <p:style>
            <a:lnRef idx="1">
              <a:schemeClr val="accent1"/>
            </a:lnRef>
            <a:fillRef idx="0">
              <a:schemeClr val="accent1"/>
            </a:fillRef>
            <a:effectRef idx="0">
              <a:schemeClr val="accent1"/>
            </a:effectRef>
            <a:fontRef idx="minor"/>
          </p:style>
        </p:sp>
        <p:sp>
          <p:nvSpPr>
            <p:cNvPr id="6650" name="CustomShape 175"/>
            <p:cNvSpPr/>
            <p:nvPr/>
          </p:nvSpPr>
          <p:spPr>
            <a:xfrm>
              <a:off x="10148760" y="1568520"/>
              <a:ext cx="1812960" cy="472680"/>
            </a:xfrm>
            <a:prstGeom prst="rect">
              <a:avLst/>
            </a:prstGeom>
            <a:solidFill>
              <a:schemeClr val="bg1"/>
            </a:solidFill>
            <a:ln w="0">
              <a:noFill/>
            </a:ln>
          </p:spPr>
          <p:style>
            <a:lnRef idx="0"/>
            <a:fillRef idx="0"/>
            <a:effectRef idx="0"/>
            <a:fontRef idx="minor"/>
          </p:style>
          <p:txBody>
            <a:bodyPr lIns="90000" rIns="90000" tIns="45000" bIns="45000">
              <a:spAutoFit/>
            </a:bodyPr>
            <a:p>
              <a:pPr>
                <a:lnSpc>
                  <a:spcPct val="90000"/>
                </a:lnSpc>
                <a:tabLst>
                  <a:tab algn="l" pos="0"/>
                </a:tabLst>
              </a:pPr>
              <a:r>
                <a:rPr b="0" lang="en-US" sz="1400" spc="-1" strike="noStrike">
                  <a:solidFill>
                    <a:srgbClr val="000000"/>
                  </a:solidFill>
                  <a:latin typeface="Calibri"/>
                  <a:ea typeface="ＭＳ Ｐゴシック"/>
                </a:rPr>
                <a:t>“</a:t>
              </a:r>
              <a:r>
                <a:rPr b="0" lang="en-US" sz="1400" spc="-1" strike="noStrike">
                  <a:solidFill>
                    <a:srgbClr val="000000"/>
                  </a:solidFill>
                  <a:latin typeface="Calibri"/>
                  <a:ea typeface="ＭＳ Ｐゴシック"/>
                </a:rPr>
                <a:t>wasted” capacity due to retransmissions</a:t>
              </a:r>
              <a:endParaRPr b="0" lang="en-US" sz="1400" spc="-1" strike="noStrike">
                <a:latin typeface="Arial"/>
              </a:endParaRPr>
            </a:p>
          </p:txBody>
        </p:sp>
      </p:grpSp>
      <p:sp>
        <p:nvSpPr>
          <p:cNvPr id="6651" name="CustomShape 176"/>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5A451843-5F54-430D-A068-56AE0741825A}" type="slidenum">
              <a:rPr b="0" lang="en-US" sz="1100" spc="-1" strike="noStrike">
                <a:solidFill>
                  <a:srgbClr val="404040"/>
                </a:solidFill>
                <a:latin typeface="Calibri"/>
                <a:ea typeface="DejaVu Sans"/>
              </a:rPr>
              <a:t>111</a:t>
            </a:fld>
            <a:endParaRPr b="0" lang="en-US" sz="11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2722" dur="indefinite" restart="never" nodeType="tmRoot">
          <p:childTnLst>
            <p:seq>
              <p:cTn id="2723" dur="indefinite" nodeType="mainSeq">
                <p:childTnLst>
                  <p:par>
                    <p:cTn id="2724" fill="hold">
                      <p:stCondLst>
                        <p:cond delay="0"/>
                      </p:stCondLst>
                      <p:childTnLst>
                        <p:par>
                          <p:cTn id="2725" fill="hold">
                            <p:stCondLst>
                              <p:cond delay="0"/>
                            </p:stCondLst>
                            <p:childTnLst>
                              <p:par>
                                <p:cTn id="2726" nodeType="withEffect" fill="hold" presetClass="path">
                                  <p:stCondLst>
                                    <p:cond delay="0"/>
                                  </p:stCondLst>
                                  <p:childTnLst>
                                    <p:animMotion origin="layout" path="M 1.45833E-006 -2.22222E-006 L 0.02383 -2.22222E-006 L 0.02383 0.14584 L 0.08542 0.14584 L 0.05716 0.20625 L 0.16237 0.20625 E">
                                      <p:cBhvr>
                                        <p:cTn id="2727" dur="2000" fill="hold"/>
                                        <p:tgtEl>
                                          <p:spTgt spid="6620"/>
                                        </p:tgtEl>
                                        <p:attrNameLst>
                                          <p:attrName>ppt_x</p:attrName>
                                          <p:attrName>ppt_y</p:attrName>
                                        </p:attrNameLst>
                                      </p:cBhvr>
                                    </p:animMotion>
                                  </p:childTnLst>
                                </p:cTn>
                              </p:par>
                            </p:childTnLst>
                          </p:cTn>
                        </p:par>
                        <p:par>
                          <p:cTn id="2728" fill="hold">
                            <p:stCondLst>
                              <p:cond delay="2000"/>
                            </p:stCondLst>
                            <p:childTnLst>
                              <p:par>
                                <p:cTn id="2729" nodeType="afterEffect" fill="hold" presetClass="entr" presetID="9">
                                  <p:stCondLst>
                                    <p:cond delay="0"/>
                                  </p:stCondLst>
                                  <p:childTnLst>
                                    <p:set>
                                      <p:cBhvr>
                                        <p:cTn id="2730" dur="1" fill="hold">
                                          <p:stCondLst>
                                            <p:cond delay="0"/>
                                          </p:stCondLst>
                                        </p:cTn>
                                        <p:tgtEl>
                                          <p:spTgt spid="6621"/>
                                        </p:tgtEl>
                                        <p:attrNameLst>
                                          <p:attrName>style.visibility</p:attrName>
                                        </p:attrNameLst>
                                      </p:cBhvr>
                                      <p:to>
                                        <p:strVal val="visible"/>
                                      </p:to>
                                    </p:set>
                                    <p:animEffect filter="dissolve" transition="in">
                                      <p:cBhvr additive="repl">
                                        <p:cTn id="2731" dur="500"/>
                                        <p:tgtEl>
                                          <p:spTgt spid="6621"/>
                                        </p:tgtEl>
                                      </p:cBhvr>
                                    </p:animEffect>
                                  </p:childTnLst>
                                </p:cTn>
                              </p:par>
                            </p:childTnLst>
                          </p:cTn>
                        </p:par>
                        <p:par>
                          <p:cTn id="2732" fill="hold">
                            <p:stCondLst>
                              <p:cond delay="2500"/>
                            </p:stCondLst>
                            <p:childTnLst>
                              <p:par>
                                <p:cTn id="2733" nodeType="afterEffect" fill="hold" presetClass="path">
                                  <p:stCondLst>
                                    <p:cond delay="0"/>
                                  </p:stCondLst>
                                  <p:childTnLst>
                                    <p:animMotion origin="layout" path="M 0.16237 0.20625 L 0.19492 0.20648 E">
                                      <p:cBhvr>
                                        <p:cTn id="2734" dur="3000" fill="hold"/>
                                        <p:tgtEl>
                                          <p:spTgt spid="6620"/>
                                        </p:tgtEl>
                                        <p:attrNameLst>
                                          <p:attrName>ppt_x</p:attrName>
                                          <p:attrName>ppt_y</p:attrName>
                                        </p:attrNameLst>
                                      </p:cBhvr>
                                    </p:animMotion>
                                  </p:childTnLst>
                                </p:cTn>
                              </p:par>
                            </p:childTnLst>
                          </p:cTn>
                        </p:par>
                        <p:par>
                          <p:cTn id="2735" fill="hold">
                            <p:stCondLst>
                              <p:cond delay="5500"/>
                            </p:stCondLst>
                            <p:childTnLst>
                              <p:par>
                                <p:cTn id="2736" nodeType="afterEffect" fill="hold" presetClass="exit" presetID="9">
                                  <p:stCondLst>
                                    <p:cond delay="0"/>
                                  </p:stCondLst>
                                  <p:childTnLst>
                                    <p:animEffect filter="dissolve" transition="out">
                                      <p:cBhvr additive="repl">
                                        <p:cTn id="2737" dur="500"/>
                                        <p:tgtEl>
                                          <p:spTgt spid="6621"/>
                                        </p:tgtEl>
                                      </p:cBhvr>
                                    </p:animEffect>
                                    <p:set>
                                      <p:cBhvr>
                                        <p:cTn id="2738" dur="1" fill="hold">
                                          <p:stCondLst>
                                            <p:cond delay="499"/>
                                          </p:stCondLst>
                                        </p:cTn>
                                        <p:tgtEl>
                                          <p:spTgt spid="6621"/>
                                        </p:tgtEl>
                                        <p:attrNameLst>
                                          <p:attrName>style.visibility</p:attrName>
                                        </p:attrNameLst>
                                      </p:cBhvr>
                                      <p:to>
                                        <p:strVal val="hidden"/>
                                      </p:to>
                                    </p:set>
                                  </p:childTnLst>
                                </p:cTn>
                              </p:par>
                            </p:childTnLst>
                          </p:cTn>
                        </p:par>
                        <p:par>
                          <p:cTn id="2739" fill="hold">
                            <p:stCondLst>
                              <p:cond delay="6000"/>
                            </p:stCondLst>
                            <p:childTnLst>
                              <p:par>
                                <p:cTn id="2740" nodeType="afterEffect" fill="hold" presetClass="path">
                                  <p:stCondLst>
                                    <p:cond delay="0"/>
                                  </p:stCondLst>
                                  <p:childTnLst>
                                    <p:animMotion origin="layout" path="M 0.20625 0.20648 L 0.25221 0.20648 L 0.29661 0.11597 L 0.35755 0.12084 L 0.35755 -0.01111 E">
                                      <p:cBhvr>
                                        <p:cTn id="2741" dur="2000" fill="hold"/>
                                        <p:tgtEl>
                                          <p:spTgt spid="6620"/>
                                        </p:tgtEl>
                                        <p:attrNameLst>
                                          <p:attrName>ppt_x</p:attrName>
                                          <p:attrName>ppt_y</p:attrName>
                                        </p:attrNameLst>
                                      </p:cBhvr>
                                    </p:animMotion>
                                  </p:childTnLst>
                                </p:cTn>
                              </p:par>
                            </p:childTnLst>
                          </p:cTn>
                        </p:par>
                        <p:par>
                          <p:cTn id="2742" fill="hold">
                            <p:stCondLst>
                              <p:cond delay="8000"/>
                            </p:stCondLst>
                            <p:childTnLst>
                              <p:par>
                                <p:cTn id="2743" nodeType="afterEffect" fill="hold" presetClass="exit" presetID="9">
                                  <p:stCondLst>
                                    <p:cond delay="0"/>
                                  </p:stCondLst>
                                  <p:childTnLst>
                                    <p:animEffect filter="dissolve" transition="out">
                                      <p:cBhvr additive="repl">
                                        <p:cTn id="2744" dur="500"/>
                                        <p:tgtEl>
                                          <p:spTgt spid="6620"/>
                                        </p:tgtEl>
                                      </p:cBhvr>
                                    </p:animEffect>
                                    <p:set>
                                      <p:cBhvr>
                                        <p:cTn id="2745" dur="1" fill="hold">
                                          <p:stCondLst>
                                            <p:cond delay="499"/>
                                          </p:stCondLst>
                                        </p:cTn>
                                        <p:tgtEl>
                                          <p:spTgt spid="6620"/>
                                        </p:tgtEl>
                                        <p:attrNameLst>
                                          <p:attrName>style.visibility</p:attrName>
                                        </p:attrNameLst>
                                      </p:cBhvr>
                                      <p:to>
                                        <p:strVal val="hidden"/>
                                      </p:to>
                                    </p:set>
                                  </p:childTnLst>
                                </p:cTn>
                              </p:par>
                              <p:par>
                                <p:cTn id="2746" nodeType="withEffect" fill="hold" presetClass="exit" presetID="9">
                                  <p:stCondLst>
                                    <p:cond delay="0"/>
                                  </p:stCondLst>
                                  <p:childTnLst>
                                    <p:animEffect filter="dissolve" transition="out">
                                      <p:cBhvr additive="repl">
                                        <p:cTn id="2747" dur="500"/>
                                        <p:tgtEl>
                                          <p:spTgt spid="6622"/>
                                        </p:tgtEl>
                                      </p:cBhvr>
                                    </p:animEffect>
                                    <p:set>
                                      <p:cBhvr>
                                        <p:cTn id="2748" dur="1" fill="hold">
                                          <p:stCondLst>
                                            <p:cond delay="499"/>
                                          </p:stCondLst>
                                        </p:cTn>
                                        <p:tgtEl>
                                          <p:spTgt spid="6622"/>
                                        </p:tgtEl>
                                        <p:attrNameLst>
                                          <p:attrName>style.visibility</p:attrName>
                                        </p:attrNameLst>
                                      </p:cBhvr>
                                      <p:to>
                                        <p:strVal val="hidden"/>
                                      </p:to>
                                    </p:set>
                                  </p:childTnLst>
                                </p:cTn>
                              </p:par>
                            </p:childTnLst>
                          </p:cTn>
                        </p:par>
                      </p:childTnLst>
                    </p:cTn>
                  </p:par>
                  <p:par>
                    <p:cTn id="2749" fill="hold">
                      <p:stCondLst>
                        <p:cond delay="indefinite"/>
                      </p:stCondLst>
                      <p:childTnLst>
                        <p:par>
                          <p:cTn id="2750" fill="hold">
                            <p:stCondLst>
                              <p:cond delay="0"/>
                            </p:stCondLst>
                            <p:childTnLst>
                              <p:par>
                                <p:cTn id="2751" nodeType="clickEffect" fill="hold" presetClass="entr" presetID="9">
                                  <p:stCondLst>
                                    <p:cond delay="0"/>
                                  </p:stCondLst>
                                  <p:childTnLst>
                                    <p:set>
                                      <p:cBhvr>
                                        <p:cTn id="2752" dur="1" fill="hold">
                                          <p:stCondLst>
                                            <p:cond delay="0"/>
                                          </p:stCondLst>
                                        </p:cTn>
                                        <p:tgtEl>
                                          <p:spTgt spid="6627"/>
                                        </p:tgtEl>
                                        <p:attrNameLst>
                                          <p:attrName>style.visibility</p:attrName>
                                        </p:attrNameLst>
                                      </p:cBhvr>
                                      <p:to>
                                        <p:strVal val="visible"/>
                                      </p:to>
                                    </p:set>
                                    <p:animEffect filter="dissolve" transition="in">
                                      <p:cBhvr additive="repl">
                                        <p:cTn id="2753" dur="500"/>
                                        <p:tgtEl>
                                          <p:spTgt spid="6627"/>
                                        </p:tgtEl>
                                      </p:cBhvr>
                                    </p:animEffect>
                                  </p:childTnLst>
                                </p:cTn>
                              </p:par>
                            </p:childTnLst>
                          </p:cTn>
                        </p:par>
                      </p:childTnLst>
                    </p:cTn>
                  </p:par>
                  <p:par>
                    <p:cTn id="2754" fill="hold">
                      <p:stCondLst>
                        <p:cond delay="indefinite"/>
                      </p:stCondLst>
                      <p:childTnLst>
                        <p:par>
                          <p:cTn id="2755" fill="hold">
                            <p:stCondLst>
                              <p:cond delay="0"/>
                            </p:stCondLst>
                            <p:childTnLst>
                              <p:par>
                                <p:cTn id="2756" nodeType="clickEffect" fill="hold" presetClass="entr" presetID="9">
                                  <p:stCondLst>
                                    <p:cond delay="0"/>
                                  </p:stCondLst>
                                  <p:childTnLst>
                                    <p:set>
                                      <p:cBhvr>
                                        <p:cTn id="2757" dur="1" fill="hold">
                                          <p:stCondLst>
                                            <p:cond delay="0"/>
                                          </p:stCondLst>
                                        </p:cTn>
                                        <p:tgtEl>
                                          <p:spTgt spid="6646"/>
                                        </p:tgtEl>
                                        <p:attrNameLst>
                                          <p:attrName>style.visibility</p:attrName>
                                        </p:attrNameLst>
                                      </p:cBhvr>
                                      <p:to>
                                        <p:strVal val="visible"/>
                                      </p:to>
                                    </p:set>
                                    <p:animEffect filter="dissolve" transition="in">
                                      <p:cBhvr additive="repl">
                                        <p:cTn id="2758" dur="500"/>
                                        <p:tgtEl>
                                          <p:spTgt spid="6646"/>
                                        </p:tgtEl>
                                      </p:cBhvr>
                                    </p:animEffect>
                                  </p:childTnLst>
                                </p:cTn>
                              </p:par>
                            </p:childTnLst>
                          </p:cTn>
                        </p:par>
                      </p:childTnLst>
                    </p:cTn>
                  </p:par>
                  <p:par>
                    <p:cTn id="2759" fill="hold">
                      <p:stCondLst>
                        <p:cond delay="indefinite"/>
                      </p:stCondLst>
                      <p:childTnLst>
                        <p:par>
                          <p:cTn id="2760" fill="hold">
                            <p:stCondLst>
                              <p:cond delay="0"/>
                            </p:stCondLst>
                            <p:childTnLst>
                              <p:par>
                                <p:cTn id="2761" nodeType="clickEffect" fill="hold" presetClass="entr" presetID="9">
                                  <p:stCondLst>
                                    <p:cond delay="0"/>
                                  </p:stCondLst>
                                  <p:childTnLst>
                                    <p:set>
                                      <p:cBhvr>
                                        <p:cTn id="2762" dur="1" fill="hold">
                                          <p:stCondLst>
                                            <p:cond delay="0"/>
                                          </p:stCondLst>
                                        </p:cTn>
                                        <p:tgtEl>
                                          <p:spTgt spid="6647"/>
                                        </p:tgtEl>
                                        <p:attrNameLst>
                                          <p:attrName>style.visibility</p:attrName>
                                        </p:attrNameLst>
                                      </p:cBhvr>
                                      <p:to>
                                        <p:strVal val="visible"/>
                                      </p:to>
                                    </p:set>
                                    <p:animEffect filter="dissolve" transition="in">
                                      <p:cBhvr additive="repl">
                                        <p:cTn id="2763" dur="500"/>
                                        <p:tgtEl>
                                          <p:spTgt spid="6647"/>
                                        </p:tgtEl>
                                      </p:cBhvr>
                                    </p:animEffect>
                                  </p:childTnLst>
                                </p:cTn>
                              </p:par>
                              <p:par>
                                <p:cTn id="2764" nodeType="withEffect" fill="hold" presetClass="exit" presetID="9">
                                  <p:stCondLst>
                                    <p:cond delay="0"/>
                                  </p:stCondLst>
                                  <p:childTnLst>
                                    <p:animEffect filter="dissolve" transition="out">
                                      <p:cBhvr additive="repl">
                                        <p:cTn id="2765" dur="500"/>
                                        <p:tgtEl>
                                          <p:spTgt spid="6646"/>
                                        </p:tgtEl>
                                      </p:cBhvr>
                                    </p:animEffect>
                                    <p:set>
                                      <p:cBhvr>
                                        <p:cTn id="2766" dur="1" fill="hold">
                                          <p:stCondLst>
                                            <p:cond delay="499"/>
                                          </p:stCondLst>
                                        </p:cTn>
                                        <p:tgtEl>
                                          <p:spTgt spid="6646"/>
                                        </p:tgtEl>
                                        <p:attrNameLst>
                                          <p:attrName>style.visibility</p:attrName>
                                        </p:attrNameLst>
                                      </p:cBhvr>
                                      <p:to>
                                        <p:strVal val="hidden"/>
                                      </p:to>
                                    </p:set>
                                  </p:childTnLst>
                                </p:cTn>
                              </p:par>
                            </p:childTnLst>
                          </p:cTn>
                        </p:par>
                      </p:childTnLst>
                    </p:cTn>
                  </p:par>
                  <p:par>
                    <p:cTn id="2767" fill="hold">
                      <p:stCondLst>
                        <p:cond delay="indefinite"/>
                      </p:stCondLst>
                      <p:childTnLst>
                        <p:par>
                          <p:cTn id="2768" fill="hold">
                            <p:stCondLst>
                              <p:cond delay="0"/>
                            </p:stCondLst>
                            <p:childTnLst>
                              <p:par>
                                <p:cTn id="2769" nodeType="clickEffect" fill="hold" presetClass="entr" presetID="9">
                                  <p:stCondLst>
                                    <p:cond delay="0"/>
                                  </p:stCondLst>
                                  <p:childTnLst>
                                    <p:set>
                                      <p:cBhvr>
                                        <p:cTn id="2770" dur="1" fill="hold">
                                          <p:stCondLst>
                                            <p:cond delay="0"/>
                                          </p:stCondLst>
                                        </p:cTn>
                                        <p:tgtEl>
                                          <p:spTgt spid="6624"/>
                                        </p:tgtEl>
                                        <p:attrNameLst>
                                          <p:attrName>style.visibility</p:attrName>
                                        </p:attrNameLst>
                                      </p:cBhvr>
                                      <p:to>
                                        <p:strVal val="visible"/>
                                      </p:to>
                                    </p:set>
                                    <p:animEffect filter="dissolve" transition="in">
                                      <p:cBhvr additive="repl">
                                        <p:cTn id="2771" dur="500"/>
                                        <p:tgtEl>
                                          <p:spTgt spid="6624"/>
                                        </p:tgtEl>
                                      </p:cBhvr>
                                    </p:animEffect>
                                  </p:childTnLst>
                                </p:cTn>
                              </p:par>
                            </p:childTnLst>
                          </p:cTn>
                        </p:par>
                      </p:childTnLst>
                    </p:cTn>
                  </p:par>
                  <p:par>
                    <p:cTn id="2772" fill="hold">
                      <p:stCondLst>
                        <p:cond delay="indefinite"/>
                      </p:stCondLst>
                      <p:childTnLst>
                        <p:par>
                          <p:cTn id="2773" fill="hold">
                            <p:stCondLst>
                              <p:cond delay="0"/>
                            </p:stCondLst>
                            <p:childTnLst>
                              <p:par>
                                <p:cTn id="2774" nodeType="clickEffect" fill="hold" presetClass="entr" presetID="9">
                                  <p:stCondLst>
                                    <p:cond delay="0"/>
                                  </p:stCondLst>
                                  <p:childTnLst>
                                    <p:set>
                                      <p:cBhvr>
                                        <p:cTn id="2775" dur="1" fill="hold">
                                          <p:stCondLst>
                                            <p:cond delay="0"/>
                                          </p:stCondLst>
                                        </p:cTn>
                                        <p:tgtEl>
                                          <p:spTgt spid="6648"/>
                                        </p:tgtEl>
                                        <p:attrNameLst>
                                          <p:attrName>style.visibility</p:attrName>
                                        </p:attrNameLst>
                                      </p:cBhvr>
                                      <p:to>
                                        <p:strVal val="visible"/>
                                      </p:to>
                                    </p:set>
                                    <p:animEffect filter="dissolve" transition="in">
                                      <p:cBhvr additive="repl">
                                        <p:cTn id="2776" dur="500"/>
                                        <p:tgtEl>
                                          <p:spTgt spid="66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2" name="CustomShape 1"/>
          <p:cNvSpPr/>
          <p:nvPr/>
        </p:nvSpPr>
        <p:spPr>
          <a:xfrm>
            <a:off x="6946920" y="5009760"/>
            <a:ext cx="305640" cy="121464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grpSp>
        <p:nvGrpSpPr>
          <p:cNvPr id="6653" name="Group 2"/>
          <p:cNvGrpSpPr/>
          <p:nvPr/>
        </p:nvGrpSpPr>
        <p:grpSpPr>
          <a:xfrm>
            <a:off x="6249240" y="5024160"/>
            <a:ext cx="720720" cy="1180440"/>
            <a:chOff x="6249240" y="5024160"/>
            <a:chExt cx="720720" cy="1180440"/>
          </a:xfrm>
        </p:grpSpPr>
        <p:sp>
          <p:nvSpPr>
            <p:cNvPr id="6654" name="CustomShape 3"/>
            <p:cNvSpPr/>
            <p:nvPr/>
          </p:nvSpPr>
          <p:spPr>
            <a:xfrm>
              <a:off x="6256440" y="5024160"/>
              <a:ext cx="702720" cy="1180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6655" name="Line 4"/>
            <p:cNvSpPr/>
            <p:nvPr/>
          </p:nvSpPr>
          <p:spPr>
            <a:xfrm>
              <a:off x="6249240" y="52632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656" name="Line 5"/>
            <p:cNvSpPr/>
            <p:nvPr/>
          </p:nvSpPr>
          <p:spPr>
            <a:xfrm>
              <a:off x="6253560" y="55062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657" name="Line 6"/>
            <p:cNvSpPr/>
            <p:nvPr/>
          </p:nvSpPr>
          <p:spPr>
            <a:xfrm>
              <a:off x="6264720" y="57456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658" name="Line 7"/>
            <p:cNvSpPr/>
            <p:nvPr/>
          </p:nvSpPr>
          <p:spPr>
            <a:xfrm>
              <a:off x="6254640" y="59778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sp>
        <p:nvSpPr>
          <p:cNvPr id="6659" name="CustomShape 8"/>
          <p:cNvSpPr/>
          <p:nvPr/>
        </p:nvSpPr>
        <p:spPr>
          <a:xfrm flipH="1">
            <a:off x="1841760" y="3515760"/>
            <a:ext cx="525960" cy="1175760"/>
          </a:xfrm>
          <a:custGeom>
            <a:avLst/>
            <a:gdLst/>
            <a:ah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0">
            <a:gsLst>
              <a:gs pos="0">
                <a:srgbClr val="b2b2b2"/>
              </a:gs>
              <a:gs pos="100000">
                <a:srgbClr val="ffffff"/>
              </a:gs>
            </a:gsLst>
            <a:lin ang="10800000"/>
          </a:gradFill>
          <a:ln w="0">
            <a:noFill/>
          </a:ln>
        </p:spPr>
        <p:style>
          <a:lnRef idx="0"/>
          <a:fillRef idx="0"/>
          <a:effectRef idx="0"/>
          <a:fontRef idx="minor"/>
        </p:style>
      </p:sp>
      <p:grpSp>
        <p:nvGrpSpPr>
          <p:cNvPr id="6660" name="Group 9"/>
          <p:cNvGrpSpPr/>
          <p:nvPr/>
        </p:nvGrpSpPr>
        <p:grpSpPr>
          <a:xfrm>
            <a:off x="1278360" y="4683600"/>
            <a:ext cx="720720" cy="1180440"/>
            <a:chOff x="1278360" y="4683600"/>
            <a:chExt cx="720720" cy="1180440"/>
          </a:xfrm>
        </p:grpSpPr>
        <p:sp>
          <p:nvSpPr>
            <p:cNvPr id="6661" name="CustomShape 10"/>
            <p:cNvSpPr/>
            <p:nvPr/>
          </p:nvSpPr>
          <p:spPr>
            <a:xfrm>
              <a:off x="1285920" y="4683600"/>
              <a:ext cx="702720" cy="1180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6662" name="Line 11"/>
            <p:cNvSpPr/>
            <p:nvPr/>
          </p:nvSpPr>
          <p:spPr>
            <a:xfrm>
              <a:off x="1278360" y="492300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663" name="Line 12"/>
            <p:cNvSpPr/>
            <p:nvPr/>
          </p:nvSpPr>
          <p:spPr>
            <a:xfrm>
              <a:off x="1282680" y="51660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664" name="Line 13"/>
            <p:cNvSpPr/>
            <p:nvPr/>
          </p:nvSpPr>
          <p:spPr>
            <a:xfrm>
              <a:off x="1293840" y="54054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665" name="Line 14"/>
            <p:cNvSpPr/>
            <p:nvPr/>
          </p:nvSpPr>
          <p:spPr>
            <a:xfrm>
              <a:off x="1283760" y="563724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grpSp>
        <p:nvGrpSpPr>
          <p:cNvPr id="6666" name="Group 15"/>
          <p:cNvGrpSpPr/>
          <p:nvPr/>
        </p:nvGrpSpPr>
        <p:grpSpPr>
          <a:xfrm>
            <a:off x="2354760" y="3521160"/>
            <a:ext cx="720720" cy="1180440"/>
            <a:chOff x="2354760" y="3521160"/>
            <a:chExt cx="720720" cy="1180440"/>
          </a:xfrm>
        </p:grpSpPr>
        <p:sp>
          <p:nvSpPr>
            <p:cNvPr id="6667" name="CustomShape 16"/>
            <p:cNvSpPr/>
            <p:nvPr/>
          </p:nvSpPr>
          <p:spPr>
            <a:xfrm>
              <a:off x="2361960" y="3521160"/>
              <a:ext cx="702720" cy="1180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6668" name="Line 17"/>
            <p:cNvSpPr/>
            <p:nvPr/>
          </p:nvSpPr>
          <p:spPr>
            <a:xfrm>
              <a:off x="2354760" y="376020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669" name="Line 18"/>
            <p:cNvSpPr/>
            <p:nvPr/>
          </p:nvSpPr>
          <p:spPr>
            <a:xfrm>
              <a:off x="2359080" y="40032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670" name="Line 19"/>
            <p:cNvSpPr/>
            <p:nvPr/>
          </p:nvSpPr>
          <p:spPr>
            <a:xfrm>
              <a:off x="2370240" y="42426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671" name="Line 20"/>
            <p:cNvSpPr/>
            <p:nvPr/>
          </p:nvSpPr>
          <p:spPr>
            <a:xfrm>
              <a:off x="2360160" y="447480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sp>
        <p:nvSpPr>
          <p:cNvPr id="6672" name="CustomShape 21"/>
          <p:cNvSpPr/>
          <p:nvPr/>
        </p:nvSpPr>
        <p:spPr>
          <a:xfrm>
            <a:off x="7409160" y="3699360"/>
            <a:ext cx="305640" cy="121464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noFill/>
          </a:ln>
        </p:spPr>
        <p:style>
          <a:lnRef idx="0"/>
          <a:fillRef idx="0"/>
          <a:effectRef idx="0"/>
          <a:fontRef idx="minor"/>
        </p:style>
      </p:sp>
      <p:grpSp>
        <p:nvGrpSpPr>
          <p:cNvPr id="6673" name="Group 22"/>
          <p:cNvGrpSpPr/>
          <p:nvPr/>
        </p:nvGrpSpPr>
        <p:grpSpPr>
          <a:xfrm>
            <a:off x="6698880" y="3668040"/>
            <a:ext cx="720720" cy="1180440"/>
            <a:chOff x="6698880" y="3668040"/>
            <a:chExt cx="720720" cy="1180440"/>
          </a:xfrm>
        </p:grpSpPr>
        <p:sp>
          <p:nvSpPr>
            <p:cNvPr id="6674" name="CustomShape 23"/>
            <p:cNvSpPr/>
            <p:nvPr/>
          </p:nvSpPr>
          <p:spPr>
            <a:xfrm>
              <a:off x="6706080" y="3668040"/>
              <a:ext cx="702720" cy="118044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6675" name="Line 24"/>
            <p:cNvSpPr/>
            <p:nvPr/>
          </p:nvSpPr>
          <p:spPr>
            <a:xfrm>
              <a:off x="6698880" y="390708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676" name="Line 25"/>
            <p:cNvSpPr/>
            <p:nvPr/>
          </p:nvSpPr>
          <p:spPr>
            <a:xfrm>
              <a:off x="6702840" y="4150080"/>
              <a:ext cx="70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677" name="Line 26"/>
            <p:cNvSpPr/>
            <p:nvPr/>
          </p:nvSpPr>
          <p:spPr>
            <a:xfrm>
              <a:off x="6714000" y="438948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678" name="Line 27"/>
            <p:cNvSpPr/>
            <p:nvPr/>
          </p:nvSpPr>
          <p:spPr>
            <a:xfrm>
              <a:off x="6703920" y="4621680"/>
              <a:ext cx="70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grpSp>
        <p:nvGrpSpPr>
          <p:cNvPr id="6679" name="Group 28"/>
          <p:cNvGrpSpPr/>
          <p:nvPr/>
        </p:nvGrpSpPr>
        <p:grpSpPr>
          <a:xfrm>
            <a:off x="3770640" y="5033520"/>
            <a:ext cx="1284480" cy="732600"/>
            <a:chOff x="3770640" y="5033520"/>
            <a:chExt cx="1284480" cy="732600"/>
          </a:xfrm>
        </p:grpSpPr>
        <p:sp>
          <p:nvSpPr>
            <p:cNvPr id="6680" name="CustomShape 29"/>
            <p:cNvSpPr/>
            <p:nvPr/>
          </p:nvSpPr>
          <p:spPr>
            <a:xfrm>
              <a:off x="3770640" y="5288040"/>
              <a:ext cx="1284480" cy="478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681" name="CustomShape 30"/>
            <p:cNvSpPr/>
            <p:nvPr/>
          </p:nvSpPr>
          <p:spPr>
            <a:xfrm>
              <a:off x="3771360" y="5033520"/>
              <a:ext cx="1282680" cy="473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682" name="Group 31"/>
            <p:cNvGrpSpPr/>
            <p:nvPr/>
          </p:nvGrpSpPr>
          <p:grpSpPr>
            <a:xfrm>
              <a:off x="3961440" y="5094000"/>
              <a:ext cx="902520" cy="347400"/>
              <a:chOff x="3961440" y="5094000"/>
              <a:chExt cx="902520" cy="347400"/>
            </a:xfrm>
          </p:grpSpPr>
          <p:sp>
            <p:nvSpPr>
              <p:cNvPr id="6683" name="CustomShape 32"/>
              <p:cNvSpPr/>
              <p:nvPr/>
            </p:nvSpPr>
            <p:spPr>
              <a:xfrm>
                <a:off x="3986640" y="5094000"/>
                <a:ext cx="853560" cy="1933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684" name="CustomShape 33"/>
              <p:cNvSpPr/>
              <p:nvPr/>
            </p:nvSpPr>
            <p:spPr>
              <a:xfrm>
                <a:off x="4546800" y="5261400"/>
                <a:ext cx="317160" cy="165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685" name="CustomShape 34"/>
              <p:cNvSpPr/>
              <p:nvPr/>
            </p:nvSpPr>
            <p:spPr>
              <a:xfrm>
                <a:off x="3961440" y="5261400"/>
                <a:ext cx="311400" cy="1641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686" name="CustomShape 35"/>
              <p:cNvSpPr/>
              <p:nvPr/>
            </p:nvSpPr>
            <p:spPr>
              <a:xfrm>
                <a:off x="4070520" y="5179320"/>
                <a:ext cx="679680" cy="262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687" name="Group 36"/>
          <p:cNvGrpSpPr/>
          <p:nvPr/>
        </p:nvGrpSpPr>
        <p:grpSpPr>
          <a:xfrm>
            <a:off x="1319760" y="3877200"/>
            <a:ext cx="642960" cy="566640"/>
            <a:chOff x="1319760" y="3877200"/>
            <a:chExt cx="642960" cy="566640"/>
          </a:xfrm>
        </p:grpSpPr>
        <p:pic>
          <p:nvPicPr>
            <p:cNvPr id="6688" name="Picture 125" descr="desktop_computer_stylized_medium"/>
            <p:cNvPicPr/>
            <p:nvPr/>
          </p:nvPicPr>
          <p:blipFill>
            <a:blip r:embed="rId1"/>
            <a:stretch/>
          </p:blipFill>
          <p:spPr>
            <a:xfrm flipH="1">
              <a:off x="1319760" y="3877200"/>
              <a:ext cx="642960" cy="566640"/>
            </a:xfrm>
            <a:prstGeom prst="rect">
              <a:avLst/>
            </a:prstGeom>
            <a:ln w="0">
              <a:noFill/>
            </a:ln>
          </p:spPr>
        </p:pic>
        <p:sp>
          <p:nvSpPr>
            <p:cNvPr id="6689" name="CustomShape 37"/>
            <p:cNvSpPr/>
            <p:nvPr/>
          </p:nvSpPr>
          <p:spPr>
            <a:xfrm flipH="1">
              <a:off x="1589400" y="3931560"/>
              <a:ext cx="311400" cy="2581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6690" name="CustomShape 38"/>
          <p:cNvSpPr/>
          <p:nvPr/>
        </p:nvSpPr>
        <p:spPr>
          <a:xfrm flipH="1">
            <a:off x="975240" y="4681440"/>
            <a:ext cx="305640" cy="121464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10800000"/>
          </a:gradFill>
          <a:ln w="9525">
            <a:noFill/>
          </a:ln>
        </p:spPr>
        <p:style>
          <a:lnRef idx="0"/>
          <a:fillRef idx="0"/>
          <a:effectRef idx="0"/>
          <a:fontRef idx="minor"/>
        </p:style>
      </p:sp>
      <p:sp>
        <p:nvSpPr>
          <p:cNvPr id="6691" name="Line 39"/>
          <p:cNvSpPr/>
          <p:nvPr/>
        </p:nvSpPr>
        <p:spPr>
          <a:xfrm flipH="1">
            <a:off x="2405520" y="4856040"/>
            <a:ext cx="1134720" cy="1134000"/>
          </a:xfrm>
          <a:prstGeom prst="line">
            <a:avLst/>
          </a:prstGeom>
          <a:ln w="9525">
            <a:solidFill>
              <a:srgbClr val="000000"/>
            </a:solidFill>
            <a:round/>
          </a:ln>
        </p:spPr>
        <p:style>
          <a:lnRef idx="0"/>
          <a:fillRef idx="0"/>
          <a:effectRef idx="0"/>
          <a:fontRef idx="minor"/>
        </p:style>
      </p:sp>
      <p:sp>
        <p:nvSpPr>
          <p:cNvPr id="6692" name="CustomShape 40"/>
          <p:cNvSpPr/>
          <p:nvPr/>
        </p:nvSpPr>
        <p:spPr>
          <a:xfrm>
            <a:off x="1088640" y="3529800"/>
            <a:ext cx="1119960" cy="3153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c00000"/>
                </a:solidFill>
                <a:latin typeface="Arial"/>
                <a:ea typeface="ＭＳ Ｐゴシック"/>
              </a:rPr>
              <a:t>Host A</a:t>
            </a:r>
            <a:endParaRPr b="0" lang="en-US" sz="1600" spc="-1" strike="noStrike">
              <a:latin typeface="Arial"/>
            </a:endParaRPr>
          </a:p>
        </p:txBody>
      </p:sp>
      <p:sp>
        <p:nvSpPr>
          <p:cNvPr id="6693" name="CustomShape 41"/>
          <p:cNvSpPr/>
          <p:nvPr/>
        </p:nvSpPr>
        <p:spPr>
          <a:xfrm>
            <a:off x="1083600" y="6053400"/>
            <a:ext cx="979200" cy="3153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13a3"/>
                </a:solidFill>
                <a:latin typeface="Arial"/>
                <a:ea typeface="ＭＳ Ｐゴシック"/>
              </a:rPr>
              <a:t>Host B</a:t>
            </a:r>
            <a:endParaRPr b="0" lang="en-US" sz="1600" spc="-1" strike="noStrike">
              <a:latin typeface="Arial"/>
            </a:endParaRPr>
          </a:p>
        </p:txBody>
      </p:sp>
      <p:sp>
        <p:nvSpPr>
          <p:cNvPr id="6694" name="Line 42"/>
          <p:cNvSpPr/>
          <p:nvPr/>
        </p:nvSpPr>
        <p:spPr>
          <a:xfrm flipH="1">
            <a:off x="3002040" y="5379480"/>
            <a:ext cx="748800" cy="360"/>
          </a:xfrm>
          <a:prstGeom prst="line">
            <a:avLst/>
          </a:prstGeom>
          <a:ln w="9525">
            <a:solidFill>
              <a:srgbClr val="000000"/>
            </a:solidFill>
            <a:round/>
          </a:ln>
        </p:spPr>
        <p:style>
          <a:lnRef idx="0"/>
          <a:fillRef idx="0"/>
          <a:effectRef idx="0"/>
          <a:fontRef idx="minor"/>
        </p:style>
      </p:sp>
      <p:sp>
        <p:nvSpPr>
          <p:cNvPr id="6695" name="Line 43"/>
          <p:cNvSpPr/>
          <p:nvPr/>
        </p:nvSpPr>
        <p:spPr>
          <a:xfrm flipH="1">
            <a:off x="4991040" y="5379480"/>
            <a:ext cx="748800" cy="360"/>
          </a:xfrm>
          <a:prstGeom prst="line">
            <a:avLst/>
          </a:prstGeom>
          <a:ln w="9525">
            <a:solidFill>
              <a:srgbClr val="000000"/>
            </a:solidFill>
            <a:round/>
          </a:ln>
        </p:spPr>
        <p:style>
          <a:lnRef idx="0"/>
          <a:fillRef idx="0"/>
          <a:effectRef idx="0"/>
          <a:fontRef idx="minor"/>
        </p:style>
      </p:sp>
      <p:sp>
        <p:nvSpPr>
          <p:cNvPr id="6696" name="Line 44"/>
          <p:cNvSpPr/>
          <p:nvPr/>
        </p:nvSpPr>
        <p:spPr>
          <a:xfrm flipH="1">
            <a:off x="5142960" y="4856040"/>
            <a:ext cx="1135080" cy="1134000"/>
          </a:xfrm>
          <a:prstGeom prst="line">
            <a:avLst/>
          </a:prstGeom>
          <a:ln w="9525">
            <a:solidFill>
              <a:srgbClr val="000000"/>
            </a:solidFill>
            <a:round/>
          </a:ln>
        </p:spPr>
        <p:style>
          <a:lnRef idx="0"/>
          <a:fillRef idx="0"/>
          <a:effectRef idx="0"/>
          <a:fontRef idx="minor"/>
        </p:style>
      </p:sp>
      <p:sp>
        <p:nvSpPr>
          <p:cNvPr id="6697" name="Line 45"/>
          <p:cNvSpPr/>
          <p:nvPr/>
        </p:nvSpPr>
        <p:spPr>
          <a:xfrm flipH="1">
            <a:off x="6275520" y="4856040"/>
            <a:ext cx="540000" cy="360"/>
          </a:xfrm>
          <a:prstGeom prst="line">
            <a:avLst/>
          </a:prstGeom>
          <a:ln w="9525">
            <a:solidFill>
              <a:srgbClr val="000000"/>
            </a:solidFill>
            <a:round/>
          </a:ln>
        </p:spPr>
        <p:style>
          <a:lnRef idx="0"/>
          <a:fillRef idx="0"/>
          <a:effectRef idx="0"/>
          <a:fontRef idx="minor"/>
        </p:style>
      </p:sp>
      <p:grpSp>
        <p:nvGrpSpPr>
          <p:cNvPr id="6698" name="Group 46"/>
          <p:cNvGrpSpPr/>
          <p:nvPr/>
        </p:nvGrpSpPr>
        <p:grpSpPr>
          <a:xfrm>
            <a:off x="7531920" y="4473720"/>
            <a:ext cx="282240" cy="574920"/>
            <a:chOff x="7531920" y="4473720"/>
            <a:chExt cx="282240" cy="574920"/>
          </a:xfrm>
        </p:grpSpPr>
        <p:sp>
          <p:nvSpPr>
            <p:cNvPr id="6699" name="CustomShape 47"/>
            <p:cNvSpPr/>
            <p:nvPr/>
          </p:nvSpPr>
          <p:spPr>
            <a:xfrm>
              <a:off x="7757280" y="4474800"/>
              <a:ext cx="54000" cy="5482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700" name="CustomShape 48"/>
            <p:cNvSpPr/>
            <p:nvPr/>
          </p:nvSpPr>
          <p:spPr>
            <a:xfrm>
              <a:off x="7545600" y="4473720"/>
              <a:ext cx="205920" cy="5479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701" name="CustomShape 49"/>
            <p:cNvSpPr/>
            <p:nvPr/>
          </p:nvSpPr>
          <p:spPr>
            <a:xfrm>
              <a:off x="7768080" y="4507920"/>
              <a:ext cx="31320" cy="5072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702" name="CustomShape 50"/>
            <p:cNvSpPr/>
            <p:nvPr/>
          </p:nvSpPr>
          <p:spPr>
            <a:xfrm>
              <a:off x="7760520" y="4765680"/>
              <a:ext cx="50040" cy="43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703" name="CustomShape 51"/>
            <p:cNvSpPr/>
            <p:nvPr/>
          </p:nvSpPr>
          <p:spPr>
            <a:xfrm>
              <a:off x="7545600" y="4538160"/>
              <a:ext cx="116280" cy="7920"/>
            </a:xfrm>
            <a:prstGeom prst="rect">
              <a:avLst/>
            </a:prstGeom>
            <a:solidFill>
              <a:srgbClr val="000000"/>
            </a:solidFill>
            <a:ln w="9525">
              <a:solidFill>
                <a:srgbClr val="000000"/>
              </a:solidFill>
              <a:miter/>
            </a:ln>
          </p:spPr>
          <p:style>
            <a:lnRef idx="0"/>
            <a:fillRef idx="0"/>
            <a:effectRef idx="0"/>
            <a:fontRef idx="minor"/>
          </p:style>
        </p:sp>
        <p:grpSp>
          <p:nvGrpSpPr>
            <p:cNvPr id="6704" name="Group 52"/>
            <p:cNvGrpSpPr/>
            <p:nvPr/>
          </p:nvGrpSpPr>
          <p:grpSpPr>
            <a:xfrm>
              <a:off x="7652880" y="4532040"/>
              <a:ext cx="114480" cy="32760"/>
              <a:chOff x="7652880" y="4532040"/>
              <a:chExt cx="114480" cy="32760"/>
            </a:xfrm>
          </p:grpSpPr>
          <p:sp>
            <p:nvSpPr>
              <p:cNvPr id="6705" name="CustomShape 53"/>
              <p:cNvSpPr/>
              <p:nvPr/>
            </p:nvSpPr>
            <p:spPr>
              <a:xfrm>
                <a:off x="7652880" y="4532040"/>
                <a:ext cx="114480" cy="32760"/>
              </a:xfrm>
              <a:prstGeom prst="roundRect">
                <a:avLst>
                  <a:gd name="adj" fmla="val 50000"/>
                </a:avLst>
              </a:prstGeom>
              <a:solidFill>
                <a:srgbClr val="000000"/>
              </a:solidFill>
              <a:ln w="0">
                <a:noFill/>
              </a:ln>
            </p:spPr>
            <p:style>
              <a:lnRef idx="0"/>
              <a:fillRef idx="0"/>
              <a:effectRef idx="0"/>
              <a:fontRef idx="minor"/>
            </p:style>
          </p:sp>
          <p:sp>
            <p:nvSpPr>
              <p:cNvPr id="6706" name="CustomShape 54"/>
              <p:cNvSpPr/>
              <p:nvPr/>
            </p:nvSpPr>
            <p:spPr>
              <a:xfrm>
                <a:off x="7654680" y="4536360"/>
                <a:ext cx="110520" cy="24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707" name="CustomShape 55"/>
            <p:cNvSpPr/>
            <p:nvPr/>
          </p:nvSpPr>
          <p:spPr>
            <a:xfrm>
              <a:off x="7549560" y="4615200"/>
              <a:ext cx="116280" cy="10080"/>
            </a:xfrm>
            <a:prstGeom prst="rect">
              <a:avLst/>
            </a:prstGeom>
            <a:solidFill>
              <a:srgbClr val="000000"/>
            </a:solidFill>
            <a:ln w="9525">
              <a:solidFill>
                <a:srgbClr val="000000"/>
              </a:solidFill>
              <a:miter/>
            </a:ln>
          </p:spPr>
          <p:style>
            <a:lnRef idx="0"/>
            <a:fillRef idx="0"/>
            <a:effectRef idx="0"/>
            <a:fontRef idx="minor"/>
          </p:style>
        </p:sp>
        <p:grpSp>
          <p:nvGrpSpPr>
            <p:cNvPr id="6708" name="Group 56"/>
            <p:cNvGrpSpPr/>
            <p:nvPr/>
          </p:nvGrpSpPr>
          <p:grpSpPr>
            <a:xfrm>
              <a:off x="7652880" y="4610880"/>
              <a:ext cx="114480" cy="28440"/>
              <a:chOff x="7652880" y="4610880"/>
              <a:chExt cx="114480" cy="28440"/>
            </a:xfrm>
          </p:grpSpPr>
          <p:sp>
            <p:nvSpPr>
              <p:cNvPr id="6709" name="CustomShape 57"/>
              <p:cNvSpPr/>
              <p:nvPr/>
            </p:nvSpPr>
            <p:spPr>
              <a:xfrm>
                <a:off x="7652880" y="4610880"/>
                <a:ext cx="114480" cy="28440"/>
              </a:xfrm>
              <a:prstGeom prst="roundRect">
                <a:avLst>
                  <a:gd name="adj" fmla="val 50000"/>
                </a:avLst>
              </a:prstGeom>
              <a:solidFill>
                <a:srgbClr val="000000"/>
              </a:solidFill>
              <a:ln w="0">
                <a:noFill/>
              </a:ln>
            </p:spPr>
            <p:style>
              <a:lnRef idx="0"/>
              <a:fillRef idx="0"/>
              <a:effectRef idx="0"/>
              <a:fontRef idx="minor"/>
            </p:style>
          </p:sp>
          <p:sp>
            <p:nvSpPr>
              <p:cNvPr id="6710" name="CustomShape 58"/>
              <p:cNvSpPr/>
              <p:nvPr/>
            </p:nvSpPr>
            <p:spPr>
              <a:xfrm>
                <a:off x="7654680" y="4615200"/>
                <a:ext cx="110520" cy="201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711" name="CustomShape 59"/>
            <p:cNvSpPr/>
            <p:nvPr/>
          </p:nvSpPr>
          <p:spPr>
            <a:xfrm>
              <a:off x="7547400" y="4698360"/>
              <a:ext cx="116280" cy="7920"/>
            </a:xfrm>
            <a:prstGeom prst="rect">
              <a:avLst/>
            </a:prstGeom>
            <a:solidFill>
              <a:srgbClr val="000000"/>
            </a:solidFill>
            <a:ln w="9525">
              <a:solidFill>
                <a:srgbClr val="000000"/>
              </a:solidFill>
              <a:miter/>
            </a:ln>
          </p:spPr>
          <p:style>
            <a:lnRef idx="0"/>
            <a:fillRef idx="0"/>
            <a:effectRef idx="0"/>
            <a:fontRef idx="minor"/>
          </p:style>
        </p:sp>
        <p:sp>
          <p:nvSpPr>
            <p:cNvPr id="6712" name="CustomShape 60"/>
            <p:cNvSpPr/>
            <p:nvPr/>
          </p:nvSpPr>
          <p:spPr>
            <a:xfrm>
              <a:off x="7549560" y="4768920"/>
              <a:ext cx="116280" cy="10080"/>
            </a:xfrm>
            <a:prstGeom prst="rect">
              <a:avLst/>
            </a:prstGeom>
            <a:solidFill>
              <a:srgbClr val="000000"/>
            </a:solidFill>
            <a:ln w="9525">
              <a:solidFill>
                <a:srgbClr val="000000"/>
              </a:solidFill>
              <a:miter/>
            </a:ln>
          </p:spPr>
          <p:style>
            <a:lnRef idx="0"/>
            <a:fillRef idx="0"/>
            <a:effectRef idx="0"/>
            <a:fontRef idx="minor"/>
          </p:style>
        </p:sp>
        <p:grpSp>
          <p:nvGrpSpPr>
            <p:cNvPr id="6713" name="Group 61"/>
            <p:cNvGrpSpPr/>
            <p:nvPr/>
          </p:nvGrpSpPr>
          <p:grpSpPr>
            <a:xfrm>
              <a:off x="7650720" y="4762440"/>
              <a:ext cx="114480" cy="49320"/>
              <a:chOff x="7650720" y="4762440"/>
              <a:chExt cx="114480" cy="49320"/>
            </a:xfrm>
          </p:grpSpPr>
          <p:sp>
            <p:nvSpPr>
              <p:cNvPr id="6714" name="CustomShape 62"/>
              <p:cNvSpPr/>
              <p:nvPr/>
            </p:nvSpPr>
            <p:spPr>
              <a:xfrm>
                <a:off x="7650720" y="4762440"/>
                <a:ext cx="114480" cy="49320"/>
              </a:xfrm>
              <a:prstGeom prst="roundRect">
                <a:avLst>
                  <a:gd name="adj" fmla="val 50000"/>
                </a:avLst>
              </a:prstGeom>
              <a:solidFill>
                <a:srgbClr val="000000"/>
              </a:solidFill>
              <a:ln w="0">
                <a:noFill/>
              </a:ln>
            </p:spPr>
            <p:style>
              <a:lnRef idx="0"/>
              <a:fillRef idx="0"/>
              <a:effectRef idx="0"/>
              <a:fontRef idx="minor"/>
            </p:style>
          </p:sp>
          <p:sp>
            <p:nvSpPr>
              <p:cNvPr id="6715" name="CustomShape 63"/>
              <p:cNvSpPr/>
              <p:nvPr/>
            </p:nvSpPr>
            <p:spPr>
              <a:xfrm>
                <a:off x="7652880" y="4766760"/>
                <a:ext cx="110520" cy="266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716" name="CustomShape 64"/>
            <p:cNvSpPr/>
            <p:nvPr/>
          </p:nvSpPr>
          <p:spPr>
            <a:xfrm>
              <a:off x="7761240" y="4696920"/>
              <a:ext cx="50040" cy="42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717" name="Group 65"/>
            <p:cNvGrpSpPr/>
            <p:nvPr/>
          </p:nvGrpSpPr>
          <p:grpSpPr>
            <a:xfrm>
              <a:off x="7650720" y="4689720"/>
              <a:ext cx="114480" cy="30600"/>
              <a:chOff x="7650720" y="4689720"/>
              <a:chExt cx="114480" cy="30600"/>
            </a:xfrm>
          </p:grpSpPr>
          <p:sp>
            <p:nvSpPr>
              <p:cNvPr id="6718" name="CustomShape 66"/>
              <p:cNvSpPr/>
              <p:nvPr/>
            </p:nvSpPr>
            <p:spPr>
              <a:xfrm>
                <a:off x="7650720" y="4689720"/>
                <a:ext cx="114480" cy="30600"/>
              </a:xfrm>
              <a:prstGeom prst="roundRect">
                <a:avLst>
                  <a:gd name="adj" fmla="val 50000"/>
                </a:avLst>
              </a:prstGeom>
              <a:solidFill>
                <a:srgbClr val="000000"/>
              </a:solidFill>
              <a:ln w="0">
                <a:noFill/>
              </a:ln>
            </p:spPr>
            <p:style>
              <a:lnRef idx="0"/>
              <a:fillRef idx="0"/>
              <a:effectRef idx="0"/>
              <a:fontRef idx="minor"/>
            </p:style>
          </p:sp>
          <p:sp>
            <p:nvSpPr>
              <p:cNvPr id="6719" name="CustomShape 67"/>
              <p:cNvSpPr/>
              <p:nvPr/>
            </p:nvSpPr>
            <p:spPr>
              <a:xfrm>
                <a:off x="7652880" y="4694040"/>
                <a:ext cx="110520" cy="22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720" name="CustomShape 68"/>
            <p:cNvSpPr/>
            <p:nvPr/>
          </p:nvSpPr>
          <p:spPr>
            <a:xfrm>
              <a:off x="7754400" y="4473720"/>
              <a:ext cx="11160" cy="55008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6721" name="CustomShape 69"/>
            <p:cNvSpPr/>
            <p:nvPr/>
          </p:nvSpPr>
          <p:spPr>
            <a:xfrm>
              <a:off x="7766280" y="4613040"/>
              <a:ext cx="45000" cy="489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722" name="CustomShape 70"/>
            <p:cNvSpPr/>
            <p:nvPr/>
          </p:nvSpPr>
          <p:spPr>
            <a:xfrm>
              <a:off x="7766640" y="4534200"/>
              <a:ext cx="46080" cy="554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723" name="CustomShape 71"/>
            <p:cNvSpPr/>
            <p:nvPr/>
          </p:nvSpPr>
          <p:spPr>
            <a:xfrm>
              <a:off x="7806960" y="4999680"/>
              <a:ext cx="7200" cy="20520"/>
            </a:xfrm>
            <a:prstGeom prst="ellipse">
              <a:avLst/>
            </a:prstGeom>
            <a:solidFill>
              <a:srgbClr val="333333"/>
            </a:solidFill>
            <a:ln w="0">
              <a:noFill/>
            </a:ln>
          </p:spPr>
          <p:style>
            <a:lnRef idx="0"/>
            <a:fillRef idx="0"/>
            <a:effectRef idx="0"/>
            <a:fontRef idx="minor"/>
          </p:style>
        </p:sp>
        <p:sp>
          <p:nvSpPr>
            <p:cNvPr id="6724" name="CustomShape 72"/>
            <p:cNvSpPr/>
            <p:nvPr/>
          </p:nvSpPr>
          <p:spPr>
            <a:xfrm>
              <a:off x="7764120" y="5000400"/>
              <a:ext cx="46440" cy="457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725" name="CustomShape 73"/>
            <p:cNvSpPr/>
            <p:nvPr/>
          </p:nvSpPr>
          <p:spPr>
            <a:xfrm>
              <a:off x="7531920" y="5015880"/>
              <a:ext cx="237240" cy="327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6726" name="CustomShape 74"/>
            <p:cNvSpPr/>
            <p:nvPr/>
          </p:nvSpPr>
          <p:spPr>
            <a:xfrm>
              <a:off x="7545600" y="5024520"/>
              <a:ext cx="209880" cy="1620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6727" name="CustomShape 75"/>
            <p:cNvSpPr/>
            <p:nvPr/>
          </p:nvSpPr>
          <p:spPr>
            <a:xfrm>
              <a:off x="7565040" y="4945320"/>
              <a:ext cx="28800" cy="30600"/>
            </a:xfrm>
            <a:prstGeom prst="ellipse">
              <a:avLst/>
            </a:prstGeom>
            <a:solidFill>
              <a:srgbClr val="33cc33"/>
            </a:solidFill>
            <a:ln w="0">
              <a:noFill/>
            </a:ln>
          </p:spPr>
          <p:style>
            <a:lnRef idx="0"/>
            <a:fillRef idx="0"/>
            <a:effectRef idx="0"/>
            <a:fontRef idx="minor"/>
          </p:style>
        </p:sp>
        <p:sp>
          <p:nvSpPr>
            <p:cNvPr id="6728" name="CustomShape 76"/>
            <p:cNvSpPr/>
            <p:nvPr/>
          </p:nvSpPr>
          <p:spPr>
            <a:xfrm>
              <a:off x="7600320" y="4945320"/>
              <a:ext cx="30600" cy="30600"/>
            </a:xfrm>
            <a:prstGeom prst="ellipse">
              <a:avLst/>
            </a:prstGeom>
            <a:solidFill>
              <a:srgbClr val="ff0000"/>
            </a:solidFill>
            <a:ln w="0">
              <a:noFill/>
            </a:ln>
          </p:spPr>
          <p:style>
            <a:lnRef idx="0"/>
            <a:fillRef idx="0"/>
            <a:effectRef idx="0"/>
            <a:fontRef idx="minor"/>
          </p:style>
        </p:sp>
        <p:sp>
          <p:nvSpPr>
            <p:cNvPr id="6729" name="CustomShape 77"/>
            <p:cNvSpPr/>
            <p:nvPr/>
          </p:nvSpPr>
          <p:spPr>
            <a:xfrm>
              <a:off x="7635240" y="4943520"/>
              <a:ext cx="30600" cy="32760"/>
            </a:xfrm>
            <a:prstGeom prst="ellipse">
              <a:avLst/>
            </a:prstGeom>
            <a:solidFill>
              <a:srgbClr val="33cc33"/>
            </a:solidFill>
            <a:ln w="0">
              <a:noFill/>
            </a:ln>
          </p:spPr>
          <p:style>
            <a:lnRef idx="0"/>
            <a:fillRef idx="0"/>
            <a:effectRef idx="0"/>
            <a:fontRef idx="minor"/>
          </p:style>
        </p:sp>
        <p:sp>
          <p:nvSpPr>
            <p:cNvPr id="6730" name="CustomShape 78"/>
            <p:cNvSpPr/>
            <p:nvPr/>
          </p:nvSpPr>
          <p:spPr>
            <a:xfrm>
              <a:off x="7715160" y="4812480"/>
              <a:ext cx="15120" cy="180000"/>
            </a:xfrm>
            <a:prstGeom prst="rect">
              <a:avLst/>
            </a:prstGeom>
            <a:solidFill>
              <a:srgbClr val="292929"/>
            </a:solidFill>
            <a:ln w="9525">
              <a:solidFill>
                <a:srgbClr val="000000"/>
              </a:solidFill>
              <a:miter/>
            </a:ln>
          </p:spPr>
          <p:style>
            <a:lnRef idx="0"/>
            <a:fillRef idx="0"/>
            <a:effectRef idx="0"/>
            <a:fontRef idx="minor"/>
          </p:style>
        </p:sp>
      </p:grpSp>
      <p:grpSp>
        <p:nvGrpSpPr>
          <p:cNvPr id="6731" name="Group 79"/>
          <p:cNvGrpSpPr/>
          <p:nvPr/>
        </p:nvGrpSpPr>
        <p:grpSpPr>
          <a:xfrm>
            <a:off x="587880" y="5655240"/>
            <a:ext cx="642960" cy="566640"/>
            <a:chOff x="587880" y="5655240"/>
            <a:chExt cx="642960" cy="566640"/>
          </a:xfrm>
        </p:grpSpPr>
        <p:pic>
          <p:nvPicPr>
            <p:cNvPr id="6732" name="Picture 161" descr="desktop_computer_stylized_medium"/>
            <p:cNvPicPr/>
            <p:nvPr/>
          </p:nvPicPr>
          <p:blipFill>
            <a:blip r:embed="rId2"/>
            <a:stretch/>
          </p:blipFill>
          <p:spPr>
            <a:xfrm flipH="1">
              <a:off x="587880" y="5655240"/>
              <a:ext cx="642960" cy="566640"/>
            </a:xfrm>
            <a:prstGeom prst="rect">
              <a:avLst/>
            </a:prstGeom>
            <a:ln w="0">
              <a:noFill/>
            </a:ln>
          </p:spPr>
        </p:pic>
        <p:sp>
          <p:nvSpPr>
            <p:cNvPr id="6733" name="CustomShape 80"/>
            <p:cNvSpPr/>
            <p:nvPr/>
          </p:nvSpPr>
          <p:spPr>
            <a:xfrm flipH="1">
              <a:off x="857520" y="5709960"/>
              <a:ext cx="311400" cy="2581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734" name="Group 81"/>
          <p:cNvGrpSpPr/>
          <p:nvPr/>
        </p:nvGrpSpPr>
        <p:grpSpPr>
          <a:xfrm>
            <a:off x="7142040" y="5736960"/>
            <a:ext cx="281880" cy="574560"/>
            <a:chOff x="7142040" y="5736960"/>
            <a:chExt cx="281880" cy="574560"/>
          </a:xfrm>
        </p:grpSpPr>
        <p:sp>
          <p:nvSpPr>
            <p:cNvPr id="6735" name="CustomShape 82"/>
            <p:cNvSpPr/>
            <p:nvPr/>
          </p:nvSpPr>
          <p:spPr>
            <a:xfrm>
              <a:off x="7367400" y="5737680"/>
              <a:ext cx="54000" cy="5482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736" name="CustomShape 83"/>
            <p:cNvSpPr/>
            <p:nvPr/>
          </p:nvSpPr>
          <p:spPr>
            <a:xfrm>
              <a:off x="7155720" y="5736960"/>
              <a:ext cx="205920" cy="5479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737" name="CustomShape 84"/>
            <p:cNvSpPr/>
            <p:nvPr/>
          </p:nvSpPr>
          <p:spPr>
            <a:xfrm>
              <a:off x="7377840" y="5770800"/>
              <a:ext cx="31320" cy="5072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738" name="CustomShape 85"/>
            <p:cNvSpPr/>
            <p:nvPr/>
          </p:nvSpPr>
          <p:spPr>
            <a:xfrm>
              <a:off x="7370640" y="6028560"/>
              <a:ext cx="50040" cy="43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739" name="CustomShape 86"/>
            <p:cNvSpPr/>
            <p:nvPr/>
          </p:nvSpPr>
          <p:spPr>
            <a:xfrm>
              <a:off x="7155720" y="5801040"/>
              <a:ext cx="116280" cy="7920"/>
            </a:xfrm>
            <a:prstGeom prst="rect">
              <a:avLst/>
            </a:prstGeom>
            <a:solidFill>
              <a:srgbClr val="000000"/>
            </a:solidFill>
            <a:ln w="9525">
              <a:solidFill>
                <a:srgbClr val="000000"/>
              </a:solidFill>
              <a:miter/>
            </a:ln>
          </p:spPr>
          <p:style>
            <a:lnRef idx="0"/>
            <a:fillRef idx="0"/>
            <a:effectRef idx="0"/>
            <a:fontRef idx="minor"/>
          </p:style>
        </p:sp>
        <p:grpSp>
          <p:nvGrpSpPr>
            <p:cNvPr id="6740" name="Group 87"/>
            <p:cNvGrpSpPr/>
            <p:nvPr/>
          </p:nvGrpSpPr>
          <p:grpSpPr>
            <a:xfrm>
              <a:off x="7263000" y="5794920"/>
              <a:ext cx="114480" cy="32760"/>
              <a:chOff x="7263000" y="5794920"/>
              <a:chExt cx="114480" cy="32760"/>
            </a:xfrm>
          </p:grpSpPr>
          <p:sp>
            <p:nvSpPr>
              <p:cNvPr id="6741" name="CustomShape 88"/>
              <p:cNvSpPr/>
              <p:nvPr/>
            </p:nvSpPr>
            <p:spPr>
              <a:xfrm>
                <a:off x="7263000" y="5794920"/>
                <a:ext cx="114480" cy="32760"/>
              </a:xfrm>
              <a:prstGeom prst="roundRect">
                <a:avLst>
                  <a:gd name="adj" fmla="val 50000"/>
                </a:avLst>
              </a:prstGeom>
              <a:solidFill>
                <a:srgbClr val="000000"/>
              </a:solidFill>
              <a:ln w="0">
                <a:noFill/>
              </a:ln>
            </p:spPr>
            <p:style>
              <a:lnRef idx="0"/>
              <a:fillRef idx="0"/>
              <a:effectRef idx="0"/>
              <a:fontRef idx="minor"/>
            </p:style>
          </p:sp>
          <p:sp>
            <p:nvSpPr>
              <p:cNvPr id="6742" name="CustomShape 89"/>
              <p:cNvSpPr/>
              <p:nvPr/>
            </p:nvSpPr>
            <p:spPr>
              <a:xfrm>
                <a:off x="7264800" y="5799240"/>
                <a:ext cx="110520" cy="24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743" name="CustomShape 90"/>
            <p:cNvSpPr/>
            <p:nvPr/>
          </p:nvSpPr>
          <p:spPr>
            <a:xfrm>
              <a:off x="7159680" y="5878080"/>
              <a:ext cx="116280" cy="10080"/>
            </a:xfrm>
            <a:prstGeom prst="rect">
              <a:avLst/>
            </a:prstGeom>
            <a:solidFill>
              <a:srgbClr val="000000"/>
            </a:solidFill>
            <a:ln w="9525">
              <a:solidFill>
                <a:srgbClr val="000000"/>
              </a:solidFill>
              <a:miter/>
            </a:ln>
          </p:spPr>
          <p:style>
            <a:lnRef idx="0"/>
            <a:fillRef idx="0"/>
            <a:effectRef idx="0"/>
            <a:fontRef idx="minor"/>
          </p:style>
        </p:sp>
        <p:grpSp>
          <p:nvGrpSpPr>
            <p:cNvPr id="6744" name="Group 91"/>
            <p:cNvGrpSpPr/>
            <p:nvPr/>
          </p:nvGrpSpPr>
          <p:grpSpPr>
            <a:xfrm>
              <a:off x="7263000" y="5874120"/>
              <a:ext cx="114480" cy="28440"/>
              <a:chOff x="7263000" y="5874120"/>
              <a:chExt cx="114480" cy="28440"/>
            </a:xfrm>
          </p:grpSpPr>
          <p:sp>
            <p:nvSpPr>
              <p:cNvPr id="6745" name="CustomShape 92"/>
              <p:cNvSpPr/>
              <p:nvPr/>
            </p:nvSpPr>
            <p:spPr>
              <a:xfrm>
                <a:off x="7263000" y="5874120"/>
                <a:ext cx="114480" cy="28440"/>
              </a:xfrm>
              <a:prstGeom prst="roundRect">
                <a:avLst>
                  <a:gd name="adj" fmla="val 50000"/>
                </a:avLst>
              </a:prstGeom>
              <a:solidFill>
                <a:srgbClr val="000000"/>
              </a:solidFill>
              <a:ln w="0">
                <a:noFill/>
              </a:ln>
            </p:spPr>
            <p:style>
              <a:lnRef idx="0"/>
              <a:fillRef idx="0"/>
              <a:effectRef idx="0"/>
              <a:fontRef idx="minor"/>
            </p:style>
          </p:sp>
          <p:sp>
            <p:nvSpPr>
              <p:cNvPr id="6746" name="CustomShape 93"/>
              <p:cNvSpPr/>
              <p:nvPr/>
            </p:nvSpPr>
            <p:spPr>
              <a:xfrm>
                <a:off x="7264800" y="5878080"/>
                <a:ext cx="110520" cy="201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747" name="CustomShape 94"/>
            <p:cNvSpPr/>
            <p:nvPr/>
          </p:nvSpPr>
          <p:spPr>
            <a:xfrm>
              <a:off x="7157520" y="5961240"/>
              <a:ext cx="116280" cy="7920"/>
            </a:xfrm>
            <a:prstGeom prst="rect">
              <a:avLst/>
            </a:prstGeom>
            <a:solidFill>
              <a:srgbClr val="000000"/>
            </a:solidFill>
            <a:ln w="9525">
              <a:solidFill>
                <a:srgbClr val="000000"/>
              </a:solidFill>
              <a:miter/>
            </a:ln>
          </p:spPr>
          <p:style>
            <a:lnRef idx="0"/>
            <a:fillRef idx="0"/>
            <a:effectRef idx="0"/>
            <a:fontRef idx="minor"/>
          </p:style>
        </p:sp>
        <p:sp>
          <p:nvSpPr>
            <p:cNvPr id="6748" name="CustomShape 95"/>
            <p:cNvSpPr/>
            <p:nvPr/>
          </p:nvSpPr>
          <p:spPr>
            <a:xfrm>
              <a:off x="7159680" y="6031800"/>
              <a:ext cx="116280" cy="10080"/>
            </a:xfrm>
            <a:prstGeom prst="rect">
              <a:avLst/>
            </a:prstGeom>
            <a:solidFill>
              <a:srgbClr val="000000"/>
            </a:solidFill>
            <a:ln w="9525">
              <a:solidFill>
                <a:srgbClr val="000000"/>
              </a:solidFill>
              <a:miter/>
            </a:ln>
          </p:spPr>
          <p:style>
            <a:lnRef idx="0"/>
            <a:fillRef idx="0"/>
            <a:effectRef idx="0"/>
            <a:fontRef idx="minor"/>
          </p:style>
        </p:sp>
        <p:grpSp>
          <p:nvGrpSpPr>
            <p:cNvPr id="6749" name="Group 96"/>
            <p:cNvGrpSpPr/>
            <p:nvPr/>
          </p:nvGrpSpPr>
          <p:grpSpPr>
            <a:xfrm>
              <a:off x="7260840" y="6025680"/>
              <a:ext cx="114480" cy="49320"/>
              <a:chOff x="7260840" y="6025680"/>
              <a:chExt cx="114480" cy="49320"/>
            </a:xfrm>
          </p:grpSpPr>
          <p:sp>
            <p:nvSpPr>
              <p:cNvPr id="6750" name="CustomShape 97"/>
              <p:cNvSpPr/>
              <p:nvPr/>
            </p:nvSpPr>
            <p:spPr>
              <a:xfrm>
                <a:off x="7260840" y="6025680"/>
                <a:ext cx="114480" cy="49320"/>
              </a:xfrm>
              <a:prstGeom prst="roundRect">
                <a:avLst>
                  <a:gd name="adj" fmla="val 50000"/>
                </a:avLst>
              </a:prstGeom>
              <a:solidFill>
                <a:srgbClr val="000000"/>
              </a:solidFill>
              <a:ln w="0">
                <a:noFill/>
              </a:ln>
            </p:spPr>
            <p:style>
              <a:lnRef idx="0"/>
              <a:fillRef idx="0"/>
              <a:effectRef idx="0"/>
              <a:fontRef idx="minor"/>
            </p:style>
          </p:sp>
          <p:sp>
            <p:nvSpPr>
              <p:cNvPr id="6751" name="CustomShape 98"/>
              <p:cNvSpPr/>
              <p:nvPr/>
            </p:nvSpPr>
            <p:spPr>
              <a:xfrm>
                <a:off x="7263000" y="6029640"/>
                <a:ext cx="110520" cy="266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752" name="CustomShape 99"/>
            <p:cNvSpPr/>
            <p:nvPr/>
          </p:nvSpPr>
          <p:spPr>
            <a:xfrm>
              <a:off x="7371360" y="5959800"/>
              <a:ext cx="50040" cy="42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753" name="Group 100"/>
            <p:cNvGrpSpPr/>
            <p:nvPr/>
          </p:nvGrpSpPr>
          <p:grpSpPr>
            <a:xfrm>
              <a:off x="7260840" y="5952960"/>
              <a:ext cx="114480" cy="30600"/>
              <a:chOff x="7260840" y="5952960"/>
              <a:chExt cx="114480" cy="30600"/>
            </a:xfrm>
          </p:grpSpPr>
          <p:sp>
            <p:nvSpPr>
              <p:cNvPr id="6754" name="CustomShape 101"/>
              <p:cNvSpPr/>
              <p:nvPr/>
            </p:nvSpPr>
            <p:spPr>
              <a:xfrm>
                <a:off x="7260840" y="5952960"/>
                <a:ext cx="114480" cy="30600"/>
              </a:xfrm>
              <a:prstGeom prst="roundRect">
                <a:avLst>
                  <a:gd name="adj" fmla="val 50000"/>
                </a:avLst>
              </a:prstGeom>
              <a:solidFill>
                <a:srgbClr val="000000"/>
              </a:solidFill>
              <a:ln w="0">
                <a:noFill/>
              </a:ln>
            </p:spPr>
            <p:style>
              <a:lnRef idx="0"/>
              <a:fillRef idx="0"/>
              <a:effectRef idx="0"/>
              <a:fontRef idx="minor"/>
            </p:style>
          </p:sp>
          <p:sp>
            <p:nvSpPr>
              <p:cNvPr id="6755" name="CustomShape 102"/>
              <p:cNvSpPr/>
              <p:nvPr/>
            </p:nvSpPr>
            <p:spPr>
              <a:xfrm>
                <a:off x="7263000" y="5957280"/>
                <a:ext cx="110520" cy="22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756" name="CustomShape 103"/>
            <p:cNvSpPr/>
            <p:nvPr/>
          </p:nvSpPr>
          <p:spPr>
            <a:xfrm>
              <a:off x="7364160" y="5736960"/>
              <a:ext cx="11160" cy="55008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6757" name="CustomShape 104"/>
            <p:cNvSpPr/>
            <p:nvPr/>
          </p:nvSpPr>
          <p:spPr>
            <a:xfrm>
              <a:off x="7376040" y="5876280"/>
              <a:ext cx="45000" cy="489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758" name="CustomShape 105"/>
            <p:cNvSpPr/>
            <p:nvPr/>
          </p:nvSpPr>
          <p:spPr>
            <a:xfrm>
              <a:off x="7376760" y="5797440"/>
              <a:ext cx="46080" cy="554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759" name="CustomShape 106"/>
            <p:cNvSpPr/>
            <p:nvPr/>
          </p:nvSpPr>
          <p:spPr>
            <a:xfrm>
              <a:off x="7416720" y="6262560"/>
              <a:ext cx="7200" cy="20520"/>
            </a:xfrm>
            <a:prstGeom prst="ellipse">
              <a:avLst/>
            </a:prstGeom>
            <a:solidFill>
              <a:srgbClr val="333333"/>
            </a:solidFill>
            <a:ln w="0">
              <a:noFill/>
            </a:ln>
          </p:spPr>
          <p:style>
            <a:lnRef idx="0"/>
            <a:fillRef idx="0"/>
            <a:effectRef idx="0"/>
            <a:fontRef idx="minor"/>
          </p:style>
        </p:sp>
        <p:sp>
          <p:nvSpPr>
            <p:cNvPr id="6760" name="CustomShape 107"/>
            <p:cNvSpPr/>
            <p:nvPr/>
          </p:nvSpPr>
          <p:spPr>
            <a:xfrm>
              <a:off x="7374240" y="6263640"/>
              <a:ext cx="46440" cy="457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761" name="CustomShape 108"/>
            <p:cNvSpPr/>
            <p:nvPr/>
          </p:nvSpPr>
          <p:spPr>
            <a:xfrm>
              <a:off x="7142040" y="6278760"/>
              <a:ext cx="237240" cy="327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6762" name="CustomShape 109"/>
            <p:cNvSpPr/>
            <p:nvPr/>
          </p:nvSpPr>
          <p:spPr>
            <a:xfrm>
              <a:off x="7155720" y="6287400"/>
              <a:ext cx="209880" cy="1620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6763" name="CustomShape 110"/>
            <p:cNvSpPr/>
            <p:nvPr/>
          </p:nvSpPr>
          <p:spPr>
            <a:xfrm>
              <a:off x="7175160" y="6208200"/>
              <a:ext cx="28800" cy="30600"/>
            </a:xfrm>
            <a:prstGeom prst="ellipse">
              <a:avLst/>
            </a:prstGeom>
            <a:solidFill>
              <a:srgbClr val="33cc33"/>
            </a:solidFill>
            <a:ln w="0">
              <a:noFill/>
            </a:ln>
          </p:spPr>
          <p:style>
            <a:lnRef idx="0"/>
            <a:fillRef idx="0"/>
            <a:effectRef idx="0"/>
            <a:fontRef idx="minor"/>
          </p:style>
        </p:sp>
        <p:sp>
          <p:nvSpPr>
            <p:cNvPr id="6764" name="CustomShape 111"/>
            <p:cNvSpPr/>
            <p:nvPr/>
          </p:nvSpPr>
          <p:spPr>
            <a:xfrm>
              <a:off x="7210440" y="6208200"/>
              <a:ext cx="30600" cy="30600"/>
            </a:xfrm>
            <a:prstGeom prst="ellipse">
              <a:avLst/>
            </a:prstGeom>
            <a:solidFill>
              <a:srgbClr val="ff0000"/>
            </a:solidFill>
            <a:ln w="0">
              <a:noFill/>
            </a:ln>
          </p:spPr>
          <p:style>
            <a:lnRef idx="0"/>
            <a:fillRef idx="0"/>
            <a:effectRef idx="0"/>
            <a:fontRef idx="minor"/>
          </p:style>
        </p:sp>
        <p:sp>
          <p:nvSpPr>
            <p:cNvPr id="6765" name="CustomShape 112"/>
            <p:cNvSpPr/>
            <p:nvPr/>
          </p:nvSpPr>
          <p:spPr>
            <a:xfrm>
              <a:off x="7245360" y="6206400"/>
              <a:ext cx="30600" cy="32760"/>
            </a:xfrm>
            <a:prstGeom prst="ellipse">
              <a:avLst/>
            </a:prstGeom>
            <a:solidFill>
              <a:srgbClr val="33cc33"/>
            </a:solidFill>
            <a:ln w="0">
              <a:noFill/>
            </a:ln>
          </p:spPr>
          <p:style>
            <a:lnRef idx="0"/>
            <a:fillRef idx="0"/>
            <a:effectRef idx="0"/>
            <a:fontRef idx="minor"/>
          </p:style>
        </p:sp>
        <p:sp>
          <p:nvSpPr>
            <p:cNvPr id="6766" name="CustomShape 113"/>
            <p:cNvSpPr/>
            <p:nvPr/>
          </p:nvSpPr>
          <p:spPr>
            <a:xfrm>
              <a:off x="7325280" y="6075360"/>
              <a:ext cx="15120" cy="180000"/>
            </a:xfrm>
            <a:prstGeom prst="rect">
              <a:avLst/>
            </a:prstGeom>
            <a:solidFill>
              <a:srgbClr val="292929"/>
            </a:solidFill>
            <a:ln w="9525">
              <a:solidFill>
                <a:srgbClr val="000000"/>
              </a:solidFill>
              <a:miter/>
            </a:ln>
          </p:spPr>
          <p:style>
            <a:lnRef idx="0"/>
            <a:fillRef idx="0"/>
            <a:effectRef idx="0"/>
            <a:fontRef idx="minor"/>
          </p:style>
        </p:sp>
      </p:grpSp>
      <p:sp>
        <p:nvSpPr>
          <p:cNvPr id="6767" name="Line 114"/>
          <p:cNvSpPr/>
          <p:nvPr/>
        </p:nvSpPr>
        <p:spPr>
          <a:xfrm flipH="1">
            <a:off x="5155200" y="5988240"/>
            <a:ext cx="1009800" cy="360"/>
          </a:xfrm>
          <a:prstGeom prst="line">
            <a:avLst/>
          </a:prstGeom>
          <a:ln w="9525">
            <a:solidFill>
              <a:srgbClr val="000000"/>
            </a:solidFill>
            <a:round/>
          </a:ln>
        </p:spPr>
        <p:style>
          <a:lnRef idx="0"/>
          <a:fillRef idx="0"/>
          <a:effectRef idx="0"/>
          <a:fontRef idx="minor"/>
        </p:style>
      </p:sp>
      <p:sp>
        <p:nvSpPr>
          <p:cNvPr id="6768" name="Line 115"/>
          <p:cNvSpPr/>
          <p:nvPr/>
        </p:nvSpPr>
        <p:spPr>
          <a:xfrm flipH="1">
            <a:off x="3000960" y="4853160"/>
            <a:ext cx="540360" cy="360"/>
          </a:xfrm>
          <a:prstGeom prst="line">
            <a:avLst/>
          </a:prstGeom>
          <a:ln w="9525">
            <a:solidFill>
              <a:srgbClr val="000000"/>
            </a:solidFill>
            <a:round/>
          </a:ln>
        </p:spPr>
        <p:style>
          <a:lnRef idx="0"/>
          <a:fillRef idx="0"/>
          <a:effectRef idx="0"/>
          <a:fontRef idx="minor"/>
        </p:style>
      </p:sp>
      <p:sp>
        <p:nvSpPr>
          <p:cNvPr id="6769" name="Line 116"/>
          <p:cNvSpPr/>
          <p:nvPr/>
        </p:nvSpPr>
        <p:spPr>
          <a:xfrm flipH="1">
            <a:off x="1869120" y="5991120"/>
            <a:ext cx="540360" cy="360"/>
          </a:xfrm>
          <a:prstGeom prst="line">
            <a:avLst/>
          </a:prstGeom>
          <a:ln w="9525">
            <a:solidFill>
              <a:srgbClr val="000000"/>
            </a:solidFill>
            <a:round/>
          </a:ln>
        </p:spPr>
        <p:style>
          <a:lnRef idx="0"/>
          <a:fillRef idx="0"/>
          <a:effectRef idx="0"/>
          <a:fontRef idx="minor"/>
        </p:style>
      </p:sp>
      <p:grpSp>
        <p:nvGrpSpPr>
          <p:cNvPr id="6770" name="Group 117"/>
          <p:cNvGrpSpPr/>
          <p:nvPr/>
        </p:nvGrpSpPr>
        <p:grpSpPr>
          <a:xfrm>
            <a:off x="2748960" y="3427560"/>
            <a:ext cx="2849040" cy="943200"/>
            <a:chOff x="2748960" y="3427560"/>
            <a:chExt cx="2849040" cy="943200"/>
          </a:xfrm>
        </p:grpSpPr>
        <p:sp>
          <p:nvSpPr>
            <p:cNvPr id="6771" name="CustomShape 118"/>
            <p:cNvSpPr/>
            <p:nvPr/>
          </p:nvSpPr>
          <p:spPr>
            <a:xfrm>
              <a:off x="3368520" y="3427560"/>
              <a:ext cx="1878840" cy="4705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2000" spc="-1" strike="noStrike">
                  <a:solidFill>
                    <a:srgbClr val="c00000"/>
                  </a:solidFill>
                  <a:latin typeface="Symbol"/>
                  <a:ea typeface="ＭＳ Ｐゴシック"/>
                </a:rPr>
                <a:t>l</a:t>
              </a:r>
              <a:r>
                <a:rPr b="0" lang="en-US" sz="2000" spc="-1" strike="noStrike" baseline="-25000">
                  <a:solidFill>
                    <a:srgbClr val="c00000"/>
                  </a:solidFill>
                  <a:latin typeface="Arial"/>
                  <a:ea typeface="ＭＳ Ｐゴシック"/>
                </a:rPr>
                <a:t>in</a:t>
              </a:r>
              <a:r>
                <a:rPr b="0" lang="en-US" sz="1600" spc="-1" strike="noStrike" baseline="-25000">
                  <a:solidFill>
                    <a:srgbClr val="c00000"/>
                  </a:solidFill>
                  <a:latin typeface="Arial"/>
                  <a:ea typeface="ＭＳ Ｐゴシック"/>
                </a:rPr>
                <a:t> </a:t>
              </a:r>
              <a:r>
                <a:rPr b="0" lang="en-US" sz="1600" spc="-1" strike="noStrike">
                  <a:solidFill>
                    <a:srgbClr val="c00000"/>
                  </a:solidFill>
                  <a:latin typeface="Arial"/>
                  <a:ea typeface="ＭＳ Ｐゴシック"/>
                </a:rPr>
                <a:t>: original data</a:t>
              </a:r>
              <a:endParaRPr b="0" lang="en-US" sz="1600" spc="-1" strike="noStrike">
                <a:latin typeface="Arial"/>
              </a:endParaRPr>
            </a:p>
          </p:txBody>
        </p:sp>
        <p:sp>
          <p:nvSpPr>
            <p:cNvPr id="6772" name="CustomShape 119"/>
            <p:cNvSpPr/>
            <p:nvPr/>
          </p:nvSpPr>
          <p:spPr>
            <a:xfrm>
              <a:off x="2748960" y="3616200"/>
              <a:ext cx="110160" cy="113400"/>
            </a:xfrm>
            <a:prstGeom prst="ellipse">
              <a:avLst/>
            </a:prstGeom>
            <a:solidFill>
              <a:srgbClr val="ff0000"/>
            </a:solidFill>
            <a:ln w="9525">
              <a:solidFill>
                <a:srgbClr val="ff0000"/>
              </a:solidFill>
              <a:round/>
            </a:ln>
          </p:spPr>
          <p:style>
            <a:lnRef idx="0"/>
            <a:fillRef idx="0"/>
            <a:effectRef idx="0"/>
            <a:fontRef idx="minor"/>
          </p:style>
        </p:sp>
        <p:sp>
          <p:nvSpPr>
            <p:cNvPr id="6773" name="Line 120"/>
            <p:cNvSpPr/>
            <p:nvPr/>
          </p:nvSpPr>
          <p:spPr>
            <a:xfrm>
              <a:off x="4844880" y="3995640"/>
              <a:ext cx="339840" cy="360"/>
            </a:xfrm>
            <a:prstGeom prst="line">
              <a:avLst/>
            </a:prstGeom>
            <a:ln w="38100">
              <a:solidFill>
                <a:srgbClr val="ffffff"/>
              </a:solidFill>
              <a:prstDash val="sysDot"/>
              <a:round/>
            </a:ln>
          </p:spPr>
          <p:style>
            <a:lnRef idx="0"/>
            <a:fillRef idx="0"/>
            <a:effectRef idx="0"/>
            <a:fontRef idx="minor"/>
          </p:style>
        </p:sp>
        <p:sp>
          <p:nvSpPr>
            <p:cNvPr id="6774" name="CustomShape 121"/>
            <p:cNvSpPr/>
            <p:nvPr/>
          </p:nvSpPr>
          <p:spPr>
            <a:xfrm>
              <a:off x="2749680" y="3849840"/>
              <a:ext cx="110160" cy="113400"/>
            </a:xfrm>
            <a:prstGeom prst="ellipse">
              <a:avLst/>
            </a:prstGeom>
            <a:solidFill>
              <a:srgbClr val="ff0000"/>
            </a:solidFill>
            <a:ln w="9525">
              <a:solidFill>
                <a:srgbClr val="ff0000"/>
              </a:solidFill>
              <a:round/>
            </a:ln>
          </p:spPr>
          <p:style>
            <a:lnRef idx="0"/>
            <a:fillRef idx="0"/>
            <a:effectRef idx="0"/>
            <a:fontRef idx="minor"/>
          </p:style>
        </p:sp>
        <p:sp>
          <p:nvSpPr>
            <p:cNvPr id="6775" name="CustomShape 122"/>
            <p:cNvSpPr/>
            <p:nvPr/>
          </p:nvSpPr>
          <p:spPr>
            <a:xfrm>
              <a:off x="3251160" y="3755880"/>
              <a:ext cx="2346840" cy="614880"/>
            </a:xfrm>
            <a:prstGeom prst="rect">
              <a:avLst/>
            </a:prstGeom>
            <a:noFill/>
            <a:ln w="0">
              <a:noFill/>
            </a:ln>
          </p:spPr>
          <p:style>
            <a:lnRef idx="0"/>
            <a:fillRef idx="0"/>
            <a:effectRef idx="0"/>
            <a:fontRef idx="minor"/>
          </p:style>
          <p:txBody>
            <a:bodyPr lIns="90000" rIns="90000" tIns="45000" bIns="45000">
              <a:noAutofit/>
            </a:bodyPr>
            <a:p>
              <a:pPr algn="r">
                <a:lnSpc>
                  <a:spcPct val="100000"/>
                </a:lnSpc>
                <a:tabLst>
                  <a:tab algn="l" pos="0"/>
                </a:tabLst>
              </a:pPr>
              <a:r>
                <a:rPr b="0" lang="en-US" sz="2000" spc="-1" strike="noStrike">
                  <a:solidFill>
                    <a:srgbClr val="c00000"/>
                  </a:solidFill>
                  <a:latin typeface="Symbol"/>
                  <a:ea typeface="ＭＳ Ｐゴシック"/>
                </a:rPr>
                <a:t>l</a:t>
              </a:r>
              <a:r>
                <a:rPr b="0" lang="en-US" sz="2000" spc="-1" strike="noStrike">
                  <a:solidFill>
                    <a:srgbClr val="c00000"/>
                  </a:solidFill>
                  <a:latin typeface="Arial"/>
                  <a:ea typeface="ＭＳ Ｐゴシック"/>
                </a:rPr>
                <a:t>'</a:t>
              </a:r>
              <a:r>
                <a:rPr b="0" lang="en-US" sz="2000" spc="-1" strike="noStrike" baseline="-25000">
                  <a:solidFill>
                    <a:srgbClr val="c00000"/>
                  </a:solidFill>
                  <a:latin typeface="Arial"/>
                  <a:ea typeface="ＭＳ Ｐゴシック"/>
                </a:rPr>
                <a:t>in</a:t>
              </a:r>
              <a:r>
                <a:rPr b="0" lang="en-US" sz="1800" spc="-1" strike="noStrike">
                  <a:solidFill>
                    <a:srgbClr val="c00000"/>
                  </a:solidFill>
                  <a:latin typeface="Arial"/>
                  <a:ea typeface="ＭＳ Ｐゴシック"/>
                </a:rPr>
                <a:t>:</a:t>
              </a:r>
              <a:r>
                <a:rPr b="0" lang="en-US" sz="1400" spc="-1" strike="noStrike">
                  <a:solidFill>
                    <a:srgbClr val="c00000"/>
                  </a:solidFill>
                  <a:latin typeface="Arial"/>
                  <a:ea typeface="ＭＳ Ｐゴシック"/>
                </a:rPr>
                <a:t> </a:t>
              </a:r>
              <a:r>
                <a:rPr b="0" lang="en-US" sz="1600" spc="-1" strike="noStrike">
                  <a:solidFill>
                    <a:srgbClr val="c00000"/>
                  </a:solidFill>
                  <a:latin typeface="Arial"/>
                  <a:ea typeface="ＭＳ Ｐゴシック"/>
                </a:rPr>
                <a:t>original data, </a:t>
              </a:r>
              <a:r>
                <a:rPr b="0" i="1" lang="en-US" sz="1600" spc="-1" strike="noStrike">
                  <a:solidFill>
                    <a:srgbClr val="c00000"/>
                  </a:solidFill>
                  <a:latin typeface="Arial"/>
                  <a:ea typeface="ＭＳ Ｐゴシック"/>
                </a:rPr>
                <a:t>plus</a:t>
              </a:r>
              <a:r>
                <a:rPr b="0" lang="en-US" sz="1600" spc="-1" strike="noStrike">
                  <a:solidFill>
                    <a:srgbClr val="c00000"/>
                  </a:solidFill>
                  <a:latin typeface="Arial"/>
                  <a:ea typeface="ＭＳ Ｐゴシック"/>
                </a:rPr>
                <a:t> retransmitted data</a:t>
              </a:r>
              <a:endParaRPr b="0" lang="en-US" sz="1600" spc="-1" strike="noStrike">
                <a:latin typeface="Arial"/>
              </a:endParaRPr>
            </a:p>
          </p:txBody>
        </p:sp>
        <p:sp>
          <p:nvSpPr>
            <p:cNvPr id="6776" name="Line 123"/>
            <p:cNvSpPr/>
            <p:nvPr/>
          </p:nvSpPr>
          <p:spPr>
            <a:xfrm>
              <a:off x="2909880" y="3916080"/>
              <a:ext cx="514080" cy="360"/>
            </a:xfrm>
            <a:prstGeom prst="line">
              <a:avLst/>
            </a:prstGeom>
            <a:ln w="12700">
              <a:solidFill>
                <a:srgbClr val="000000"/>
              </a:solidFill>
              <a:round/>
              <a:headEnd len="med" type="triangle" w="med"/>
            </a:ln>
          </p:spPr>
          <p:style>
            <a:lnRef idx="0"/>
            <a:fillRef idx="0"/>
            <a:effectRef idx="0"/>
            <a:fontRef idx="minor"/>
          </p:style>
        </p:sp>
        <p:sp>
          <p:nvSpPr>
            <p:cNvPr id="6777" name="Line 124"/>
            <p:cNvSpPr/>
            <p:nvPr/>
          </p:nvSpPr>
          <p:spPr>
            <a:xfrm>
              <a:off x="2904840" y="3682800"/>
              <a:ext cx="514440" cy="360"/>
            </a:xfrm>
            <a:prstGeom prst="line">
              <a:avLst/>
            </a:prstGeom>
            <a:ln w="12700">
              <a:solidFill>
                <a:srgbClr val="000000"/>
              </a:solidFill>
              <a:round/>
              <a:headEnd len="med" type="triangle" w="med"/>
            </a:ln>
          </p:spPr>
          <p:style>
            <a:lnRef idx="0"/>
            <a:fillRef idx="0"/>
            <a:effectRef idx="0"/>
            <a:fontRef idx="minor"/>
          </p:style>
        </p:sp>
      </p:grpSp>
      <p:grpSp>
        <p:nvGrpSpPr>
          <p:cNvPr id="6778" name="Group 125"/>
          <p:cNvGrpSpPr/>
          <p:nvPr/>
        </p:nvGrpSpPr>
        <p:grpSpPr>
          <a:xfrm>
            <a:off x="2913480" y="5218920"/>
            <a:ext cx="1936080" cy="1297800"/>
            <a:chOff x="2913480" y="5218920"/>
            <a:chExt cx="1936080" cy="1297800"/>
          </a:xfrm>
        </p:grpSpPr>
        <p:sp>
          <p:nvSpPr>
            <p:cNvPr id="6779" name="CustomShape 126"/>
            <p:cNvSpPr/>
            <p:nvPr/>
          </p:nvSpPr>
          <p:spPr>
            <a:xfrm>
              <a:off x="2913480" y="6001920"/>
              <a:ext cx="1746720" cy="514800"/>
            </a:xfrm>
            <a:prstGeom prst="rect">
              <a:avLst/>
            </a:prstGeom>
            <a:noFill/>
            <a:ln w="0">
              <a:noFill/>
            </a:ln>
          </p:spPr>
          <p:style>
            <a:lnRef idx="0"/>
            <a:fillRef idx="0"/>
            <a:effectRef idx="0"/>
            <a:fontRef idx="minor"/>
          </p:style>
          <p:txBody>
            <a:bodyPr lIns="90000" rIns="90000" tIns="45000" bIns="45000">
              <a:noAutofit/>
            </a:bodyPr>
            <a:p>
              <a:pPr algn="r">
                <a:lnSpc>
                  <a:spcPct val="100000"/>
                </a:lnSpc>
                <a:tabLst>
                  <a:tab algn="l" pos="0"/>
                </a:tabLst>
              </a:pPr>
              <a:r>
                <a:rPr b="1" i="1" lang="en-US" sz="1600" spc="-1" strike="noStrike">
                  <a:solidFill>
                    <a:srgbClr val="c00000"/>
                  </a:solidFill>
                  <a:latin typeface="Arial"/>
                  <a:ea typeface="ＭＳ Ｐゴシック"/>
                </a:rPr>
                <a:t>finite</a:t>
              </a:r>
              <a:r>
                <a:rPr b="0" lang="en-US" sz="1200" spc="-1" strike="noStrike">
                  <a:solidFill>
                    <a:srgbClr val="000000"/>
                  </a:solidFill>
                  <a:latin typeface="Arial"/>
                  <a:ea typeface="ＭＳ Ｐゴシック"/>
                </a:rPr>
                <a:t> shared output link buffers</a:t>
              </a:r>
              <a:endParaRPr b="0" lang="en-US" sz="1200" spc="-1" strike="noStrike">
                <a:latin typeface="Arial"/>
              </a:endParaRPr>
            </a:p>
          </p:txBody>
        </p:sp>
        <p:sp>
          <p:nvSpPr>
            <p:cNvPr id="6780" name="Line 127"/>
            <p:cNvSpPr/>
            <p:nvPr/>
          </p:nvSpPr>
          <p:spPr>
            <a:xfrm flipH="1">
              <a:off x="4291920" y="5607720"/>
              <a:ext cx="295200" cy="509040"/>
            </a:xfrm>
            <a:prstGeom prst="line">
              <a:avLst/>
            </a:prstGeom>
            <a:ln w="9525">
              <a:solidFill>
                <a:srgbClr val="000000"/>
              </a:solidFill>
              <a:round/>
            </a:ln>
          </p:spPr>
          <p:style>
            <a:lnRef idx="0"/>
            <a:fillRef idx="0"/>
            <a:effectRef idx="0"/>
            <a:fontRef idx="minor"/>
          </p:style>
        </p:sp>
        <p:grpSp>
          <p:nvGrpSpPr>
            <p:cNvPr id="6781" name="Group 128"/>
            <p:cNvGrpSpPr/>
            <p:nvPr/>
          </p:nvGrpSpPr>
          <p:grpSpPr>
            <a:xfrm>
              <a:off x="4030200" y="5218920"/>
              <a:ext cx="819360" cy="353520"/>
              <a:chOff x="4030200" y="5218920"/>
              <a:chExt cx="819360" cy="353520"/>
            </a:xfrm>
          </p:grpSpPr>
          <p:sp>
            <p:nvSpPr>
              <p:cNvPr id="6782" name="CustomShape 129"/>
              <p:cNvSpPr/>
              <p:nvPr/>
            </p:nvSpPr>
            <p:spPr>
              <a:xfrm>
                <a:off x="4030200" y="5218920"/>
                <a:ext cx="819360" cy="353520"/>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p:style>
          </p:sp>
          <p:sp>
            <p:nvSpPr>
              <p:cNvPr id="6783" name="Line 130"/>
              <p:cNvSpPr/>
              <p:nvPr/>
            </p:nvSpPr>
            <p:spPr>
              <a:xfrm flipV="1">
                <a:off x="473148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784" name="Line 131"/>
              <p:cNvSpPr/>
              <p:nvPr/>
            </p:nvSpPr>
            <p:spPr>
              <a:xfrm flipV="1">
                <a:off x="463932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785" name="Line 132"/>
              <p:cNvSpPr/>
              <p:nvPr/>
            </p:nvSpPr>
            <p:spPr>
              <a:xfrm flipV="1">
                <a:off x="454680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786" name="Line 133"/>
              <p:cNvSpPr/>
              <p:nvPr/>
            </p:nvSpPr>
            <p:spPr>
              <a:xfrm flipV="1">
                <a:off x="445464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787" name="Line 134"/>
              <p:cNvSpPr/>
              <p:nvPr/>
            </p:nvSpPr>
            <p:spPr>
              <a:xfrm flipV="1">
                <a:off x="436212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788" name="Line 135"/>
              <p:cNvSpPr/>
              <p:nvPr/>
            </p:nvSpPr>
            <p:spPr>
              <a:xfrm flipV="1">
                <a:off x="426996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6789" name="Line 136"/>
              <p:cNvSpPr/>
              <p:nvPr/>
            </p:nvSpPr>
            <p:spPr>
              <a:xfrm flipV="1">
                <a:off x="4177800" y="5270040"/>
                <a:ext cx="360" cy="244800"/>
              </a:xfrm>
              <a:prstGeom prst="line">
                <a:avLst/>
              </a:prstGeom>
              <a:ln w="22225">
                <a:solidFill>
                  <a:srgbClr val="ff0000"/>
                </a:solidFill>
              </a:ln>
            </p:spPr>
            <p:style>
              <a:lnRef idx="1">
                <a:schemeClr val="accent1"/>
              </a:lnRef>
              <a:fillRef idx="0">
                <a:schemeClr val="accent1"/>
              </a:fillRef>
              <a:effectRef idx="0">
                <a:schemeClr val="accent1"/>
              </a:effectRef>
              <a:fontRef idx="minor"/>
            </p:style>
          </p:sp>
        </p:grpSp>
      </p:grpSp>
      <p:sp>
        <p:nvSpPr>
          <p:cNvPr id="6790" name="CustomShape 137"/>
          <p:cNvSpPr/>
          <p:nvPr/>
        </p:nvSpPr>
        <p:spPr>
          <a:xfrm>
            <a:off x="2803320" y="3659760"/>
            <a:ext cx="4209480" cy="1667520"/>
          </a:xfrm>
          <a:custGeom>
            <a:avLst/>
            <a:gdLst/>
            <a:ahLst/>
            <a:rect l="l" t="t"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a:solidFill>
              <a:srgbClr val="ff0000"/>
            </a:solidFill>
            <a:round/>
            <a:tailEnd len="med" type="triangle" w="med"/>
          </a:ln>
        </p:spPr>
        <p:style>
          <a:lnRef idx="0"/>
          <a:fillRef idx="0"/>
          <a:effectRef idx="0"/>
          <a:fontRef idx="minor"/>
        </p:style>
      </p:sp>
      <p:grpSp>
        <p:nvGrpSpPr>
          <p:cNvPr id="6791" name="Group 138"/>
          <p:cNvGrpSpPr/>
          <p:nvPr/>
        </p:nvGrpSpPr>
        <p:grpSpPr>
          <a:xfrm>
            <a:off x="1586520" y="4744080"/>
            <a:ext cx="4911480" cy="1343520"/>
            <a:chOff x="1586520" y="4744080"/>
            <a:chExt cx="4911480" cy="1343520"/>
          </a:xfrm>
        </p:grpSpPr>
        <p:sp>
          <p:nvSpPr>
            <p:cNvPr id="6792" name="CustomShape 139"/>
            <p:cNvSpPr/>
            <p:nvPr/>
          </p:nvSpPr>
          <p:spPr>
            <a:xfrm>
              <a:off x="1586520" y="4744080"/>
              <a:ext cx="110520" cy="115920"/>
            </a:xfrm>
            <a:prstGeom prst="ellipse">
              <a:avLst/>
            </a:prstGeom>
            <a:solidFill>
              <a:srgbClr val="0013a3"/>
            </a:solidFill>
            <a:ln w="9525">
              <a:solidFill>
                <a:srgbClr val="0013a3"/>
              </a:solidFill>
              <a:round/>
            </a:ln>
          </p:spPr>
          <p:style>
            <a:lnRef idx="0"/>
            <a:fillRef idx="0"/>
            <a:effectRef idx="0"/>
            <a:fontRef idx="minor"/>
          </p:style>
        </p:sp>
        <p:sp>
          <p:nvSpPr>
            <p:cNvPr id="6793" name="CustomShape 140"/>
            <p:cNvSpPr/>
            <p:nvPr/>
          </p:nvSpPr>
          <p:spPr>
            <a:xfrm>
              <a:off x="1645200" y="4843800"/>
              <a:ext cx="4852800" cy="1243800"/>
            </a:xfrm>
            <a:custGeom>
              <a:avLst/>
              <a:gdLst/>
              <a:ahLst/>
              <a:rect l="l" t="t"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a:solidFill>
                <a:srgbClr val="0013a3"/>
              </a:solidFill>
              <a:round/>
              <a:tailEnd len="med" type="triangle" w="med"/>
            </a:ln>
          </p:spPr>
          <p:style>
            <a:lnRef idx="0"/>
            <a:fillRef idx="0"/>
            <a:effectRef idx="0"/>
            <a:fontRef idx="minor"/>
          </p:style>
        </p:sp>
      </p:grpSp>
      <p:grpSp>
        <p:nvGrpSpPr>
          <p:cNvPr id="6794" name="Group 141"/>
          <p:cNvGrpSpPr/>
          <p:nvPr/>
        </p:nvGrpSpPr>
        <p:grpSpPr>
          <a:xfrm>
            <a:off x="3291480" y="5336640"/>
            <a:ext cx="2078640" cy="470520"/>
            <a:chOff x="3291480" y="5336640"/>
            <a:chExt cx="2078640" cy="470520"/>
          </a:xfrm>
        </p:grpSpPr>
        <p:sp>
          <p:nvSpPr>
            <p:cNvPr id="6795" name="CustomShape 142"/>
            <p:cNvSpPr/>
            <p:nvPr/>
          </p:nvSpPr>
          <p:spPr>
            <a:xfrm>
              <a:off x="5024520" y="5336640"/>
              <a:ext cx="345600" cy="45540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00"/>
                  </a:solidFill>
                  <a:latin typeface="Calibri"/>
                  <a:ea typeface="DejaVu Sans"/>
                </a:rPr>
                <a:t>R</a:t>
              </a:r>
              <a:endParaRPr b="0" lang="en-US" sz="2400" spc="-1" strike="noStrike">
                <a:latin typeface="Arial"/>
              </a:endParaRPr>
            </a:p>
          </p:txBody>
        </p:sp>
        <p:sp>
          <p:nvSpPr>
            <p:cNvPr id="6796" name="CustomShape 143"/>
            <p:cNvSpPr/>
            <p:nvPr/>
          </p:nvSpPr>
          <p:spPr>
            <a:xfrm>
              <a:off x="3291480" y="5351760"/>
              <a:ext cx="345600" cy="45540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00"/>
                  </a:solidFill>
                  <a:latin typeface="Calibri"/>
                  <a:ea typeface="DejaVu Sans"/>
                </a:rPr>
                <a:t>R</a:t>
              </a:r>
              <a:endParaRPr b="0" lang="en-US" sz="2400" spc="-1" strike="noStrike">
                <a:latin typeface="Arial"/>
              </a:endParaRPr>
            </a:p>
          </p:txBody>
        </p:sp>
      </p:grpSp>
      <p:sp>
        <p:nvSpPr>
          <p:cNvPr id="6797" name="CustomShape 144"/>
          <p:cNvSpPr/>
          <p:nvPr/>
        </p:nvSpPr>
        <p:spPr>
          <a:xfrm>
            <a:off x="798840" y="208800"/>
            <a:ext cx="1139076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Causes/costs of congestion: scenario 2</a:t>
            </a:r>
            <a:endParaRPr b="0" lang="en-US" sz="4800" spc="-1" strike="noStrike">
              <a:latin typeface="Arial"/>
            </a:endParaRPr>
          </a:p>
        </p:txBody>
      </p:sp>
      <p:sp>
        <p:nvSpPr>
          <p:cNvPr id="6798" name="Line 145"/>
          <p:cNvSpPr/>
          <p:nvPr/>
        </p:nvSpPr>
        <p:spPr>
          <a:xfrm flipH="1">
            <a:off x="3020760" y="4878360"/>
            <a:ext cx="538200" cy="1440"/>
          </a:xfrm>
          <a:prstGeom prst="line">
            <a:avLst/>
          </a:prstGeom>
          <a:ln w="9525">
            <a:solidFill>
              <a:srgbClr val="000000"/>
            </a:solidFill>
            <a:round/>
          </a:ln>
        </p:spPr>
        <p:style>
          <a:lnRef idx="0"/>
          <a:fillRef idx="0"/>
          <a:effectRef idx="0"/>
          <a:fontRef idx="minor"/>
        </p:style>
      </p:sp>
      <p:sp>
        <p:nvSpPr>
          <p:cNvPr id="6799" name="CustomShape 146"/>
          <p:cNvSpPr/>
          <p:nvPr/>
        </p:nvSpPr>
        <p:spPr>
          <a:xfrm>
            <a:off x="2763720" y="3638520"/>
            <a:ext cx="110160" cy="113400"/>
          </a:xfrm>
          <a:prstGeom prst="ellipse">
            <a:avLst/>
          </a:prstGeom>
          <a:solidFill>
            <a:srgbClr val="ff0000"/>
          </a:solidFill>
          <a:ln w="9525">
            <a:solidFill>
              <a:srgbClr val="ff0000"/>
            </a:solidFill>
            <a:round/>
          </a:ln>
        </p:spPr>
        <p:style>
          <a:lnRef idx="0"/>
          <a:fillRef idx="0"/>
          <a:effectRef idx="0"/>
          <a:fontRef idx="minor"/>
        </p:style>
      </p:sp>
      <p:sp>
        <p:nvSpPr>
          <p:cNvPr id="6800" name="CustomShape 147"/>
          <p:cNvSpPr/>
          <p:nvPr/>
        </p:nvSpPr>
        <p:spPr>
          <a:xfrm>
            <a:off x="2822400" y="3699000"/>
            <a:ext cx="4207680" cy="1643760"/>
          </a:xfrm>
          <a:custGeom>
            <a:avLst/>
            <a:gdLst/>
            <a:ahLst/>
            <a:rect l="l" t="t" r="r" b="b"/>
            <a:pathLst>
              <a:path w="5400" h="2010">
                <a:moveTo>
                  <a:pt x="0" y="0"/>
                </a:moveTo>
                <a:lnTo>
                  <a:pt x="0" y="1485"/>
                </a:lnTo>
                <a:lnTo>
                  <a:pt x="1005" y="1500"/>
                </a:lnTo>
                <a:lnTo>
                  <a:pt x="540" y="2010"/>
                </a:lnTo>
                <a:lnTo>
                  <a:pt x="3615" y="2010"/>
                </a:lnTo>
                <a:lnTo>
                  <a:pt x="4350" y="1275"/>
                </a:lnTo>
                <a:lnTo>
                  <a:pt x="5400" y="1290"/>
                </a:lnTo>
                <a:lnTo>
                  <a:pt x="5400" y="120"/>
                </a:lnTo>
              </a:path>
            </a:pathLst>
          </a:custGeom>
          <a:noFill/>
          <a:ln w="38100">
            <a:solidFill>
              <a:srgbClr val="ff0000"/>
            </a:solidFill>
            <a:round/>
            <a:tailEnd len="med" type="triangle" w="med"/>
          </a:ln>
        </p:spPr>
        <p:style>
          <a:lnRef idx="0"/>
          <a:fillRef idx="0"/>
          <a:effectRef idx="0"/>
          <a:fontRef idx="minor"/>
        </p:style>
      </p:sp>
      <p:sp>
        <p:nvSpPr>
          <p:cNvPr id="6801" name="CustomShape 148"/>
          <p:cNvSpPr/>
          <p:nvPr/>
        </p:nvSpPr>
        <p:spPr>
          <a:xfrm>
            <a:off x="2763720" y="3871800"/>
            <a:ext cx="110160" cy="113400"/>
          </a:xfrm>
          <a:prstGeom prst="ellipse">
            <a:avLst/>
          </a:prstGeom>
          <a:solidFill>
            <a:srgbClr val="ff0000"/>
          </a:solidFill>
          <a:ln w="9525">
            <a:solidFill>
              <a:srgbClr val="ff0000"/>
            </a:solidFill>
            <a:round/>
          </a:ln>
        </p:spPr>
        <p:style>
          <a:lnRef idx="0"/>
          <a:fillRef idx="0"/>
          <a:effectRef idx="0"/>
          <a:fontRef idx="minor"/>
        </p:style>
      </p:sp>
      <p:sp>
        <p:nvSpPr>
          <p:cNvPr id="6802" name="CustomShape 149"/>
          <p:cNvSpPr/>
          <p:nvPr/>
        </p:nvSpPr>
        <p:spPr>
          <a:xfrm>
            <a:off x="2711520" y="3613320"/>
            <a:ext cx="241920" cy="153000"/>
          </a:xfrm>
          <a:prstGeom prst="rect">
            <a:avLst/>
          </a:prstGeom>
          <a:solidFill>
            <a:srgbClr val="00cc99"/>
          </a:solidFill>
          <a:ln w="9525">
            <a:solidFill>
              <a:srgbClr val="006600"/>
            </a:solidFill>
            <a:miter/>
          </a:ln>
        </p:spPr>
        <p:style>
          <a:lnRef idx="0"/>
          <a:fillRef idx="0"/>
          <a:effectRef idx="0"/>
          <a:fontRef idx="minor"/>
        </p:style>
      </p:sp>
      <p:sp>
        <p:nvSpPr>
          <p:cNvPr id="6803" name="CustomShape 150"/>
          <p:cNvSpPr/>
          <p:nvPr/>
        </p:nvSpPr>
        <p:spPr>
          <a:xfrm>
            <a:off x="2381400" y="3846600"/>
            <a:ext cx="241920" cy="153000"/>
          </a:xfrm>
          <a:prstGeom prst="rect">
            <a:avLst/>
          </a:prstGeom>
          <a:solidFill>
            <a:srgbClr val="00cc99"/>
          </a:solidFill>
          <a:ln w="9525">
            <a:solidFill>
              <a:srgbClr val="006600"/>
            </a:solidFill>
            <a:miter/>
          </a:ln>
        </p:spPr>
        <p:style>
          <a:lnRef idx="0"/>
          <a:fillRef idx="0"/>
          <a:effectRef idx="0"/>
          <a:fontRef idx="minor"/>
        </p:style>
      </p:sp>
      <p:sp>
        <p:nvSpPr>
          <p:cNvPr id="6804" name="CustomShape 151"/>
          <p:cNvSpPr/>
          <p:nvPr/>
        </p:nvSpPr>
        <p:spPr>
          <a:xfrm>
            <a:off x="1758240" y="3736800"/>
            <a:ext cx="6094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6600"/>
                </a:solidFill>
                <a:latin typeface="Arial"/>
                <a:ea typeface="ＭＳ Ｐゴシック"/>
              </a:rPr>
              <a:t>copy</a:t>
            </a:r>
            <a:endParaRPr b="0" lang="en-US" sz="1600" spc="-1" strike="noStrike">
              <a:latin typeface="Arial"/>
            </a:endParaRPr>
          </a:p>
        </p:txBody>
      </p:sp>
      <p:grpSp>
        <p:nvGrpSpPr>
          <p:cNvPr id="6805" name="Group 152"/>
          <p:cNvGrpSpPr/>
          <p:nvPr/>
        </p:nvGrpSpPr>
        <p:grpSpPr>
          <a:xfrm>
            <a:off x="1376280" y="3300480"/>
            <a:ext cx="945360" cy="867240"/>
            <a:chOff x="1376280" y="3300480"/>
            <a:chExt cx="945360" cy="867240"/>
          </a:xfrm>
        </p:grpSpPr>
        <p:grpSp>
          <p:nvGrpSpPr>
            <p:cNvPr id="6806" name="Group 153"/>
            <p:cNvGrpSpPr/>
            <p:nvPr/>
          </p:nvGrpSpPr>
          <p:grpSpPr>
            <a:xfrm>
              <a:off x="1376280" y="3689280"/>
              <a:ext cx="945360" cy="478440"/>
              <a:chOff x="1376280" y="3689280"/>
              <a:chExt cx="945360" cy="478440"/>
            </a:xfrm>
          </p:grpSpPr>
          <p:pic>
            <p:nvPicPr>
              <p:cNvPr id="6807" name="Picture 242" descr=""/>
              <p:cNvPicPr/>
              <p:nvPr/>
            </p:nvPicPr>
            <p:blipFill>
              <a:blip r:embed="rId3"/>
              <a:stretch/>
            </p:blipFill>
            <p:spPr>
              <a:xfrm>
                <a:off x="1376280" y="3689280"/>
                <a:ext cx="945360" cy="478440"/>
              </a:xfrm>
              <a:prstGeom prst="rect">
                <a:avLst/>
              </a:prstGeom>
              <a:ln w="0">
                <a:noFill/>
              </a:ln>
            </p:spPr>
          </p:pic>
          <p:sp>
            <p:nvSpPr>
              <p:cNvPr id="6808" name="CustomShape 154"/>
              <p:cNvSpPr/>
              <p:nvPr/>
            </p:nvSpPr>
            <p:spPr>
              <a:xfrm>
                <a:off x="1589040" y="3827160"/>
                <a:ext cx="568800" cy="184680"/>
              </a:xfrm>
              <a:prstGeom prst="rect">
                <a:avLst/>
              </a:prstGeom>
              <a:solidFill>
                <a:srgbClr val="ffff00"/>
              </a:solidFill>
              <a:ln w="0">
                <a:noFill/>
              </a:ln>
            </p:spPr>
            <p:style>
              <a:lnRef idx="0"/>
              <a:fillRef idx="0"/>
              <a:effectRef idx="0"/>
              <a:fontRef idx="minor"/>
            </p:style>
          </p:sp>
        </p:grpSp>
        <p:sp>
          <p:nvSpPr>
            <p:cNvPr id="6809" name="CustomShape 155"/>
            <p:cNvSpPr/>
            <p:nvPr/>
          </p:nvSpPr>
          <p:spPr>
            <a:xfrm>
              <a:off x="1471680" y="3807000"/>
              <a:ext cx="757800" cy="23544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1" i="1" lang="en-US" sz="1200" spc="-1" strike="noStrike">
                  <a:solidFill>
                    <a:srgbClr val="3333cc"/>
                  </a:solidFill>
                  <a:latin typeface="Comic Sans MS"/>
                  <a:ea typeface="ＭＳ Ｐゴシック"/>
                </a:rPr>
                <a:t>timeout</a:t>
              </a:r>
              <a:endParaRPr b="0" lang="en-US" sz="1200" spc="-1" strike="noStrike">
                <a:latin typeface="Arial"/>
              </a:endParaRPr>
            </a:p>
          </p:txBody>
        </p:sp>
        <p:pic>
          <p:nvPicPr>
            <p:cNvPr id="6810" name="Picture 245" descr=""/>
            <p:cNvPicPr/>
            <p:nvPr/>
          </p:nvPicPr>
          <p:blipFill>
            <a:blip r:embed="rId4"/>
            <a:stretch/>
          </p:blipFill>
          <p:spPr>
            <a:xfrm flipH="1">
              <a:off x="1594800" y="3300480"/>
              <a:ext cx="413280" cy="386280"/>
            </a:xfrm>
            <a:prstGeom prst="rect">
              <a:avLst/>
            </a:prstGeom>
            <a:ln w="0">
              <a:noFill/>
            </a:ln>
          </p:spPr>
        </p:pic>
      </p:grpSp>
      <p:sp>
        <p:nvSpPr>
          <p:cNvPr id="6811" name="CustomShape 156"/>
          <p:cNvSpPr/>
          <p:nvPr/>
        </p:nvSpPr>
        <p:spPr>
          <a:xfrm>
            <a:off x="768240" y="1252440"/>
            <a:ext cx="5937480" cy="2084760"/>
          </a:xfrm>
          <a:prstGeom prst="rect">
            <a:avLst/>
          </a:prstGeom>
          <a:noFill/>
          <a:ln w="0">
            <a:noFill/>
          </a:ln>
        </p:spPr>
        <p:style>
          <a:lnRef idx="0"/>
          <a:fillRef idx="0"/>
          <a:effectRef idx="0"/>
          <a:fontRef idx="minor"/>
        </p:style>
        <p:txBody>
          <a:bodyPr lIns="90000" rIns="90000" tIns="45000" bIns="45000">
            <a:noAutofit/>
          </a:bodyPr>
          <a:p>
            <a:pPr marL="343080" indent="-340560">
              <a:lnSpc>
                <a:spcPct val="85000"/>
              </a:lnSpc>
              <a:spcBef>
                <a:spcPts val="561"/>
              </a:spcBef>
              <a:tabLst>
                <a:tab algn="l" pos="0"/>
              </a:tabLst>
            </a:pPr>
            <a:r>
              <a:rPr b="0" lang="en-US" sz="2800" spc="-1" strike="noStrike">
                <a:solidFill>
                  <a:srgbClr val="000099"/>
                </a:solidFill>
                <a:latin typeface="Calibri"/>
                <a:ea typeface="ＭＳ Ｐゴシック"/>
              </a:rPr>
              <a:t>Realistic scenario: </a:t>
            </a:r>
            <a:r>
              <a:rPr b="0" i="1" lang="en-US" sz="2800" spc="-1" strike="noStrike">
                <a:solidFill>
                  <a:srgbClr val="c00000"/>
                </a:solidFill>
                <a:latin typeface="Calibri"/>
                <a:ea typeface="ＭＳ Ｐゴシック"/>
              </a:rPr>
              <a:t>un-needed</a:t>
            </a:r>
            <a:r>
              <a:rPr b="0" lang="en-US" sz="2800" spc="-1" strike="noStrike">
                <a:solidFill>
                  <a:srgbClr val="000099"/>
                </a:solidFill>
                <a:latin typeface="Calibri"/>
                <a:ea typeface="ＭＳ Ｐゴシック"/>
              </a:rPr>
              <a:t> </a:t>
            </a:r>
            <a:r>
              <a:rPr b="0" i="1" lang="en-US" sz="2800" spc="-1" strike="noStrike">
                <a:solidFill>
                  <a:srgbClr val="cc0000"/>
                </a:solidFill>
                <a:latin typeface="Calibri"/>
                <a:ea typeface="ＭＳ Ｐゴシック"/>
              </a:rPr>
              <a:t>duplicates</a:t>
            </a:r>
            <a:endParaRPr b="0" lang="en-US" sz="2800" spc="-1" strike="noStrike">
              <a:latin typeface="Arial"/>
            </a:endParaRPr>
          </a:p>
          <a:p>
            <a:pPr marL="291960" indent="-238680">
              <a:lnSpc>
                <a:spcPct val="85000"/>
              </a:lnSpc>
              <a:spcBef>
                <a:spcPts val="439"/>
              </a:spcBef>
              <a:buClr>
                <a:srgbClr val="000099"/>
              </a:buClr>
              <a:buFont typeface="Wingdings" charset="2"/>
              <a:buChar char=""/>
              <a:tabLst>
                <a:tab algn="l" pos="0"/>
              </a:tabLst>
            </a:pPr>
            <a:r>
              <a:rPr b="0" lang="en-US" sz="2200" spc="-1" strike="noStrike">
                <a:solidFill>
                  <a:srgbClr val="000000"/>
                </a:solidFill>
                <a:latin typeface="Calibri"/>
                <a:ea typeface="ＭＳ Ｐゴシック"/>
              </a:rPr>
              <a:t>packets can be lost, dropped at router due  to full buffers – requiring retransmissions</a:t>
            </a:r>
            <a:endParaRPr b="0" lang="en-US" sz="2200" spc="-1" strike="noStrike">
              <a:latin typeface="Arial"/>
            </a:endParaRPr>
          </a:p>
          <a:p>
            <a:pPr marL="291960" indent="-238680">
              <a:lnSpc>
                <a:spcPct val="85000"/>
              </a:lnSpc>
              <a:spcBef>
                <a:spcPts val="439"/>
              </a:spcBef>
              <a:buClr>
                <a:srgbClr val="000099"/>
              </a:buClr>
              <a:buFont typeface="Wingdings" charset="2"/>
              <a:buChar char=""/>
              <a:tabLst>
                <a:tab algn="l" pos="0"/>
              </a:tabLst>
            </a:pPr>
            <a:r>
              <a:rPr b="0" lang="en-US" sz="2200" spc="-1" strike="noStrike">
                <a:solidFill>
                  <a:srgbClr val="000000"/>
                </a:solidFill>
                <a:latin typeface="Calibri"/>
                <a:ea typeface="ＭＳ Ｐゴシック"/>
              </a:rPr>
              <a:t>but sender times can time out prematurely, sending </a:t>
            </a:r>
            <a:r>
              <a:rPr b="0" i="1" lang="en-US" sz="2200" spc="-1" strike="noStrike">
                <a:solidFill>
                  <a:srgbClr val="000099"/>
                </a:solidFill>
                <a:latin typeface="Calibri"/>
                <a:ea typeface="ＭＳ Ｐゴシック"/>
              </a:rPr>
              <a:t>two</a:t>
            </a:r>
            <a:r>
              <a:rPr b="0" i="1" lang="en-US" sz="2200" spc="-1" strike="noStrike">
                <a:solidFill>
                  <a:srgbClr val="000000"/>
                </a:solidFill>
                <a:latin typeface="Calibri"/>
                <a:ea typeface="ＭＳ Ｐゴシック"/>
              </a:rPr>
              <a:t> </a:t>
            </a:r>
            <a:r>
              <a:rPr b="0" lang="en-US" sz="2200" spc="-1" strike="noStrike">
                <a:solidFill>
                  <a:srgbClr val="000000"/>
                </a:solidFill>
                <a:latin typeface="Calibri"/>
                <a:ea typeface="ＭＳ Ｐゴシック"/>
              </a:rPr>
              <a:t>copies, </a:t>
            </a:r>
            <a:r>
              <a:rPr b="0" i="1" lang="en-US" sz="2200" spc="-1" strike="noStrike">
                <a:solidFill>
                  <a:srgbClr val="0013a3"/>
                </a:solidFill>
                <a:latin typeface="Calibri"/>
                <a:ea typeface="ＭＳ Ｐゴシック"/>
              </a:rPr>
              <a:t>both</a:t>
            </a:r>
            <a:r>
              <a:rPr b="0" lang="en-US" sz="2200" spc="-1" strike="noStrike">
                <a:solidFill>
                  <a:srgbClr val="000000"/>
                </a:solidFill>
                <a:latin typeface="Calibri"/>
                <a:ea typeface="ＭＳ Ｐゴシック"/>
              </a:rPr>
              <a:t> of which are delivered</a:t>
            </a:r>
            <a:endParaRPr b="0" lang="en-US" sz="2200" spc="-1" strike="noStrike">
              <a:latin typeface="Arial"/>
            </a:endParaRPr>
          </a:p>
          <a:p>
            <a:pPr>
              <a:lnSpc>
                <a:spcPct val="85000"/>
              </a:lnSpc>
              <a:spcBef>
                <a:spcPts val="561"/>
              </a:spcBef>
              <a:tabLst>
                <a:tab algn="l" pos="0"/>
              </a:tabLst>
            </a:pPr>
            <a:endParaRPr b="0" lang="en-US" sz="2200" spc="-1" strike="noStrike">
              <a:latin typeface="Arial"/>
            </a:endParaRPr>
          </a:p>
        </p:txBody>
      </p:sp>
      <p:sp>
        <p:nvSpPr>
          <p:cNvPr id="6812" name="CustomShape 157"/>
          <p:cNvSpPr/>
          <p:nvPr/>
        </p:nvSpPr>
        <p:spPr>
          <a:xfrm>
            <a:off x="3728160" y="4761000"/>
            <a:ext cx="175860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1600" spc="-1" strike="noStrike">
                <a:solidFill>
                  <a:srgbClr val="006600"/>
                </a:solidFill>
                <a:latin typeface="Arial"/>
                <a:ea typeface="ＭＳ Ｐゴシック"/>
              </a:rPr>
              <a:t>free buffer space!</a:t>
            </a:r>
            <a:endParaRPr b="0" lang="en-US" sz="1600" spc="-1" strike="noStrike">
              <a:latin typeface="Arial"/>
            </a:endParaRPr>
          </a:p>
        </p:txBody>
      </p:sp>
      <p:grpSp>
        <p:nvGrpSpPr>
          <p:cNvPr id="6813" name="Group 158"/>
          <p:cNvGrpSpPr/>
          <p:nvPr/>
        </p:nvGrpSpPr>
        <p:grpSpPr>
          <a:xfrm>
            <a:off x="10021680" y="2256120"/>
            <a:ext cx="2017080" cy="1886400"/>
            <a:chOff x="10021680" y="2256120"/>
            <a:chExt cx="2017080" cy="1886400"/>
          </a:xfrm>
        </p:grpSpPr>
        <p:sp>
          <p:nvSpPr>
            <p:cNvPr id="6814" name="CustomShape 159"/>
            <p:cNvSpPr/>
            <p:nvPr/>
          </p:nvSpPr>
          <p:spPr>
            <a:xfrm>
              <a:off x="10241280" y="2561040"/>
              <a:ext cx="1797480" cy="15814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when sending at R/2, some packets are retransmissions, including needed and </a:t>
              </a:r>
              <a:r>
                <a:rPr b="0" i="1" lang="en-US" sz="1400" spc="-1" strike="noStrike">
                  <a:solidFill>
                    <a:srgbClr val="c00000"/>
                  </a:solidFill>
                  <a:latin typeface="Arial"/>
                  <a:ea typeface="ＭＳ Ｐゴシック"/>
                </a:rPr>
                <a:t>un-needed</a:t>
              </a:r>
              <a:r>
                <a:rPr b="0" lang="en-US" sz="1400" spc="-1" strike="noStrike">
                  <a:solidFill>
                    <a:srgbClr val="000000"/>
                  </a:solidFill>
                  <a:latin typeface="Arial"/>
                  <a:ea typeface="ＭＳ Ｐゴシック"/>
                </a:rPr>
                <a:t> duplicates, that are delivered!</a:t>
              </a:r>
              <a:endParaRPr b="0" lang="en-US" sz="1400" spc="-1" strike="noStrike">
                <a:latin typeface="Arial"/>
              </a:endParaRPr>
            </a:p>
          </p:txBody>
        </p:sp>
        <p:sp>
          <p:nvSpPr>
            <p:cNvPr id="6815" name="Line 160"/>
            <p:cNvSpPr/>
            <p:nvPr/>
          </p:nvSpPr>
          <p:spPr>
            <a:xfrm flipH="1" flipV="1">
              <a:off x="10021680" y="2256120"/>
              <a:ext cx="423000" cy="355320"/>
            </a:xfrm>
            <a:prstGeom prst="line">
              <a:avLst/>
            </a:prstGeom>
            <a:ln w="9525">
              <a:solidFill>
                <a:schemeClr val="tx1"/>
              </a:solidFill>
              <a:round/>
              <a:tailEnd len="med" type="triangle" w="med"/>
            </a:ln>
          </p:spPr>
          <p:style>
            <a:lnRef idx="0"/>
            <a:fillRef idx="0"/>
            <a:effectRef idx="0"/>
            <a:fontRef idx="minor"/>
          </p:style>
        </p:sp>
      </p:grpSp>
      <p:grpSp>
        <p:nvGrpSpPr>
          <p:cNvPr id="6816" name="Group 161"/>
          <p:cNvGrpSpPr/>
          <p:nvPr/>
        </p:nvGrpSpPr>
        <p:grpSpPr>
          <a:xfrm>
            <a:off x="10040040" y="1751400"/>
            <a:ext cx="1901880" cy="664200"/>
            <a:chOff x="10040040" y="1751400"/>
            <a:chExt cx="1901880" cy="664200"/>
          </a:xfrm>
        </p:grpSpPr>
        <p:sp>
          <p:nvSpPr>
            <p:cNvPr id="6817" name="CustomShape 162"/>
            <p:cNvSpPr/>
            <p:nvPr/>
          </p:nvSpPr>
          <p:spPr>
            <a:xfrm>
              <a:off x="10128960" y="1751400"/>
              <a:ext cx="1812960" cy="66420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1400" spc="-1" strike="noStrike">
                  <a:solidFill>
                    <a:srgbClr val="000000"/>
                  </a:solidFill>
                  <a:latin typeface="Calibri"/>
                  <a:ea typeface="ＭＳ Ｐゴシック"/>
                </a:rPr>
                <a:t>“</a:t>
              </a:r>
              <a:r>
                <a:rPr b="0" lang="en-US" sz="1400" spc="-1" strike="noStrike">
                  <a:solidFill>
                    <a:srgbClr val="000000"/>
                  </a:solidFill>
                  <a:latin typeface="Calibri"/>
                  <a:ea typeface="ＭＳ Ｐゴシック"/>
                </a:rPr>
                <a:t>wasted” capacity due to un-needed retransmissions</a:t>
              </a:r>
              <a:endParaRPr b="0" lang="en-US" sz="1400" spc="-1" strike="noStrike">
                <a:latin typeface="Arial"/>
              </a:endParaRPr>
            </a:p>
          </p:txBody>
        </p:sp>
        <p:sp>
          <p:nvSpPr>
            <p:cNvPr id="6818" name="CustomShape 163"/>
            <p:cNvSpPr/>
            <p:nvPr/>
          </p:nvSpPr>
          <p:spPr>
            <a:xfrm>
              <a:off x="10040040" y="1987200"/>
              <a:ext cx="141840" cy="220680"/>
            </a:xfrm>
            <a:prstGeom prst="rightBrace">
              <a:avLst>
                <a:gd name="adj1" fmla="val 8333"/>
                <a:gd name="adj2" fmla="val 50000"/>
              </a:avLst>
            </a:prstGeom>
            <a:noFill/>
            <a:ln w="19050">
              <a:solidFill>
                <a:schemeClr val="tx1"/>
              </a:solidFill>
            </a:ln>
          </p:spPr>
          <p:style>
            <a:lnRef idx="1">
              <a:schemeClr val="accent1"/>
            </a:lnRef>
            <a:fillRef idx="0">
              <a:schemeClr val="accent1"/>
            </a:fillRef>
            <a:effectRef idx="0">
              <a:schemeClr val="accent1"/>
            </a:effectRef>
            <a:fontRef idx="minor"/>
          </p:style>
        </p:sp>
      </p:grpSp>
      <p:grpSp>
        <p:nvGrpSpPr>
          <p:cNvPr id="6819" name="Group 164"/>
          <p:cNvGrpSpPr/>
          <p:nvPr/>
        </p:nvGrpSpPr>
        <p:grpSpPr>
          <a:xfrm>
            <a:off x="7508880" y="1420920"/>
            <a:ext cx="2781720" cy="2579400"/>
            <a:chOff x="7508880" y="1420920"/>
            <a:chExt cx="2781720" cy="2579400"/>
          </a:xfrm>
        </p:grpSpPr>
        <p:sp>
          <p:nvSpPr>
            <p:cNvPr id="6820" name="CustomShape 165"/>
            <p:cNvSpPr/>
            <p:nvPr/>
          </p:nvSpPr>
          <p:spPr>
            <a:xfrm>
              <a:off x="7958880" y="2188800"/>
              <a:ext cx="2021400" cy="1381680"/>
            </a:xfrm>
            <a:custGeom>
              <a:avLst/>
              <a:gdLst/>
              <a:ahLst/>
              <a:rect l="l" t="t" r="r" b="b"/>
              <a:pathLst>
                <a:path w="10000" h="10000">
                  <a:moveTo>
                    <a:pt x="0" y="10000"/>
                  </a:moveTo>
                  <a:cubicBezTo>
                    <a:pt x="1268" y="8586"/>
                    <a:pt x="4789" y="3077"/>
                    <a:pt x="6536" y="1223"/>
                  </a:cubicBezTo>
                  <a:cubicBezTo>
                    <a:pt x="7406" y="549"/>
                    <a:pt x="8333" y="126"/>
                    <a:pt x="10000" y="0"/>
                  </a:cubicBezTo>
                </a:path>
              </a:pathLst>
            </a:custGeom>
            <a:noFill/>
            <a:ln w="28575">
              <a:solidFill>
                <a:srgbClr val="cc0000"/>
              </a:solidFill>
              <a:round/>
            </a:ln>
          </p:spPr>
          <p:style>
            <a:lnRef idx="0"/>
            <a:fillRef idx="0"/>
            <a:effectRef idx="0"/>
            <a:fontRef idx="minor"/>
          </p:style>
        </p:sp>
        <p:grpSp>
          <p:nvGrpSpPr>
            <p:cNvPr id="6821" name="Group 166"/>
            <p:cNvGrpSpPr/>
            <p:nvPr/>
          </p:nvGrpSpPr>
          <p:grpSpPr>
            <a:xfrm>
              <a:off x="8786520" y="3539520"/>
              <a:ext cx="435600" cy="436320"/>
              <a:chOff x="8786520" y="3539520"/>
              <a:chExt cx="435600" cy="436320"/>
            </a:xfrm>
          </p:grpSpPr>
          <p:sp>
            <p:nvSpPr>
              <p:cNvPr id="6822" name="CustomShape 167"/>
              <p:cNvSpPr/>
              <p:nvPr/>
            </p:nvSpPr>
            <p:spPr>
              <a:xfrm>
                <a:off x="8786520" y="3539520"/>
                <a:ext cx="435600" cy="436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Symbol"/>
                    <a:ea typeface="ＭＳ Ｐゴシック"/>
                  </a:rPr>
                  <a:t>l</a:t>
                </a:r>
                <a:r>
                  <a:rPr b="0" lang="en-US" sz="2000" spc="-1" strike="noStrike" baseline="-25000">
                    <a:solidFill>
                      <a:srgbClr val="000000"/>
                    </a:solidFill>
                    <a:latin typeface="Arial"/>
                    <a:ea typeface="ＭＳ Ｐゴシック"/>
                  </a:rPr>
                  <a:t>in</a:t>
                </a:r>
                <a:endParaRPr b="0" lang="en-US" sz="2000" spc="-1" strike="noStrike">
                  <a:latin typeface="Arial"/>
                </a:endParaRPr>
              </a:p>
            </p:txBody>
          </p:sp>
          <p:sp>
            <p:nvSpPr>
              <p:cNvPr id="6823" name="Line 168"/>
              <p:cNvSpPr/>
              <p:nvPr/>
            </p:nvSpPr>
            <p:spPr>
              <a:xfrm flipV="1">
                <a:off x="9003240" y="3655080"/>
                <a:ext cx="37800" cy="38160"/>
              </a:xfrm>
              <a:prstGeom prst="line">
                <a:avLst/>
              </a:prstGeom>
              <a:ln w="19050">
                <a:solidFill>
                  <a:schemeClr val="tx1"/>
                </a:solidFill>
                <a:round/>
              </a:ln>
            </p:spPr>
            <p:style>
              <a:lnRef idx="0"/>
              <a:fillRef idx="0"/>
              <a:effectRef idx="0"/>
              <a:fontRef idx="minor"/>
            </p:style>
          </p:sp>
        </p:grpSp>
        <p:sp>
          <p:nvSpPr>
            <p:cNvPr id="6824" name="Line 169"/>
            <p:cNvSpPr/>
            <p:nvPr/>
          </p:nvSpPr>
          <p:spPr>
            <a:xfrm>
              <a:off x="7965360" y="1420920"/>
              <a:ext cx="360" cy="2159640"/>
            </a:xfrm>
            <a:prstGeom prst="line">
              <a:avLst/>
            </a:prstGeom>
            <a:ln w="25400">
              <a:solidFill>
                <a:schemeClr val="tx1"/>
              </a:solidFill>
              <a:round/>
            </a:ln>
          </p:spPr>
          <p:style>
            <a:lnRef idx="0"/>
            <a:fillRef idx="0"/>
            <a:effectRef idx="0"/>
            <a:fontRef idx="minor"/>
          </p:style>
        </p:sp>
        <p:sp>
          <p:nvSpPr>
            <p:cNvPr id="6825" name="Line 170"/>
            <p:cNvSpPr/>
            <p:nvPr/>
          </p:nvSpPr>
          <p:spPr>
            <a:xfrm>
              <a:off x="9972360" y="1657440"/>
              <a:ext cx="360" cy="1869120"/>
            </a:xfrm>
            <a:prstGeom prst="line">
              <a:avLst/>
            </a:prstGeom>
            <a:ln w="12700">
              <a:solidFill>
                <a:schemeClr val="tx1"/>
              </a:solidFill>
              <a:prstDash val="dash"/>
              <a:round/>
            </a:ln>
          </p:spPr>
          <p:style>
            <a:lnRef idx="0"/>
            <a:fillRef idx="0"/>
            <a:effectRef idx="0"/>
            <a:fontRef idx="minor"/>
          </p:style>
        </p:sp>
        <p:sp>
          <p:nvSpPr>
            <p:cNvPr id="6826" name="CustomShape 171"/>
            <p:cNvSpPr/>
            <p:nvPr/>
          </p:nvSpPr>
          <p:spPr>
            <a:xfrm>
              <a:off x="7954560" y="1598760"/>
              <a:ext cx="2021400" cy="1963080"/>
            </a:xfrm>
            <a:custGeom>
              <a:avLst/>
              <a:gdLst/>
              <a:ahLst/>
              <a:rect l="l" t="t" r="r" b="b"/>
              <a:pathLst>
                <a:path w="720" h="732">
                  <a:moveTo>
                    <a:pt x="0" y="732"/>
                  </a:moveTo>
                  <a:lnTo>
                    <a:pt x="720" y="0"/>
                  </a:lnTo>
                </a:path>
              </a:pathLst>
            </a:custGeom>
            <a:noFill/>
            <a:ln w="28575">
              <a:solidFill>
                <a:schemeClr val="tx1"/>
              </a:solidFill>
              <a:prstDash val="dash"/>
              <a:round/>
            </a:ln>
          </p:spPr>
          <p:style>
            <a:lnRef idx="0"/>
            <a:fillRef idx="0"/>
            <a:effectRef idx="0"/>
            <a:fontRef idx="minor"/>
          </p:style>
        </p:sp>
        <p:sp>
          <p:nvSpPr>
            <p:cNvPr id="6827" name="Line 172"/>
            <p:cNvSpPr/>
            <p:nvPr/>
          </p:nvSpPr>
          <p:spPr>
            <a:xfrm>
              <a:off x="7819200" y="1598400"/>
              <a:ext cx="140760" cy="360"/>
            </a:xfrm>
            <a:prstGeom prst="line">
              <a:avLst/>
            </a:prstGeom>
            <a:ln w="19050">
              <a:solidFill>
                <a:schemeClr val="tx1"/>
              </a:solidFill>
              <a:round/>
            </a:ln>
          </p:spPr>
          <p:style>
            <a:lnRef idx="0"/>
            <a:fillRef idx="0"/>
            <a:effectRef idx="0"/>
            <a:fontRef idx="minor"/>
          </p:style>
        </p:sp>
        <p:sp>
          <p:nvSpPr>
            <p:cNvPr id="6828" name="Line 173"/>
            <p:cNvSpPr/>
            <p:nvPr/>
          </p:nvSpPr>
          <p:spPr>
            <a:xfrm>
              <a:off x="9966600" y="3580560"/>
              <a:ext cx="360" cy="155520"/>
            </a:xfrm>
            <a:prstGeom prst="line">
              <a:avLst/>
            </a:prstGeom>
            <a:ln w="19050">
              <a:solidFill>
                <a:schemeClr val="tx1"/>
              </a:solidFill>
              <a:round/>
            </a:ln>
          </p:spPr>
          <p:style>
            <a:lnRef idx="0"/>
            <a:fillRef idx="0"/>
            <a:effectRef idx="0"/>
            <a:fontRef idx="minor"/>
          </p:style>
        </p:sp>
        <p:sp>
          <p:nvSpPr>
            <p:cNvPr id="6829" name="CustomShape 174"/>
            <p:cNvSpPr/>
            <p:nvPr/>
          </p:nvSpPr>
          <p:spPr>
            <a:xfrm>
              <a:off x="7530120" y="1424160"/>
              <a:ext cx="4752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R/2</a:t>
              </a:r>
              <a:endParaRPr b="0" lang="en-US" sz="1400" spc="-1" strike="noStrike">
                <a:latin typeface="Arial"/>
              </a:endParaRPr>
            </a:p>
          </p:txBody>
        </p:sp>
        <p:sp>
          <p:nvSpPr>
            <p:cNvPr id="6830" name="CustomShape 175"/>
            <p:cNvSpPr/>
            <p:nvPr/>
          </p:nvSpPr>
          <p:spPr>
            <a:xfrm rot="16200000">
              <a:off x="7464240" y="1687320"/>
              <a:ext cx="525960" cy="436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Symbol"/>
                  <a:ea typeface="ＭＳ Ｐゴシック"/>
                </a:rPr>
                <a:t>l</a:t>
              </a:r>
              <a:r>
                <a:rPr b="0" lang="en-US" sz="2000" spc="-1" strike="noStrike" baseline="-25000">
                  <a:solidFill>
                    <a:srgbClr val="000000"/>
                  </a:solidFill>
                  <a:latin typeface="Arial"/>
                  <a:ea typeface="ＭＳ Ｐゴシック"/>
                </a:rPr>
                <a:t>out</a:t>
              </a:r>
              <a:endParaRPr b="0" lang="en-US" sz="2000" spc="-1" strike="noStrike">
                <a:latin typeface="Arial"/>
              </a:endParaRPr>
            </a:p>
          </p:txBody>
        </p:sp>
        <p:sp>
          <p:nvSpPr>
            <p:cNvPr id="6831" name="Line 176"/>
            <p:cNvSpPr/>
            <p:nvPr/>
          </p:nvSpPr>
          <p:spPr>
            <a:xfrm>
              <a:off x="7999200" y="1600920"/>
              <a:ext cx="1841040" cy="360"/>
            </a:xfrm>
            <a:prstGeom prst="line">
              <a:avLst/>
            </a:prstGeom>
            <a:ln w="12700">
              <a:solidFill>
                <a:schemeClr val="bg1">
                  <a:lumMod val="75000"/>
                </a:schemeClr>
              </a:solidFill>
              <a:prstDash val="dash"/>
              <a:round/>
            </a:ln>
          </p:spPr>
          <p:style>
            <a:lnRef idx="0"/>
            <a:fillRef idx="0"/>
            <a:effectRef idx="0"/>
            <a:fontRef idx="minor"/>
          </p:style>
        </p:sp>
        <p:sp>
          <p:nvSpPr>
            <p:cNvPr id="6832" name="Line 177"/>
            <p:cNvSpPr/>
            <p:nvPr/>
          </p:nvSpPr>
          <p:spPr>
            <a:xfrm>
              <a:off x="7975800" y="3558600"/>
              <a:ext cx="2165760" cy="360"/>
            </a:xfrm>
            <a:prstGeom prst="line">
              <a:avLst/>
            </a:prstGeom>
            <a:ln w="25400">
              <a:solidFill>
                <a:schemeClr val="tx1"/>
              </a:solidFill>
            </a:ln>
          </p:spPr>
          <p:style>
            <a:lnRef idx="1">
              <a:schemeClr val="accent1"/>
            </a:lnRef>
            <a:fillRef idx="0">
              <a:schemeClr val="accent1"/>
            </a:fillRef>
            <a:effectRef idx="0">
              <a:schemeClr val="accent1"/>
            </a:effectRef>
            <a:fontRef idx="minor"/>
          </p:style>
        </p:sp>
        <p:sp>
          <p:nvSpPr>
            <p:cNvPr id="6833" name="CustomShape 178"/>
            <p:cNvSpPr/>
            <p:nvPr/>
          </p:nvSpPr>
          <p:spPr>
            <a:xfrm rot="16200000">
              <a:off x="7143480" y="2643840"/>
              <a:ext cx="12207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DejaVu Sans"/>
                </a:rPr>
                <a:t>throughput: </a:t>
              </a:r>
              <a:endParaRPr b="0" lang="en-US" sz="1600" spc="-1" strike="noStrike">
                <a:latin typeface="Arial"/>
              </a:endParaRPr>
            </a:p>
          </p:txBody>
        </p:sp>
        <p:sp>
          <p:nvSpPr>
            <p:cNvPr id="6834" name="CustomShape 179"/>
            <p:cNvSpPr/>
            <p:nvPr/>
          </p:nvSpPr>
          <p:spPr>
            <a:xfrm>
              <a:off x="9893880" y="1558080"/>
              <a:ext cx="124560" cy="1245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6835" name="CustomShape 180"/>
            <p:cNvSpPr/>
            <p:nvPr/>
          </p:nvSpPr>
          <p:spPr>
            <a:xfrm>
              <a:off x="9815400" y="3697560"/>
              <a:ext cx="4752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R/2</a:t>
              </a:r>
              <a:endParaRPr b="0" lang="en-US" sz="1400" spc="-1" strike="noStrike">
                <a:latin typeface="Arial"/>
              </a:endParaRPr>
            </a:p>
          </p:txBody>
        </p:sp>
        <p:sp>
          <p:nvSpPr>
            <p:cNvPr id="6836" name="CustomShape 181"/>
            <p:cNvSpPr/>
            <p:nvPr/>
          </p:nvSpPr>
          <p:spPr>
            <a:xfrm>
              <a:off x="9912240" y="1911240"/>
              <a:ext cx="124560" cy="1245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6837" name="Line 182"/>
            <p:cNvSpPr/>
            <p:nvPr/>
          </p:nvSpPr>
          <p:spPr>
            <a:xfrm>
              <a:off x="7959960" y="1994400"/>
              <a:ext cx="1974960" cy="360"/>
            </a:xfrm>
            <a:prstGeom prst="line">
              <a:avLst/>
            </a:prstGeom>
            <a:ln w="12700">
              <a:solidFill>
                <a:schemeClr val="bg1">
                  <a:lumMod val="75000"/>
                </a:schemeClr>
              </a:solidFill>
              <a:prstDash val="dash"/>
              <a:round/>
            </a:ln>
          </p:spPr>
          <p:style>
            <a:lnRef idx="0"/>
            <a:fillRef idx="0"/>
            <a:effectRef idx="0"/>
            <a:fontRef idx="minor"/>
          </p:style>
        </p:sp>
        <p:sp>
          <p:nvSpPr>
            <p:cNvPr id="6838" name="CustomShape 183"/>
            <p:cNvSpPr/>
            <p:nvPr/>
          </p:nvSpPr>
          <p:spPr>
            <a:xfrm>
              <a:off x="9908640" y="2141640"/>
              <a:ext cx="124560" cy="124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6839" name="Line 184"/>
            <p:cNvSpPr/>
            <p:nvPr/>
          </p:nvSpPr>
          <p:spPr>
            <a:xfrm>
              <a:off x="7995240" y="2207520"/>
              <a:ext cx="1974960" cy="360"/>
            </a:xfrm>
            <a:prstGeom prst="line">
              <a:avLst/>
            </a:prstGeom>
            <a:ln w="12700">
              <a:solidFill>
                <a:schemeClr val="tx1"/>
              </a:solidFill>
              <a:prstDash val="dash"/>
              <a:round/>
            </a:ln>
          </p:spPr>
          <p:style>
            <a:lnRef idx="0"/>
            <a:fillRef idx="0"/>
            <a:effectRef idx="0"/>
            <a:fontRef idx="minor"/>
          </p:style>
        </p:sp>
      </p:grpSp>
      <p:sp>
        <p:nvSpPr>
          <p:cNvPr id="6840" name="CustomShape 185"/>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B6DCBA66-B211-49ED-A174-838759D30BE6}" type="slidenum">
              <a:rPr b="0" lang="en-US" sz="1100" spc="-1" strike="noStrike">
                <a:solidFill>
                  <a:srgbClr val="404040"/>
                </a:solidFill>
                <a:latin typeface="Calibri"/>
                <a:ea typeface="DejaVu Sans"/>
              </a:rPr>
              <a:t>112</a:t>
            </a:fld>
            <a:endParaRPr b="0" lang="en-US" sz="11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2777" dur="indefinite" restart="never" nodeType="tmRoot">
          <p:childTnLst>
            <p:seq>
              <p:cTn id="2778" dur="indefinite" nodeType="mainSeq">
                <p:childTnLst>
                  <p:par>
                    <p:cTn id="2779" fill="hold">
                      <p:stCondLst>
                        <p:cond delay="indefinite"/>
                      </p:stCondLst>
                      <p:childTnLst>
                        <p:par>
                          <p:cTn id="2780" fill="hold">
                            <p:stCondLst>
                              <p:cond delay="0"/>
                            </p:stCondLst>
                            <p:childTnLst>
                              <p:par>
                                <p:cTn id="2781" nodeType="clickEffect" fill="hold" presetClass="entr" presetID="9">
                                  <p:stCondLst>
                                    <p:cond delay="0"/>
                                  </p:stCondLst>
                                  <p:childTnLst>
                                    <p:set>
                                      <p:cBhvr>
                                        <p:cTn id="2782" dur="1" fill="hold">
                                          <p:stCondLst>
                                            <p:cond delay="0"/>
                                          </p:stCondLst>
                                        </p:cTn>
                                        <p:tgtEl>
                                          <p:spTgt spid="6802"/>
                                        </p:tgtEl>
                                        <p:attrNameLst>
                                          <p:attrName>style.visibility</p:attrName>
                                        </p:attrNameLst>
                                      </p:cBhvr>
                                      <p:to>
                                        <p:strVal val="visible"/>
                                      </p:to>
                                    </p:set>
                                    <p:animEffect filter="dissolve" transition="in">
                                      <p:cBhvr additive="repl">
                                        <p:cTn id="2783" dur="500"/>
                                        <p:tgtEl>
                                          <p:spTgt spid="6802"/>
                                        </p:tgtEl>
                                      </p:cBhvr>
                                    </p:animEffect>
                                  </p:childTnLst>
                                </p:cTn>
                              </p:par>
                            </p:childTnLst>
                          </p:cTn>
                        </p:par>
                        <p:par>
                          <p:cTn id="2784" fill="hold">
                            <p:stCondLst>
                              <p:cond delay="500"/>
                            </p:stCondLst>
                            <p:childTnLst>
                              <p:par>
                                <p:cTn id="2785" nodeType="afterEffect" fill="hold" presetClass="path" presetID="42">
                                  <p:stCondLst>
                                    <p:cond delay="0"/>
                                  </p:stCondLst>
                                  <p:childTnLst>
                                    <p:animMotion origin="layout" path="M -0.00017 0.00255 L -5.55556E-007 0.03542 E">
                                      <p:cBhvr>
                                        <p:cTn id="2786" dur="2000" fill="hold"/>
                                        <p:tgtEl>
                                          <p:spTgt spid="6802"/>
                                        </p:tgtEl>
                                        <p:attrNameLst>
                                          <p:attrName>ppt_x</p:attrName>
                                          <p:attrName>ppt_y</p:attrName>
                                        </p:attrNameLst>
                                      </p:cBhvr>
                                    </p:animMotion>
                                  </p:childTnLst>
                                </p:cTn>
                              </p:par>
                            </p:childTnLst>
                          </p:cTn>
                        </p:par>
                        <p:par>
                          <p:cTn id="2787" fill="hold">
                            <p:stCondLst>
                              <p:cond delay="2500"/>
                            </p:stCondLst>
                            <p:childTnLst>
                              <p:par>
                                <p:cTn id="2788" nodeType="afterEffect" fill="hold" presetClass="entr" presetID="9">
                                  <p:stCondLst>
                                    <p:cond delay="0"/>
                                  </p:stCondLst>
                                  <p:childTnLst>
                                    <p:set>
                                      <p:cBhvr>
                                        <p:cTn id="2789" dur="1" fill="hold">
                                          <p:stCondLst>
                                            <p:cond delay="0"/>
                                          </p:stCondLst>
                                        </p:cTn>
                                        <p:tgtEl>
                                          <p:spTgt spid="6803"/>
                                        </p:tgtEl>
                                        <p:attrNameLst>
                                          <p:attrName>style.visibility</p:attrName>
                                        </p:attrNameLst>
                                      </p:cBhvr>
                                      <p:to>
                                        <p:strVal val="visible"/>
                                      </p:to>
                                    </p:set>
                                    <p:animEffect filter="dissolve" transition="in">
                                      <p:cBhvr additive="repl">
                                        <p:cTn id="2790" dur="500"/>
                                        <p:tgtEl>
                                          <p:spTgt spid="6803"/>
                                        </p:tgtEl>
                                      </p:cBhvr>
                                    </p:animEffect>
                                  </p:childTnLst>
                                </p:cTn>
                              </p:par>
                              <p:par>
                                <p:cTn id="2791" nodeType="withEffect" fill="hold" presetClass="entr" presetID="9">
                                  <p:stCondLst>
                                    <p:cond delay="0"/>
                                  </p:stCondLst>
                                  <p:childTnLst>
                                    <p:set>
                                      <p:cBhvr>
                                        <p:cTn id="2792" dur="1" fill="hold">
                                          <p:stCondLst>
                                            <p:cond delay="0"/>
                                          </p:stCondLst>
                                        </p:cTn>
                                        <p:tgtEl>
                                          <p:spTgt spid="6804"/>
                                        </p:tgtEl>
                                        <p:attrNameLst>
                                          <p:attrName>style.visibility</p:attrName>
                                        </p:attrNameLst>
                                      </p:cBhvr>
                                      <p:to>
                                        <p:strVal val="visible"/>
                                      </p:to>
                                    </p:set>
                                    <p:animEffect filter="dissolve" transition="in">
                                      <p:cBhvr additive="repl">
                                        <p:cTn id="2793" dur="500"/>
                                        <p:tgtEl>
                                          <p:spTgt spid="6804"/>
                                        </p:tgtEl>
                                      </p:cBhvr>
                                    </p:animEffect>
                                  </p:childTnLst>
                                </p:cTn>
                              </p:par>
                            </p:childTnLst>
                          </p:cTn>
                        </p:par>
                        <p:par>
                          <p:cTn id="2794" fill="hold">
                            <p:stCondLst>
                              <p:cond delay="3000"/>
                            </p:stCondLst>
                            <p:childTnLst>
                              <p:par>
                                <p:cTn id="2795" nodeType="afterEffect" fill="hold" presetClass="path">
                                  <p:stCondLst>
                                    <p:cond delay="0"/>
                                  </p:stCondLst>
                                  <p:childTnLst>
                                    <p:animMotion origin="layout" path="M -1.875E-006 0.03542 L 0.00039 0.17732 L 0.06446 0.17825 L 0.03503 0.24121 L 0.14544 0.24121 E">
                                      <p:cBhvr>
                                        <p:cTn id="2796" dur="2000" fill="hold"/>
                                        <p:tgtEl>
                                          <p:spTgt spid="6802"/>
                                        </p:tgtEl>
                                        <p:attrNameLst>
                                          <p:attrName>ppt_x</p:attrName>
                                          <p:attrName>ppt_y</p:attrName>
                                        </p:attrNameLst>
                                      </p:cBhvr>
                                    </p:animMotion>
                                  </p:childTnLst>
                                </p:cTn>
                              </p:par>
                              <p:par>
                                <p:cTn id="2797" nodeType="withEffect" fill="hold" presetClass="exit" presetID="9">
                                  <p:stCondLst>
                                    <p:cond delay="0"/>
                                  </p:stCondLst>
                                  <p:childTnLst>
                                    <p:animEffect filter="dissolve" transition="out">
                                      <p:cBhvr additive="repl">
                                        <p:cTn id="2798" dur="500"/>
                                        <p:tgtEl>
                                          <p:spTgt spid="6804"/>
                                        </p:tgtEl>
                                      </p:cBhvr>
                                    </p:animEffect>
                                    <p:set>
                                      <p:cBhvr>
                                        <p:cTn id="2799" dur="1" fill="hold">
                                          <p:stCondLst>
                                            <p:cond delay="499"/>
                                          </p:stCondLst>
                                        </p:cTn>
                                        <p:tgtEl>
                                          <p:spTgt spid="6804"/>
                                        </p:tgtEl>
                                        <p:attrNameLst>
                                          <p:attrName>style.visibility</p:attrName>
                                        </p:attrNameLst>
                                      </p:cBhvr>
                                      <p:to>
                                        <p:strVal val="hidden"/>
                                      </p:to>
                                    </p:set>
                                  </p:childTnLst>
                                </p:cTn>
                              </p:par>
                            </p:childTnLst>
                          </p:cTn>
                        </p:par>
                        <p:par>
                          <p:cTn id="2800" fill="hold">
                            <p:stCondLst>
                              <p:cond delay="5000"/>
                            </p:stCondLst>
                            <p:childTnLst>
                              <p:par>
                                <p:cTn id="2801" nodeType="afterEffect" fill="hold" presetClass="entr" presetID="9">
                                  <p:stCondLst>
                                    <p:cond delay="0"/>
                                  </p:stCondLst>
                                  <p:childTnLst>
                                    <p:set>
                                      <p:cBhvr>
                                        <p:cTn id="2802" dur="1" fill="hold">
                                          <p:stCondLst>
                                            <p:cond delay="0"/>
                                          </p:stCondLst>
                                        </p:cTn>
                                        <p:tgtEl>
                                          <p:spTgt spid="6812"/>
                                        </p:tgtEl>
                                        <p:attrNameLst>
                                          <p:attrName>style.visibility</p:attrName>
                                        </p:attrNameLst>
                                      </p:cBhvr>
                                      <p:to>
                                        <p:strVal val="visible"/>
                                      </p:to>
                                    </p:set>
                                    <p:animEffect filter="dissolve" transition="in">
                                      <p:cBhvr additive="repl">
                                        <p:cTn id="2803" dur="500"/>
                                        <p:tgtEl>
                                          <p:spTgt spid="6812"/>
                                        </p:tgtEl>
                                      </p:cBhvr>
                                    </p:animEffect>
                                  </p:childTnLst>
                                </p:cTn>
                              </p:par>
                            </p:childTnLst>
                          </p:cTn>
                        </p:par>
                        <p:par>
                          <p:cTn id="2804" fill="hold">
                            <p:stCondLst>
                              <p:cond delay="5500"/>
                            </p:stCondLst>
                            <p:childTnLst>
                              <p:par>
                                <p:cTn id="2805" nodeType="afterEffect" fill="hold" presetClass="path">
                                  <p:stCondLst>
                                    <p:cond delay="0"/>
                                  </p:stCondLst>
                                  <p:childTnLst>
                                    <p:animMotion origin="layout" path="M 0.14544 0.24121 L 0.16641 0.24121 E">
                                      <p:cBhvr>
                                        <p:cTn id="2806" dur="3000" fill="hold"/>
                                        <p:tgtEl>
                                          <p:spTgt spid="6802"/>
                                        </p:tgtEl>
                                        <p:attrNameLst>
                                          <p:attrName>ppt_x</p:attrName>
                                          <p:attrName>ppt_y</p:attrName>
                                        </p:attrNameLst>
                                      </p:cBhvr>
                                    </p:animMotion>
                                  </p:childTnLst>
                                </p:cTn>
                              </p:par>
                            </p:childTnLst>
                          </p:cTn>
                        </p:par>
                        <p:par>
                          <p:cTn id="2807" fill="hold">
                            <p:stCondLst>
                              <p:cond delay="8500"/>
                            </p:stCondLst>
                            <p:childTnLst>
                              <p:par>
                                <p:cTn id="2808" nodeType="afterEffect" fill="hold" presetClass="path">
                                  <p:stCondLst>
                                    <p:cond delay="0"/>
                                  </p:stCondLst>
                                  <p:childTnLst>
                                    <p:animMotion origin="layout" path="M 0.18086 0.24051 L 0.23542 0.24051 L 0.26641 0.18125 E">
                                      <p:cBhvr>
                                        <p:cTn id="2809" dur="2000" fill="hold"/>
                                        <p:tgtEl>
                                          <p:spTgt spid="6802"/>
                                        </p:tgtEl>
                                        <p:attrNameLst>
                                          <p:attrName>ppt_x</p:attrName>
                                          <p:attrName>ppt_y</p:attrName>
                                        </p:attrNameLst>
                                      </p:cBhvr>
                                    </p:animMotion>
                                  </p:childTnLst>
                                </p:cTn>
                              </p:par>
                              <p:par>
                                <p:cTn id="2810" nodeType="withEffect" fill="hold" presetClass="exit" presetID="9">
                                  <p:stCondLst>
                                    <p:cond delay="0"/>
                                  </p:stCondLst>
                                  <p:childTnLst>
                                    <p:animEffect filter="dissolve" transition="out">
                                      <p:cBhvr additive="repl">
                                        <p:cTn id="2811" dur="500"/>
                                        <p:tgtEl>
                                          <p:spTgt spid="6812"/>
                                        </p:tgtEl>
                                      </p:cBhvr>
                                    </p:animEffect>
                                    <p:set>
                                      <p:cBhvr>
                                        <p:cTn id="2812" dur="1" fill="hold">
                                          <p:stCondLst>
                                            <p:cond delay="499"/>
                                          </p:stCondLst>
                                        </p:cTn>
                                        <p:tgtEl>
                                          <p:spTgt spid="6812"/>
                                        </p:tgtEl>
                                        <p:attrNameLst>
                                          <p:attrName>style.visibility</p:attrName>
                                        </p:attrNameLst>
                                      </p:cBhvr>
                                      <p:to>
                                        <p:strVal val="hidden"/>
                                      </p:to>
                                    </p:set>
                                  </p:childTnLst>
                                </p:cTn>
                              </p:par>
                            </p:childTnLst>
                          </p:cTn>
                        </p:par>
                        <p:par>
                          <p:cTn id="2813" fill="hold">
                            <p:stCondLst>
                              <p:cond delay="10500"/>
                            </p:stCondLst>
                            <p:childTnLst>
                              <p:par>
                                <p:cTn id="2814" nodeType="afterEffect" fill="hold" presetClass="entr" presetID="9">
                                  <p:stCondLst>
                                    <p:cond delay="0"/>
                                  </p:stCondLst>
                                  <p:childTnLst>
                                    <p:set>
                                      <p:cBhvr>
                                        <p:cTn id="2815" dur="1" fill="hold">
                                          <p:stCondLst>
                                            <p:cond delay="0"/>
                                          </p:stCondLst>
                                        </p:cTn>
                                        <p:tgtEl>
                                          <p:spTgt spid="6805"/>
                                        </p:tgtEl>
                                        <p:attrNameLst>
                                          <p:attrName>style.visibility</p:attrName>
                                        </p:attrNameLst>
                                      </p:cBhvr>
                                      <p:to>
                                        <p:strVal val="visible"/>
                                      </p:to>
                                    </p:set>
                                    <p:animEffect filter="dissolve" transition="in">
                                      <p:cBhvr additive="repl">
                                        <p:cTn id="2816" dur="500"/>
                                        <p:tgtEl>
                                          <p:spTgt spid="6805"/>
                                        </p:tgtEl>
                                      </p:cBhvr>
                                    </p:animEffect>
                                  </p:childTnLst>
                                </p:cTn>
                              </p:par>
                            </p:childTnLst>
                          </p:cTn>
                        </p:par>
                        <p:par>
                          <p:cTn id="2817" fill="hold">
                            <p:stCondLst>
                              <p:cond delay="11000"/>
                            </p:stCondLst>
                            <p:childTnLst>
                              <p:par>
                                <p:cTn id="2818" nodeType="afterEffect" fill="hold" presetClass="path">
                                  <p:stCondLst>
                                    <p:cond delay="0"/>
                                  </p:stCondLst>
                                  <p:childTnLst>
                                    <p:animMotion origin="layout" path="M 0.26641 0.18125 L 0.2806 0.15348 L 0.33229 0.15348 L 0.33138 0.0169 E">
                                      <p:cBhvr>
                                        <p:cTn id="2819" dur="2000" fill="hold"/>
                                        <p:tgtEl>
                                          <p:spTgt spid="6802"/>
                                        </p:tgtEl>
                                        <p:attrNameLst>
                                          <p:attrName>ppt_x</p:attrName>
                                          <p:attrName>ppt_y</p:attrName>
                                        </p:attrNameLst>
                                      </p:cBhvr>
                                    </p:animMotion>
                                  </p:childTnLst>
                                </p:cTn>
                              </p:par>
                              <p:par>
                                <p:cTn id="2820" nodeType="withEffect" fill="hold" presetClass="exit" presetID="9">
                                  <p:stCondLst>
                                    <p:cond delay="0"/>
                                  </p:stCondLst>
                                  <p:childTnLst>
                                    <p:animEffect filter="dissolve" transition="out">
                                      <p:cBhvr additive="repl">
                                        <p:cTn id="2821" dur="500"/>
                                        <p:tgtEl>
                                          <p:spTgt spid="6805"/>
                                        </p:tgtEl>
                                      </p:cBhvr>
                                    </p:animEffect>
                                    <p:set>
                                      <p:cBhvr>
                                        <p:cTn id="2822" dur="1" fill="hold">
                                          <p:stCondLst>
                                            <p:cond delay="499"/>
                                          </p:stCondLst>
                                        </p:cTn>
                                        <p:tgtEl>
                                          <p:spTgt spid="6805"/>
                                        </p:tgtEl>
                                        <p:attrNameLst>
                                          <p:attrName>style.visibility</p:attrName>
                                        </p:attrNameLst>
                                      </p:cBhvr>
                                      <p:to>
                                        <p:strVal val="hidden"/>
                                      </p:to>
                                    </p:set>
                                  </p:childTnLst>
                                </p:cTn>
                              </p:par>
                              <p:par>
                                <p:cTn id="2823" nodeType="withEffect" fill="hold" presetClass="path">
                                  <p:stCondLst>
                                    <p:cond delay="0"/>
                                  </p:stCondLst>
                                  <p:childTnLst>
                                    <p:animMotion origin="layout" path="M 1.45833E-006 -2.22222E-006 L 0.02565 -2.22222E-006 L 0.02734 0.14306 L 0.08476 0.14468 L 0.06094 0.20648 L 0.24844 0.20648 L 0.297 0.1169 L 0.35989 0.11852 L 0.35989 -0.01805 E">
                                      <p:cBhvr>
                                        <p:cTn id="2824" dur="2000" fill="hold"/>
                                        <p:tgtEl>
                                          <p:spTgt spid="6803"/>
                                        </p:tgtEl>
                                        <p:attrNameLst>
                                          <p:attrName>ppt_x</p:attrName>
                                          <p:attrName>ppt_y</p:attrName>
                                        </p:attrNameLst>
                                      </p:cBhvr>
                                    </p:animMotion>
                                  </p:childTnLst>
                                </p:cTn>
                              </p:par>
                            </p:childTnLst>
                          </p:cTn>
                        </p:par>
                        <p:par>
                          <p:cTn id="2825" fill="hold">
                            <p:stCondLst>
                              <p:cond delay="13000"/>
                            </p:stCondLst>
                            <p:childTnLst>
                              <p:par>
                                <p:cTn id="2826" nodeType="afterEffect" fill="hold" presetClass="exit" presetID="9">
                                  <p:stCondLst>
                                    <p:cond delay="0"/>
                                  </p:stCondLst>
                                  <p:childTnLst>
                                    <p:animEffect filter="dissolve" transition="out">
                                      <p:cBhvr additive="repl">
                                        <p:cTn id="2827" dur="500"/>
                                        <p:tgtEl>
                                          <p:spTgt spid="6802"/>
                                        </p:tgtEl>
                                      </p:cBhvr>
                                    </p:animEffect>
                                    <p:set>
                                      <p:cBhvr>
                                        <p:cTn id="2828" dur="1" fill="hold">
                                          <p:stCondLst>
                                            <p:cond delay="499"/>
                                          </p:stCondLst>
                                        </p:cTn>
                                        <p:tgtEl>
                                          <p:spTgt spid="6802"/>
                                        </p:tgtEl>
                                        <p:attrNameLst>
                                          <p:attrName>style.visibility</p:attrName>
                                        </p:attrNameLst>
                                      </p:cBhvr>
                                      <p:to>
                                        <p:strVal val="hidden"/>
                                      </p:to>
                                    </p:set>
                                  </p:childTnLst>
                                </p:cTn>
                              </p:par>
                            </p:childTnLst>
                          </p:cTn>
                        </p:par>
                      </p:childTnLst>
                    </p:cTn>
                  </p:par>
                  <p:par>
                    <p:cTn id="2829" fill="hold">
                      <p:stCondLst>
                        <p:cond delay="indefinite"/>
                      </p:stCondLst>
                      <p:childTnLst>
                        <p:par>
                          <p:cTn id="2830" fill="hold">
                            <p:stCondLst>
                              <p:cond delay="0"/>
                            </p:stCondLst>
                            <p:childTnLst>
                              <p:par>
                                <p:cTn id="2831" nodeType="clickEffect" fill="hold" presetClass="entr" presetID="9">
                                  <p:stCondLst>
                                    <p:cond delay="0"/>
                                  </p:stCondLst>
                                  <p:childTnLst>
                                    <p:set>
                                      <p:cBhvr>
                                        <p:cTn id="2832" dur="1" fill="hold">
                                          <p:stCondLst>
                                            <p:cond delay="0"/>
                                          </p:stCondLst>
                                        </p:cTn>
                                        <p:tgtEl>
                                          <p:spTgt spid="6819"/>
                                        </p:tgtEl>
                                        <p:attrNameLst>
                                          <p:attrName>style.visibility</p:attrName>
                                        </p:attrNameLst>
                                      </p:cBhvr>
                                      <p:to>
                                        <p:strVal val="visible"/>
                                      </p:to>
                                    </p:set>
                                    <p:animEffect filter="dissolve" transition="in">
                                      <p:cBhvr additive="repl">
                                        <p:cTn id="2833" dur="500"/>
                                        <p:tgtEl>
                                          <p:spTgt spid="6819"/>
                                        </p:tgtEl>
                                      </p:cBhvr>
                                    </p:animEffect>
                                  </p:childTnLst>
                                </p:cTn>
                              </p:par>
                            </p:childTnLst>
                          </p:cTn>
                        </p:par>
                      </p:childTnLst>
                    </p:cTn>
                  </p:par>
                  <p:par>
                    <p:cTn id="2834" fill="hold">
                      <p:stCondLst>
                        <p:cond delay="indefinite"/>
                      </p:stCondLst>
                      <p:childTnLst>
                        <p:par>
                          <p:cTn id="2835" fill="hold">
                            <p:stCondLst>
                              <p:cond delay="0"/>
                            </p:stCondLst>
                            <p:childTnLst>
                              <p:par>
                                <p:cTn id="2836" nodeType="clickEffect" fill="hold" presetClass="entr" presetID="9">
                                  <p:stCondLst>
                                    <p:cond delay="0"/>
                                  </p:stCondLst>
                                  <p:childTnLst>
                                    <p:set>
                                      <p:cBhvr>
                                        <p:cTn id="2837" dur="1" fill="hold">
                                          <p:stCondLst>
                                            <p:cond delay="0"/>
                                          </p:stCondLst>
                                        </p:cTn>
                                        <p:tgtEl>
                                          <p:spTgt spid="6813"/>
                                        </p:tgtEl>
                                        <p:attrNameLst>
                                          <p:attrName>style.visibility</p:attrName>
                                        </p:attrNameLst>
                                      </p:cBhvr>
                                      <p:to>
                                        <p:strVal val="visible"/>
                                      </p:to>
                                    </p:set>
                                    <p:animEffect filter="dissolve" transition="in">
                                      <p:cBhvr additive="repl">
                                        <p:cTn id="2838" dur="500"/>
                                        <p:tgtEl>
                                          <p:spTgt spid="6813"/>
                                        </p:tgtEl>
                                      </p:cBhvr>
                                    </p:animEffect>
                                  </p:childTnLst>
                                </p:cTn>
                              </p:par>
                            </p:childTnLst>
                          </p:cTn>
                        </p:par>
                      </p:childTnLst>
                    </p:cTn>
                  </p:par>
                  <p:par>
                    <p:cTn id="2839" fill="hold">
                      <p:stCondLst>
                        <p:cond delay="indefinite"/>
                      </p:stCondLst>
                      <p:childTnLst>
                        <p:par>
                          <p:cTn id="2840" fill="hold">
                            <p:stCondLst>
                              <p:cond delay="0"/>
                            </p:stCondLst>
                            <p:childTnLst>
                              <p:par>
                                <p:cTn id="2841" nodeType="clickEffect" fill="hold" presetClass="entr" presetID="9">
                                  <p:stCondLst>
                                    <p:cond delay="0"/>
                                  </p:stCondLst>
                                  <p:childTnLst>
                                    <p:set>
                                      <p:cBhvr>
                                        <p:cTn id="2842" dur="1" fill="hold">
                                          <p:stCondLst>
                                            <p:cond delay="0"/>
                                          </p:stCondLst>
                                        </p:cTn>
                                        <p:tgtEl>
                                          <p:spTgt spid="6816"/>
                                        </p:tgtEl>
                                        <p:attrNameLst>
                                          <p:attrName>style.visibility</p:attrName>
                                        </p:attrNameLst>
                                      </p:cBhvr>
                                      <p:to>
                                        <p:strVal val="visible"/>
                                      </p:to>
                                    </p:set>
                                    <p:animEffect filter="dissolve" transition="in">
                                      <p:cBhvr additive="repl">
                                        <p:cTn id="2843" dur="500"/>
                                        <p:tgtEl>
                                          <p:spTgt spid="68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1" name="CustomShape 1"/>
          <p:cNvSpPr/>
          <p:nvPr/>
        </p:nvSpPr>
        <p:spPr>
          <a:xfrm>
            <a:off x="798840" y="208800"/>
            <a:ext cx="1139076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Causes/costs of congestion: scenario 2</a:t>
            </a:r>
            <a:endParaRPr b="0" lang="en-US" sz="4800" spc="-1" strike="noStrike">
              <a:latin typeface="Arial"/>
            </a:endParaRPr>
          </a:p>
        </p:txBody>
      </p:sp>
      <p:sp>
        <p:nvSpPr>
          <p:cNvPr id="6842" name="CustomShape 2"/>
          <p:cNvSpPr/>
          <p:nvPr/>
        </p:nvSpPr>
        <p:spPr>
          <a:xfrm>
            <a:off x="1474560" y="3993120"/>
            <a:ext cx="9384120" cy="2156760"/>
          </a:xfrm>
          <a:prstGeom prst="rect">
            <a:avLst/>
          </a:prstGeom>
          <a:noFill/>
          <a:ln w="0">
            <a:noFill/>
          </a:ln>
        </p:spPr>
        <p:style>
          <a:lnRef idx="0"/>
          <a:fillRef idx="0"/>
          <a:effectRef idx="0"/>
          <a:fontRef idx="minor"/>
        </p:style>
        <p:txBody>
          <a:bodyPr lIns="90000" rIns="90000" tIns="45000" bIns="45000">
            <a:noAutofit/>
          </a:bodyPr>
          <a:p>
            <a:pPr marL="343080" indent="-340560">
              <a:lnSpc>
                <a:spcPct val="85000"/>
              </a:lnSpc>
              <a:spcBef>
                <a:spcPts val="561"/>
              </a:spcBef>
              <a:tabLst>
                <a:tab algn="l" pos="0"/>
              </a:tabLst>
            </a:pPr>
            <a:r>
              <a:rPr b="0" lang="en-US" sz="2800" spc="-1" strike="noStrike">
                <a:solidFill>
                  <a:srgbClr val="cc0000"/>
                </a:solidFill>
                <a:latin typeface="Calibri"/>
                <a:ea typeface="ＭＳ Ｐゴシック"/>
              </a:rPr>
              <a:t>“</a:t>
            </a:r>
            <a:r>
              <a:rPr b="0" lang="en-US" sz="2800" spc="-1" strike="noStrike">
                <a:solidFill>
                  <a:srgbClr val="cc0000"/>
                </a:solidFill>
                <a:latin typeface="Calibri"/>
                <a:ea typeface="ＭＳ Ｐゴシック"/>
              </a:rPr>
              <a:t>costs” of congestion:</a:t>
            </a:r>
            <a:r>
              <a:rPr b="0" lang="en-US" sz="2800" spc="-1" strike="noStrike">
                <a:solidFill>
                  <a:srgbClr val="000000"/>
                </a:solidFill>
                <a:latin typeface="Calibri"/>
                <a:ea typeface="ＭＳ Ｐゴシック"/>
              </a:rPr>
              <a:t> </a:t>
            </a:r>
            <a:endParaRPr b="0" lang="en-US" sz="2800" spc="-1" strike="noStrike">
              <a:latin typeface="Arial"/>
            </a:endParaRPr>
          </a:p>
          <a:p>
            <a:pPr marL="343080" indent="-340560">
              <a:lnSpc>
                <a:spcPct val="85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more work (retransmission) for given receiver throughput</a:t>
            </a:r>
            <a:endParaRPr b="0" lang="en-US" sz="2400" spc="-1" strike="noStrike">
              <a:latin typeface="Arial"/>
            </a:endParaRPr>
          </a:p>
          <a:p>
            <a:pPr marL="343080" indent="-340560">
              <a:lnSpc>
                <a:spcPct val="85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unneeded retransmissions: link carries multiple copies of a packet</a:t>
            </a:r>
            <a:endParaRPr b="0" lang="en-US" sz="2400" spc="-1" strike="noStrike">
              <a:latin typeface="Arial"/>
            </a:endParaRPr>
          </a:p>
          <a:p>
            <a:pPr lvl="1" marL="685800" indent="-226080">
              <a:lnSpc>
                <a:spcPct val="85000"/>
              </a:lnSpc>
              <a:spcBef>
                <a:spcPts val="479"/>
              </a:spcBef>
              <a:buClr>
                <a:srgbClr val="000099"/>
              </a:buClr>
              <a:buFont typeface="Arial"/>
              <a:buChar char="•"/>
              <a:tabLst>
                <a:tab algn="l" pos="0"/>
              </a:tabLst>
            </a:pPr>
            <a:r>
              <a:rPr b="0" lang="en-US" sz="2400" spc="-1" strike="noStrike">
                <a:solidFill>
                  <a:srgbClr val="000000"/>
                </a:solidFill>
                <a:latin typeface="Calibri"/>
                <a:ea typeface="ＭＳ Ｐゴシック"/>
              </a:rPr>
              <a:t>decreasing maximum achievable throughput</a:t>
            </a:r>
            <a:endParaRPr b="0" lang="en-US" sz="2400" spc="-1" strike="noStrike">
              <a:latin typeface="Arial"/>
            </a:endParaRPr>
          </a:p>
          <a:p>
            <a:pPr>
              <a:lnSpc>
                <a:spcPct val="85000"/>
              </a:lnSpc>
              <a:spcBef>
                <a:spcPts val="479"/>
              </a:spcBef>
              <a:tabLst>
                <a:tab algn="l" pos="0"/>
              </a:tabLst>
            </a:pPr>
            <a:endParaRPr b="0" lang="en-US" sz="2400" spc="-1" strike="noStrike">
              <a:latin typeface="Arial"/>
            </a:endParaRPr>
          </a:p>
        </p:txBody>
      </p:sp>
      <p:sp>
        <p:nvSpPr>
          <p:cNvPr id="6843" name="CustomShape 3"/>
          <p:cNvSpPr/>
          <p:nvPr/>
        </p:nvSpPr>
        <p:spPr>
          <a:xfrm>
            <a:off x="768240" y="1252440"/>
            <a:ext cx="5937480" cy="2084760"/>
          </a:xfrm>
          <a:prstGeom prst="rect">
            <a:avLst/>
          </a:prstGeom>
          <a:noFill/>
          <a:ln w="0">
            <a:noFill/>
          </a:ln>
        </p:spPr>
        <p:style>
          <a:lnRef idx="0"/>
          <a:fillRef idx="0"/>
          <a:effectRef idx="0"/>
          <a:fontRef idx="minor"/>
        </p:style>
        <p:txBody>
          <a:bodyPr lIns="90000" rIns="90000" tIns="45000" bIns="45000">
            <a:noAutofit/>
          </a:bodyPr>
          <a:p>
            <a:pPr marL="343080" indent="-340560">
              <a:lnSpc>
                <a:spcPct val="85000"/>
              </a:lnSpc>
              <a:spcBef>
                <a:spcPts val="561"/>
              </a:spcBef>
              <a:tabLst>
                <a:tab algn="l" pos="0"/>
              </a:tabLst>
            </a:pPr>
            <a:r>
              <a:rPr b="0" lang="en-US" sz="2800" spc="-1" strike="noStrike">
                <a:solidFill>
                  <a:srgbClr val="000099"/>
                </a:solidFill>
                <a:latin typeface="Calibri"/>
                <a:ea typeface="ＭＳ Ｐゴシック"/>
              </a:rPr>
              <a:t>Realistic scenario: </a:t>
            </a:r>
            <a:r>
              <a:rPr b="0" i="1" lang="en-US" sz="2800" spc="-1" strike="noStrike">
                <a:solidFill>
                  <a:srgbClr val="c00000"/>
                </a:solidFill>
                <a:latin typeface="Calibri"/>
                <a:ea typeface="ＭＳ Ｐゴシック"/>
              </a:rPr>
              <a:t>un-needed</a:t>
            </a:r>
            <a:r>
              <a:rPr b="0" lang="en-US" sz="2800" spc="-1" strike="noStrike">
                <a:solidFill>
                  <a:srgbClr val="000099"/>
                </a:solidFill>
                <a:latin typeface="Calibri"/>
                <a:ea typeface="ＭＳ Ｐゴシック"/>
              </a:rPr>
              <a:t> </a:t>
            </a:r>
            <a:r>
              <a:rPr b="0" i="1" lang="en-US" sz="2800" spc="-1" strike="noStrike">
                <a:solidFill>
                  <a:srgbClr val="cc0000"/>
                </a:solidFill>
                <a:latin typeface="Calibri"/>
                <a:ea typeface="ＭＳ Ｐゴシック"/>
              </a:rPr>
              <a:t>duplicates</a:t>
            </a:r>
            <a:endParaRPr b="0" lang="en-US" sz="2800" spc="-1" strike="noStrike">
              <a:latin typeface="Arial"/>
            </a:endParaRPr>
          </a:p>
          <a:p>
            <a:pPr marL="291960" indent="-238680">
              <a:lnSpc>
                <a:spcPct val="85000"/>
              </a:lnSpc>
              <a:spcBef>
                <a:spcPts val="439"/>
              </a:spcBef>
              <a:buClr>
                <a:srgbClr val="000099"/>
              </a:buClr>
              <a:buFont typeface="Wingdings" charset="2"/>
              <a:buChar char=""/>
              <a:tabLst>
                <a:tab algn="l" pos="0"/>
              </a:tabLst>
            </a:pPr>
            <a:r>
              <a:rPr b="0" lang="en-US" sz="2200" spc="-1" strike="noStrike">
                <a:solidFill>
                  <a:srgbClr val="000000"/>
                </a:solidFill>
                <a:latin typeface="Calibri"/>
                <a:ea typeface="ＭＳ Ｐゴシック"/>
              </a:rPr>
              <a:t>packets can be lost, dropped at router due  to full buffers – requiring retransmissions</a:t>
            </a:r>
            <a:endParaRPr b="0" lang="en-US" sz="2200" spc="-1" strike="noStrike">
              <a:latin typeface="Arial"/>
            </a:endParaRPr>
          </a:p>
          <a:p>
            <a:pPr marL="291960" indent="-238680">
              <a:lnSpc>
                <a:spcPct val="85000"/>
              </a:lnSpc>
              <a:spcBef>
                <a:spcPts val="439"/>
              </a:spcBef>
              <a:buClr>
                <a:srgbClr val="000099"/>
              </a:buClr>
              <a:buFont typeface="Wingdings" charset="2"/>
              <a:buChar char=""/>
              <a:tabLst>
                <a:tab algn="l" pos="0"/>
              </a:tabLst>
            </a:pPr>
            <a:r>
              <a:rPr b="0" lang="en-US" sz="2200" spc="-1" strike="noStrike">
                <a:solidFill>
                  <a:srgbClr val="000000"/>
                </a:solidFill>
                <a:latin typeface="Calibri"/>
                <a:ea typeface="ＭＳ Ｐゴシック"/>
              </a:rPr>
              <a:t>but sender times can time out prematurely, sending </a:t>
            </a:r>
            <a:r>
              <a:rPr b="0" i="1" lang="en-US" sz="2200" spc="-1" strike="noStrike">
                <a:solidFill>
                  <a:srgbClr val="000099"/>
                </a:solidFill>
                <a:latin typeface="Calibri"/>
                <a:ea typeface="ＭＳ Ｐゴシック"/>
              </a:rPr>
              <a:t>two</a:t>
            </a:r>
            <a:r>
              <a:rPr b="0" i="1" lang="en-US" sz="2200" spc="-1" strike="noStrike">
                <a:solidFill>
                  <a:srgbClr val="000000"/>
                </a:solidFill>
                <a:latin typeface="Calibri"/>
                <a:ea typeface="ＭＳ Ｐゴシック"/>
              </a:rPr>
              <a:t> </a:t>
            </a:r>
            <a:r>
              <a:rPr b="0" lang="en-US" sz="2200" spc="-1" strike="noStrike">
                <a:solidFill>
                  <a:srgbClr val="000000"/>
                </a:solidFill>
                <a:latin typeface="Calibri"/>
                <a:ea typeface="ＭＳ Ｐゴシック"/>
              </a:rPr>
              <a:t>copies, </a:t>
            </a:r>
            <a:r>
              <a:rPr b="0" i="1" lang="en-US" sz="2200" spc="-1" strike="noStrike">
                <a:solidFill>
                  <a:srgbClr val="0013a3"/>
                </a:solidFill>
                <a:latin typeface="Calibri"/>
                <a:ea typeface="ＭＳ Ｐゴシック"/>
              </a:rPr>
              <a:t>both</a:t>
            </a:r>
            <a:r>
              <a:rPr b="0" lang="en-US" sz="2200" spc="-1" strike="noStrike">
                <a:solidFill>
                  <a:srgbClr val="000000"/>
                </a:solidFill>
                <a:latin typeface="Calibri"/>
                <a:ea typeface="ＭＳ Ｐゴシック"/>
              </a:rPr>
              <a:t> of which are delivered</a:t>
            </a:r>
            <a:endParaRPr b="0" lang="en-US" sz="2200" spc="-1" strike="noStrike">
              <a:latin typeface="Arial"/>
            </a:endParaRPr>
          </a:p>
          <a:p>
            <a:pPr>
              <a:lnSpc>
                <a:spcPct val="85000"/>
              </a:lnSpc>
              <a:spcBef>
                <a:spcPts val="561"/>
              </a:spcBef>
              <a:tabLst>
                <a:tab algn="l" pos="0"/>
              </a:tabLst>
            </a:pPr>
            <a:endParaRPr b="0" lang="en-US" sz="2200" spc="-1" strike="noStrike">
              <a:latin typeface="Arial"/>
            </a:endParaRPr>
          </a:p>
        </p:txBody>
      </p:sp>
      <p:grpSp>
        <p:nvGrpSpPr>
          <p:cNvPr id="6844" name="Group 4"/>
          <p:cNvGrpSpPr/>
          <p:nvPr/>
        </p:nvGrpSpPr>
        <p:grpSpPr>
          <a:xfrm>
            <a:off x="10021680" y="2256120"/>
            <a:ext cx="2017080" cy="1886400"/>
            <a:chOff x="10021680" y="2256120"/>
            <a:chExt cx="2017080" cy="1886400"/>
          </a:xfrm>
        </p:grpSpPr>
        <p:sp>
          <p:nvSpPr>
            <p:cNvPr id="6845" name="CustomShape 5"/>
            <p:cNvSpPr/>
            <p:nvPr/>
          </p:nvSpPr>
          <p:spPr>
            <a:xfrm>
              <a:off x="10241280" y="2561040"/>
              <a:ext cx="1797480" cy="15814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when sending at R/2, some packets are retransmissions, including needed and </a:t>
              </a:r>
              <a:r>
                <a:rPr b="0" i="1" lang="en-US" sz="1400" spc="-1" strike="noStrike">
                  <a:solidFill>
                    <a:srgbClr val="c00000"/>
                  </a:solidFill>
                  <a:latin typeface="Arial"/>
                  <a:ea typeface="ＭＳ Ｐゴシック"/>
                </a:rPr>
                <a:t>un-needed</a:t>
              </a:r>
              <a:r>
                <a:rPr b="0" lang="en-US" sz="1400" spc="-1" strike="noStrike">
                  <a:solidFill>
                    <a:srgbClr val="000000"/>
                  </a:solidFill>
                  <a:latin typeface="Arial"/>
                  <a:ea typeface="ＭＳ Ｐゴシック"/>
                </a:rPr>
                <a:t> duplicates, that are delivered!</a:t>
              </a:r>
              <a:endParaRPr b="0" lang="en-US" sz="1400" spc="-1" strike="noStrike">
                <a:latin typeface="Arial"/>
              </a:endParaRPr>
            </a:p>
          </p:txBody>
        </p:sp>
        <p:sp>
          <p:nvSpPr>
            <p:cNvPr id="6846" name="Line 6"/>
            <p:cNvSpPr/>
            <p:nvPr/>
          </p:nvSpPr>
          <p:spPr>
            <a:xfrm flipH="1" flipV="1">
              <a:off x="10021680" y="2256120"/>
              <a:ext cx="423000" cy="355320"/>
            </a:xfrm>
            <a:prstGeom prst="line">
              <a:avLst/>
            </a:prstGeom>
            <a:ln w="9525">
              <a:solidFill>
                <a:schemeClr val="tx1"/>
              </a:solidFill>
              <a:round/>
              <a:tailEnd len="med" type="triangle" w="med"/>
            </a:ln>
          </p:spPr>
          <p:style>
            <a:lnRef idx="0"/>
            <a:fillRef idx="0"/>
            <a:effectRef idx="0"/>
            <a:fontRef idx="minor"/>
          </p:style>
        </p:sp>
      </p:grpSp>
      <p:grpSp>
        <p:nvGrpSpPr>
          <p:cNvPr id="6847" name="Group 7"/>
          <p:cNvGrpSpPr/>
          <p:nvPr/>
        </p:nvGrpSpPr>
        <p:grpSpPr>
          <a:xfrm>
            <a:off x="10040040" y="1751400"/>
            <a:ext cx="1901880" cy="664200"/>
            <a:chOff x="10040040" y="1751400"/>
            <a:chExt cx="1901880" cy="664200"/>
          </a:xfrm>
        </p:grpSpPr>
        <p:sp>
          <p:nvSpPr>
            <p:cNvPr id="6848" name="CustomShape 8"/>
            <p:cNvSpPr/>
            <p:nvPr/>
          </p:nvSpPr>
          <p:spPr>
            <a:xfrm>
              <a:off x="10128960" y="1751400"/>
              <a:ext cx="1812960" cy="66420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1400" spc="-1" strike="noStrike">
                  <a:solidFill>
                    <a:srgbClr val="000000"/>
                  </a:solidFill>
                  <a:latin typeface="Calibri"/>
                  <a:ea typeface="ＭＳ Ｐゴシック"/>
                </a:rPr>
                <a:t>“</a:t>
              </a:r>
              <a:r>
                <a:rPr b="0" lang="en-US" sz="1400" spc="-1" strike="noStrike">
                  <a:solidFill>
                    <a:srgbClr val="000000"/>
                  </a:solidFill>
                  <a:latin typeface="Calibri"/>
                  <a:ea typeface="ＭＳ Ｐゴシック"/>
                </a:rPr>
                <a:t>wasted” capacity due to un-needed retransmissions</a:t>
              </a:r>
              <a:endParaRPr b="0" lang="en-US" sz="1400" spc="-1" strike="noStrike">
                <a:latin typeface="Arial"/>
              </a:endParaRPr>
            </a:p>
          </p:txBody>
        </p:sp>
        <p:sp>
          <p:nvSpPr>
            <p:cNvPr id="6849" name="CustomShape 9"/>
            <p:cNvSpPr/>
            <p:nvPr/>
          </p:nvSpPr>
          <p:spPr>
            <a:xfrm>
              <a:off x="10040040" y="1987200"/>
              <a:ext cx="141840" cy="220680"/>
            </a:xfrm>
            <a:prstGeom prst="rightBrace">
              <a:avLst>
                <a:gd name="adj1" fmla="val 8333"/>
                <a:gd name="adj2" fmla="val 50000"/>
              </a:avLst>
            </a:prstGeom>
            <a:noFill/>
            <a:ln w="19050">
              <a:solidFill>
                <a:schemeClr val="tx1"/>
              </a:solidFill>
            </a:ln>
          </p:spPr>
          <p:style>
            <a:lnRef idx="1">
              <a:schemeClr val="accent1"/>
            </a:lnRef>
            <a:fillRef idx="0">
              <a:schemeClr val="accent1"/>
            </a:fillRef>
            <a:effectRef idx="0">
              <a:schemeClr val="accent1"/>
            </a:effectRef>
            <a:fontRef idx="minor"/>
          </p:style>
        </p:sp>
      </p:grpSp>
      <p:grpSp>
        <p:nvGrpSpPr>
          <p:cNvPr id="6850" name="Group 10"/>
          <p:cNvGrpSpPr/>
          <p:nvPr/>
        </p:nvGrpSpPr>
        <p:grpSpPr>
          <a:xfrm>
            <a:off x="7508880" y="1420920"/>
            <a:ext cx="2781720" cy="2579400"/>
            <a:chOff x="7508880" y="1420920"/>
            <a:chExt cx="2781720" cy="2579400"/>
          </a:xfrm>
        </p:grpSpPr>
        <p:sp>
          <p:nvSpPr>
            <p:cNvPr id="6851" name="CustomShape 11"/>
            <p:cNvSpPr/>
            <p:nvPr/>
          </p:nvSpPr>
          <p:spPr>
            <a:xfrm>
              <a:off x="7958880" y="2188800"/>
              <a:ext cx="2021400" cy="1381680"/>
            </a:xfrm>
            <a:custGeom>
              <a:avLst/>
              <a:gdLst/>
              <a:ahLst/>
              <a:rect l="l" t="t" r="r" b="b"/>
              <a:pathLst>
                <a:path w="10000" h="10000">
                  <a:moveTo>
                    <a:pt x="0" y="10000"/>
                  </a:moveTo>
                  <a:cubicBezTo>
                    <a:pt x="1268" y="8586"/>
                    <a:pt x="4789" y="3077"/>
                    <a:pt x="6536" y="1223"/>
                  </a:cubicBezTo>
                  <a:cubicBezTo>
                    <a:pt x="7406" y="549"/>
                    <a:pt x="8333" y="126"/>
                    <a:pt x="10000" y="0"/>
                  </a:cubicBezTo>
                </a:path>
              </a:pathLst>
            </a:custGeom>
            <a:noFill/>
            <a:ln w="28575">
              <a:solidFill>
                <a:srgbClr val="cc0000"/>
              </a:solidFill>
              <a:round/>
            </a:ln>
          </p:spPr>
          <p:style>
            <a:lnRef idx="0"/>
            <a:fillRef idx="0"/>
            <a:effectRef idx="0"/>
            <a:fontRef idx="minor"/>
          </p:style>
        </p:sp>
        <p:grpSp>
          <p:nvGrpSpPr>
            <p:cNvPr id="6852" name="Group 12"/>
            <p:cNvGrpSpPr/>
            <p:nvPr/>
          </p:nvGrpSpPr>
          <p:grpSpPr>
            <a:xfrm>
              <a:off x="8786520" y="3539520"/>
              <a:ext cx="435600" cy="436320"/>
              <a:chOff x="8786520" y="3539520"/>
              <a:chExt cx="435600" cy="436320"/>
            </a:xfrm>
          </p:grpSpPr>
          <p:sp>
            <p:nvSpPr>
              <p:cNvPr id="6853" name="CustomShape 13"/>
              <p:cNvSpPr/>
              <p:nvPr/>
            </p:nvSpPr>
            <p:spPr>
              <a:xfrm>
                <a:off x="8786520" y="3539520"/>
                <a:ext cx="435600" cy="436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Symbol"/>
                    <a:ea typeface="ＭＳ Ｐゴシック"/>
                  </a:rPr>
                  <a:t>l</a:t>
                </a:r>
                <a:r>
                  <a:rPr b="0" lang="en-US" sz="2000" spc="-1" strike="noStrike" baseline="-25000">
                    <a:solidFill>
                      <a:srgbClr val="000000"/>
                    </a:solidFill>
                    <a:latin typeface="Arial"/>
                    <a:ea typeface="ＭＳ Ｐゴシック"/>
                  </a:rPr>
                  <a:t>in</a:t>
                </a:r>
                <a:endParaRPr b="0" lang="en-US" sz="2000" spc="-1" strike="noStrike">
                  <a:latin typeface="Arial"/>
                </a:endParaRPr>
              </a:p>
            </p:txBody>
          </p:sp>
          <p:sp>
            <p:nvSpPr>
              <p:cNvPr id="6854" name="Line 14"/>
              <p:cNvSpPr/>
              <p:nvPr/>
            </p:nvSpPr>
            <p:spPr>
              <a:xfrm flipV="1">
                <a:off x="9003240" y="3655080"/>
                <a:ext cx="37800" cy="38160"/>
              </a:xfrm>
              <a:prstGeom prst="line">
                <a:avLst/>
              </a:prstGeom>
              <a:ln w="19050">
                <a:solidFill>
                  <a:schemeClr val="tx1"/>
                </a:solidFill>
                <a:round/>
              </a:ln>
            </p:spPr>
            <p:style>
              <a:lnRef idx="0"/>
              <a:fillRef idx="0"/>
              <a:effectRef idx="0"/>
              <a:fontRef idx="minor"/>
            </p:style>
          </p:sp>
        </p:grpSp>
        <p:sp>
          <p:nvSpPr>
            <p:cNvPr id="6855" name="Line 15"/>
            <p:cNvSpPr/>
            <p:nvPr/>
          </p:nvSpPr>
          <p:spPr>
            <a:xfrm>
              <a:off x="7965360" y="1420920"/>
              <a:ext cx="360" cy="2159640"/>
            </a:xfrm>
            <a:prstGeom prst="line">
              <a:avLst/>
            </a:prstGeom>
            <a:ln w="25400">
              <a:solidFill>
                <a:schemeClr val="tx1"/>
              </a:solidFill>
              <a:round/>
            </a:ln>
          </p:spPr>
          <p:style>
            <a:lnRef idx="0"/>
            <a:fillRef idx="0"/>
            <a:effectRef idx="0"/>
            <a:fontRef idx="minor"/>
          </p:style>
        </p:sp>
        <p:sp>
          <p:nvSpPr>
            <p:cNvPr id="6856" name="Line 16"/>
            <p:cNvSpPr/>
            <p:nvPr/>
          </p:nvSpPr>
          <p:spPr>
            <a:xfrm>
              <a:off x="9972360" y="1657440"/>
              <a:ext cx="360" cy="1869120"/>
            </a:xfrm>
            <a:prstGeom prst="line">
              <a:avLst/>
            </a:prstGeom>
            <a:ln w="12700">
              <a:solidFill>
                <a:schemeClr val="tx1"/>
              </a:solidFill>
              <a:prstDash val="dash"/>
              <a:round/>
            </a:ln>
          </p:spPr>
          <p:style>
            <a:lnRef idx="0"/>
            <a:fillRef idx="0"/>
            <a:effectRef idx="0"/>
            <a:fontRef idx="minor"/>
          </p:style>
        </p:sp>
        <p:sp>
          <p:nvSpPr>
            <p:cNvPr id="6857" name="CustomShape 17"/>
            <p:cNvSpPr/>
            <p:nvPr/>
          </p:nvSpPr>
          <p:spPr>
            <a:xfrm>
              <a:off x="7954560" y="1598760"/>
              <a:ext cx="2021400" cy="1963080"/>
            </a:xfrm>
            <a:custGeom>
              <a:avLst/>
              <a:gdLst/>
              <a:ahLst/>
              <a:rect l="l" t="t" r="r" b="b"/>
              <a:pathLst>
                <a:path w="720" h="732">
                  <a:moveTo>
                    <a:pt x="0" y="732"/>
                  </a:moveTo>
                  <a:lnTo>
                    <a:pt x="720" y="0"/>
                  </a:lnTo>
                </a:path>
              </a:pathLst>
            </a:custGeom>
            <a:noFill/>
            <a:ln w="28575">
              <a:solidFill>
                <a:schemeClr val="tx1"/>
              </a:solidFill>
              <a:prstDash val="dash"/>
              <a:round/>
            </a:ln>
          </p:spPr>
          <p:style>
            <a:lnRef idx="0"/>
            <a:fillRef idx="0"/>
            <a:effectRef idx="0"/>
            <a:fontRef idx="minor"/>
          </p:style>
        </p:sp>
        <p:sp>
          <p:nvSpPr>
            <p:cNvPr id="6858" name="Line 18"/>
            <p:cNvSpPr/>
            <p:nvPr/>
          </p:nvSpPr>
          <p:spPr>
            <a:xfrm>
              <a:off x="7819200" y="1598400"/>
              <a:ext cx="140760" cy="360"/>
            </a:xfrm>
            <a:prstGeom prst="line">
              <a:avLst/>
            </a:prstGeom>
            <a:ln w="19050">
              <a:solidFill>
                <a:schemeClr val="tx1"/>
              </a:solidFill>
              <a:round/>
            </a:ln>
          </p:spPr>
          <p:style>
            <a:lnRef idx="0"/>
            <a:fillRef idx="0"/>
            <a:effectRef idx="0"/>
            <a:fontRef idx="minor"/>
          </p:style>
        </p:sp>
        <p:sp>
          <p:nvSpPr>
            <p:cNvPr id="6859" name="Line 19"/>
            <p:cNvSpPr/>
            <p:nvPr/>
          </p:nvSpPr>
          <p:spPr>
            <a:xfrm>
              <a:off x="9966600" y="3580560"/>
              <a:ext cx="360" cy="155520"/>
            </a:xfrm>
            <a:prstGeom prst="line">
              <a:avLst/>
            </a:prstGeom>
            <a:ln w="19050">
              <a:solidFill>
                <a:schemeClr val="tx1"/>
              </a:solidFill>
              <a:round/>
            </a:ln>
          </p:spPr>
          <p:style>
            <a:lnRef idx="0"/>
            <a:fillRef idx="0"/>
            <a:effectRef idx="0"/>
            <a:fontRef idx="minor"/>
          </p:style>
        </p:sp>
        <p:sp>
          <p:nvSpPr>
            <p:cNvPr id="6860" name="CustomShape 20"/>
            <p:cNvSpPr/>
            <p:nvPr/>
          </p:nvSpPr>
          <p:spPr>
            <a:xfrm>
              <a:off x="7530120" y="1424160"/>
              <a:ext cx="4752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R/2</a:t>
              </a:r>
              <a:endParaRPr b="0" lang="en-US" sz="1400" spc="-1" strike="noStrike">
                <a:latin typeface="Arial"/>
              </a:endParaRPr>
            </a:p>
          </p:txBody>
        </p:sp>
        <p:sp>
          <p:nvSpPr>
            <p:cNvPr id="6861" name="CustomShape 21"/>
            <p:cNvSpPr/>
            <p:nvPr/>
          </p:nvSpPr>
          <p:spPr>
            <a:xfrm rot="16200000">
              <a:off x="7464240" y="1687320"/>
              <a:ext cx="525960" cy="436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Symbol"/>
                  <a:ea typeface="ＭＳ Ｐゴシック"/>
                </a:rPr>
                <a:t>l</a:t>
              </a:r>
              <a:r>
                <a:rPr b="0" lang="en-US" sz="2000" spc="-1" strike="noStrike" baseline="-25000">
                  <a:solidFill>
                    <a:srgbClr val="000000"/>
                  </a:solidFill>
                  <a:latin typeface="Arial"/>
                  <a:ea typeface="ＭＳ Ｐゴシック"/>
                </a:rPr>
                <a:t>out</a:t>
              </a:r>
              <a:endParaRPr b="0" lang="en-US" sz="2000" spc="-1" strike="noStrike">
                <a:latin typeface="Arial"/>
              </a:endParaRPr>
            </a:p>
          </p:txBody>
        </p:sp>
        <p:sp>
          <p:nvSpPr>
            <p:cNvPr id="6862" name="Line 22"/>
            <p:cNvSpPr/>
            <p:nvPr/>
          </p:nvSpPr>
          <p:spPr>
            <a:xfrm>
              <a:off x="7999200" y="1600920"/>
              <a:ext cx="1841040" cy="360"/>
            </a:xfrm>
            <a:prstGeom prst="line">
              <a:avLst/>
            </a:prstGeom>
            <a:ln w="12700">
              <a:solidFill>
                <a:schemeClr val="bg1">
                  <a:lumMod val="75000"/>
                </a:schemeClr>
              </a:solidFill>
              <a:prstDash val="dash"/>
              <a:round/>
            </a:ln>
          </p:spPr>
          <p:style>
            <a:lnRef idx="0"/>
            <a:fillRef idx="0"/>
            <a:effectRef idx="0"/>
            <a:fontRef idx="minor"/>
          </p:style>
        </p:sp>
        <p:sp>
          <p:nvSpPr>
            <p:cNvPr id="6863" name="Line 23"/>
            <p:cNvSpPr/>
            <p:nvPr/>
          </p:nvSpPr>
          <p:spPr>
            <a:xfrm>
              <a:off x="7975800" y="3558600"/>
              <a:ext cx="2165760" cy="360"/>
            </a:xfrm>
            <a:prstGeom prst="line">
              <a:avLst/>
            </a:prstGeom>
            <a:ln w="25400">
              <a:solidFill>
                <a:schemeClr val="tx1"/>
              </a:solidFill>
            </a:ln>
          </p:spPr>
          <p:style>
            <a:lnRef idx="1">
              <a:schemeClr val="accent1"/>
            </a:lnRef>
            <a:fillRef idx="0">
              <a:schemeClr val="accent1"/>
            </a:fillRef>
            <a:effectRef idx="0">
              <a:schemeClr val="accent1"/>
            </a:effectRef>
            <a:fontRef idx="minor"/>
          </p:style>
        </p:sp>
        <p:sp>
          <p:nvSpPr>
            <p:cNvPr id="6864" name="CustomShape 24"/>
            <p:cNvSpPr/>
            <p:nvPr/>
          </p:nvSpPr>
          <p:spPr>
            <a:xfrm rot="16200000">
              <a:off x="7143480" y="2643840"/>
              <a:ext cx="12207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DejaVu Sans"/>
                </a:rPr>
                <a:t>throughput: </a:t>
              </a:r>
              <a:endParaRPr b="0" lang="en-US" sz="1600" spc="-1" strike="noStrike">
                <a:latin typeface="Arial"/>
              </a:endParaRPr>
            </a:p>
          </p:txBody>
        </p:sp>
        <p:sp>
          <p:nvSpPr>
            <p:cNvPr id="6865" name="CustomShape 25"/>
            <p:cNvSpPr/>
            <p:nvPr/>
          </p:nvSpPr>
          <p:spPr>
            <a:xfrm>
              <a:off x="9893880" y="1558080"/>
              <a:ext cx="124560" cy="1245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6866" name="CustomShape 26"/>
            <p:cNvSpPr/>
            <p:nvPr/>
          </p:nvSpPr>
          <p:spPr>
            <a:xfrm>
              <a:off x="9815400" y="3697560"/>
              <a:ext cx="4752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R/2</a:t>
              </a:r>
              <a:endParaRPr b="0" lang="en-US" sz="1400" spc="-1" strike="noStrike">
                <a:latin typeface="Arial"/>
              </a:endParaRPr>
            </a:p>
          </p:txBody>
        </p:sp>
        <p:sp>
          <p:nvSpPr>
            <p:cNvPr id="6867" name="CustomShape 27"/>
            <p:cNvSpPr/>
            <p:nvPr/>
          </p:nvSpPr>
          <p:spPr>
            <a:xfrm>
              <a:off x="9912240" y="1911240"/>
              <a:ext cx="124560" cy="1245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6868" name="Line 28"/>
            <p:cNvSpPr/>
            <p:nvPr/>
          </p:nvSpPr>
          <p:spPr>
            <a:xfrm>
              <a:off x="7959960" y="1994400"/>
              <a:ext cx="1974960" cy="360"/>
            </a:xfrm>
            <a:prstGeom prst="line">
              <a:avLst/>
            </a:prstGeom>
            <a:ln w="12700">
              <a:solidFill>
                <a:schemeClr val="bg1">
                  <a:lumMod val="75000"/>
                </a:schemeClr>
              </a:solidFill>
              <a:prstDash val="dash"/>
              <a:round/>
            </a:ln>
          </p:spPr>
          <p:style>
            <a:lnRef idx="0"/>
            <a:fillRef idx="0"/>
            <a:effectRef idx="0"/>
            <a:fontRef idx="minor"/>
          </p:style>
        </p:sp>
        <p:sp>
          <p:nvSpPr>
            <p:cNvPr id="6869" name="CustomShape 29"/>
            <p:cNvSpPr/>
            <p:nvPr/>
          </p:nvSpPr>
          <p:spPr>
            <a:xfrm>
              <a:off x="9908640" y="2141640"/>
              <a:ext cx="124560" cy="124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6870" name="Line 30"/>
            <p:cNvSpPr/>
            <p:nvPr/>
          </p:nvSpPr>
          <p:spPr>
            <a:xfrm>
              <a:off x="7995240" y="2207520"/>
              <a:ext cx="1974960" cy="360"/>
            </a:xfrm>
            <a:prstGeom prst="line">
              <a:avLst/>
            </a:prstGeom>
            <a:ln w="12700">
              <a:solidFill>
                <a:schemeClr val="tx1"/>
              </a:solidFill>
              <a:prstDash val="dash"/>
              <a:round/>
            </a:ln>
          </p:spPr>
          <p:style>
            <a:lnRef idx="0"/>
            <a:fillRef idx="0"/>
            <a:effectRef idx="0"/>
            <a:fontRef idx="minor"/>
          </p:style>
        </p:sp>
      </p:grpSp>
      <p:sp>
        <p:nvSpPr>
          <p:cNvPr id="6871" name="CustomShape 31"/>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CE55DA5A-7371-498A-A314-84C73EA85DD3}" type="slidenum">
              <a:rPr b="0" lang="en-US" sz="1100" spc="-1" strike="noStrike">
                <a:solidFill>
                  <a:srgbClr val="404040"/>
                </a:solidFill>
                <a:latin typeface="Calibri"/>
                <a:ea typeface="DejaVu Sans"/>
              </a:rPr>
              <a:t>113</a:t>
            </a:fld>
            <a:endParaRPr b="0" lang="en-US" sz="11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2" name="CustomShape 1"/>
          <p:cNvSpPr/>
          <p:nvPr/>
        </p:nvSpPr>
        <p:spPr>
          <a:xfrm flipH="1">
            <a:off x="3900960" y="3127680"/>
            <a:ext cx="167040" cy="1040040"/>
          </a:xfrm>
          <a:custGeom>
            <a:avLst/>
            <a:gdLst/>
            <a:ahLst/>
            <a:rect l="l" t="t" r="r" b="b"/>
            <a:pathLst>
              <a:path w="10000" h="11173">
                <a:moveTo>
                  <a:pt x="10000" y="6998"/>
                </a:moveTo>
                <a:lnTo>
                  <a:pt x="458" y="0"/>
                </a:lnTo>
                <a:cubicBezTo>
                  <a:pt x="306" y="3139"/>
                  <a:pt x="153" y="6277"/>
                  <a:pt x="0" y="9416"/>
                </a:cubicBezTo>
                <a:lnTo>
                  <a:pt x="9177" y="11173"/>
                </a:lnTo>
                <a:lnTo>
                  <a:pt x="10000" y="6998"/>
                </a:lnTo>
                <a:close/>
              </a:path>
            </a:pathLst>
          </a:custGeom>
          <a:gradFill rotWithShape="0">
            <a:gsLst>
              <a:gs pos="0">
                <a:srgbClr val="b2b2b2"/>
              </a:gs>
              <a:gs pos="100000">
                <a:srgbClr val="ffffff"/>
              </a:gs>
            </a:gsLst>
            <a:lin ang="10800000"/>
          </a:gradFill>
          <a:ln w="9525">
            <a:noFill/>
          </a:ln>
        </p:spPr>
        <p:style>
          <a:lnRef idx="0"/>
          <a:fillRef idx="0"/>
          <a:effectRef idx="0"/>
          <a:fontRef idx="minor"/>
        </p:style>
      </p:sp>
      <p:grpSp>
        <p:nvGrpSpPr>
          <p:cNvPr id="6873" name="Group 2"/>
          <p:cNvGrpSpPr/>
          <p:nvPr/>
        </p:nvGrpSpPr>
        <p:grpSpPr>
          <a:xfrm>
            <a:off x="4057920" y="3125880"/>
            <a:ext cx="616320" cy="866880"/>
            <a:chOff x="4057920" y="3125880"/>
            <a:chExt cx="616320" cy="866880"/>
          </a:xfrm>
        </p:grpSpPr>
        <p:sp>
          <p:nvSpPr>
            <p:cNvPr id="6874" name="CustomShape 3"/>
            <p:cNvSpPr/>
            <p:nvPr/>
          </p:nvSpPr>
          <p:spPr>
            <a:xfrm>
              <a:off x="4064040" y="3125880"/>
              <a:ext cx="600480" cy="86688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6875" name="Line 4"/>
            <p:cNvSpPr/>
            <p:nvPr/>
          </p:nvSpPr>
          <p:spPr>
            <a:xfrm>
              <a:off x="4057920" y="3301560"/>
              <a:ext cx="6033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876" name="Line 5"/>
            <p:cNvSpPr/>
            <p:nvPr/>
          </p:nvSpPr>
          <p:spPr>
            <a:xfrm>
              <a:off x="4061520" y="3480120"/>
              <a:ext cx="603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877" name="Line 6"/>
            <p:cNvSpPr/>
            <p:nvPr/>
          </p:nvSpPr>
          <p:spPr>
            <a:xfrm>
              <a:off x="4071240" y="3656160"/>
              <a:ext cx="603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878" name="Line 7"/>
            <p:cNvSpPr/>
            <p:nvPr/>
          </p:nvSpPr>
          <p:spPr>
            <a:xfrm>
              <a:off x="4062600" y="3826800"/>
              <a:ext cx="603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sp>
        <p:nvSpPr>
          <p:cNvPr id="6879" name="CustomShape 8"/>
          <p:cNvSpPr/>
          <p:nvPr/>
        </p:nvSpPr>
        <p:spPr>
          <a:xfrm flipH="1">
            <a:off x="1895760" y="5081760"/>
            <a:ext cx="193320" cy="1002960"/>
          </a:xfrm>
          <a:custGeom>
            <a:avLst/>
            <a:gdLst/>
            <a:ahLst/>
            <a:rect l="l" t="t" r="r" b="b"/>
            <a:pathLst>
              <a:path w="10740" h="9490">
                <a:moveTo>
                  <a:pt x="10740" y="6979"/>
                </a:moveTo>
                <a:lnTo>
                  <a:pt x="424" y="0"/>
                </a:lnTo>
                <a:cubicBezTo>
                  <a:pt x="283" y="3043"/>
                  <a:pt x="141" y="5235"/>
                  <a:pt x="0" y="8278"/>
                </a:cubicBezTo>
                <a:lnTo>
                  <a:pt x="10043" y="9490"/>
                </a:lnTo>
                <a:lnTo>
                  <a:pt x="10740" y="6979"/>
                </a:lnTo>
                <a:close/>
              </a:path>
            </a:pathLst>
          </a:custGeom>
          <a:gradFill rotWithShape="0">
            <a:gsLst>
              <a:gs pos="0">
                <a:srgbClr val="b2b2b2"/>
              </a:gs>
              <a:gs pos="100000">
                <a:srgbClr val="ffffff"/>
              </a:gs>
            </a:gsLst>
            <a:lin ang="10800000"/>
          </a:gradFill>
          <a:ln w="9525">
            <a:noFill/>
          </a:ln>
        </p:spPr>
        <p:style>
          <a:lnRef idx="0"/>
          <a:fillRef idx="0"/>
          <a:effectRef idx="0"/>
          <a:fontRef idx="minor"/>
        </p:style>
      </p:sp>
      <p:grpSp>
        <p:nvGrpSpPr>
          <p:cNvPr id="6880" name="Group 9"/>
          <p:cNvGrpSpPr/>
          <p:nvPr/>
        </p:nvGrpSpPr>
        <p:grpSpPr>
          <a:xfrm>
            <a:off x="2080080" y="5085000"/>
            <a:ext cx="615960" cy="866880"/>
            <a:chOff x="2080080" y="5085000"/>
            <a:chExt cx="615960" cy="866880"/>
          </a:xfrm>
        </p:grpSpPr>
        <p:sp>
          <p:nvSpPr>
            <p:cNvPr id="6881" name="CustomShape 10"/>
            <p:cNvSpPr/>
            <p:nvPr/>
          </p:nvSpPr>
          <p:spPr>
            <a:xfrm>
              <a:off x="2086200" y="5085000"/>
              <a:ext cx="600480" cy="86688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6882" name="Line 11"/>
            <p:cNvSpPr/>
            <p:nvPr/>
          </p:nvSpPr>
          <p:spPr>
            <a:xfrm>
              <a:off x="2080080" y="5260320"/>
              <a:ext cx="603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883" name="Line 12"/>
            <p:cNvSpPr/>
            <p:nvPr/>
          </p:nvSpPr>
          <p:spPr>
            <a:xfrm>
              <a:off x="2083320" y="5438880"/>
              <a:ext cx="6033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884" name="Line 13"/>
            <p:cNvSpPr/>
            <p:nvPr/>
          </p:nvSpPr>
          <p:spPr>
            <a:xfrm>
              <a:off x="2093040" y="5614920"/>
              <a:ext cx="603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885" name="Line 14"/>
            <p:cNvSpPr/>
            <p:nvPr/>
          </p:nvSpPr>
          <p:spPr>
            <a:xfrm>
              <a:off x="2084400" y="5785200"/>
              <a:ext cx="6033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sp>
        <p:nvSpPr>
          <p:cNvPr id="6886" name="CustomShape 15"/>
          <p:cNvSpPr/>
          <p:nvPr/>
        </p:nvSpPr>
        <p:spPr>
          <a:xfrm>
            <a:off x="8102520" y="5226120"/>
            <a:ext cx="166320" cy="1119960"/>
          </a:xfrm>
          <a:custGeom>
            <a:avLst/>
            <a:gdLst/>
            <a:ahLst/>
            <a:rect l="l" t="t" r="r" b="b"/>
            <a:pathLst>
              <a:path w="7144" h="11066">
                <a:moveTo>
                  <a:pt x="7144" y="7022"/>
                </a:moveTo>
                <a:lnTo>
                  <a:pt x="328" y="0"/>
                </a:lnTo>
                <a:cubicBezTo>
                  <a:pt x="219" y="3178"/>
                  <a:pt x="109" y="6355"/>
                  <a:pt x="0" y="9533"/>
                </a:cubicBezTo>
                <a:lnTo>
                  <a:pt x="6605" y="11066"/>
                </a:lnTo>
                <a:cubicBezTo>
                  <a:pt x="6785" y="9718"/>
                  <a:pt x="6964" y="8370"/>
                  <a:pt x="7144" y="7022"/>
                </a:cubicBezTo>
                <a:close/>
              </a:path>
            </a:pathLst>
          </a:custGeom>
          <a:gradFill rotWithShape="0">
            <a:gsLst>
              <a:gs pos="0">
                <a:srgbClr val="b2b2b2"/>
              </a:gs>
              <a:gs pos="100000">
                <a:srgbClr val="ffffff"/>
              </a:gs>
            </a:gsLst>
            <a:lin ang="0"/>
          </a:gradFill>
          <a:ln w="9525">
            <a:noFill/>
          </a:ln>
        </p:spPr>
        <p:style>
          <a:lnRef idx="0"/>
          <a:fillRef idx="0"/>
          <a:effectRef idx="0"/>
          <a:fontRef idx="minor"/>
        </p:style>
      </p:sp>
      <p:grpSp>
        <p:nvGrpSpPr>
          <p:cNvPr id="6887" name="Group 16"/>
          <p:cNvGrpSpPr/>
          <p:nvPr/>
        </p:nvGrpSpPr>
        <p:grpSpPr>
          <a:xfrm>
            <a:off x="7503840" y="5297400"/>
            <a:ext cx="616320" cy="866880"/>
            <a:chOff x="7503840" y="5297400"/>
            <a:chExt cx="616320" cy="866880"/>
          </a:xfrm>
        </p:grpSpPr>
        <p:sp>
          <p:nvSpPr>
            <p:cNvPr id="6888" name="CustomShape 17"/>
            <p:cNvSpPr/>
            <p:nvPr/>
          </p:nvSpPr>
          <p:spPr>
            <a:xfrm>
              <a:off x="7510320" y="5297400"/>
              <a:ext cx="600480" cy="86688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6889" name="Line 18"/>
            <p:cNvSpPr/>
            <p:nvPr/>
          </p:nvSpPr>
          <p:spPr>
            <a:xfrm>
              <a:off x="7503840" y="5473080"/>
              <a:ext cx="6033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890" name="Line 19"/>
            <p:cNvSpPr/>
            <p:nvPr/>
          </p:nvSpPr>
          <p:spPr>
            <a:xfrm>
              <a:off x="7507440" y="5651640"/>
              <a:ext cx="6033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891" name="Line 20"/>
            <p:cNvSpPr/>
            <p:nvPr/>
          </p:nvSpPr>
          <p:spPr>
            <a:xfrm>
              <a:off x="7517160" y="5827680"/>
              <a:ext cx="603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6892" name="Line 21"/>
            <p:cNvSpPr/>
            <p:nvPr/>
          </p:nvSpPr>
          <p:spPr>
            <a:xfrm>
              <a:off x="7508520" y="5998320"/>
              <a:ext cx="603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sp>
        <p:nvSpPr>
          <p:cNvPr id="6893" name="CustomShape 22"/>
          <p:cNvSpPr/>
          <p:nvPr/>
        </p:nvSpPr>
        <p:spPr>
          <a:xfrm>
            <a:off x="8571960" y="3216240"/>
            <a:ext cx="220680" cy="1241640"/>
          </a:xfrm>
          <a:custGeom>
            <a:avLst/>
            <a:gdLst/>
            <a:ahLst/>
            <a:rect l="l" t="t" r="r" b="b"/>
            <a:pathLst>
              <a:path w="10000" h="12265">
                <a:moveTo>
                  <a:pt x="10000" y="8488"/>
                </a:moveTo>
                <a:lnTo>
                  <a:pt x="348" y="0"/>
                </a:lnTo>
                <a:lnTo>
                  <a:pt x="0" y="9533"/>
                </a:lnTo>
                <a:lnTo>
                  <a:pt x="9025" y="12265"/>
                </a:lnTo>
                <a:lnTo>
                  <a:pt x="10000" y="8488"/>
                </a:lnTo>
                <a:close/>
              </a:path>
            </a:pathLst>
          </a:custGeom>
          <a:gradFill rotWithShape="0">
            <a:gsLst>
              <a:gs pos="0">
                <a:srgbClr val="b2b2b2"/>
              </a:gs>
              <a:gs pos="100000">
                <a:srgbClr val="ffffff"/>
              </a:gs>
            </a:gsLst>
            <a:lin ang="0"/>
          </a:gradFill>
          <a:ln w="9525">
            <a:noFill/>
          </a:ln>
        </p:spPr>
        <p:style>
          <a:lnRef idx="0"/>
          <a:fillRef idx="0"/>
          <a:effectRef idx="0"/>
          <a:fontRef idx="minor"/>
        </p:style>
      </p:sp>
      <p:sp>
        <p:nvSpPr>
          <p:cNvPr id="6894" name="CustomShape 23"/>
          <p:cNvSpPr/>
          <p:nvPr/>
        </p:nvSpPr>
        <p:spPr>
          <a:xfrm>
            <a:off x="798840" y="208800"/>
            <a:ext cx="1139076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Causes/costs of congestion: scenario 3</a:t>
            </a:r>
            <a:endParaRPr b="0" lang="en-US" sz="4800" spc="-1" strike="noStrike">
              <a:latin typeface="Arial"/>
            </a:endParaRPr>
          </a:p>
        </p:txBody>
      </p:sp>
      <p:sp>
        <p:nvSpPr>
          <p:cNvPr id="6895" name="CustomShape 24"/>
          <p:cNvSpPr/>
          <p:nvPr/>
        </p:nvSpPr>
        <p:spPr>
          <a:xfrm>
            <a:off x="936720" y="1320840"/>
            <a:ext cx="3785400" cy="124524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buClr>
                <a:srgbClr val="0000a3"/>
              </a:buClr>
              <a:buFont typeface="Wingdings" charset="2"/>
              <a:buChar char=""/>
            </a:pPr>
            <a:r>
              <a:rPr b="0" i="1" lang="en-US" sz="2400" spc="-1" strike="noStrike">
                <a:solidFill>
                  <a:srgbClr val="000000"/>
                </a:solidFill>
                <a:latin typeface="Calibri"/>
                <a:ea typeface="DejaVu Sans"/>
              </a:rPr>
              <a:t>four </a:t>
            </a:r>
            <a:r>
              <a:rPr b="0" lang="en-US" sz="2400" spc="-1" strike="noStrike">
                <a:solidFill>
                  <a:srgbClr val="000000"/>
                </a:solidFill>
                <a:latin typeface="Calibri"/>
                <a:ea typeface="DejaVu Sans"/>
              </a:rPr>
              <a:t>senders</a:t>
            </a:r>
            <a:endParaRPr b="0" lang="en-US" sz="2400" spc="-1" strike="noStrike">
              <a:latin typeface="Arial"/>
            </a:endParaRPr>
          </a:p>
          <a:p>
            <a:pPr marL="352440" indent="-219600">
              <a:lnSpc>
                <a:spcPct val="90000"/>
              </a:lnSpc>
              <a:spcBef>
                <a:spcPts val="1001"/>
              </a:spcBef>
              <a:buClr>
                <a:srgbClr val="0000a3"/>
              </a:buClr>
              <a:buFont typeface="Wingdings" charset="2"/>
              <a:buChar char=""/>
            </a:pPr>
            <a:r>
              <a:rPr b="0" i="1" lang="en-US" sz="2400" spc="-1" strike="noStrike">
                <a:solidFill>
                  <a:srgbClr val="000000"/>
                </a:solidFill>
                <a:latin typeface="Calibri"/>
                <a:ea typeface="DejaVu Sans"/>
              </a:rPr>
              <a:t>multi-hop</a:t>
            </a:r>
            <a:r>
              <a:rPr b="0" lang="en-US" sz="2400" spc="-1" strike="noStrike">
                <a:solidFill>
                  <a:srgbClr val="000000"/>
                </a:solidFill>
                <a:latin typeface="Calibri"/>
                <a:ea typeface="DejaVu Sans"/>
              </a:rPr>
              <a:t> paths</a:t>
            </a:r>
            <a:endParaRPr b="0" lang="en-US" sz="2400" spc="-1" strike="noStrike">
              <a:latin typeface="Arial"/>
            </a:endParaRPr>
          </a:p>
          <a:p>
            <a:pPr marL="352440" indent="-219600">
              <a:lnSpc>
                <a:spcPct val="90000"/>
              </a:lnSpc>
              <a:spcBef>
                <a:spcPts val="1001"/>
              </a:spcBef>
              <a:buClr>
                <a:srgbClr val="0000a3"/>
              </a:buClr>
              <a:buFont typeface="Wingdings" charset="2"/>
              <a:buChar char=""/>
            </a:pPr>
            <a:r>
              <a:rPr b="0" lang="en-US" sz="2400" spc="-1" strike="noStrike">
                <a:solidFill>
                  <a:srgbClr val="000000"/>
                </a:solidFill>
                <a:latin typeface="Calibri"/>
                <a:ea typeface="DejaVu Sans"/>
              </a:rPr>
              <a:t>timeout/retransmit</a:t>
            </a:r>
            <a:endParaRPr b="0" lang="en-US" sz="2400" spc="-1" strike="noStrike">
              <a:latin typeface="Arial"/>
            </a:endParaRPr>
          </a:p>
          <a:p>
            <a:pPr>
              <a:lnSpc>
                <a:spcPct val="90000"/>
              </a:lnSpc>
              <a:spcBef>
                <a:spcPts val="1001"/>
              </a:spcBef>
            </a:pPr>
            <a:endParaRPr b="0" lang="en-US" sz="2400" spc="-1" strike="noStrike">
              <a:latin typeface="Arial"/>
            </a:endParaRPr>
          </a:p>
        </p:txBody>
      </p:sp>
      <p:sp>
        <p:nvSpPr>
          <p:cNvPr id="6896" name="CustomShape 25"/>
          <p:cNvSpPr/>
          <p:nvPr/>
        </p:nvSpPr>
        <p:spPr>
          <a:xfrm>
            <a:off x="4734000" y="1273320"/>
            <a:ext cx="6261840" cy="523440"/>
          </a:xfrm>
          <a:prstGeom prst="rect">
            <a:avLst/>
          </a:prstGeom>
          <a:noFill/>
          <a:ln w="0">
            <a:noFill/>
          </a:ln>
        </p:spPr>
        <p:style>
          <a:lnRef idx="0"/>
          <a:fillRef idx="0"/>
          <a:effectRef idx="0"/>
          <a:fontRef idx="minor"/>
        </p:style>
        <p:txBody>
          <a:bodyPr lIns="90000" rIns="90000" tIns="45000" bIns="45000">
            <a:noAutofit/>
          </a:bodyPr>
          <a:p>
            <a:pPr marL="343080" indent="-340560">
              <a:lnSpc>
                <a:spcPct val="85000"/>
              </a:lnSpc>
              <a:spcBef>
                <a:spcPts val="561"/>
              </a:spcBef>
              <a:tabLst>
                <a:tab algn="l" pos="0"/>
              </a:tabLst>
            </a:pPr>
            <a:r>
              <a:rPr b="0" lang="en-US" sz="2800" spc="-1" strike="noStrike" u="sng">
                <a:solidFill>
                  <a:srgbClr val="cc0000"/>
                </a:solidFill>
                <a:uFillTx/>
                <a:latin typeface="Calibri"/>
                <a:ea typeface="ＭＳ Ｐゴシック"/>
              </a:rPr>
              <a:t>Q:</a:t>
            </a:r>
            <a:r>
              <a:rPr b="0" lang="en-US" sz="2400" spc="-1" strike="noStrike">
                <a:solidFill>
                  <a:srgbClr val="ff0000"/>
                </a:solidFill>
                <a:latin typeface="Calibri"/>
                <a:ea typeface="ＭＳ Ｐゴシック"/>
              </a:rPr>
              <a:t> </a:t>
            </a:r>
            <a:r>
              <a:rPr b="0" lang="en-US" sz="2400" spc="-1" strike="noStrike">
                <a:solidFill>
                  <a:srgbClr val="000000"/>
                </a:solidFill>
                <a:latin typeface="Calibri"/>
                <a:ea typeface="ＭＳ Ｐゴシック"/>
              </a:rPr>
              <a:t>what happens as </a:t>
            </a:r>
            <a:r>
              <a:rPr b="0" lang="en-US" sz="2400" spc="-1" strike="noStrike">
                <a:solidFill>
                  <a:srgbClr val="cc0000"/>
                </a:solidFill>
                <a:latin typeface="Symbol"/>
                <a:ea typeface="ＭＳ Ｐゴシック"/>
              </a:rPr>
              <a:t>l</a:t>
            </a:r>
            <a:r>
              <a:rPr b="0" lang="en-US" sz="2400" spc="-1" strike="noStrike" baseline="-25000">
                <a:solidFill>
                  <a:srgbClr val="cc0000"/>
                </a:solidFill>
                <a:latin typeface="Gill Sans MT"/>
                <a:ea typeface="ＭＳ Ｐゴシック"/>
              </a:rPr>
              <a:t>in</a:t>
            </a:r>
            <a:r>
              <a:rPr b="0" lang="en-US" sz="2400" spc="-1" strike="noStrike">
                <a:solidFill>
                  <a:srgbClr val="cc0000"/>
                </a:solidFill>
                <a:latin typeface="Gill Sans MT"/>
                <a:ea typeface="ＭＳ Ｐゴシック"/>
              </a:rPr>
              <a:t> </a:t>
            </a:r>
            <a:r>
              <a:rPr b="0" lang="en-US" sz="2400" spc="-1" strike="noStrike">
                <a:solidFill>
                  <a:srgbClr val="000000"/>
                </a:solidFill>
                <a:latin typeface="Calibri"/>
                <a:ea typeface="ＭＳ Ｐゴシック"/>
              </a:rPr>
              <a:t>and</a:t>
            </a:r>
            <a:r>
              <a:rPr b="0" lang="en-US" sz="2400" spc="-1" strike="noStrike">
                <a:solidFill>
                  <a:srgbClr val="000000"/>
                </a:solidFill>
                <a:latin typeface="Gill Sans MT"/>
                <a:ea typeface="ＭＳ Ｐゴシック"/>
              </a:rPr>
              <a:t> </a:t>
            </a:r>
            <a:r>
              <a:rPr b="0" lang="en-US" sz="2400" spc="-1" strike="noStrike">
                <a:solidFill>
                  <a:srgbClr val="cc0000"/>
                </a:solidFill>
                <a:latin typeface="Symbol"/>
                <a:ea typeface="ＭＳ Ｐゴシック"/>
              </a:rPr>
              <a:t>l</a:t>
            </a:r>
            <a:r>
              <a:rPr b="0" lang="en-US" sz="2400" spc="-1" strike="noStrike" baseline="-25000">
                <a:solidFill>
                  <a:srgbClr val="cc0000"/>
                </a:solidFill>
                <a:latin typeface="Gill Sans MT"/>
                <a:ea typeface="ＭＳ Ｐゴシック"/>
              </a:rPr>
              <a:t>in</a:t>
            </a:r>
            <a:r>
              <a:rPr b="1" lang="en-US" sz="2400" spc="-1" strike="noStrike" baseline="30000">
                <a:solidFill>
                  <a:srgbClr val="cc0000"/>
                </a:solidFill>
                <a:latin typeface="Arial"/>
                <a:ea typeface="ＭＳ Ｐゴシック"/>
              </a:rPr>
              <a:t>’</a:t>
            </a:r>
            <a:r>
              <a:rPr b="0" lang="en-US" sz="2400" spc="-1" strike="noStrike">
                <a:solidFill>
                  <a:srgbClr val="000000"/>
                </a:solidFill>
                <a:latin typeface="Gill Sans MT"/>
                <a:ea typeface="ＭＳ Ｐゴシック"/>
              </a:rPr>
              <a:t> </a:t>
            </a:r>
            <a:r>
              <a:rPr b="0" lang="en-US" sz="2400" spc="-1" strike="noStrike">
                <a:solidFill>
                  <a:srgbClr val="000000"/>
                </a:solidFill>
                <a:latin typeface="Calibri"/>
                <a:ea typeface="ＭＳ Ｐゴシック"/>
              </a:rPr>
              <a:t>increase ?</a:t>
            </a:r>
            <a:endParaRPr b="0" lang="en-US" sz="2400" spc="-1" strike="noStrike">
              <a:latin typeface="Arial"/>
            </a:endParaRPr>
          </a:p>
        </p:txBody>
      </p:sp>
      <p:sp>
        <p:nvSpPr>
          <p:cNvPr id="6897" name="CustomShape 26"/>
          <p:cNvSpPr/>
          <p:nvPr/>
        </p:nvSpPr>
        <p:spPr>
          <a:xfrm>
            <a:off x="4764240" y="1805040"/>
            <a:ext cx="6991920" cy="1064160"/>
          </a:xfrm>
          <a:prstGeom prst="rect">
            <a:avLst/>
          </a:prstGeom>
          <a:noFill/>
          <a:ln w="0">
            <a:noFill/>
          </a:ln>
        </p:spPr>
        <p:style>
          <a:lnRef idx="0"/>
          <a:fillRef idx="0"/>
          <a:effectRef idx="0"/>
          <a:fontRef idx="minor"/>
        </p:style>
        <p:txBody>
          <a:bodyPr lIns="90000" rIns="90000" tIns="45000" bIns="45000">
            <a:noAutofit/>
          </a:bodyPr>
          <a:p>
            <a:pPr marL="343080" indent="-340560">
              <a:lnSpc>
                <a:spcPct val="85000"/>
              </a:lnSpc>
              <a:spcBef>
                <a:spcPts val="561"/>
              </a:spcBef>
              <a:tabLst>
                <a:tab algn="l" pos="0"/>
              </a:tabLst>
            </a:pPr>
            <a:r>
              <a:rPr b="0" lang="en-US" sz="2800" spc="-1" strike="noStrike" u="sng">
                <a:solidFill>
                  <a:srgbClr val="cc0000"/>
                </a:solidFill>
                <a:uFillTx/>
                <a:latin typeface="Calibri"/>
                <a:ea typeface="ＭＳ Ｐゴシック"/>
              </a:rPr>
              <a:t>A:</a:t>
            </a:r>
            <a:r>
              <a:rPr b="0" lang="en-US" sz="2400" spc="-1" strike="noStrike">
                <a:solidFill>
                  <a:srgbClr val="ff0000"/>
                </a:solidFill>
                <a:latin typeface="Calibri"/>
                <a:ea typeface="ＭＳ Ｐゴシック"/>
              </a:rPr>
              <a:t> </a:t>
            </a:r>
            <a:r>
              <a:rPr b="0" lang="en-US" sz="2400" spc="-1" strike="noStrike">
                <a:solidFill>
                  <a:srgbClr val="000000"/>
                </a:solidFill>
                <a:latin typeface="Calibri"/>
                <a:ea typeface="ＭＳ Ｐゴシック"/>
              </a:rPr>
              <a:t>as red  </a:t>
            </a:r>
            <a:r>
              <a:rPr b="0" lang="en-US" sz="2400" spc="-1" strike="noStrike">
                <a:solidFill>
                  <a:srgbClr val="cc0000"/>
                </a:solidFill>
                <a:latin typeface="Symbol"/>
                <a:ea typeface="ＭＳ Ｐゴシック"/>
              </a:rPr>
              <a:t>l</a:t>
            </a:r>
            <a:r>
              <a:rPr b="0" lang="en-US" sz="2400" spc="-1" strike="noStrike" baseline="-25000">
                <a:solidFill>
                  <a:srgbClr val="cc0000"/>
                </a:solidFill>
                <a:latin typeface="Gill Sans MT"/>
                <a:ea typeface="ＭＳ Ｐゴシック"/>
              </a:rPr>
              <a:t>in</a:t>
            </a:r>
            <a:r>
              <a:rPr b="0" lang="en-US" sz="2400" spc="-1" strike="noStrike" baseline="30000">
                <a:solidFill>
                  <a:srgbClr val="cc0000"/>
                </a:solidFill>
                <a:latin typeface="Arial"/>
                <a:ea typeface="ＭＳ Ｐゴシック"/>
              </a:rPr>
              <a:t>’</a:t>
            </a:r>
            <a:r>
              <a:rPr b="0" lang="en-US" sz="2400" spc="-1" strike="noStrike">
                <a:solidFill>
                  <a:srgbClr val="000000"/>
                </a:solidFill>
                <a:latin typeface="Arial"/>
                <a:ea typeface="ＭＳ Ｐゴシック"/>
              </a:rPr>
              <a:t> </a:t>
            </a:r>
            <a:r>
              <a:rPr b="0" lang="en-US" sz="2400" spc="-1" strike="noStrike">
                <a:solidFill>
                  <a:srgbClr val="000000"/>
                </a:solidFill>
                <a:latin typeface="Calibri"/>
                <a:ea typeface="ＭＳ Ｐゴシック"/>
              </a:rPr>
              <a:t>increases, all arriving blue pkts at upper queue are dropped, blue throughput </a:t>
            </a:r>
            <a:r>
              <a:rPr b="0" lang="en-US" sz="2400" spc="-1" strike="noStrike">
                <a:solidFill>
                  <a:srgbClr val="000000"/>
                </a:solidFill>
                <a:latin typeface="Wingdings 3"/>
                <a:ea typeface="ＭＳ Ｐゴシック"/>
              </a:rPr>
              <a:t>g</a:t>
            </a:r>
            <a:r>
              <a:rPr b="0" lang="en-US" sz="2400" spc="-1" strike="noStrike">
                <a:solidFill>
                  <a:srgbClr val="000000"/>
                </a:solidFill>
                <a:latin typeface="Gill Sans MT"/>
                <a:ea typeface="ＭＳ Ｐゴシック"/>
              </a:rPr>
              <a:t> </a:t>
            </a:r>
            <a:r>
              <a:rPr b="0" lang="en-US" sz="2400" spc="-1" strike="noStrike">
                <a:solidFill>
                  <a:srgbClr val="000000"/>
                </a:solidFill>
                <a:latin typeface="Calibri"/>
                <a:ea typeface="ＭＳ Ｐゴシック"/>
              </a:rPr>
              <a:t>0</a:t>
            </a:r>
            <a:endParaRPr b="0" lang="en-US" sz="2400" spc="-1" strike="noStrike">
              <a:latin typeface="Arial"/>
            </a:endParaRPr>
          </a:p>
        </p:txBody>
      </p:sp>
      <p:grpSp>
        <p:nvGrpSpPr>
          <p:cNvPr id="6898" name="Group 27"/>
          <p:cNvGrpSpPr/>
          <p:nvPr/>
        </p:nvGrpSpPr>
        <p:grpSpPr>
          <a:xfrm>
            <a:off x="5682240" y="4389840"/>
            <a:ext cx="1013040" cy="453960"/>
            <a:chOff x="5682240" y="4389840"/>
            <a:chExt cx="1013040" cy="453960"/>
          </a:xfrm>
        </p:grpSpPr>
        <p:sp>
          <p:nvSpPr>
            <p:cNvPr id="6899" name="CustomShape 28"/>
            <p:cNvSpPr/>
            <p:nvPr/>
          </p:nvSpPr>
          <p:spPr>
            <a:xfrm>
              <a:off x="5682240" y="4547880"/>
              <a:ext cx="1013040" cy="2959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900" name="CustomShape 29"/>
            <p:cNvSpPr/>
            <p:nvPr/>
          </p:nvSpPr>
          <p:spPr>
            <a:xfrm>
              <a:off x="5682600" y="4389840"/>
              <a:ext cx="1011960" cy="292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901" name="Group 30"/>
            <p:cNvGrpSpPr/>
            <p:nvPr/>
          </p:nvGrpSpPr>
          <p:grpSpPr>
            <a:xfrm>
              <a:off x="5832720" y="4427640"/>
              <a:ext cx="711720" cy="214200"/>
              <a:chOff x="5832720" y="4427640"/>
              <a:chExt cx="711720" cy="214200"/>
            </a:xfrm>
          </p:grpSpPr>
          <p:sp>
            <p:nvSpPr>
              <p:cNvPr id="6902" name="CustomShape 31"/>
              <p:cNvSpPr/>
              <p:nvPr/>
            </p:nvSpPr>
            <p:spPr>
              <a:xfrm>
                <a:off x="5852520" y="4427640"/>
                <a:ext cx="673200" cy="1188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903" name="CustomShape 32"/>
              <p:cNvSpPr/>
              <p:nvPr/>
            </p:nvSpPr>
            <p:spPr>
              <a:xfrm>
                <a:off x="6294600" y="4531320"/>
                <a:ext cx="249840" cy="102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904" name="CustomShape 33"/>
              <p:cNvSpPr/>
              <p:nvPr/>
            </p:nvSpPr>
            <p:spPr>
              <a:xfrm>
                <a:off x="5832720" y="4531320"/>
                <a:ext cx="245160" cy="1008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905" name="CustomShape 34"/>
              <p:cNvSpPr/>
              <p:nvPr/>
            </p:nvSpPr>
            <p:spPr>
              <a:xfrm>
                <a:off x="5918760" y="4480200"/>
                <a:ext cx="536040" cy="161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906" name="Group 35"/>
          <p:cNvGrpSpPr/>
          <p:nvPr/>
        </p:nvGrpSpPr>
        <p:grpSpPr>
          <a:xfrm>
            <a:off x="5962680" y="5123160"/>
            <a:ext cx="1013040" cy="453960"/>
            <a:chOff x="5962680" y="5123160"/>
            <a:chExt cx="1013040" cy="453960"/>
          </a:xfrm>
        </p:grpSpPr>
        <p:sp>
          <p:nvSpPr>
            <p:cNvPr id="6907" name="CustomShape 36"/>
            <p:cNvSpPr/>
            <p:nvPr/>
          </p:nvSpPr>
          <p:spPr>
            <a:xfrm>
              <a:off x="5962680" y="5281200"/>
              <a:ext cx="1013040" cy="2959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908" name="CustomShape 37"/>
            <p:cNvSpPr/>
            <p:nvPr/>
          </p:nvSpPr>
          <p:spPr>
            <a:xfrm>
              <a:off x="5963400" y="5123160"/>
              <a:ext cx="1011960" cy="292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909" name="Group 38"/>
            <p:cNvGrpSpPr/>
            <p:nvPr/>
          </p:nvGrpSpPr>
          <p:grpSpPr>
            <a:xfrm>
              <a:off x="6113520" y="5160600"/>
              <a:ext cx="711720" cy="214560"/>
              <a:chOff x="6113520" y="5160600"/>
              <a:chExt cx="711720" cy="214560"/>
            </a:xfrm>
          </p:grpSpPr>
          <p:sp>
            <p:nvSpPr>
              <p:cNvPr id="6910" name="CustomShape 39"/>
              <p:cNvSpPr/>
              <p:nvPr/>
            </p:nvSpPr>
            <p:spPr>
              <a:xfrm>
                <a:off x="6133320" y="5160600"/>
                <a:ext cx="673200" cy="1188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911" name="CustomShape 40"/>
              <p:cNvSpPr/>
              <p:nvPr/>
            </p:nvSpPr>
            <p:spPr>
              <a:xfrm>
                <a:off x="6575400" y="5264640"/>
                <a:ext cx="249840" cy="102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912" name="CustomShape 41"/>
              <p:cNvSpPr/>
              <p:nvPr/>
            </p:nvSpPr>
            <p:spPr>
              <a:xfrm>
                <a:off x="6113520" y="5264640"/>
                <a:ext cx="245160" cy="1008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913" name="CustomShape 42"/>
              <p:cNvSpPr/>
              <p:nvPr/>
            </p:nvSpPr>
            <p:spPr>
              <a:xfrm>
                <a:off x="6199560" y="5213520"/>
                <a:ext cx="536040" cy="161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914" name="Group 43"/>
          <p:cNvGrpSpPr/>
          <p:nvPr/>
        </p:nvGrpSpPr>
        <p:grpSpPr>
          <a:xfrm>
            <a:off x="3583800" y="4844160"/>
            <a:ext cx="1013040" cy="453960"/>
            <a:chOff x="3583800" y="4844160"/>
            <a:chExt cx="1013040" cy="453960"/>
          </a:xfrm>
        </p:grpSpPr>
        <p:sp>
          <p:nvSpPr>
            <p:cNvPr id="6915" name="CustomShape 44"/>
            <p:cNvSpPr/>
            <p:nvPr/>
          </p:nvSpPr>
          <p:spPr>
            <a:xfrm>
              <a:off x="3583800" y="5002200"/>
              <a:ext cx="1013040" cy="2959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916" name="CustomShape 45"/>
            <p:cNvSpPr/>
            <p:nvPr/>
          </p:nvSpPr>
          <p:spPr>
            <a:xfrm>
              <a:off x="3584520" y="4844160"/>
              <a:ext cx="1011960" cy="292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917" name="Group 46"/>
            <p:cNvGrpSpPr/>
            <p:nvPr/>
          </p:nvGrpSpPr>
          <p:grpSpPr>
            <a:xfrm>
              <a:off x="3734640" y="4881960"/>
              <a:ext cx="711720" cy="214200"/>
              <a:chOff x="3734640" y="4881960"/>
              <a:chExt cx="711720" cy="214200"/>
            </a:xfrm>
          </p:grpSpPr>
          <p:sp>
            <p:nvSpPr>
              <p:cNvPr id="6918" name="CustomShape 47"/>
              <p:cNvSpPr/>
              <p:nvPr/>
            </p:nvSpPr>
            <p:spPr>
              <a:xfrm>
                <a:off x="3754440" y="4881960"/>
                <a:ext cx="673200" cy="1188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919" name="CustomShape 48"/>
              <p:cNvSpPr/>
              <p:nvPr/>
            </p:nvSpPr>
            <p:spPr>
              <a:xfrm>
                <a:off x="4196520" y="4985640"/>
                <a:ext cx="249840" cy="102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920" name="CustomShape 49"/>
              <p:cNvSpPr/>
              <p:nvPr/>
            </p:nvSpPr>
            <p:spPr>
              <a:xfrm>
                <a:off x="3734640" y="4985640"/>
                <a:ext cx="245160" cy="1008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921" name="CustomShape 50"/>
              <p:cNvSpPr/>
              <p:nvPr/>
            </p:nvSpPr>
            <p:spPr>
              <a:xfrm>
                <a:off x="3820680" y="4934520"/>
                <a:ext cx="536040" cy="161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6922" name="CustomShape 51"/>
          <p:cNvSpPr/>
          <p:nvPr/>
        </p:nvSpPr>
        <p:spPr>
          <a:xfrm>
            <a:off x="5310360" y="3661920"/>
            <a:ext cx="1910520" cy="392760"/>
          </a:xfrm>
          <a:prstGeom prst="rect">
            <a:avLst/>
          </a:prstGeom>
          <a:noFill/>
          <a:ln w="0">
            <a:noFill/>
          </a:ln>
        </p:spPr>
        <p:style>
          <a:lnRef idx="0"/>
          <a:fillRef idx="0"/>
          <a:effectRef idx="0"/>
          <a:fontRef idx="minor"/>
        </p:style>
        <p:txBody>
          <a:bodyPr lIns="90000" rIns="90000" tIns="45000" bIns="45000">
            <a:noAutofit/>
          </a:bodyPr>
          <a:p>
            <a:pPr algn="ctr">
              <a:lnSpc>
                <a:spcPct val="90000"/>
              </a:lnSpc>
              <a:tabLst>
                <a:tab algn="l" pos="0"/>
              </a:tabLst>
            </a:pPr>
            <a:r>
              <a:rPr b="0" lang="en-US" sz="1800" spc="-1" strike="noStrike">
                <a:solidFill>
                  <a:srgbClr val="000000"/>
                </a:solidFill>
                <a:latin typeface="Calibri"/>
                <a:ea typeface="ＭＳ Ｐゴシック"/>
              </a:rPr>
              <a:t>finite shared output link buffers</a:t>
            </a:r>
            <a:endParaRPr b="0" lang="en-US" sz="1800" spc="-1" strike="noStrike">
              <a:latin typeface="Arial"/>
            </a:endParaRPr>
          </a:p>
        </p:txBody>
      </p:sp>
      <p:sp>
        <p:nvSpPr>
          <p:cNvPr id="6923" name="Line 52"/>
          <p:cNvSpPr/>
          <p:nvPr/>
        </p:nvSpPr>
        <p:spPr>
          <a:xfrm flipH="1">
            <a:off x="4151160" y="4113000"/>
            <a:ext cx="923760" cy="866880"/>
          </a:xfrm>
          <a:prstGeom prst="line">
            <a:avLst/>
          </a:prstGeom>
          <a:ln w="19050">
            <a:solidFill>
              <a:srgbClr val="000000"/>
            </a:solidFill>
            <a:round/>
          </a:ln>
        </p:spPr>
        <p:style>
          <a:lnRef idx="0"/>
          <a:fillRef idx="0"/>
          <a:effectRef idx="0"/>
          <a:fontRef idx="minor"/>
        </p:style>
      </p:sp>
      <p:sp>
        <p:nvSpPr>
          <p:cNvPr id="6924" name="CustomShape 53"/>
          <p:cNvSpPr/>
          <p:nvPr/>
        </p:nvSpPr>
        <p:spPr>
          <a:xfrm>
            <a:off x="3992400" y="2779920"/>
            <a:ext cx="732600" cy="229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Host A</a:t>
            </a:r>
            <a:endParaRPr b="0" lang="en-US" sz="1400" spc="-1" strike="noStrike">
              <a:latin typeface="Arial"/>
            </a:endParaRPr>
          </a:p>
        </p:txBody>
      </p:sp>
      <p:sp>
        <p:nvSpPr>
          <p:cNvPr id="6925" name="Line 54"/>
          <p:cNvSpPr/>
          <p:nvPr/>
        </p:nvSpPr>
        <p:spPr>
          <a:xfrm flipH="1">
            <a:off x="1868040" y="6103800"/>
            <a:ext cx="2462400" cy="360"/>
          </a:xfrm>
          <a:prstGeom prst="line">
            <a:avLst/>
          </a:prstGeom>
          <a:ln w="19050">
            <a:solidFill>
              <a:srgbClr val="000000"/>
            </a:solidFill>
            <a:round/>
          </a:ln>
        </p:spPr>
        <p:style>
          <a:lnRef idx="0"/>
          <a:fillRef idx="0"/>
          <a:effectRef idx="0"/>
          <a:fontRef idx="minor"/>
        </p:style>
      </p:sp>
      <p:sp>
        <p:nvSpPr>
          <p:cNvPr id="6926" name="Line 55"/>
          <p:cNvSpPr/>
          <p:nvPr/>
        </p:nvSpPr>
        <p:spPr>
          <a:xfrm flipH="1" flipV="1">
            <a:off x="4636800" y="4543200"/>
            <a:ext cx="1357560" cy="17640"/>
          </a:xfrm>
          <a:prstGeom prst="line">
            <a:avLst/>
          </a:prstGeom>
          <a:ln w="19050">
            <a:solidFill>
              <a:srgbClr val="000000"/>
            </a:solidFill>
            <a:round/>
          </a:ln>
        </p:spPr>
        <p:style>
          <a:lnRef idx="0"/>
          <a:fillRef idx="0"/>
          <a:effectRef idx="0"/>
          <a:fontRef idx="minor"/>
        </p:style>
      </p:sp>
      <p:sp>
        <p:nvSpPr>
          <p:cNvPr id="6927" name="Line 56"/>
          <p:cNvSpPr/>
          <p:nvPr/>
        </p:nvSpPr>
        <p:spPr>
          <a:xfrm flipH="1" flipV="1">
            <a:off x="6302160" y="4560840"/>
            <a:ext cx="895320" cy="9360"/>
          </a:xfrm>
          <a:prstGeom prst="line">
            <a:avLst/>
          </a:prstGeom>
          <a:ln w="19050">
            <a:solidFill>
              <a:srgbClr val="000000"/>
            </a:solidFill>
            <a:round/>
          </a:ln>
        </p:spPr>
        <p:style>
          <a:lnRef idx="0"/>
          <a:fillRef idx="0"/>
          <a:effectRef idx="0"/>
          <a:fontRef idx="minor"/>
        </p:style>
      </p:sp>
      <p:sp>
        <p:nvSpPr>
          <p:cNvPr id="6928" name="Line 57"/>
          <p:cNvSpPr/>
          <p:nvPr/>
        </p:nvSpPr>
        <p:spPr>
          <a:xfrm flipH="1">
            <a:off x="6360840" y="4073760"/>
            <a:ext cx="1337760" cy="1353600"/>
          </a:xfrm>
          <a:prstGeom prst="line">
            <a:avLst/>
          </a:prstGeom>
          <a:ln w="19050">
            <a:solidFill>
              <a:srgbClr val="000000"/>
            </a:solidFill>
            <a:round/>
          </a:ln>
        </p:spPr>
        <p:style>
          <a:lnRef idx="0"/>
          <a:fillRef idx="0"/>
          <a:effectRef idx="0"/>
          <a:fontRef idx="minor"/>
        </p:style>
      </p:sp>
      <p:sp>
        <p:nvSpPr>
          <p:cNvPr id="6929" name="Line 58"/>
          <p:cNvSpPr/>
          <p:nvPr/>
        </p:nvSpPr>
        <p:spPr>
          <a:xfrm flipH="1">
            <a:off x="7687440" y="4077360"/>
            <a:ext cx="439920" cy="360"/>
          </a:xfrm>
          <a:prstGeom prst="line">
            <a:avLst/>
          </a:prstGeom>
          <a:ln w="19050">
            <a:solidFill>
              <a:srgbClr val="000000"/>
            </a:solidFill>
            <a:round/>
          </a:ln>
        </p:spPr>
        <p:style>
          <a:lnRef idx="0"/>
          <a:fillRef idx="0"/>
          <a:effectRef idx="0"/>
          <a:fontRef idx="minor"/>
        </p:style>
      </p:sp>
      <p:grpSp>
        <p:nvGrpSpPr>
          <p:cNvPr id="6930" name="Group 59"/>
          <p:cNvGrpSpPr/>
          <p:nvPr/>
        </p:nvGrpSpPr>
        <p:grpSpPr>
          <a:xfrm>
            <a:off x="7027200" y="4812120"/>
            <a:ext cx="637560" cy="602280"/>
            <a:chOff x="7027200" y="4812120"/>
            <a:chExt cx="637560" cy="602280"/>
          </a:xfrm>
        </p:grpSpPr>
        <p:sp>
          <p:nvSpPr>
            <p:cNvPr id="6931" name="CustomShape 60"/>
            <p:cNvSpPr/>
            <p:nvPr/>
          </p:nvSpPr>
          <p:spPr>
            <a:xfrm>
              <a:off x="7027200" y="4812120"/>
              <a:ext cx="614880" cy="364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2000" spc="-1" strike="noStrike">
                  <a:solidFill>
                    <a:srgbClr val="c00000"/>
                  </a:solidFill>
                  <a:latin typeface="Symbol"/>
                  <a:ea typeface="ＭＳ Ｐゴシック"/>
                </a:rPr>
                <a:t>l</a:t>
              </a:r>
              <a:r>
                <a:rPr b="0" lang="en-US" sz="2000" spc="-1" strike="noStrike" baseline="-25000">
                  <a:solidFill>
                    <a:srgbClr val="c00000"/>
                  </a:solidFill>
                  <a:latin typeface="Arial"/>
                  <a:ea typeface="ＭＳ Ｐゴシック"/>
                </a:rPr>
                <a:t>out</a:t>
              </a:r>
              <a:endParaRPr b="0" lang="en-US" sz="2000" spc="-1" strike="noStrike">
                <a:latin typeface="Arial"/>
              </a:endParaRPr>
            </a:p>
          </p:txBody>
        </p:sp>
        <p:sp>
          <p:nvSpPr>
            <p:cNvPr id="6932" name="Line 61"/>
            <p:cNvSpPr/>
            <p:nvPr/>
          </p:nvSpPr>
          <p:spPr>
            <a:xfrm>
              <a:off x="7464960" y="5195520"/>
              <a:ext cx="199800" cy="218880"/>
            </a:xfrm>
            <a:prstGeom prst="line">
              <a:avLst/>
            </a:prstGeom>
            <a:ln w="9525">
              <a:solidFill>
                <a:srgbClr val="000000"/>
              </a:solidFill>
              <a:round/>
              <a:tailEnd len="med" type="triangle" w="med"/>
            </a:ln>
          </p:spPr>
          <p:style>
            <a:lnRef idx="0"/>
            <a:fillRef idx="0"/>
            <a:effectRef idx="0"/>
            <a:fontRef idx="minor"/>
          </p:style>
        </p:sp>
      </p:grpSp>
      <p:sp>
        <p:nvSpPr>
          <p:cNvPr id="6933" name="Line 62"/>
          <p:cNvSpPr/>
          <p:nvPr/>
        </p:nvSpPr>
        <p:spPr>
          <a:xfrm flipH="1">
            <a:off x="6249960" y="4161960"/>
            <a:ext cx="7920" cy="243360"/>
          </a:xfrm>
          <a:prstGeom prst="line">
            <a:avLst/>
          </a:prstGeom>
          <a:ln w="9525">
            <a:solidFill>
              <a:srgbClr val="000000"/>
            </a:solidFill>
            <a:round/>
            <a:tailEnd len="med" type="triangle" w="med"/>
          </a:ln>
        </p:spPr>
        <p:style>
          <a:lnRef idx="0"/>
          <a:fillRef idx="0"/>
          <a:effectRef idx="0"/>
          <a:fontRef idx="minor"/>
        </p:style>
      </p:sp>
      <p:sp>
        <p:nvSpPr>
          <p:cNvPr id="6934" name="Line 63"/>
          <p:cNvSpPr/>
          <p:nvPr/>
        </p:nvSpPr>
        <p:spPr>
          <a:xfrm>
            <a:off x="6465600" y="3475080"/>
            <a:ext cx="276480" cy="1440"/>
          </a:xfrm>
          <a:prstGeom prst="line">
            <a:avLst/>
          </a:prstGeom>
          <a:ln w="38100">
            <a:solidFill>
              <a:srgbClr val="ffffff"/>
            </a:solidFill>
            <a:prstDash val="sysDot"/>
            <a:round/>
          </a:ln>
        </p:spPr>
        <p:style>
          <a:lnRef idx="0"/>
          <a:fillRef idx="0"/>
          <a:effectRef idx="0"/>
          <a:fontRef idx="minor"/>
        </p:style>
      </p:sp>
      <p:sp>
        <p:nvSpPr>
          <p:cNvPr id="6935" name="Line 64"/>
          <p:cNvSpPr/>
          <p:nvPr/>
        </p:nvSpPr>
        <p:spPr>
          <a:xfrm flipH="1" flipV="1">
            <a:off x="4636800" y="6084720"/>
            <a:ext cx="2876400" cy="22680"/>
          </a:xfrm>
          <a:prstGeom prst="line">
            <a:avLst/>
          </a:prstGeom>
          <a:ln w="19050">
            <a:solidFill>
              <a:srgbClr val="000000"/>
            </a:solidFill>
            <a:round/>
          </a:ln>
        </p:spPr>
        <p:style>
          <a:lnRef idx="0"/>
          <a:fillRef idx="0"/>
          <a:effectRef idx="0"/>
          <a:fontRef idx="minor"/>
        </p:style>
      </p:sp>
      <p:sp>
        <p:nvSpPr>
          <p:cNvPr id="6936" name="Line 65"/>
          <p:cNvSpPr/>
          <p:nvPr/>
        </p:nvSpPr>
        <p:spPr>
          <a:xfrm flipH="1">
            <a:off x="5711760" y="5461560"/>
            <a:ext cx="604080" cy="632880"/>
          </a:xfrm>
          <a:prstGeom prst="line">
            <a:avLst/>
          </a:prstGeom>
          <a:ln w="19050">
            <a:solidFill>
              <a:srgbClr val="000000"/>
            </a:solidFill>
            <a:round/>
          </a:ln>
        </p:spPr>
        <p:style>
          <a:lnRef idx="0"/>
          <a:fillRef idx="0"/>
          <a:effectRef idx="0"/>
          <a:fontRef idx="minor"/>
        </p:style>
      </p:sp>
      <p:grpSp>
        <p:nvGrpSpPr>
          <p:cNvPr id="6937" name="Group 66"/>
          <p:cNvGrpSpPr/>
          <p:nvPr/>
        </p:nvGrpSpPr>
        <p:grpSpPr>
          <a:xfrm>
            <a:off x="4115880" y="5911560"/>
            <a:ext cx="921240" cy="424080"/>
            <a:chOff x="4115880" y="5911560"/>
            <a:chExt cx="921240" cy="424080"/>
          </a:xfrm>
        </p:grpSpPr>
        <p:sp>
          <p:nvSpPr>
            <p:cNvPr id="6938" name="CustomShape 67"/>
            <p:cNvSpPr/>
            <p:nvPr/>
          </p:nvSpPr>
          <p:spPr>
            <a:xfrm>
              <a:off x="4115880" y="6059160"/>
              <a:ext cx="921240" cy="2764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939" name="CustomShape 68"/>
            <p:cNvSpPr/>
            <p:nvPr/>
          </p:nvSpPr>
          <p:spPr>
            <a:xfrm>
              <a:off x="4116240" y="5911560"/>
              <a:ext cx="920160" cy="2736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940" name="Group 69"/>
            <p:cNvGrpSpPr/>
            <p:nvPr/>
          </p:nvGrpSpPr>
          <p:grpSpPr>
            <a:xfrm>
              <a:off x="4252680" y="5946480"/>
              <a:ext cx="647280" cy="200520"/>
              <a:chOff x="4252680" y="5946480"/>
              <a:chExt cx="647280" cy="200520"/>
            </a:xfrm>
          </p:grpSpPr>
          <p:sp>
            <p:nvSpPr>
              <p:cNvPr id="6941" name="CustomShape 70"/>
              <p:cNvSpPr/>
              <p:nvPr/>
            </p:nvSpPr>
            <p:spPr>
              <a:xfrm>
                <a:off x="4270680" y="5946480"/>
                <a:ext cx="612000" cy="1112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942" name="CustomShape 71"/>
              <p:cNvSpPr/>
              <p:nvPr/>
            </p:nvSpPr>
            <p:spPr>
              <a:xfrm>
                <a:off x="4673160" y="6043680"/>
                <a:ext cx="226800" cy="954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943" name="CustomShape 72"/>
              <p:cNvSpPr/>
              <p:nvPr/>
            </p:nvSpPr>
            <p:spPr>
              <a:xfrm>
                <a:off x="4252680" y="6043680"/>
                <a:ext cx="222840" cy="93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944" name="CustomShape 73"/>
              <p:cNvSpPr/>
              <p:nvPr/>
            </p:nvSpPr>
            <p:spPr>
              <a:xfrm>
                <a:off x="4331160" y="5996160"/>
                <a:ext cx="487440" cy="150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6945" name="Line 74"/>
          <p:cNvSpPr/>
          <p:nvPr/>
        </p:nvSpPr>
        <p:spPr>
          <a:xfrm flipV="1">
            <a:off x="4047480" y="4957560"/>
            <a:ext cx="195120" cy="155520"/>
          </a:xfrm>
          <a:prstGeom prst="line">
            <a:avLst/>
          </a:prstGeom>
          <a:ln w="28575">
            <a:solidFill>
              <a:srgbClr val="969696"/>
            </a:solidFill>
            <a:round/>
          </a:ln>
        </p:spPr>
        <p:style>
          <a:lnRef idx="0"/>
          <a:fillRef idx="0"/>
          <a:effectRef idx="0"/>
          <a:fontRef idx="minor"/>
        </p:style>
      </p:sp>
      <p:sp>
        <p:nvSpPr>
          <p:cNvPr id="6946" name="Line 75"/>
          <p:cNvSpPr/>
          <p:nvPr/>
        </p:nvSpPr>
        <p:spPr>
          <a:xfrm flipH="1">
            <a:off x="2987640" y="5113080"/>
            <a:ext cx="1031760" cy="982800"/>
          </a:xfrm>
          <a:prstGeom prst="line">
            <a:avLst/>
          </a:prstGeom>
          <a:ln w="19050">
            <a:solidFill>
              <a:srgbClr val="000000"/>
            </a:solidFill>
            <a:round/>
          </a:ln>
        </p:spPr>
        <p:style>
          <a:lnRef idx="0"/>
          <a:fillRef idx="0"/>
          <a:effectRef idx="0"/>
          <a:fontRef idx="minor"/>
        </p:style>
      </p:sp>
      <p:sp>
        <p:nvSpPr>
          <p:cNvPr id="6947" name="CustomShape 76"/>
          <p:cNvSpPr/>
          <p:nvPr/>
        </p:nvSpPr>
        <p:spPr>
          <a:xfrm>
            <a:off x="8028000" y="2965320"/>
            <a:ext cx="732600" cy="229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Host B</a:t>
            </a:r>
            <a:endParaRPr b="0" lang="en-US" sz="1400" spc="-1" strike="noStrike">
              <a:latin typeface="Arial"/>
            </a:endParaRPr>
          </a:p>
        </p:txBody>
      </p:sp>
      <p:sp>
        <p:nvSpPr>
          <p:cNvPr id="6948" name="CustomShape 77"/>
          <p:cNvSpPr/>
          <p:nvPr/>
        </p:nvSpPr>
        <p:spPr>
          <a:xfrm>
            <a:off x="7480440" y="5025960"/>
            <a:ext cx="732600" cy="229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Host C</a:t>
            </a:r>
            <a:endParaRPr b="0" lang="en-US" sz="1400" spc="-1" strike="noStrike">
              <a:latin typeface="Arial"/>
            </a:endParaRPr>
          </a:p>
        </p:txBody>
      </p:sp>
      <p:sp>
        <p:nvSpPr>
          <p:cNvPr id="6949" name="CustomShape 78"/>
          <p:cNvSpPr/>
          <p:nvPr/>
        </p:nvSpPr>
        <p:spPr>
          <a:xfrm>
            <a:off x="2043000" y="4783320"/>
            <a:ext cx="732600" cy="229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Host D</a:t>
            </a:r>
            <a:endParaRPr b="0" lang="en-US" sz="1400" spc="-1" strike="noStrike">
              <a:latin typeface="Arial"/>
            </a:endParaRPr>
          </a:p>
        </p:txBody>
      </p:sp>
      <p:grpSp>
        <p:nvGrpSpPr>
          <p:cNvPr id="6950" name="Group 79"/>
          <p:cNvGrpSpPr/>
          <p:nvPr/>
        </p:nvGrpSpPr>
        <p:grpSpPr>
          <a:xfrm>
            <a:off x="4408920" y="2741040"/>
            <a:ext cx="2270160" cy="507600"/>
            <a:chOff x="4408920" y="2741040"/>
            <a:chExt cx="2270160" cy="507600"/>
          </a:xfrm>
        </p:grpSpPr>
        <p:sp>
          <p:nvSpPr>
            <p:cNvPr id="6951" name="Line 80"/>
            <p:cNvSpPr/>
            <p:nvPr/>
          </p:nvSpPr>
          <p:spPr>
            <a:xfrm flipH="1">
              <a:off x="4532400" y="3064680"/>
              <a:ext cx="295200" cy="104760"/>
            </a:xfrm>
            <a:prstGeom prst="line">
              <a:avLst/>
            </a:prstGeom>
            <a:ln w="9525">
              <a:solidFill>
                <a:srgbClr val="000000"/>
              </a:solidFill>
              <a:round/>
              <a:tailEnd len="med" type="triangle" w="med"/>
            </a:ln>
          </p:spPr>
          <p:style>
            <a:lnRef idx="0"/>
            <a:fillRef idx="0"/>
            <a:effectRef idx="0"/>
            <a:fontRef idx="minor"/>
          </p:style>
        </p:sp>
        <p:sp>
          <p:nvSpPr>
            <p:cNvPr id="6952" name="CustomShape 81"/>
            <p:cNvSpPr/>
            <p:nvPr/>
          </p:nvSpPr>
          <p:spPr>
            <a:xfrm>
              <a:off x="4408920" y="3160080"/>
              <a:ext cx="87840" cy="88560"/>
            </a:xfrm>
            <a:prstGeom prst="ellipse">
              <a:avLst/>
            </a:prstGeom>
            <a:solidFill>
              <a:srgbClr val="ff0000"/>
            </a:solidFill>
            <a:ln w="9525">
              <a:solidFill>
                <a:srgbClr val="ff0000"/>
              </a:solidFill>
              <a:round/>
            </a:ln>
          </p:spPr>
          <p:style>
            <a:lnRef idx="0"/>
            <a:fillRef idx="0"/>
            <a:effectRef idx="0"/>
            <a:fontRef idx="minor"/>
          </p:style>
        </p:sp>
        <p:sp>
          <p:nvSpPr>
            <p:cNvPr id="6953" name="CustomShape 82"/>
            <p:cNvSpPr/>
            <p:nvPr/>
          </p:nvSpPr>
          <p:spPr>
            <a:xfrm>
              <a:off x="4800240" y="2741040"/>
              <a:ext cx="1878840" cy="4705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2000" spc="-1" strike="noStrike">
                  <a:solidFill>
                    <a:srgbClr val="c00000"/>
                  </a:solidFill>
                  <a:latin typeface="Symbol"/>
                  <a:ea typeface="ＭＳ Ｐゴシック"/>
                </a:rPr>
                <a:t>l</a:t>
              </a:r>
              <a:r>
                <a:rPr b="0" lang="en-US" sz="2000" spc="-1" strike="noStrike" baseline="-25000">
                  <a:solidFill>
                    <a:srgbClr val="c00000"/>
                  </a:solidFill>
                  <a:latin typeface="Arial"/>
                  <a:ea typeface="ＭＳ Ｐゴシック"/>
                </a:rPr>
                <a:t>in</a:t>
              </a:r>
              <a:r>
                <a:rPr b="0" lang="en-US" sz="1600" spc="-1" strike="noStrike" baseline="-25000">
                  <a:solidFill>
                    <a:srgbClr val="c00000"/>
                  </a:solidFill>
                  <a:latin typeface="Arial"/>
                  <a:ea typeface="ＭＳ Ｐゴシック"/>
                </a:rPr>
                <a:t> </a:t>
              </a:r>
              <a:r>
                <a:rPr b="0" lang="en-US" sz="1600" spc="-1" strike="noStrike">
                  <a:solidFill>
                    <a:srgbClr val="c00000"/>
                  </a:solidFill>
                  <a:latin typeface="Arial"/>
                  <a:ea typeface="ＭＳ Ｐゴシック"/>
                </a:rPr>
                <a:t>: </a:t>
              </a:r>
              <a:r>
                <a:rPr b="0" lang="en-US" sz="1600" spc="-1" strike="noStrike">
                  <a:solidFill>
                    <a:srgbClr val="c00000"/>
                  </a:solidFill>
                  <a:latin typeface="Calibri"/>
                  <a:ea typeface="ＭＳ Ｐゴシック"/>
                </a:rPr>
                <a:t>original data</a:t>
              </a:r>
              <a:endParaRPr b="0" lang="en-US" sz="1600" spc="-1" strike="noStrike">
                <a:latin typeface="Arial"/>
              </a:endParaRPr>
            </a:p>
          </p:txBody>
        </p:sp>
      </p:grpSp>
      <p:sp>
        <p:nvSpPr>
          <p:cNvPr id="6954" name="Line 83"/>
          <p:cNvSpPr/>
          <p:nvPr/>
        </p:nvSpPr>
        <p:spPr>
          <a:xfrm>
            <a:off x="6305400" y="3389040"/>
            <a:ext cx="339840" cy="360"/>
          </a:xfrm>
          <a:prstGeom prst="line">
            <a:avLst/>
          </a:prstGeom>
          <a:ln w="38100">
            <a:solidFill>
              <a:srgbClr val="ffffff"/>
            </a:solidFill>
            <a:prstDash val="sysDot"/>
            <a:round/>
          </a:ln>
        </p:spPr>
        <p:style>
          <a:lnRef idx="0"/>
          <a:fillRef idx="0"/>
          <a:effectRef idx="0"/>
          <a:fontRef idx="minor"/>
        </p:style>
      </p:sp>
      <p:grpSp>
        <p:nvGrpSpPr>
          <p:cNvPr id="6955" name="Group 84"/>
          <p:cNvGrpSpPr/>
          <p:nvPr/>
        </p:nvGrpSpPr>
        <p:grpSpPr>
          <a:xfrm>
            <a:off x="4413600" y="3083040"/>
            <a:ext cx="2480040" cy="614880"/>
            <a:chOff x="4413600" y="3083040"/>
            <a:chExt cx="2480040" cy="614880"/>
          </a:xfrm>
        </p:grpSpPr>
        <p:sp>
          <p:nvSpPr>
            <p:cNvPr id="6956" name="CustomShape 85"/>
            <p:cNvSpPr/>
            <p:nvPr/>
          </p:nvSpPr>
          <p:spPr>
            <a:xfrm>
              <a:off x="4413600" y="3340440"/>
              <a:ext cx="87840" cy="88560"/>
            </a:xfrm>
            <a:prstGeom prst="ellipse">
              <a:avLst/>
            </a:prstGeom>
            <a:solidFill>
              <a:srgbClr val="ff0000"/>
            </a:solidFill>
            <a:ln w="9525">
              <a:solidFill>
                <a:srgbClr val="ff0000"/>
              </a:solidFill>
              <a:round/>
            </a:ln>
          </p:spPr>
          <p:style>
            <a:lnRef idx="0"/>
            <a:fillRef idx="0"/>
            <a:effectRef idx="0"/>
            <a:fontRef idx="minor"/>
          </p:style>
        </p:sp>
        <p:sp>
          <p:nvSpPr>
            <p:cNvPr id="6957" name="Line 86"/>
            <p:cNvSpPr/>
            <p:nvPr/>
          </p:nvSpPr>
          <p:spPr>
            <a:xfrm flipH="1">
              <a:off x="4546800" y="3331440"/>
              <a:ext cx="304560" cy="38160"/>
            </a:xfrm>
            <a:prstGeom prst="line">
              <a:avLst/>
            </a:prstGeom>
            <a:ln w="9525">
              <a:solidFill>
                <a:srgbClr val="000000"/>
              </a:solidFill>
              <a:round/>
              <a:tailEnd len="med" type="triangle" w="med"/>
            </a:ln>
          </p:spPr>
          <p:style>
            <a:lnRef idx="0"/>
            <a:fillRef idx="0"/>
            <a:effectRef idx="0"/>
            <a:fontRef idx="minor"/>
          </p:style>
        </p:sp>
        <p:sp>
          <p:nvSpPr>
            <p:cNvPr id="6958" name="CustomShape 87"/>
            <p:cNvSpPr/>
            <p:nvPr/>
          </p:nvSpPr>
          <p:spPr>
            <a:xfrm>
              <a:off x="4546800" y="3083040"/>
              <a:ext cx="2346840" cy="614880"/>
            </a:xfrm>
            <a:prstGeom prst="rect">
              <a:avLst/>
            </a:prstGeom>
            <a:noFill/>
            <a:ln w="0">
              <a:noFill/>
            </a:ln>
          </p:spPr>
          <p:style>
            <a:lnRef idx="0"/>
            <a:fillRef idx="0"/>
            <a:effectRef idx="0"/>
            <a:fontRef idx="minor"/>
          </p:style>
          <p:txBody>
            <a:bodyPr lIns="90000" rIns="90000" tIns="45000" bIns="45000">
              <a:noAutofit/>
            </a:bodyPr>
            <a:p>
              <a:pPr algn="r">
                <a:lnSpc>
                  <a:spcPct val="90000"/>
                </a:lnSpc>
                <a:tabLst>
                  <a:tab algn="l" pos="0"/>
                </a:tabLst>
              </a:pPr>
              <a:r>
                <a:rPr b="0" lang="en-US" sz="2000" spc="-1" strike="noStrike">
                  <a:solidFill>
                    <a:srgbClr val="c00000"/>
                  </a:solidFill>
                  <a:latin typeface="Symbol"/>
                  <a:ea typeface="ＭＳ Ｐゴシック"/>
                </a:rPr>
                <a:t>l</a:t>
              </a:r>
              <a:r>
                <a:rPr b="0" lang="en-US" sz="2000" spc="-1" strike="noStrike">
                  <a:solidFill>
                    <a:srgbClr val="c00000"/>
                  </a:solidFill>
                  <a:latin typeface="Arial"/>
                  <a:ea typeface="ＭＳ Ｐゴシック"/>
                </a:rPr>
                <a:t>'</a:t>
              </a:r>
              <a:r>
                <a:rPr b="0" lang="en-US" sz="2000" spc="-1" strike="noStrike" baseline="-25000">
                  <a:solidFill>
                    <a:srgbClr val="c00000"/>
                  </a:solidFill>
                  <a:latin typeface="Arial"/>
                  <a:ea typeface="ＭＳ Ｐゴシック"/>
                </a:rPr>
                <a:t>in</a:t>
              </a:r>
              <a:r>
                <a:rPr b="0" lang="en-US" sz="1800" spc="-1" strike="noStrike">
                  <a:solidFill>
                    <a:srgbClr val="c00000"/>
                  </a:solidFill>
                  <a:latin typeface="Arial"/>
                  <a:ea typeface="ＭＳ Ｐゴシック"/>
                </a:rPr>
                <a:t>:</a:t>
              </a:r>
              <a:r>
                <a:rPr b="0" lang="en-US" sz="1400" spc="-1" strike="noStrike">
                  <a:solidFill>
                    <a:srgbClr val="c00000"/>
                  </a:solidFill>
                  <a:latin typeface="Arial"/>
                  <a:ea typeface="ＭＳ Ｐゴシック"/>
                </a:rPr>
                <a:t> </a:t>
              </a:r>
              <a:r>
                <a:rPr b="0" lang="en-US" sz="1600" spc="-1" strike="noStrike">
                  <a:solidFill>
                    <a:srgbClr val="c00000"/>
                  </a:solidFill>
                  <a:latin typeface="Calibri"/>
                  <a:ea typeface="ＭＳ Ｐゴシック"/>
                </a:rPr>
                <a:t>original data, </a:t>
              </a:r>
              <a:r>
                <a:rPr b="0" i="1" lang="en-US" sz="1600" spc="-1" strike="noStrike">
                  <a:solidFill>
                    <a:srgbClr val="c00000"/>
                  </a:solidFill>
                  <a:latin typeface="Calibri"/>
                  <a:ea typeface="ＭＳ Ｐゴシック"/>
                </a:rPr>
                <a:t>plus</a:t>
              </a:r>
              <a:r>
                <a:rPr b="0" lang="en-US" sz="1600" spc="-1" strike="noStrike">
                  <a:solidFill>
                    <a:srgbClr val="c00000"/>
                  </a:solidFill>
                  <a:latin typeface="Calibri"/>
                  <a:ea typeface="ＭＳ Ｐゴシック"/>
                </a:rPr>
                <a:t> retransmitted data</a:t>
              </a:r>
              <a:endParaRPr b="0" lang="en-US" sz="1600" spc="-1" strike="noStrike">
                <a:latin typeface="Arial"/>
              </a:endParaRPr>
            </a:p>
          </p:txBody>
        </p:sp>
      </p:grpSp>
      <p:grpSp>
        <p:nvGrpSpPr>
          <p:cNvPr id="6959" name="Group 88"/>
          <p:cNvGrpSpPr/>
          <p:nvPr/>
        </p:nvGrpSpPr>
        <p:grpSpPr>
          <a:xfrm>
            <a:off x="8721720" y="4056120"/>
            <a:ext cx="229320" cy="438840"/>
            <a:chOff x="8721720" y="4056120"/>
            <a:chExt cx="229320" cy="438840"/>
          </a:xfrm>
        </p:grpSpPr>
        <p:sp>
          <p:nvSpPr>
            <p:cNvPr id="6960" name="CustomShape 89"/>
            <p:cNvSpPr/>
            <p:nvPr/>
          </p:nvSpPr>
          <p:spPr>
            <a:xfrm>
              <a:off x="8905320" y="4056840"/>
              <a:ext cx="43560" cy="4186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961" name="CustomShape 90"/>
            <p:cNvSpPr/>
            <p:nvPr/>
          </p:nvSpPr>
          <p:spPr>
            <a:xfrm>
              <a:off x="8732880" y="4056120"/>
              <a:ext cx="167400" cy="4183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962" name="CustomShape 91"/>
            <p:cNvSpPr/>
            <p:nvPr/>
          </p:nvSpPr>
          <p:spPr>
            <a:xfrm>
              <a:off x="8913960" y="4082040"/>
              <a:ext cx="24840" cy="3870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963" name="CustomShape 92"/>
            <p:cNvSpPr/>
            <p:nvPr/>
          </p:nvSpPr>
          <p:spPr>
            <a:xfrm>
              <a:off x="8907840" y="4279320"/>
              <a:ext cx="40320" cy="32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964" name="CustomShape 93"/>
            <p:cNvSpPr/>
            <p:nvPr/>
          </p:nvSpPr>
          <p:spPr>
            <a:xfrm>
              <a:off x="8732880" y="4105440"/>
              <a:ext cx="94320" cy="5400"/>
            </a:xfrm>
            <a:prstGeom prst="rect">
              <a:avLst/>
            </a:prstGeom>
            <a:solidFill>
              <a:srgbClr val="000000"/>
            </a:solidFill>
            <a:ln w="9525">
              <a:solidFill>
                <a:srgbClr val="000000"/>
              </a:solidFill>
              <a:miter/>
            </a:ln>
          </p:spPr>
          <p:style>
            <a:lnRef idx="0"/>
            <a:fillRef idx="0"/>
            <a:effectRef idx="0"/>
            <a:fontRef idx="minor"/>
          </p:style>
        </p:sp>
        <p:grpSp>
          <p:nvGrpSpPr>
            <p:cNvPr id="6965" name="Group 94"/>
            <p:cNvGrpSpPr/>
            <p:nvPr/>
          </p:nvGrpSpPr>
          <p:grpSpPr>
            <a:xfrm>
              <a:off x="8820000" y="4100400"/>
              <a:ext cx="92880" cy="24480"/>
              <a:chOff x="8820000" y="4100400"/>
              <a:chExt cx="92880" cy="24480"/>
            </a:xfrm>
          </p:grpSpPr>
          <p:sp>
            <p:nvSpPr>
              <p:cNvPr id="6966" name="CustomShape 95"/>
              <p:cNvSpPr/>
              <p:nvPr/>
            </p:nvSpPr>
            <p:spPr>
              <a:xfrm>
                <a:off x="8820000" y="4100400"/>
                <a:ext cx="92880" cy="24480"/>
              </a:xfrm>
              <a:prstGeom prst="roundRect">
                <a:avLst>
                  <a:gd name="adj" fmla="val 50000"/>
                </a:avLst>
              </a:prstGeom>
              <a:solidFill>
                <a:srgbClr val="000000"/>
              </a:solidFill>
              <a:ln w="0">
                <a:noFill/>
              </a:ln>
            </p:spPr>
            <p:style>
              <a:lnRef idx="0"/>
              <a:fillRef idx="0"/>
              <a:effectRef idx="0"/>
              <a:fontRef idx="minor"/>
            </p:style>
          </p:sp>
          <p:sp>
            <p:nvSpPr>
              <p:cNvPr id="6967" name="CustomShape 96"/>
              <p:cNvSpPr/>
              <p:nvPr/>
            </p:nvSpPr>
            <p:spPr>
              <a:xfrm>
                <a:off x="8821800" y="4103640"/>
                <a:ext cx="89640" cy="180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68" name="CustomShape 97"/>
            <p:cNvSpPr/>
            <p:nvPr/>
          </p:nvSpPr>
          <p:spPr>
            <a:xfrm>
              <a:off x="8736120" y="4164120"/>
              <a:ext cx="94320" cy="7200"/>
            </a:xfrm>
            <a:prstGeom prst="rect">
              <a:avLst/>
            </a:prstGeom>
            <a:solidFill>
              <a:srgbClr val="000000"/>
            </a:solidFill>
            <a:ln w="9525">
              <a:solidFill>
                <a:srgbClr val="000000"/>
              </a:solidFill>
              <a:miter/>
            </a:ln>
          </p:spPr>
          <p:style>
            <a:lnRef idx="0"/>
            <a:fillRef idx="0"/>
            <a:effectRef idx="0"/>
            <a:fontRef idx="minor"/>
          </p:style>
        </p:sp>
        <p:grpSp>
          <p:nvGrpSpPr>
            <p:cNvPr id="6969" name="Group 98"/>
            <p:cNvGrpSpPr/>
            <p:nvPr/>
          </p:nvGrpSpPr>
          <p:grpSpPr>
            <a:xfrm>
              <a:off x="8820360" y="4160880"/>
              <a:ext cx="92880" cy="21240"/>
              <a:chOff x="8820360" y="4160880"/>
              <a:chExt cx="92880" cy="21240"/>
            </a:xfrm>
          </p:grpSpPr>
          <p:sp>
            <p:nvSpPr>
              <p:cNvPr id="6970" name="CustomShape 99"/>
              <p:cNvSpPr/>
              <p:nvPr/>
            </p:nvSpPr>
            <p:spPr>
              <a:xfrm>
                <a:off x="8820360" y="4160880"/>
                <a:ext cx="92880" cy="21240"/>
              </a:xfrm>
              <a:prstGeom prst="roundRect">
                <a:avLst>
                  <a:gd name="adj" fmla="val 50000"/>
                </a:avLst>
              </a:prstGeom>
              <a:solidFill>
                <a:srgbClr val="000000"/>
              </a:solidFill>
              <a:ln w="0">
                <a:noFill/>
              </a:ln>
            </p:spPr>
            <p:style>
              <a:lnRef idx="0"/>
              <a:fillRef idx="0"/>
              <a:effectRef idx="0"/>
              <a:fontRef idx="minor"/>
            </p:style>
          </p:sp>
          <p:sp>
            <p:nvSpPr>
              <p:cNvPr id="6971" name="CustomShape 100"/>
              <p:cNvSpPr/>
              <p:nvPr/>
            </p:nvSpPr>
            <p:spPr>
              <a:xfrm>
                <a:off x="8821800" y="4164120"/>
                <a:ext cx="89640" cy="147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72" name="CustomShape 101"/>
            <p:cNvSpPr/>
            <p:nvPr/>
          </p:nvSpPr>
          <p:spPr>
            <a:xfrm>
              <a:off x="8734320" y="4227480"/>
              <a:ext cx="94320" cy="5400"/>
            </a:xfrm>
            <a:prstGeom prst="rect">
              <a:avLst/>
            </a:prstGeom>
            <a:solidFill>
              <a:srgbClr val="000000"/>
            </a:solidFill>
            <a:ln w="9525">
              <a:solidFill>
                <a:srgbClr val="000000"/>
              </a:solidFill>
              <a:miter/>
            </a:ln>
          </p:spPr>
          <p:style>
            <a:lnRef idx="0"/>
            <a:fillRef idx="0"/>
            <a:effectRef idx="0"/>
            <a:fontRef idx="minor"/>
          </p:style>
        </p:sp>
        <p:sp>
          <p:nvSpPr>
            <p:cNvPr id="6973" name="CustomShape 102"/>
            <p:cNvSpPr/>
            <p:nvPr/>
          </p:nvSpPr>
          <p:spPr>
            <a:xfrm>
              <a:off x="8736120" y="4281480"/>
              <a:ext cx="94320" cy="7200"/>
            </a:xfrm>
            <a:prstGeom prst="rect">
              <a:avLst/>
            </a:prstGeom>
            <a:solidFill>
              <a:srgbClr val="000000"/>
            </a:solidFill>
            <a:ln w="9525">
              <a:solidFill>
                <a:srgbClr val="000000"/>
              </a:solidFill>
              <a:miter/>
            </a:ln>
          </p:spPr>
          <p:style>
            <a:lnRef idx="0"/>
            <a:fillRef idx="0"/>
            <a:effectRef idx="0"/>
            <a:fontRef idx="minor"/>
          </p:style>
        </p:sp>
        <p:grpSp>
          <p:nvGrpSpPr>
            <p:cNvPr id="6974" name="Group 103"/>
            <p:cNvGrpSpPr/>
            <p:nvPr/>
          </p:nvGrpSpPr>
          <p:grpSpPr>
            <a:xfrm>
              <a:off x="8818560" y="4276800"/>
              <a:ext cx="92880" cy="37080"/>
              <a:chOff x="8818560" y="4276800"/>
              <a:chExt cx="92880" cy="37080"/>
            </a:xfrm>
          </p:grpSpPr>
          <p:sp>
            <p:nvSpPr>
              <p:cNvPr id="6975" name="CustomShape 104"/>
              <p:cNvSpPr/>
              <p:nvPr/>
            </p:nvSpPr>
            <p:spPr>
              <a:xfrm>
                <a:off x="8818560" y="4276800"/>
                <a:ext cx="92880" cy="37080"/>
              </a:xfrm>
              <a:prstGeom prst="roundRect">
                <a:avLst>
                  <a:gd name="adj" fmla="val 50000"/>
                </a:avLst>
              </a:prstGeom>
              <a:solidFill>
                <a:srgbClr val="000000"/>
              </a:solidFill>
              <a:ln w="0">
                <a:noFill/>
              </a:ln>
            </p:spPr>
            <p:style>
              <a:lnRef idx="0"/>
              <a:fillRef idx="0"/>
              <a:effectRef idx="0"/>
              <a:fontRef idx="minor"/>
            </p:style>
          </p:sp>
          <p:sp>
            <p:nvSpPr>
              <p:cNvPr id="6976" name="CustomShape 105"/>
              <p:cNvSpPr/>
              <p:nvPr/>
            </p:nvSpPr>
            <p:spPr>
              <a:xfrm>
                <a:off x="8820360" y="4280040"/>
                <a:ext cx="8964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77" name="CustomShape 106"/>
            <p:cNvSpPr/>
            <p:nvPr/>
          </p:nvSpPr>
          <p:spPr>
            <a:xfrm>
              <a:off x="8908560" y="4226400"/>
              <a:ext cx="40320" cy="320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978" name="Group 107"/>
            <p:cNvGrpSpPr/>
            <p:nvPr/>
          </p:nvGrpSpPr>
          <p:grpSpPr>
            <a:xfrm>
              <a:off x="8818560" y="4221000"/>
              <a:ext cx="92880" cy="23040"/>
              <a:chOff x="8818560" y="4221000"/>
              <a:chExt cx="92880" cy="23040"/>
            </a:xfrm>
          </p:grpSpPr>
          <p:sp>
            <p:nvSpPr>
              <p:cNvPr id="6979" name="CustomShape 108"/>
              <p:cNvSpPr/>
              <p:nvPr/>
            </p:nvSpPr>
            <p:spPr>
              <a:xfrm>
                <a:off x="8818560" y="4221000"/>
                <a:ext cx="92880" cy="23040"/>
              </a:xfrm>
              <a:prstGeom prst="roundRect">
                <a:avLst>
                  <a:gd name="adj" fmla="val 50000"/>
                </a:avLst>
              </a:prstGeom>
              <a:solidFill>
                <a:srgbClr val="000000"/>
              </a:solidFill>
              <a:ln w="0">
                <a:noFill/>
              </a:ln>
            </p:spPr>
            <p:style>
              <a:lnRef idx="0"/>
              <a:fillRef idx="0"/>
              <a:effectRef idx="0"/>
              <a:fontRef idx="minor"/>
            </p:style>
          </p:sp>
          <p:sp>
            <p:nvSpPr>
              <p:cNvPr id="6980" name="CustomShape 109"/>
              <p:cNvSpPr/>
              <p:nvPr/>
            </p:nvSpPr>
            <p:spPr>
              <a:xfrm>
                <a:off x="8820360" y="4224600"/>
                <a:ext cx="89640" cy="165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81" name="CustomShape 110"/>
            <p:cNvSpPr/>
            <p:nvPr/>
          </p:nvSpPr>
          <p:spPr>
            <a:xfrm>
              <a:off x="8902800" y="4056120"/>
              <a:ext cx="8640" cy="4197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6982" name="CustomShape 111"/>
            <p:cNvSpPr/>
            <p:nvPr/>
          </p:nvSpPr>
          <p:spPr>
            <a:xfrm>
              <a:off x="8912520" y="4162680"/>
              <a:ext cx="36000" cy="367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983" name="CustomShape 112"/>
            <p:cNvSpPr/>
            <p:nvPr/>
          </p:nvSpPr>
          <p:spPr>
            <a:xfrm>
              <a:off x="8912880" y="4102200"/>
              <a:ext cx="37080" cy="41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984" name="CustomShape 113"/>
            <p:cNvSpPr/>
            <p:nvPr/>
          </p:nvSpPr>
          <p:spPr>
            <a:xfrm>
              <a:off x="8945640" y="4457880"/>
              <a:ext cx="5400" cy="15120"/>
            </a:xfrm>
            <a:prstGeom prst="ellipse">
              <a:avLst/>
            </a:prstGeom>
            <a:solidFill>
              <a:srgbClr val="333333"/>
            </a:solidFill>
            <a:ln w="0">
              <a:noFill/>
            </a:ln>
          </p:spPr>
          <p:style>
            <a:lnRef idx="0"/>
            <a:fillRef idx="0"/>
            <a:effectRef idx="0"/>
            <a:fontRef idx="minor"/>
          </p:style>
        </p:sp>
        <p:sp>
          <p:nvSpPr>
            <p:cNvPr id="6985" name="CustomShape 114"/>
            <p:cNvSpPr/>
            <p:nvPr/>
          </p:nvSpPr>
          <p:spPr>
            <a:xfrm>
              <a:off x="8910720" y="4458600"/>
              <a:ext cx="37440" cy="342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986" name="CustomShape 115"/>
            <p:cNvSpPr/>
            <p:nvPr/>
          </p:nvSpPr>
          <p:spPr>
            <a:xfrm>
              <a:off x="8721720" y="4470480"/>
              <a:ext cx="192960" cy="2448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6987" name="CustomShape 116"/>
            <p:cNvSpPr/>
            <p:nvPr/>
          </p:nvSpPr>
          <p:spPr>
            <a:xfrm>
              <a:off x="8732880" y="4476960"/>
              <a:ext cx="170640" cy="1188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6988" name="CustomShape 117"/>
            <p:cNvSpPr/>
            <p:nvPr/>
          </p:nvSpPr>
          <p:spPr>
            <a:xfrm>
              <a:off x="8748720" y="4416480"/>
              <a:ext cx="22680" cy="23040"/>
            </a:xfrm>
            <a:prstGeom prst="ellipse">
              <a:avLst/>
            </a:prstGeom>
            <a:solidFill>
              <a:srgbClr val="33cc33"/>
            </a:solidFill>
            <a:ln w="0">
              <a:noFill/>
            </a:ln>
          </p:spPr>
          <p:style>
            <a:lnRef idx="0"/>
            <a:fillRef idx="0"/>
            <a:effectRef idx="0"/>
            <a:fontRef idx="minor"/>
          </p:style>
        </p:sp>
        <p:sp>
          <p:nvSpPr>
            <p:cNvPr id="6989" name="CustomShape 118"/>
            <p:cNvSpPr/>
            <p:nvPr/>
          </p:nvSpPr>
          <p:spPr>
            <a:xfrm>
              <a:off x="8777520" y="4416480"/>
              <a:ext cx="24480" cy="23040"/>
            </a:xfrm>
            <a:prstGeom prst="ellipse">
              <a:avLst/>
            </a:prstGeom>
            <a:solidFill>
              <a:srgbClr val="ff0000"/>
            </a:solidFill>
            <a:ln w="0">
              <a:noFill/>
            </a:ln>
          </p:spPr>
          <p:style>
            <a:lnRef idx="0"/>
            <a:fillRef idx="0"/>
            <a:effectRef idx="0"/>
            <a:fontRef idx="minor"/>
          </p:style>
        </p:sp>
        <p:sp>
          <p:nvSpPr>
            <p:cNvPr id="6990" name="CustomShape 119"/>
            <p:cNvSpPr/>
            <p:nvPr/>
          </p:nvSpPr>
          <p:spPr>
            <a:xfrm>
              <a:off x="8805960" y="4415040"/>
              <a:ext cx="24480" cy="24480"/>
            </a:xfrm>
            <a:prstGeom prst="ellipse">
              <a:avLst/>
            </a:prstGeom>
            <a:solidFill>
              <a:srgbClr val="33cc33"/>
            </a:solidFill>
            <a:ln w="0">
              <a:noFill/>
            </a:ln>
          </p:spPr>
          <p:style>
            <a:lnRef idx="0"/>
            <a:fillRef idx="0"/>
            <a:effectRef idx="0"/>
            <a:fontRef idx="minor"/>
          </p:style>
        </p:sp>
        <p:sp>
          <p:nvSpPr>
            <p:cNvPr id="6991" name="CustomShape 120"/>
            <p:cNvSpPr/>
            <p:nvPr/>
          </p:nvSpPr>
          <p:spPr>
            <a:xfrm>
              <a:off x="8870760" y="4314960"/>
              <a:ext cx="11880" cy="137160"/>
            </a:xfrm>
            <a:prstGeom prst="rect">
              <a:avLst/>
            </a:prstGeom>
            <a:solidFill>
              <a:srgbClr val="292929"/>
            </a:solidFill>
            <a:ln w="9525">
              <a:solidFill>
                <a:srgbClr val="000000"/>
              </a:solidFill>
              <a:miter/>
            </a:ln>
          </p:spPr>
          <p:style>
            <a:lnRef idx="0"/>
            <a:fillRef idx="0"/>
            <a:effectRef idx="0"/>
            <a:fontRef idx="minor"/>
          </p:style>
        </p:sp>
      </p:grpSp>
      <p:grpSp>
        <p:nvGrpSpPr>
          <p:cNvPr id="6992" name="Group 121"/>
          <p:cNvGrpSpPr/>
          <p:nvPr/>
        </p:nvGrpSpPr>
        <p:grpSpPr>
          <a:xfrm>
            <a:off x="8242200" y="5913360"/>
            <a:ext cx="229320" cy="438840"/>
            <a:chOff x="8242200" y="5913360"/>
            <a:chExt cx="229320" cy="438840"/>
          </a:xfrm>
        </p:grpSpPr>
        <p:sp>
          <p:nvSpPr>
            <p:cNvPr id="6993" name="CustomShape 122"/>
            <p:cNvSpPr/>
            <p:nvPr/>
          </p:nvSpPr>
          <p:spPr>
            <a:xfrm>
              <a:off x="8425800" y="5914080"/>
              <a:ext cx="43560" cy="4186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994" name="CustomShape 123"/>
            <p:cNvSpPr/>
            <p:nvPr/>
          </p:nvSpPr>
          <p:spPr>
            <a:xfrm>
              <a:off x="8253360" y="5913360"/>
              <a:ext cx="167400" cy="4183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995" name="CustomShape 124"/>
            <p:cNvSpPr/>
            <p:nvPr/>
          </p:nvSpPr>
          <p:spPr>
            <a:xfrm>
              <a:off x="8434440" y="5939280"/>
              <a:ext cx="24840" cy="3870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996" name="CustomShape 125"/>
            <p:cNvSpPr/>
            <p:nvPr/>
          </p:nvSpPr>
          <p:spPr>
            <a:xfrm>
              <a:off x="8428320" y="6136560"/>
              <a:ext cx="40320" cy="32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997" name="CustomShape 126"/>
            <p:cNvSpPr/>
            <p:nvPr/>
          </p:nvSpPr>
          <p:spPr>
            <a:xfrm>
              <a:off x="8253360" y="5962680"/>
              <a:ext cx="94320" cy="5400"/>
            </a:xfrm>
            <a:prstGeom prst="rect">
              <a:avLst/>
            </a:prstGeom>
            <a:solidFill>
              <a:srgbClr val="000000"/>
            </a:solidFill>
            <a:ln w="9525">
              <a:solidFill>
                <a:srgbClr val="000000"/>
              </a:solidFill>
              <a:miter/>
            </a:ln>
          </p:spPr>
          <p:style>
            <a:lnRef idx="0"/>
            <a:fillRef idx="0"/>
            <a:effectRef idx="0"/>
            <a:fontRef idx="minor"/>
          </p:style>
        </p:sp>
        <p:grpSp>
          <p:nvGrpSpPr>
            <p:cNvPr id="6998" name="Group 127"/>
            <p:cNvGrpSpPr/>
            <p:nvPr/>
          </p:nvGrpSpPr>
          <p:grpSpPr>
            <a:xfrm>
              <a:off x="8340840" y="5958000"/>
              <a:ext cx="92880" cy="24480"/>
              <a:chOff x="8340840" y="5958000"/>
              <a:chExt cx="92880" cy="24480"/>
            </a:xfrm>
          </p:grpSpPr>
          <p:sp>
            <p:nvSpPr>
              <p:cNvPr id="6999" name="CustomShape 128"/>
              <p:cNvSpPr/>
              <p:nvPr/>
            </p:nvSpPr>
            <p:spPr>
              <a:xfrm>
                <a:off x="8340840" y="5958000"/>
                <a:ext cx="92880" cy="24480"/>
              </a:xfrm>
              <a:prstGeom prst="roundRect">
                <a:avLst>
                  <a:gd name="adj" fmla="val 50000"/>
                </a:avLst>
              </a:prstGeom>
              <a:solidFill>
                <a:srgbClr val="000000"/>
              </a:solidFill>
              <a:ln w="0">
                <a:noFill/>
              </a:ln>
            </p:spPr>
            <p:style>
              <a:lnRef idx="0"/>
              <a:fillRef idx="0"/>
              <a:effectRef idx="0"/>
              <a:fontRef idx="minor"/>
            </p:style>
          </p:sp>
          <p:sp>
            <p:nvSpPr>
              <p:cNvPr id="7000" name="CustomShape 129"/>
              <p:cNvSpPr/>
              <p:nvPr/>
            </p:nvSpPr>
            <p:spPr>
              <a:xfrm>
                <a:off x="8342280" y="5961240"/>
                <a:ext cx="89640" cy="180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01" name="CustomShape 130"/>
            <p:cNvSpPr/>
            <p:nvPr/>
          </p:nvSpPr>
          <p:spPr>
            <a:xfrm>
              <a:off x="8256600" y="6021360"/>
              <a:ext cx="94320" cy="7200"/>
            </a:xfrm>
            <a:prstGeom prst="rect">
              <a:avLst/>
            </a:prstGeom>
            <a:solidFill>
              <a:srgbClr val="000000"/>
            </a:solidFill>
            <a:ln w="9525">
              <a:solidFill>
                <a:srgbClr val="000000"/>
              </a:solidFill>
              <a:miter/>
            </a:ln>
          </p:spPr>
          <p:style>
            <a:lnRef idx="0"/>
            <a:fillRef idx="0"/>
            <a:effectRef idx="0"/>
            <a:fontRef idx="minor"/>
          </p:style>
        </p:sp>
        <p:grpSp>
          <p:nvGrpSpPr>
            <p:cNvPr id="7002" name="Group 131"/>
            <p:cNvGrpSpPr/>
            <p:nvPr/>
          </p:nvGrpSpPr>
          <p:grpSpPr>
            <a:xfrm>
              <a:off x="8340840" y="6018120"/>
              <a:ext cx="92880" cy="21240"/>
              <a:chOff x="8340840" y="6018120"/>
              <a:chExt cx="92880" cy="21240"/>
            </a:xfrm>
          </p:grpSpPr>
          <p:sp>
            <p:nvSpPr>
              <p:cNvPr id="7003" name="CustomShape 132"/>
              <p:cNvSpPr/>
              <p:nvPr/>
            </p:nvSpPr>
            <p:spPr>
              <a:xfrm>
                <a:off x="8340840" y="6018120"/>
                <a:ext cx="92880" cy="21240"/>
              </a:xfrm>
              <a:prstGeom prst="roundRect">
                <a:avLst>
                  <a:gd name="adj" fmla="val 50000"/>
                </a:avLst>
              </a:prstGeom>
              <a:solidFill>
                <a:srgbClr val="000000"/>
              </a:solidFill>
              <a:ln w="0">
                <a:noFill/>
              </a:ln>
            </p:spPr>
            <p:style>
              <a:lnRef idx="0"/>
              <a:fillRef idx="0"/>
              <a:effectRef idx="0"/>
              <a:fontRef idx="minor"/>
            </p:style>
          </p:sp>
          <p:sp>
            <p:nvSpPr>
              <p:cNvPr id="7004" name="CustomShape 133"/>
              <p:cNvSpPr/>
              <p:nvPr/>
            </p:nvSpPr>
            <p:spPr>
              <a:xfrm>
                <a:off x="8342280" y="6021360"/>
                <a:ext cx="89640" cy="147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05" name="CustomShape 134"/>
            <p:cNvSpPr/>
            <p:nvPr/>
          </p:nvSpPr>
          <p:spPr>
            <a:xfrm>
              <a:off x="8255160" y="6085080"/>
              <a:ext cx="94320" cy="5400"/>
            </a:xfrm>
            <a:prstGeom prst="rect">
              <a:avLst/>
            </a:prstGeom>
            <a:solidFill>
              <a:srgbClr val="000000"/>
            </a:solidFill>
            <a:ln w="9525">
              <a:solidFill>
                <a:srgbClr val="000000"/>
              </a:solidFill>
              <a:miter/>
            </a:ln>
          </p:spPr>
          <p:style>
            <a:lnRef idx="0"/>
            <a:fillRef idx="0"/>
            <a:effectRef idx="0"/>
            <a:fontRef idx="minor"/>
          </p:style>
        </p:sp>
        <p:sp>
          <p:nvSpPr>
            <p:cNvPr id="7006" name="CustomShape 135"/>
            <p:cNvSpPr/>
            <p:nvPr/>
          </p:nvSpPr>
          <p:spPr>
            <a:xfrm>
              <a:off x="8256600" y="6139080"/>
              <a:ext cx="94320" cy="7200"/>
            </a:xfrm>
            <a:prstGeom prst="rect">
              <a:avLst/>
            </a:prstGeom>
            <a:solidFill>
              <a:srgbClr val="000000"/>
            </a:solidFill>
            <a:ln w="9525">
              <a:solidFill>
                <a:srgbClr val="000000"/>
              </a:solidFill>
              <a:miter/>
            </a:ln>
          </p:spPr>
          <p:style>
            <a:lnRef idx="0"/>
            <a:fillRef idx="0"/>
            <a:effectRef idx="0"/>
            <a:fontRef idx="minor"/>
          </p:style>
        </p:sp>
        <p:grpSp>
          <p:nvGrpSpPr>
            <p:cNvPr id="7007" name="Group 136"/>
            <p:cNvGrpSpPr/>
            <p:nvPr/>
          </p:nvGrpSpPr>
          <p:grpSpPr>
            <a:xfrm>
              <a:off x="8339040" y="6134040"/>
              <a:ext cx="92880" cy="37080"/>
              <a:chOff x="8339040" y="6134040"/>
              <a:chExt cx="92880" cy="37080"/>
            </a:xfrm>
          </p:grpSpPr>
          <p:sp>
            <p:nvSpPr>
              <p:cNvPr id="7008" name="CustomShape 137"/>
              <p:cNvSpPr/>
              <p:nvPr/>
            </p:nvSpPr>
            <p:spPr>
              <a:xfrm>
                <a:off x="8339040" y="6134040"/>
                <a:ext cx="92880" cy="37080"/>
              </a:xfrm>
              <a:prstGeom prst="roundRect">
                <a:avLst>
                  <a:gd name="adj" fmla="val 50000"/>
                </a:avLst>
              </a:prstGeom>
              <a:solidFill>
                <a:srgbClr val="000000"/>
              </a:solidFill>
              <a:ln w="0">
                <a:noFill/>
              </a:ln>
            </p:spPr>
            <p:style>
              <a:lnRef idx="0"/>
              <a:fillRef idx="0"/>
              <a:effectRef idx="0"/>
              <a:fontRef idx="minor"/>
            </p:style>
          </p:sp>
          <p:sp>
            <p:nvSpPr>
              <p:cNvPr id="7009" name="CustomShape 138"/>
              <p:cNvSpPr/>
              <p:nvPr/>
            </p:nvSpPr>
            <p:spPr>
              <a:xfrm>
                <a:off x="8340840" y="6137280"/>
                <a:ext cx="8964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10" name="CustomShape 139"/>
            <p:cNvSpPr/>
            <p:nvPr/>
          </p:nvSpPr>
          <p:spPr>
            <a:xfrm>
              <a:off x="8429040" y="6084000"/>
              <a:ext cx="40320" cy="320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7011" name="Group 140"/>
            <p:cNvGrpSpPr/>
            <p:nvPr/>
          </p:nvGrpSpPr>
          <p:grpSpPr>
            <a:xfrm>
              <a:off x="8339040" y="6078600"/>
              <a:ext cx="92880" cy="23040"/>
              <a:chOff x="8339040" y="6078600"/>
              <a:chExt cx="92880" cy="23040"/>
            </a:xfrm>
          </p:grpSpPr>
          <p:sp>
            <p:nvSpPr>
              <p:cNvPr id="7012" name="CustomShape 141"/>
              <p:cNvSpPr/>
              <p:nvPr/>
            </p:nvSpPr>
            <p:spPr>
              <a:xfrm>
                <a:off x="8339040" y="6078600"/>
                <a:ext cx="92880" cy="23040"/>
              </a:xfrm>
              <a:prstGeom prst="roundRect">
                <a:avLst>
                  <a:gd name="adj" fmla="val 50000"/>
                </a:avLst>
              </a:prstGeom>
              <a:solidFill>
                <a:srgbClr val="000000"/>
              </a:solidFill>
              <a:ln w="0">
                <a:noFill/>
              </a:ln>
            </p:spPr>
            <p:style>
              <a:lnRef idx="0"/>
              <a:fillRef idx="0"/>
              <a:effectRef idx="0"/>
              <a:fontRef idx="minor"/>
            </p:style>
          </p:sp>
          <p:sp>
            <p:nvSpPr>
              <p:cNvPr id="7013" name="CustomShape 142"/>
              <p:cNvSpPr/>
              <p:nvPr/>
            </p:nvSpPr>
            <p:spPr>
              <a:xfrm>
                <a:off x="8340840" y="6081840"/>
                <a:ext cx="89640" cy="165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14" name="CustomShape 143"/>
            <p:cNvSpPr/>
            <p:nvPr/>
          </p:nvSpPr>
          <p:spPr>
            <a:xfrm>
              <a:off x="8423280" y="5913360"/>
              <a:ext cx="8640" cy="4197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7015" name="CustomShape 144"/>
            <p:cNvSpPr/>
            <p:nvPr/>
          </p:nvSpPr>
          <p:spPr>
            <a:xfrm>
              <a:off x="8433000" y="6019920"/>
              <a:ext cx="36000" cy="367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16" name="CustomShape 145"/>
            <p:cNvSpPr/>
            <p:nvPr/>
          </p:nvSpPr>
          <p:spPr>
            <a:xfrm>
              <a:off x="8433360" y="5959800"/>
              <a:ext cx="37080" cy="41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17" name="CustomShape 146"/>
            <p:cNvSpPr/>
            <p:nvPr/>
          </p:nvSpPr>
          <p:spPr>
            <a:xfrm>
              <a:off x="8466120" y="6315120"/>
              <a:ext cx="5400" cy="15120"/>
            </a:xfrm>
            <a:prstGeom prst="ellipse">
              <a:avLst/>
            </a:prstGeom>
            <a:solidFill>
              <a:srgbClr val="333333"/>
            </a:solidFill>
            <a:ln w="0">
              <a:noFill/>
            </a:ln>
          </p:spPr>
          <p:style>
            <a:lnRef idx="0"/>
            <a:fillRef idx="0"/>
            <a:effectRef idx="0"/>
            <a:fontRef idx="minor"/>
          </p:style>
        </p:sp>
        <p:sp>
          <p:nvSpPr>
            <p:cNvPr id="7018" name="CustomShape 147"/>
            <p:cNvSpPr/>
            <p:nvPr/>
          </p:nvSpPr>
          <p:spPr>
            <a:xfrm>
              <a:off x="8431200" y="6315840"/>
              <a:ext cx="37440" cy="342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7019" name="CustomShape 148"/>
            <p:cNvSpPr/>
            <p:nvPr/>
          </p:nvSpPr>
          <p:spPr>
            <a:xfrm>
              <a:off x="8242200" y="6327720"/>
              <a:ext cx="192960" cy="2448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7020" name="CustomShape 149"/>
            <p:cNvSpPr/>
            <p:nvPr/>
          </p:nvSpPr>
          <p:spPr>
            <a:xfrm>
              <a:off x="8253360" y="6334200"/>
              <a:ext cx="170640" cy="1188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7021" name="CustomShape 150"/>
            <p:cNvSpPr/>
            <p:nvPr/>
          </p:nvSpPr>
          <p:spPr>
            <a:xfrm>
              <a:off x="8269200" y="6273720"/>
              <a:ext cx="22680" cy="23040"/>
            </a:xfrm>
            <a:prstGeom prst="ellipse">
              <a:avLst/>
            </a:prstGeom>
            <a:solidFill>
              <a:srgbClr val="33cc33"/>
            </a:solidFill>
            <a:ln w="0">
              <a:noFill/>
            </a:ln>
          </p:spPr>
          <p:style>
            <a:lnRef idx="0"/>
            <a:fillRef idx="0"/>
            <a:effectRef idx="0"/>
            <a:fontRef idx="minor"/>
          </p:style>
        </p:sp>
        <p:sp>
          <p:nvSpPr>
            <p:cNvPr id="7022" name="CustomShape 151"/>
            <p:cNvSpPr/>
            <p:nvPr/>
          </p:nvSpPr>
          <p:spPr>
            <a:xfrm>
              <a:off x="8298000" y="6273720"/>
              <a:ext cx="24480" cy="23040"/>
            </a:xfrm>
            <a:prstGeom prst="ellipse">
              <a:avLst/>
            </a:prstGeom>
            <a:solidFill>
              <a:srgbClr val="ff0000"/>
            </a:solidFill>
            <a:ln w="0">
              <a:noFill/>
            </a:ln>
          </p:spPr>
          <p:style>
            <a:lnRef idx="0"/>
            <a:fillRef idx="0"/>
            <a:effectRef idx="0"/>
            <a:fontRef idx="minor"/>
          </p:style>
        </p:sp>
        <p:sp>
          <p:nvSpPr>
            <p:cNvPr id="7023" name="CustomShape 152"/>
            <p:cNvSpPr/>
            <p:nvPr/>
          </p:nvSpPr>
          <p:spPr>
            <a:xfrm>
              <a:off x="8326440" y="6272280"/>
              <a:ext cx="24480" cy="24480"/>
            </a:xfrm>
            <a:prstGeom prst="ellipse">
              <a:avLst/>
            </a:prstGeom>
            <a:solidFill>
              <a:srgbClr val="33cc33"/>
            </a:solidFill>
            <a:ln w="0">
              <a:noFill/>
            </a:ln>
          </p:spPr>
          <p:style>
            <a:lnRef idx="0"/>
            <a:fillRef idx="0"/>
            <a:effectRef idx="0"/>
            <a:fontRef idx="minor"/>
          </p:style>
        </p:sp>
        <p:sp>
          <p:nvSpPr>
            <p:cNvPr id="7024" name="CustomShape 153"/>
            <p:cNvSpPr/>
            <p:nvPr/>
          </p:nvSpPr>
          <p:spPr>
            <a:xfrm>
              <a:off x="8391600" y="6172200"/>
              <a:ext cx="11880" cy="137160"/>
            </a:xfrm>
            <a:prstGeom prst="rect">
              <a:avLst/>
            </a:prstGeom>
            <a:solidFill>
              <a:srgbClr val="292929"/>
            </a:solidFill>
            <a:ln w="9525">
              <a:solidFill>
                <a:srgbClr val="000000"/>
              </a:solidFill>
              <a:miter/>
            </a:ln>
          </p:spPr>
          <p:style>
            <a:lnRef idx="0"/>
            <a:fillRef idx="0"/>
            <a:effectRef idx="0"/>
            <a:fontRef idx="minor"/>
          </p:style>
        </p:sp>
      </p:grpSp>
      <p:grpSp>
        <p:nvGrpSpPr>
          <p:cNvPr id="7025" name="Group 154"/>
          <p:cNvGrpSpPr/>
          <p:nvPr/>
        </p:nvGrpSpPr>
        <p:grpSpPr>
          <a:xfrm>
            <a:off x="1689120" y="5749920"/>
            <a:ext cx="229320" cy="438840"/>
            <a:chOff x="1689120" y="5749920"/>
            <a:chExt cx="229320" cy="438840"/>
          </a:xfrm>
        </p:grpSpPr>
        <p:sp>
          <p:nvSpPr>
            <p:cNvPr id="7026" name="CustomShape 155"/>
            <p:cNvSpPr/>
            <p:nvPr/>
          </p:nvSpPr>
          <p:spPr>
            <a:xfrm>
              <a:off x="1872720" y="5750640"/>
              <a:ext cx="43560" cy="4186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7027" name="CustomShape 156"/>
            <p:cNvSpPr/>
            <p:nvPr/>
          </p:nvSpPr>
          <p:spPr>
            <a:xfrm>
              <a:off x="1700280" y="5749920"/>
              <a:ext cx="167400" cy="4183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7028" name="CustomShape 157"/>
            <p:cNvSpPr/>
            <p:nvPr/>
          </p:nvSpPr>
          <p:spPr>
            <a:xfrm>
              <a:off x="1881360" y="5775840"/>
              <a:ext cx="24840" cy="3870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7029" name="CustomShape 158"/>
            <p:cNvSpPr/>
            <p:nvPr/>
          </p:nvSpPr>
          <p:spPr>
            <a:xfrm>
              <a:off x="1875240" y="5973120"/>
              <a:ext cx="40320" cy="32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30" name="CustomShape 159"/>
            <p:cNvSpPr/>
            <p:nvPr/>
          </p:nvSpPr>
          <p:spPr>
            <a:xfrm>
              <a:off x="1700280" y="5799240"/>
              <a:ext cx="94320" cy="5400"/>
            </a:xfrm>
            <a:prstGeom prst="rect">
              <a:avLst/>
            </a:prstGeom>
            <a:solidFill>
              <a:srgbClr val="000000"/>
            </a:solidFill>
            <a:ln w="9525">
              <a:solidFill>
                <a:srgbClr val="000000"/>
              </a:solidFill>
              <a:miter/>
            </a:ln>
          </p:spPr>
          <p:style>
            <a:lnRef idx="0"/>
            <a:fillRef idx="0"/>
            <a:effectRef idx="0"/>
            <a:fontRef idx="minor"/>
          </p:style>
        </p:sp>
        <p:grpSp>
          <p:nvGrpSpPr>
            <p:cNvPr id="7031" name="Group 160"/>
            <p:cNvGrpSpPr/>
            <p:nvPr/>
          </p:nvGrpSpPr>
          <p:grpSpPr>
            <a:xfrm>
              <a:off x="1787400" y="5794200"/>
              <a:ext cx="92880" cy="24480"/>
              <a:chOff x="1787400" y="5794200"/>
              <a:chExt cx="92880" cy="24480"/>
            </a:xfrm>
          </p:grpSpPr>
          <p:sp>
            <p:nvSpPr>
              <p:cNvPr id="7032" name="CustomShape 161"/>
              <p:cNvSpPr/>
              <p:nvPr/>
            </p:nvSpPr>
            <p:spPr>
              <a:xfrm>
                <a:off x="1787400" y="5794200"/>
                <a:ext cx="92880" cy="24480"/>
              </a:xfrm>
              <a:prstGeom prst="roundRect">
                <a:avLst>
                  <a:gd name="adj" fmla="val 50000"/>
                </a:avLst>
              </a:prstGeom>
              <a:solidFill>
                <a:srgbClr val="000000"/>
              </a:solidFill>
              <a:ln w="0">
                <a:noFill/>
              </a:ln>
            </p:spPr>
            <p:style>
              <a:lnRef idx="0"/>
              <a:fillRef idx="0"/>
              <a:effectRef idx="0"/>
              <a:fontRef idx="minor"/>
            </p:style>
          </p:sp>
          <p:sp>
            <p:nvSpPr>
              <p:cNvPr id="7033" name="CustomShape 162"/>
              <p:cNvSpPr/>
              <p:nvPr/>
            </p:nvSpPr>
            <p:spPr>
              <a:xfrm>
                <a:off x="1789200" y="5797800"/>
                <a:ext cx="89640" cy="180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34" name="CustomShape 163"/>
            <p:cNvSpPr/>
            <p:nvPr/>
          </p:nvSpPr>
          <p:spPr>
            <a:xfrm>
              <a:off x="1703520" y="5857920"/>
              <a:ext cx="94320" cy="7200"/>
            </a:xfrm>
            <a:prstGeom prst="rect">
              <a:avLst/>
            </a:prstGeom>
            <a:solidFill>
              <a:srgbClr val="000000"/>
            </a:solidFill>
            <a:ln w="9525">
              <a:solidFill>
                <a:srgbClr val="000000"/>
              </a:solidFill>
              <a:miter/>
            </a:ln>
          </p:spPr>
          <p:style>
            <a:lnRef idx="0"/>
            <a:fillRef idx="0"/>
            <a:effectRef idx="0"/>
            <a:fontRef idx="minor"/>
          </p:style>
        </p:sp>
        <p:grpSp>
          <p:nvGrpSpPr>
            <p:cNvPr id="7035" name="Group 164"/>
            <p:cNvGrpSpPr/>
            <p:nvPr/>
          </p:nvGrpSpPr>
          <p:grpSpPr>
            <a:xfrm>
              <a:off x="1787400" y="5854680"/>
              <a:ext cx="92880" cy="21240"/>
              <a:chOff x="1787400" y="5854680"/>
              <a:chExt cx="92880" cy="21240"/>
            </a:xfrm>
          </p:grpSpPr>
          <p:sp>
            <p:nvSpPr>
              <p:cNvPr id="7036" name="CustomShape 165"/>
              <p:cNvSpPr/>
              <p:nvPr/>
            </p:nvSpPr>
            <p:spPr>
              <a:xfrm>
                <a:off x="1787400" y="5854680"/>
                <a:ext cx="92880" cy="21240"/>
              </a:xfrm>
              <a:prstGeom prst="roundRect">
                <a:avLst>
                  <a:gd name="adj" fmla="val 50000"/>
                </a:avLst>
              </a:prstGeom>
              <a:solidFill>
                <a:srgbClr val="000000"/>
              </a:solidFill>
              <a:ln w="0">
                <a:noFill/>
              </a:ln>
            </p:spPr>
            <p:style>
              <a:lnRef idx="0"/>
              <a:fillRef idx="0"/>
              <a:effectRef idx="0"/>
              <a:fontRef idx="minor"/>
            </p:style>
          </p:sp>
          <p:sp>
            <p:nvSpPr>
              <p:cNvPr id="7037" name="CustomShape 166"/>
              <p:cNvSpPr/>
              <p:nvPr/>
            </p:nvSpPr>
            <p:spPr>
              <a:xfrm>
                <a:off x="1789200" y="5857920"/>
                <a:ext cx="89640" cy="147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38" name="CustomShape 167"/>
            <p:cNvSpPr/>
            <p:nvPr/>
          </p:nvSpPr>
          <p:spPr>
            <a:xfrm>
              <a:off x="1701720" y="5921280"/>
              <a:ext cx="94320" cy="5400"/>
            </a:xfrm>
            <a:prstGeom prst="rect">
              <a:avLst/>
            </a:prstGeom>
            <a:solidFill>
              <a:srgbClr val="000000"/>
            </a:solidFill>
            <a:ln w="9525">
              <a:solidFill>
                <a:srgbClr val="000000"/>
              </a:solidFill>
              <a:miter/>
            </a:ln>
          </p:spPr>
          <p:style>
            <a:lnRef idx="0"/>
            <a:fillRef idx="0"/>
            <a:effectRef idx="0"/>
            <a:fontRef idx="minor"/>
          </p:style>
        </p:sp>
        <p:sp>
          <p:nvSpPr>
            <p:cNvPr id="7039" name="CustomShape 168"/>
            <p:cNvSpPr/>
            <p:nvPr/>
          </p:nvSpPr>
          <p:spPr>
            <a:xfrm>
              <a:off x="1703520" y="5975280"/>
              <a:ext cx="94320" cy="7200"/>
            </a:xfrm>
            <a:prstGeom prst="rect">
              <a:avLst/>
            </a:prstGeom>
            <a:solidFill>
              <a:srgbClr val="000000"/>
            </a:solidFill>
            <a:ln w="9525">
              <a:solidFill>
                <a:srgbClr val="000000"/>
              </a:solidFill>
              <a:miter/>
            </a:ln>
          </p:spPr>
          <p:style>
            <a:lnRef idx="0"/>
            <a:fillRef idx="0"/>
            <a:effectRef idx="0"/>
            <a:fontRef idx="minor"/>
          </p:style>
        </p:sp>
        <p:grpSp>
          <p:nvGrpSpPr>
            <p:cNvPr id="7040" name="Group 169"/>
            <p:cNvGrpSpPr/>
            <p:nvPr/>
          </p:nvGrpSpPr>
          <p:grpSpPr>
            <a:xfrm>
              <a:off x="1785960" y="5970600"/>
              <a:ext cx="92880" cy="37080"/>
              <a:chOff x="1785960" y="5970600"/>
              <a:chExt cx="92880" cy="37080"/>
            </a:xfrm>
          </p:grpSpPr>
          <p:sp>
            <p:nvSpPr>
              <p:cNvPr id="7041" name="CustomShape 170"/>
              <p:cNvSpPr/>
              <p:nvPr/>
            </p:nvSpPr>
            <p:spPr>
              <a:xfrm>
                <a:off x="1785960" y="5970600"/>
                <a:ext cx="92880" cy="37080"/>
              </a:xfrm>
              <a:prstGeom prst="roundRect">
                <a:avLst>
                  <a:gd name="adj" fmla="val 50000"/>
                </a:avLst>
              </a:prstGeom>
              <a:solidFill>
                <a:srgbClr val="000000"/>
              </a:solidFill>
              <a:ln w="0">
                <a:noFill/>
              </a:ln>
            </p:spPr>
            <p:style>
              <a:lnRef idx="0"/>
              <a:fillRef idx="0"/>
              <a:effectRef idx="0"/>
              <a:fontRef idx="minor"/>
            </p:style>
          </p:sp>
          <p:sp>
            <p:nvSpPr>
              <p:cNvPr id="7042" name="CustomShape 171"/>
              <p:cNvSpPr/>
              <p:nvPr/>
            </p:nvSpPr>
            <p:spPr>
              <a:xfrm>
                <a:off x="1787400" y="5973840"/>
                <a:ext cx="8964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43" name="CustomShape 172"/>
            <p:cNvSpPr/>
            <p:nvPr/>
          </p:nvSpPr>
          <p:spPr>
            <a:xfrm>
              <a:off x="1875960" y="5920200"/>
              <a:ext cx="40320" cy="320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7044" name="Group 173"/>
            <p:cNvGrpSpPr/>
            <p:nvPr/>
          </p:nvGrpSpPr>
          <p:grpSpPr>
            <a:xfrm>
              <a:off x="1785960" y="5915160"/>
              <a:ext cx="92880" cy="23040"/>
              <a:chOff x="1785960" y="5915160"/>
              <a:chExt cx="92880" cy="23040"/>
            </a:xfrm>
          </p:grpSpPr>
          <p:sp>
            <p:nvSpPr>
              <p:cNvPr id="7045" name="CustomShape 174"/>
              <p:cNvSpPr/>
              <p:nvPr/>
            </p:nvSpPr>
            <p:spPr>
              <a:xfrm>
                <a:off x="1785960" y="5915160"/>
                <a:ext cx="92880" cy="23040"/>
              </a:xfrm>
              <a:prstGeom prst="roundRect">
                <a:avLst>
                  <a:gd name="adj" fmla="val 50000"/>
                </a:avLst>
              </a:prstGeom>
              <a:solidFill>
                <a:srgbClr val="000000"/>
              </a:solidFill>
              <a:ln w="0">
                <a:noFill/>
              </a:ln>
            </p:spPr>
            <p:style>
              <a:lnRef idx="0"/>
              <a:fillRef idx="0"/>
              <a:effectRef idx="0"/>
              <a:fontRef idx="minor"/>
            </p:style>
          </p:sp>
          <p:sp>
            <p:nvSpPr>
              <p:cNvPr id="7046" name="CustomShape 175"/>
              <p:cNvSpPr/>
              <p:nvPr/>
            </p:nvSpPr>
            <p:spPr>
              <a:xfrm>
                <a:off x="1787400" y="5918400"/>
                <a:ext cx="89640" cy="165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47" name="CustomShape 176"/>
            <p:cNvSpPr/>
            <p:nvPr/>
          </p:nvSpPr>
          <p:spPr>
            <a:xfrm>
              <a:off x="1870200" y="5749920"/>
              <a:ext cx="8640" cy="4197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7048" name="CustomShape 177"/>
            <p:cNvSpPr/>
            <p:nvPr/>
          </p:nvSpPr>
          <p:spPr>
            <a:xfrm>
              <a:off x="1879560" y="5856480"/>
              <a:ext cx="36000" cy="367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49" name="CustomShape 178"/>
            <p:cNvSpPr/>
            <p:nvPr/>
          </p:nvSpPr>
          <p:spPr>
            <a:xfrm>
              <a:off x="1880280" y="5796360"/>
              <a:ext cx="37080" cy="41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50" name="CustomShape 179"/>
            <p:cNvSpPr/>
            <p:nvPr/>
          </p:nvSpPr>
          <p:spPr>
            <a:xfrm>
              <a:off x="1913040" y="6151680"/>
              <a:ext cx="5400" cy="15120"/>
            </a:xfrm>
            <a:prstGeom prst="ellipse">
              <a:avLst/>
            </a:prstGeom>
            <a:solidFill>
              <a:srgbClr val="333333"/>
            </a:solidFill>
            <a:ln w="0">
              <a:noFill/>
            </a:ln>
          </p:spPr>
          <p:style>
            <a:lnRef idx="0"/>
            <a:fillRef idx="0"/>
            <a:effectRef idx="0"/>
            <a:fontRef idx="minor"/>
          </p:style>
        </p:sp>
        <p:sp>
          <p:nvSpPr>
            <p:cNvPr id="7051" name="CustomShape 180"/>
            <p:cNvSpPr/>
            <p:nvPr/>
          </p:nvSpPr>
          <p:spPr>
            <a:xfrm>
              <a:off x="1878120" y="6152400"/>
              <a:ext cx="37440" cy="342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7052" name="CustomShape 181"/>
            <p:cNvSpPr/>
            <p:nvPr/>
          </p:nvSpPr>
          <p:spPr>
            <a:xfrm>
              <a:off x="1689120" y="6164280"/>
              <a:ext cx="192960" cy="2448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7053" name="CustomShape 182"/>
            <p:cNvSpPr/>
            <p:nvPr/>
          </p:nvSpPr>
          <p:spPr>
            <a:xfrm>
              <a:off x="1700280" y="6170760"/>
              <a:ext cx="170640" cy="1188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7054" name="CustomShape 183"/>
            <p:cNvSpPr/>
            <p:nvPr/>
          </p:nvSpPr>
          <p:spPr>
            <a:xfrm>
              <a:off x="1716120" y="6110280"/>
              <a:ext cx="22680" cy="23040"/>
            </a:xfrm>
            <a:prstGeom prst="ellipse">
              <a:avLst/>
            </a:prstGeom>
            <a:solidFill>
              <a:srgbClr val="33cc33"/>
            </a:solidFill>
            <a:ln w="0">
              <a:noFill/>
            </a:ln>
          </p:spPr>
          <p:style>
            <a:lnRef idx="0"/>
            <a:fillRef idx="0"/>
            <a:effectRef idx="0"/>
            <a:fontRef idx="minor"/>
          </p:style>
        </p:sp>
        <p:sp>
          <p:nvSpPr>
            <p:cNvPr id="7055" name="CustomShape 184"/>
            <p:cNvSpPr/>
            <p:nvPr/>
          </p:nvSpPr>
          <p:spPr>
            <a:xfrm>
              <a:off x="1744560" y="6110280"/>
              <a:ext cx="24480" cy="23040"/>
            </a:xfrm>
            <a:prstGeom prst="ellipse">
              <a:avLst/>
            </a:prstGeom>
            <a:solidFill>
              <a:srgbClr val="ff0000"/>
            </a:solidFill>
            <a:ln w="0">
              <a:noFill/>
            </a:ln>
          </p:spPr>
          <p:style>
            <a:lnRef idx="0"/>
            <a:fillRef idx="0"/>
            <a:effectRef idx="0"/>
            <a:fontRef idx="minor"/>
          </p:style>
        </p:sp>
        <p:sp>
          <p:nvSpPr>
            <p:cNvPr id="7056" name="CustomShape 185"/>
            <p:cNvSpPr/>
            <p:nvPr/>
          </p:nvSpPr>
          <p:spPr>
            <a:xfrm>
              <a:off x="1773360" y="6108840"/>
              <a:ext cx="24480" cy="24480"/>
            </a:xfrm>
            <a:prstGeom prst="ellipse">
              <a:avLst/>
            </a:prstGeom>
            <a:solidFill>
              <a:srgbClr val="33cc33"/>
            </a:solidFill>
            <a:ln w="0">
              <a:noFill/>
            </a:ln>
          </p:spPr>
          <p:style>
            <a:lnRef idx="0"/>
            <a:fillRef idx="0"/>
            <a:effectRef idx="0"/>
            <a:fontRef idx="minor"/>
          </p:style>
        </p:sp>
        <p:sp>
          <p:nvSpPr>
            <p:cNvPr id="7057" name="CustomShape 186"/>
            <p:cNvSpPr/>
            <p:nvPr/>
          </p:nvSpPr>
          <p:spPr>
            <a:xfrm>
              <a:off x="1838160" y="6008760"/>
              <a:ext cx="11880" cy="137160"/>
            </a:xfrm>
            <a:prstGeom prst="rect">
              <a:avLst/>
            </a:prstGeom>
            <a:solidFill>
              <a:srgbClr val="292929"/>
            </a:solidFill>
            <a:ln w="9525">
              <a:solidFill>
                <a:srgbClr val="000000"/>
              </a:solidFill>
              <a:miter/>
            </a:ln>
          </p:spPr>
          <p:style>
            <a:lnRef idx="0"/>
            <a:fillRef idx="0"/>
            <a:effectRef idx="0"/>
            <a:fontRef idx="minor"/>
          </p:style>
        </p:sp>
      </p:grpSp>
      <p:grpSp>
        <p:nvGrpSpPr>
          <p:cNvPr id="7058" name="Group 187"/>
          <p:cNvGrpSpPr/>
          <p:nvPr/>
        </p:nvGrpSpPr>
        <p:grpSpPr>
          <a:xfrm>
            <a:off x="7928280" y="3252960"/>
            <a:ext cx="616320" cy="866880"/>
            <a:chOff x="7928280" y="3252960"/>
            <a:chExt cx="616320" cy="866880"/>
          </a:xfrm>
        </p:grpSpPr>
        <p:sp>
          <p:nvSpPr>
            <p:cNvPr id="7059" name="CustomShape 188"/>
            <p:cNvSpPr/>
            <p:nvPr/>
          </p:nvSpPr>
          <p:spPr>
            <a:xfrm>
              <a:off x="7934400" y="3252960"/>
              <a:ext cx="600480" cy="86688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7060" name="Line 189"/>
            <p:cNvSpPr/>
            <p:nvPr/>
          </p:nvSpPr>
          <p:spPr>
            <a:xfrm>
              <a:off x="7928280" y="3429000"/>
              <a:ext cx="603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061" name="Line 190"/>
            <p:cNvSpPr/>
            <p:nvPr/>
          </p:nvSpPr>
          <p:spPr>
            <a:xfrm>
              <a:off x="7931520" y="3607560"/>
              <a:ext cx="6033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062" name="Line 191"/>
            <p:cNvSpPr/>
            <p:nvPr/>
          </p:nvSpPr>
          <p:spPr>
            <a:xfrm>
              <a:off x="7941240" y="3783240"/>
              <a:ext cx="6033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063" name="Line 192"/>
            <p:cNvSpPr/>
            <p:nvPr/>
          </p:nvSpPr>
          <p:spPr>
            <a:xfrm>
              <a:off x="7932600" y="3953880"/>
              <a:ext cx="6033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sp>
        <p:nvSpPr>
          <p:cNvPr id="7064" name="Line 193"/>
          <p:cNvSpPr/>
          <p:nvPr/>
        </p:nvSpPr>
        <p:spPr>
          <a:xfrm>
            <a:off x="3768840" y="4119480"/>
            <a:ext cx="13078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7065" name="Group 194"/>
          <p:cNvGrpSpPr/>
          <p:nvPr/>
        </p:nvGrpSpPr>
        <p:grpSpPr>
          <a:xfrm>
            <a:off x="3703680" y="3745080"/>
            <a:ext cx="229320" cy="438480"/>
            <a:chOff x="3703680" y="3745080"/>
            <a:chExt cx="229320" cy="438480"/>
          </a:xfrm>
        </p:grpSpPr>
        <p:sp>
          <p:nvSpPr>
            <p:cNvPr id="7066" name="CustomShape 195"/>
            <p:cNvSpPr/>
            <p:nvPr/>
          </p:nvSpPr>
          <p:spPr>
            <a:xfrm>
              <a:off x="3887280" y="3745800"/>
              <a:ext cx="43560" cy="4186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7067" name="CustomShape 196"/>
            <p:cNvSpPr/>
            <p:nvPr/>
          </p:nvSpPr>
          <p:spPr>
            <a:xfrm>
              <a:off x="3714840" y="3745080"/>
              <a:ext cx="167400" cy="4183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7068" name="CustomShape 197"/>
            <p:cNvSpPr/>
            <p:nvPr/>
          </p:nvSpPr>
          <p:spPr>
            <a:xfrm>
              <a:off x="3895560" y="3771000"/>
              <a:ext cx="24840" cy="3870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7069" name="CustomShape 198"/>
            <p:cNvSpPr/>
            <p:nvPr/>
          </p:nvSpPr>
          <p:spPr>
            <a:xfrm>
              <a:off x="3889800" y="3967920"/>
              <a:ext cx="40320" cy="32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70" name="CustomShape 199"/>
            <p:cNvSpPr/>
            <p:nvPr/>
          </p:nvSpPr>
          <p:spPr>
            <a:xfrm>
              <a:off x="3714840" y="3794040"/>
              <a:ext cx="94320" cy="5400"/>
            </a:xfrm>
            <a:prstGeom prst="rect">
              <a:avLst/>
            </a:prstGeom>
            <a:solidFill>
              <a:srgbClr val="000000"/>
            </a:solidFill>
            <a:ln w="9525">
              <a:solidFill>
                <a:srgbClr val="000000"/>
              </a:solidFill>
              <a:miter/>
            </a:ln>
          </p:spPr>
          <p:style>
            <a:lnRef idx="0"/>
            <a:fillRef idx="0"/>
            <a:effectRef idx="0"/>
            <a:fontRef idx="minor"/>
          </p:style>
        </p:sp>
        <p:grpSp>
          <p:nvGrpSpPr>
            <p:cNvPr id="7071" name="Group 200"/>
            <p:cNvGrpSpPr/>
            <p:nvPr/>
          </p:nvGrpSpPr>
          <p:grpSpPr>
            <a:xfrm>
              <a:off x="3801960" y="3789360"/>
              <a:ext cx="92880" cy="24480"/>
              <a:chOff x="3801960" y="3789360"/>
              <a:chExt cx="92880" cy="24480"/>
            </a:xfrm>
          </p:grpSpPr>
          <p:sp>
            <p:nvSpPr>
              <p:cNvPr id="7072" name="CustomShape 201"/>
              <p:cNvSpPr/>
              <p:nvPr/>
            </p:nvSpPr>
            <p:spPr>
              <a:xfrm>
                <a:off x="3801960" y="3789360"/>
                <a:ext cx="92880" cy="24480"/>
              </a:xfrm>
              <a:prstGeom prst="roundRect">
                <a:avLst>
                  <a:gd name="adj" fmla="val 50000"/>
                </a:avLst>
              </a:prstGeom>
              <a:solidFill>
                <a:srgbClr val="000000"/>
              </a:solidFill>
              <a:ln w="0">
                <a:noFill/>
              </a:ln>
            </p:spPr>
            <p:style>
              <a:lnRef idx="0"/>
              <a:fillRef idx="0"/>
              <a:effectRef idx="0"/>
              <a:fontRef idx="minor"/>
            </p:style>
          </p:sp>
          <p:sp>
            <p:nvSpPr>
              <p:cNvPr id="7073" name="CustomShape 202"/>
              <p:cNvSpPr/>
              <p:nvPr/>
            </p:nvSpPr>
            <p:spPr>
              <a:xfrm>
                <a:off x="3803760" y="3792600"/>
                <a:ext cx="89640" cy="180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74" name="CustomShape 203"/>
            <p:cNvSpPr/>
            <p:nvPr/>
          </p:nvSpPr>
          <p:spPr>
            <a:xfrm>
              <a:off x="3718080" y="3852720"/>
              <a:ext cx="94320" cy="7200"/>
            </a:xfrm>
            <a:prstGeom prst="rect">
              <a:avLst/>
            </a:prstGeom>
            <a:solidFill>
              <a:srgbClr val="000000"/>
            </a:solidFill>
            <a:ln w="9525">
              <a:solidFill>
                <a:srgbClr val="000000"/>
              </a:solidFill>
              <a:miter/>
            </a:ln>
          </p:spPr>
          <p:style>
            <a:lnRef idx="0"/>
            <a:fillRef idx="0"/>
            <a:effectRef idx="0"/>
            <a:fontRef idx="minor"/>
          </p:style>
        </p:sp>
        <p:grpSp>
          <p:nvGrpSpPr>
            <p:cNvPr id="7075" name="Group 204"/>
            <p:cNvGrpSpPr/>
            <p:nvPr/>
          </p:nvGrpSpPr>
          <p:grpSpPr>
            <a:xfrm>
              <a:off x="3801960" y="3849840"/>
              <a:ext cx="92880" cy="21240"/>
              <a:chOff x="3801960" y="3849840"/>
              <a:chExt cx="92880" cy="21240"/>
            </a:xfrm>
          </p:grpSpPr>
          <p:sp>
            <p:nvSpPr>
              <p:cNvPr id="7076" name="CustomShape 205"/>
              <p:cNvSpPr/>
              <p:nvPr/>
            </p:nvSpPr>
            <p:spPr>
              <a:xfrm>
                <a:off x="3801960" y="3849840"/>
                <a:ext cx="92880" cy="21240"/>
              </a:xfrm>
              <a:prstGeom prst="roundRect">
                <a:avLst>
                  <a:gd name="adj" fmla="val 50000"/>
                </a:avLst>
              </a:prstGeom>
              <a:solidFill>
                <a:srgbClr val="000000"/>
              </a:solidFill>
              <a:ln w="0">
                <a:noFill/>
              </a:ln>
            </p:spPr>
            <p:style>
              <a:lnRef idx="0"/>
              <a:fillRef idx="0"/>
              <a:effectRef idx="0"/>
              <a:fontRef idx="minor"/>
            </p:style>
          </p:sp>
          <p:sp>
            <p:nvSpPr>
              <p:cNvPr id="7077" name="CustomShape 206"/>
              <p:cNvSpPr/>
              <p:nvPr/>
            </p:nvSpPr>
            <p:spPr>
              <a:xfrm>
                <a:off x="3803760" y="3853080"/>
                <a:ext cx="89640" cy="147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78" name="CustomShape 207"/>
            <p:cNvSpPr/>
            <p:nvPr/>
          </p:nvSpPr>
          <p:spPr>
            <a:xfrm>
              <a:off x="3716280" y="3916440"/>
              <a:ext cx="94320" cy="5400"/>
            </a:xfrm>
            <a:prstGeom prst="rect">
              <a:avLst/>
            </a:prstGeom>
            <a:solidFill>
              <a:srgbClr val="000000"/>
            </a:solidFill>
            <a:ln w="9525">
              <a:solidFill>
                <a:srgbClr val="000000"/>
              </a:solidFill>
              <a:miter/>
            </a:ln>
          </p:spPr>
          <p:style>
            <a:lnRef idx="0"/>
            <a:fillRef idx="0"/>
            <a:effectRef idx="0"/>
            <a:fontRef idx="minor"/>
          </p:style>
        </p:sp>
        <p:sp>
          <p:nvSpPr>
            <p:cNvPr id="7079" name="CustomShape 208"/>
            <p:cNvSpPr/>
            <p:nvPr/>
          </p:nvSpPr>
          <p:spPr>
            <a:xfrm>
              <a:off x="3718080" y="3970440"/>
              <a:ext cx="94320" cy="7200"/>
            </a:xfrm>
            <a:prstGeom prst="rect">
              <a:avLst/>
            </a:prstGeom>
            <a:solidFill>
              <a:srgbClr val="000000"/>
            </a:solidFill>
            <a:ln w="9525">
              <a:solidFill>
                <a:srgbClr val="000000"/>
              </a:solidFill>
              <a:miter/>
            </a:ln>
          </p:spPr>
          <p:style>
            <a:lnRef idx="0"/>
            <a:fillRef idx="0"/>
            <a:effectRef idx="0"/>
            <a:fontRef idx="minor"/>
          </p:style>
        </p:sp>
        <p:grpSp>
          <p:nvGrpSpPr>
            <p:cNvPr id="7080" name="Group 209"/>
            <p:cNvGrpSpPr/>
            <p:nvPr/>
          </p:nvGrpSpPr>
          <p:grpSpPr>
            <a:xfrm>
              <a:off x="3800520" y="3965760"/>
              <a:ext cx="92880" cy="37080"/>
              <a:chOff x="3800520" y="3965760"/>
              <a:chExt cx="92880" cy="37080"/>
            </a:xfrm>
          </p:grpSpPr>
          <p:sp>
            <p:nvSpPr>
              <p:cNvPr id="7081" name="CustomShape 210"/>
              <p:cNvSpPr/>
              <p:nvPr/>
            </p:nvSpPr>
            <p:spPr>
              <a:xfrm>
                <a:off x="3800520" y="3965760"/>
                <a:ext cx="92880" cy="37080"/>
              </a:xfrm>
              <a:prstGeom prst="roundRect">
                <a:avLst>
                  <a:gd name="adj" fmla="val 50000"/>
                </a:avLst>
              </a:prstGeom>
              <a:solidFill>
                <a:srgbClr val="000000"/>
              </a:solidFill>
              <a:ln w="0">
                <a:noFill/>
              </a:ln>
            </p:spPr>
            <p:style>
              <a:lnRef idx="0"/>
              <a:fillRef idx="0"/>
              <a:effectRef idx="0"/>
              <a:fontRef idx="minor"/>
            </p:style>
          </p:sp>
          <p:sp>
            <p:nvSpPr>
              <p:cNvPr id="7082" name="CustomShape 211"/>
              <p:cNvSpPr/>
              <p:nvPr/>
            </p:nvSpPr>
            <p:spPr>
              <a:xfrm>
                <a:off x="3801960" y="3969000"/>
                <a:ext cx="8964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83" name="CustomShape 212"/>
            <p:cNvSpPr/>
            <p:nvPr/>
          </p:nvSpPr>
          <p:spPr>
            <a:xfrm>
              <a:off x="3890520" y="3915360"/>
              <a:ext cx="40320" cy="320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7084" name="Group 213"/>
            <p:cNvGrpSpPr/>
            <p:nvPr/>
          </p:nvGrpSpPr>
          <p:grpSpPr>
            <a:xfrm>
              <a:off x="3800520" y="3909960"/>
              <a:ext cx="92880" cy="23040"/>
              <a:chOff x="3800520" y="3909960"/>
              <a:chExt cx="92880" cy="23040"/>
            </a:xfrm>
          </p:grpSpPr>
          <p:sp>
            <p:nvSpPr>
              <p:cNvPr id="7085" name="CustomShape 214"/>
              <p:cNvSpPr/>
              <p:nvPr/>
            </p:nvSpPr>
            <p:spPr>
              <a:xfrm>
                <a:off x="3800520" y="3909960"/>
                <a:ext cx="92880" cy="23040"/>
              </a:xfrm>
              <a:prstGeom prst="roundRect">
                <a:avLst>
                  <a:gd name="adj" fmla="val 50000"/>
                </a:avLst>
              </a:prstGeom>
              <a:solidFill>
                <a:srgbClr val="000000"/>
              </a:solidFill>
              <a:ln w="0">
                <a:noFill/>
              </a:ln>
            </p:spPr>
            <p:style>
              <a:lnRef idx="0"/>
              <a:fillRef idx="0"/>
              <a:effectRef idx="0"/>
              <a:fontRef idx="minor"/>
            </p:style>
          </p:sp>
          <p:sp>
            <p:nvSpPr>
              <p:cNvPr id="7086" name="CustomShape 215"/>
              <p:cNvSpPr/>
              <p:nvPr/>
            </p:nvSpPr>
            <p:spPr>
              <a:xfrm>
                <a:off x="3801960" y="3913200"/>
                <a:ext cx="89640" cy="165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87" name="CustomShape 216"/>
            <p:cNvSpPr/>
            <p:nvPr/>
          </p:nvSpPr>
          <p:spPr>
            <a:xfrm>
              <a:off x="3884760" y="3745080"/>
              <a:ext cx="8640" cy="4197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7088" name="CustomShape 217"/>
            <p:cNvSpPr/>
            <p:nvPr/>
          </p:nvSpPr>
          <p:spPr>
            <a:xfrm>
              <a:off x="3894120" y="3851280"/>
              <a:ext cx="36000" cy="367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89" name="CustomShape 218"/>
            <p:cNvSpPr/>
            <p:nvPr/>
          </p:nvSpPr>
          <p:spPr>
            <a:xfrm>
              <a:off x="3894840" y="3791160"/>
              <a:ext cx="37080" cy="41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90" name="CustomShape 219"/>
            <p:cNvSpPr/>
            <p:nvPr/>
          </p:nvSpPr>
          <p:spPr>
            <a:xfrm>
              <a:off x="3927600" y="4146840"/>
              <a:ext cx="5400" cy="15120"/>
            </a:xfrm>
            <a:prstGeom prst="ellipse">
              <a:avLst/>
            </a:prstGeom>
            <a:solidFill>
              <a:srgbClr val="333333"/>
            </a:solidFill>
            <a:ln w="0">
              <a:noFill/>
            </a:ln>
          </p:spPr>
          <p:style>
            <a:lnRef idx="0"/>
            <a:fillRef idx="0"/>
            <a:effectRef idx="0"/>
            <a:fontRef idx="minor"/>
          </p:style>
        </p:sp>
        <p:sp>
          <p:nvSpPr>
            <p:cNvPr id="7091" name="CustomShape 220"/>
            <p:cNvSpPr/>
            <p:nvPr/>
          </p:nvSpPr>
          <p:spPr>
            <a:xfrm>
              <a:off x="3892680" y="4147560"/>
              <a:ext cx="37440" cy="342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7092" name="CustomShape 221"/>
            <p:cNvSpPr/>
            <p:nvPr/>
          </p:nvSpPr>
          <p:spPr>
            <a:xfrm>
              <a:off x="3703680" y="4159080"/>
              <a:ext cx="192960" cy="2448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7093" name="CustomShape 222"/>
            <p:cNvSpPr/>
            <p:nvPr/>
          </p:nvSpPr>
          <p:spPr>
            <a:xfrm>
              <a:off x="3714840" y="4165560"/>
              <a:ext cx="170640" cy="1188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7094" name="CustomShape 223"/>
            <p:cNvSpPr/>
            <p:nvPr/>
          </p:nvSpPr>
          <p:spPr>
            <a:xfrm>
              <a:off x="3730680" y="4105080"/>
              <a:ext cx="22680" cy="23040"/>
            </a:xfrm>
            <a:prstGeom prst="ellipse">
              <a:avLst/>
            </a:prstGeom>
            <a:solidFill>
              <a:srgbClr val="33cc33"/>
            </a:solidFill>
            <a:ln w="0">
              <a:noFill/>
            </a:ln>
          </p:spPr>
          <p:style>
            <a:lnRef idx="0"/>
            <a:fillRef idx="0"/>
            <a:effectRef idx="0"/>
            <a:fontRef idx="minor"/>
          </p:style>
        </p:sp>
        <p:sp>
          <p:nvSpPr>
            <p:cNvPr id="7095" name="CustomShape 224"/>
            <p:cNvSpPr/>
            <p:nvPr/>
          </p:nvSpPr>
          <p:spPr>
            <a:xfrm>
              <a:off x="3759120" y="4105080"/>
              <a:ext cx="24480" cy="23040"/>
            </a:xfrm>
            <a:prstGeom prst="ellipse">
              <a:avLst/>
            </a:prstGeom>
            <a:solidFill>
              <a:srgbClr val="ff0000"/>
            </a:solidFill>
            <a:ln w="0">
              <a:noFill/>
            </a:ln>
          </p:spPr>
          <p:style>
            <a:lnRef idx="0"/>
            <a:fillRef idx="0"/>
            <a:effectRef idx="0"/>
            <a:fontRef idx="minor"/>
          </p:style>
        </p:sp>
        <p:sp>
          <p:nvSpPr>
            <p:cNvPr id="7096" name="CustomShape 225"/>
            <p:cNvSpPr/>
            <p:nvPr/>
          </p:nvSpPr>
          <p:spPr>
            <a:xfrm>
              <a:off x="3787560" y="4103640"/>
              <a:ext cx="24480" cy="24480"/>
            </a:xfrm>
            <a:prstGeom prst="ellipse">
              <a:avLst/>
            </a:prstGeom>
            <a:solidFill>
              <a:srgbClr val="33cc33"/>
            </a:solidFill>
            <a:ln w="0">
              <a:noFill/>
            </a:ln>
          </p:spPr>
          <p:style>
            <a:lnRef idx="0"/>
            <a:fillRef idx="0"/>
            <a:effectRef idx="0"/>
            <a:fontRef idx="minor"/>
          </p:style>
        </p:sp>
        <p:sp>
          <p:nvSpPr>
            <p:cNvPr id="7097" name="CustomShape 226"/>
            <p:cNvSpPr/>
            <p:nvPr/>
          </p:nvSpPr>
          <p:spPr>
            <a:xfrm>
              <a:off x="3852720" y="4003920"/>
              <a:ext cx="11880" cy="137160"/>
            </a:xfrm>
            <a:prstGeom prst="rect">
              <a:avLst/>
            </a:prstGeom>
            <a:solidFill>
              <a:srgbClr val="292929"/>
            </a:solidFill>
            <a:ln w="9525">
              <a:solidFill>
                <a:srgbClr val="000000"/>
              </a:solidFill>
              <a:miter/>
            </a:ln>
          </p:spPr>
          <p:style>
            <a:lnRef idx="0"/>
            <a:fillRef idx="0"/>
            <a:effectRef idx="0"/>
            <a:fontRef idx="minor"/>
          </p:style>
        </p:sp>
      </p:grpSp>
      <p:grpSp>
        <p:nvGrpSpPr>
          <p:cNvPr id="7098" name="Group 227"/>
          <p:cNvGrpSpPr/>
          <p:nvPr/>
        </p:nvGrpSpPr>
        <p:grpSpPr>
          <a:xfrm>
            <a:off x="4258080" y="5968800"/>
            <a:ext cx="474480" cy="253080"/>
            <a:chOff x="4258080" y="5968800"/>
            <a:chExt cx="474480" cy="253080"/>
          </a:xfrm>
        </p:grpSpPr>
        <p:sp>
          <p:nvSpPr>
            <p:cNvPr id="7099" name="CustomShape 228"/>
            <p:cNvSpPr/>
            <p:nvPr/>
          </p:nvSpPr>
          <p:spPr>
            <a:xfrm>
              <a:off x="4258080" y="5968800"/>
              <a:ext cx="474480" cy="253080"/>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p:style>
        </p:sp>
        <p:sp>
          <p:nvSpPr>
            <p:cNvPr id="7100" name="Line 229"/>
            <p:cNvSpPr/>
            <p:nvPr/>
          </p:nvSpPr>
          <p:spPr>
            <a:xfrm flipV="1">
              <a:off x="4665240" y="6005160"/>
              <a:ext cx="360" cy="17568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01" name="Line 230"/>
            <p:cNvSpPr/>
            <p:nvPr/>
          </p:nvSpPr>
          <p:spPr>
            <a:xfrm flipV="1">
              <a:off x="4611600" y="6005160"/>
              <a:ext cx="360" cy="17568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02" name="Line 231"/>
            <p:cNvSpPr/>
            <p:nvPr/>
          </p:nvSpPr>
          <p:spPr>
            <a:xfrm flipV="1">
              <a:off x="4557960" y="6005160"/>
              <a:ext cx="360" cy="17568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03" name="Line 232"/>
            <p:cNvSpPr/>
            <p:nvPr/>
          </p:nvSpPr>
          <p:spPr>
            <a:xfrm flipV="1">
              <a:off x="4504320" y="6005160"/>
              <a:ext cx="360" cy="17568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04" name="Line 233"/>
            <p:cNvSpPr/>
            <p:nvPr/>
          </p:nvSpPr>
          <p:spPr>
            <a:xfrm flipV="1">
              <a:off x="4450680" y="6005160"/>
              <a:ext cx="360" cy="17568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05" name="Line 234"/>
            <p:cNvSpPr/>
            <p:nvPr/>
          </p:nvSpPr>
          <p:spPr>
            <a:xfrm flipV="1">
              <a:off x="4397040" y="6005160"/>
              <a:ext cx="360" cy="17568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06" name="Line 235"/>
            <p:cNvSpPr/>
            <p:nvPr/>
          </p:nvSpPr>
          <p:spPr>
            <a:xfrm flipV="1">
              <a:off x="4343760" y="6005160"/>
              <a:ext cx="360" cy="175680"/>
            </a:xfrm>
            <a:prstGeom prst="line">
              <a:avLst/>
            </a:prstGeom>
            <a:ln w="22225">
              <a:solidFill>
                <a:srgbClr val="ff0000"/>
              </a:solidFill>
            </a:ln>
          </p:spPr>
          <p:style>
            <a:lnRef idx="1">
              <a:schemeClr val="accent1"/>
            </a:lnRef>
            <a:fillRef idx="0">
              <a:schemeClr val="accent1"/>
            </a:fillRef>
            <a:effectRef idx="0">
              <a:schemeClr val="accent1"/>
            </a:effectRef>
            <a:fontRef idx="minor"/>
          </p:style>
        </p:sp>
      </p:grpSp>
      <p:grpSp>
        <p:nvGrpSpPr>
          <p:cNvPr id="7107" name="Group 236"/>
          <p:cNvGrpSpPr/>
          <p:nvPr/>
        </p:nvGrpSpPr>
        <p:grpSpPr>
          <a:xfrm>
            <a:off x="3937680" y="4713840"/>
            <a:ext cx="518040" cy="510840"/>
            <a:chOff x="3937680" y="4713840"/>
            <a:chExt cx="518040" cy="510840"/>
          </a:xfrm>
        </p:grpSpPr>
        <p:sp>
          <p:nvSpPr>
            <p:cNvPr id="7108" name="CustomShape 237"/>
            <p:cNvSpPr/>
            <p:nvPr/>
          </p:nvSpPr>
          <p:spPr>
            <a:xfrm rot="18978000">
              <a:off x="3959280" y="4842720"/>
              <a:ext cx="474480" cy="253080"/>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p:style>
        </p:sp>
        <p:sp>
          <p:nvSpPr>
            <p:cNvPr id="7109" name="Line 238"/>
            <p:cNvSpPr/>
            <p:nvPr/>
          </p:nvSpPr>
          <p:spPr>
            <a:xfrm flipH="1" flipV="1">
              <a:off x="4258800" y="4787640"/>
              <a:ext cx="121320" cy="12708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10" name="Line 239"/>
            <p:cNvSpPr/>
            <p:nvPr/>
          </p:nvSpPr>
          <p:spPr>
            <a:xfrm flipH="1" flipV="1">
              <a:off x="4219920" y="4824360"/>
              <a:ext cx="121320" cy="12708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11" name="Line 240"/>
            <p:cNvSpPr/>
            <p:nvPr/>
          </p:nvSpPr>
          <p:spPr>
            <a:xfrm flipH="1" flipV="1">
              <a:off x="4181400" y="4861440"/>
              <a:ext cx="121320" cy="12708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12" name="Line 241"/>
            <p:cNvSpPr/>
            <p:nvPr/>
          </p:nvSpPr>
          <p:spPr>
            <a:xfrm flipH="1" flipV="1">
              <a:off x="4142520" y="4898520"/>
              <a:ext cx="121320" cy="12708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13" name="Line 242"/>
            <p:cNvSpPr/>
            <p:nvPr/>
          </p:nvSpPr>
          <p:spPr>
            <a:xfrm flipH="1" flipV="1">
              <a:off x="4103640" y="4935600"/>
              <a:ext cx="121680" cy="12708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14" name="Line 243"/>
            <p:cNvSpPr/>
            <p:nvPr/>
          </p:nvSpPr>
          <p:spPr>
            <a:xfrm flipH="1" flipV="1">
              <a:off x="4065120" y="4972680"/>
              <a:ext cx="121320" cy="12708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15" name="Line 244"/>
            <p:cNvSpPr/>
            <p:nvPr/>
          </p:nvSpPr>
          <p:spPr>
            <a:xfrm flipH="1" flipV="1">
              <a:off x="4026240" y="5009760"/>
              <a:ext cx="121320" cy="127080"/>
            </a:xfrm>
            <a:prstGeom prst="line">
              <a:avLst/>
            </a:prstGeom>
            <a:ln w="22225">
              <a:solidFill>
                <a:srgbClr val="ff0000"/>
              </a:solidFill>
            </a:ln>
          </p:spPr>
          <p:style>
            <a:lnRef idx="1">
              <a:schemeClr val="accent1"/>
            </a:lnRef>
            <a:fillRef idx="0">
              <a:schemeClr val="accent1"/>
            </a:fillRef>
            <a:effectRef idx="0">
              <a:schemeClr val="accent1"/>
            </a:effectRef>
            <a:fontRef idx="minor"/>
          </p:style>
        </p:sp>
      </p:grpSp>
      <p:grpSp>
        <p:nvGrpSpPr>
          <p:cNvPr id="7116" name="Group 245"/>
          <p:cNvGrpSpPr/>
          <p:nvPr/>
        </p:nvGrpSpPr>
        <p:grpSpPr>
          <a:xfrm>
            <a:off x="6120360" y="4464360"/>
            <a:ext cx="474480" cy="253080"/>
            <a:chOff x="6120360" y="4464360"/>
            <a:chExt cx="474480" cy="253080"/>
          </a:xfrm>
        </p:grpSpPr>
        <p:sp>
          <p:nvSpPr>
            <p:cNvPr id="7117" name="CustomShape 246"/>
            <p:cNvSpPr/>
            <p:nvPr/>
          </p:nvSpPr>
          <p:spPr>
            <a:xfrm>
              <a:off x="6120360" y="4464360"/>
              <a:ext cx="474480" cy="253080"/>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p:style>
        </p:sp>
        <p:sp>
          <p:nvSpPr>
            <p:cNvPr id="7118" name="Line 247"/>
            <p:cNvSpPr/>
            <p:nvPr/>
          </p:nvSpPr>
          <p:spPr>
            <a:xfrm flipV="1">
              <a:off x="6527160" y="4501440"/>
              <a:ext cx="360" cy="17568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19" name="Line 248"/>
            <p:cNvSpPr/>
            <p:nvPr/>
          </p:nvSpPr>
          <p:spPr>
            <a:xfrm flipV="1">
              <a:off x="6473520" y="4501440"/>
              <a:ext cx="360" cy="17568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20" name="Line 249"/>
            <p:cNvSpPr/>
            <p:nvPr/>
          </p:nvSpPr>
          <p:spPr>
            <a:xfrm flipV="1">
              <a:off x="6419880" y="4501440"/>
              <a:ext cx="360" cy="17568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21" name="Line 250"/>
            <p:cNvSpPr/>
            <p:nvPr/>
          </p:nvSpPr>
          <p:spPr>
            <a:xfrm flipV="1">
              <a:off x="6366240" y="4501440"/>
              <a:ext cx="360" cy="17568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22" name="Line 251"/>
            <p:cNvSpPr/>
            <p:nvPr/>
          </p:nvSpPr>
          <p:spPr>
            <a:xfrm flipV="1">
              <a:off x="6312600" y="4501440"/>
              <a:ext cx="360" cy="17568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23" name="Line 252"/>
            <p:cNvSpPr/>
            <p:nvPr/>
          </p:nvSpPr>
          <p:spPr>
            <a:xfrm flipV="1">
              <a:off x="6259320" y="4501440"/>
              <a:ext cx="360" cy="17568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24" name="Line 253"/>
            <p:cNvSpPr/>
            <p:nvPr/>
          </p:nvSpPr>
          <p:spPr>
            <a:xfrm flipV="1">
              <a:off x="6205680" y="4501440"/>
              <a:ext cx="360" cy="175680"/>
            </a:xfrm>
            <a:prstGeom prst="line">
              <a:avLst/>
            </a:prstGeom>
            <a:ln w="22225">
              <a:solidFill>
                <a:srgbClr val="ff0000"/>
              </a:solidFill>
            </a:ln>
          </p:spPr>
          <p:style>
            <a:lnRef idx="1">
              <a:schemeClr val="accent1"/>
            </a:lnRef>
            <a:fillRef idx="0">
              <a:schemeClr val="accent1"/>
            </a:fillRef>
            <a:effectRef idx="0">
              <a:schemeClr val="accent1"/>
            </a:effectRef>
            <a:fontRef idx="minor"/>
          </p:style>
        </p:sp>
      </p:grpSp>
      <p:grpSp>
        <p:nvGrpSpPr>
          <p:cNvPr id="7125" name="Group 254"/>
          <p:cNvGrpSpPr/>
          <p:nvPr/>
        </p:nvGrpSpPr>
        <p:grpSpPr>
          <a:xfrm>
            <a:off x="6089400" y="5186520"/>
            <a:ext cx="512640" cy="516240"/>
            <a:chOff x="6089400" y="5186520"/>
            <a:chExt cx="512640" cy="516240"/>
          </a:xfrm>
        </p:grpSpPr>
        <p:sp>
          <p:nvSpPr>
            <p:cNvPr id="7126" name="CustomShape 255"/>
            <p:cNvSpPr/>
            <p:nvPr/>
          </p:nvSpPr>
          <p:spPr>
            <a:xfrm rot="18857400">
              <a:off x="6108120" y="5317920"/>
              <a:ext cx="474480" cy="253080"/>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p:style>
        </p:sp>
        <p:sp>
          <p:nvSpPr>
            <p:cNvPr id="7127" name="Line 256"/>
            <p:cNvSpPr/>
            <p:nvPr/>
          </p:nvSpPr>
          <p:spPr>
            <a:xfrm flipH="1" flipV="1">
              <a:off x="6401520" y="5260680"/>
              <a:ext cx="125640" cy="12276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28" name="Line 257"/>
            <p:cNvSpPr/>
            <p:nvPr/>
          </p:nvSpPr>
          <p:spPr>
            <a:xfrm flipH="1" flipV="1">
              <a:off x="6364080" y="5299200"/>
              <a:ext cx="125640" cy="12276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29" name="Line 258"/>
            <p:cNvSpPr/>
            <p:nvPr/>
          </p:nvSpPr>
          <p:spPr>
            <a:xfrm flipH="1" flipV="1">
              <a:off x="6326640" y="5337360"/>
              <a:ext cx="125640" cy="12276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30" name="Line 259"/>
            <p:cNvSpPr/>
            <p:nvPr/>
          </p:nvSpPr>
          <p:spPr>
            <a:xfrm flipH="1" flipV="1">
              <a:off x="6289200" y="5375880"/>
              <a:ext cx="125640" cy="12276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31" name="Line 260"/>
            <p:cNvSpPr/>
            <p:nvPr/>
          </p:nvSpPr>
          <p:spPr>
            <a:xfrm flipH="1" flipV="1">
              <a:off x="6251760" y="5414040"/>
              <a:ext cx="125640" cy="12276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32" name="Line 261"/>
            <p:cNvSpPr/>
            <p:nvPr/>
          </p:nvSpPr>
          <p:spPr>
            <a:xfrm flipH="1" flipV="1">
              <a:off x="6214320" y="5452560"/>
              <a:ext cx="125640" cy="122760"/>
            </a:xfrm>
            <a:prstGeom prst="line">
              <a:avLst/>
            </a:prstGeom>
            <a:ln w="22225">
              <a:solidFill>
                <a:srgbClr val="ff0000"/>
              </a:solidFill>
            </a:ln>
          </p:spPr>
          <p:style>
            <a:lnRef idx="1">
              <a:schemeClr val="accent1"/>
            </a:lnRef>
            <a:fillRef idx="0">
              <a:schemeClr val="accent1"/>
            </a:fillRef>
            <a:effectRef idx="0">
              <a:schemeClr val="accent1"/>
            </a:effectRef>
            <a:fontRef idx="minor"/>
          </p:style>
        </p:sp>
        <p:sp>
          <p:nvSpPr>
            <p:cNvPr id="7133" name="Line 262"/>
            <p:cNvSpPr/>
            <p:nvPr/>
          </p:nvSpPr>
          <p:spPr>
            <a:xfrm flipH="1" flipV="1">
              <a:off x="6176880" y="5491080"/>
              <a:ext cx="125640" cy="122400"/>
            </a:xfrm>
            <a:prstGeom prst="line">
              <a:avLst/>
            </a:prstGeom>
            <a:ln w="22225">
              <a:solidFill>
                <a:srgbClr val="ff0000"/>
              </a:solidFill>
            </a:ln>
          </p:spPr>
          <p:style>
            <a:lnRef idx="1">
              <a:schemeClr val="accent1"/>
            </a:lnRef>
            <a:fillRef idx="0">
              <a:schemeClr val="accent1"/>
            </a:fillRef>
            <a:effectRef idx="0">
              <a:schemeClr val="accent1"/>
            </a:effectRef>
            <a:fontRef idx="minor"/>
          </p:style>
        </p:sp>
      </p:grpSp>
      <p:sp>
        <p:nvSpPr>
          <p:cNvPr id="7134" name="CustomShape 263"/>
          <p:cNvSpPr/>
          <p:nvPr/>
        </p:nvSpPr>
        <p:spPr>
          <a:xfrm>
            <a:off x="4455000" y="3198240"/>
            <a:ext cx="3302640" cy="2855160"/>
          </a:xfrm>
          <a:custGeom>
            <a:avLst/>
            <a:gdLst/>
            <a:ahLst/>
            <a:rect l="l" t="t" r="r" b="b"/>
            <a:pathLst>
              <a:path w="10000" h="10000">
                <a:moveTo>
                  <a:pt x="0" y="0"/>
                </a:moveTo>
                <a:cubicBezTo>
                  <a:pt x="4" y="986"/>
                  <a:pt x="7" y="1972"/>
                  <a:pt x="11" y="2958"/>
                </a:cubicBezTo>
                <a:lnTo>
                  <a:pt x="2299" y="2963"/>
                </a:lnTo>
                <a:lnTo>
                  <a:pt x="951" y="4533"/>
                </a:lnTo>
                <a:lnTo>
                  <a:pt x="8674" y="4700"/>
                </a:lnTo>
                <a:lnTo>
                  <a:pt x="4265" y="10000"/>
                </a:lnTo>
                <a:lnTo>
                  <a:pt x="10000" y="10000"/>
                </a:lnTo>
                <a:lnTo>
                  <a:pt x="10000" y="7567"/>
                </a:lnTo>
              </a:path>
            </a:pathLst>
          </a:custGeom>
          <a:noFill/>
          <a:ln w="38100">
            <a:solidFill>
              <a:srgbClr val="ff0000"/>
            </a:solidFill>
            <a:round/>
            <a:tailEnd len="med" type="triangle" w="med"/>
          </a:ln>
        </p:spPr>
        <p:style>
          <a:lnRef idx="0"/>
          <a:fillRef idx="0"/>
          <a:effectRef idx="0"/>
          <a:fontRef idx="minor"/>
        </p:style>
      </p:sp>
      <p:grpSp>
        <p:nvGrpSpPr>
          <p:cNvPr id="7135" name="Group 264"/>
          <p:cNvGrpSpPr/>
          <p:nvPr/>
        </p:nvGrpSpPr>
        <p:grpSpPr>
          <a:xfrm>
            <a:off x="2825640" y="3227400"/>
            <a:ext cx="5108760" cy="2931120"/>
            <a:chOff x="2825640" y="3227400"/>
            <a:chExt cx="5108760" cy="2931120"/>
          </a:xfrm>
        </p:grpSpPr>
        <p:grpSp>
          <p:nvGrpSpPr>
            <p:cNvPr id="7136" name="Group 265"/>
            <p:cNvGrpSpPr/>
            <p:nvPr/>
          </p:nvGrpSpPr>
          <p:grpSpPr>
            <a:xfrm>
              <a:off x="7844760" y="5350680"/>
              <a:ext cx="89640" cy="268560"/>
              <a:chOff x="7844760" y="5350680"/>
              <a:chExt cx="89640" cy="268560"/>
            </a:xfrm>
          </p:grpSpPr>
          <p:sp>
            <p:nvSpPr>
              <p:cNvPr id="7137" name="CustomShape 266"/>
              <p:cNvSpPr/>
              <p:nvPr/>
            </p:nvSpPr>
            <p:spPr>
              <a:xfrm>
                <a:off x="7844760" y="5350680"/>
                <a:ext cx="89640" cy="88560"/>
              </a:xfrm>
              <a:prstGeom prst="ellipse">
                <a:avLst/>
              </a:prstGeom>
              <a:solidFill>
                <a:srgbClr val="ff00ff"/>
              </a:solidFill>
              <a:ln w="0">
                <a:noFill/>
              </a:ln>
            </p:spPr>
            <p:style>
              <a:lnRef idx="0"/>
              <a:fillRef idx="0"/>
              <a:effectRef idx="0"/>
              <a:fontRef idx="minor"/>
            </p:style>
          </p:sp>
          <p:sp>
            <p:nvSpPr>
              <p:cNvPr id="7138" name="CustomShape 267"/>
              <p:cNvSpPr/>
              <p:nvPr/>
            </p:nvSpPr>
            <p:spPr>
              <a:xfrm>
                <a:off x="7844760" y="5530680"/>
                <a:ext cx="89640" cy="88560"/>
              </a:xfrm>
              <a:prstGeom prst="ellipse">
                <a:avLst/>
              </a:prstGeom>
              <a:solidFill>
                <a:srgbClr val="ff00ff"/>
              </a:solidFill>
              <a:ln w="0">
                <a:noFill/>
              </a:ln>
            </p:spPr>
            <p:style>
              <a:lnRef idx="0"/>
              <a:fillRef idx="0"/>
              <a:effectRef idx="0"/>
              <a:fontRef idx="minor"/>
            </p:style>
          </p:sp>
        </p:grpSp>
        <p:sp>
          <p:nvSpPr>
            <p:cNvPr id="7139" name="CustomShape 268"/>
            <p:cNvSpPr/>
            <p:nvPr/>
          </p:nvSpPr>
          <p:spPr>
            <a:xfrm>
              <a:off x="2825640" y="3227400"/>
              <a:ext cx="5064840" cy="2931120"/>
            </a:xfrm>
            <a:custGeom>
              <a:avLst/>
              <a:gdLst/>
              <a:ahLst/>
              <a:rect l="l" t="t" r="r" b="b"/>
              <a:pathLst>
                <a:path w="10000" h="10000">
                  <a:moveTo>
                    <a:pt x="9981" y="7403"/>
                  </a:moveTo>
                  <a:cubicBezTo>
                    <a:pt x="9987" y="8269"/>
                    <a:pt x="9994" y="9134"/>
                    <a:pt x="10000" y="10000"/>
                  </a:cubicBezTo>
                  <a:lnTo>
                    <a:pt x="0" y="9968"/>
                  </a:lnTo>
                  <a:lnTo>
                    <a:pt x="4154" y="3214"/>
                  </a:lnTo>
                  <a:lnTo>
                    <a:pt x="2965" y="3221"/>
                  </a:lnTo>
                  <a:cubicBezTo>
                    <a:pt x="2965" y="2171"/>
                    <a:pt x="2951" y="1050"/>
                    <a:pt x="2951" y="0"/>
                  </a:cubicBezTo>
                </a:path>
              </a:pathLst>
            </a:custGeom>
            <a:noFill/>
            <a:ln w="38100">
              <a:solidFill>
                <a:srgbClr val="ff00ff"/>
              </a:solidFill>
              <a:round/>
              <a:tailEnd len="med" type="triangle" w="med"/>
            </a:ln>
          </p:spPr>
          <p:style>
            <a:lnRef idx="0"/>
            <a:fillRef idx="0"/>
            <a:effectRef idx="0"/>
            <a:fontRef idx="minor"/>
          </p:style>
        </p:sp>
      </p:grpSp>
      <p:grpSp>
        <p:nvGrpSpPr>
          <p:cNvPr id="7140" name="Group 269"/>
          <p:cNvGrpSpPr/>
          <p:nvPr/>
        </p:nvGrpSpPr>
        <p:grpSpPr>
          <a:xfrm>
            <a:off x="2352960" y="3322800"/>
            <a:ext cx="5782320" cy="2888280"/>
            <a:chOff x="2352960" y="3322800"/>
            <a:chExt cx="5782320" cy="2888280"/>
          </a:xfrm>
        </p:grpSpPr>
        <p:grpSp>
          <p:nvGrpSpPr>
            <p:cNvPr id="7141" name="Group 270"/>
            <p:cNvGrpSpPr/>
            <p:nvPr/>
          </p:nvGrpSpPr>
          <p:grpSpPr>
            <a:xfrm>
              <a:off x="2352960" y="5118480"/>
              <a:ext cx="89640" cy="268920"/>
              <a:chOff x="2352960" y="5118480"/>
              <a:chExt cx="89640" cy="268920"/>
            </a:xfrm>
          </p:grpSpPr>
          <p:sp>
            <p:nvSpPr>
              <p:cNvPr id="7142" name="CustomShape 271"/>
              <p:cNvSpPr/>
              <p:nvPr/>
            </p:nvSpPr>
            <p:spPr>
              <a:xfrm>
                <a:off x="2354760" y="5118480"/>
                <a:ext cx="87840" cy="88560"/>
              </a:xfrm>
              <a:prstGeom prst="ellipse">
                <a:avLst/>
              </a:prstGeom>
              <a:solidFill>
                <a:srgbClr val="0000ff"/>
              </a:solidFill>
              <a:ln w="0">
                <a:noFill/>
              </a:ln>
            </p:spPr>
            <p:style>
              <a:lnRef idx="0"/>
              <a:fillRef idx="0"/>
              <a:effectRef idx="0"/>
              <a:fontRef idx="minor"/>
            </p:style>
          </p:sp>
          <p:sp>
            <p:nvSpPr>
              <p:cNvPr id="7143" name="CustomShape 272"/>
              <p:cNvSpPr/>
              <p:nvPr/>
            </p:nvSpPr>
            <p:spPr>
              <a:xfrm>
                <a:off x="2352960" y="5298840"/>
                <a:ext cx="87840" cy="88560"/>
              </a:xfrm>
              <a:prstGeom prst="ellipse">
                <a:avLst/>
              </a:prstGeom>
              <a:solidFill>
                <a:srgbClr val="0000ff"/>
              </a:solidFill>
              <a:ln w="0">
                <a:noFill/>
              </a:ln>
            </p:spPr>
            <p:style>
              <a:lnRef idx="0"/>
              <a:fillRef idx="0"/>
              <a:effectRef idx="0"/>
              <a:fontRef idx="minor"/>
            </p:style>
          </p:sp>
        </p:grpSp>
        <p:sp>
          <p:nvSpPr>
            <p:cNvPr id="7144" name="CustomShape 273"/>
            <p:cNvSpPr/>
            <p:nvPr/>
          </p:nvSpPr>
          <p:spPr>
            <a:xfrm>
              <a:off x="2394360" y="3322800"/>
              <a:ext cx="5740920" cy="2888280"/>
            </a:xfrm>
            <a:custGeom>
              <a:avLst/>
              <a:gdLst/>
              <a:ahLst/>
              <a:rect l="l" t="t" r="r" b="b"/>
              <a:pathLst>
                <a:path w="10000" h="10016">
                  <a:moveTo>
                    <a:pt x="0" y="6337"/>
                  </a:moveTo>
                  <a:lnTo>
                    <a:pt x="0" y="10016"/>
                  </a:lnTo>
                  <a:lnTo>
                    <a:pt x="978" y="10000"/>
                  </a:lnTo>
                  <a:lnTo>
                    <a:pt x="3881" y="4422"/>
                  </a:lnTo>
                  <a:lnTo>
                    <a:pt x="7894" y="4521"/>
                  </a:lnTo>
                  <a:lnTo>
                    <a:pt x="9005" y="2244"/>
                  </a:lnTo>
                  <a:lnTo>
                    <a:pt x="10000" y="2244"/>
                  </a:lnTo>
                  <a:lnTo>
                    <a:pt x="9967" y="0"/>
                  </a:lnTo>
                </a:path>
              </a:pathLst>
            </a:custGeom>
            <a:noFill/>
            <a:ln w="38100">
              <a:solidFill>
                <a:srgbClr val="0000ff"/>
              </a:solidFill>
              <a:round/>
              <a:tailEnd len="med" type="triangle" w="med"/>
            </a:ln>
          </p:spPr>
          <p:style>
            <a:lnRef idx="0"/>
            <a:fillRef idx="0"/>
            <a:effectRef idx="0"/>
            <a:fontRef idx="minor"/>
          </p:style>
        </p:sp>
      </p:grpSp>
      <p:grpSp>
        <p:nvGrpSpPr>
          <p:cNvPr id="7145" name="Group 274"/>
          <p:cNvGrpSpPr/>
          <p:nvPr/>
        </p:nvGrpSpPr>
        <p:grpSpPr>
          <a:xfrm>
            <a:off x="2549520" y="3308040"/>
            <a:ext cx="5826240" cy="2726640"/>
            <a:chOff x="2549520" y="3308040"/>
            <a:chExt cx="5826240" cy="2726640"/>
          </a:xfrm>
        </p:grpSpPr>
        <p:sp>
          <p:nvSpPr>
            <p:cNvPr id="7146" name="CustomShape 275"/>
            <p:cNvSpPr/>
            <p:nvPr/>
          </p:nvSpPr>
          <p:spPr>
            <a:xfrm>
              <a:off x="2549520" y="3370320"/>
              <a:ext cx="5785200" cy="2664360"/>
            </a:xfrm>
            <a:custGeom>
              <a:avLst/>
              <a:gdLst/>
              <a:ahLst/>
              <a:rect l="l" t="t" r="r" b="b"/>
              <a:pathLst>
                <a:path w="9994" h="10000">
                  <a:moveTo>
                    <a:pt x="0" y="6715"/>
                  </a:moveTo>
                  <a:lnTo>
                    <a:pt x="0" y="10000"/>
                  </a:lnTo>
                  <a:lnTo>
                    <a:pt x="5362" y="10000"/>
                  </a:lnTo>
                  <a:lnTo>
                    <a:pt x="8832" y="2502"/>
                  </a:lnTo>
                  <a:lnTo>
                    <a:pt x="9994" y="2505"/>
                  </a:lnTo>
                  <a:cubicBezTo>
                    <a:pt x="9989" y="1648"/>
                    <a:pt x="9989" y="857"/>
                    <a:pt x="9984" y="0"/>
                  </a:cubicBezTo>
                </a:path>
              </a:pathLst>
            </a:custGeom>
            <a:noFill/>
            <a:ln w="38100">
              <a:solidFill>
                <a:srgbClr val="00b050"/>
              </a:solidFill>
              <a:round/>
              <a:headEnd len="med" type="triangle" w="med"/>
            </a:ln>
          </p:spPr>
          <p:style>
            <a:lnRef idx="0"/>
            <a:fillRef idx="0"/>
            <a:effectRef idx="0"/>
            <a:fontRef idx="minor"/>
          </p:style>
        </p:sp>
        <p:sp>
          <p:nvSpPr>
            <p:cNvPr id="7147" name="CustomShape 276"/>
            <p:cNvSpPr/>
            <p:nvPr/>
          </p:nvSpPr>
          <p:spPr>
            <a:xfrm>
              <a:off x="8286120" y="3308040"/>
              <a:ext cx="85680" cy="856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p:style>
        </p:sp>
        <p:sp>
          <p:nvSpPr>
            <p:cNvPr id="7148" name="CustomShape 277"/>
            <p:cNvSpPr/>
            <p:nvPr/>
          </p:nvSpPr>
          <p:spPr>
            <a:xfrm>
              <a:off x="8290080" y="3467520"/>
              <a:ext cx="85680" cy="856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p:style>
        </p:sp>
      </p:grpSp>
      <p:sp>
        <p:nvSpPr>
          <p:cNvPr id="7149" name="CustomShape 278"/>
          <p:cNvSpPr/>
          <p:nvPr/>
        </p:nvSpPr>
        <p:spPr>
          <a:xfrm>
            <a:off x="5476680" y="4215960"/>
            <a:ext cx="1527840" cy="786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p:style>
      </p:sp>
      <p:sp>
        <p:nvSpPr>
          <p:cNvPr id="7150" name="CustomShape 279"/>
          <p:cNvSpPr/>
          <p:nvPr/>
        </p:nvSpPr>
        <p:spPr>
          <a:xfrm>
            <a:off x="5725440" y="4965120"/>
            <a:ext cx="1527840" cy="786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p:style>
      </p:sp>
      <p:sp>
        <p:nvSpPr>
          <p:cNvPr id="7151" name="CustomShape 280"/>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CBF40E0F-D97F-4B13-9FC2-D671EAB390F7}" type="slidenum">
              <a:rPr b="0" lang="en-US" sz="1100" spc="-1" strike="noStrike">
                <a:solidFill>
                  <a:srgbClr val="404040"/>
                </a:solidFill>
                <a:latin typeface="Calibri"/>
                <a:ea typeface="DejaVu Sans"/>
              </a:rPr>
              <a:t>114</a:t>
            </a:fld>
            <a:endParaRPr b="0" lang="en-US" sz="11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2844" dur="indefinite" restart="never" nodeType="tmRoot">
          <p:childTnLst>
            <p:seq>
              <p:cTn id="2845" dur="indefinite" nodeType="mainSeq">
                <p:childTnLst>
                  <p:par>
                    <p:cTn id="2846" fill="hold">
                      <p:stCondLst>
                        <p:cond delay="indefinite"/>
                      </p:stCondLst>
                      <p:childTnLst>
                        <p:par>
                          <p:cTn id="2847" fill="hold">
                            <p:stCondLst>
                              <p:cond delay="0"/>
                            </p:stCondLst>
                            <p:childTnLst>
                              <p:par>
                                <p:cTn id="2848" nodeType="clickEffect" fill="hold" presetClass="entr" presetID="9">
                                  <p:stCondLst>
                                    <p:cond delay="0"/>
                                  </p:stCondLst>
                                  <p:childTnLst>
                                    <p:set>
                                      <p:cBhvr>
                                        <p:cTn id="2849" dur="1" fill="hold">
                                          <p:stCondLst>
                                            <p:cond delay="0"/>
                                          </p:stCondLst>
                                        </p:cTn>
                                        <p:tgtEl>
                                          <p:spTgt spid="7134"/>
                                        </p:tgtEl>
                                        <p:attrNameLst>
                                          <p:attrName>style.visibility</p:attrName>
                                        </p:attrNameLst>
                                      </p:cBhvr>
                                      <p:to>
                                        <p:strVal val="visible"/>
                                      </p:to>
                                    </p:set>
                                    <p:animEffect filter="dissolve" transition="in">
                                      <p:cBhvr additive="repl">
                                        <p:cTn id="2850" dur="500"/>
                                        <p:tgtEl>
                                          <p:spTgt spid="7134"/>
                                        </p:tgtEl>
                                      </p:cBhvr>
                                    </p:animEffect>
                                  </p:childTnLst>
                                </p:cTn>
                              </p:par>
                            </p:childTnLst>
                          </p:cTn>
                        </p:par>
                      </p:childTnLst>
                    </p:cTn>
                  </p:par>
                  <p:par>
                    <p:cTn id="2851" fill="hold">
                      <p:stCondLst>
                        <p:cond delay="indefinite"/>
                      </p:stCondLst>
                      <p:childTnLst>
                        <p:par>
                          <p:cTn id="2852" fill="hold">
                            <p:stCondLst>
                              <p:cond delay="0"/>
                            </p:stCondLst>
                            <p:childTnLst>
                              <p:par>
                                <p:cTn id="2853" nodeType="clickEffect" fill="hold" presetClass="entr" presetID="9">
                                  <p:stCondLst>
                                    <p:cond delay="0"/>
                                  </p:stCondLst>
                                  <p:childTnLst>
                                    <p:set>
                                      <p:cBhvr>
                                        <p:cTn id="2854" dur="1" fill="hold">
                                          <p:stCondLst>
                                            <p:cond delay="0"/>
                                          </p:stCondLst>
                                        </p:cTn>
                                        <p:tgtEl>
                                          <p:spTgt spid="6950"/>
                                        </p:tgtEl>
                                        <p:attrNameLst>
                                          <p:attrName>style.visibility</p:attrName>
                                        </p:attrNameLst>
                                      </p:cBhvr>
                                      <p:to>
                                        <p:strVal val="visible"/>
                                      </p:to>
                                    </p:set>
                                    <p:animEffect filter="dissolve" transition="in">
                                      <p:cBhvr additive="repl">
                                        <p:cTn id="2855" dur="500"/>
                                        <p:tgtEl>
                                          <p:spTgt spid="6950"/>
                                        </p:tgtEl>
                                      </p:cBhvr>
                                    </p:animEffect>
                                  </p:childTnLst>
                                </p:cTn>
                              </p:par>
                            </p:childTnLst>
                          </p:cTn>
                        </p:par>
                        <p:par>
                          <p:cTn id="2856" fill="hold">
                            <p:stCondLst>
                              <p:cond delay="500"/>
                            </p:stCondLst>
                            <p:childTnLst>
                              <p:par>
                                <p:cTn id="2857" nodeType="afterEffect" fill="hold" presetClass="entr" presetID="9">
                                  <p:stCondLst>
                                    <p:cond delay="0"/>
                                  </p:stCondLst>
                                  <p:childTnLst>
                                    <p:set>
                                      <p:cBhvr>
                                        <p:cTn id="2858" dur="1" fill="hold">
                                          <p:stCondLst>
                                            <p:cond delay="0"/>
                                          </p:stCondLst>
                                        </p:cTn>
                                        <p:tgtEl>
                                          <p:spTgt spid="6955"/>
                                        </p:tgtEl>
                                        <p:attrNameLst>
                                          <p:attrName>style.visibility</p:attrName>
                                        </p:attrNameLst>
                                      </p:cBhvr>
                                      <p:to>
                                        <p:strVal val="visible"/>
                                      </p:to>
                                    </p:set>
                                    <p:animEffect filter="dissolve" transition="in">
                                      <p:cBhvr additive="repl">
                                        <p:cTn id="2859" dur="500"/>
                                        <p:tgtEl>
                                          <p:spTgt spid="6955"/>
                                        </p:tgtEl>
                                      </p:cBhvr>
                                    </p:animEffect>
                                  </p:childTnLst>
                                </p:cTn>
                              </p:par>
                            </p:childTnLst>
                          </p:cTn>
                        </p:par>
                        <p:par>
                          <p:cTn id="2860" fill="hold">
                            <p:stCondLst>
                              <p:cond delay="1000"/>
                            </p:stCondLst>
                            <p:childTnLst>
                              <p:par>
                                <p:cTn id="2861" nodeType="afterEffect" fill="hold" presetClass="entr" presetID="9">
                                  <p:stCondLst>
                                    <p:cond delay="0"/>
                                  </p:stCondLst>
                                  <p:childTnLst>
                                    <p:set>
                                      <p:cBhvr>
                                        <p:cTn id="2862" dur="1" fill="hold">
                                          <p:stCondLst>
                                            <p:cond delay="0"/>
                                          </p:stCondLst>
                                        </p:cTn>
                                        <p:tgtEl>
                                          <p:spTgt spid="6930"/>
                                        </p:tgtEl>
                                        <p:attrNameLst>
                                          <p:attrName>style.visibility</p:attrName>
                                        </p:attrNameLst>
                                      </p:cBhvr>
                                      <p:to>
                                        <p:strVal val="visible"/>
                                      </p:to>
                                    </p:set>
                                    <p:animEffect filter="dissolve" transition="in">
                                      <p:cBhvr additive="repl">
                                        <p:cTn id="2863" dur="500"/>
                                        <p:tgtEl>
                                          <p:spTgt spid="6930"/>
                                        </p:tgtEl>
                                      </p:cBhvr>
                                    </p:animEffect>
                                  </p:childTnLst>
                                </p:cTn>
                              </p:par>
                            </p:childTnLst>
                          </p:cTn>
                        </p:par>
                      </p:childTnLst>
                    </p:cTn>
                  </p:par>
                  <p:par>
                    <p:cTn id="2864" fill="hold">
                      <p:stCondLst>
                        <p:cond delay="indefinite"/>
                      </p:stCondLst>
                      <p:childTnLst>
                        <p:par>
                          <p:cTn id="2865" fill="hold">
                            <p:stCondLst>
                              <p:cond delay="0"/>
                            </p:stCondLst>
                            <p:childTnLst>
                              <p:par>
                                <p:cTn id="2866" nodeType="clickEffect" fill="hold" presetClass="entr" presetID="9">
                                  <p:stCondLst>
                                    <p:cond delay="0"/>
                                  </p:stCondLst>
                                  <p:childTnLst>
                                    <p:set>
                                      <p:cBhvr>
                                        <p:cTn id="2867" dur="1" fill="hold">
                                          <p:stCondLst>
                                            <p:cond delay="0"/>
                                          </p:stCondLst>
                                        </p:cTn>
                                        <p:tgtEl>
                                          <p:spTgt spid="7140"/>
                                        </p:tgtEl>
                                        <p:attrNameLst>
                                          <p:attrName>style.visibility</p:attrName>
                                        </p:attrNameLst>
                                      </p:cBhvr>
                                      <p:to>
                                        <p:strVal val="visible"/>
                                      </p:to>
                                    </p:set>
                                    <p:animEffect filter="dissolve" transition="in">
                                      <p:cBhvr additive="repl">
                                        <p:cTn id="2868" dur="500"/>
                                        <p:tgtEl>
                                          <p:spTgt spid="7140"/>
                                        </p:tgtEl>
                                      </p:cBhvr>
                                    </p:animEffect>
                                  </p:childTnLst>
                                </p:cTn>
                              </p:par>
                            </p:childTnLst>
                          </p:cTn>
                        </p:par>
                      </p:childTnLst>
                    </p:cTn>
                  </p:par>
                  <p:par>
                    <p:cTn id="2869" fill="hold">
                      <p:stCondLst>
                        <p:cond delay="indefinite"/>
                      </p:stCondLst>
                      <p:childTnLst>
                        <p:par>
                          <p:cTn id="2870" fill="hold">
                            <p:stCondLst>
                              <p:cond delay="0"/>
                            </p:stCondLst>
                            <p:childTnLst>
                              <p:par>
                                <p:cTn id="2871" nodeType="clickEffect" fill="hold" presetClass="entr" presetID="9">
                                  <p:stCondLst>
                                    <p:cond delay="0"/>
                                  </p:stCondLst>
                                  <p:childTnLst>
                                    <p:set>
                                      <p:cBhvr>
                                        <p:cTn id="2872" dur="1" fill="hold">
                                          <p:stCondLst>
                                            <p:cond delay="0"/>
                                          </p:stCondLst>
                                        </p:cTn>
                                        <p:tgtEl>
                                          <p:spTgt spid="7145"/>
                                        </p:tgtEl>
                                        <p:attrNameLst>
                                          <p:attrName>style.visibility</p:attrName>
                                        </p:attrNameLst>
                                      </p:cBhvr>
                                      <p:to>
                                        <p:strVal val="visible"/>
                                      </p:to>
                                    </p:set>
                                    <p:animEffect filter="dissolve" transition="in">
                                      <p:cBhvr additive="repl">
                                        <p:cTn id="2873" dur="500"/>
                                        <p:tgtEl>
                                          <p:spTgt spid="7145"/>
                                        </p:tgtEl>
                                      </p:cBhvr>
                                    </p:animEffect>
                                  </p:childTnLst>
                                </p:cTn>
                              </p:par>
                            </p:childTnLst>
                          </p:cTn>
                        </p:par>
                      </p:childTnLst>
                    </p:cTn>
                  </p:par>
                  <p:par>
                    <p:cTn id="2874" fill="hold">
                      <p:stCondLst>
                        <p:cond delay="indefinite"/>
                      </p:stCondLst>
                      <p:childTnLst>
                        <p:par>
                          <p:cTn id="2875" fill="hold">
                            <p:stCondLst>
                              <p:cond delay="0"/>
                            </p:stCondLst>
                            <p:childTnLst>
                              <p:par>
                                <p:cTn id="2876" nodeType="clickEffect" fill="hold" presetClass="entr" presetID="9">
                                  <p:stCondLst>
                                    <p:cond delay="0"/>
                                  </p:stCondLst>
                                  <p:childTnLst>
                                    <p:set>
                                      <p:cBhvr>
                                        <p:cTn id="2877" dur="1" fill="hold">
                                          <p:stCondLst>
                                            <p:cond delay="0"/>
                                          </p:stCondLst>
                                        </p:cTn>
                                        <p:tgtEl>
                                          <p:spTgt spid="7135"/>
                                        </p:tgtEl>
                                        <p:attrNameLst>
                                          <p:attrName>style.visibility</p:attrName>
                                        </p:attrNameLst>
                                      </p:cBhvr>
                                      <p:to>
                                        <p:strVal val="visible"/>
                                      </p:to>
                                    </p:set>
                                    <p:animEffect filter="dissolve" transition="in">
                                      <p:cBhvr additive="repl">
                                        <p:cTn id="2878" dur="500"/>
                                        <p:tgtEl>
                                          <p:spTgt spid="7135"/>
                                        </p:tgtEl>
                                      </p:cBhvr>
                                    </p:animEffect>
                                  </p:childTnLst>
                                </p:cTn>
                              </p:par>
                            </p:childTnLst>
                          </p:cTn>
                        </p:par>
                      </p:childTnLst>
                    </p:cTn>
                  </p:par>
                  <p:par>
                    <p:cTn id="2879" fill="hold">
                      <p:stCondLst>
                        <p:cond delay="indefinite"/>
                      </p:stCondLst>
                      <p:childTnLst>
                        <p:par>
                          <p:cTn id="2880" fill="hold">
                            <p:stCondLst>
                              <p:cond delay="0"/>
                            </p:stCondLst>
                            <p:childTnLst>
                              <p:par>
                                <p:cTn id="2881" nodeType="clickEffect" fill="hold" presetClass="entr" presetID="9">
                                  <p:stCondLst>
                                    <p:cond delay="0"/>
                                  </p:stCondLst>
                                  <p:childTnLst>
                                    <p:set>
                                      <p:cBhvr>
                                        <p:cTn id="2882" dur="1" fill="hold">
                                          <p:stCondLst>
                                            <p:cond delay="0"/>
                                          </p:stCondLst>
                                        </p:cTn>
                                        <p:tgtEl>
                                          <p:spTgt spid="7149"/>
                                        </p:tgtEl>
                                        <p:attrNameLst>
                                          <p:attrName>style.visibility</p:attrName>
                                        </p:attrNameLst>
                                      </p:cBhvr>
                                      <p:to>
                                        <p:strVal val="visible"/>
                                      </p:to>
                                    </p:set>
                                    <p:animEffect filter="dissolve" transition="in">
                                      <p:cBhvr additive="repl">
                                        <p:cTn id="2883" dur="500"/>
                                        <p:tgtEl>
                                          <p:spTgt spid="7149"/>
                                        </p:tgtEl>
                                      </p:cBhvr>
                                    </p:animEffect>
                                  </p:childTnLst>
                                </p:cTn>
                              </p:par>
                            </p:childTnLst>
                          </p:cTn>
                        </p:par>
                      </p:childTnLst>
                    </p:cTn>
                  </p:par>
                  <p:par>
                    <p:cTn id="2884" fill="hold">
                      <p:stCondLst>
                        <p:cond delay="indefinite"/>
                      </p:stCondLst>
                      <p:childTnLst>
                        <p:par>
                          <p:cTn id="2885" fill="hold">
                            <p:stCondLst>
                              <p:cond delay="0"/>
                            </p:stCondLst>
                            <p:childTnLst>
                              <p:par>
                                <p:cTn id="2886" nodeType="clickEffect" fill="hold" presetClass="entr" presetID="9">
                                  <p:stCondLst>
                                    <p:cond delay="0"/>
                                  </p:stCondLst>
                                  <p:childTnLst>
                                    <p:set>
                                      <p:cBhvr>
                                        <p:cTn id="2887" dur="1" fill="hold">
                                          <p:stCondLst>
                                            <p:cond delay="0"/>
                                          </p:stCondLst>
                                        </p:cTn>
                                        <p:tgtEl>
                                          <p:spTgt spid="7150"/>
                                        </p:tgtEl>
                                        <p:attrNameLst>
                                          <p:attrName>style.visibility</p:attrName>
                                        </p:attrNameLst>
                                      </p:cBhvr>
                                      <p:to>
                                        <p:strVal val="visible"/>
                                      </p:to>
                                    </p:set>
                                    <p:animEffect filter="dissolve" transition="in">
                                      <p:cBhvr additive="repl">
                                        <p:cTn id="2888" dur="500"/>
                                        <p:tgtEl>
                                          <p:spTgt spid="7150"/>
                                        </p:tgtEl>
                                      </p:cBhvr>
                                    </p:animEffect>
                                  </p:childTnLst>
                                </p:cTn>
                              </p:par>
                              <p:par>
                                <p:cTn id="2889" nodeType="withEffect" fill="hold" presetClass="exit" presetID="9">
                                  <p:stCondLst>
                                    <p:cond delay="0"/>
                                  </p:stCondLst>
                                  <p:childTnLst>
                                    <p:animEffect filter="dissolve" transition="out">
                                      <p:cBhvr additive="repl">
                                        <p:cTn id="2890" dur="500"/>
                                        <p:tgtEl>
                                          <p:spTgt spid="7149"/>
                                        </p:tgtEl>
                                      </p:cBhvr>
                                    </p:animEffect>
                                    <p:set>
                                      <p:cBhvr>
                                        <p:cTn id="2891" dur="1" fill="hold">
                                          <p:stCondLst>
                                            <p:cond delay="499"/>
                                          </p:stCondLst>
                                        </p:cTn>
                                        <p:tgtEl>
                                          <p:spTgt spid="7149"/>
                                        </p:tgtEl>
                                        <p:attrNameLst>
                                          <p:attrName>style.visibility</p:attrName>
                                        </p:attrNameLst>
                                      </p:cBhvr>
                                      <p:to>
                                        <p:strVal val="hidden"/>
                                      </p:to>
                                    </p:set>
                                  </p:childTnLst>
                                </p:cTn>
                              </p:par>
                            </p:childTnLst>
                          </p:cTn>
                        </p:par>
                      </p:childTnLst>
                    </p:cTn>
                  </p:par>
                  <p:par>
                    <p:cTn id="2892" fill="hold">
                      <p:stCondLst>
                        <p:cond delay="indefinite"/>
                      </p:stCondLst>
                      <p:childTnLst>
                        <p:par>
                          <p:cTn id="2893" fill="hold">
                            <p:stCondLst>
                              <p:cond delay="0"/>
                            </p:stCondLst>
                            <p:childTnLst>
                              <p:par>
                                <p:cTn id="2894" nodeType="clickEffect" fill="hold" presetClass="exit" presetID="9">
                                  <p:stCondLst>
                                    <p:cond delay="0"/>
                                  </p:stCondLst>
                                  <p:childTnLst>
                                    <p:animEffect filter="dissolve" transition="out">
                                      <p:cBhvr additive="repl">
                                        <p:cTn id="2895" dur="500"/>
                                        <p:tgtEl>
                                          <p:spTgt spid="7150"/>
                                        </p:tgtEl>
                                      </p:cBhvr>
                                    </p:animEffect>
                                    <p:set>
                                      <p:cBhvr>
                                        <p:cTn id="2896" dur="1" fill="hold">
                                          <p:stCondLst>
                                            <p:cond delay="499"/>
                                          </p:stCondLst>
                                        </p:cTn>
                                        <p:tgtEl>
                                          <p:spTgt spid="7150"/>
                                        </p:tgtEl>
                                        <p:attrNameLst>
                                          <p:attrName>style.visibility</p:attrName>
                                        </p:attrNameLst>
                                      </p:cBhvr>
                                      <p:to>
                                        <p:strVal val="hidden"/>
                                      </p:to>
                                    </p:set>
                                  </p:childTnLst>
                                </p:cTn>
                              </p:par>
                            </p:childTnLst>
                          </p:cTn>
                        </p:par>
                      </p:childTnLst>
                    </p:cTn>
                  </p:par>
                  <p:par>
                    <p:cTn id="2897" fill="hold">
                      <p:stCondLst>
                        <p:cond delay="indefinite"/>
                      </p:stCondLst>
                      <p:childTnLst>
                        <p:par>
                          <p:cTn id="2898" fill="hold">
                            <p:stCondLst>
                              <p:cond delay="0"/>
                            </p:stCondLst>
                            <p:childTnLst>
                              <p:par>
                                <p:cTn id="2899" nodeType="clickEffect" fill="hold" presetClass="entr" presetID="9">
                                  <p:stCondLst>
                                    <p:cond delay="0"/>
                                  </p:stCondLst>
                                  <p:childTnLst>
                                    <p:set>
                                      <p:cBhvr>
                                        <p:cTn id="2900" dur="1" fill="hold">
                                          <p:stCondLst>
                                            <p:cond delay="0"/>
                                          </p:stCondLst>
                                        </p:cTn>
                                        <p:tgtEl>
                                          <p:spTgt spid="6896"/>
                                        </p:tgtEl>
                                        <p:attrNameLst>
                                          <p:attrName>style.visibility</p:attrName>
                                        </p:attrNameLst>
                                      </p:cBhvr>
                                      <p:to>
                                        <p:strVal val="visible"/>
                                      </p:to>
                                    </p:set>
                                    <p:animEffect filter="dissolve" transition="in">
                                      <p:cBhvr additive="repl">
                                        <p:cTn id="2901" dur="500"/>
                                        <p:tgtEl>
                                          <p:spTgt spid="6896"/>
                                        </p:tgtEl>
                                      </p:cBhvr>
                                    </p:animEffect>
                                  </p:childTnLst>
                                </p:cTn>
                              </p:par>
                            </p:childTnLst>
                          </p:cTn>
                        </p:par>
                      </p:childTnLst>
                    </p:cTn>
                  </p:par>
                  <p:par>
                    <p:cTn id="2902" fill="hold">
                      <p:stCondLst>
                        <p:cond delay="indefinite"/>
                      </p:stCondLst>
                      <p:childTnLst>
                        <p:par>
                          <p:cTn id="2903" fill="hold">
                            <p:stCondLst>
                              <p:cond delay="0"/>
                            </p:stCondLst>
                            <p:childTnLst>
                              <p:par>
                                <p:cTn id="2904" nodeType="clickEffect" fill="hold" presetClass="entr" presetID="9">
                                  <p:stCondLst>
                                    <p:cond delay="0"/>
                                  </p:stCondLst>
                                  <p:childTnLst>
                                    <p:set>
                                      <p:cBhvr>
                                        <p:cTn id="2905" dur="1" fill="hold">
                                          <p:stCondLst>
                                            <p:cond delay="0"/>
                                          </p:stCondLst>
                                        </p:cTn>
                                        <p:tgtEl>
                                          <p:spTgt spid="6897"/>
                                        </p:tgtEl>
                                        <p:attrNameLst>
                                          <p:attrName>style.visibility</p:attrName>
                                        </p:attrNameLst>
                                      </p:cBhvr>
                                      <p:to>
                                        <p:strVal val="visible"/>
                                      </p:to>
                                    </p:set>
                                    <p:animEffect filter="dissolve" transition="in">
                                      <p:cBhvr additive="repl">
                                        <p:cTn id="2906" dur="500"/>
                                        <p:tgtEl>
                                          <p:spTgt spid="68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152" name="Group 1"/>
          <p:cNvGrpSpPr/>
          <p:nvPr/>
        </p:nvGrpSpPr>
        <p:grpSpPr>
          <a:xfrm>
            <a:off x="9192960" y="2984040"/>
            <a:ext cx="357480" cy="631800"/>
            <a:chOff x="9192960" y="2984040"/>
            <a:chExt cx="357480" cy="631800"/>
          </a:xfrm>
        </p:grpSpPr>
        <p:sp>
          <p:nvSpPr>
            <p:cNvPr id="7153" name="CustomShape 2"/>
            <p:cNvSpPr/>
            <p:nvPr/>
          </p:nvSpPr>
          <p:spPr>
            <a:xfrm>
              <a:off x="9196560" y="2984040"/>
              <a:ext cx="347400" cy="63180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7154" name="Line 3"/>
            <p:cNvSpPr/>
            <p:nvPr/>
          </p:nvSpPr>
          <p:spPr>
            <a:xfrm>
              <a:off x="9192960" y="3111480"/>
              <a:ext cx="3499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155" name="Line 4"/>
            <p:cNvSpPr/>
            <p:nvPr/>
          </p:nvSpPr>
          <p:spPr>
            <a:xfrm>
              <a:off x="9195120" y="3241800"/>
              <a:ext cx="3499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156" name="Line 5"/>
            <p:cNvSpPr/>
            <p:nvPr/>
          </p:nvSpPr>
          <p:spPr>
            <a:xfrm>
              <a:off x="9200520" y="3369960"/>
              <a:ext cx="3499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157" name="Line 6"/>
            <p:cNvSpPr/>
            <p:nvPr/>
          </p:nvSpPr>
          <p:spPr>
            <a:xfrm>
              <a:off x="9195480" y="3494520"/>
              <a:ext cx="3502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grpSp>
        <p:nvGrpSpPr>
          <p:cNvPr id="7158" name="Group 7"/>
          <p:cNvGrpSpPr/>
          <p:nvPr/>
        </p:nvGrpSpPr>
        <p:grpSpPr>
          <a:xfrm>
            <a:off x="6046920" y="2820240"/>
            <a:ext cx="357480" cy="631800"/>
            <a:chOff x="6046920" y="2820240"/>
            <a:chExt cx="357480" cy="631800"/>
          </a:xfrm>
        </p:grpSpPr>
        <p:sp>
          <p:nvSpPr>
            <p:cNvPr id="7159" name="CustomShape 8"/>
            <p:cNvSpPr/>
            <p:nvPr/>
          </p:nvSpPr>
          <p:spPr>
            <a:xfrm>
              <a:off x="6050520" y="2820240"/>
              <a:ext cx="347400" cy="63180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7160" name="Line 9"/>
            <p:cNvSpPr/>
            <p:nvPr/>
          </p:nvSpPr>
          <p:spPr>
            <a:xfrm>
              <a:off x="6046920" y="2948400"/>
              <a:ext cx="3499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161" name="Line 10"/>
            <p:cNvSpPr/>
            <p:nvPr/>
          </p:nvSpPr>
          <p:spPr>
            <a:xfrm>
              <a:off x="6048720" y="3078360"/>
              <a:ext cx="3502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162" name="Line 11"/>
            <p:cNvSpPr/>
            <p:nvPr/>
          </p:nvSpPr>
          <p:spPr>
            <a:xfrm>
              <a:off x="6054480" y="3206880"/>
              <a:ext cx="3499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163" name="Line 12"/>
            <p:cNvSpPr/>
            <p:nvPr/>
          </p:nvSpPr>
          <p:spPr>
            <a:xfrm>
              <a:off x="6049440" y="3331440"/>
              <a:ext cx="3499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grpSp>
        <p:nvGrpSpPr>
          <p:cNvPr id="7164" name="Group 13"/>
          <p:cNvGrpSpPr/>
          <p:nvPr/>
        </p:nvGrpSpPr>
        <p:grpSpPr>
          <a:xfrm>
            <a:off x="7165800" y="1580040"/>
            <a:ext cx="357480" cy="631800"/>
            <a:chOff x="7165800" y="1580040"/>
            <a:chExt cx="357480" cy="631800"/>
          </a:xfrm>
        </p:grpSpPr>
        <p:sp>
          <p:nvSpPr>
            <p:cNvPr id="7165" name="CustomShape 14"/>
            <p:cNvSpPr/>
            <p:nvPr/>
          </p:nvSpPr>
          <p:spPr>
            <a:xfrm>
              <a:off x="7169760" y="1580040"/>
              <a:ext cx="347400" cy="63180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7166" name="Line 15"/>
            <p:cNvSpPr/>
            <p:nvPr/>
          </p:nvSpPr>
          <p:spPr>
            <a:xfrm>
              <a:off x="7165800" y="1708200"/>
              <a:ext cx="3499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167" name="Line 16"/>
            <p:cNvSpPr/>
            <p:nvPr/>
          </p:nvSpPr>
          <p:spPr>
            <a:xfrm>
              <a:off x="7167600" y="1838520"/>
              <a:ext cx="3502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168" name="Line 17"/>
            <p:cNvSpPr/>
            <p:nvPr/>
          </p:nvSpPr>
          <p:spPr>
            <a:xfrm>
              <a:off x="7173360" y="1966680"/>
              <a:ext cx="3499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169" name="Line 18"/>
            <p:cNvSpPr/>
            <p:nvPr/>
          </p:nvSpPr>
          <p:spPr>
            <a:xfrm>
              <a:off x="7168320" y="2091240"/>
              <a:ext cx="3499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sp>
        <p:nvSpPr>
          <p:cNvPr id="7170" name="Line 19"/>
          <p:cNvSpPr/>
          <p:nvPr/>
        </p:nvSpPr>
        <p:spPr>
          <a:xfrm flipH="1">
            <a:off x="9257040" y="2242080"/>
            <a:ext cx="260640" cy="360"/>
          </a:xfrm>
          <a:prstGeom prst="line">
            <a:avLst/>
          </a:prstGeom>
          <a:ln w="19050">
            <a:solidFill>
              <a:srgbClr val="000000"/>
            </a:solidFill>
            <a:round/>
          </a:ln>
        </p:spPr>
        <p:style>
          <a:lnRef idx="0"/>
          <a:fillRef idx="0"/>
          <a:effectRef idx="0"/>
          <a:fontRef idx="minor"/>
        </p:style>
      </p:sp>
      <p:grpSp>
        <p:nvGrpSpPr>
          <p:cNvPr id="7171" name="Group 20"/>
          <p:cNvGrpSpPr/>
          <p:nvPr/>
        </p:nvGrpSpPr>
        <p:grpSpPr>
          <a:xfrm>
            <a:off x="9453600" y="1636920"/>
            <a:ext cx="357480" cy="631800"/>
            <a:chOff x="9453600" y="1636920"/>
            <a:chExt cx="357480" cy="631800"/>
          </a:xfrm>
        </p:grpSpPr>
        <p:sp>
          <p:nvSpPr>
            <p:cNvPr id="7172" name="CustomShape 21"/>
            <p:cNvSpPr/>
            <p:nvPr/>
          </p:nvSpPr>
          <p:spPr>
            <a:xfrm>
              <a:off x="9457200" y="1636920"/>
              <a:ext cx="347400" cy="631800"/>
            </a:xfrm>
            <a:prstGeom prst="rect">
              <a:avLst/>
            </a:prstGeom>
            <a:solidFill>
              <a:schemeClr val="bg1"/>
            </a:solidFill>
            <a:ln w="19050">
              <a:solidFill>
                <a:schemeClr val="tx1"/>
              </a:solidFill>
            </a:ln>
            <a:effectLst>
              <a:outerShdw algn="tl" blurRad="50800" dir="2700000" dist="37674" rotWithShape="0">
                <a:schemeClr val="tx1">
                  <a:alpha val="40000"/>
                </a:schemeClr>
              </a:outerShdw>
            </a:effectLst>
          </p:spPr>
          <p:style>
            <a:lnRef idx="2">
              <a:schemeClr val="accent1">
                <a:shade val="50000"/>
              </a:schemeClr>
            </a:lnRef>
            <a:fillRef idx="1">
              <a:schemeClr val="accent1"/>
            </a:fillRef>
            <a:effectRef idx="0">
              <a:schemeClr val="accent1"/>
            </a:effectRef>
            <a:fontRef idx="minor"/>
          </p:style>
        </p:sp>
        <p:sp>
          <p:nvSpPr>
            <p:cNvPr id="7173" name="Line 22"/>
            <p:cNvSpPr/>
            <p:nvPr/>
          </p:nvSpPr>
          <p:spPr>
            <a:xfrm>
              <a:off x="9453600" y="1765080"/>
              <a:ext cx="3499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174" name="Line 23"/>
            <p:cNvSpPr/>
            <p:nvPr/>
          </p:nvSpPr>
          <p:spPr>
            <a:xfrm>
              <a:off x="9455760" y="1895400"/>
              <a:ext cx="3499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175" name="Line 24"/>
            <p:cNvSpPr/>
            <p:nvPr/>
          </p:nvSpPr>
          <p:spPr>
            <a:xfrm>
              <a:off x="9461160" y="2023920"/>
              <a:ext cx="3499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176" name="Line 25"/>
            <p:cNvSpPr/>
            <p:nvPr/>
          </p:nvSpPr>
          <p:spPr>
            <a:xfrm>
              <a:off x="9456120" y="2148120"/>
              <a:ext cx="3499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grpSp>
        <p:nvGrpSpPr>
          <p:cNvPr id="7177" name="Group 26"/>
          <p:cNvGrpSpPr/>
          <p:nvPr/>
        </p:nvGrpSpPr>
        <p:grpSpPr>
          <a:xfrm>
            <a:off x="6869880" y="2671560"/>
            <a:ext cx="657720" cy="287640"/>
            <a:chOff x="6869880" y="2671560"/>
            <a:chExt cx="657720" cy="287640"/>
          </a:xfrm>
        </p:grpSpPr>
        <p:sp>
          <p:nvSpPr>
            <p:cNvPr id="7178" name="CustomShape 27"/>
            <p:cNvSpPr/>
            <p:nvPr/>
          </p:nvSpPr>
          <p:spPr>
            <a:xfrm>
              <a:off x="6869880" y="2772000"/>
              <a:ext cx="657720" cy="187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179" name="CustomShape 28"/>
            <p:cNvSpPr/>
            <p:nvPr/>
          </p:nvSpPr>
          <p:spPr>
            <a:xfrm>
              <a:off x="6870240" y="2671560"/>
              <a:ext cx="657000" cy="185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180" name="Group 29"/>
            <p:cNvGrpSpPr/>
            <p:nvPr/>
          </p:nvGrpSpPr>
          <p:grpSpPr>
            <a:xfrm>
              <a:off x="6967800" y="2695320"/>
              <a:ext cx="461520" cy="135360"/>
              <a:chOff x="6967800" y="2695320"/>
              <a:chExt cx="461520" cy="135360"/>
            </a:xfrm>
          </p:grpSpPr>
          <p:sp>
            <p:nvSpPr>
              <p:cNvPr id="7181" name="CustomShape 30"/>
              <p:cNvSpPr/>
              <p:nvPr/>
            </p:nvSpPr>
            <p:spPr>
              <a:xfrm>
                <a:off x="6980760" y="2695320"/>
                <a:ext cx="436680" cy="748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182" name="CustomShape 31"/>
              <p:cNvSpPr/>
              <p:nvPr/>
            </p:nvSpPr>
            <p:spPr>
              <a:xfrm>
                <a:off x="7268040" y="2761200"/>
                <a:ext cx="161280" cy="640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183" name="CustomShape 32"/>
              <p:cNvSpPr/>
              <p:nvPr/>
            </p:nvSpPr>
            <p:spPr>
              <a:xfrm>
                <a:off x="6967800" y="2761200"/>
                <a:ext cx="158400" cy="633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184" name="CustomShape 33"/>
              <p:cNvSpPr/>
              <p:nvPr/>
            </p:nvSpPr>
            <p:spPr>
              <a:xfrm>
                <a:off x="7023600" y="2728800"/>
                <a:ext cx="347400" cy="1018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185" name="Group 34"/>
          <p:cNvGrpSpPr/>
          <p:nvPr/>
        </p:nvGrpSpPr>
        <p:grpSpPr>
          <a:xfrm>
            <a:off x="7928640" y="2356920"/>
            <a:ext cx="657720" cy="287280"/>
            <a:chOff x="7928640" y="2356920"/>
            <a:chExt cx="657720" cy="287280"/>
          </a:xfrm>
        </p:grpSpPr>
        <p:sp>
          <p:nvSpPr>
            <p:cNvPr id="7186" name="CustomShape 35"/>
            <p:cNvSpPr/>
            <p:nvPr/>
          </p:nvSpPr>
          <p:spPr>
            <a:xfrm>
              <a:off x="7928640" y="2457000"/>
              <a:ext cx="657720" cy="187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187" name="CustomShape 36"/>
            <p:cNvSpPr/>
            <p:nvPr/>
          </p:nvSpPr>
          <p:spPr>
            <a:xfrm>
              <a:off x="7929000" y="2356920"/>
              <a:ext cx="657000" cy="185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188" name="Group 37"/>
            <p:cNvGrpSpPr/>
            <p:nvPr/>
          </p:nvGrpSpPr>
          <p:grpSpPr>
            <a:xfrm>
              <a:off x="8026560" y="2380680"/>
              <a:ext cx="461520" cy="135360"/>
              <a:chOff x="8026560" y="2380680"/>
              <a:chExt cx="461520" cy="135360"/>
            </a:xfrm>
          </p:grpSpPr>
          <p:sp>
            <p:nvSpPr>
              <p:cNvPr id="7189" name="CustomShape 38"/>
              <p:cNvSpPr/>
              <p:nvPr/>
            </p:nvSpPr>
            <p:spPr>
              <a:xfrm>
                <a:off x="8039520" y="2380680"/>
                <a:ext cx="436680" cy="748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190" name="CustomShape 39"/>
              <p:cNvSpPr/>
              <p:nvPr/>
            </p:nvSpPr>
            <p:spPr>
              <a:xfrm>
                <a:off x="8326800" y="2446560"/>
                <a:ext cx="161280" cy="640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191" name="CustomShape 40"/>
              <p:cNvSpPr/>
              <p:nvPr/>
            </p:nvSpPr>
            <p:spPr>
              <a:xfrm>
                <a:off x="8026560" y="2446560"/>
                <a:ext cx="158400" cy="633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192" name="CustomShape 41"/>
              <p:cNvSpPr/>
              <p:nvPr/>
            </p:nvSpPr>
            <p:spPr>
              <a:xfrm>
                <a:off x="8082360" y="2414160"/>
                <a:ext cx="347400" cy="1018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193" name="Group 42"/>
          <p:cNvGrpSpPr/>
          <p:nvPr/>
        </p:nvGrpSpPr>
        <p:grpSpPr>
          <a:xfrm>
            <a:off x="8246880" y="2882160"/>
            <a:ext cx="657720" cy="287640"/>
            <a:chOff x="8246880" y="2882160"/>
            <a:chExt cx="657720" cy="287640"/>
          </a:xfrm>
        </p:grpSpPr>
        <p:sp>
          <p:nvSpPr>
            <p:cNvPr id="7194" name="CustomShape 43"/>
            <p:cNvSpPr/>
            <p:nvPr/>
          </p:nvSpPr>
          <p:spPr>
            <a:xfrm>
              <a:off x="8246880" y="2982600"/>
              <a:ext cx="657720" cy="187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195" name="CustomShape 44"/>
            <p:cNvSpPr/>
            <p:nvPr/>
          </p:nvSpPr>
          <p:spPr>
            <a:xfrm>
              <a:off x="8247240" y="2882160"/>
              <a:ext cx="657000" cy="185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196" name="Group 45"/>
            <p:cNvGrpSpPr/>
            <p:nvPr/>
          </p:nvGrpSpPr>
          <p:grpSpPr>
            <a:xfrm>
              <a:off x="8344800" y="2905920"/>
              <a:ext cx="461520" cy="135720"/>
              <a:chOff x="8344800" y="2905920"/>
              <a:chExt cx="461520" cy="135720"/>
            </a:xfrm>
          </p:grpSpPr>
          <p:sp>
            <p:nvSpPr>
              <p:cNvPr id="7197" name="CustomShape 46"/>
              <p:cNvSpPr/>
              <p:nvPr/>
            </p:nvSpPr>
            <p:spPr>
              <a:xfrm>
                <a:off x="8357760" y="2905920"/>
                <a:ext cx="436680" cy="748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198" name="CustomShape 47"/>
              <p:cNvSpPr/>
              <p:nvPr/>
            </p:nvSpPr>
            <p:spPr>
              <a:xfrm>
                <a:off x="8645040" y="2972160"/>
                <a:ext cx="161280" cy="640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199" name="CustomShape 48"/>
              <p:cNvSpPr/>
              <p:nvPr/>
            </p:nvSpPr>
            <p:spPr>
              <a:xfrm>
                <a:off x="8344800" y="2972160"/>
                <a:ext cx="158400" cy="633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200" name="CustomShape 49"/>
              <p:cNvSpPr/>
              <p:nvPr/>
            </p:nvSpPr>
            <p:spPr>
              <a:xfrm>
                <a:off x="8400960" y="2939760"/>
                <a:ext cx="347400" cy="1018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201" name="Group 50"/>
          <p:cNvGrpSpPr/>
          <p:nvPr/>
        </p:nvGrpSpPr>
        <p:grpSpPr>
          <a:xfrm>
            <a:off x="7203600" y="3367440"/>
            <a:ext cx="657720" cy="287640"/>
            <a:chOff x="7203600" y="3367440"/>
            <a:chExt cx="657720" cy="287640"/>
          </a:xfrm>
        </p:grpSpPr>
        <p:sp>
          <p:nvSpPr>
            <p:cNvPr id="7202" name="CustomShape 51"/>
            <p:cNvSpPr/>
            <p:nvPr/>
          </p:nvSpPr>
          <p:spPr>
            <a:xfrm>
              <a:off x="7203600" y="3467880"/>
              <a:ext cx="657720" cy="187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203" name="CustomShape 52"/>
            <p:cNvSpPr/>
            <p:nvPr/>
          </p:nvSpPr>
          <p:spPr>
            <a:xfrm>
              <a:off x="7203960" y="3367440"/>
              <a:ext cx="657000" cy="185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204" name="Group 53"/>
            <p:cNvGrpSpPr/>
            <p:nvPr/>
          </p:nvGrpSpPr>
          <p:grpSpPr>
            <a:xfrm>
              <a:off x="7301520" y="3391560"/>
              <a:ext cx="461520" cy="135360"/>
              <a:chOff x="7301520" y="3391560"/>
              <a:chExt cx="461520" cy="135360"/>
            </a:xfrm>
          </p:grpSpPr>
          <p:sp>
            <p:nvSpPr>
              <p:cNvPr id="7205" name="CustomShape 54"/>
              <p:cNvSpPr/>
              <p:nvPr/>
            </p:nvSpPr>
            <p:spPr>
              <a:xfrm>
                <a:off x="7314480" y="3391560"/>
                <a:ext cx="436680" cy="748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06" name="CustomShape 55"/>
              <p:cNvSpPr/>
              <p:nvPr/>
            </p:nvSpPr>
            <p:spPr>
              <a:xfrm>
                <a:off x="7601760" y="3457440"/>
                <a:ext cx="161280" cy="640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07" name="CustomShape 56"/>
              <p:cNvSpPr/>
              <p:nvPr/>
            </p:nvSpPr>
            <p:spPr>
              <a:xfrm>
                <a:off x="7301520" y="3457440"/>
                <a:ext cx="158400" cy="633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208" name="CustomShape 57"/>
              <p:cNvSpPr/>
              <p:nvPr/>
            </p:nvSpPr>
            <p:spPr>
              <a:xfrm>
                <a:off x="7357320" y="3425040"/>
                <a:ext cx="347400" cy="1018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7209" name="CustomShape 58"/>
          <p:cNvSpPr/>
          <p:nvPr/>
        </p:nvSpPr>
        <p:spPr>
          <a:xfrm>
            <a:off x="798840" y="208800"/>
            <a:ext cx="1139076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Causes/costs of congestion: scenario 3</a:t>
            </a:r>
            <a:endParaRPr b="0" lang="en-US" sz="4800" spc="-1" strike="noStrike">
              <a:latin typeface="Arial"/>
            </a:endParaRPr>
          </a:p>
        </p:txBody>
      </p:sp>
      <p:sp>
        <p:nvSpPr>
          <p:cNvPr id="7210" name="CustomShape 59"/>
          <p:cNvSpPr/>
          <p:nvPr/>
        </p:nvSpPr>
        <p:spPr>
          <a:xfrm>
            <a:off x="1206360" y="5114880"/>
            <a:ext cx="8265240" cy="407160"/>
          </a:xfrm>
          <a:prstGeom prst="rect">
            <a:avLst/>
          </a:prstGeom>
          <a:solidFill>
            <a:srgbClr val="ffffff"/>
          </a:solidFill>
          <a:ln w="0">
            <a:noFill/>
          </a:ln>
        </p:spPr>
        <p:style>
          <a:lnRef idx="0"/>
          <a:fillRef idx="0"/>
          <a:effectRef idx="0"/>
          <a:fontRef idx="minor"/>
        </p:style>
      </p:sp>
      <p:sp>
        <p:nvSpPr>
          <p:cNvPr id="7211" name="CustomShape 60"/>
          <p:cNvSpPr/>
          <p:nvPr/>
        </p:nvSpPr>
        <p:spPr>
          <a:xfrm>
            <a:off x="1639800" y="4329000"/>
            <a:ext cx="9648000" cy="988200"/>
          </a:xfrm>
          <a:prstGeom prst="rect">
            <a:avLst/>
          </a:prstGeom>
          <a:noFill/>
          <a:ln w="0">
            <a:noFill/>
          </a:ln>
        </p:spPr>
        <p:style>
          <a:lnRef idx="0"/>
          <a:fillRef idx="0"/>
          <a:effectRef idx="0"/>
          <a:fontRef idx="minor"/>
        </p:style>
        <p:txBody>
          <a:bodyPr lIns="90000" rIns="90000" tIns="45000" bIns="45000">
            <a:noAutofit/>
          </a:bodyPr>
          <a:p>
            <a:pPr marL="343080" indent="-340560">
              <a:lnSpc>
                <a:spcPct val="85000"/>
              </a:lnSpc>
              <a:spcBef>
                <a:spcPts val="641"/>
              </a:spcBef>
              <a:tabLst>
                <a:tab algn="l" pos="0"/>
              </a:tabLst>
            </a:pPr>
            <a:r>
              <a:rPr b="0" lang="en-US" sz="3200" spc="-1" strike="noStrike">
                <a:solidFill>
                  <a:srgbClr val="c00000"/>
                </a:solidFill>
                <a:latin typeface="Calibri"/>
                <a:ea typeface="ＭＳ Ｐゴシック"/>
              </a:rPr>
              <a:t>another “cost” of congestion: </a:t>
            </a:r>
            <a:endParaRPr b="0" lang="en-US" sz="3200" spc="-1" strike="noStrike">
              <a:latin typeface="Arial"/>
            </a:endParaRPr>
          </a:p>
          <a:p>
            <a:pPr marL="343080" indent="-340560">
              <a:lnSpc>
                <a:spcPct val="85000"/>
              </a:lnSpc>
              <a:spcBef>
                <a:spcPts val="561"/>
              </a:spcBef>
              <a:buClr>
                <a:srgbClr val="000099"/>
              </a:buClr>
              <a:buFont typeface="Wingdings" charset="2"/>
              <a:buChar char=""/>
              <a:tabLst>
                <a:tab algn="l" pos="0"/>
              </a:tabLst>
            </a:pPr>
            <a:r>
              <a:rPr b="0" lang="en-US" sz="2800" spc="-1" strike="noStrike">
                <a:solidFill>
                  <a:srgbClr val="000000"/>
                </a:solidFill>
                <a:latin typeface="Calibri"/>
                <a:ea typeface="ＭＳ Ｐゴシック"/>
              </a:rPr>
              <a:t>when packet dropped, any upstream transmission capacity and buffering used for that packet was wasted!</a:t>
            </a:r>
            <a:endParaRPr b="0" lang="en-US" sz="2800" spc="-1" strike="noStrike">
              <a:latin typeface="Arial"/>
            </a:endParaRPr>
          </a:p>
        </p:txBody>
      </p:sp>
      <p:sp>
        <p:nvSpPr>
          <p:cNvPr id="7212" name="Line 61"/>
          <p:cNvSpPr/>
          <p:nvPr/>
        </p:nvSpPr>
        <p:spPr>
          <a:xfrm flipH="1">
            <a:off x="7206480" y="2219040"/>
            <a:ext cx="546480" cy="550800"/>
          </a:xfrm>
          <a:prstGeom prst="line">
            <a:avLst/>
          </a:prstGeom>
          <a:ln w="19050">
            <a:solidFill>
              <a:srgbClr val="000000"/>
            </a:solidFill>
            <a:round/>
          </a:ln>
        </p:spPr>
        <p:style>
          <a:lnRef idx="0"/>
          <a:fillRef idx="0"/>
          <a:effectRef idx="0"/>
          <a:fontRef idx="minor"/>
        </p:style>
      </p:sp>
      <p:sp>
        <p:nvSpPr>
          <p:cNvPr id="7213" name="Line 62"/>
          <p:cNvSpPr/>
          <p:nvPr/>
        </p:nvSpPr>
        <p:spPr>
          <a:xfrm flipH="1">
            <a:off x="7492680" y="2219040"/>
            <a:ext cx="260280" cy="360"/>
          </a:xfrm>
          <a:prstGeom prst="line">
            <a:avLst/>
          </a:prstGeom>
          <a:ln w="19050">
            <a:solidFill>
              <a:srgbClr val="000000"/>
            </a:solidFill>
            <a:round/>
          </a:ln>
        </p:spPr>
        <p:style>
          <a:lnRef idx="0"/>
          <a:fillRef idx="0"/>
          <a:effectRef idx="0"/>
          <a:fontRef idx="minor"/>
        </p:style>
      </p:sp>
      <p:sp>
        <p:nvSpPr>
          <p:cNvPr id="7214" name="Line 63"/>
          <p:cNvSpPr/>
          <p:nvPr/>
        </p:nvSpPr>
        <p:spPr>
          <a:xfrm flipH="1">
            <a:off x="6403680" y="3477240"/>
            <a:ext cx="865080" cy="7560"/>
          </a:xfrm>
          <a:prstGeom prst="line">
            <a:avLst/>
          </a:prstGeom>
          <a:ln w="19050">
            <a:solidFill>
              <a:srgbClr val="000000"/>
            </a:solidFill>
            <a:round/>
          </a:ln>
        </p:spPr>
        <p:style>
          <a:lnRef idx="0"/>
          <a:fillRef idx="0"/>
          <a:effectRef idx="0"/>
          <a:fontRef idx="minor"/>
        </p:style>
      </p:sp>
      <p:sp>
        <p:nvSpPr>
          <p:cNvPr id="7215" name="Line 64"/>
          <p:cNvSpPr/>
          <p:nvPr/>
        </p:nvSpPr>
        <p:spPr>
          <a:xfrm flipH="1">
            <a:off x="7492680" y="2491560"/>
            <a:ext cx="430560" cy="360"/>
          </a:xfrm>
          <a:prstGeom prst="line">
            <a:avLst/>
          </a:prstGeom>
          <a:ln w="19050">
            <a:solidFill>
              <a:srgbClr val="000000"/>
            </a:solidFill>
            <a:round/>
          </a:ln>
        </p:spPr>
        <p:style>
          <a:lnRef idx="0"/>
          <a:fillRef idx="0"/>
          <a:effectRef idx="0"/>
          <a:fontRef idx="minor"/>
        </p:style>
      </p:sp>
      <p:sp>
        <p:nvSpPr>
          <p:cNvPr id="7216" name="Line 65"/>
          <p:cNvSpPr/>
          <p:nvPr/>
        </p:nvSpPr>
        <p:spPr>
          <a:xfrm flipH="1" flipV="1">
            <a:off x="8549280" y="2503080"/>
            <a:ext cx="460440" cy="5760"/>
          </a:xfrm>
          <a:prstGeom prst="line">
            <a:avLst/>
          </a:prstGeom>
          <a:ln w="19050">
            <a:solidFill>
              <a:srgbClr val="000000"/>
            </a:solidFill>
            <a:round/>
          </a:ln>
        </p:spPr>
        <p:style>
          <a:lnRef idx="0"/>
          <a:fillRef idx="0"/>
          <a:effectRef idx="0"/>
          <a:fontRef idx="minor"/>
        </p:style>
      </p:sp>
      <p:sp>
        <p:nvSpPr>
          <p:cNvPr id="7217" name="Line 66"/>
          <p:cNvSpPr/>
          <p:nvPr/>
        </p:nvSpPr>
        <p:spPr>
          <a:xfrm flipH="1">
            <a:off x="8514720" y="2230560"/>
            <a:ext cx="768240" cy="823320"/>
          </a:xfrm>
          <a:prstGeom prst="line">
            <a:avLst/>
          </a:prstGeom>
          <a:ln w="19050">
            <a:solidFill>
              <a:srgbClr val="000000"/>
            </a:solidFill>
            <a:round/>
          </a:ln>
        </p:spPr>
        <p:style>
          <a:lnRef idx="0"/>
          <a:fillRef idx="0"/>
          <a:effectRef idx="0"/>
          <a:fontRef idx="minor"/>
        </p:style>
      </p:sp>
      <p:grpSp>
        <p:nvGrpSpPr>
          <p:cNvPr id="7218" name="Group 67"/>
          <p:cNvGrpSpPr/>
          <p:nvPr/>
        </p:nvGrpSpPr>
        <p:grpSpPr>
          <a:xfrm>
            <a:off x="8295120" y="2407320"/>
            <a:ext cx="184320" cy="153360"/>
            <a:chOff x="8295120" y="2407320"/>
            <a:chExt cx="184320" cy="153360"/>
          </a:xfrm>
        </p:grpSpPr>
        <p:sp>
          <p:nvSpPr>
            <p:cNvPr id="7219" name="CustomShape 68"/>
            <p:cNvSpPr/>
            <p:nvPr/>
          </p:nvSpPr>
          <p:spPr>
            <a:xfrm>
              <a:off x="8295120" y="2407320"/>
              <a:ext cx="184320" cy="153360"/>
            </a:xfrm>
            <a:prstGeom prst="rect">
              <a:avLst/>
            </a:prstGeom>
            <a:solidFill>
              <a:srgbClr val="ffffff"/>
            </a:solidFill>
            <a:ln w="9525">
              <a:solidFill>
                <a:srgbClr val="000000"/>
              </a:solidFill>
              <a:miter/>
            </a:ln>
          </p:spPr>
          <p:style>
            <a:lnRef idx="0"/>
            <a:fillRef idx="0"/>
            <a:effectRef idx="0"/>
            <a:fontRef idx="minor"/>
          </p:style>
        </p:sp>
        <p:sp>
          <p:nvSpPr>
            <p:cNvPr id="7220" name="Line 69"/>
            <p:cNvSpPr/>
            <p:nvPr/>
          </p:nvSpPr>
          <p:spPr>
            <a:xfrm>
              <a:off x="8453160" y="2440080"/>
              <a:ext cx="720" cy="96120"/>
            </a:xfrm>
            <a:prstGeom prst="line">
              <a:avLst/>
            </a:prstGeom>
            <a:ln w="9525">
              <a:solidFill>
                <a:srgbClr val="000000"/>
              </a:solidFill>
              <a:round/>
            </a:ln>
          </p:spPr>
          <p:style>
            <a:lnRef idx="0"/>
            <a:fillRef idx="0"/>
            <a:effectRef idx="0"/>
            <a:fontRef idx="minor"/>
          </p:style>
        </p:sp>
        <p:sp>
          <p:nvSpPr>
            <p:cNvPr id="7221" name="Line 70"/>
            <p:cNvSpPr/>
            <p:nvPr/>
          </p:nvSpPr>
          <p:spPr>
            <a:xfrm>
              <a:off x="8427600" y="2440080"/>
              <a:ext cx="720" cy="96120"/>
            </a:xfrm>
            <a:prstGeom prst="line">
              <a:avLst/>
            </a:prstGeom>
            <a:ln w="9525">
              <a:solidFill>
                <a:srgbClr val="000000"/>
              </a:solidFill>
              <a:round/>
            </a:ln>
          </p:spPr>
          <p:style>
            <a:lnRef idx="0"/>
            <a:fillRef idx="0"/>
            <a:effectRef idx="0"/>
            <a:fontRef idx="minor"/>
          </p:style>
        </p:sp>
        <p:sp>
          <p:nvSpPr>
            <p:cNvPr id="7222" name="Line 71"/>
            <p:cNvSpPr/>
            <p:nvPr/>
          </p:nvSpPr>
          <p:spPr>
            <a:xfrm>
              <a:off x="8402400" y="2440080"/>
              <a:ext cx="360" cy="96120"/>
            </a:xfrm>
            <a:prstGeom prst="line">
              <a:avLst/>
            </a:prstGeom>
            <a:ln w="9525">
              <a:solidFill>
                <a:srgbClr val="000000"/>
              </a:solidFill>
              <a:round/>
            </a:ln>
          </p:spPr>
          <p:style>
            <a:lnRef idx="0"/>
            <a:fillRef idx="0"/>
            <a:effectRef idx="0"/>
            <a:fontRef idx="minor"/>
          </p:style>
        </p:sp>
        <p:sp>
          <p:nvSpPr>
            <p:cNvPr id="7223" name="Line 72"/>
            <p:cNvSpPr/>
            <p:nvPr/>
          </p:nvSpPr>
          <p:spPr>
            <a:xfrm>
              <a:off x="8376840" y="2437200"/>
              <a:ext cx="360" cy="96120"/>
            </a:xfrm>
            <a:prstGeom prst="line">
              <a:avLst/>
            </a:prstGeom>
            <a:ln w="9525">
              <a:solidFill>
                <a:srgbClr val="000000"/>
              </a:solidFill>
              <a:round/>
            </a:ln>
          </p:spPr>
          <p:style>
            <a:lnRef idx="0"/>
            <a:fillRef idx="0"/>
            <a:effectRef idx="0"/>
            <a:fontRef idx="minor"/>
          </p:style>
        </p:sp>
        <p:sp>
          <p:nvSpPr>
            <p:cNvPr id="7224" name="Line 73"/>
            <p:cNvSpPr/>
            <p:nvPr/>
          </p:nvSpPr>
          <p:spPr>
            <a:xfrm>
              <a:off x="8351280" y="2437200"/>
              <a:ext cx="720" cy="96120"/>
            </a:xfrm>
            <a:prstGeom prst="line">
              <a:avLst/>
            </a:prstGeom>
            <a:ln w="9525">
              <a:solidFill>
                <a:srgbClr val="000000"/>
              </a:solidFill>
              <a:round/>
            </a:ln>
          </p:spPr>
          <p:style>
            <a:lnRef idx="0"/>
            <a:fillRef idx="0"/>
            <a:effectRef idx="0"/>
            <a:fontRef idx="minor"/>
          </p:style>
        </p:sp>
        <p:sp>
          <p:nvSpPr>
            <p:cNvPr id="7225" name="Line 74"/>
            <p:cNvSpPr/>
            <p:nvPr/>
          </p:nvSpPr>
          <p:spPr>
            <a:xfrm>
              <a:off x="8325360" y="2437200"/>
              <a:ext cx="1080" cy="96120"/>
            </a:xfrm>
            <a:prstGeom prst="line">
              <a:avLst/>
            </a:prstGeom>
            <a:ln w="9525">
              <a:solidFill>
                <a:srgbClr val="000000"/>
              </a:solidFill>
              <a:round/>
            </a:ln>
          </p:spPr>
          <p:style>
            <a:lnRef idx="0"/>
            <a:fillRef idx="0"/>
            <a:effectRef idx="0"/>
            <a:fontRef idx="minor"/>
          </p:style>
        </p:sp>
      </p:grpSp>
      <p:sp>
        <p:nvSpPr>
          <p:cNvPr id="7226" name="Line 75"/>
          <p:cNvSpPr/>
          <p:nvPr/>
        </p:nvSpPr>
        <p:spPr>
          <a:xfrm>
            <a:off x="8577360" y="1812960"/>
            <a:ext cx="163440" cy="2160"/>
          </a:xfrm>
          <a:prstGeom prst="line">
            <a:avLst/>
          </a:prstGeom>
          <a:ln w="38100">
            <a:solidFill>
              <a:srgbClr val="ffffff"/>
            </a:solidFill>
            <a:prstDash val="sysDot"/>
            <a:round/>
          </a:ln>
        </p:spPr>
        <p:style>
          <a:lnRef idx="0"/>
          <a:fillRef idx="0"/>
          <a:effectRef idx="0"/>
          <a:fontRef idx="minor"/>
        </p:style>
      </p:sp>
      <p:grpSp>
        <p:nvGrpSpPr>
          <p:cNvPr id="7227" name="Group 76"/>
          <p:cNvGrpSpPr/>
          <p:nvPr/>
        </p:nvGrpSpPr>
        <p:grpSpPr>
          <a:xfrm>
            <a:off x="7363800" y="1608480"/>
            <a:ext cx="51120" cy="169200"/>
            <a:chOff x="7363800" y="1608480"/>
            <a:chExt cx="51120" cy="169200"/>
          </a:xfrm>
        </p:grpSpPr>
        <p:sp>
          <p:nvSpPr>
            <p:cNvPr id="7228" name="CustomShape 77"/>
            <p:cNvSpPr/>
            <p:nvPr/>
          </p:nvSpPr>
          <p:spPr>
            <a:xfrm>
              <a:off x="7363800" y="1608480"/>
              <a:ext cx="51120" cy="55080"/>
            </a:xfrm>
            <a:prstGeom prst="ellipse">
              <a:avLst/>
            </a:prstGeom>
            <a:solidFill>
              <a:srgbClr val="ff0000"/>
            </a:solidFill>
            <a:ln w="9525">
              <a:solidFill>
                <a:srgbClr val="ff0000"/>
              </a:solidFill>
              <a:round/>
            </a:ln>
          </p:spPr>
          <p:style>
            <a:lnRef idx="0"/>
            <a:fillRef idx="0"/>
            <a:effectRef idx="0"/>
            <a:fontRef idx="minor"/>
          </p:style>
        </p:sp>
        <p:sp>
          <p:nvSpPr>
            <p:cNvPr id="7229" name="CustomShape 78"/>
            <p:cNvSpPr/>
            <p:nvPr/>
          </p:nvSpPr>
          <p:spPr>
            <a:xfrm>
              <a:off x="7363800" y="1722600"/>
              <a:ext cx="51120" cy="55080"/>
            </a:xfrm>
            <a:prstGeom prst="ellipse">
              <a:avLst/>
            </a:prstGeom>
            <a:solidFill>
              <a:srgbClr val="ff0000"/>
            </a:solidFill>
            <a:ln w="9525">
              <a:solidFill>
                <a:srgbClr val="ff0000"/>
              </a:solidFill>
              <a:round/>
            </a:ln>
          </p:spPr>
          <p:style>
            <a:lnRef idx="0"/>
            <a:fillRef idx="0"/>
            <a:effectRef idx="0"/>
            <a:fontRef idx="minor"/>
          </p:style>
        </p:sp>
      </p:grpSp>
      <p:grpSp>
        <p:nvGrpSpPr>
          <p:cNvPr id="7230" name="Group 79"/>
          <p:cNvGrpSpPr/>
          <p:nvPr/>
        </p:nvGrpSpPr>
        <p:grpSpPr>
          <a:xfrm>
            <a:off x="8441640" y="2876400"/>
            <a:ext cx="237960" cy="244440"/>
            <a:chOff x="8441640" y="2876400"/>
            <a:chExt cx="237960" cy="244440"/>
          </a:xfrm>
        </p:grpSpPr>
        <p:sp>
          <p:nvSpPr>
            <p:cNvPr id="7231" name="CustomShape 80"/>
            <p:cNvSpPr/>
            <p:nvPr/>
          </p:nvSpPr>
          <p:spPr>
            <a:xfrm rot="7845000">
              <a:off x="8459280" y="2928600"/>
              <a:ext cx="202320" cy="139680"/>
            </a:xfrm>
            <a:prstGeom prst="rect">
              <a:avLst/>
            </a:prstGeom>
            <a:solidFill>
              <a:srgbClr val="ffffff"/>
            </a:solidFill>
            <a:ln w="9525">
              <a:solidFill>
                <a:srgbClr val="000000"/>
              </a:solidFill>
              <a:miter/>
            </a:ln>
          </p:spPr>
          <p:style>
            <a:lnRef idx="0"/>
            <a:fillRef idx="0"/>
            <a:effectRef idx="0"/>
            <a:fontRef idx="minor"/>
          </p:style>
        </p:sp>
        <p:sp>
          <p:nvSpPr>
            <p:cNvPr id="7232" name="Line 81"/>
            <p:cNvSpPr/>
            <p:nvPr/>
          </p:nvSpPr>
          <p:spPr>
            <a:xfrm flipH="1" flipV="1">
              <a:off x="8477280" y="3023280"/>
              <a:ext cx="66960" cy="56880"/>
            </a:xfrm>
            <a:prstGeom prst="line">
              <a:avLst/>
            </a:prstGeom>
            <a:ln w="9525">
              <a:solidFill>
                <a:srgbClr val="000000"/>
              </a:solidFill>
              <a:round/>
            </a:ln>
          </p:spPr>
          <p:style>
            <a:lnRef idx="0"/>
            <a:fillRef idx="0"/>
            <a:effectRef idx="0"/>
            <a:fontRef idx="minor"/>
          </p:style>
        </p:sp>
        <p:sp>
          <p:nvSpPr>
            <p:cNvPr id="7233" name="Line 82"/>
            <p:cNvSpPr/>
            <p:nvPr/>
          </p:nvSpPr>
          <p:spPr>
            <a:xfrm flipH="1" flipV="1">
              <a:off x="8495640" y="3002040"/>
              <a:ext cx="66960" cy="56880"/>
            </a:xfrm>
            <a:prstGeom prst="line">
              <a:avLst/>
            </a:prstGeom>
            <a:ln w="9525">
              <a:solidFill>
                <a:srgbClr val="000000"/>
              </a:solidFill>
              <a:round/>
            </a:ln>
          </p:spPr>
          <p:style>
            <a:lnRef idx="0"/>
            <a:fillRef idx="0"/>
            <a:effectRef idx="0"/>
            <a:fontRef idx="minor"/>
          </p:style>
        </p:sp>
        <p:sp>
          <p:nvSpPr>
            <p:cNvPr id="7234" name="Line 83"/>
            <p:cNvSpPr/>
            <p:nvPr/>
          </p:nvSpPr>
          <p:spPr>
            <a:xfrm flipH="1" flipV="1">
              <a:off x="8514000" y="2980800"/>
              <a:ext cx="66600" cy="56880"/>
            </a:xfrm>
            <a:prstGeom prst="line">
              <a:avLst/>
            </a:prstGeom>
            <a:ln w="9525">
              <a:solidFill>
                <a:srgbClr val="000000"/>
              </a:solidFill>
              <a:round/>
            </a:ln>
          </p:spPr>
          <p:style>
            <a:lnRef idx="0"/>
            <a:fillRef idx="0"/>
            <a:effectRef idx="0"/>
            <a:fontRef idx="minor"/>
          </p:style>
        </p:sp>
        <p:sp>
          <p:nvSpPr>
            <p:cNvPr id="7235" name="Line 84"/>
            <p:cNvSpPr/>
            <p:nvPr/>
          </p:nvSpPr>
          <p:spPr>
            <a:xfrm flipH="1" flipV="1">
              <a:off x="8534160" y="2961360"/>
              <a:ext cx="66960" cy="56880"/>
            </a:xfrm>
            <a:prstGeom prst="line">
              <a:avLst/>
            </a:prstGeom>
            <a:ln w="9525">
              <a:solidFill>
                <a:srgbClr val="000000"/>
              </a:solidFill>
              <a:round/>
            </a:ln>
          </p:spPr>
          <p:style>
            <a:lnRef idx="0"/>
            <a:fillRef idx="0"/>
            <a:effectRef idx="0"/>
            <a:fontRef idx="minor"/>
          </p:style>
        </p:sp>
        <p:sp>
          <p:nvSpPr>
            <p:cNvPr id="7236" name="Line 85"/>
            <p:cNvSpPr/>
            <p:nvPr/>
          </p:nvSpPr>
          <p:spPr>
            <a:xfrm flipH="1" flipV="1">
              <a:off x="8552160" y="2940480"/>
              <a:ext cx="67320" cy="56520"/>
            </a:xfrm>
            <a:prstGeom prst="line">
              <a:avLst/>
            </a:prstGeom>
            <a:ln w="9525">
              <a:solidFill>
                <a:srgbClr val="000000"/>
              </a:solidFill>
              <a:round/>
            </a:ln>
          </p:spPr>
          <p:style>
            <a:lnRef idx="0"/>
            <a:fillRef idx="0"/>
            <a:effectRef idx="0"/>
            <a:fontRef idx="minor"/>
          </p:style>
        </p:sp>
        <p:sp>
          <p:nvSpPr>
            <p:cNvPr id="7237" name="Line 86"/>
            <p:cNvSpPr/>
            <p:nvPr/>
          </p:nvSpPr>
          <p:spPr>
            <a:xfrm flipH="1" flipV="1">
              <a:off x="8570520" y="2919240"/>
              <a:ext cx="67320" cy="56160"/>
            </a:xfrm>
            <a:prstGeom prst="line">
              <a:avLst/>
            </a:prstGeom>
            <a:ln w="9525">
              <a:solidFill>
                <a:srgbClr val="000000"/>
              </a:solidFill>
              <a:round/>
            </a:ln>
          </p:spPr>
          <p:style>
            <a:lnRef idx="0"/>
            <a:fillRef idx="0"/>
            <a:effectRef idx="0"/>
            <a:fontRef idx="minor"/>
          </p:style>
        </p:sp>
      </p:grpSp>
      <p:sp>
        <p:nvSpPr>
          <p:cNvPr id="7238" name="Line 87"/>
          <p:cNvSpPr/>
          <p:nvPr/>
        </p:nvSpPr>
        <p:spPr>
          <a:xfrm flipH="1" flipV="1">
            <a:off x="7763760" y="3471480"/>
            <a:ext cx="1172880" cy="11520"/>
          </a:xfrm>
          <a:prstGeom prst="line">
            <a:avLst/>
          </a:prstGeom>
          <a:ln w="19050">
            <a:solidFill>
              <a:srgbClr val="000000"/>
            </a:solidFill>
            <a:round/>
          </a:ln>
        </p:spPr>
        <p:style>
          <a:lnRef idx="0"/>
          <a:fillRef idx="0"/>
          <a:effectRef idx="0"/>
          <a:fontRef idx="minor"/>
        </p:style>
      </p:sp>
      <p:sp>
        <p:nvSpPr>
          <p:cNvPr id="7239" name="Line 88"/>
          <p:cNvSpPr/>
          <p:nvPr/>
        </p:nvSpPr>
        <p:spPr>
          <a:xfrm flipH="1">
            <a:off x="8129520" y="3059640"/>
            <a:ext cx="367920" cy="417600"/>
          </a:xfrm>
          <a:prstGeom prst="line">
            <a:avLst/>
          </a:prstGeom>
          <a:ln w="19050">
            <a:solidFill>
              <a:srgbClr val="000000"/>
            </a:solidFill>
            <a:round/>
          </a:ln>
        </p:spPr>
        <p:style>
          <a:lnRef idx="0"/>
          <a:fillRef idx="0"/>
          <a:effectRef idx="0"/>
          <a:fontRef idx="minor"/>
        </p:style>
      </p:sp>
      <p:sp>
        <p:nvSpPr>
          <p:cNvPr id="7240" name="CustomShape 89"/>
          <p:cNvSpPr/>
          <p:nvPr/>
        </p:nvSpPr>
        <p:spPr>
          <a:xfrm>
            <a:off x="7391880" y="1631520"/>
            <a:ext cx="1953360" cy="1812240"/>
          </a:xfrm>
          <a:custGeom>
            <a:avLst/>
            <a:gdLst/>
            <a:ahLst/>
            <a:rect l="l" t="t" r="r" b="b"/>
            <a:pathLst>
              <a:path w="5205" h="4500">
                <a:moveTo>
                  <a:pt x="0" y="0"/>
                </a:moveTo>
                <a:lnTo>
                  <a:pt x="0" y="1320"/>
                </a:lnTo>
                <a:lnTo>
                  <a:pt x="1230" y="1350"/>
                </a:lnTo>
                <a:lnTo>
                  <a:pt x="495" y="2040"/>
                </a:lnTo>
                <a:lnTo>
                  <a:pt x="4515" y="2115"/>
                </a:lnTo>
                <a:lnTo>
                  <a:pt x="2220" y="4500"/>
                </a:lnTo>
                <a:lnTo>
                  <a:pt x="5205" y="4500"/>
                </a:lnTo>
                <a:lnTo>
                  <a:pt x="5205" y="3405"/>
                </a:lnTo>
              </a:path>
            </a:pathLst>
          </a:custGeom>
          <a:noFill/>
          <a:ln w="38100">
            <a:solidFill>
              <a:srgbClr val="ff0000"/>
            </a:solidFill>
            <a:round/>
            <a:tailEnd len="med" type="triangle" w="med"/>
          </a:ln>
        </p:spPr>
        <p:style>
          <a:lnRef idx="0"/>
          <a:fillRef idx="0"/>
          <a:effectRef idx="0"/>
          <a:fontRef idx="minor"/>
        </p:style>
      </p:sp>
      <p:grpSp>
        <p:nvGrpSpPr>
          <p:cNvPr id="7241" name="Group 90"/>
          <p:cNvGrpSpPr/>
          <p:nvPr/>
        </p:nvGrpSpPr>
        <p:grpSpPr>
          <a:xfrm>
            <a:off x="7311960" y="3392280"/>
            <a:ext cx="184680" cy="154080"/>
            <a:chOff x="7311960" y="3392280"/>
            <a:chExt cx="184680" cy="154080"/>
          </a:xfrm>
        </p:grpSpPr>
        <p:sp>
          <p:nvSpPr>
            <p:cNvPr id="7242" name="CustomShape 91"/>
            <p:cNvSpPr/>
            <p:nvPr/>
          </p:nvSpPr>
          <p:spPr>
            <a:xfrm>
              <a:off x="7311960" y="3392280"/>
              <a:ext cx="184680" cy="154080"/>
            </a:xfrm>
            <a:prstGeom prst="rect">
              <a:avLst/>
            </a:prstGeom>
            <a:solidFill>
              <a:srgbClr val="ffffff"/>
            </a:solidFill>
            <a:ln w="9525">
              <a:solidFill>
                <a:srgbClr val="000000"/>
              </a:solidFill>
              <a:miter/>
            </a:ln>
          </p:spPr>
          <p:style>
            <a:lnRef idx="0"/>
            <a:fillRef idx="0"/>
            <a:effectRef idx="0"/>
            <a:fontRef idx="minor"/>
          </p:style>
        </p:sp>
        <p:sp>
          <p:nvSpPr>
            <p:cNvPr id="7243" name="Line 92"/>
            <p:cNvSpPr/>
            <p:nvPr/>
          </p:nvSpPr>
          <p:spPr>
            <a:xfrm>
              <a:off x="7470720" y="3425040"/>
              <a:ext cx="360" cy="96480"/>
            </a:xfrm>
            <a:prstGeom prst="line">
              <a:avLst/>
            </a:prstGeom>
            <a:ln w="9525">
              <a:solidFill>
                <a:srgbClr val="000000"/>
              </a:solidFill>
              <a:round/>
            </a:ln>
          </p:spPr>
          <p:style>
            <a:lnRef idx="0"/>
            <a:fillRef idx="0"/>
            <a:effectRef idx="0"/>
            <a:fontRef idx="minor"/>
          </p:style>
        </p:sp>
        <p:sp>
          <p:nvSpPr>
            <p:cNvPr id="7244" name="Line 93"/>
            <p:cNvSpPr/>
            <p:nvPr/>
          </p:nvSpPr>
          <p:spPr>
            <a:xfrm>
              <a:off x="7445160" y="3425040"/>
              <a:ext cx="360" cy="96480"/>
            </a:xfrm>
            <a:prstGeom prst="line">
              <a:avLst/>
            </a:prstGeom>
            <a:ln w="9525">
              <a:solidFill>
                <a:srgbClr val="000000"/>
              </a:solidFill>
              <a:round/>
            </a:ln>
          </p:spPr>
          <p:style>
            <a:lnRef idx="0"/>
            <a:fillRef idx="0"/>
            <a:effectRef idx="0"/>
            <a:fontRef idx="minor"/>
          </p:style>
        </p:sp>
        <p:sp>
          <p:nvSpPr>
            <p:cNvPr id="7245" name="Line 94"/>
            <p:cNvSpPr/>
            <p:nvPr/>
          </p:nvSpPr>
          <p:spPr>
            <a:xfrm>
              <a:off x="7419600" y="3425040"/>
              <a:ext cx="360" cy="96480"/>
            </a:xfrm>
            <a:prstGeom prst="line">
              <a:avLst/>
            </a:prstGeom>
            <a:ln w="9525">
              <a:solidFill>
                <a:srgbClr val="000000"/>
              </a:solidFill>
              <a:round/>
            </a:ln>
          </p:spPr>
          <p:style>
            <a:lnRef idx="0"/>
            <a:fillRef idx="0"/>
            <a:effectRef idx="0"/>
            <a:fontRef idx="minor"/>
          </p:style>
        </p:sp>
        <p:sp>
          <p:nvSpPr>
            <p:cNvPr id="7246" name="Line 95"/>
            <p:cNvSpPr/>
            <p:nvPr/>
          </p:nvSpPr>
          <p:spPr>
            <a:xfrm>
              <a:off x="7394040" y="3421800"/>
              <a:ext cx="360" cy="96840"/>
            </a:xfrm>
            <a:prstGeom prst="line">
              <a:avLst/>
            </a:prstGeom>
            <a:ln w="9525">
              <a:solidFill>
                <a:srgbClr val="000000"/>
              </a:solidFill>
              <a:round/>
            </a:ln>
          </p:spPr>
          <p:style>
            <a:lnRef idx="0"/>
            <a:fillRef idx="0"/>
            <a:effectRef idx="0"/>
            <a:fontRef idx="minor"/>
          </p:style>
        </p:sp>
        <p:sp>
          <p:nvSpPr>
            <p:cNvPr id="7247" name="Line 96"/>
            <p:cNvSpPr/>
            <p:nvPr/>
          </p:nvSpPr>
          <p:spPr>
            <a:xfrm>
              <a:off x="7368120" y="3421800"/>
              <a:ext cx="1080" cy="96840"/>
            </a:xfrm>
            <a:prstGeom prst="line">
              <a:avLst/>
            </a:prstGeom>
            <a:ln w="9525">
              <a:solidFill>
                <a:srgbClr val="000000"/>
              </a:solidFill>
              <a:round/>
            </a:ln>
          </p:spPr>
          <p:style>
            <a:lnRef idx="0"/>
            <a:fillRef idx="0"/>
            <a:effectRef idx="0"/>
            <a:fontRef idx="minor"/>
          </p:style>
        </p:sp>
        <p:sp>
          <p:nvSpPr>
            <p:cNvPr id="7248" name="Line 97"/>
            <p:cNvSpPr/>
            <p:nvPr/>
          </p:nvSpPr>
          <p:spPr>
            <a:xfrm>
              <a:off x="7342200" y="3421800"/>
              <a:ext cx="1440" cy="96840"/>
            </a:xfrm>
            <a:prstGeom prst="line">
              <a:avLst/>
            </a:prstGeom>
            <a:ln w="9525">
              <a:solidFill>
                <a:srgbClr val="000000"/>
              </a:solidFill>
              <a:round/>
            </a:ln>
          </p:spPr>
          <p:style>
            <a:lnRef idx="0"/>
            <a:fillRef idx="0"/>
            <a:effectRef idx="0"/>
            <a:fontRef idx="minor"/>
          </p:style>
        </p:sp>
      </p:grpSp>
      <p:sp>
        <p:nvSpPr>
          <p:cNvPr id="7249" name="Line 98"/>
          <p:cNvSpPr/>
          <p:nvPr/>
        </p:nvSpPr>
        <p:spPr>
          <a:xfrm flipH="1">
            <a:off x="6515640" y="2963160"/>
            <a:ext cx="514440" cy="514080"/>
          </a:xfrm>
          <a:prstGeom prst="line">
            <a:avLst/>
          </a:prstGeom>
          <a:ln w="19050">
            <a:solidFill>
              <a:srgbClr val="000000"/>
            </a:solidFill>
            <a:round/>
          </a:ln>
        </p:spPr>
        <p:style>
          <a:lnRef idx="0"/>
          <a:fillRef idx="0"/>
          <a:effectRef idx="0"/>
          <a:fontRef idx="minor"/>
        </p:style>
      </p:sp>
      <p:grpSp>
        <p:nvGrpSpPr>
          <p:cNvPr id="7250" name="Group 99"/>
          <p:cNvGrpSpPr/>
          <p:nvPr/>
        </p:nvGrpSpPr>
        <p:grpSpPr>
          <a:xfrm>
            <a:off x="7074360" y="2664720"/>
            <a:ext cx="240840" cy="243000"/>
            <a:chOff x="7074360" y="2664720"/>
            <a:chExt cx="240840" cy="243000"/>
          </a:xfrm>
        </p:grpSpPr>
        <p:sp>
          <p:nvSpPr>
            <p:cNvPr id="7251" name="CustomShape 100"/>
            <p:cNvSpPr/>
            <p:nvPr/>
          </p:nvSpPr>
          <p:spPr>
            <a:xfrm rot="8027400">
              <a:off x="7093440" y="2716200"/>
              <a:ext cx="202320" cy="139680"/>
            </a:xfrm>
            <a:prstGeom prst="rect">
              <a:avLst/>
            </a:prstGeom>
            <a:solidFill>
              <a:srgbClr val="ffffff"/>
            </a:solidFill>
            <a:ln w="9525">
              <a:solidFill>
                <a:srgbClr val="000000"/>
              </a:solidFill>
              <a:miter/>
            </a:ln>
          </p:spPr>
          <p:style>
            <a:lnRef idx="0"/>
            <a:fillRef idx="0"/>
            <a:effectRef idx="0"/>
            <a:fontRef idx="minor"/>
          </p:style>
        </p:sp>
        <p:sp>
          <p:nvSpPr>
            <p:cNvPr id="7252" name="Line 101"/>
            <p:cNvSpPr/>
            <p:nvPr/>
          </p:nvSpPr>
          <p:spPr>
            <a:xfrm flipH="1" flipV="1">
              <a:off x="7108560" y="2805840"/>
              <a:ext cx="63720" cy="60480"/>
            </a:xfrm>
            <a:prstGeom prst="line">
              <a:avLst/>
            </a:prstGeom>
            <a:ln w="9525">
              <a:solidFill>
                <a:srgbClr val="000000"/>
              </a:solidFill>
              <a:round/>
            </a:ln>
          </p:spPr>
          <p:style>
            <a:lnRef idx="0"/>
            <a:fillRef idx="0"/>
            <a:effectRef idx="0"/>
            <a:fontRef idx="minor"/>
          </p:style>
        </p:sp>
        <p:sp>
          <p:nvSpPr>
            <p:cNvPr id="7253" name="Line 102"/>
            <p:cNvSpPr/>
            <p:nvPr/>
          </p:nvSpPr>
          <p:spPr>
            <a:xfrm flipH="1" flipV="1">
              <a:off x="7128000" y="2785680"/>
              <a:ext cx="63720" cy="60480"/>
            </a:xfrm>
            <a:prstGeom prst="line">
              <a:avLst/>
            </a:prstGeom>
            <a:ln w="9525">
              <a:solidFill>
                <a:srgbClr val="000000"/>
              </a:solidFill>
              <a:round/>
            </a:ln>
          </p:spPr>
          <p:style>
            <a:lnRef idx="0"/>
            <a:fillRef idx="0"/>
            <a:effectRef idx="0"/>
            <a:fontRef idx="minor"/>
          </p:style>
        </p:sp>
        <p:sp>
          <p:nvSpPr>
            <p:cNvPr id="7254" name="Line 103"/>
            <p:cNvSpPr/>
            <p:nvPr/>
          </p:nvSpPr>
          <p:spPr>
            <a:xfrm flipH="1" flipV="1">
              <a:off x="7147440" y="2765520"/>
              <a:ext cx="63720" cy="60480"/>
            </a:xfrm>
            <a:prstGeom prst="line">
              <a:avLst/>
            </a:prstGeom>
            <a:ln w="9525">
              <a:solidFill>
                <a:srgbClr val="000000"/>
              </a:solidFill>
              <a:round/>
            </a:ln>
          </p:spPr>
          <p:style>
            <a:lnRef idx="0"/>
            <a:fillRef idx="0"/>
            <a:effectRef idx="0"/>
            <a:fontRef idx="minor"/>
          </p:style>
        </p:sp>
        <p:sp>
          <p:nvSpPr>
            <p:cNvPr id="7255" name="Line 104"/>
            <p:cNvSpPr/>
            <p:nvPr/>
          </p:nvSpPr>
          <p:spPr>
            <a:xfrm flipH="1" flipV="1">
              <a:off x="7168680" y="2747160"/>
              <a:ext cx="63720" cy="60480"/>
            </a:xfrm>
            <a:prstGeom prst="line">
              <a:avLst/>
            </a:prstGeom>
            <a:ln w="9525">
              <a:solidFill>
                <a:srgbClr val="000000"/>
              </a:solidFill>
              <a:round/>
            </a:ln>
          </p:spPr>
          <p:style>
            <a:lnRef idx="0"/>
            <a:fillRef idx="0"/>
            <a:effectRef idx="0"/>
            <a:fontRef idx="minor"/>
          </p:style>
        </p:sp>
        <p:sp>
          <p:nvSpPr>
            <p:cNvPr id="7256" name="Line 105"/>
            <p:cNvSpPr/>
            <p:nvPr/>
          </p:nvSpPr>
          <p:spPr>
            <a:xfrm flipH="1" flipV="1">
              <a:off x="7189560" y="2727000"/>
              <a:ext cx="63720" cy="60120"/>
            </a:xfrm>
            <a:prstGeom prst="line">
              <a:avLst/>
            </a:prstGeom>
            <a:ln w="9525">
              <a:solidFill>
                <a:srgbClr val="000000"/>
              </a:solidFill>
              <a:round/>
            </a:ln>
          </p:spPr>
          <p:style>
            <a:lnRef idx="0"/>
            <a:fillRef idx="0"/>
            <a:effectRef idx="0"/>
            <a:fontRef idx="minor"/>
          </p:style>
        </p:sp>
        <p:sp>
          <p:nvSpPr>
            <p:cNvPr id="7257" name="Line 106"/>
            <p:cNvSpPr/>
            <p:nvPr/>
          </p:nvSpPr>
          <p:spPr>
            <a:xfrm flipH="1" flipV="1">
              <a:off x="7208640" y="2706840"/>
              <a:ext cx="64440" cy="59760"/>
            </a:xfrm>
            <a:prstGeom prst="line">
              <a:avLst/>
            </a:prstGeom>
            <a:ln w="9525">
              <a:solidFill>
                <a:srgbClr val="000000"/>
              </a:solidFill>
              <a:round/>
            </a:ln>
          </p:spPr>
          <p:style>
            <a:lnRef idx="0"/>
            <a:fillRef idx="0"/>
            <a:effectRef idx="0"/>
            <a:fontRef idx="minor"/>
          </p:style>
        </p:sp>
      </p:grpSp>
      <p:sp>
        <p:nvSpPr>
          <p:cNvPr id="7258" name="CustomShape 107"/>
          <p:cNvSpPr/>
          <p:nvPr/>
        </p:nvSpPr>
        <p:spPr>
          <a:xfrm>
            <a:off x="6421320" y="1656720"/>
            <a:ext cx="2997000" cy="1860840"/>
          </a:xfrm>
          <a:custGeom>
            <a:avLst/>
            <a:gdLst/>
            <a:ahLst/>
            <a:rect l="l" t="t" r="r" b="b"/>
            <a:pathLst>
              <a:path w="7980" h="4620">
                <a:moveTo>
                  <a:pt x="7965" y="3420"/>
                </a:moveTo>
                <a:lnTo>
                  <a:pt x="7980" y="4620"/>
                </a:lnTo>
                <a:lnTo>
                  <a:pt x="0" y="4605"/>
                </a:lnTo>
                <a:lnTo>
                  <a:pt x="3315" y="1485"/>
                </a:lnTo>
                <a:lnTo>
                  <a:pt x="2355" y="1455"/>
                </a:lnTo>
                <a:lnTo>
                  <a:pt x="2355" y="0"/>
                </a:lnTo>
              </a:path>
            </a:pathLst>
          </a:custGeom>
          <a:noFill/>
          <a:ln w="38100">
            <a:solidFill>
              <a:srgbClr val="ff00ff"/>
            </a:solidFill>
            <a:round/>
            <a:tailEnd len="med" type="triangle" w="med"/>
          </a:ln>
        </p:spPr>
        <p:style>
          <a:lnRef idx="0"/>
          <a:fillRef idx="0"/>
          <a:effectRef idx="0"/>
          <a:fontRef idx="minor"/>
        </p:style>
      </p:sp>
      <p:sp>
        <p:nvSpPr>
          <p:cNvPr id="7259" name="CustomShape 108"/>
          <p:cNvSpPr/>
          <p:nvPr/>
        </p:nvSpPr>
        <p:spPr>
          <a:xfrm>
            <a:off x="6184440" y="1716480"/>
            <a:ext cx="3397320" cy="1829880"/>
          </a:xfrm>
          <a:custGeom>
            <a:avLst/>
            <a:gdLst/>
            <a:ahLst/>
            <a:rect l="l" t="t" r="r" b="b"/>
            <a:pathLst>
              <a:path w="9045" h="4545">
                <a:moveTo>
                  <a:pt x="0" y="2880"/>
                </a:moveTo>
                <a:lnTo>
                  <a:pt x="0" y="4530"/>
                </a:lnTo>
                <a:lnTo>
                  <a:pt x="885" y="4545"/>
                </a:lnTo>
                <a:lnTo>
                  <a:pt x="3510" y="2010"/>
                </a:lnTo>
                <a:lnTo>
                  <a:pt x="7140" y="2055"/>
                </a:lnTo>
                <a:lnTo>
                  <a:pt x="8145" y="1020"/>
                </a:lnTo>
                <a:lnTo>
                  <a:pt x="9045" y="1020"/>
                </a:lnTo>
                <a:lnTo>
                  <a:pt x="9015" y="0"/>
                </a:lnTo>
              </a:path>
            </a:pathLst>
          </a:custGeom>
          <a:noFill/>
          <a:ln w="38100">
            <a:solidFill>
              <a:srgbClr val="0000ff"/>
            </a:solidFill>
            <a:round/>
            <a:tailEnd len="med" type="triangle" w="med"/>
          </a:ln>
        </p:spPr>
        <p:style>
          <a:lnRef idx="0"/>
          <a:fillRef idx="0"/>
          <a:effectRef idx="0"/>
          <a:fontRef idx="minor"/>
        </p:style>
      </p:sp>
      <p:sp>
        <p:nvSpPr>
          <p:cNvPr id="7260" name="CustomShape 109"/>
          <p:cNvSpPr/>
          <p:nvPr/>
        </p:nvSpPr>
        <p:spPr>
          <a:xfrm>
            <a:off x="6257880" y="1747440"/>
            <a:ext cx="3427560" cy="1690560"/>
          </a:xfrm>
          <a:custGeom>
            <a:avLst/>
            <a:gdLst/>
            <a:ahLst/>
            <a:rect l="l" t="t" r="r" b="b"/>
            <a:pathLst>
              <a:path w="9120" h="4201">
                <a:moveTo>
                  <a:pt x="0" y="2821"/>
                </a:moveTo>
                <a:lnTo>
                  <a:pt x="0" y="4201"/>
                </a:lnTo>
                <a:lnTo>
                  <a:pt x="4890" y="4201"/>
                </a:lnTo>
                <a:lnTo>
                  <a:pt x="8055" y="1051"/>
                </a:lnTo>
                <a:lnTo>
                  <a:pt x="9120" y="1080"/>
                </a:lnTo>
                <a:lnTo>
                  <a:pt x="9105" y="0"/>
                </a:lnTo>
              </a:path>
            </a:pathLst>
          </a:custGeom>
          <a:noFill/>
          <a:ln w="38100">
            <a:solidFill>
              <a:srgbClr val="00b050"/>
            </a:solidFill>
            <a:round/>
            <a:headEnd len="med" type="triangle" w="med"/>
          </a:ln>
        </p:spPr>
        <p:style>
          <a:lnRef idx="0"/>
          <a:fillRef idx="0"/>
          <a:effectRef idx="0"/>
          <a:fontRef idx="minor"/>
        </p:style>
      </p:sp>
      <p:grpSp>
        <p:nvGrpSpPr>
          <p:cNvPr id="7261" name="Group 110"/>
          <p:cNvGrpSpPr/>
          <p:nvPr/>
        </p:nvGrpSpPr>
        <p:grpSpPr>
          <a:xfrm>
            <a:off x="6156720" y="2860920"/>
            <a:ext cx="51120" cy="169200"/>
            <a:chOff x="6156720" y="2860920"/>
            <a:chExt cx="51120" cy="169200"/>
          </a:xfrm>
        </p:grpSpPr>
        <p:sp>
          <p:nvSpPr>
            <p:cNvPr id="7262" name="CustomShape 111"/>
            <p:cNvSpPr/>
            <p:nvPr/>
          </p:nvSpPr>
          <p:spPr>
            <a:xfrm>
              <a:off x="6156720" y="2860920"/>
              <a:ext cx="51120" cy="55080"/>
            </a:xfrm>
            <a:prstGeom prst="ellipse">
              <a:avLst/>
            </a:prstGeom>
            <a:solidFill>
              <a:srgbClr val="0000ff"/>
            </a:solidFill>
            <a:ln w="0">
              <a:noFill/>
            </a:ln>
          </p:spPr>
          <p:style>
            <a:lnRef idx="0"/>
            <a:fillRef idx="0"/>
            <a:effectRef idx="0"/>
            <a:fontRef idx="minor"/>
          </p:style>
        </p:sp>
        <p:sp>
          <p:nvSpPr>
            <p:cNvPr id="7263" name="CustomShape 112"/>
            <p:cNvSpPr/>
            <p:nvPr/>
          </p:nvSpPr>
          <p:spPr>
            <a:xfrm>
              <a:off x="6156720" y="2975040"/>
              <a:ext cx="51120" cy="55080"/>
            </a:xfrm>
            <a:prstGeom prst="ellipse">
              <a:avLst/>
            </a:prstGeom>
            <a:solidFill>
              <a:srgbClr val="0000ff"/>
            </a:solidFill>
            <a:ln w="0">
              <a:noFill/>
            </a:ln>
          </p:spPr>
          <p:style>
            <a:lnRef idx="0"/>
            <a:fillRef idx="0"/>
            <a:effectRef idx="0"/>
            <a:fontRef idx="minor"/>
          </p:style>
        </p:sp>
      </p:grpSp>
      <p:grpSp>
        <p:nvGrpSpPr>
          <p:cNvPr id="7264" name="Group 113"/>
          <p:cNvGrpSpPr/>
          <p:nvPr/>
        </p:nvGrpSpPr>
        <p:grpSpPr>
          <a:xfrm>
            <a:off x="9388800" y="3009600"/>
            <a:ext cx="51120" cy="171360"/>
            <a:chOff x="9388800" y="3009600"/>
            <a:chExt cx="51120" cy="171360"/>
          </a:xfrm>
        </p:grpSpPr>
        <p:sp>
          <p:nvSpPr>
            <p:cNvPr id="7265" name="CustomShape 114"/>
            <p:cNvSpPr/>
            <p:nvPr/>
          </p:nvSpPr>
          <p:spPr>
            <a:xfrm>
              <a:off x="9388800" y="3009600"/>
              <a:ext cx="51120" cy="55800"/>
            </a:xfrm>
            <a:prstGeom prst="ellipse">
              <a:avLst/>
            </a:prstGeom>
            <a:solidFill>
              <a:srgbClr val="ff00ff"/>
            </a:solidFill>
            <a:ln w="0">
              <a:noFill/>
            </a:ln>
          </p:spPr>
          <p:style>
            <a:lnRef idx="0"/>
            <a:fillRef idx="0"/>
            <a:effectRef idx="0"/>
            <a:fontRef idx="minor"/>
          </p:style>
        </p:sp>
        <p:sp>
          <p:nvSpPr>
            <p:cNvPr id="7266" name="CustomShape 115"/>
            <p:cNvSpPr/>
            <p:nvPr/>
          </p:nvSpPr>
          <p:spPr>
            <a:xfrm>
              <a:off x="9388800" y="3125160"/>
              <a:ext cx="51120" cy="55800"/>
            </a:xfrm>
            <a:prstGeom prst="ellipse">
              <a:avLst/>
            </a:prstGeom>
            <a:solidFill>
              <a:srgbClr val="ff00ff"/>
            </a:solidFill>
            <a:ln w="0">
              <a:noFill/>
            </a:ln>
          </p:spPr>
          <p:style>
            <a:lnRef idx="0"/>
            <a:fillRef idx="0"/>
            <a:effectRef idx="0"/>
            <a:fontRef idx="minor"/>
          </p:style>
        </p:sp>
      </p:grpSp>
      <p:grpSp>
        <p:nvGrpSpPr>
          <p:cNvPr id="7267" name="Group 116"/>
          <p:cNvGrpSpPr/>
          <p:nvPr/>
        </p:nvGrpSpPr>
        <p:grpSpPr>
          <a:xfrm>
            <a:off x="9653400" y="1703160"/>
            <a:ext cx="51120" cy="171360"/>
            <a:chOff x="9653400" y="1703160"/>
            <a:chExt cx="51120" cy="171360"/>
          </a:xfrm>
        </p:grpSpPr>
        <p:sp>
          <p:nvSpPr>
            <p:cNvPr id="7268" name="CustomShape 117"/>
            <p:cNvSpPr/>
            <p:nvPr/>
          </p:nvSpPr>
          <p:spPr>
            <a:xfrm>
              <a:off x="9653400" y="1703160"/>
              <a:ext cx="51120" cy="55800"/>
            </a:xfrm>
            <a:prstGeom prst="ellipse">
              <a:avLst/>
            </a:prstGeom>
            <a:solidFill>
              <a:srgbClr val="00ff00"/>
            </a:solidFill>
            <a:ln w="0">
              <a:noFill/>
            </a:ln>
          </p:spPr>
          <p:style>
            <a:lnRef idx="0"/>
            <a:fillRef idx="0"/>
            <a:effectRef idx="0"/>
            <a:fontRef idx="minor"/>
          </p:style>
        </p:sp>
        <p:sp>
          <p:nvSpPr>
            <p:cNvPr id="7269" name="CustomShape 118"/>
            <p:cNvSpPr/>
            <p:nvPr/>
          </p:nvSpPr>
          <p:spPr>
            <a:xfrm>
              <a:off x="9653400" y="1818720"/>
              <a:ext cx="51120" cy="55800"/>
            </a:xfrm>
            <a:prstGeom prst="ellipse">
              <a:avLst/>
            </a:prstGeom>
            <a:solidFill>
              <a:srgbClr val="00ff00"/>
            </a:solidFill>
            <a:ln w="0">
              <a:noFill/>
            </a:ln>
          </p:spPr>
          <p:style>
            <a:lnRef idx="0"/>
            <a:fillRef idx="0"/>
            <a:effectRef idx="0"/>
            <a:fontRef idx="minor"/>
          </p:style>
        </p:sp>
      </p:grpSp>
      <p:grpSp>
        <p:nvGrpSpPr>
          <p:cNvPr id="7270" name="Group 119"/>
          <p:cNvGrpSpPr/>
          <p:nvPr/>
        </p:nvGrpSpPr>
        <p:grpSpPr>
          <a:xfrm>
            <a:off x="1500120" y="1424160"/>
            <a:ext cx="3118320" cy="2424960"/>
            <a:chOff x="1500120" y="1424160"/>
            <a:chExt cx="3118320" cy="2424960"/>
          </a:xfrm>
        </p:grpSpPr>
        <p:sp>
          <p:nvSpPr>
            <p:cNvPr id="7271" name="Line 120"/>
            <p:cNvSpPr/>
            <p:nvPr/>
          </p:nvSpPr>
          <p:spPr>
            <a:xfrm>
              <a:off x="2143080" y="1520640"/>
              <a:ext cx="360" cy="1860480"/>
            </a:xfrm>
            <a:prstGeom prst="line">
              <a:avLst/>
            </a:prstGeom>
            <a:ln w="19050">
              <a:solidFill>
                <a:srgbClr val="000000"/>
              </a:solidFill>
              <a:round/>
            </a:ln>
          </p:spPr>
          <p:style>
            <a:lnRef idx="0"/>
            <a:fillRef idx="0"/>
            <a:effectRef idx="0"/>
            <a:fontRef idx="minor"/>
          </p:style>
        </p:sp>
        <p:sp>
          <p:nvSpPr>
            <p:cNvPr id="7272" name="Line 121"/>
            <p:cNvSpPr/>
            <p:nvPr/>
          </p:nvSpPr>
          <p:spPr>
            <a:xfrm flipV="1">
              <a:off x="2127240" y="3373200"/>
              <a:ext cx="2333520" cy="4680"/>
            </a:xfrm>
            <a:prstGeom prst="line">
              <a:avLst/>
            </a:prstGeom>
            <a:ln w="19050">
              <a:solidFill>
                <a:srgbClr val="000000"/>
              </a:solidFill>
              <a:round/>
            </a:ln>
          </p:spPr>
          <p:style>
            <a:lnRef idx="0"/>
            <a:fillRef idx="0"/>
            <a:effectRef idx="0"/>
            <a:fontRef idx="minor"/>
          </p:style>
        </p:sp>
        <p:sp>
          <p:nvSpPr>
            <p:cNvPr id="7273" name="CustomShape 122"/>
            <p:cNvSpPr/>
            <p:nvPr/>
          </p:nvSpPr>
          <p:spPr>
            <a:xfrm>
              <a:off x="2131920" y="2607480"/>
              <a:ext cx="2486520" cy="756720"/>
            </a:xfrm>
            <a:custGeom>
              <a:avLst/>
              <a:gdLst/>
              <a:ahLst/>
              <a:rect l="l" t="t" r="r" b="b"/>
              <a:pathLst>
                <a:path w="10000" h="10001">
                  <a:moveTo>
                    <a:pt x="0" y="9992"/>
                  </a:moveTo>
                  <a:cubicBezTo>
                    <a:pt x="695" y="8315"/>
                    <a:pt x="3984" y="235"/>
                    <a:pt x="5094" y="5"/>
                  </a:cubicBezTo>
                  <a:cubicBezTo>
                    <a:pt x="6204" y="-225"/>
                    <a:pt x="5488" y="6933"/>
                    <a:pt x="6661" y="8610"/>
                  </a:cubicBezTo>
                  <a:cubicBezTo>
                    <a:pt x="7835" y="10287"/>
                    <a:pt x="8882" y="9997"/>
                    <a:pt x="10000" y="9960"/>
                  </a:cubicBezTo>
                </a:path>
              </a:pathLst>
            </a:custGeom>
            <a:noFill/>
            <a:ln w="28575">
              <a:solidFill>
                <a:srgbClr val="cc0000"/>
              </a:solidFill>
              <a:round/>
            </a:ln>
          </p:spPr>
          <p:style>
            <a:lnRef idx="0"/>
            <a:fillRef idx="0"/>
            <a:effectRef idx="0"/>
            <a:fontRef idx="minor"/>
          </p:style>
        </p:sp>
        <p:sp>
          <p:nvSpPr>
            <p:cNvPr id="7274" name="Line 123"/>
            <p:cNvSpPr/>
            <p:nvPr/>
          </p:nvSpPr>
          <p:spPr>
            <a:xfrm>
              <a:off x="2011320" y="1672920"/>
              <a:ext cx="125280" cy="360"/>
            </a:xfrm>
            <a:prstGeom prst="line">
              <a:avLst/>
            </a:prstGeom>
            <a:ln w="19050">
              <a:solidFill>
                <a:srgbClr val="000000"/>
              </a:solidFill>
              <a:round/>
            </a:ln>
          </p:spPr>
          <p:style>
            <a:lnRef idx="0"/>
            <a:fillRef idx="0"/>
            <a:effectRef idx="0"/>
            <a:fontRef idx="minor"/>
          </p:style>
        </p:sp>
        <p:sp>
          <p:nvSpPr>
            <p:cNvPr id="7275" name="Line 124"/>
            <p:cNvSpPr/>
            <p:nvPr/>
          </p:nvSpPr>
          <p:spPr>
            <a:xfrm>
              <a:off x="3944880" y="3381120"/>
              <a:ext cx="360" cy="135000"/>
            </a:xfrm>
            <a:prstGeom prst="line">
              <a:avLst/>
            </a:prstGeom>
            <a:ln w="19050">
              <a:solidFill>
                <a:srgbClr val="000000"/>
              </a:solidFill>
              <a:round/>
            </a:ln>
          </p:spPr>
          <p:style>
            <a:lnRef idx="0"/>
            <a:fillRef idx="0"/>
            <a:effectRef idx="0"/>
            <a:fontRef idx="minor"/>
          </p:style>
        </p:sp>
        <p:sp>
          <p:nvSpPr>
            <p:cNvPr id="7276" name="CustomShape 125"/>
            <p:cNvSpPr/>
            <p:nvPr/>
          </p:nvSpPr>
          <p:spPr>
            <a:xfrm>
              <a:off x="1500120" y="1424160"/>
              <a:ext cx="47520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R/2</a:t>
              </a:r>
              <a:endParaRPr b="0" lang="en-US" sz="1400" spc="-1" strike="noStrike">
                <a:latin typeface="Arial"/>
              </a:endParaRPr>
            </a:p>
          </p:txBody>
        </p:sp>
        <p:sp>
          <p:nvSpPr>
            <p:cNvPr id="7277" name="CustomShape 126"/>
            <p:cNvSpPr/>
            <p:nvPr/>
          </p:nvSpPr>
          <p:spPr>
            <a:xfrm>
              <a:off x="3736800" y="3433680"/>
              <a:ext cx="47520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R/2</a:t>
              </a:r>
              <a:endParaRPr b="0" lang="en-US" sz="1400" spc="-1" strike="noStrike">
                <a:latin typeface="Arial"/>
              </a:endParaRPr>
            </a:p>
          </p:txBody>
        </p:sp>
        <p:sp>
          <p:nvSpPr>
            <p:cNvPr id="7278" name="CustomShape 127"/>
            <p:cNvSpPr/>
            <p:nvPr/>
          </p:nvSpPr>
          <p:spPr>
            <a:xfrm rot="16200000">
              <a:off x="1442160" y="2328480"/>
              <a:ext cx="805680" cy="5058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2400" spc="-1" strike="noStrike">
                  <a:solidFill>
                    <a:srgbClr val="000000"/>
                  </a:solidFill>
                  <a:latin typeface="Symbol"/>
                  <a:ea typeface="ＭＳ Ｐゴシック"/>
                </a:rPr>
                <a:t>l</a:t>
              </a:r>
              <a:r>
                <a:rPr b="0" lang="en-US" sz="2400" spc="-1" strike="noStrike" baseline="-25000">
                  <a:solidFill>
                    <a:srgbClr val="000000"/>
                  </a:solidFill>
                  <a:latin typeface="Arial"/>
                  <a:ea typeface="ＭＳ Ｐゴシック"/>
                </a:rPr>
                <a:t>out</a:t>
              </a:r>
              <a:endParaRPr b="0" lang="en-US" sz="2400" spc="-1" strike="noStrike">
                <a:latin typeface="Arial"/>
              </a:endParaRPr>
            </a:p>
          </p:txBody>
        </p:sp>
        <p:sp>
          <p:nvSpPr>
            <p:cNvPr id="7279" name="CustomShape 128"/>
            <p:cNvSpPr/>
            <p:nvPr/>
          </p:nvSpPr>
          <p:spPr>
            <a:xfrm>
              <a:off x="2872440" y="3343320"/>
              <a:ext cx="530280" cy="5058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400" spc="-1" strike="noStrike">
                  <a:solidFill>
                    <a:srgbClr val="000000"/>
                  </a:solidFill>
                  <a:latin typeface="Symbol"/>
                  <a:ea typeface="ＭＳ Ｐゴシック"/>
                </a:rPr>
                <a:t>l</a:t>
              </a:r>
              <a:r>
                <a:rPr b="0" lang="en-US" sz="2400" spc="-1" strike="noStrike" baseline="-25000">
                  <a:solidFill>
                    <a:srgbClr val="000000"/>
                  </a:solidFill>
                  <a:latin typeface="Arial"/>
                  <a:ea typeface="ＭＳ Ｐゴシック"/>
                </a:rPr>
                <a:t>in</a:t>
              </a:r>
              <a:r>
                <a:rPr b="0" lang="en-US" sz="2400" spc="-1" strike="noStrike" baseline="30000">
                  <a:solidFill>
                    <a:srgbClr val="000000"/>
                  </a:solidFill>
                  <a:latin typeface="Calibri"/>
                  <a:ea typeface="ＭＳ Ｐゴシック"/>
                </a:rPr>
                <a:t>’</a:t>
              </a:r>
              <a:endParaRPr b="0" lang="en-US" sz="2400" spc="-1" strike="noStrike">
                <a:latin typeface="Arial"/>
              </a:endParaRPr>
            </a:p>
          </p:txBody>
        </p:sp>
      </p:grpSp>
      <p:sp>
        <p:nvSpPr>
          <p:cNvPr id="7280" name="CustomShape 129"/>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52DCAB5A-FFA2-4FC2-8AC0-44B9963585FE}" type="slidenum">
              <a:rPr b="0" lang="en-US" sz="1100" spc="-1" strike="noStrike">
                <a:solidFill>
                  <a:srgbClr val="404040"/>
                </a:solidFill>
                <a:latin typeface="Calibri"/>
                <a:ea typeface="DejaVu Sans"/>
              </a:rPr>
              <a:t>115</a:t>
            </a:fld>
            <a:endParaRPr b="0" lang="en-US" sz="11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1" name="CustomShape 1"/>
          <p:cNvSpPr/>
          <p:nvPr/>
        </p:nvSpPr>
        <p:spPr>
          <a:xfrm>
            <a:off x="798840" y="208800"/>
            <a:ext cx="1139076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Causes/costs of congestion: insights</a:t>
            </a:r>
            <a:endParaRPr b="0" lang="en-US" sz="4800" spc="-1" strike="noStrike">
              <a:latin typeface="Arial"/>
            </a:endParaRPr>
          </a:p>
        </p:txBody>
      </p:sp>
      <p:grpSp>
        <p:nvGrpSpPr>
          <p:cNvPr id="7282" name="Group 2"/>
          <p:cNvGrpSpPr/>
          <p:nvPr/>
        </p:nvGrpSpPr>
        <p:grpSpPr>
          <a:xfrm>
            <a:off x="1054080" y="5185800"/>
            <a:ext cx="8417520" cy="1333800"/>
            <a:chOff x="1054080" y="5185800"/>
            <a:chExt cx="8417520" cy="1333800"/>
          </a:xfrm>
        </p:grpSpPr>
        <p:sp>
          <p:nvSpPr>
            <p:cNvPr id="7283" name="CustomShape 3"/>
            <p:cNvSpPr/>
            <p:nvPr/>
          </p:nvSpPr>
          <p:spPr>
            <a:xfrm>
              <a:off x="1206360" y="5572080"/>
              <a:ext cx="8265240" cy="407160"/>
            </a:xfrm>
            <a:prstGeom prst="rect">
              <a:avLst/>
            </a:prstGeom>
            <a:solidFill>
              <a:srgbClr val="ffffff"/>
            </a:solidFill>
            <a:ln w="0">
              <a:noFill/>
            </a:ln>
          </p:spPr>
          <p:style>
            <a:lnRef idx="0"/>
            <a:fillRef idx="0"/>
            <a:effectRef idx="0"/>
            <a:fontRef idx="minor"/>
          </p:style>
        </p:sp>
        <p:sp>
          <p:nvSpPr>
            <p:cNvPr id="7284" name="CustomShape 4"/>
            <p:cNvSpPr/>
            <p:nvPr/>
          </p:nvSpPr>
          <p:spPr>
            <a:xfrm>
              <a:off x="1054080" y="5383080"/>
              <a:ext cx="6733080" cy="805680"/>
            </a:xfrm>
            <a:prstGeom prst="rect">
              <a:avLst/>
            </a:prstGeom>
            <a:noFill/>
            <a:ln w="0">
              <a:noFill/>
            </a:ln>
          </p:spPr>
          <p:style>
            <a:lnRef idx="0"/>
            <a:fillRef idx="0"/>
            <a:effectRef idx="0"/>
            <a:fontRef idx="minor"/>
          </p:style>
          <p:txBody>
            <a:bodyPr lIns="90000" rIns="90000" tIns="45000" bIns="45000">
              <a:noAutofit/>
            </a:bodyPr>
            <a:p>
              <a:pPr marL="343080" indent="-340560">
                <a:lnSpc>
                  <a:spcPct val="85000"/>
                </a:lnSpc>
                <a:spcBef>
                  <a:spcPts val="561"/>
                </a:spcBef>
                <a:buClr>
                  <a:srgbClr val="000099"/>
                </a:buClr>
                <a:buFont typeface="Wingdings" charset="2"/>
                <a:buChar char=""/>
              </a:pPr>
              <a:r>
                <a:rPr b="0" lang="en-US" sz="2800" spc="-1" strike="noStrike">
                  <a:solidFill>
                    <a:srgbClr val="000000"/>
                  </a:solidFill>
                  <a:latin typeface="Calibri"/>
                  <a:ea typeface="ＭＳ Ｐゴシック"/>
                </a:rPr>
                <a:t>upstream transmission capacity / buffering wasted for packets lost downstream</a:t>
              </a:r>
              <a:endParaRPr b="0" lang="en-US" sz="2800" spc="-1" strike="noStrike">
                <a:latin typeface="Arial"/>
              </a:endParaRPr>
            </a:p>
          </p:txBody>
        </p:sp>
        <p:pic>
          <p:nvPicPr>
            <p:cNvPr id="7285" name="Picture 2" descr=""/>
            <p:cNvPicPr/>
            <p:nvPr/>
          </p:nvPicPr>
          <p:blipFill>
            <a:blip r:embed="rId1"/>
            <a:stretch/>
          </p:blipFill>
          <p:spPr>
            <a:xfrm>
              <a:off x="7734240" y="5185800"/>
              <a:ext cx="1654560" cy="1333800"/>
            </a:xfrm>
            <a:prstGeom prst="rect">
              <a:avLst/>
            </a:prstGeom>
            <a:ln w="0">
              <a:noFill/>
            </a:ln>
          </p:spPr>
        </p:pic>
      </p:grpSp>
      <p:grpSp>
        <p:nvGrpSpPr>
          <p:cNvPr id="7286" name="Group 5"/>
          <p:cNvGrpSpPr/>
          <p:nvPr/>
        </p:nvGrpSpPr>
        <p:grpSpPr>
          <a:xfrm>
            <a:off x="1028880" y="2052000"/>
            <a:ext cx="10078200" cy="1332360"/>
            <a:chOff x="1028880" y="2052000"/>
            <a:chExt cx="10078200" cy="1332360"/>
          </a:xfrm>
        </p:grpSpPr>
        <p:sp>
          <p:nvSpPr>
            <p:cNvPr id="7287" name="CustomShape 6"/>
            <p:cNvSpPr/>
            <p:nvPr/>
          </p:nvSpPr>
          <p:spPr>
            <a:xfrm>
              <a:off x="1028880" y="2331000"/>
              <a:ext cx="10078200" cy="469080"/>
            </a:xfrm>
            <a:prstGeom prst="rect">
              <a:avLst/>
            </a:prstGeom>
            <a:noFill/>
            <a:ln w="0">
              <a:noFill/>
            </a:ln>
          </p:spPr>
          <p:style>
            <a:lnRef idx="0"/>
            <a:fillRef idx="0"/>
            <a:effectRef idx="0"/>
            <a:fontRef idx="minor"/>
          </p:style>
          <p:txBody>
            <a:bodyPr lIns="90000" rIns="90000" tIns="45000" bIns="45000">
              <a:noAutofit/>
            </a:bodyPr>
            <a:p>
              <a:pPr marL="343080" indent="-340560">
                <a:lnSpc>
                  <a:spcPct val="85000"/>
                </a:lnSpc>
                <a:spcBef>
                  <a:spcPts val="561"/>
                </a:spcBef>
                <a:buClr>
                  <a:srgbClr val="000099"/>
                </a:buClr>
                <a:buFont typeface="Wingdings" charset="2"/>
                <a:buChar char=""/>
              </a:pPr>
              <a:r>
                <a:rPr b="0" lang="en-US" sz="2800" spc="-1" strike="noStrike">
                  <a:solidFill>
                    <a:srgbClr val="000000"/>
                  </a:solidFill>
                  <a:latin typeface="Calibri"/>
                  <a:ea typeface="ＭＳ Ｐゴシック"/>
                </a:rPr>
                <a:t>delay increases as capacity approached </a:t>
              </a:r>
              <a:endParaRPr b="0" lang="en-US" sz="2800" spc="-1" strike="noStrike">
                <a:latin typeface="Arial"/>
              </a:endParaRPr>
            </a:p>
          </p:txBody>
        </p:sp>
        <p:pic>
          <p:nvPicPr>
            <p:cNvPr id="7288" name="Picture 8" descr=""/>
            <p:cNvPicPr/>
            <p:nvPr/>
          </p:nvPicPr>
          <p:blipFill>
            <a:blip r:embed="rId2"/>
            <a:stretch/>
          </p:blipFill>
          <p:spPr>
            <a:xfrm>
              <a:off x="9451440" y="2052000"/>
              <a:ext cx="1400400" cy="1332360"/>
            </a:xfrm>
            <a:prstGeom prst="rect">
              <a:avLst/>
            </a:prstGeom>
            <a:ln w="0">
              <a:noFill/>
            </a:ln>
          </p:spPr>
        </p:pic>
      </p:grpSp>
      <p:grpSp>
        <p:nvGrpSpPr>
          <p:cNvPr id="7289" name="Group 7"/>
          <p:cNvGrpSpPr/>
          <p:nvPr/>
        </p:nvGrpSpPr>
        <p:grpSpPr>
          <a:xfrm>
            <a:off x="1041480" y="4167720"/>
            <a:ext cx="9949680" cy="1460520"/>
            <a:chOff x="1041480" y="4167720"/>
            <a:chExt cx="9949680" cy="1460520"/>
          </a:xfrm>
        </p:grpSpPr>
        <p:sp>
          <p:nvSpPr>
            <p:cNvPr id="7290" name="CustomShape 8"/>
            <p:cNvSpPr/>
            <p:nvPr/>
          </p:nvSpPr>
          <p:spPr>
            <a:xfrm>
              <a:off x="1041480" y="4352760"/>
              <a:ext cx="6766560" cy="759600"/>
            </a:xfrm>
            <a:prstGeom prst="rect">
              <a:avLst/>
            </a:prstGeom>
            <a:noFill/>
            <a:ln w="0">
              <a:noFill/>
            </a:ln>
          </p:spPr>
          <p:style>
            <a:lnRef idx="0"/>
            <a:fillRef idx="0"/>
            <a:effectRef idx="0"/>
            <a:fontRef idx="minor"/>
          </p:style>
          <p:txBody>
            <a:bodyPr lIns="90000" rIns="90000" tIns="45000" bIns="45000">
              <a:noAutofit/>
            </a:bodyPr>
            <a:p>
              <a:pPr marL="343080" indent="-340560">
                <a:lnSpc>
                  <a:spcPct val="85000"/>
                </a:lnSpc>
                <a:spcBef>
                  <a:spcPts val="561"/>
                </a:spcBef>
                <a:buClr>
                  <a:srgbClr val="000099"/>
                </a:buClr>
                <a:buFont typeface="Wingdings" charset="2"/>
                <a:buChar char=""/>
              </a:pPr>
              <a:r>
                <a:rPr b="0" lang="en-US" sz="2800" spc="-1" strike="noStrike">
                  <a:solidFill>
                    <a:srgbClr val="000000"/>
                  </a:solidFill>
                  <a:latin typeface="Calibri"/>
                  <a:ea typeface="ＭＳ Ｐゴシック"/>
                </a:rPr>
                <a:t>un-needed duplicates further decreases effective throughput</a:t>
              </a:r>
              <a:endParaRPr b="0" lang="en-US" sz="2800" spc="-1" strike="noStrike">
                <a:latin typeface="Arial"/>
              </a:endParaRPr>
            </a:p>
          </p:txBody>
        </p:sp>
        <p:pic>
          <p:nvPicPr>
            <p:cNvPr id="7291" name="Picture 13" descr=""/>
            <p:cNvPicPr/>
            <p:nvPr/>
          </p:nvPicPr>
          <p:blipFill>
            <a:blip r:embed="rId3"/>
            <a:stretch/>
          </p:blipFill>
          <p:spPr>
            <a:xfrm>
              <a:off x="9365040" y="4167720"/>
              <a:ext cx="1626120" cy="1460520"/>
            </a:xfrm>
            <a:prstGeom prst="rect">
              <a:avLst/>
            </a:prstGeom>
            <a:ln w="0">
              <a:noFill/>
            </a:ln>
          </p:spPr>
        </p:pic>
      </p:grpSp>
      <p:grpSp>
        <p:nvGrpSpPr>
          <p:cNvPr id="7292" name="Group 9"/>
          <p:cNvGrpSpPr/>
          <p:nvPr/>
        </p:nvGrpSpPr>
        <p:grpSpPr>
          <a:xfrm>
            <a:off x="1041480" y="2983680"/>
            <a:ext cx="8298360" cy="1445040"/>
            <a:chOff x="1041480" y="2983680"/>
            <a:chExt cx="8298360" cy="1445040"/>
          </a:xfrm>
        </p:grpSpPr>
        <p:sp>
          <p:nvSpPr>
            <p:cNvPr id="7293" name="CustomShape 10"/>
            <p:cNvSpPr/>
            <p:nvPr/>
          </p:nvSpPr>
          <p:spPr>
            <a:xfrm>
              <a:off x="1041480" y="3256200"/>
              <a:ext cx="6330240" cy="424800"/>
            </a:xfrm>
            <a:prstGeom prst="rect">
              <a:avLst/>
            </a:prstGeom>
            <a:noFill/>
            <a:ln w="0">
              <a:noFill/>
            </a:ln>
          </p:spPr>
          <p:style>
            <a:lnRef idx="0"/>
            <a:fillRef idx="0"/>
            <a:effectRef idx="0"/>
            <a:fontRef idx="minor"/>
          </p:style>
          <p:txBody>
            <a:bodyPr lIns="90000" rIns="90000" tIns="45000" bIns="45000">
              <a:noAutofit/>
            </a:bodyPr>
            <a:p>
              <a:pPr marL="343080" indent="-340560">
                <a:lnSpc>
                  <a:spcPct val="85000"/>
                </a:lnSpc>
                <a:spcBef>
                  <a:spcPts val="561"/>
                </a:spcBef>
                <a:buClr>
                  <a:srgbClr val="000099"/>
                </a:buClr>
                <a:buFont typeface="Wingdings" charset="2"/>
                <a:buChar char=""/>
              </a:pPr>
              <a:r>
                <a:rPr b="0" lang="en-US" sz="2800" spc="-1" strike="noStrike">
                  <a:solidFill>
                    <a:srgbClr val="000000"/>
                  </a:solidFill>
                  <a:latin typeface="Calibri"/>
                  <a:ea typeface="ＭＳ Ｐゴシック"/>
                </a:rPr>
                <a:t>loss/retransmission decreases effective throughput</a:t>
              </a:r>
              <a:endParaRPr b="0" lang="en-US" sz="2800" spc="-1" strike="noStrike">
                <a:latin typeface="Arial"/>
              </a:endParaRPr>
            </a:p>
          </p:txBody>
        </p:sp>
        <p:pic>
          <p:nvPicPr>
            <p:cNvPr id="7294" name="Picture 15" descr=""/>
            <p:cNvPicPr/>
            <p:nvPr/>
          </p:nvPicPr>
          <p:blipFill>
            <a:blip r:embed="rId4"/>
            <a:stretch/>
          </p:blipFill>
          <p:spPr>
            <a:xfrm>
              <a:off x="7723800" y="2983680"/>
              <a:ext cx="1616040" cy="1445040"/>
            </a:xfrm>
            <a:prstGeom prst="rect">
              <a:avLst/>
            </a:prstGeom>
            <a:ln w="0">
              <a:noFill/>
            </a:ln>
          </p:spPr>
        </p:pic>
      </p:grpSp>
      <p:grpSp>
        <p:nvGrpSpPr>
          <p:cNvPr id="7295" name="Group 11"/>
          <p:cNvGrpSpPr/>
          <p:nvPr/>
        </p:nvGrpSpPr>
        <p:grpSpPr>
          <a:xfrm>
            <a:off x="1041480" y="1190160"/>
            <a:ext cx="8208360" cy="1328040"/>
            <a:chOff x="1041480" y="1190160"/>
            <a:chExt cx="8208360" cy="1328040"/>
          </a:xfrm>
        </p:grpSpPr>
        <p:sp>
          <p:nvSpPr>
            <p:cNvPr id="7296" name="CustomShape 12"/>
            <p:cNvSpPr/>
            <p:nvPr/>
          </p:nvSpPr>
          <p:spPr>
            <a:xfrm>
              <a:off x="1041480" y="1395360"/>
              <a:ext cx="6536520" cy="469080"/>
            </a:xfrm>
            <a:prstGeom prst="rect">
              <a:avLst/>
            </a:prstGeom>
            <a:noFill/>
            <a:ln w="0">
              <a:noFill/>
            </a:ln>
          </p:spPr>
          <p:style>
            <a:lnRef idx="0"/>
            <a:fillRef idx="0"/>
            <a:effectRef idx="0"/>
            <a:fontRef idx="minor"/>
          </p:style>
          <p:txBody>
            <a:bodyPr lIns="90000" rIns="90000" tIns="45000" bIns="45000">
              <a:noAutofit/>
            </a:bodyPr>
            <a:p>
              <a:pPr marL="343080" indent="-340560">
                <a:lnSpc>
                  <a:spcPct val="85000"/>
                </a:lnSpc>
                <a:spcBef>
                  <a:spcPts val="561"/>
                </a:spcBef>
                <a:buClr>
                  <a:srgbClr val="000099"/>
                </a:buClr>
                <a:buFont typeface="Wingdings" charset="2"/>
                <a:buChar char=""/>
              </a:pPr>
              <a:r>
                <a:rPr b="0" lang="en-US" sz="2800" spc="-1" strike="noStrike">
                  <a:solidFill>
                    <a:srgbClr val="000000"/>
                  </a:solidFill>
                  <a:latin typeface="Calibri"/>
                  <a:ea typeface="ＭＳ Ｐゴシック"/>
                </a:rPr>
                <a:t>throughput can never exceed capacity </a:t>
              </a:r>
              <a:endParaRPr b="0" lang="en-US" sz="2800" spc="-1" strike="noStrike">
                <a:latin typeface="Arial"/>
              </a:endParaRPr>
            </a:p>
          </p:txBody>
        </p:sp>
        <p:pic>
          <p:nvPicPr>
            <p:cNvPr id="7297" name="Picture 18" descr=""/>
            <p:cNvPicPr/>
            <p:nvPr/>
          </p:nvPicPr>
          <p:blipFill>
            <a:blip r:embed="rId5"/>
            <a:stretch/>
          </p:blipFill>
          <p:spPr>
            <a:xfrm>
              <a:off x="7729200" y="1190160"/>
              <a:ext cx="1520640" cy="1328040"/>
            </a:xfrm>
            <a:prstGeom prst="rect">
              <a:avLst/>
            </a:prstGeom>
            <a:ln w="0">
              <a:noFill/>
            </a:ln>
          </p:spPr>
        </p:pic>
      </p:grpSp>
      <p:sp>
        <p:nvSpPr>
          <p:cNvPr id="7298" name="CustomShape 1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D28C0C51-A163-40E6-BF84-4A0BD6EE4E6A}" type="slidenum">
              <a:rPr b="0" lang="en-US" sz="1100" spc="-1" strike="noStrike">
                <a:solidFill>
                  <a:srgbClr val="404040"/>
                </a:solidFill>
                <a:latin typeface="Calibri"/>
                <a:ea typeface="DejaVu Sans"/>
              </a:rPr>
              <a:t>116</a:t>
            </a:fld>
            <a:endParaRPr b="0" lang="en-US" sz="11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2907" dur="indefinite" restart="never" nodeType="tmRoot">
          <p:childTnLst>
            <p:seq>
              <p:cTn id="2908" dur="indefinite" nodeType="mainSeq">
                <p:childTnLst>
                  <p:par>
                    <p:cTn id="2909" fill="hold">
                      <p:stCondLst>
                        <p:cond delay="indefinite"/>
                      </p:stCondLst>
                      <p:childTnLst>
                        <p:par>
                          <p:cTn id="2910" fill="hold">
                            <p:stCondLst>
                              <p:cond delay="0"/>
                            </p:stCondLst>
                            <p:childTnLst>
                              <p:par>
                                <p:cTn id="2911" nodeType="clickEffect" fill="hold" presetClass="entr" presetID="9">
                                  <p:stCondLst>
                                    <p:cond delay="0"/>
                                  </p:stCondLst>
                                  <p:childTnLst>
                                    <p:set>
                                      <p:cBhvr>
                                        <p:cTn id="2912" dur="1" fill="hold">
                                          <p:stCondLst>
                                            <p:cond delay="0"/>
                                          </p:stCondLst>
                                        </p:cTn>
                                        <p:tgtEl>
                                          <p:spTgt spid="7295"/>
                                        </p:tgtEl>
                                        <p:attrNameLst>
                                          <p:attrName>style.visibility</p:attrName>
                                        </p:attrNameLst>
                                      </p:cBhvr>
                                      <p:to>
                                        <p:strVal val="visible"/>
                                      </p:to>
                                    </p:set>
                                    <p:animEffect filter="dissolve" transition="in">
                                      <p:cBhvr additive="repl">
                                        <p:cTn id="2913" dur="500"/>
                                        <p:tgtEl>
                                          <p:spTgt spid="7295"/>
                                        </p:tgtEl>
                                      </p:cBhvr>
                                    </p:animEffect>
                                  </p:childTnLst>
                                </p:cTn>
                              </p:par>
                            </p:childTnLst>
                          </p:cTn>
                        </p:par>
                      </p:childTnLst>
                    </p:cTn>
                  </p:par>
                  <p:par>
                    <p:cTn id="2914" fill="hold">
                      <p:stCondLst>
                        <p:cond delay="indefinite"/>
                      </p:stCondLst>
                      <p:childTnLst>
                        <p:par>
                          <p:cTn id="2915" fill="hold">
                            <p:stCondLst>
                              <p:cond delay="0"/>
                            </p:stCondLst>
                            <p:childTnLst>
                              <p:par>
                                <p:cTn id="2916" nodeType="clickEffect" fill="hold" presetClass="entr" presetID="9">
                                  <p:stCondLst>
                                    <p:cond delay="0"/>
                                  </p:stCondLst>
                                  <p:childTnLst>
                                    <p:set>
                                      <p:cBhvr>
                                        <p:cTn id="2917" dur="1" fill="hold">
                                          <p:stCondLst>
                                            <p:cond delay="0"/>
                                          </p:stCondLst>
                                        </p:cTn>
                                        <p:tgtEl>
                                          <p:spTgt spid="7286"/>
                                        </p:tgtEl>
                                        <p:attrNameLst>
                                          <p:attrName>style.visibility</p:attrName>
                                        </p:attrNameLst>
                                      </p:cBhvr>
                                      <p:to>
                                        <p:strVal val="visible"/>
                                      </p:to>
                                    </p:set>
                                    <p:animEffect filter="dissolve" transition="in">
                                      <p:cBhvr additive="repl">
                                        <p:cTn id="2918" dur="500"/>
                                        <p:tgtEl>
                                          <p:spTgt spid="7286"/>
                                        </p:tgtEl>
                                      </p:cBhvr>
                                    </p:animEffect>
                                  </p:childTnLst>
                                </p:cTn>
                              </p:par>
                            </p:childTnLst>
                          </p:cTn>
                        </p:par>
                      </p:childTnLst>
                    </p:cTn>
                  </p:par>
                  <p:par>
                    <p:cTn id="2919" fill="hold">
                      <p:stCondLst>
                        <p:cond delay="indefinite"/>
                      </p:stCondLst>
                      <p:childTnLst>
                        <p:par>
                          <p:cTn id="2920" fill="hold">
                            <p:stCondLst>
                              <p:cond delay="0"/>
                            </p:stCondLst>
                            <p:childTnLst>
                              <p:par>
                                <p:cTn id="2921" nodeType="clickEffect" fill="hold" presetClass="entr" presetID="9">
                                  <p:stCondLst>
                                    <p:cond delay="0"/>
                                  </p:stCondLst>
                                  <p:childTnLst>
                                    <p:set>
                                      <p:cBhvr>
                                        <p:cTn id="2922" dur="1" fill="hold">
                                          <p:stCondLst>
                                            <p:cond delay="0"/>
                                          </p:stCondLst>
                                        </p:cTn>
                                        <p:tgtEl>
                                          <p:spTgt spid="7292"/>
                                        </p:tgtEl>
                                        <p:attrNameLst>
                                          <p:attrName>style.visibility</p:attrName>
                                        </p:attrNameLst>
                                      </p:cBhvr>
                                      <p:to>
                                        <p:strVal val="visible"/>
                                      </p:to>
                                    </p:set>
                                    <p:animEffect filter="dissolve" transition="in">
                                      <p:cBhvr additive="repl">
                                        <p:cTn id="2923" dur="500"/>
                                        <p:tgtEl>
                                          <p:spTgt spid="7292"/>
                                        </p:tgtEl>
                                      </p:cBhvr>
                                    </p:animEffect>
                                  </p:childTnLst>
                                </p:cTn>
                              </p:par>
                            </p:childTnLst>
                          </p:cTn>
                        </p:par>
                      </p:childTnLst>
                    </p:cTn>
                  </p:par>
                  <p:par>
                    <p:cTn id="2924" fill="hold">
                      <p:stCondLst>
                        <p:cond delay="indefinite"/>
                      </p:stCondLst>
                      <p:childTnLst>
                        <p:par>
                          <p:cTn id="2925" fill="hold">
                            <p:stCondLst>
                              <p:cond delay="0"/>
                            </p:stCondLst>
                            <p:childTnLst>
                              <p:par>
                                <p:cTn id="2926" nodeType="clickEffect" fill="hold" presetClass="entr" presetID="9">
                                  <p:stCondLst>
                                    <p:cond delay="0"/>
                                  </p:stCondLst>
                                  <p:childTnLst>
                                    <p:set>
                                      <p:cBhvr>
                                        <p:cTn id="2927" dur="1" fill="hold">
                                          <p:stCondLst>
                                            <p:cond delay="0"/>
                                          </p:stCondLst>
                                        </p:cTn>
                                        <p:tgtEl>
                                          <p:spTgt spid="7289"/>
                                        </p:tgtEl>
                                        <p:attrNameLst>
                                          <p:attrName>style.visibility</p:attrName>
                                        </p:attrNameLst>
                                      </p:cBhvr>
                                      <p:to>
                                        <p:strVal val="visible"/>
                                      </p:to>
                                    </p:set>
                                    <p:animEffect filter="dissolve" transition="in">
                                      <p:cBhvr additive="repl">
                                        <p:cTn id="2928" dur="500"/>
                                        <p:tgtEl>
                                          <p:spTgt spid="7289"/>
                                        </p:tgtEl>
                                      </p:cBhvr>
                                    </p:animEffect>
                                  </p:childTnLst>
                                </p:cTn>
                              </p:par>
                            </p:childTnLst>
                          </p:cTn>
                        </p:par>
                      </p:childTnLst>
                    </p:cTn>
                  </p:par>
                  <p:par>
                    <p:cTn id="2929" fill="hold">
                      <p:stCondLst>
                        <p:cond delay="indefinite"/>
                      </p:stCondLst>
                      <p:childTnLst>
                        <p:par>
                          <p:cTn id="2930" fill="hold">
                            <p:stCondLst>
                              <p:cond delay="0"/>
                            </p:stCondLst>
                            <p:childTnLst>
                              <p:par>
                                <p:cTn id="2931" nodeType="clickEffect" fill="hold" presetClass="entr" presetID="9">
                                  <p:stCondLst>
                                    <p:cond delay="0"/>
                                  </p:stCondLst>
                                  <p:childTnLst>
                                    <p:set>
                                      <p:cBhvr>
                                        <p:cTn id="2932" dur="1" fill="hold">
                                          <p:stCondLst>
                                            <p:cond delay="0"/>
                                          </p:stCondLst>
                                        </p:cTn>
                                        <p:tgtEl>
                                          <p:spTgt spid="7282"/>
                                        </p:tgtEl>
                                        <p:attrNameLst>
                                          <p:attrName>style.visibility</p:attrName>
                                        </p:attrNameLst>
                                      </p:cBhvr>
                                      <p:to>
                                        <p:strVal val="visible"/>
                                      </p:to>
                                    </p:set>
                                    <p:animEffect filter="dissolve" transition="in">
                                      <p:cBhvr additive="repl">
                                        <p:cTn id="2933" dur="500"/>
                                        <p:tgtEl>
                                          <p:spTgt spid="7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299" name="Group 1"/>
          <p:cNvGrpSpPr/>
          <p:nvPr/>
        </p:nvGrpSpPr>
        <p:grpSpPr>
          <a:xfrm>
            <a:off x="10476720" y="2368800"/>
            <a:ext cx="717840" cy="1152000"/>
            <a:chOff x="10476720" y="2368800"/>
            <a:chExt cx="717840" cy="1152000"/>
          </a:xfrm>
        </p:grpSpPr>
        <p:sp>
          <p:nvSpPr>
            <p:cNvPr id="7300" name="CustomShape 2"/>
            <p:cNvSpPr/>
            <p:nvPr/>
          </p:nvSpPr>
          <p:spPr>
            <a:xfrm>
              <a:off x="10483920" y="2368800"/>
              <a:ext cx="700200" cy="1152000"/>
            </a:xfrm>
            <a:prstGeom prst="rect">
              <a:avLst/>
            </a:prstGeom>
            <a:solidFill>
              <a:schemeClr val="bg1"/>
            </a:solidFill>
            <a:ln w="19050">
              <a:solidFill>
                <a:schemeClr val="tx1"/>
              </a:solidFill>
            </a:ln>
            <a:effectLst>
              <a:outerShdw algn="tl" blurRad="50800" dir="2700000" dist="37674" rotWithShape="0">
                <a:srgbClr val="0000a3">
                  <a:alpha val="40000"/>
                </a:srgbClr>
              </a:outerShdw>
            </a:effectLst>
          </p:spPr>
          <p:style>
            <a:lnRef idx="2">
              <a:schemeClr val="accent1">
                <a:shade val="50000"/>
              </a:schemeClr>
            </a:lnRef>
            <a:fillRef idx="1">
              <a:schemeClr val="accent1"/>
            </a:fillRef>
            <a:effectRef idx="0">
              <a:schemeClr val="accent1"/>
            </a:effectRef>
            <a:fontRef idx="minor"/>
          </p:style>
        </p:sp>
        <p:sp>
          <p:nvSpPr>
            <p:cNvPr id="7301" name="Line 3"/>
            <p:cNvSpPr/>
            <p:nvPr/>
          </p:nvSpPr>
          <p:spPr>
            <a:xfrm>
              <a:off x="10476720" y="2602080"/>
              <a:ext cx="70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302" name="Line 4"/>
            <p:cNvSpPr/>
            <p:nvPr/>
          </p:nvSpPr>
          <p:spPr>
            <a:xfrm>
              <a:off x="10480680" y="2839320"/>
              <a:ext cx="70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303" name="Line 5"/>
            <p:cNvSpPr/>
            <p:nvPr/>
          </p:nvSpPr>
          <p:spPr>
            <a:xfrm>
              <a:off x="10492200" y="3072960"/>
              <a:ext cx="7023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304" name="Line 6"/>
            <p:cNvSpPr/>
            <p:nvPr/>
          </p:nvSpPr>
          <p:spPr>
            <a:xfrm>
              <a:off x="10482120" y="3299400"/>
              <a:ext cx="7023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sp>
        <p:nvSpPr>
          <p:cNvPr id="7305" name="CustomShape 7"/>
          <p:cNvSpPr/>
          <p:nvPr/>
        </p:nvSpPr>
        <p:spPr>
          <a:xfrm flipH="1">
            <a:off x="6807960" y="2305080"/>
            <a:ext cx="248400" cy="119916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10800000"/>
          </a:gradFill>
          <a:ln w="9525">
            <a:noFill/>
          </a:ln>
        </p:spPr>
        <p:style>
          <a:lnRef idx="0"/>
          <a:fillRef idx="0"/>
          <a:effectRef idx="0"/>
          <a:fontRef idx="minor"/>
        </p:style>
      </p:sp>
      <p:grpSp>
        <p:nvGrpSpPr>
          <p:cNvPr id="7306" name="Group 8"/>
          <p:cNvGrpSpPr/>
          <p:nvPr/>
        </p:nvGrpSpPr>
        <p:grpSpPr>
          <a:xfrm>
            <a:off x="6407640" y="3243240"/>
            <a:ext cx="523080" cy="432360"/>
            <a:chOff x="6407640" y="3243240"/>
            <a:chExt cx="523080" cy="432360"/>
          </a:xfrm>
        </p:grpSpPr>
        <p:pic>
          <p:nvPicPr>
            <p:cNvPr id="7307" name="Picture 355" descr="desktop_computer_stylized_medium"/>
            <p:cNvPicPr/>
            <p:nvPr/>
          </p:nvPicPr>
          <p:blipFill>
            <a:blip r:embed="rId1"/>
            <a:stretch/>
          </p:blipFill>
          <p:spPr>
            <a:xfrm flipH="1">
              <a:off x="6407640" y="3243240"/>
              <a:ext cx="523080" cy="432360"/>
            </a:xfrm>
            <a:prstGeom prst="rect">
              <a:avLst/>
            </a:prstGeom>
            <a:ln w="0">
              <a:noFill/>
            </a:ln>
          </p:spPr>
        </p:pic>
        <p:sp>
          <p:nvSpPr>
            <p:cNvPr id="7308" name="CustomShape 9"/>
            <p:cNvSpPr/>
            <p:nvPr/>
          </p:nvSpPr>
          <p:spPr>
            <a:xfrm flipH="1">
              <a:off x="6626160" y="3285000"/>
              <a:ext cx="253080" cy="1965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7309" name="Group 10"/>
          <p:cNvGrpSpPr/>
          <p:nvPr/>
        </p:nvGrpSpPr>
        <p:grpSpPr>
          <a:xfrm>
            <a:off x="7045200" y="2361960"/>
            <a:ext cx="717840" cy="1152000"/>
            <a:chOff x="7045200" y="2361960"/>
            <a:chExt cx="717840" cy="1152000"/>
          </a:xfrm>
        </p:grpSpPr>
        <p:sp>
          <p:nvSpPr>
            <p:cNvPr id="7310" name="CustomShape 11"/>
            <p:cNvSpPr/>
            <p:nvPr/>
          </p:nvSpPr>
          <p:spPr>
            <a:xfrm>
              <a:off x="7052400" y="2361960"/>
              <a:ext cx="700200" cy="1152000"/>
            </a:xfrm>
            <a:prstGeom prst="rect">
              <a:avLst/>
            </a:prstGeom>
            <a:solidFill>
              <a:schemeClr val="bg1"/>
            </a:solidFill>
            <a:ln w="19050">
              <a:solidFill>
                <a:schemeClr val="tx1"/>
              </a:solidFill>
            </a:ln>
            <a:effectLst>
              <a:outerShdw algn="tl" blurRad="50800" dir="2700000" dist="37674" rotWithShape="0">
                <a:srgbClr val="0000a3">
                  <a:alpha val="40000"/>
                </a:srgbClr>
              </a:outerShdw>
            </a:effectLst>
          </p:spPr>
          <p:style>
            <a:lnRef idx="2">
              <a:schemeClr val="accent1">
                <a:shade val="50000"/>
              </a:schemeClr>
            </a:lnRef>
            <a:fillRef idx="1">
              <a:schemeClr val="accent1"/>
            </a:fillRef>
            <a:effectRef idx="0">
              <a:schemeClr val="accent1"/>
            </a:effectRef>
            <a:fontRef idx="minor"/>
          </p:style>
        </p:sp>
        <p:sp>
          <p:nvSpPr>
            <p:cNvPr id="7311" name="Line 12"/>
            <p:cNvSpPr/>
            <p:nvPr/>
          </p:nvSpPr>
          <p:spPr>
            <a:xfrm>
              <a:off x="7045200" y="2591280"/>
              <a:ext cx="7023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312" name="Line 13"/>
            <p:cNvSpPr/>
            <p:nvPr/>
          </p:nvSpPr>
          <p:spPr>
            <a:xfrm>
              <a:off x="7049160" y="2828520"/>
              <a:ext cx="70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313" name="Line 14"/>
            <p:cNvSpPr/>
            <p:nvPr/>
          </p:nvSpPr>
          <p:spPr>
            <a:xfrm>
              <a:off x="7060320" y="3062160"/>
              <a:ext cx="70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314" name="Line 15"/>
            <p:cNvSpPr/>
            <p:nvPr/>
          </p:nvSpPr>
          <p:spPr>
            <a:xfrm>
              <a:off x="7050240" y="3288600"/>
              <a:ext cx="70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sp>
        <p:nvSpPr>
          <p:cNvPr id="7315" name="CustomShape 16"/>
          <p:cNvSpPr/>
          <p:nvPr/>
        </p:nvSpPr>
        <p:spPr>
          <a:xfrm>
            <a:off x="884880" y="1939320"/>
            <a:ext cx="5560200" cy="253404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tabLst>
                <a:tab algn="l" pos="0"/>
              </a:tabLst>
            </a:pPr>
            <a:r>
              <a:rPr b="0" lang="en-US" sz="3200" spc="-1" strike="noStrike">
                <a:solidFill>
                  <a:srgbClr val="c00000"/>
                </a:solidFill>
                <a:latin typeface="Calibri"/>
                <a:ea typeface="DejaVu Sans"/>
              </a:rPr>
              <a:t>End-end congestion control:</a:t>
            </a:r>
            <a:endParaRPr b="0" lang="en-US" sz="3200" spc="-1" strike="noStrike">
              <a:latin typeface="Arial"/>
            </a:endParaRPr>
          </a:p>
          <a:p>
            <a:pPr marL="466560" indent="-334080">
              <a:lnSpc>
                <a:spcPct val="90000"/>
              </a:lnSpc>
              <a:spcBef>
                <a:spcPts val="1001"/>
              </a:spcBef>
              <a:buClr>
                <a:srgbClr val="0000a3"/>
              </a:buClr>
              <a:buFont typeface="Wingdings" charset="2"/>
              <a:buChar char=""/>
              <a:tabLst>
                <a:tab algn="l" pos="0"/>
              </a:tabLst>
            </a:pPr>
            <a:r>
              <a:rPr b="0" lang="en-US" sz="3200" spc="-1" strike="noStrike">
                <a:solidFill>
                  <a:srgbClr val="000000"/>
                </a:solidFill>
                <a:latin typeface="Calibri"/>
                <a:ea typeface="DejaVu Sans"/>
              </a:rPr>
              <a:t>no explicit feedback from network</a:t>
            </a:r>
            <a:endParaRPr b="0" lang="en-US" sz="3200" spc="-1" strike="noStrike">
              <a:latin typeface="Arial"/>
            </a:endParaRPr>
          </a:p>
          <a:p>
            <a:pPr marL="466560" indent="-334080">
              <a:lnSpc>
                <a:spcPct val="90000"/>
              </a:lnSpc>
              <a:spcBef>
                <a:spcPts val="1001"/>
              </a:spcBef>
              <a:buClr>
                <a:srgbClr val="0000a3"/>
              </a:buClr>
              <a:buFont typeface="Wingdings" charset="2"/>
              <a:buChar char=""/>
              <a:tabLst>
                <a:tab algn="l" pos="0"/>
              </a:tabLst>
            </a:pPr>
            <a:r>
              <a:rPr b="0" lang="en-US" sz="3200" spc="-1" strike="noStrike">
                <a:solidFill>
                  <a:srgbClr val="000000"/>
                </a:solidFill>
                <a:latin typeface="Calibri"/>
                <a:ea typeface="DejaVu Sans"/>
              </a:rPr>
              <a:t>congestion </a:t>
            </a:r>
            <a:r>
              <a:rPr b="0" i="1" lang="en-US" sz="3200" spc="-1" strike="noStrike">
                <a:solidFill>
                  <a:srgbClr val="c00000"/>
                </a:solidFill>
                <a:latin typeface="Calibri"/>
                <a:ea typeface="DejaVu Sans"/>
              </a:rPr>
              <a:t>inferred</a:t>
            </a:r>
            <a:r>
              <a:rPr b="0" lang="en-US" sz="3200" spc="-1" strike="noStrike">
                <a:solidFill>
                  <a:srgbClr val="000000"/>
                </a:solidFill>
                <a:latin typeface="Calibri"/>
                <a:ea typeface="DejaVu Sans"/>
              </a:rPr>
              <a:t> from observed loss, delay</a:t>
            </a:r>
            <a:endParaRPr b="0" lang="en-US" sz="3200" spc="-1" strike="noStrike">
              <a:latin typeface="Arial"/>
            </a:endParaRPr>
          </a:p>
        </p:txBody>
      </p:sp>
      <p:sp>
        <p:nvSpPr>
          <p:cNvPr id="7316" name="CustomShape 17"/>
          <p:cNvSpPr/>
          <p:nvPr/>
        </p:nvSpPr>
        <p:spPr>
          <a:xfrm>
            <a:off x="838080" y="451800"/>
            <a:ext cx="1051308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Approaches towards congestion control</a:t>
            </a:r>
            <a:endParaRPr b="0" lang="en-US" sz="4800" spc="-1" strike="noStrike">
              <a:latin typeface="Arial"/>
            </a:endParaRPr>
          </a:p>
        </p:txBody>
      </p:sp>
      <p:sp>
        <p:nvSpPr>
          <p:cNvPr id="7317" name="CustomShape 18"/>
          <p:cNvSpPr/>
          <p:nvPr/>
        </p:nvSpPr>
        <p:spPr>
          <a:xfrm>
            <a:off x="7675920" y="3459240"/>
            <a:ext cx="2846520" cy="1478520"/>
          </a:xfrm>
          <a:custGeom>
            <a:avLst/>
            <a:gdLst/>
            <a:ahLst/>
            <a:rect l="l" t="t" r="r" b="b"/>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w="0">
            <a:noFill/>
          </a:ln>
        </p:spPr>
        <p:style>
          <a:lnRef idx="0"/>
          <a:fillRef idx="0"/>
          <a:effectRef idx="0"/>
          <a:fontRef idx="minor"/>
        </p:style>
      </p:sp>
      <p:sp>
        <p:nvSpPr>
          <p:cNvPr id="7318" name="CustomShape 19"/>
          <p:cNvSpPr/>
          <p:nvPr/>
        </p:nvSpPr>
        <p:spPr>
          <a:xfrm>
            <a:off x="8314200" y="3762360"/>
            <a:ext cx="540720" cy="292680"/>
          </a:xfrm>
          <a:custGeom>
            <a:avLst/>
            <a:gdLst/>
            <a:ahLst/>
            <a:rect l="l" t="t" r="r" b="b"/>
            <a:pathLst>
              <a:path w="342" h="186">
                <a:moveTo>
                  <a:pt x="0" y="186"/>
                </a:moveTo>
                <a:lnTo>
                  <a:pt x="342" y="0"/>
                </a:lnTo>
              </a:path>
            </a:pathLst>
          </a:custGeom>
          <a:noFill/>
          <a:ln w="12700">
            <a:solidFill>
              <a:srgbClr val="000000"/>
            </a:solidFill>
            <a:round/>
          </a:ln>
        </p:spPr>
        <p:style>
          <a:lnRef idx="0"/>
          <a:fillRef idx="0"/>
          <a:effectRef idx="0"/>
          <a:fontRef idx="minor"/>
        </p:style>
      </p:sp>
      <p:sp>
        <p:nvSpPr>
          <p:cNvPr id="7319" name="CustomShape 20"/>
          <p:cNvSpPr/>
          <p:nvPr/>
        </p:nvSpPr>
        <p:spPr>
          <a:xfrm>
            <a:off x="9356040" y="3755880"/>
            <a:ext cx="502560" cy="305280"/>
          </a:xfrm>
          <a:custGeom>
            <a:avLst/>
            <a:gdLst/>
            <a:ahLst/>
            <a:rect l="l" t="t" r="r" b="b"/>
            <a:pathLst>
              <a:path w="318" h="194">
                <a:moveTo>
                  <a:pt x="0" y="0"/>
                </a:moveTo>
                <a:lnTo>
                  <a:pt x="318" y="194"/>
                </a:lnTo>
              </a:path>
            </a:pathLst>
          </a:custGeom>
          <a:noFill/>
          <a:ln w="12700">
            <a:solidFill>
              <a:srgbClr val="000000"/>
            </a:solidFill>
            <a:round/>
          </a:ln>
        </p:spPr>
        <p:style>
          <a:lnRef idx="0"/>
          <a:fillRef idx="0"/>
          <a:effectRef idx="0"/>
          <a:fontRef idx="minor"/>
        </p:style>
      </p:sp>
      <p:sp>
        <p:nvSpPr>
          <p:cNvPr id="7320" name="CustomShape 21"/>
          <p:cNvSpPr/>
          <p:nvPr/>
        </p:nvSpPr>
        <p:spPr>
          <a:xfrm>
            <a:off x="8290440" y="4147920"/>
            <a:ext cx="478800" cy="235440"/>
          </a:xfrm>
          <a:custGeom>
            <a:avLst/>
            <a:gdLst/>
            <a:ahLst/>
            <a:rect l="l" t="t" r="r" b="b"/>
            <a:pathLst>
              <a:path w="294" h="174">
                <a:moveTo>
                  <a:pt x="0" y="0"/>
                </a:moveTo>
                <a:lnTo>
                  <a:pt x="294" y="174"/>
                </a:lnTo>
              </a:path>
            </a:pathLst>
          </a:custGeom>
          <a:noFill/>
          <a:ln w="12700">
            <a:solidFill>
              <a:srgbClr val="000000"/>
            </a:solidFill>
            <a:round/>
          </a:ln>
        </p:spPr>
        <p:style>
          <a:lnRef idx="0"/>
          <a:fillRef idx="0"/>
          <a:effectRef idx="0"/>
          <a:fontRef idx="minor"/>
        </p:style>
      </p:sp>
      <p:sp>
        <p:nvSpPr>
          <p:cNvPr id="7321" name="CustomShape 22"/>
          <p:cNvSpPr/>
          <p:nvPr/>
        </p:nvSpPr>
        <p:spPr>
          <a:xfrm>
            <a:off x="9238680" y="4124160"/>
            <a:ext cx="626400" cy="245160"/>
          </a:xfrm>
          <a:custGeom>
            <a:avLst/>
            <a:gdLst/>
            <a:ahLst/>
            <a:rect l="l" t="t" r="r" b="b"/>
            <a:pathLst>
              <a:path w="378" h="174">
                <a:moveTo>
                  <a:pt x="0" y="174"/>
                </a:moveTo>
                <a:lnTo>
                  <a:pt x="378" y="0"/>
                </a:lnTo>
              </a:path>
            </a:pathLst>
          </a:custGeom>
          <a:noFill/>
          <a:ln w="12700">
            <a:solidFill>
              <a:srgbClr val="000000"/>
            </a:solidFill>
            <a:round/>
          </a:ln>
        </p:spPr>
        <p:style>
          <a:lnRef idx="0"/>
          <a:fillRef idx="0"/>
          <a:effectRef idx="0"/>
          <a:fontRef idx="minor"/>
        </p:style>
      </p:sp>
      <p:sp>
        <p:nvSpPr>
          <p:cNvPr id="7322" name="CustomShape 23"/>
          <p:cNvSpPr/>
          <p:nvPr/>
        </p:nvSpPr>
        <p:spPr>
          <a:xfrm>
            <a:off x="9905400" y="4178160"/>
            <a:ext cx="203760" cy="505440"/>
          </a:xfrm>
          <a:custGeom>
            <a:avLst/>
            <a:gdLst/>
            <a:ahLst/>
            <a:rect l="l" t="t" r="r" b="b"/>
            <a:pathLst>
              <a:path w="118" h="500">
                <a:moveTo>
                  <a:pt x="0" y="500"/>
                </a:moveTo>
                <a:lnTo>
                  <a:pt x="118" y="0"/>
                </a:lnTo>
              </a:path>
            </a:pathLst>
          </a:custGeom>
          <a:noFill/>
          <a:ln w="12700">
            <a:solidFill>
              <a:srgbClr val="000000"/>
            </a:solidFill>
            <a:round/>
          </a:ln>
        </p:spPr>
        <p:style>
          <a:lnRef idx="0"/>
          <a:fillRef idx="0"/>
          <a:effectRef idx="0"/>
          <a:fontRef idx="minor"/>
        </p:style>
      </p:sp>
      <p:sp>
        <p:nvSpPr>
          <p:cNvPr id="7323" name="CustomShape 24"/>
          <p:cNvSpPr/>
          <p:nvPr/>
        </p:nvSpPr>
        <p:spPr>
          <a:xfrm>
            <a:off x="8669880" y="4711320"/>
            <a:ext cx="734400" cy="72000"/>
          </a:xfrm>
          <a:custGeom>
            <a:avLst/>
            <a:gdLst/>
            <a:ahLst/>
            <a:rect l="l" t="t" r="r" b="b"/>
            <a:pathLst>
              <a:path w="370" h="32">
                <a:moveTo>
                  <a:pt x="370" y="32"/>
                </a:moveTo>
                <a:lnTo>
                  <a:pt x="0" y="0"/>
                </a:lnTo>
              </a:path>
            </a:pathLst>
          </a:custGeom>
          <a:noFill/>
          <a:ln w="12700">
            <a:solidFill>
              <a:srgbClr val="000000"/>
            </a:solidFill>
            <a:round/>
          </a:ln>
        </p:spPr>
        <p:style>
          <a:lnRef idx="0"/>
          <a:fillRef idx="0"/>
          <a:effectRef idx="0"/>
          <a:fontRef idx="minor"/>
        </p:style>
      </p:sp>
      <p:sp>
        <p:nvSpPr>
          <p:cNvPr id="7324" name="CustomShape 25"/>
          <p:cNvSpPr/>
          <p:nvPr/>
        </p:nvSpPr>
        <p:spPr>
          <a:xfrm>
            <a:off x="8133120" y="4171680"/>
            <a:ext cx="191160" cy="423000"/>
          </a:xfrm>
          <a:custGeom>
            <a:avLst/>
            <a:gdLst/>
            <a:ahLst/>
            <a:rect l="l" t="t" r="r" b="b"/>
            <a:pathLst>
              <a:path w="176" h="412">
                <a:moveTo>
                  <a:pt x="162" y="408"/>
                </a:moveTo>
                <a:lnTo>
                  <a:pt x="176" y="412"/>
                </a:lnTo>
                <a:lnTo>
                  <a:pt x="0" y="0"/>
                </a:lnTo>
              </a:path>
            </a:pathLst>
          </a:custGeom>
          <a:noFill/>
          <a:ln w="12700">
            <a:solidFill>
              <a:srgbClr val="000000"/>
            </a:solidFill>
            <a:round/>
          </a:ln>
        </p:spPr>
        <p:style>
          <a:lnRef idx="0"/>
          <a:fillRef idx="0"/>
          <a:effectRef idx="0"/>
          <a:fontRef idx="minor"/>
        </p:style>
      </p:sp>
      <p:grpSp>
        <p:nvGrpSpPr>
          <p:cNvPr id="7325" name="Group 26"/>
          <p:cNvGrpSpPr/>
          <p:nvPr/>
        </p:nvGrpSpPr>
        <p:grpSpPr>
          <a:xfrm>
            <a:off x="9719640" y="3946320"/>
            <a:ext cx="575640" cy="283320"/>
            <a:chOff x="9719640" y="3946320"/>
            <a:chExt cx="575640" cy="283320"/>
          </a:xfrm>
        </p:grpSpPr>
        <p:sp>
          <p:nvSpPr>
            <p:cNvPr id="7326" name="CustomShape 27"/>
            <p:cNvSpPr/>
            <p:nvPr/>
          </p:nvSpPr>
          <p:spPr>
            <a:xfrm>
              <a:off x="9719640" y="4045320"/>
              <a:ext cx="575640" cy="1843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327" name="CustomShape 28"/>
            <p:cNvSpPr/>
            <p:nvPr/>
          </p:nvSpPr>
          <p:spPr>
            <a:xfrm>
              <a:off x="9720000" y="3946320"/>
              <a:ext cx="574920" cy="1825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328" name="Group 29"/>
            <p:cNvGrpSpPr/>
            <p:nvPr/>
          </p:nvGrpSpPr>
          <p:grpSpPr>
            <a:xfrm>
              <a:off x="9805320" y="3969720"/>
              <a:ext cx="404280" cy="133560"/>
              <a:chOff x="9805320" y="3969720"/>
              <a:chExt cx="404280" cy="133560"/>
            </a:xfrm>
          </p:grpSpPr>
          <p:sp>
            <p:nvSpPr>
              <p:cNvPr id="7329" name="CustomShape 30"/>
              <p:cNvSpPr/>
              <p:nvPr/>
            </p:nvSpPr>
            <p:spPr>
              <a:xfrm>
                <a:off x="9816840" y="3969720"/>
                <a:ext cx="381960" cy="73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30" name="CustomShape 31"/>
              <p:cNvSpPr/>
              <p:nvPr/>
            </p:nvSpPr>
            <p:spPr>
              <a:xfrm>
                <a:off x="10068480" y="4034880"/>
                <a:ext cx="141120" cy="63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31" name="CustomShape 32"/>
              <p:cNvSpPr/>
              <p:nvPr/>
            </p:nvSpPr>
            <p:spPr>
              <a:xfrm>
                <a:off x="9805320" y="4034880"/>
                <a:ext cx="138600" cy="62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332" name="CustomShape 33"/>
              <p:cNvSpPr/>
              <p:nvPr/>
            </p:nvSpPr>
            <p:spPr>
              <a:xfrm>
                <a:off x="9854280" y="4002840"/>
                <a:ext cx="303840" cy="1004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333" name="Group 34"/>
          <p:cNvGrpSpPr/>
          <p:nvPr/>
        </p:nvGrpSpPr>
        <p:grpSpPr>
          <a:xfrm>
            <a:off x="9351720" y="4600080"/>
            <a:ext cx="575640" cy="283320"/>
            <a:chOff x="9351720" y="4600080"/>
            <a:chExt cx="575640" cy="283320"/>
          </a:xfrm>
        </p:grpSpPr>
        <p:sp>
          <p:nvSpPr>
            <p:cNvPr id="7334" name="CustomShape 35"/>
            <p:cNvSpPr/>
            <p:nvPr/>
          </p:nvSpPr>
          <p:spPr>
            <a:xfrm>
              <a:off x="9351720" y="4699080"/>
              <a:ext cx="575640" cy="1843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335" name="CustomShape 36"/>
            <p:cNvSpPr/>
            <p:nvPr/>
          </p:nvSpPr>
          <p:spPr>
            <a:xfrm>
              <a:off x="9352080" y="4600080"/>
              <a:ext cx="574920" cy="1825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336" name="Group 37"/>
            <p:cNvGrpSpPr/>
            <p:nvPr/>
          </p:nvGrpSpPr>
          <p:grpSpPr>
            <a:xfrm>
              <a:off x="9437400" y="4623480"/>
              <a:ext cx="403920" cy="133560"/>
              <a:chOff x="9437400" y="4623480"/>
              <a:chExt cx="403920" cy="133560"/>
            </a:xfrm>
          </p:grpSpPr>
          <p:sp>
            <p:nvSpPr>
              <p:cNvPr id="7337" name="CustomShape 38"/>
              <p:cNvSpPr/>
              <p:nvPr/>
            </p:nvSpPr>
            <p:spPr>
              <a:xfrm>
                <a:off x="9448560" y="4623480"/>
                <a:ext cx="381960" cy="73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38" name="CustomShape 39"/>
              <p:cNvSpPr/>
              <p:nvPr/>
            </p:nvSpPr>
            <p:spPr>
              <a:xfrm>
                <a:off x="9700200" y="4688640"/>
                <a:ext cx="141120" cy="63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39" name="CustomShape 40"/>
              <p:cNvSpPr/>
              <p:nvPr/>
            </p:nvSpPr>
            <p:spPr>
              <a:xfrm>
                <a:off x="9437400" y="4688640"/>
                <a:ext cx="138600" cy="62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340" name="CustomShape 41"/>
              <p:cNvSpPr/>
              <p:nvPr/>
            </p:nvSpPr>
            <p:spPr>
              <a:xfrm>
                <a:off x="9486360" y="4656600"/>
                <a:ext cx="303840" cy="1004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341" name="Group 42"/>
          <p:cNvGrpSpPr/>
          <p:nvPr/>
        </p:nvGrpSpPr>
        <p:grpSpPr>
          <a:xfrm>
            <a:off x="8195040" y="4551480"/>
            <a:ext cx="575640" cy="283320"/>
            <a:chOff x="8195040" y="4551480"/>
            <a:chExt cx="575640" cy="283320"/>
          </a:xfrm>
        </p:grpSpPr>
        <p:sp>
          <p:nvSpPr>
            <p:cNvPr id="7342" name="CustomShape 43"/>
            <p:cNvSpPr/>
            <p:nvPr/>
          </p:nvSpPr>
          <p:spPr>
            <a:xfrm>
              <a:off x="8195040" y="4650480"/>
              <a:ext cx="575640" cy="1843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343" name="CustomShape 44"/>
            <p:cNvSpPr/>
            <p:nvPr/>
          </p:nvSpPr>
          <p:spPr>
            <a:xfrm>
              <a:off x="8195400" y="4551480"/>
              <a:ext cx="574920" cy="1825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344" name="Group 45"/>
            <p:cNvGrpSpPr/>
            <p:nvPr/>
          </p:nvGrpSpPr>
          <p:grpSpPr>
            <a:xfrm>
              <a:off x="8280720" y="4574880"/>
              <a:ext cx="404280" cy="133560"/>
              <a:chOff x="8280720" y="4574880"/>
              <a:chExt cx="404280" cy="133560"/>
            </a:xfrm>
          </p:grpSpPr>
          <p:sp>
            <p:nvSpPr>
              <p:cNvPr id="7345" name="CustomShape 46"/>
              <p:cNvSpPr/>
              <p:nvPr/>
            </p:nvSpPr>
            <p:spPr>
              <a:xfrm>
                <a:off x="8292240" y="4574880"/>
                <a:ext cx="381960" cy="73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46" name="CustomShape 47"/>
              <p:cNvSpPr/>
              <p:nvPr/>
            </p:nvSpPr>
            <p:spPr>
              <a:xfrm>
                <a:off x="8543880" y="4640040"/>
                <a:ext cx="141120" cy="63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47" name="CustomShape 48"/>
              <p:cNvSpPr/>
              <p:nvPr/>
            </p:nvSpPr>
            <p:spPr>
              <a:xfrm>
                <a:off x="8280720" y="4640040"/>
                <a:ext cx="138600" cy="62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348" name="CustomShape 49"/>
              <p:cNvSpPr/>
              <p:nvPr/>
            </p:nvSpPr>
            <p:spPr>
              <a:xfrm>
                <a:off x="8329680" y="4608000"/>
                <a:ext cx="303840" cy="1004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349" name="Group 50"/>
          <p:cNvGrpSpPr/>
          <p:nvPr/>
        </p:nvGrpSpPr>
        <p:grpSpPr>
          <a:xfrm>
            <a:off x="8800560" y="3636000"/>
            <a:ext cx="575640" cy="283320"/>
            <a:chOff x="8800560" y="3636000"/>
            <a:chExt cx="575640" cy="283320"/>
          </a:xfrm>
        </p:grpSpPr>
        <p:sp>
          <p:nvSpPr>
            <p:cNvPr id="7350" name="CustomShape 51"/>
            <p:cNvSpPr/>
            <p:nvPr/>
          </p:nvSpPr>
          <p:spPr>
            <a:xfrm>
              <a:off x="8800560" y="3735000"/>
              <a:ext cx="575640" cy="1843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351" name="CustomShape 52"/>
            <p:cNvSpPr/>
            <p:nvPr/>
          </p:nvSpPr>
          <p:spPr>
            <a:xfrm>
              <a:off x="8800920" y="3636000"/>
              <a:ext cx="574920" cy="1825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352" name="Group 53"/>
            <p:cNvGrpSpPr/>
            <p:nvPr/>
          </p:nvGrpSpPr>
          <p:grpSpPr>
            <a:xfrm>
              <a:off x="8886240" y="3659400"/>
              <a:ext cx="404280" cy="133560"/>
              <a:chOff x="8886240" y="3659400"/>
              <a:chExt cx="404280" cy="133560"/>
            </a:xfrm>
          </p:grpSpPr>
          <p:sp>
            <p:nvSpPr>
              <p:cNvPr id="7353" name="CustomShape 54"/>
              <p:cNvSpPr/>
              <p:nvPr/>
            </p:nvSpPr>
            <p:spPr>
              <a:xfrm>
                <a:off x="8897760" y="3659400"/>
                <a:ext cx="381960" cy="73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54" name="CustomShape 55"/>
              <p:cNvSpPr/>
              <p:nvPr/>
            </p:nvSpPr>
            <p:spPr>
              <a:xfrm>
                <a:off x="9149400" y="3724560"/>
                <a:ext cx="141120" cy="63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55" name="CustomShape 56"/>
              <p:cNvSpPr/>
              <p:nvPr/>
            </p:nvSpPr>
            <p:spPr>
              <a:xfrm>
                <a:off x="8886240" y="3724560"/>
                <a:ext cx="138600" cy="62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356" name="CustomShape 57"/>
              <p:cNvSpPr/>
              <p:nvPr/>
            </p:nvSpPr>
            <p:spPr>
              <a:xfrm>
                <a:off x="8935200" y="3692520"/>
                <a:ext cx="303840" cy="1004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357" name="Group 58"/>
          <p:cNvGrpSpPr/>
          <p:nvPr/>
        </p:nvGrpSpPr>
        <p:grpSpPr>
          <a:xfrm>
            <a:off x="8711280" y="4233960"/>
            <a:ext cx="575640" cy="282960"/>
            <a:chOff x="8711280" y="4233960"/>
            <a:chExt cx="575640" cy="282960"/>
          </a:xfrm>
        </p:grpSpPr>
        <p:sp>
          <p:nvSpPr>
            <p:cNvPr id="7358" name="CustomShape 59"/>
            <p:cNvSpPr/>
            <p:nvPr/>
          </p:nvSpPr>
          <p:spPr>
            <a:xfrm>
              <a:off x="8711280" y="4332600"/>
              <a:ext cx="575640" cy="1843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359" name="CustomShape 60"/>
            <p:cNvSpPr/>
            <p:nvPr/>
          </p:nvSpPr>
          <p:spPr>
            <a:xfrm>
              <a:off x="8711640" y="4233960"/>
              <a:ext cx="574920" cy="1825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360" name="Group 61"/>
            <p:cNvGrpSpPr/>
            <p:nvPr/>
          </p:nvGrpSpPr>
          <p:grpSpPr>
            <a:xfrm>
              <a:off x="8796960" y="4257360"/>
              <a:ext cx="403920" cy="133560"/>
              <a:chOff x="8796960" y="4257360"/>
              <a:chExt cx="403920" cy="133560"/>
            </a:xfrm>
          </p:grpSpPr>
          <p:sp>
            <p:nvSpPr>
              <p:cNvPr id="7361" name="CustomShape 62"/>
              <p:cNvSpPr/>
              <p:nvPr/>
            </p:nvSpPr>
            <p:spPr>
              <a:xfrm>
                <a:off x="8808120" y="4257360"/>
                <a:ext cx="381960" cy="73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62" name="CustomShape 63"/>
              <p:cNvSpPr/>
              <p:nvPr/>
            </p:nvSpPr>
            <p:spPr>
              <a:xfrm>
                <a:off x="9059760" y="4322520"/>
                <a:ext cx="141120" cy="63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63" name="CustomShape 64"/>
              <p:cNvSpPr/>
              <p:nvPr/>
            </p:nvSpPr>
            <p:spPr>
              <a:xfrm>
                <a:off x="8796960" y="4322520"/>
                <a:ext cx="138600" cy="62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364" name="CustomShape 65"/>
              <p:cNvSpPr/>
              <p:nvPr/>
            </p:nvSpPr>
            <p:spPr>
              <a:xfrm>
                <a:off x="8845920" y="4290480"/>
                <a:ext cx="303840" cy="1004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365" name="Group 66"/>
          <p:cNvGrpSpPr/>
          <p:nvPr/>
        </p:nvGrpSpPr>
        <p:grpSpPr>
          <a:xfrm>
            <a:off x="7764480" y="3944160"/>
            <a:ext cx="575640" cy="283320"/>
            <a:chOff x="7764480" y="3944160"/>
            <a:chExt cx="575640" cy="283320"/>
          </a:xfrm>
        </p:grpSpPr>
        <p:sp>
          <p:nvSpPr>
            <p:cNvPr id="7366" name="CustomShape 67"/>
            <p:cNvSpPr/>
            <p:nvPr/>
          </p:nvSpPr>
          <p:spPr>
            <a:xfrm>
              <a:off x="7764480" y="4043160"/>
              <a:ext cx="575640" cy="1843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367" name="CustomShape 68"/>
            <p:cNvSpPr/>
            <p:nvPr/>
          </p:nvSpPr>
          <p:spPr>
            <a:xfrm>
              <a:off x="7764840" y="3944160"/>
              <a:ext cx="574920" cy="1825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368" name="Group 69"/>
            <p:cNvGrpSpPr/>
            <p:nvPr/>
          </p:nvGrpSpPr>
          <p:grpSpPr>
            <a:xfrm>
              <a:off x="7850520" y="3967560"/>
              <a:ext cx="403920" cy="133560"/>
              <a:chOff x="7850520" y="3967560"/>
              <a:chExt cx="403920" cy="133560"/>
            </a:xfrm>
          </p:grpSpPr>
          <p:sp>
            <p:nvSpPr>
              <p:cNvPr id="7369" name="CustomShape 70"/>
              <p:cNvSpPr/>
              <p:nvPr/>
            </p:nvSpPr>
            <p:spPr>
              <a:xfrm>
                <a:off x="7861680" y="3967560"/>
                <a:ext cx="381960" cy="73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70" name="CustomShape 71"/>
              <p:cNvSpPr/>
              <p:nvPr/>
            </p:nvSpPr>
            <p:spPr>
              <a:xfrm>
                <a:off x="8113320" y="4032720"/>
                <a:ext cx="141120" cy="63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71" name="CustomShape 72"/>
              <p:cNvSpPr/>
              <p:nvPr/>
            </p:nvSpPr>
            <p:spPr>
              <a:xfrm>
                <a:off x="7850520" y="4032720"/>
                <a:ext cx="138600" cy="62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372" name="CustomShape 73"/>
              <p:cNvSpPr/>
              <p:nvPr/>
            </p:nvSpPr>
            <p:spPr>
              <a:xfrm>
                <a:off x="7899120" y="4000680"/>
                <a:ext cx="303840" cy="1004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373" name="Group 74"/>
          <p:cNvGrpSpPr/>
          <p:nvPr/>
        </p:nvGrpSpPr>
        <p:grpSpPr>
          <a:xfrm>
            <a:off x="8867880" y="4245480"/>
            <a:ext cx="454320" cy="223920"/>
            <a:chOff x="8867880" y="4245480"/>
            <a:chExt cx="454320" cy="223920"/>
          </a:xfrm>
        </p:grpSpPr>
        <p:sp>
          <p:nvSpPr>
            <p:cNvPr id="7374" name="CustomShape 75"/>
            <p:cNvSpPr/>
            <p:nvPr/>
          </p:nvSpPr>
          <p:spPr>
            <a:xfrm>
              <a:off x="8867880" y="4245480"/>
              <a:ext cx="454320" cy="223920"/>
            </a:xfrm>
            <a:prstGeom prst="rect">
              <a:avLst/>
            </a:prstGeom>
            <a:solidFill>
              <a:srgbClr val="f989b2"/>
            </a:solidFill>
            <a:ln>
              <a:solidFill>
                <a:srgbClr val="ff0000"/>
              </a:solidFill>
            </a:ln>
          </p:spPr>
          <p:style>
            <a:lnRef idx="2">
              <a:schemeClr val="accent1">
                <a:shade val="50000"/>
              </a:schemeClr>
            </a:lnRef>
            <a:fillRef idx="1">
              <a:schemeClr val="accent1"/>
            </a:fillRef>
            <a:effectRef idx="0">
              <a:schemeClr val="accent1"/>
            </a:effectRef>
            <a:fontRef idx="minor"/>
          </p:style>
        </p:sp>
        <p:sp>
          <p:nvSpPr>
            <p:cNvPr id="7375" name="Line 76"/>
            <p:cNvSpPr/>
            <p:nvPr/>
          </p:nvSpPr>
          <p:spPr>
            <a:xfrm flipV="1">
              <a:off x="9257040" y="4278240"/>
              <a:ext cx="360" cy="155880"/>
            </a:xfrm>
            <a:prstGeom prst="line">
              <a:avLst/>
            </a:prstGeom>
            <a:ln w="12700">
              <a:solidFill>
                <a:srgbClr val="ff0000"/>
              </a:solidFill>
            </a:ln>
          </p:spPr>
          <p:style>
            <a:lnRef idx="1">
              <a:schemeClr val="accent1"/>
            </a:lnRef>
            <a:fillRef idx="0">
              <a:schemeClr val="accent1"/>
            </a:fillRef>
            <a:effectRef idx="0">
              <a:schemeClr val="accent1"/>
            </a:effectRef>
            <a:fontRef idx="minor"/>
          </p:style>
        </p:sp>
        <p:sp>
          <p:nvSpPr>
            <p:cNvPr id="7376" name="Line 77"/>
            <p:cNvSpPr/>
            <p:nvPr/>
          </p:nvSpPr>
          <p:spPr>
            <a:xfrm flipV="1">
              <a:off x="9205560" y="4278240"/>
              <a:ext cx="360" cy="155880"/>
            </a:xfrm>
            <a:prstGeom prst="line">
              <a:avLst/>
            </a:prstGeom>
            <a:ln w="12700">
              <a:solidFill>
                <a:srgbClr val="ff0000"/>
              </a:solidFill>
            </a:ln>
          </p:spPr>
          <p:style>
            <a:lnRef idx="1">
              <a:schemeClr val="accent1"/>
            </a:lnRef>
            <a:fillRef idx="0">
              <a:schemeClr val="accent1"/>
            </a:fillRef>
            <a:effectRef idx="0">
              <a:schemeClr val="accent1"/>
            </a:effectRef>
            <a:fontRef idx="minor"/>
          </p:style>
        </p:sp>
        <p:sp>
          <p:nvSpPr>
            <p:cNvPr id="7377" name="Line 78"/>
            <p:cNvSpPr/>
            <p:nvPr/>
          </p:nvSpPr>
          <p:spPr>
            <a:xfrm flipV="1">
              <a:off x="9154440" y="4278240"/>
              <a:ext cx="360" cy="155880"/>
            </a:xfrm>
            <a:prstGeom prst="line">
              <a:avLst/>
            </a:prstGeom>
            <a:ln w="12700">
              <a:solidFill>
                <a:srgbClr val="ff0000"/>
              </a:solidFill>
            </a:ln>
          </p:spPr>
          <p:style>
            <a:lnRef idx="1">
              <a:schemeClr val="accent1"/>
            </a:lnRef>
            <a:fillRef idx="0">
              <a:schemeClr val="accent1"/>
            </a:fillRef>
            <a:effectRef idx="0">
              <a:schemeClr val="accent1"/>
            </a:effectRef>
            <a:fontRef idx="minor"/>
          </p:style>
        </p:sp>
        <p:sp>
          <p:nvSpPr>
            <p:cNvPr id="7378" name="Line 79"/>
            <p:cNvSpPr/>
            <p:nvPr/>
          </p:nvSpPr>
          <p:spPr>
            <a:xfrm flipV="1">
              <a:off x="9102960" y="4278240"/>
              <a:ext cx="360" cy="155880"/>
            </a:xfrm>
            <a:prstGeom prst="line">
              <a:avLst/>
            </a:prstGeom>
            <a:ln w="12700">
              <a:solidFill>
                <a:srgbClr val="ff0000"/>
              </a:solidFill>
            </a:ln>
          </p:spPr>
          <p:style>
            <a:lnRef idx="1">
              <a:schemeClr val="accent1"/>
            </a:lnRef>
            <a:fillRef idx="0">
              <a:schemeClr val="accent1"/>
            </a:fillRef>
            <a:effectRef idx="0">
              <a:schemeClr val="accent1"/>
            </a:effectRef>
            <a:fontRef idx="minor"/>
          </p:style>
        </p:sp>
        <p:sp>
          <p:nvSpPr>
            <p:cNvPr id="7379" name="Line 80"/>
            <p:cNvSpPr/>
            <p:nvPr/>
          </p:nvSpPr>
          <p:spPr>
            <a:xfrm flipV="1">
              <a:off x="9051840" y="4278240"/>
              <a:ext cx="360" cy="155880"/>
            </a:xfrm>
            <a:prstGeom prst="line">
              <a:avLst/>
            </a:prstGeom>
            <a:ln w="12700">
              <a:solidFill>
                <a:srgbClr val="ff0000"/>
              </a:solidFill>
            </a:ln>
          </p:spPr>
          <p:style>
            <a:lnRef idx="1">
              <a:schemeClr val="accent1"/>
            </a:lnRef>
            <a:fillRef idx="0">
              <a:schemeClr val="accent1"/>
            </a:fillRef>
            <a:effectRef idx="0">
              <a:schemeClr val="accent1"/>
            </a:effectRef>
            <a:fontRef idx="minor"/>
          </p:style>
        </p:sp>
        <p:sp>
          <p:nvSpPr>
            <p:cNvPr id="7380" name="Line 81"/>
            <p:cNvSpPr/>
            <p:nvPr/>
          </p:nvSpPr>
          <p:spPr>
            <a:xfrm flipV="1">
              <a:off x="9000360" y="4278240"/>
              <a:ext cx="360" cy="155880"/>
            </a:xfrm>
            <a:prstGeom prst="line">
              <a:avLst/>
            </a:prstGeom>
            <a:ln w="12700">
              <a:solidFill>
                <a:srgbClr val="ff0000"/>
              </a:solidFill>
            </a:ln>
          </p:spPr>
          <p:style>
            <a:lnRef idx="1">
              <a:schemeClr val="accent1"/>
            </a:lnRef>
            <a:fillRef idx="0">
              <a:schemeClr val="accent1"/>
            </a:fillRef>
            <a:effectRef idx="0">
              <a:schemeClr val="accent1"/>
            </a:effectRef>
            <a:fontRef idx="minor"/>
          </p:style>
        </p:sp>
        <p:sp>
          <p:nvSpPr>
            <p:cNvPr id="7381" name="Line 82"/>
            <p:cNvSpPr/>
            <p:nvPr/>
          </p:nvSpPr>
          <p:spPr>
            <a:xfrm flipV="1">
              <a:off x="8948880" y="4278240"/>
              <a:ext cx="360" cy="155880"/>
            </a:xfrm>
            <a:prstGeom prst="line">
              <a:avLst/>
            </a:prstGeom>
            <a:ln w="12700">
              <a:solidFill>
                <a:srgbClr val="ff0000"/>
              </a:solidFill>
            </a:ln>
          </p:spPr>
          <p:style>
            <a:lnRef idx="1">
              <a:schemeClr val="accent1"/>
            </a:lnRef>
            <a:fillRef idx="0">
              <a:schemeClr val="accent1"/>
            </a:fillRef>
            <a:effectRef idx="0">
              <a:schemeClr val="accent1"/>
            </a:effectRef>
            <a:fontRef idx="minor"/>
          </p:style>
        </p:sp>
      </p:grpSp>
      <p:grpSp>
        <p:nvGrpSpPr>
          <p:cNvPr id="7382" name="Group 83"/>
          <p:cNvGrpSpPr/>
          <p:nvPr/>
        </p:nvGrpSpPr>
        <p:grpSpPr>
          <a:xfrm>
            <a:off x="7432560" y="2677320"/>
            <a:ext cx="3345480" cy="1702800"/>
            <a:chOff x="7432560" y="2677320"/>
            <a:chExt cx="3345480" cy="1702800"/>
          </a:xfrm>
        </p:grpSpPr>
        <p:sp>
          <p:nvSpPr>
            <p:cNvPr id="7383" name="CustomShape 84"/>
            <p:cNvSpPr/>
            <p:nvPr/>
          </p:nvSpPr>
          <p:spPr>
            <a:xfrm>
              <a:off x="9335160" y="2701440"/>
              <a:ext cx="1404360" cy="1678680"/>
            </a:xfrm>
            <a:custGeom>
              <a:avLst/>
              <a:gdLst/>
              <a:ahLst/>
              <a:rect l="l" t="t" r="r" b="b"/>
              <a:pathLst>
                <a:path w="1541303" h="1681059">
                  <a:moveTo>
                    <a:pt x="0" y="1681059"/>
                  </a:moveTo>
                  <a:lnTo>
                    <a:pt x="539056" y="1465436"/>
                  </a:lnTo>
                  <a:lnTo>
                    <a:pt x="1541303" y="1445471"/>
                  </a:lnTo>
                  <a:lnTo>
                    <a:pt x="1525331" y="0"/>
                  </a:lnTo>
                </a:path>
              </a:pathLst>
            </a:custGeom>
            <a:noFill/>
            <a:ln w="44450">
              <a:solidFill>
                <a:schemeClr val="accent5">
                  <a:lumMod val="75000"/>
                </a:schemeClr>
              </a:solidFill>
              <a:tailEnd len="med" type="triangle" w="med"/>
            </a:ln>
          </p:spPr>
          <p:style>
            <a:lnRef idx="2">
              <a:schemeClr val="accent1">
                <a:shade val="50000"/>
              </a:schemeClr>
            </a:lnRef>
            <a:fillRef idx="1">
              <a:schemeClr val="accent1"/>
            </a:fillRef>
            <a:effectRef idx="0">
              <a:schemeClr val="accent1"/>
            </a:effectRef>
            <a:fontRef idx="minor"/>
          </p:style>
        </p:sp>
        <p:sp>
          <p:nvSpPr>
            <p:cNvPr id="7384" name="CustomShape 85"/>
            <p:cNvSpPr/>
            <p:nvPr/>
          </p:nvSpPr>
          <p:spPr>
            <a:xfrm>
              <a:off x="7472880" y="2677320"/>
              <a:ext cx="1444320" cy="1698480"/>
            </a:xfrm>
            <a:custGeom>
              <a:avLst/>
              <a:gdLst/>
              <a:ahLst/>
              <a:rect l="l" t="t" r="r" b="b"/>
              <a:pathLst>
                <a:path w="1549289" h="1701024">
                  <a:moveTo>
                    <a:pt x="0" y="0"/>
                  </a:moveTo>
                  <a:lnTo>
                    <a:pt x="7986" y="1481408"/>
                  </a:lnTo>
                  <a:lnTo>
                    <a:pt x="1030198" y="1485401"/>
                  </a:lnTo>
                  <a:lnTo>
                    <a:pt x="1549289" y="1701024"/>
                  </a:lnTo>
                </a:path>
              </a:pathLst>
            </a:custGeom>
            <a:noFill/>
            <a:ln w="38100">
              <a:solidFill>
                <a:schemeClr val="accent5">
                  <a:lumMod val="75000"/>
                </a:schemeClr>
              </a:solidFill>
              <a:tailEnd len="med" type="triangle" w="med"/>
            </a:ln>
          </p:spPr>
          <p:style>
            <a:lnRef idx="2">
              <a:schemeClr val="accent1">
                <a:shade val="50000"/>
              </a:schemeClr>
            </a:lnRef>
            <a:fillRef idx="1">
              <a:schemeClr val="accent1"/>
            </a:fillRef>
            <a:effectRef idx="0">
              <a:schemeClr val="accent1"/>
            </a:effectRef>
            <a:fontRef idx="minor"/>
          </p:style>
        </p:sp>
        <p:sp>
          <p:nvSpPr>
            <p:cNvPr id="7385" name="CustomShape 86"/>
            <p:cNvSpPr/>
            <p:nvPr/>
          </p:nvSpPr>
          <p:spPr>
            <a:xfrm>
              <a:off x="10188360" y="3556440"/>
              <a:ext cx="5896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2e75b6"/>
                  </a:solidFill>
                  <a:latin typeface="Calibri"/>
                  <a:ea typeface="DejaVu Sans"/>
                </a:rPr>
                <a:t>data</a:t>
              </a:r>
              <a:endParaRPr b="0" lang="en-US" sz="1800" spc="-1" strike="noStrike">
                <a:latin typeface="Arial"/>
              </a:endParaRPr>
            </a:p>
          </p:txBody>
        </p:sp>
        <p:sp>
          <p:nvSpPr>
            <p:cNvPr id="7386" name="CustomShape 87"/>
            <p:cNvSpPr/>
            <p:nvPr/>
          </p:nvSpPr>
          <p:spPr>
            <a:xfrm>
              <a:off x="7432560" y="3517560"/>
              <a:ext cx="5896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2e75b6"/>
                  </a:solidFill>
                  <a:latin typeface="Calibri"/>
                  <a:ea typeface="DejaVu Sans"/>
                </a:rPr>
                <a:t>data</a:t>
              </a:r>
              <a:endParaRPr b="0" lang="en-US" sz="1800" spc="-1" strike="noStrike">
                <a:latin typeface="Arial"/>
              </a:endParaRPr>
            </a:p>
          </p:txBody>
        </p:sp>
      </p:grpSp>
      <p:grpSp>
        <p:nvGrpSpPr>
          <p:cNvPr id="7387" name="Group 88"/>
          <p:cNvGrpSpPr/>
          <p:nvPr/>
        </p:nvGrpSpPr>
        <p:grpSpPr>
          <a:xfrm>
            <a:off x="6802560" y="2691360"/>
            <a:ext cx="4649400" cy="1824840"/>
            <a:chOff x="6802560" y="2691360"/>
            <a:chExt cx="4649400" cy="1824840"/>
          </a:xfrm>
        </p:grpSpPr>
        <p:sp>
          <p:nvSpPr>
            <p:cNvPr id="7388" name="CustomShape 89"/>
            <p:cNvSpPr/>
            <p:nvPr/>
          </p:nvSpPr>
          <p:spPr>
            <a:xfrm>
              <a:off x="7354080" y="2691360"/>
              <a:ext cx="3495600" cy="1824840"/>
            </a:xfrm>
            <a:custGeom>
              <a:avLst/>
              <a:gdLst/>
              <a:ahLst/>
              <a:rect l="l" t="t" r="r" b="b"/>
              <a:pathLst>
                <a:path w="3832605" h="1827509">
                  <a:moveTo>
                    <a:pt x="0" y="0"/>
                  </a:moveTo>
                  <a:lnTo>
                    <a:pt x="15169" y="1588809"/>
                  </a:lnTo>
                  <a:lnTo>
                    <a:pt x="1185946" y="1592482"/>
                  </a:lnTo>
                  <a:lnTo>
                    <a:pt x="1572183" y="1823837"/>
                  </a:lnTo>
                  <a:lnTo>
                    <a:pt x="2147513" y="1827509"/>
                  </a:lnTo>
                  <a:lnTo>
                    <a:pt x="2727724" y="1591143"/>
                  </a:lnTo>
                  <a:lnTo>
                    <a:pt x="3832605" y="1589734"/>
                  </a:lnTo>
                  <a:cubicBezTo>
                    <a:pt x="3829493" y="1109929"/>
                    <a:pt x="3833014" y="605902"/>
                    <a:pt x="3829902" y="126097"/>
                  </a:cubicBezTo>
                </a:path>
              </a:pathLst>
            </a:custGeom>
            <a:noFill/>
            <a:ln>
              <a:solidFill>
                <a:srgbClr val="00b050"/>
              </a:solidFill>
              <a:headEnd len="med" type="triangle" w="med"/>
            </a:ln>
          </p:spPr>
          <p:style>
            <a:lnRef idx="2">
              <a:schemeClr val="accent1">
                <a:shade val="50000"/>
              </a:schemeClr>
            </a:lnRef>
            <a:fillRef idx="1">
              <a:schemeClr val="accent1"/>
            </a:fillRef>
            <a:effectRef idx="0">
              <a:schemeClr val="accent1"/>
            </a:effectRef>
            <a:fontRef idx="minor"/>
          </p:style>
        </p:sp>
        <p:sp>
          <p:nvSpPr>
            <p:cNvPr id="7389" name="CustomShape 90"/>
            <p:cNvSpPr/>
            <p:nvPr/>
          </p:nvSpPr>
          <p:spPr>
            <a:xfrm>
              <a:off x="6802560" y="3650760"/>
              <a:ext cx="63972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b050"/>
                  </a:solidFill>
                  <a:latin typeface="Calibri"/>
                  <a:ea typeface="DejaVu Sans"/>
                </a:rPr>
                <a:t>ACKs</a:t>
              </a:r>
              <a:endParaRPr b="0" lang="en-US" sz="1800" spc="-1" strike="noStrike">
                <a:latin typeface="Arial"/>
              </a:endParaRPr>
            </a:p>
          </p:txBody>
        </p:sp>
        <p:sp>
          <p:nvSpPr>
            <p:cNvPr id="7390" name="CustomShape 91"/>
            <p:cNvSpPr/>
            <p:nvPr/>
          </p:nvSpPr>
          <p:spPr>
            <a:xfrm>
              <a:off x="10812240" y="3772440"/>
              <a:ext cx="63972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b050"/>
                  </a:solidFill>
                  <a:latin typeface="Calibri"/>
                  <a:ea typeface="DejaVu Sans"/>
                </a:rPr>
                <a:t>ACKs</a:t>
              </a:r>
              <a:endParaRPr b="0" lang="en-US" sz="1800" spc="-1" strike="noStrike">
                <a:latin typeface="Arial"/>
              </a:endParaRPr>
            </a:p>
          </p:txBody>
        </p:sp>
      </p:grpSp>
      <p:sp>
        <p:nvSpPr>
          <p:cNvPr id="7391" name="CustomShape 92"/>
          <p:cNvSpPr/>
          <p:nvPr/>
        </p:nvSpPr>
        <p:spPr>
          <a:xfrm>
            <a:off x="11178720" y="2363760"/>
            <a:ext cx="248400" cy="121032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grpSp>
        <p:nvGrpSpPr>
          <p:cNvPr id="7392" name="Group 93"/>
          <p:cNvGrpSpPr/>
          <p:nvPr/>
        </p:nvGrpSpPr>
        <p:grpSpPr>
          <a:xfrm>
            <a:off x="11355120" y="3260520"/>
            <a:ext cx="229320" cy="438840"/>
            <a:chOff x="11355120" y="3260520"/>
            <a:chExt cx="229320" cy="438840"/>
          </a:xfrm>
        </p:grpSpPr>
        <p:sp>
          <p:nvSpPr>
            <p:cNvPr id="7393" name="CustomShape 94"/>
            <p:cNvSpPr/>
            <p:nvPr/>
          </p:nvSpPr>
          <p:spPr>
            <a:xfrm>
              <a:off x="11538720" y="3261240"/>
              <a:ext cx="43560" cy="4186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7394" name="CustomShape 95"/>
            <p:cNvSpPr/>
            <p:nvPr/>
          </p:nvSpPr>
          <p:spPr>
            <a:xfrm>
              <a:off x="11366280" y="3260520"/>
              <a:ext cx="167400" cy="4183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7395" name="CustomShape 96"/>
            <p:cNvSpPr/>
            <p:nvPr/>
          </p:nvSpPr>
          <p:spPr>
            <a:xfrm>
              <a:off x="11547000" y="3286440"/>
              <a:ext cx="24840" cy="3870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7396" name="CustomShape 97"/>
            <p:cNvSpPr/>
            <p:nvPr/>
          </p:nvSpPr>
          <p:spPr>
            <a:xfrm>
              <a:off x="11541240" y="3483720"/>
              <a:ext cx="40320" cy="32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397" name="CustomShape 98"/>
            <p:cNvSpPr/>
            <p:nvPr/>
          </p:nvSpPr>
          <p:spPr>
            <a:xfrm>
              <a:off x="11366280" y="3309840"/>
              <a:ext cx="94320" cy="5400"/>
            </a:xfrm>
            <a:prstGeom prst="rect">
              <a:avLst/>
            </a:prstGeom>
            <a:solidFill>
              <a:srgbClr val="000000"/>
            </a:solidFill>
            <a:ln w="9525">
              <a:solidFill>
                <a:srgbClr val="000000"/>
              </a:solidFill>
              <a:miter/>
            </a:ln>
          </p:spPr>
          <p:style>
            <a:lnRef idx="0"/>
            <a:fillRef idx="0"/>
            <a:effectRef idx="0"/>
            <a:fontRef idx="minor"/>
          </p:style>
        </p:sp>
        <p:grpSp>
          <p:nvGrpSpPr>
            <p:cNvPr id="7398" name="Group 99"/>
            <p:cNvGrpSpPr/>
            <p:nvPr/>
          </p:nvGrpSpPr>
          <p:grpSpPr>
            <a:xfrm>
              <a:off x="11453400" y="3305160"/>
              <a:ext cx="92880" cy="24480"/>
              <a:chOff x="11453400" y="3305160"/>
              <a:chExt cx="92880" cy="24480"/>
            </a:xfrm>
          </p:grpSpPr>
          <p:sp>
            <p:nvSpPr>
              <p:cNvPr id="7399" name="CustomShape 100"/>
              <p:cNvSpPr/>
              <p:nvPr/>
            </p:nvSpPr>
            <p:spPr>
              <a:xfrm>
                <a:off x="11453400" y="3305160"/>
                <a:ext cx="92880" cy="24480"/>
              </a:xfrm>
              <a:prstGeom prst="roundRect">
                <a:avLst>
                  <a:gd name="adj" fmla="val 50000"/>
                </a:avLst>
              </a:prstGeom>
              <a:solidFill>
                <a:srgbClr val="000000"/>
              </a:solidFill>
              <a:ln w="0">
                <a:noFill/>
              </a:ln>
            </p:spPr>
            <p:style>
              <a:lnRef idx="0"/>
              <a:fillRef idx="0"/>
              <a:effectRef idx="0"/>
              <a:fontRef idx="minor"/>
            </p:style>
          </p:sp>
          <p:sp>
            <p:nvSpPr>
              <p:cNvPr id="7400" name="CustomShape 101"/>
              <p:cNvSpPr/>
              <p:nvPr/>
            </p:nvSpPr>
            <p:spPr>
              <a:xfrm>
                <a:off x="11455200" y="3308400"/>
                <a:ext cx="89640" cy="180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401" name="CustomShape 102"/>
            <p:cNvSpPr/>
            <p:nvPr/>
          </p:nvSpPr>
          <p:spPr>
            <a:xfrm>
              <a:off x="11369520" y="3368520"/>
              <a:ext cx="94320" cy="7200"/>
            </a:xfrm>
            <a:prstGeom prst="rect">
              <a:avLst/>
            </a:prstGeom>
            <a:solidFill>
              <a:srgbClr val="000000"/>
            </a:solidFill>
            <a:ln w="9525">
              <a:solidFill>
                <a:srgbClr val="000000"/>
              </a:solidFill>
              <a:miter/>
            </a:ln>
          </p:spPr>
          <p:style>
            <a:lnRef idx="0"/>
            <a:fillRef idx="0"/>
            <a:effectRef idx="0"/>
            <a:fontRef idx="minor"/>
          </p:style>
        </p:sp>
        <p:grpSp>
          <p:nvGrpSpPr>
            <p:cNvPr id="7402" name="Group 103"/>
            <p:cNvGrpSpPr/>
            <p:nvPr/>
          </p:nvGrpSpPr>
          <p:grpSpPr>
            <a:xfrm>
              <a:off x="11453400" y="3365280"/>
              <a:ext cx="92880" cy="21240"/>
              <a:chOff x="11453400" y="3365280"/>
              <a:chExt cx="92880" cy="21240"/>
            </a:xfrm>
          </p:grpSpPr>
          <p:sp>
            <p:nvSpPr>
              <p:cNvPr id="7403" name="CustomShape 104"/>
              <p:cNvSpPr/>
              <p:nvPr/>
            </p:nvSpPr>
            <p:spPr>
              <a:xfrm>
                <a:off x="11453400" y="3365280"/>
                <a:ext cx="92880" cy="21240"/>
              </a:xfrm>
              <a:prstGeom prst="roundRect">
                <a:avLst>
                  <a:gd name="adj" fmla="val 50000"/>
                </a:avLst>
              </a:prstGeom>
              <a:solidFill>
                <a:srgbClr val="000000"/>
              </a:solidFill>
              <a:ln w="0">
                <a:noFill/>
              </a:ln>
            </p:spPr>
            <p:style>
              <a:lnRef idx="0"/>
              <a:fillRef idx="0"/>
              <a:effectRef idx="0"/>
              <a:fontRef idx="minor"/>
            </p:style>
          </p:sp>
          <p:sp>
            <p:nvSpPr>
              <p:cNvPr id="7404" name="CustomShape 105"/>
              <p:cNvSpPr/>
              <p:nvPr/>
            </p:nvSpPr>
            <p:spPr>
              <a:xfrm>
                <a:off x="11455200" y="3368520"/>
                <a:ext cx="89640" cy="147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405" name="CustomShape 106"/>
            <p:cNvSpPr/>
            <p:nvPr/>
          </p:nvSpPr>
          <p:spPr>
            <a:xfrm>
              <a:off x="11367720" y="3432240"/>
              <a:ext cx="94320" cy="5400"/>
            </a:xfrm>
            <a:prstGeom prst="rect">
              <a:avLst/>
            </a:prstGeom>
            <a:solidFill>
              <a:srgbClr val="000000"/>
            </a:solidFill>
            <a:ln w="9525">
              <a:solidFill>
                <a:srgbClr val="000000"/>
              </a:solidFill>
              <a:miter/>
            </a:ln>
          </p:spPr>
          <p:style>
            <a:lnRef idx="0"/>
            <a:fillRef idx="0"/>
            <a:effectRef idx="0"/>
            <a:fontRef idx="minor"/>
          </p:style>
        </p:sp>
        <p:sp>
          <p:nvSpPr>
            <p:cNvPr id="7406" name="CustomShape 107"/>
            <p:cNvSpPr/>
            <p:nvPr/>
          </p:nvSpPr>
          <p:spPr>
            <a:xfrm>
              <a:off x="11369520" y="3486240"/>
              <a:ext cx="94320" cy="7200"/>
            </a:xfrm>
            <a:prstGeom prst="rect">
              <a:avLst/>
            </a:prstGeom>
            <a:solidFill>
              <a:srgbClr val="000000"/>
            </a:solidFill>
            <a:ln w="9525">
              <a:solidFill>
                <a:srgbClr val="000000"/>
              </a:solidFill>
              <a:miter/>
            </a:ln>
          </p:spPr>
          <p:style>
            <a:lnRef idx="0"/>
            <a:fillRef idx="0"/>
            <a:effectRef idx="0"/>
            <a:fontRef idx="minor"/>
          </p:style>
        </p:sp>
        <p:grpSp>
          <p:nvGrpSpPr>
            <p:cNvPr id="7407" name="Group 108"/>
            <p:cNvGrpSpPr/>
            <p:nvPr/>
          </p:nvGrpSpPr>
          <p:grpSpPr>
            <a:xfrm>
              <a:off x="11451960" y="3481200"/>
              <a:ext cx="92880" cy="37080"/>
              <a:chOff x="11451960" y="3481200"/>
              <a:chExt cx="92880" cy="37080"/>
            </a:xfrm>
          </p:grpSpPr>
          <p:sp>
            <p:nvSpPr>
              <p:cNvPr id="7408" name="CustomShape 109"/>
              <p:cNvSpPr/>
              <p:nvPr/>
            </p:nvSpPr>
            <p:spPr>
              <a:xfrm>
                <a:off x="11451960" y="3481200"/>
                <a:ext cx="92880" cy="37080"/>
              </a:xfrm>
              <a:prstGeom prst="roundRect">
                <a:avLst>
                  <a:gd name="adj" fmla="val 50000"/>
                </a:avLst>
              </a:prstGeom>
              <a:solidFill>
                <a:srgbClr val="000000"/>
              </a:solidFill>
              <a:ln w="0">
                <a:noFill/>
              </a:ln>
            </p:spPr>
            <p:style>
              <a:lnRef idx="0"/>
              <a:fillRef idx="0"/>
              <a:effectRef idx="0"/>
              <a:fontRef idx="minor"/>
            </p:style>
          </p:sp>
          <p:sp>
            <p:nvSpPr>
              <p:cNvPr id="7409" name="CustomShape 110"/>
              <p:cNvSpPr/>
              <p:nvPr/>
            </p:nvSpPr>
            <p:spPr>
              <a:xfrm>
                <a:off x="11453400" y="3484440"/>
                <a:ext cx="8964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410" name="CustomShape 111"/>
            <p:cNvSpPr/>
            <p:nvPr/>
          </p:nvSpPr>
          <p:spPr>
            <a:xfrm>
              <a:off x="11541960" y="3431160"/>
              <a:ext cx="40320" cy="320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7411" name="Group 112"/>
            <p:cNvGrpSpPr/>
            <p:nvPr/>
          </p:nvGrpSpPr>
          <p:grpSpPr>
            <a:xfrm>
              <a:off x="11451960" y="3425760"/>
              <a:ext cx="92880" cy="23040"/>
              <a:chOff x="11451960" y="3425760"/>
              <a:chExt cx="92880" cy="23040"/>
            </a:xfrm>
          </p:grpSpPr>
          <p:sp>
            <p:nvSpPr>
              <p:cNvPr id="7412" name="CustomShape 113"/>
              <p:cNvSpPr/>
              <p:nvPr/>
            </p:nvSpPr>
            <p:spPr>
              <a:xfrm>
                <a:off x="11451960" y="3425760"/>
                <a:ext cx="92880" cy="23040"/>
              </a:xfrm>
              <a:prstGeom prst="roundRect">
                <a:avLst>
                  <a:gd name="adj" fmla="val 50000"/>
                </a:avLst>
              </a:prstGeom>
              <a:solidFill>
                <a:srgbClr val="000000"/>
              </a:solidFill>
              <a:ln w="0">
                <a:noFill/>
              </a:ln>
            </p:spPr>
            <p:style>
              <a:lnRef idx="0"/>
              <a:fillRef idx="0"/>
              <a:effectRef idx="0"/>
              <a:fontRef idx="minor"/>
            </p:style>
          </p:sp>
          <p:sp>
            <p:nvSpPr>
              <p:cNvPr id="7413" name="CustomShape 114"/>
              <p:cNvSpPr/>
              <p:nvPr/>
            </p:nvSpPr>
            <p:spPr>
              <a:xfrm>
                <a:off x="11453400" y="3429000"/>
                <a:ext cx="89640" cy="165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414" name="CustomShape 115"/>
            <p:cNvSpPr/>
            <p:nvPr/>
          </p:nvSpPr>
          <p:spPr>
            <a:xfrm>
              <a:off x="11536200" y="3260520"/>
              <a:ext cx="8640" cy="4197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7415" name="CustomShape 116"/>
            <p:cNvSpPr/>
            <p:nvPr/>
          </p:nvSpPr>
          <p:spPr>
            <a:xfrm>
              <a:off x="11545560" y="3367080"/>
              <a:ext cx="36000" cy="367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416" name="CustomShape 117"/>
            <p:cNvSpPr/>
            <p:nvPr/>
          </p:nvSpPr>
          <p:spPr>
            <a:xfrm>
              <a:off x="11546280" y="3306960"/>
              <a:ext cx="37080" cy="41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417" name="CustomShape 118"/>
            <p:cNvSpPr/>
            <p:nvPr/>
          </p:nvSpPr>
          <p:spPr>
            <a:xfrm>
              <a:off x="11579040" y="3662280"/>
              <a:ext cx="5400" cy="15120"/>
            </a:xfrm>
            <a:prstGeom prst="ellipse">
              <a:avLst/>
            </a:prstGeom>
            <a:solidFill>
              <a:srgbClr val="333333"/>
            </a:solidFill>
            <a:ln w="0">
              <a:noFill/>
            </a:ln>
          </p:spPr>
          <p:style>
            <a:lnRef idx="0"/>
            <a:fillRef idx="0"/>
            <a:effectRef idx="0"/>
            <a:fontRef idx="minor"/>
          </p:style>
        </p:sp>
        <p:sp>
          <p:nvSpPr>
            <p:cNvPr id="7418" name="CustomShape 119"/>
            <p:cNvSpPr/>
            <p:nvPr/>
          </p:nvSpPr>
          <p:spPr>
            <a:xfrm>
              <a:off x="11544120" y="3663000"/>
              <a:ext cx="37440" cy="342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7419" name="CustomShape 120"/>
            <p:cNvSpPr/>
            <p:nvPr/>
          </p:nvSpPr>
          <p:spPr>
            <a:xfrm>
              <a:off x="11355120" y="3674880"/>
              <a:ext cx="192960" cy="2448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7420" name="CustomShape 121"/>
            <p:cNvSpPr/>
            <p:nvPr/>
          </p:nvSpPr>
          <p:spPr>
            <a:xfrm>
              <a:off x="11366280" y="3681360"/>
              <a:ext cx="170640" cy="1188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7421" name="CustomShape 122"/>
            <p:cNvSpPr/>
            <p:nvPr/>
          </p:nvSpPr>
          <p:spPr>
            <a:xfrm>
              <a:off x="11382120" y="3620880"/>
              <a:ext cx="22680" cy="23040"/>
            </a:xfrm>
            <a:prstGeom prst="ellipse">
              <a:avLst/>
            </a:prstGeom>
            <a:solidFill>
              <a:srgbClr val="33cc33"/>
            </a:solidFill>
            <a:ln w="0">
              <a:noFill/>
            </a:ln>
          </p:spPr>
          <p:style>
            <a:lnRef idx="0"/>
            <a:fillRef idx="0"/>
            <a:effectRef idx="0"/>
            <a:fontRef idx="minor"/>
          </p:style>
        </p:sp>
        <p:sp>
          <p:nvSpPr>
            <p:cNvPr id="7422" name="CustomShape 123"/>
            <p:cNvSpPr/>
            <p:nvPr/>
          </p:nvSpPr>
          <p:spPr>
            <a:xfrm>
              <a:off x="11410560" y="3620880"/>
              <a:ext cx="24480" cy="23040"/>
            </a:xfrm>
            <a:prstGeom prst="ellipse">
              <a:avLst/>
            </a:prstGeom>
            <a:solidFill>
              <a:srgbClr val="ff0000"/>
            </a:solidFill>
            <a:ln w="0">
              <a:noFill/>
            </a:ln>
          </p:spPr>
          <p:style>
            <a:lnRef idx="0"/>
            <a:fillRef idx="0"/>
            <a:effectRef idx="0"/>
            <a:fontRef idx="minor"/>
          </p:style>
        </p:sp>
        <p:sp>
          <p:nvSpPr>
            <p:cNvPr id="7423" name="CustomShape 124"/>
            <p:cNvSpPr/>
            <p:nvPr/>
          </p:nvSpPr>
          <p:spPr>
            <a:xfrm>
              <a:off x="11439000" y="3619440"/>
              <a:ext cx="24480" cy="24480"/>
            </a:xfrm>
            <a:prstGeom prst="ellipse">
              <a:avLst/>
            </a:prstGeom>
            <a:solidFill>
              <a:srgbClr val="33cc33"/>
            </a:solidFill>
            <a:ln w="0">
              <a:noFill/>
            </a:ln>
          </p:spPr>
          <p:style>
            <a:lnRef idx="0"/>
            <a:fillRef idx="0"/>
            <a:effectRef idx="0"/>
            <a:fontRef idx="minor"/>
          </p:style>
        </p:sp>
        <p:sp>
          <p:nvSpPr>
            <p:cNvPr id="7424" name="CustomShape 125"/>
            <p:cNvSpPr/>
            <p:nvPr/>
          </p:nvSpPr>
          <p:spPr>
            <a:xfrm>
              <a:off x="11504160" y="3519360"/>
              <a:ext cx="11880" cy="137160"/>
            </a:xfrm>
            <a:prstGeom prst="rect">
              <a:avLst/>
            </a:prstGeom>
            <a:solidFill>
              <a:srgbClr val="292929"/>
            </a:solidFill>
            <a:ln w="9525">
              <a:solidFill>
                <a:srgbClr val="000000"/>
              </a:solidFill>
              <a:miter/>
            </a:ln>
          </p:spPr>
          <p:style>
            <a:lnRef idx="0"/>
            <a:fillRef idx="0"/>
            <a:effectRef idx="0"/>
            <a:fontRef idx="minor"/>
          </p:style>
        </p:sp>
      </p:grpSp>
      <p:sp>
        <p:nvSpPr>
          <p:cNvPr id="7425" name="CustomShape 126"/>
          <p:cNvSpPr/>
          <p:nvPr/>
        </p:nvSpPr>
        <p:spPr>
          <a:xfrm>
            <a:off x="921960" y="4257360"/>
            <a:ext cx="5560200" cy="629640"/>
          </a:xfrm>
          <a:prstGeom prst="rect">
            <a:avLst/>
          </a:prstGeom>
          <a:noFill/>
          <a:ln w="0">
            <a:noFill/>
          </a:ln>
        </p:spPr>
        <p:style>
          <a:lnRef idx="0"/>
          <a:fillRef idx="0"/>
          <a:effectRef idx="0"/>
          <a:fontRef idx="minor"/>
        </p:style>
        <p:txBody>
          <a:bodyPr lIns="90000" rIns="90000" tIns="45000" bIns="45000">
            <a:normAutofit/>
          </a:bodyPr>
          <a:p>
            <a:pPr marL="466560" indent="-33408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approach taken by TCP</a:t>
            </a:r>
            <a:endParaRPr b="0" lang="en-US" sz="3200" spc="-1" strike="noStrike">
              <a:latin typeface="Arial"/>
            </a:endParaRPr>
          </a:p>
        </p:txBody>
      </p:sp>
      <p:sp>
        <p:nvSpPr>
          <p:cNvPr id="7426" name="CustomShape 127"/>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47EDF5B1-5222-4C19-92B5-FB6FCB8AEE60}" type="slidenum">
              <a:rPr b="0" lang="en-US" sz="1100" spc="-1" strike="noStrike">
                <a:solidFill>
                  <a:srgbClr val="404040"/>
                </a:solidFill>
                <a:latin typeface="Calibri"/>
                <a:ea typeface="DejaVu Sans"/>
              </a:rPr>
              <a:t>117</a:t>
            </a:fld>
            <a:endParaRPr b="0" lang="en-US" sz="11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2934" dur="indefinite" restart="never" nodeType="tmRoot">
          <p:childTnLst>
            <p:seq>
              <p:cTn id="2935" dur="indefinite" nodeType="mainSeq">
                <p:childTnLst>
                  <p:par>
                    <p:cTn id="2936" fill="hold">
                      <p:stCondLst>
                        <p:cond delay="indefinite"/>
                      </p:stCondLst>
                      <p:childTnLst>
                        <p:par>
                          <p:cTn id="2937" fill="hold">
                            <p:stCondLst>
                              <p:cond delay="0"/>
                            </p:stCondLst>
                            <p:childTnLst>
                              <p:par>
                                <p:cTn id="2938" nodeType="clickEffect" fill="hold" presetClass="entr" presetID="22" presetSubtype="8">
                                  <p:stCondLst>
                                    <p:cond delay="0"/>
                                  </p:stCondLst>
                                  <p:childTnLst>
                                    <p:set>
                                      <p:cBhvr>
                                        <p:cTn id="2939" dur="1" fill="hold">
                                          <p:stCondLst>
                                            <p:cond delay="0"/>
                                          </p:stCondLst>
                                        </p:cTn>
                                        <p:tgtEl>
                                          <p:spTgt spid="7382"/>
                                        </p:tgtEl>
                                        <p:attrNameLst>
                                          <p:attrName>style.visibility</p:attrName>
                                        </p:attrNameLst>
                                      </p:cBhvr>
                                      <p:to>
                                        <p:strVal val="visible"/>
                                      </p:to>
                                    </p:set>
                                    <p:animEffect filter="wipe(left)" transition="in">
                                      <p:cBhvr additive="repl">
                                        <p:cTn id="2940" dur="1000"/>
                                        <p:tgtEl>
                                          <p:spTgt spid="7382"/>
                                        </p:tgtEl>
                                      </p:cBhvr>
                                    </p:animEffect>
                                  </p:childTnLst>
                                </p:cTn>
                              </p:par>
                            </p:childTnLst>
                          </p:cTn>
                        </p:par>
                        <p:par>
                          <p:cTn id="2941" fill="hold">
                            <p:stCondLst>
                              <p:cond delay="1000"/>
                            </p:stCondLst>
                            <p:childTnLst>
                              <p:par>
                                <p:cTn id="2942" nodeType="afterEffect" fill="hold" presetClass="entr" presetID="22" presetSubtype="2">
                                  <p:stCondLst>
                                    <p:cond delay="0"/>
                                  </p:stCondLst>
                                  <p:childTnLst>
                                    <p:set>
                                      <p:cBhvr>
                                        <p:cTn id="2943" dur="1" fill="hold">
                                          <p:stCondLst>
                                            <p:cond delay="0"/>
                                          </p:stCondLst>
                                        </p:cTn>
                                        <p:tgtEl>
                                          <p:spTgt spid="7387"/>
                                        </p:tgtEl>
                                        <p:attrNameLst>
                                          <p:attrName>style.visibility</p:attrName>
                                        </p:attrNameLst>
                                      </p:cBhvr>
                                      <p:to>
                                        <p:strVal val="visible"/>
                                      </p:to>
                                    </p:set>
                                    <p:animEffect filter="wipe(right)" transition="in">
                                      <p:cBhvr additive="repl">
                                        <p:cTn id="2944" dur="1000"/>
                                        <p:tgtEl>
                                          <p:spTgt spid="7387"/>
                                        </p:tgtEl>
                                      </p:cBhvr>
                                    </p:animEffect>
                                  </p:childTnLst>
                                </p:cTn>
                              </p:par>
                            </p:childTnLst>
                          </p:cTn>
                        </p:par>
                      </p:childTnLst>
                    </p:cTn>
                  </p:par>
                  <p:par>
                    <p:cTn id="2945" fill="hold">
                      <p:stCondLst>
                        <p:cond delay="indefinite"/>
                      </p:stCondLst>
                      <p:childTnLst>
                        <p:par>
                          <p:cTn id="2946" fill="hold">
                            <p:stCondLst>
                              <p:cond delay="0"/>
                            </p:stCondLst>
                            <p:childTnLst>
                              <p:par>
                                <p:cTn id="2947" nodeType="clickEffect" fill="hold" presetClass="entr" presetID="9">
                                  <p:stCondLst>
                                    <p:cond delay="0"/>
                                  </p:stCondLst>
                                  <p:childTnLst>
                                    <p:set>
                                      <p:cBhvr>
                                        <p:cTn id="2948" dur="1" fill="hold">
                                          <p:stCondLst>
                                            <p:cond delay="0"/>
                                          </p:stCondLst>
                                        </p:cTn>
                                        <p:tgtEl>
                                          <p:spTgt spid="7425"/>
                                        </p:tgtEl>
                                        <p:attrNameLst>
                                          <p:attrName>style.visibility</p:attrName>
                                        </p:attrNameLst>
                                      </p:cBhvr>
                                      <p:to>
                                        <p:strVal val="visible"/>
                                      </p:to>
                                    </p:set>
                                    <p:animEffect filter="dissolve" transition="in">
                                      <p:cBhvr additive="repl">
                                        <p:cTn id="2949" dur="500"/>
                                        <p:tgtEl>
                                          <p:spTgt spid="7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7" name="CustomShape 1"/>
          <p:cNvSpPr/>
          <p:nvPr/>
        </p:nvSpPr>
        <p:spPr>
          <a:xfrm>
            <a:off x="718920" y="5640480"/>
            <a:ext cx="5778720" cy="733680"/>
          </a:xfrm>
          <a:prstGeom prst="rect">
            <a:avLst/>
          </a:prstGeom>
          <a:noFill/>
          <a:ln w="0">
            <a:noFill/>
          </a:ln>
        </p:spPr>
        <p:style>
          <a:lnRef idx="0"/>
          <a:fillRef idx="0"/>
          <a:effectRef idx="0"/>
          <a:fontRef idx="minor"/>
        </p:style>
        <p:txBody>
          <a:bodyPr lIns="90000" rIns="90000" tIns="45000" bIns="45000">
            <a:normAutofit/>
          </a:bodyPr>
          <a:p>
            <a:pPr marL="407880" indent="-275400">
              <a:lnSpc>
                <a:spcPct val="90000"/>
              </a:lnSpc>
              <a:spcBef>
                <a:spcPts val="1001"/>
              </a:spcBef>
              <a:buClr>
                <a:srgbClr val="0000a3"/>
              </a:buClr>
              <a:buFont typeface="Wingdings" charset="2"/>
              <a:buChar char=""/>
            </a:pPr>
            <a:r>
              <a:rPr b="0" lang="en-US" sz="3000" spc="-1" strike="noStrike">
                <a:solidFill>
                  <a:srgbClr val="000000"/>
                </a:solidFill>
                <a:latin typeface="Calibri"/>
                <a:ea typeface="DejaVu Sans"/>
              </a:rPr>
              <a:t>TCP ECN, ATM, DECbit protocols</a:t>
            </a:r>
            <a:endParaRPr b="0" lang="en-US" sz="3000" spc="-1" strike="noStrike">
              <a:latin typeface="Arial"/>
            </a:endParaRPr>
          </a:p>
        </p:txBody>
      </p:sp>
      <p:sp>
        <p:nvSpPr>
          <p:cNvPr id="7428" name="CustomShape 2"/>
          <p:cNvSpPr/>
          <p:nvPr/>
        </p:nvSpPr>
        <p:spPr>
          <a:xfrm>
            <a:off x="838080" y="451800"/>
            <a:ext cx="1051308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Approaches towards congestion control</a:t>
            </a:r>
            <a:endParaRPr b="0" lang="en-US" sz="4800" spc="-1" strike="noStrike">
              <a:latin typeface="Arial"/>
            </a:endParaRPr>
          </a:p>
        </p:txBody>
      </p:sp>
      <p:sp>
        <p:nvSpPr>
          <p:cNvPr id="7429" name="CustomShape 3"/>
          <p:cNvSpPr/>
          <p:nvPr/>
        </p:nvSpPr>
        <p:spPr>
          <a:xfrm>
            <a:off x="7675920" y="3459240"/>
            <a:ext cx="2846520" cy="1478520"/>
          </a:xfrm>
          <a:custGeom>
            <a:avLst/>
            <a:gdLst/>
            <a:ahLst/>
            <a:rect l="l" t="t" r="r" b="b"/>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w="0">
            <a:noFill/>
          </a:ln>
        </p:spPr>
        <p:style>
          <a:lnRef idx="0"/>
          <a:fillRef idx="0"/>
          <a:effectRef idx="0"/>
          <a:fontRef idx="minor"/>
        </p:style>
      </p:sp>
      <p:sp>
        <p:nvSpPr>
          <p:cNvPr id="7430" name="CustomShape 4"/>
          <p:cNvSpPr/>
          <p:nvPr/>
        </p:nvSpPr>
        <p:spPr>
          <a:xfrm>
            <a:off x="8314200" y="3762360"/>
            <a:ext cx="540720" cy="292680"/>
          </a:xfrm>
          <a:custGeom>
            <a:avLst/>
            <a:gdLst/>
            <a:ahLst/>
            <a:rect l="l" t="t" r="r" b="b"/>
            <a:pathLst>
              <a:path w="342" h="186">
                <a:moveTo>
                  <a:pt x="0" y="186"/>
                </a:moveTo>
                <a:lnTo>
                  <a:pt x="342" y="0"/>
                </a:lnTo>
              </a:path>
            </a:pathLst>
          </a:custGeom>
          <a:noFill/>
          <a:ln w="12700">
            <a:solidFill>
              <a:srgbClr val="000000"/>
            </a:solidFill>
            <a:round/>
          </a:ln>
        </p:spPr>
        <p:style>
          <a:lnRef idx="0"/>
          <a:fillRef idx="0"/>
          <a:effectRef idx="0"/>
          <a:fontRef idx="minor"/>
        </p:style>
      </p:sp>
      <p:sp>
        <p:nvSpPr>
          <p:cNvPr id="7431" name="CustomShape 5"/>
          <p:cNvSpPr/>
          <p:nvPr/>
        </p:nvSpPr>
        <p:spPr>
          <a:xfrm>
            <a:off x="9356040" y="3755880"/>
            <a:ext cx="502560" cy="305280"/>
          </a:xfrm>
          <a:custGeom>
            <a:avLst/>
            <a:gdLst/>
            <a:ahLst/>
            <a:rect l="l" t="t" r="r" b="b"/>
            <a:pathLst>
              <a:path w="318" h="194">
                <a:moveTo>
                  <a:pt x="0" y="0"/>
                </a:moveTo>
                <a:lnTo>
                  <a:pt x="318" y="194"/>
                </a:lnTo>
              </a:path>
            </a:pathLst>
          </a:custGeom>
          <a:noFill/>
          <a:ln w="12700">
            <a:solidFill>
              <a:srgbClr val="000000"/>
            </a:solidFill>
            <a:round/>
          </a:ln>
        </p:spPr>
        <p:style>
          <a:lnRef idx="0"/>
          <a:fillRef idx="0"/>
          <a:effectRef idx="0"/>
          <a:fontRef idx="minor"/>
        </p:style>
      </p:sp>
      <p:sp>
        <p:nvSpPr>
          <p:cNvPr id="7432" name="CustomShape 6"/>
          <p:cNvSpPr/>
          <p:nvPr/>
        </p:nvSpPr>
        <p:spPr>
          <a:xfrm>
            <a:off x="8290440" y="4147920"/>
            <a:ext cx="478800" cy="235440"/>
          </a:xfrm>
          <a:custGeom>
            <a:avLst/>
            <a:gdLst/>
            <a:ahLst/>
            <a:rect l="l" t="t" r="r" b="b"/>
            <a:pathLst>
              <a:path w="294" h="174">
                <a:moveTo>
                  <a:pt x="0" y="0"/>
                </a:moveTo>
                <a:lnTo>
                  <a:pt x="294" y="174"/>
                </a:lnTo>
              </a:path>
            </a:pathLst>
          </a:custGeom>
          <a:noFill/>
          <a:ln w="12700">
            <a:solidFill>
              <a:srgbClr val="000000"/>
            </a:solidFill>
            <a:round/>
          </a:ln>
        </p:spPr>
        <p:style>
          <a:lnRef idx="0"/>
          <a:fillRef idx="0"/>
          <a:effectRef idx="0"/>
          <a:fontRef idx="minor"/>
        </p:style>
      </p:sp>
      <p:sp>
        <p:nvSpPr>
          <p:cNvPr id="7433" name="CustomShape 7"/>
          <p:cNvSpPr/>
          <p:nvPr/>
        </p:nvSpPr>
        <p:spPr>
          <a:xfrm>
            <a:off x="9238680" y="4124160"/>
            <a:ext cx="626400" cy="245160"/>
          </a:xfrm>
          <a:custGeom>
            <a:avLst/>
            <a:gdLst/>
            <a:ahLst/>
            <a:rect l="l" t="t" r="r" b="b"/>
            <a:pathLst>
              <a:path w="378" h="174">
                <a:moveTo>
                  <a:pt x="0" y="174"/>
                </a:moveTo>
                <a:lnTo>
                  <a:pt x="378" y="0"/>
                </a:lnTo>
              </a:path>
            </a:pathLst>
          </a:custGeom>
          <a:noFill/>
          <a:ln w="12700">
            <a:solidFill>
              <a:srgbClr val="000000"/>
            </a:solidFill>
            <a:round/>
          </a:ln>
        </p:spPr>
        <p:style>
          <a:lnRef idx="0"/>
          <a:fillRef idx="0"/>
          <a:effectRef idx="0"/>
          <a:fontRef idx="minor"/>
        </p:style>
      </p:sp>
      <p:sp>
        <p:nvSpPr>
          <p:cNvPr id="7434" name="CustomShape 8"/>
          <p:cNvSpPr/>
          <p:nvPr/>
        </p:nvSpPr>
        <p:spPr>
          <a:xfrm>
            <a:off x="9905400" y="4178160"/>
            <a:ext cx="203760" cy="505440"/>
          </a:xfrm>
          <a:custGeom>
            <a:avLst/>
            <a:gdLst/>
            <a:ahLst/>
            <a:rect l="l" t="t" r="r" b="b"/>
            <a:pathLst>
              <a:path w="118" h="500">
                <a:moveTo>
                  <a:pt x="0" y="500"/>
                </a:moveTo>
                <a:lnTo>
                  <a:pt x="118" y="0"/>
                </a:lnTo>
              </a:path>
            </a:pathLst>
          </a:custGeom>
          <a:noFill/>
          <a:ln w="12700">
            <a:solidFill>
              <a:srgbClr val="000000"/>
            </a:solidFill>
            <a:round/>
          </a:ln>
        </p:spPr>
        <p:style>
          <a:lnRef idx="0"/>
          <a:fillRef idx="0"/>
          <a:effectRef idx="0"/>
          <a:fontRef idx="minor"/>
        </p:style>
      </p:sp>
      <p:sp>
        <p:nvSpPr>
          <p:cNvPr id="7435" name="CustomShape 9"/>
          <p:cNvSpPr/>
          <p:nvPr/>
        </p:nvSpPr>
        <p:spPr>
          <a:xfrm>
            <a:off x="8669880" y="4711320"/>
            <a:ext cx="734400" cy="72000"/>
          </a:xfrm>
          <a:custGeom>
            <a:avLst/>
            <a:gdLst/>
            <a:ahLst/>
            <a:rect l="l" t="t" r="r" b="b"/>
            <a:pathLst>
              <a:path w="370" h="32">
                <a:moveTo>
                  <a:pt x="370" y="32"/>
                </a:moveTo>
                <a:lnTo>
                  <a:pt x="0" y="0"/>
                </a:lnTo>
              </a:path>
            </a:pathLst>
          </a:custGeom>
          <a:noFill/>
          <a:ln w="12700">
            <a:solidFill>
              <a:srgbClr val="000000"/>
            </a:solidFill>
            <a:round/>
          </a:ln>
        </p:spPr>
        <p:style>
          <a:lnRef idx="0"/>
          <a:fillRef idx="0"/>
          <a:effectRef idx="0"/>
          <a:fontRef idx="minor"/>
        </p:style>
      </p:sp>
      <p:sp>
        <p:nvSpPr>
          <p:cNvPr id="7436" name="CustomShape 10"/>
          <p:cNvSpPr/>
          <p:nvPr/>
        </p:nvSpPr>
        <p:spPr>
          <a:xfrm>
            <a:off x="8133120" y="4171680"/>
            <a:ext cx="191160" cy="423000"/>
          </a:xfrm>
          <a:custGeom>
            <a:avLst/>
            <a:gdLst/>
            <a:ahLst/>
            <a:rect l="l" t="t" r="r" b="b"/>
            <a:pathLst>
              <a:path w="176" h="412">
                <a:moveTo>
                  <a:pt x="162" y="408"/>
                </a:moveTo>
                <a:lnTo>
                  <a:pt x="176" y="412"/>
                </a:lnTo>
                <a:lnTo>
                  <a:pt x="0" y="0"/>
                </a:lnTo>
              </a:path>
            </a:pathLst>
          </a:custGeom>
          <a:noFill/>
          <a:ln w="12700">
            <a:solidFill>
              <a:srgbClr val="000000"/>
            </a:solidFill>
            <a:round/>
          </a:ln>
        </p:spPr>
        <p:style>
          <a:lnRef idx="0"/>
          <a:fillRef idx="0"/>
          <a:effectRef idx="0"/>
          <a:fontRef idx="minor"/>
        </p:style>
      </p:sp>
      <p:grpSp>
        <p:nvGrpSpPr>
          <p:cNvPr id="7437" name="Group 11"/>
          <p:cNvGrpSpPr/>
          <p:nvPr/>
        </p:nvGrpSpPr>
        <p:grpSpPr>
          <a:xfrm>
            <a:off x="9719640" y="3946320"/>
            <a:ext cx="575640" cy="283320"/>
            <a:chOff x="9719640" y="3946320"/>
            <a:chExt cx="575640" cy="283320"/>
          </a:xfrm>
        </p:grpSpPr>
        <p:sp>
          <p:nvSpPr>
            <p:cNvPr id="7438" name="CustomShape 12"/>
            <p:cNvSpPr/>
            <p:nvPr/>
          </p:nvSpPr>
          <p:spPr>
            <a:xfrm>
              <a:off x="9719640" y="4045320"/>
              <a:ext cx="575640" cy="1843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439" name="CustomShape 13"/>
            <p:cNvSpPr/>
            <p:nvPr/>
          </p:nvSpPr>
          <p:spPr>
            <a:xfrm>
              <a:off x="9720000" y="3946320"/>
              <a:ext cx="574920" cy="1825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440" name="Group 14"/>
            <p:cNvGrpSpPr/>
            <p:nvPr/>
          </p:nvGrpSpPr>
          <p:grpSpPr>
            <a:xfrm>
              <a:off x="9805320" y="3969720"/>
              <a:ext cx="404280" cy="133560"/>
              <a:chOff x="9805320" y="3969720"/>
              <a:chExt cx="404280" cy="133560"/>
            </a:xfrm>
          </p:grpSpPr>
          <p:sp>
            <p:nvSpPr>
              <p:cNvPr id="7441" name="CustomShape 15"/>
              <p:cNvSpPr/>
              <p:nvPr/>
            </p:nvSpPr>
            <p:spPr>
              <a:xfrm>
                <a:off x="9816840" y="3969720"/>
                <a:ext cx="381960" cy="73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442" name="CustomShape 16"/>
              <p:cNvSpPr/>
              <p:nvPr/>
            </p:nvSpPr>
            <p:spPr>
              <a:xfrm>
                <a:off x="10068480" y="4034880"/>
                <a:ext cx="141120" cy="63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443" name="CustomShape 17"/>
              <p:cNvSpPr/>
              <p:nvPr/>
            </p:nvSpPr>
            <p:spPr>
              <a:xfrm>
                <a:off x="9805320" y="4034880"/>
                <a:ext cx="138600" cy="62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444" name="CustomShape 18"/>
              <p:cNvSpPr/>
              <p:nvPr/>
            </p:nvSpPr>
            <p:spPr>
              <a:xfrm>
                <a:off x="9854280" y="4002840"/>
                <a:ext cx="303840" cy="1004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445" name="Group 19"/>
          <p:cNvGrpSpPr/>
          <p:nvPr/>
        </p:nvGrpSpPr>
        <p:grpSpPr>
          <a:xfrm>
            <a:off x="9351720" y="4600080"/>
            <a:ext cx="575640" cy="283320"/>
            <a:chOff x="9351720" y="4600080"/>
            <a:chExt cx="575640" cy="283320"/>
          </a:xfrm>
        </p:grpSpPr>
        <p:sp>
          <p:nvSpPr>
            <p:cNvPr id="7446" name="CustomShape 20"/>
            <p:cNvSpPr/>
            <p:nvPr/>
          </p:nvSpPr>
          <p:spPr>
            <a:xfrm>
              <a:off x="9351720" y="4699080"/>
              <a:ext cx="575640" cy="1843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447" name="CustomShape 21"/>
            <p:cNvSpPr/>
            <p:nvPr/>
          </p:nvSpPr>
          <p:spPr>
            <a:xfrm>
              <a:off x="9352080" y="4600080"/>
              <a:ext cx="574920" cy="1825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448" name="Group 22"/>
            <p:cNvGrpSpPr/>
            <p:nvPr/>
          </p:nvGrpSpPr>
          <p:grpSpPr>
            <a:xfrm>
              <a:off x="9437400" y="4623480"/>
              <a:ext cx="403920" cy="133560"/>
              <a:chOff x="9437400" y="4623480"/>
              <a:chExt cx="403920" cy="133560"/>
            </a:xfrm>
          </p:grpSpPr>
          <p:sp>
            <p:nvSpPr>
              <p:cNvPr id="7449" name="CustomShape 23"/>
              <p:cNvSpPr/>
              <p:nvPr/>
            </p:nvSpPr>
            <p:spPr>
              <a:xfrm>
                <a:off x="9448560" y="4623480"/>
                <a:ext cx="381960" cy="73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450" name="CustomShape 24"/>
              <p:cNvSpPr/>
              <p:nvPr/>
            </p:nvSpPr>
            <p:spPr>
              <a:xfrm>
                <a:off x="9700200" y="4688640"/>
                <a:ext cx="141120" cy="63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451" name="CustomShape 25"/>
              <p:cNvSpPr/>
              <p:nvPr/>
            </p:nvSpPr>
            <p:spPr>
              <a:xfrm>
                <a:off x="9437400" y="4688640"/>
                <a:ext cx="138600" cy="62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452" name="CustomShape 26"/>
              <p:cNvSpPr/>
              <p:nvPr/>
            </p:nvSpPr>
            <p:spPr>
              <a:xfrm>
                <a:off x="9486360" y="4656600"/>
                <a:ext cx="303840" cy="1004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453" name="Group 27"/>
          <p:cNvGrpSpPr/>
          <p:nvPr/>
        </p:nvGrpSpPr>
        <p:grpSpPr>
          <a:xfrm>
            <a:off x="8195040" y="4551480"/>
            <a:ext cx="575640" cy="283320"/>
            <a:chOff x="8195040" y="4551480"/>
            <a:chExt cx="575640" cy="283320"/>
          </a:xfrm>
        </p:grpSpPr>
        <p:sp>
          <p:nvSpPr>
            <p:cNvPr id="7454" name="CustomShape 28"/>
            <p:cNvSpPr/>
            <p:nvPr/>
          </p:nvSpPr>
          <p:spPr>
            <a:xfrm>
              <a:off x="8195040" y="4650480"/>
              <a:ext cx="575640" cy="1843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455" name="CustomShape 29"/>
            <p:cNvSpPr/>
            <p:nvPr/>
          </p:nvSpPr>
          <p:spPr>
            <a:xfrm>
              <a:off x="8195400" y="4551480"/>
              <a:ext cx="574920" cy="1825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456" name="Group 30"/>
            <p:cNvGrpSpPr/>
            <p:nvPr/>
          </p:nvGrpSpPr>
          <p:grpSpPr>
            <a:xfrm>
              <a:off x="8280720" y="4574880"/>
              <a:ext cx="404280" cy="133560"/>
              <a:chOff x="8280720" y="4574880"/>
              <a:chExt cx="404280" cy="133560"/>
            </a:xfrm>
          </p:grpSpPr>
          <p:sp>
            <p:nvSpPr>
              <p:cNvPr id="7457" name="CustomShape 31"/>
              <p:cNvSpPr/>
              <p:nvPr/>
            </p:nvSpPr>
            <p:spPr>
              <a:xfrm>
                <a:off x="8292240" y="4574880"/>
                <a:ext cx="381960" cy="73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458" name="CustomShape 32"/>
              <p:cNvSpPr/>
              <p:nvPr/>
            </p:nvSpPr>
            <p:spPr>
              <a:xfrm>
                <a:off x="8543880" y="4640040"/>
                <a:ext cx="141120" cy="63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459" name="CustomShape 33"/>
              <p:cNvSpPr/>
              <p:nvPr/>
            </p:nvSpPr>
            <p:spPr>
              <a:xfrm>
                <a:off x="8280720" y="4640040"/>
                <a:ext cx="138600" cy="62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460" name="CustomShape 34"/>
              <p:cNvSpPr/>
              <p:nvPr/>
            </p:nvSpPr>
            <p:spPr>
              <a:xfrm>
                <a:off x="8329680" y="4608000"/>
                <a:ext cx="303840" cy="1004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461" name="Group 35"/>
          <p:cNvGrpSpPr/>
          <p:nvPr/>
        </p:nvGrpSpPr>
        <p:grpSpPr>
          <a:xfrm>
            <a:off x="8800560" y="3636000"/>
            <a:ext cx="575640" cy="283320"/>
            <a:chOff x="8800560" y="3636000"/>
            <a:chExt cx="575640" cy="283320"/>
          </a:xfrm>
        </p:grpSpPr>
        <p:sp>
          <p:nvSpPr>
            <p:cNvPr id="7462" name="CustomShape 36"/>
            <p:cNvSpPr/>
            <p:nvPr/>
          </p:nvSpPr>
          <p:spPr>
            <a:xfrm>
              <a:off x="8800560" y="3735000"/>
              <a:ext cx="575640" cy="1843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463" name="CustomShape 37"/>
            <p:cNvSpPr/>
            <p:nvPr/>
          </p:nvSpPr>
          <p:spPr>
            <a:xfrm>
              <a:off x="8800920" y="3636000"/>
              <a:ext cx="574920" cy="1825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464" name="Group 38"/>
            <p:cNvGrpSpPr/>
            <p:nvPr/>
          </p:nvGrpSpPr>
          <p:grpSpPr>
            <a:xfrm>
              <a:off x="8886240" y="3659400"/>
              <a:ext cx="404280" cy="133560"/>
              <a:chOff x="8886240" y="3659400"/>
              <a:chExt cx="404280" cy="133560"/>
            </a:xfrm>
          </p:grpSpPr>
          <p:sp>
            <p:nvSpPr>
              <p:cNvPr id="7465" name="CustomShape 39"/>
              <p:cNvSpPr/>
              <p:nvPr/>
            </p:nvSpPr>
            <p:spPr>
              <a:xfrm>
                <a:off x="8897760" y="3659400"/>
                <a:ext cx="381960" cy="73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466" name="CustomShape 40"/>
              <p:cNvSpPr/>
              <p:nvPr/>
            </p:nvSpPr>
            <p:spPr>
              <a:xfrm>
                <a:off x="9149400" y="3724560"/>
                <a:ext cx="141120" cy="63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467" name="CustomShape 41"/>
              <p:cNvSpPr/>
              <p:nvPr/>
            </p:nvSpPr>
            <p:spPr>
              <a:xfrm>
                <a:off x="8886240" y="3724560"/>
                <a:ext cx="138600" cy="62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468" name="CustomShape 42"/>
              <p:cNvSpPr/>
              <p:nvPr/>
            </p:nvSpPr>
            <p:spPr>
              <a:xfrm>
                <a:off x="8935200" y="3692520"/>
                <a:ext cx="303840" cy="1004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469" name="Group 43"/>
          <p:cNvGrpSpPr/>
          <p:nvPr/>
        </p:nvGrpSpPr>
        <p:grpSpPr>
          <a:xfrm>
            <a:off x="8711280" y="4233960"/>
            <a:ext cx="575640" cy="282960"/>
            <a:chOff x="8711280" y="4233960"/>
            <a:chExt cx="575640" cy="282960"/>
          </a:xfrm>
        </p:grpSpPr>
        <p:sp>
          <p:nvSpPr>
            <p:cNvPr id="7470" name="CustomShape 44"/>
            <p:cNvSpPr/>
            <p:nvPr/>
          </p:nvSpPr>
          <p:spPr>
            <a:xfrm>
              <a:off x="8711280" y="4332600"/>
              <a:ext cx="575640" cy="1843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471" name="CustomShape 45"/>
            <p:cNvSpPr/>
            <p:nvPr/>
          </p:nvSpPr>
          <p:spPr>
            <a:xfrm>
              <a:off x="8711640" y="4233960"/>
              <a:ext cx="574920" cy="1825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472" name="Group 46"/>
            <p:cNvGrpSpPr/>
            <p:nvPr/>
          </p:nvGrpSpPr>
          <p:grpSpPr>
            <a:xfrm>
              <a:off x="8796960" y="4257360"/>
              <a:ext cx="403920" cy="133560"/>
              <a:chOff x="8796960" y="4257360"/>
              <a:chExt cx="403920" cy="133560"/>
            </a:xfrm>
          </p:grpSpPr>
          <p:sp>
            <p:nvSpPr>
              <p:cNvPr id="7473" name="CustomShape 47"/>
              <p:cNvSpPr/>
              <p:nvPr/>
            </p:nvSpPr>
            <p:spPr>
              <a:xfrm>
                <a:off x="8808120" y="4257360"/>
                <a:ext cx="381960" cy="73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474" name="CustomShape 48"/>
              <p:cNvSpPr/>
              <p:nvPr/>
            </p:nvSpPr>
            <p:spPr>
              <a:xfrm>
                <a:off x="9059760" y="4322520"/>
                <a:ext cx="141120" cy="63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475" name="CustomShape 49"/>
              <p:cNvSpPr/>
              <p:nvPr/>
            </p:nvSpPr>
            <p:spPr>
              <a:xfrm>
                <a:off x="8796960" y="4322520"/>
                <a:ext cx="138600" cy="62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476" name="CustomShape 50"/>
              <p:cNvSpPr/>
              <p:nvPr/>
            </p:nvSpPr>
            <p:spPr>
              <a:xfrm>
                <a:off x="8845920" y="4290480"/>
                <a:ext cx="303840" cy="1004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477" name="Group 51"/>
          <p:cNvGrpSpPr/>
          <p:nvPr/>
        </p:nvGrpSpPr>
        <p:grpSpPr>
          <a:xfrm>
            <a:off x="7764480" y="3944160"/>
            <a:ext cx="575640" cy="283320"/>
            <a:chOff x="7764480" y="3944160"/>
            <a:chExt cx="575640" cy="283320"/>
          </a:xfrm>
        </p:grpSpPr>
        <p:sp>
          <p:nvSpPr>
            <p:cNvPr id="7478" name="CustomShape 52"/>
            <p:cNvSpPr/>
            <p:nvPr/>
          </p:nvSpPr>
          <p:spPr>
            <a:xfrm>
              <a:off x="7764480" y="4043160"/>
              <a:ext cx="575640" cy="1843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479" name="CustomShape 53"/>
            <p:cNvSpPr/>
            <p:nvPr/>
          </p:nvSpPr>
          <p:spPr>
            <a:xfrm>
              <a:off x="7764840" y="3944160"/>
              <a:ext cx="574920" cy="1825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480" name="Group 54"/>
            <p:cNvGrpSpPr/>
            <p:nvPr/>
          </p:nvGrpSpPr>
          <p:grpSpPr>
            <a:xfrm>
              <a:off x="7850520" y="3967560"/>
              <a:ext cx="403920" cy="133560"/>
              <a:chOff x="7850520" y="3967560"/>
              <a:chExt cx="403920" cy="133560"/>
            </a:xfrm>
          </p:grpSpPr>
          <p:sp>
            <p:nvSpPr>
              <p:cNvPr id="7481" name="CustomShape 55"/>
              <p:cNvSpPr/>
              <p:nvPr/>
            </p:nvSpPr>
            <p:spPr>
              <a:xfrm>
                <a:off x="7861680" y="3967560"/>
                <a:ext cx="381960" cy="73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482" name="CustomShape 56"/>
              <p:cNvSpPr/>
              <p:nvPr/>
            </p:nvSpPr>
            <p:spPr>
              <a:xfrm>
                <a:off x="8113320" y="4032720"/>
                <a:ext cx="141120" cy="63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483" name="CustomShape 57"/>
              <p:cNvSpPr/>
              <p:nvPr/>
            </p:nvSpPr>
            <p:spPr>
              <a:xfrm>
                <a:off x="7850520" y="4032720"/>
                <a:ext cx="138600" cy="62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484" name="CustomShape 58"/>
              <p:cNvSpPr/>
              <p:nvPr/>
            </p:nvSpPr>
            <p:spPr>
              <a:xfrm>
                <a:off x="7899120" y="4000680"/>
                <a:ext cx="303840" cy="1004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7485" name="CustomShape 59"/>
          <p:cNvSpPr/>
          <p:nvPr/>
        </p:nvSpPr>
        <p:spPr>
          <a:xfrm>
            <a:off x="11178720" y="2363760"/>
            <a:ext cx="248400" cy="121032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grpSp>
        <p:nvGrpSpPr>
          <p:cNvPr id="7486" name="Group 60"/>
          <p:cNvGrpSpPr/>
          <p:nvPr/>
        </p:nvGrpSpPr>
        <p:grpSpPr>
          <a:xfrm>
            <a:off x="11355120" y="3260520"/>
            <a:ext cx="229320" cy="438840"/>
            <a:chOff x="11355120" y="3260520"/>
            <a:chExt cx="229320" cy="438840"/>
          </a:xfrm>
        </p:grpSpPr>
        <p:sp>
          <p:nvSpPr>
            <p:cNvPr id="7487" name="CustomShape 61"/>
            <p:cNvSpPr/>
            <p:nvPr/>
          </p:nvSpPr>
          <p:spPr>
            <a:xfrm>
              <a:off x="11538720" y="3261240"/>
              <a:ext cx="43560" cy="4186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7488" name="CustomShape 62"/>
            <p:cNvSpPr/>
            <p:nvPr/>
          </p:nvSpPr>
          <p:spPr>
            <a:xfrm>
              <a:off x="11366280" y="3260520"/>
              <a:ext cx="167400" cy="4183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7489" name="CustomShape 63"/>
            <p:cNvSpPr/>
            <p:nvPr/>
          </p:nvSpPr>
          <p:spPr>
            <a:xfrm>
              <a:off x="11547000" y="3286440"/>
              <a:ext cx="24840" cy="3870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7490" name="CustomShape 64"/>
            <p:cNvSpPr/>
            <p:nvPr/>
          </p:nvSpPr>
          <p:spPr>
            <a:xfrm>
              <a:off x="11541240" y="3483720"/>
              <a:ext cx="40320" cy="32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491" name="CustomShape 65"/>
            <p:cNvSpPr/>
            <p:nvPr/>
          </p:nvSpPr>
          <p:spPr>
            <a:xfrm>
              <a:off x="11366280" y="3309840"/>
              <a:ext cx="94320" cy="5400"/>
            </a:xfrm>
            <a:prstGeom prst="rect">
              <a:avLst/>
            </a:prstGeom>
            <a:solidFill>
              <a:srgbClr val="000000"/>
            </a:solidFill>
            <a:ln w="9525">
              <a:solidFill>
                <a:srgbClr val="000000"/>
              </a:solidFill>
              <a:miter/>
            </a:ln>
          </p:spPr>
          <p:style>
            <a:lnRef idx="0"/>
            <a:fillRef idx="0"/>
            <a:effectRef idx="0"/>
            <a:fontRef idx="minor"/>
          </p:style>
        </p:sp>
        <p:grpSp>
          <p:nvGrpSpPr>
            <p:cNvPr id="7492" name="Group 66"/>
            <p:cNvGrpSpPr/>
            <p:nvPr/>
          </p:nvGrpSpPr>
          <p:grpSpPr>
            <a:xfrm>
              <a:off x="11453400" y="3305160"/>
              <a:ext cx="92880" cy="24480"/>
              <a:chOff x="11453400" y="3305160"/>
              <a:chExt cx="92880" cy="24480"/>
            </a:xfrm>
          </p:grpSpPr>
          <p:sp>
            <p:nvSpPr>
              <p:cNvPr id="7493" name="CustomShape 67"/>
              <p:cNvSpPr/>
              <p:nvPr/>
            </p:nvSpPr>
            <p:spPr>
              <a:xfrm>
                <a:off x="11453400" y="3305160"/>
                <a:ext cx="92880" cy="24480"/>
              </a:xfrm>
              <a:prstGeom prst="roundRect">
                <a:avLst>
                  <a:gd name="adj" fmla="val 50000"/>
                </a:avLst>
              </a:prstGeom>
              <a:solidFill>
                <a:srgbClr val="000000"/>
              </a:solidFill>
              <a:ln w="0">
                <a:noFill/>
              </a:ln>
            </p:spPr>
            <p:style>
              <a:lnRef idx="0"/>
              <a:fillRef idx="0"/>
              <a:effectRef idx="0"/>
              <a:fontRef idx="minor"/>
            </p:style>
          </p:sp>
          <p:sp>
            <p:nvSpPr>
              <p:cNvPr id="7494" name="CustomShape 68"/>
              <p:cNvSpPr/>
              <p:nvPr/>
            </p:nvSpPr>
            <p:spPr>
              <a:xfrm>
                <a:off x="11455200" y="3308400"/>
                <a:ext cx="89640" cy="180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495" name="CustomShape 69"/>
            <p:cNvSpPr/>
            <p:nvPr/>
          </p:nvSpPr>
          <p:spPr>
            <a:xfrm>
              <a:off x="11369520" y="3368520"/>
              <a:ext cx="94320" cy="7200"/>
            </a:xfrm>
            <a:prstGeom prst="rect">
              <a:avLst/>
            </a:prstGeom>
            <a:solidFill>
              <a:srgbClr val="000000"/>
            </a:solidFill>
            <a:ln w="9525">
              <a:solidFill>
                <a:srgbClr val="000000"/>
              </a:solidFill>
              <a:miter/>
            </a:ln>
          </p:spPr>
          <p:style>
            <a:lnRef idx="0"/>
            <a:fillRef idx="0"/>
            <a:effectRef idx="0"/>
            <a:fontRef idx="minor"/>
          </p:style>
        </p:sp>
        <p:grpSp>
          <p:nvGrpSpPr>
            <p:cNvPr id="7496" name="Group 70"/>
            <p:cNvGrpSpPr/>
            <p:nvPr/>
          </p:nvGrpSpPr>
          <p:grpSpPr>
            <a:xfrm>
              <a:off x="11453400" y="3365280"/>
              <a:ext cx="92880" cy="21240"/>
              <a:chOff x="11453400" y="3365280"/>
              <a:chExt cx="92880" cy="21240"/>
            </a:xfrm>
          </p:grpSpPr>
          <p:sp>
            <p:nvSpPr>
              <p:cNvPr id="7497" name="CustomShape 71"/>
              <p:cNvSpPr/>
              <p:nvPr/>
            </p:nvSpPr>
            <p:spPr>
              <a:xfrm>
                <a:off x="11453400" y="3365280"/>
                <a:ext cx="92880" cy="21240"/>
              </a:xfrm>
              <a:prstGeom prst="roundRect">
                <a:avLst>
                  <a:gd name="adj" fmla="val 50000"/>
                </a:avLst>
              </a:prstGeom>
              <a:solidFill>
                <a:srgbClr val="000000"/>
              </a:solidFill>
              <a:ln w="0">
                <a:noFill/>
              </a:ln>
            </p:spPr>
            <p:style>
              <a:lnRef idx="0"/>
              <a:fillRef idx="0"/>
              <a:effectRef idx="0"/>
              <a:fontRef idx="minor"/>
            </p:style>
          </p:sp>
          <p:sp>
            <p:nvSpPr>
              <p:cNvPr id="7498" name="CustomShape 72"/>
              <p:cNvSpPr/>
              <p:nvPr/>
            </p:nvSpPr>
            <p:spPr>
              <a:xfrm>
                <a:off x="11455200" y="3368520"/>
                <a:ext cx="89640" cy="147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499" name="CustomShape 73"/>
            <p:cNvSpPr/>
            <p:nvPr/>
          </p:nvSpPr>
          <p:spPr>
            <a:xfrm>
              <a:off x="11367720" y="3432240"/>
              <a:ext cx="94320" cy="5400"/>
            </a:xfrm>
            <a:prstGeom prst="rect">
              <a:avLst/>
            </a:prstGeom>
            <a:solidFill>
              <a:srgbClr val="000000"/>
            </a:solidFill>
            <a:ln w="9525">
              <a:solidFill>
                <a:srgbClr val="000000"/>
              </a:solidFill>
              <a:miter/>
            </a:ln>
          </p:spPr>
          <p:style>
            <a:lnRef idx="0"/>
            <a:fillRef idx="0"/>
            <a:effectRef idx="0"/>
            <a:fontRef idx="minor"/>
          </p:style>
        </p:sp>
        <p:sp>
          <p:nvSpPr>
            <p:cNvPr id="7500" name="CustomShape 74"/>
            <p:cNvSpPr/>
            <p:nvPr/>
          </p:nvSpPr>
          <p:spPr>
            <a:xfrm>
              <a:off x="11369520" y="3486240"/>
              <a:ext cx="94320" cy="7200"/>
            </a:xfrm>
            <a:prstGeom prst="rect">
              <a:avLst/>
            </a:prstGeom>
            <a:solidFill>
              <a:srgbClr val="000000"/>
            </a:solidFill>
            <a:ln w="9525">
              <a:solidFill>
                <a:srgbClr val="000000"/>
              </a:solidFill>
              <a:miter/>
            </a:ln>
          </p:spPr>
          <p:style>
            <a:lnRef idx="0"/>
            <a:fillRef idx="0"/>
            <a:effectRef idx="0"/>
            <a:fontRef idx="minor"/>
          </p:style>
        </p:sp>
        <p:grpSp>
          <p:nvGrpSpPr>
            <p:cNvPr id="7501" name="Group 75"/>
            <p:cNvGrpSpPr/>
            <p:nvPr/>
          </p:nvGrpSpPr>
          <p:grpSpPr>
            <a:xfrm>
              <a:off x="11451960" y="3481200"/>
              <a:ext cx="92880" cy="37080"/>
              <a:chOff x="11451960" y="3481200"/>
              <a:chExt cx="92880" cy="37080"/>
            </a:xfrm>
          </p:grpSpPr>
          <p:sp>
            <p:nvSpPr>
              <p:cNvPr id="7502" name="CustomShape 76"/>
              <p:cNvSpPr/>
              <p:nvPr/>
            </p:nvSpPr>
            <p:spPr>
              <a:xfrm>
                <a:off x="11451960" y="3481200"/>
                <a:ext cx="92880" cy="37080"/>
              </a:xfrm>
              <a:prstGeom prst="roundRect">
                <a:avLst>
                  <a:gd name="adj" fmla="val 50000"/>
                </a:avLst>
              </a:prstGeom>
              <a:solidFill>
                <a:srgbClr val="000000"/>
              </a:solidFill>
              <a:ln w="0">
                <a:noFill/>
              </a:ln>
            </p:spPr>
            <p:style>
              <a:lnRef idx="0"/>
              <a:fillRef idx="0"/>
              <a:effectRef idx="0"/>
              <a:fontRef idx="minor"/>
            </p:style>
          </p:sp>
          <p:sp>
            <p:nvSpPr>
              <p:cNvPr id="7503" name="CustomShape 77"/>
              <p:cNvSpPr/>
              <p:nvPr/>
            </p:nvSpPr>
            <p:spPr>
              <a:xfrm>
                <a:off x="11453400" y="3484440"/>
                <a:ext cx="8964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504" name="CustomShape 78"/>
            <p:cNvSpPr/>
            <p:nvPr/>
          </p:nvSpPr>
          <p:spPr>
            <a:xfrm>
              <a:off x="11541960" y="3431160"/>
              <a:ext cx="40320" cy="320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7505" name="Group 79"/>
            <p:cNvGrpSpPr/>
            <p:nvPr/>
          </p:nvGrpSpPr>
          <p:grpSpPr>
            <a:xfrm>
              <a:off x="11451960" y="3425760"/>
              <a:ext cx="92880" cy="23040"/>
              <a:chOff x="11451960" y="3425760"/>
              <a:chExt cx="92880" cy="23040"/>
            </a:xfrm>
          </p:grpSpPr>
          <p:sp>
            <p:nvSpPr>
              <p:cNvPr id="7506" name="CustomShape 80"/>
              <p:cNvSpPr/>
              <p:nvPr/>
            </p:nvSpPr>
            <p:spPr>
              <a:xfrm>
                <a:off x="11451960" y="3425760"/>
                <a:ext cx="92880" cy="23040"/>
              </a:xfrm>
              <a:prstGeom prst="roundRect">
                <a:avLst>
                  <a:gd name="adj" fmla="val 50000"/>
                </a:avLst>
              </a:prstGeom>
              <a:solidFill>
                <a:srgbClr val="000000"/>
              </a:solidFill>
              <a:ln w="0">
                <a:noFill/>
              </a:ln>
            </p:spPr>
            <p:style>
              <a:lnRef idx="0"/>
              <a:fillRef idx="0"/>
              <a:effectRef idx="0"/>
              <a:fontRef idx="minor"/>
            </p:style>
          </p:sp>
          <p:sp>
            <p:nvSpPr>
              <p:cNvPr id="7507" name="CustomShape 81"/>
              <p:cNvSpPr/>
              <p:nvPr/>
            </p:nvSpPr>
            <p:spPr>
              <a:xfrm>
                <a:off x="11453400" y="3429000"/>
                <a:ext cx="89640" cy="165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508" name="CustomShape 82"/>
            <p:cNvSpPr/>
            <p:nvPr/>
          </p:nvSpPr>
          <p:spPr>
            <a:xfrm>
              <a:off x="11536200" y="3260520"/>
              <a:ext cx="8640" cy="4197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7509" name="CustomShape 83"/>
            <p:cNvSpPr/>
            <p:nvPr/>
          </p:nvSpPr>
          <p:spPr>
            <a:xfrm>
              <a:off x="11545560" y="3367080"/>
              <a:ext cx="36000" cy="367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510" name="CustomShape 84"/>
            <p:cNvSpPr/>
            <p:nvPr/>
          </p:nvSpPr>
          <p:spPr>
            <a:xfrm>
              <a:off x="11546280" y="3306960"/>
              <a:ext cx="37080" cy="41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511" name="CustomShape 85"/>
            <p:cNvSpPr/>
            <p:nvPr/>
          </p:nvSpPr>
          <p:spPr>
            <a:xfrm>
              <a:off x="11579040" y="3662280"/>
              <a:ext cx="5400" cy="15120"/>
            </a:xfrm>
            <a:prstGeom prst="ellipse">
              <a:avLst/>
            </a:prstGeom>
            <a:solidFill>
              <a:srgbClr val="333333"/>
            </a:solidFill>
            <a:ln w="0">
              <a:noFill/>
            </a:ln>
          </p:spPr>
          <p:style>
            <a:lnRef idx="0"/>
            <a:fillRef idx="0"/>
            <a:effectRef idx="0"/>
            <a:fontRef idx="minor"/>
          </p:style>
        </p:sp>
        <p:sp>
          <p:nvSpPr>
            <p:cNvPr id="7512" name="CustomShape 86"/>
            <p:cNvSpPr/>
            <p:nvPr/>
          </p:nvSpPr>
          <p:spPr>
            <a:xfrm>
              <a:off x="11544120" y="3663000"/>
              <a:ext cx="37440" cy="342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7513" name="CustomShape 87"/>
            <p:cNvSpPr/>
            <p:nvPr/>
          </p:nvSpPr>
          <p:spPr>
            <a:xfrm>
              <a:off x="11355120" y="3674880"/>
              <a:ext cx="192960" cy="2448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7514" name="CustomShape 88"/>
            <p:cNvSpPr/>
            <p:nvPr/>
          </p:nvSpPr>
          <p:spPr>
            <a:xfrm>
              <a:off x="11366280" y="3681360"/>
              <a:ext cx="170640" cy="1188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7515" name="CustomShape 89"/>
            <p:cNvSpPr/>
            <p:nvPr/>
          </p:nvSpPr>
          <p:spPr>
            <a:xfrm>
              <a:off x="11382120" y="3620880"/>
              <a:ext cx="22680" cy="23040"/>
            </a:xfrm>
            <a:prstGeom prst="ellipse">
              <a:avLst/>
            </a:prstGeom>
            <a:solidFill>
              <a:srgbClr val="33cc33"/>
            </a:solidFill>
            <a:ln w="0">
              <a:noFill/>
            </a:ln>
          </p:spPr>
          <p:style>
            <a:lnRef idx="0"/>
            <a:fillRef idx="0"/>
            <a:effectRef idx="0"/>
            <a:fontRef idx="minor"/>
          </p:style>
        </p:sp>
        <p:sp>
          <p:nvSpPr>
            <p:cNvPr id="7516" name="CustomShape 90"/>
            <p:cNvSpPr/>
            <p:nvPr/>
          </p:nvSpPr>
          <p:spPr>
            <a:xfrm>
              <a:off x="11410560" y="3620880"/>
              <a:ext cx="24480" cy="23040"/>
            </a:xfrm>
            <a:prstGeom prst="ellipse">
              <a:avLst/>
            </a:prstGeom>
            <a:solidFill>
              <a:srgbClr val="ff0000"/>
            </a:solidFill>
            <a:ln w="0">
              <a:noFill/>
            </a:ln>
          </p:spPr>
          <p:style>
            <a:lnRef idx="0"/>
            <a:fillRef idx="0"/>
            <a:effectRef idx="0"/>
            <a:fontRef idx="minor"/>
          </p:style>
        </p:sp>
        <p:sp>
          <p:nvSpPr>
            <p:cNvPr id="7517" name="CustomShape 91"/>
            <p:cNvSpPr/>
            <p:nvPr/>
          </p:nvSpPr>
          <p:spPr>
            <a:xfrm>
              <a:off x="11439000" y="3619440"/>
              <a:ext cx="24480" cy="24480"/>
            </a:xfrm>
            <a:prstGeom prst="ellipse">
              <a:avLst/>
            </a:prstGeom>
            <a:solidFill>
              <a:srgbClr val="33cc33"/>
            </a:solidFill>
            <a:ln w="0">
              <a:noFill/>
            </a:ln>
          </p:spPr>
          <p:style>
            <a:lnRef idx="0"/>
            <a:fillRef idx="0"/>
            <a:effectRef idx="0"/>
            <a:fontRef idx="minor"/>
          </p:style>
        </p:sp>
        <p:sp>
          <p:nvSpPr>
            <p:cNvPr id="7518" name="CustomShape 92"/>
            <p:cNvSpPr/>
            <p:nvPr/>
          </p:nvSpPr>
          <p:spPr>
            <a:xfrm>
              <a:off x="11504160" y="3519360"/>
              <a:ext cx="11880" cy="137160"/>
            </a:xfrm>
            <a:prstGeom prst="rect">
              <a:avLst/>
            </a:prstGeom>
            <a:solidFill>
              <a:srgbClr val="292929"/>
            </a:solidFill>
            <a:ln w="9525">
              <a:solidFill>
                <a:srgbClr val="000000"/>
              </a:solidFill>
              <a:miter/>
            </a:ln>
          </p:spPr>
          <p:style>
            <a:lnRef idx="0"/>
            <a:fillRef idx="0"/>
            <a:effectRef idx="0"/>
            <a:fontRef idx="minor"/>
          </p:style>
        </p:sp>
      </p:grpSp>
      <p:sp>
        <p:nvSpPr>
          <p:cNvPr id="7519" name="CustomShape 93"/>
          <p:cNvSpPr/>
          <p:nvPr/>
        </p:nvSpPr>
        <p:spPr>
          <a:xfrm flipH="1">
            <a:off x="6807960" y="2305080"/>
            <a:ext cx="248400" cy="119916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10800000"/>
          </a:gradFill>
          <a:ln w="9525">
            <a:noFill/>
          </a:ln>
        </p:spPr>
        <p:style>
          <a:lnRef idx="0"/>
          <a:fillRef idx="0"/>
          <a:effectRef idx="0"/>
          <a:fontRef idx="minor"/>
        </p:style>
      </p:sp>
      <p:grpSp>
        <p:nvGrpSpPr>
          <p:cNvPr id="7520" name="Group 94"/>
          <p:cNvGrpSpPr/>
          <p:nvPr/>
        </p:nvGrpSpPr>
        <p:grpSpPr>
          <a:xfrm>
            <a:off x="6407640" y="3243240"/>
            <a:ext cx="523080" cy="432360"/>
            <a:chOff x="6407640" y="3243240"/>
            <a:chExt cx="523080" cy="432360"/>
          </a:xfrm>
        </p:grpSpPr>
        <p:pic>
          <p:nvPicPr>
            <p:cNvPr id="7521" name="Picture 355" descr="desktop_computer_stylized_medium"/>
            <p:cNvPicPr/>
            <p:nvPr/>
          </p:nvPicPr>
          <p:blipFill>
            <a:blip r:embed="rId1"/>
            <a:stretch/>
          </p:blipFill>
          <p:spPr>
            <a:xfrm flipH="1">
              <a:off x="6407640" y="3243240"/>
              <a:ext cx="523080" cy="432360"/>
            </a:xfrm>
            <a:prstGeom prst="rect">
              <a:avLst/>
            </a:prstGeom>
            <a:ln w="0">
              <a:noFill/>
            </a:ln>
          </p:spPr>
        </p:pic>
        <p:sp>
          <p:nvSpPr>
            <p:cNvPr id="7522" name="CustomShape 95"/>
            <p:cNvSpPr/>
            <p:nvPr/>
          </p:nvSpPr>
          <p:spPr>
            <a:xfrm flipH="1">
              <a:off x="6626160" y="3285000"/>
              <a:ext cx="253080" cy="1965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7523" name="Group 96"/>
          <p:cNvGrpSpPr/>
          <p:nvPr/>
        </p:nvGrpSpPr>
        <p:grpSpPr>
          <a:xfrm>
            <a:off x="7045200" y="2361960"/>
            <a:ext cx="717840" cy="1152000"/>
            <a:chOff x="7045200" y="2361960"/>
            <a:chExt cx="717840" cy="1152000"/>
          </a:xfrm>
        </p:grpSpPr>
        <p:sp>
          <p:nvSpPr>
            <p:cNvPr id="7524" name="CustomShape 97"/>
            <p:cNvSpPr/>
            <p:nvPr/>
          </p:nvSpPr>
          <p:spPr>
            <a:xfrm>
              <a:off x="7052400" y="2361960"/>
              <a:ext cx="700200" cy="1152000"/>
            </a:xfrm>
            <a:prstGeom prst="rect">
              <a:avLst/>
            </a:prstGeom>
            <a:solidFill>
              <a:schemeClr val="bg1"/>
            </a:solidFill>
            <a:ln w="19050">
              <a:solidFill>
                <a:schemeClr val="tx1"/>
              </a:solidFill>
            </a:ln>
            <a:effectLst>
              <a:outerShdw algn="tl" blurRad="50800" dir="2700000" dist="37674" rotWithShape="0">
                <a:srgbClr val="0000a3">
                  <a:alpha val="40000"/>
                </a:srgbClr>
              </a:outerShdw>
            </a:effectLst>
          </p:spPr>
          <p:style>
            <a:lnRef idx="2">
              <a:schemeClr val="accent1">
                <a:shade val="50000"/>
              </a:schemeClr>
            </a:lnRef>
            <a:fillRef idx="1">
              <a:schemeClr val="accent1"/>
            </a:fillRef>
            <a:effectRef idx="0">
              <a:schemeClr val="accent1"/>
            </a:effectRef>
            <a:fontRef idx="minor"/>
          </p:style>
        </p:sp>
        <p:sp>
          <p:nvSpPr>
            <p:cNvPr id="7525" name="Line 98"/>
            <p:cNvSpPr/>
            <p:nvPr/>
          </p:nvSpPr>
          <p:spPr>
            <a:xfrm>
              <a:off x="7045200" y="2591280"/>
              <a:ext cx="7023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526" name="Line 99"/>
            <p:cNvSpPr/>
            <p:nvPr/>
          </p:nvSpPr>
          <p:spPr>
            <a:xfrm>
              <a:off x="7049160" y="2828520"/>
              <a:ext cx="70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527" name="Line 100"/>
            <p:cNvSpPr/>
            <p:nvPr/>
          </p:nvSpPr>
          <p:spPr>
            <a:xfrm>
              <a:off x="7060320" y="3062160"/>
              <a:ext cx="70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528" name="Line 101"/>
            <p:cNvSpPr/>
            <p:nvPr/>
          </p:nvSpPr>
          <p:spPr>
            <a:xfrm>
              <a:off x="7050240" y="3288600"/>
              <a:ext cx="70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grpSp>
        <p:nvGrpSpPr>
          <p:cNvPr id="7529" name="Group 102"/>
          <p:cNvGrpSpPr/>
          <p:nvPr/>
        </p:nvGrpSpPr>
        <p:grpSpPr>
          <a:xfrm>
            <a:off x="10476720" y="2368800"/>
            <a:ext cx="717840" cy="1152000"/>
            <a:chOff x="10476720" y="2368800"/>
            <a:chExt cx="717840" cy="1152000"/>
          </a:xfrm>
        </p:grpSpPr>
        <p:sp>
          <p:nvSpPr>
            <p:cNvPr id="7530" name="CustomShape 103"/>
            <p:cNvSpPr/>
            <p:nvPr/>
          </p:nvSpPr>
          <p:spPr>
            <a:xfrm>
              <a:off x="10483920" y="2368800"/>
              <a:ext cx="700200" cy="1152000"/>
            </a:xfrm>
            <a:prstGeom prst="rect">
              <a:avLst/>
            </a:prstGeom>
            <a:solidFill>
              <a:schemeClr val="bg1"/>
            </a:solidFill>
            <a:ln w="19050">
              <a:solidFill>
                <a:schemeClr val="tx1"/>
              </a:solidFill>
            </a:ln>
            <a:effectLst>
              <a:outerShdw algn="tl" blurRad="50800" dir="2700000" dist="37674" rotWithShape="0">
                <a:srgbClr val="0000a3">
                  <a:alpha val="40000"/>
                </a:srgbClr>
              </a:outerShdw>
            </a:effectLst>
          </p:spPr>
          <p:style>
            <a:lnRef idx="2">
              <a:schemeClr val="accent1">
                <a:shade val="50000"/>
              </a:schemeClr>
            </a:lnRef>
            <a:fillRef idx="1">
              <a:schemeClr val="accent1"/>
            </a:fillRef>
            <a:effectRef idx="0">
              <a:schemeClr val="accent1"/>
            </a:effectRef>
            <a:fontRef idx="minor"/>
          </p:style>
        </p:sp>
        <p:sp>
          <p:nvSpPr>
            <p:cNvPr id="7531" name="Line 104"/>
            <p:cNvSpPr/>
            <p:nvPr/>
          </p:nvSpPr>
          <p:spPr>
            <a:xfrm>
              <a:off x="10476720" y="2602080"/>
              <a:ext cx="70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532" name="Line 105"/>
            <p:cNvSpPr/>
            <p:nvPr/>
          </p:nvSpPr>
          <p:spPr>
            <a:xfrm>
              <a:off x="10480680" y="2839320"/>
              <a:ext cx="70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533" name="Line 106"/>
            <p:cNvSpPr/>
            <p:nvPr/>
          </p:nvSpPr>
          <p:spPr>
            <a:xfrm>
              <a:off x="10492200" y="3072960"/>
              <a:ext cx="7023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534" name="Line 107"/>
            <p:cNvSpPr/>
            <p:nvPr/>
          </p:nvSpPr>
          <p:spPr>
            <a:xfrm>
              <a:off x="10482120" y="3299400"/>
              <a:ext cx="7023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grpSp>
        <p:nvGrpSpPr>
          <p:cNvPr id="7535" name="Group 108"/>
          <p:cNvGrpSpPr/>
          <p:nvPr/>
        </p:nvGrpSpPr>
        <p:grpSpPr>
          <a:xfrm>
            <a:off x="8867880" y="4245480"/>
            <a:ext cx="454320" cy="223920"/>
            <a:chOff x="8867880" y="4245480"/>
            <a:chExt cx="454320" cy="223920"/>
          </a:xfrm>
        </p:grpSpPr>
        <p:sp>
          <p:nvSpPr>
            <p:cNvPr id="7536" name="CustomShape 109"/>
            <p:cNvSpPr/>
            <p:nvPr/>
          </p:nvSpPr>
          <p:spPr>
            <a:xfrm>
              <a:off x="8867880" y="4245480"/>
              <a:ext cx="454320" cy="223920"/>
            </a:xfrm>
            <a:prstGeom prst="rect">
              <a:avLst/>
            </a:prstGeom>
            <a:solidFill>
              <a:srgbClr val="f989b2"/>
            </a:solidFill>
            <a:ln>
              <a:solidFill>
                <a:srgbClr val="ff0000"/>
              </a:solidFill>
            </a:ln>
          </p:spPr>
          <p:style>
            <a:lnRef idx="2">
              <a:schemeClr val="accent1">
                <a:shade val="50000"/>
              </a:schemeClr>
            </a:lnRef>
            <a:fillRef idx="1">
              <a:schemeClr val="accent1"/>
            </a:fillRef>
            <a:effectRef idx="0">
              <a:schemeClr val="accent1"/>
            </a:effectRef>
            <a:fontRef idx="minor"/>
          </p:style>
        </p:sp>
        <p:sp>
          <p:nvSpPr>
            <p:cNvPr id="7537" name="Line 110"/>
            <p:cNvSpPr/>
            <p:nvPr/>
          </p:nvSpPr>
          <p:spPr>
            <a:xfrm flipV="1">
              <a:off x="9257040" y="4278240"/>
              <a:ext cx="360" cy="155880"/>
            </a:xfrm>
            <a:prstGeom prst="line">
              <a:avLst/>
            </a:prstGeom>
            <a:ln w="12700">
              <a:solidFill>
                <a:srgbClr val="ff0000"/>
              </a:solidFill>
            </a:ln>
          </p:spPr>
          <p:style>
            <a:lnRef idx="1">
              <a:schemeClr val="accent1"/>
            </a:lnRef>
            <a:fillRef idx="0">
              <a:schemeClr val="accent1"/>
            </a:fillRef>
            <a:effectRef idx="0">
              <a:schemeClr val="accent1"/>
            </a:effectRef>
            <a:fontRef idx="minor"/>
          </p:style>
        </p:sp>
        <p:sp>
          <p:nvSpPr>
            <p:cNvPr id="7538" name="Line 111"/>
            <p:cNvSpPr/>
            <p:nvPr/>
          </p:nvSpPr>
          <p:spPr>
            <a:xfrm flipV="1">
              <a:off x="9205560" y="4278240"/>
              <a:ext cx="360" cy="155880"/>
            </a:xfrm>
            <a:prstGeom prst="line">
              <a:avLst/>
            </a:prstGeom>
            <a:ln w="12700">
              <a:solidFill>
                <a:srgbClr val="ff0000"/>
              </a:solidFill>
            </a:ln>
          </p:spPr>
          <p:style>
            <a:lnRef idx="1">
              <a:schemeClr val="accent1"/>
            </a:lnRef>
            <a:fillRef idx="0">
              <a:schemeClr val="accent1"/>
            </a:fillRef>
            <a:effectRef idx="0">
              <a:schemeClr val="accent1"/>
            </a:effectRef>
            <a:fontRef idx="minor"/>
          </p:style>
        </p:sp>
        <p:sp>
          <p:nvSpPr>
            <p:cNvPr id="7539" name="Line 112"/>
            <p:cNvSpPr/>
            <p:nvPr/>
          </p:nvSpPr>
          <p:spPr>
            <a:xfrm flipV="1">
              <a:off x="9154440" y="4278240"/>
              <a:ext cx="360" cy="155880"/>
            </a:xfrm>
            <a:prstGeom prst="line">
              <a:avLst/>
            </a:prstGeom>
            <a:ln w="12700">
              <a:solidFill>
                <a:srgbClr val="ff0000"/>
              </a:solidFill>
            </a:ln>
          </p:spPr>
          <p:style>
            <a:lnRef idx="1">
              <a:schemeClr val="accent1"/>
            </a:lnRef>
            <a:fillRef idx="0">
              <a:schemeClr val="accent1"/>
            </a:fillRef>
            <a:effectRef idx="0">
              <a:schemeClr val="accent1"/>
            </a:effectRef>
            <a:fontRef idx="minor"/>
          </p:style>
        </p:sp>
        <p:sp>
          <p:nvSpPr>
            <p:cNvPr id="7540" name="Line 113"/>
            <p:cNvSpPr/>
            <p:nvPr/>
          </p:nvSpPr>
          <p:spPr>
            <a:xfrm flipV="1">
              <a:off x="9102960" y="4278240"/>
              <a:ext cx="360" cy="155880"/>
            </a:xfrm>
            <a:prstGeom prst="line">
              <a:avLst/>
            </a:prstGeom>
            <a:ln w="12700">
              <a:solidFill>
                <a:srgbClr val="ff0000"/>
              </a:solidFill>
            </a:ln>
          </p:spPr>
          <p:style>
            <a:lnRef idx="1">
              <a:schemeClr val="accent1"/>
            </a:lnRef>
            <a:fillRef idx="0">
              <a:schemeClr val="accent1"/>
            </a:fillRef>
            <a:effectRef idx="0">
              <a:schemeClr val="accent1"/>
            </a:effectRef>
            <a:fontRef idx="minor"/>
          </p:style>
        </p:sp>
        <p:sp>
          <p:nvSpPr>
            <p:cNvPr id="7541" name="Line 114"/>
            <p:cNvSpPr/>
            <p:nvPr/>
          </p:nvSpPr>
          <p:spPr>
            <a:xfrm flipV="1">
              <a:off x="9051840" y="4278240"/>
              <a:ext cx="360" cy="155880"/>
            </a:xfrm>
            <a:prstGeom prst="line">
              <a:avLst/>
            </a:prstGeom>
            <a:ln w="12700">
              <a:solidFill>
                <a:srgbClr val="ff0000"/>
              </a:solidFill>
            </a:ln>
          </p:spPr>
          <p:style>
            <a:lnRef idx="1">
              <a:schemeClr val="accent1"/>
            </a:lnRef>
            <a:fillRef idx="0">
              <a:schemeClr val="accent1"/>
            </a:fillRef>
            <a:effectRef idx="0">
              <a:schemeClr val="accent1"/>
            </a:effectRef>
            <a:fontRef idx="minor"/>
          </p:style>
        </p:sp>
        <p:sp>
          <p:nvSpPr>
            <p:cNvPr id="7542" name="Line 115"/>
            <p:cNvSpPr/>
            <p:nvPr/>
          </p:nvSpPr>
          <p:spPr>
            <a:xfrm flipV="1">
              <a:off x="9000360" y="4278240"/>
              <a:ext cx="360" cy="155880"/>
            </a:xfrm>
            <a:prstGeom prst="line">
              <a:avLst/>
            </a:prstGeom>
            <a:ln w="12700">
              <a:solidFill>
                <a:srgbClr val="ff0000"/>
              </a:solidFill>
            </a:ln>
          </p:spPr>
          <p:style>
            <a:lnRef idx="1">
              <a:schemeClr val="accent1"/>
            </a:lnRef>
            <a:fillRef idx="0">
              <a:schemeClr val="accent1"/>
            </a:fillRef>
            <a:effectRef idx="0">
              <a:schemeClr val="accent1"/>
            </a:effectRef>
            <a:fontRef idx="minor"/>
          </p:style>
        </p:sp>
        <p:sp>
          <p:nvSpPr>
            <p:cNvPr id="7543" name="Line 116"/>
            <p:cNvSpPr/>
            <p:nvPr/>
          </p:nvSpPr>
          <p:spPr>
            <a:xfrm flipV="1">
              <a:off x="8948880" y="4278240"/>
              <a:ext cx="360" cy="155880"/>
            </a:xfrm>
            <a:prstGeom prst="line">
              <a:avLst/>
            </a:prstGeom>
            <a:ln w="12700">
              <a:solidFill>
                <a:srgbClr val="ff0000"/>
              </a:solidFill>
            </a:ln>
          </p:spPr>
          <p:style>
            <a:lnRef idx="1">
              <a:schemeClr val="accent1"/>
            </a:lnRef>
            <a:fillRef idx="0">
              <a:schemeClr val="accent1"/>
            </a:fillRef>
            <a:effectRef idx="0">
              <a:schemeClr val="accent1"/>
            </a:effectRef>
            <a:fontRef idx="minor"/>
          </p:style>
        </p:sp>
      </p:grpSp>
      <p:grpSp>
        <p:nvGrpSpPr>
          <p:cNvPr id="7544" name="Group 117"/>
          <p:cNvGrpSpPr/>
          <p:nvPr/>
        </p:nvGrpSpPr>
        <p:grpSpPr>
          <a:xfrm>
            <a:off x="7552440" y="2762280"/>
            <a:ext cx="3057120" cy="1431000"/>
            <a:chOff x="7552440" y="2762280"/>
            <a:chExt cx="3057120" cy="1431000"/>
          </a:xfrm>
        </p:grpSpPr>
        <p:sp>
          <p:nvSpPr>
            <p:cNvPr id="7545" name="CustomShape 118"/>
            <p:cNvSpPr/>
            <p:nvPr/>
          </p:nvSpPr>
          <p:spPr>
            <a:xfrm flipH="1">
              <a:off x="9102600" y="2771280"/>
              <a:ext cx="1506960" cy="1422000"/>
            </a:xfrm>
            <a:custGeom>
              <a:avLst/>
              <a:gdLst/>
              <a:ahLst/>
              <a:rect l="l" t="t" r="r" b="b"/>
              <a:pathLst>
                <a:path w="1509408" h="1378340">
                  <a:moveTo>
                    <a:pt x="1509408" y="1378340"/>
                  </a:moveTo>
                  <a:cubicBezTo>
                    <a:pt x="1268229" y="509348"/>
                    <a:pt x="882368" y="54174"/>
                    <a:pt x="0" y="0"/>
                  </a:cubicBezTo>
                </a:path>
              </a:pathLst>
            </a:custGeom>
            <a:noFill/>
            <a:ln>
              <a:solidFill>
                <a:srgbClr val="ff0000"/>
              </a:solidFill>
              <a:tailEnd len="med" type="triangle" w="med"/>
            </a:ln>
          </p:spPr>
          <p:style>
            <a:lnRef idx="2">
              <a:schemeClr val="accent1">
                <a:shade val="50000"/>
              </a:schemeClr>
            </a:lnRef>
            <a:fillRef idx="1">
              <a:schemeClr val="accent1"/>
            </a:fillRef>
            <a:effectRef idx="0">
              <a:schemeClr val="accent1"/>
            </a:effectRef>
            <a:fontRef idx="minor"/>
          </p:style>
        </p:sp>
        <p:sp>
          <p:nvSpPr>
            <p:cNvPr id="7546" name="CustomShape 119"/>
            <p:cNvSpPr/>
            <p:nvPr/>
          </p:nvSpPr>
          <p:spPr>
            <a:xfrm>
              <a:off x="7552440" y="2762280"/>
              <a:ext cx="1506960" cy="1422000"/>
            </a:xfrm>
            <a:custGeom>
              <a:avLst/>
              <a:gdLst/>
              <a:ahLst/>
              <a:rect l="l" t="t" r="r" b="b"/>
              <a:pathLst>
                <a:path w="1509408" h="1378340">
                  <a:moveTo>
                    <a:pt x="1509408" y="1378340"/>
                  </a:moveTo>
                  <a:cubicBezTo>
                    <a:pt x="1268229" y="509348"/>
                    <a:pt x="882368" y="54174"/>
                    <a:pt x="0" y="0"/>
                  </a:cubicBezTo>
                </a:path>
              </a:pathLst>
            </a:custGeom>
            <a:noFill/>
            <a:ln>
              <a:solidFill>
                <a:srgbClr val="ff0000"/>
              </a:solidFill>
              <a:tailEnd len="med" type="triangle" w="med"/>
            </a:ln>
          </p:spPr>
          <p:style>
            <a:lnRef idx="2">
              <a:schemeClr val="accent1">
                <a:shade val="50000"/>
              </a:schemeClr>
            </a:lnRef>
            <a:fillRef idx="1">
              <a:schemeClr val="accent1"/>
            </a:fillRef>
            <a:effectRef idx="0">
              <a:schemeClr val="accent1"/>
            </a:effectRef>
            <a:fontRef idx="minor"/>
          </p:style>
        </p:sp>
      </p:grpSp>
      <p:grpSp>
        <p:nvGrpSpPr>
          <p:cNvPr id="7547" name="Group 120"/>
          <p:cNvGrpSpPr/>
          <p:nvPr/>
        </p:nvGrpSpPr>
        <p:grpSpPr>
          <a:xfrm>
            <a:off x="7432560" y="2677320"/>
            <a:ext cx="3345480" cy="1702800"/>
            <a:chOff x="7432560" y="2677320"/>
            <a:chExt cx="3345480" cy="1702800"/>
          </a:xfrm>
        </p:grpSpPr>
        <p:sp>
          <p:nvSpPr>
            <p:cNvPr id="7548" name="CustomShape 121"/>
            <p:cNvSpPr/>
            <p:nvPr/>
          </p:nvSpPr>
          <p:spPr>
            <a:xfrm>
              <a:off x="9335160" y="2701440"/>
              <a:ext cx="1404360" cy="1678680"/>
            </a:xfrm>
            <a:custGeom>
              <a:avLst/>
              <a:gdLst/>
              <a:ahLst/>
              <a:rect l="l" t="t" r="r" b="b"/>
              <a:pathLst>
                <a:path w="1541303" h="1681059">
                  <a:moveTo>
                    <a:pt x="0" y="1681059"/>
                  </a:moveTo>
                  <a:lnTo>
                    <a:pt x="539056" y="1465436"/>
                  </a:lnTo>
                  <a:lnTo>
                    <a:pt x="1541303" y="1445471"/>
                  </a:lnTo>
                  <a:lnTo>
                    <a:pt x="1525331" y="0"/>
                  </a:lnTo>
                </a:path>
              </a:pathLst>
            </a:custGeom>
            <a:noFill/>
            <a:ln w="44450">
              <a:solidFill>
                <a:schemeClr val="accent5">
                  <a:lumMod val="75000"/>
                </a:schemeClr>
              </a:solidFill>
              <a:tailEnd len="med" type="triangle" w="med"/>
            </a:ln>
          </p:spPr>
          <p:style>
            <a:lnRef idx="2">
              <a:schemeClr val="accent1">
                <a:shade val="50000"/>
              </a:schemeClr>
            </a:lnRef>
            <a:fillRef idx="1">
              <a:schemeClr val="accent1"/>
            </a:fillRef>
            <a:effectRef idx="0">
              <a:schemeClr val="accent1"/>
            </a:effectRef>
            <a:fontRef idx="minor"/>
          </p:style>
        </p:sp>
        <p:sp>
          <p:nvSpPr>
            <p:cNvPr id="7549" name="CustomShape 122"/>
            <p:cNvSpPr/>
            <p:nvPr/>
          </p:nvSpPr>
          <p:spPr>
            <a:xfrm>
              <a:off x="7472880" y="2677320"/>
              <a:ext cx="1444320" cy="1698480"/>
            </a:xfrm>
            <a:custGeom>
              <a:avLst/>
              <a:gdLst/>
              <a:ahLst/>
              <a:rect l="l" t="t" r="r" b="b"/>
              <a:pathLst>
                <a:path w="1549289" h="1701024">
                  <a:moveTo>
                    <a:pt x="0" y="0"/>
                  </a:moveTo>
                  <a:lnTo>
                    <a:pt x="7986" y="1481408"/>
                  </a:lnTo>
                  <a:lnTo>
                    <a:pt x="1030198" y="1485401"/>
                  </a:lnTo>
                  <a:lnTo>
                    <a:pt x="1549289" y="1701024"/>
                  </a:lnTo>
                </a:path>
              </a:pathLst>
            </a:custGeom>
            <a:noFill/>
            <a:ln w="38100">
              <a:solidFill>
                <a:schemeClr val="accent5">
                  <a:lumMod val="75000"/>
                </a:schemeClr>
              </a:solidFill>
              <a:tailEnd len="med" type="triangle" w="med"/>
            </a:ln>
          </p:spPr>
          <p:style>
            <a:lnRef idx="2">
              <a:schemeClr val="accent1">
                <a:shade val="50000"/>
              </a:schemeClr>
            </a:lnRef>
            <a:fillRef idx="1">
              <a:schemeClr val="accent1"/>
            </a:fillRef>
            <a:effectRef idx="0">
              <a:schemeClr val="accent1"/>
            </a:effectRef>
            <a:fontRef idx="minor"/>
          </p:style>
        </p:sp>
        <p:sp>
          <p:nvSpPr>
            <p:cNvPr id="7550" name="CustomShape 123"/>
            <p:cNvSpPr/>
            <p:nvPr/>
          </p:nvSpPr>
          <p:spPr>
            <a:xfrm>
              <a:off x="10188360" y="3556440"/>
              <a:ext cx="5896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2e75b6"/>
                  </a:solidFill>
                  <a:latin typeface="Calibri"/>
                  <a:ea typeface="DejaVu Sans"/>
                </a:rPr>
                <a:t>data</a:t>
              </a:r>
              <a:endParaRPr b="0" lang="en-US" sz="1800" spc="-1" strike="noStrike">
                <a:latin typeface="Arial"/>
              </a:endParaRPr>
            </a:p>
          </p:txBody>
        </p:sp>
        <p:sp>
          <p:nvSpPr>
            <p:cNvPr id="7551" name="CustomShape 124"/>
            <p:cNvSpPr/>
            <p:nvPr/>
          </p:nvSpPr>
          <p:spPr>
            <a:xfrm>
              <a:off x="7432560" y="3517560"/>
              <a:ext cx="5896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2e75b6"/>
                  </a:solidFill>
                  <a:latin typeface="Calibri"/>
                  <a:ea typeface="DejaVu Sans"/>
                </a:rPr>
                <a:t>data</a:t>
              </a:r>
              <a:endParaRPr b="0" lang="en-US" sz="1800" spc="-1" strike="noStrike">
                <a:latin typeface="Arial"/>
              </a:endParaRPr>
            </a:p>
          </p:txBody>
        </p:sp>
      </p:grpSp>
      <p:grpSp>
        <p:nvGrpSpPr>
          <p:cNvPr id="7552" name="Group 125"/>
          <p:cNvGrpSpPr/>
          <p:nvPr/>
        </p:nvGrpSpPr>
        <p:grpSpPr>
          <a:xfrm>
            <a:off x="6802560" y="2691360"/>
            <a:ext cx="4649400" cy="1824840"/>
            <a:chOff x="6802560" y="2691360"/>
            <a:chExt cx="4649400" cy="1824840"/>
          </a:xfrm>
        </p:grpSpPr>
        <p:sp>
          <p:nvSpPr>
            <p:cNvPr id="7553" name="CustomShape 126"/>
            <p:cNvSpPr/>
            <p:nvPr/>
          </p:nvSpPr>
          <p:spPr>
            <a:xfrm>
              <a:off x="7354080" y="2691360"/>
              <a:ext cx="3495600" cy="1824840"/>
            </a:xfrm>
            <a:custGeom>
              <a:avLst/>
              <a:gdLst/>
              <a:ahLst/>
              <a:rect l="l" t="t" r="r" b="b"/>
              <a:pathLst>
                <a:path w="3832605" h="1827509">
                  <a:moveTo>
                    <a:pt x="0" y="0"/>
                  </a:moveTo>
                  <a:lnTo>
                    <a:pt x="15169" y="1588809"/>
                  </a:lnTo>
                  <a:lnTo>
                    <a:pt x="1185946" y="1592482"/>
                  </a:lnTo>
                  <a:lnTo>
                    <a:pt x="1572183" y="1823837"/>
                  </a:lnTo>
                  <a:lnTo>
                    <a:pt x="2147513" y="1827509"/>
                  </a:lnTo>
                  <a:lnTo>
                    <a:pt x="2727724" y="1591143"/>
                  </a:lnTo>
                  <a:lnTo>
                    <a:pt x="3832605" y="1589734"/>
                  </a:lnTo>
                  <a:cubicBezTo>
                    <a:pt x="3829493" y="1109929"/>
                    <a:pt x="3833014" y="605902"/>
                    <a:pt x="3829902" y="126097"/>
                  </a:cubicBezTo>
                </a:path>
              </a:pathLst>
            </a:custGeom>
            <a:noFill/>
            <a:ln>
              <a:solidFill>
                <a:srgbClr val="00b050"/>
              </a:solidFill>
              <a:headEnd len="med" type="triangle" w="med"/>
            </a:ln>
          </p:spPr>
          <p:style>
            <a:lnRef idx="2">
              <a:schemeClr val="accent1">
                <a:shade val="50000"/>
              </a:schemeClr>
            </a:lnRef>
            <a:fillRef idx="1">
              <a:schemeClr val="accent1"/>
            </a:fillRef>
            <a:effectRef idx="0">
              <a:schemeClr val="accent1"/>
            </a:effectRef>
            <a:fontRef idx="minor"/>
          </p:style>
        </p:sp>
        <p:sp>
          <p:nvSpPr>
            <p:cNvPr id="7554" name="CustomShape 127"/>
            <p:cNvSpPr/>
            <p:nvPr/>
          </p:nvSpPr>
          <p:spPr>
            <a:xfrm>
              <a:off x="6802560" y="3650760"/>
              <a:ext cx="63972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b050"/>
                  </a:solidFill>
                  <a:latin typeface="Calibri"/>
                  <a:ea typeface="DejaVu Sans"/>
                </a:rPr>
                <a:t>ACKs</a:t>
              </a:r>
              <a:endParaRPr b="0" lang="en-US" sz="1800" spc="-1" strike="noStrike">
                <a:latin typeface="Arial"/>
              </a:endParaRPr>
            </a:p>
          </p:txBody>
        </p:sp>
        <p:sp>
          <p:nvSpPr>
            <p:cNvPr id="7555" name="CustomShape 128"/>
            <p:cNvSpPr/>
            <p:nvPr/>
          </p:nvSpPr>
          <p:spPr>
            <a:xfrm>
              <a:off x="10812240" y="3772440"/>
              <a:ext cx="63972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b050"/>
                  </a:solidFill>
                  <a:latin typeface="Calibri"/>
                  <a:ea typeface="DejaVu Sans"/>
                </a:rPr>
                <a:t>ACKs</a:t>
              </a:r>
              <a:endParaRPr b="0" lang="en-US" sz="1800" spc="-1" strike="noStrike">
                <a:latin typeface="Arial"/>
              </a:endParaRPr>
            </a:p>
          </p:txBody>
        </p:sp>
      </p:grpSp>
      <p:sp>
        <p:nvSpPr>
          <p:cNvPr id="7556" name="CustomShape 129"/>
          <p:cNvSpPr/>
          <p:nvPr/>
        </p:nvSpPr>
        <p:spPr>
          <a:xfrm>
            <a:off x="8072280" y="2622600"/>
            <a:ext cx="207108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c00000"/>
                </a:solidFill>
                <a:latin typeface="Calibri"/>
                <a:ea typeface="DejaVu Sans"/>
              </a:rPr>
              <a:t>explicit congestion info</a:t>
            </a:r>
            <a:endParaRPr b="0" lang="en-US" sz="1600" spc="-1" strike="noStrike">
              <a:latin typeface="Arial"/>
            </a:endParaRPr>
          </a:p>
        </p:txBody>
      </p:sp>
      <p:sp>
        <p:nvSpPr>
          <p:cNvPr id="7557" name="CustomShape 130"/>
          <p:cNvSpPr/>
          <p:nvPr/>
        </p:nvSpPr>
        <p:spPr>
          <a:xfrm>
            <a:off x="698040" y="1819080"/>
            <a:ext cx="5778720" cy="381888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tabLst>
                <a:tab algn="l" pos="0"/>
              </a:tabLst>
            </a:pPr>
            <a:r>
              <a:rPr b="0" lang="en-US" sz="3500" spc="-1" strike="noStrike">
                <a:solidFill>
                  <a:srgbClr val="c00000"/>
                </a:solidFill>
                <a:latin typeface="Calibri"/>
                <a:ea typeface="DejaVu Sans"/>
              </a:rPr>
              <a:t>Network-assisted congestion control:</a:t>
            </a:r>
            <a:endParaRPr b="0" lang="en-US" sz="3500" spc="-1" strike="noStrike">
              <a:latin typeface="Arial"/>
            </a:endParaRPr>
          </a:p>
          <a:p>
            <a:pPr marL="407880" indent="-275400">
              <a:lnSpc>
                <a:spcPct val="90000"/>
              </a:lnSpc>
              <a:spcBef>
                <a:spcPts val="1001"/>
              </a:spcBef>
              <a:buClr>
                <a:srgbClr val="0000a3"/>
              </a:buClr>
              <a:buFont typeface="Wingdings" charset="2"/>
              <a:buChar char=""/>
              <a:tabLst>
                <a:tab algn="l" pos="0"/>
              </a:tabLst>
            </a:pPr>
            <a:r>
              <a:rPr b="0" lang="en-US" sz="3000" spc="-1" strike="noStrike">
                <a:solidFill>
                  <a:srgbClr val="000000"/>
                </a:solidFill>
                <a:latin typeface="Calibri"/>
                <a:ea typeface="DejaVu Sans"/>
              </a:rPr>
              <a:t>routers provide </a:t>
            </a:r>
            <a:r>
              <a:rPr b="0" i="1" lang="en-US" sz="3000" spc="-1" strike="noStrike">
                <a:solidFill>
                  <a:srgbClr val="c00000"/>
                </a:solidFill>
                <a:latin typeface="Calibri"/>
                <a:ea typeface="DejaVu Sans"/>
              </a:rPr>
              <a:t>direct</a:t>
            </a:r>
            <a:r>
              <a:rPr b="0" lang="en-US" sz="3000" spc="-1" strike="noStrike">
                <a:solidFill>
                  <a:srgbClr val="000000"/>
                </a:solidFill>
                <a:latin typeface="Calibri"/>
                <a:ea typeface="DejaVu Sans"/>
              </a:rPr>
              <a:t> feedback to sending/receiving hosts with flows passing through congested router</a:t>
            </a:r>
            <a:endParaRPr b="0" lang="en-US" sz="3000" spc="-1" strike="noStrike">
              <a:latin typeface="Arial"/>
            </a:endParaRPr>
          </a:p>
          <a:p>
            <a:pPr marL="407880" indent="-275400">
              <a:lnSpc>
                <a:spcPct val="90000"/>
              </a:lnSpc>
              <a:spcBef>
                <a:spcPts val="1001"/>
              </a:spcBef>
              <a:buClr>
                <a:srgbClr val="0000a3"/>
              </a:buClr>
              <a:buFont typeface="Wingdings" charset="2"/>
              <a:buChar char=""/>
              <a:tabLst>
                <a:tab algn="l" pos="0"/>
              </a:tabLst>
            </a:pPr>
            <a:r>
              <a:rPr b="0" lang="en-US" sz="3000" spc="-1" strike="noStrike">
                <a:solidFill>
                  <a:srgbClr val="000000"/>
                </a:solidFill>
                <a:latin typeface="Calibri"/>
                <a:ea typeface="DejaVu Sans"/>
              </a:rPr>
              <a:t>may indicate congestion level or explicitly set sending rate</a:t>
            </a:r>
            <a:endParaRPr b="0" lang="en-US" sz="3000" spc="-1" strike="noStrike">
              <a:latin typeface="Arial"/>
            </a:endParaRPr>
          </a:p>
        </p:txBody>
      </p:sp>
      <p:sp>
        <p:nvSpPr>
          <p:cNvPr id="7558" name="CustomShape 131"/>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72D68667-0DD1-4CB0-AB75-8D71F8E3DB0E}" type="slidenum">
              <a:rPr b="0" lang="en-US" sz="1100" spc="-1" strike="noStrike">
                <a:solidFill>
                  <a:srgbClr val="404040"/>
                </a:solidFill>
                <a:latin typeface="Calibri"/>
                <a:ea typeface="DejaVu Sans"/>
              </a:rPr>
              <a:t>118</a:t>
            </a:fld>
            <a:endParaRPr b="0" lang="en-US" sz="11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2950" dur="indefinite" restart="never" nodeType="tmRoot">
          <p:childTnLst>
            <p:seq>
              <p:cTn id="2951" dur="indefinite" nodeType="mainSeq">
                <p:childTnLst>
                  <p:par>
                    <p:cTn id="2952" fill="hold">
                      <p:stCondLst>
                        <p:cond delay="indefinite"/>
                      </p:stCondLst>
                      <p:childTnLst>
                        <p:par>
                          <p:cTn id="2953" fill="hold">
                            <p:stCondLst>
                              <p:cond delay="0"/>
                            </p:stCondLst>
                            <p:childTnLst>
                              <p:par>
                                <p:cTn id="2954" nodeType="clickEffect" fill="hold" presetClass="entr" presetID="22" presetSubtype="8">
                                  <p:stCondLst>
                                    <p:cond delay="0"/>
                                  </p:stCondLst>
                                  <p:childTnLst>
                                    <p:set>
                                      <p:cBhvr>
                                        <p:cTn id="2955" dur="1" fill="hold">
                                          <p:stCondLst>
                                            <p:cond delay="0"/>
                                          </p:stCondLst>
                                        </p:cTn>
                                        <p:tgtEl>
                                          <p:spTgt spid="7547"/>
                                        </p:tgtEl>
                                        <p:attrNameLst>
                                          <p:attrName>style.visibility</p:attrName>
                                        </p:attrNameLst>
                                      </p:cBhvr>
                                      <p:to>
                                        <p:strVal val="visible"/>
                                      </p:to>
                                    </p:set>
                                    <p:animEffect filter="wipe(left)" transition="in">
                                      <p:cBhvr additive="repl">
                                        <p:cTn id="2956" dur="1000"/>
                                        <p:tgtEl>
                                          <p:spTgt spid="7547"/>
                                        </p:tgtEl>
                                      </p:cBhvr>
                                    </p:animEffect>
                                  </p:childTnLst>
                                </p:cTn>
                              </p:par>
                            </p:childTnLst>
                          </p:cTn>
                        </p:par>
                        <p:par>
                          <p:cTn id="2957" fill="hold">
                            <p:stCondLst>
                              <p:cond delay="1000"/>
                            </p:stCondLst>
                            <p:childTnLst>
                              <p:par>
                                <p:cTn id="2958" nodeType="afterEffect" fill="hold" presetClass="entr" presetID="22" presetSubtype="2">
                                  <p:stCondLst>
                                    <p:cond delay="0"/>
                                  </p:stCondLst>
                                  <p:childTnLst>
                                    <p:set>
                                      <p:cBhvr>
                                        <p:cTn id="2959" dur="1" fill="hold">
                                          <p:stCondLst>
                                            <p:cond delay="0"/>
                                          </p:stCondLst>
                                        </p:cTn>
                                        <p:tgtEl>
                                          <p:spTgt spid="7552"/>
                                        </p:tgtEl>
                                        <p:attrNameLst>
                                          <p:attrName>style.visibility</p:attrName>
                                        </p:attrNameLst>
                                      </p:cBhvr>
                                      <p:to>
                                        <p:strVal val="visible"/>
                                      </p:to>
                                    </p:set>
                                    <p:animEffect filter="wipe(right)" transition="in">
                                      <p:cBhvr additive="repl">
                                        <p:cTn id="2960" dur="1000"/>
                                        <p:tgtEl>
                                          <p:spTgt spid="7552"/>
                                        </p:tgtEl>
                                      </p:cBhvr>
                                    </p:animEffect>
                                  </p:childTnLst>
                                </p:cTn>
                              </p:par>
                            </p:childTnLst>
                          </p:cTn>
                        </p:par>
                      </p:childTnLst>
                    </p:cTn>
                  </p:par>
                  <p:par>
                    <p:cTn id="2961" fill="hold">
                      <p:stCondLst>
                        <p:cond delay="indefinite"/>
                      </p:stCondLst>
                      <p:childTnLst>
                        <p:par>
                          <p:cTn id="2962" fill="hold">
                            <p:stCondLst>
                              <p:cond delay="0"/>
                            </p:stCondLst>
                            <p:childTnLst>
                              <p:par>
                                <p:cTn id="2963" nodeType="clickEffect" fill="hold" presetClass="entr" presetID="22" presetSubtype="4">
                                  <p:stCondLst>
                                    <p:cond delay="0"/>
                                  </p:stCondLst>
                                  <p:childTnLst>
                                    <p:set>
                                      <p:cBhvr>
                                        <p:cTn id="2964" dur="1" fill="hold">
                                          <p:stCondLst>
                                            <p:cond delay="0"/>
                                          </p:stCondLst>
                                        </p:cTn>
                                        <p:tgtEl>
                                          <p:spTgt spid="7544"/>
                                        </p:tgtEl>
                                        <p:attrNameLst>
                                          <p:attrName>style.visibility</p:attrName>
                                        </p:attrNameLst>
                                      </p:cBhvr>
                                      <p:to>
                                        <p:strVal val="visible"/>
                                      </p:to>
                                    </p:set>
                                    <p:animEffect filter="wipe(down)" transition="in">
                                      <p:cBhvr additive="repl">
                                        <p:cTn id="2965" dur="500"/>
                                        <p:tgtEl>
                                          <p:spTgt spid="7544"/>
                                        </p:tgtEl>
                                      </p:cBhvr>
                                    </p:animEffect>
                                  </p:childTnLst>
                                </p:cTn>
                              </p:par>
                            </p:childTnLst>
                          </p:cTn>
                        </p:par>
                        <p:par>
                          <p:cTn id="2966" fill="hold">
                            <p:stCondLst>
                              <p:cond delay="500"/>
                            </p:stCondLst>
                            <p:childTnLst>
                              <p:par>
                                <p:cTn id="2967" nodeType="afterEffect" fill="hold" presetClass="entr" presetID="9">
                                  <p:stCondLst>
                                    <p:cond delay="0"/>
                                  </p:stCondLst>
                                  <p:childTnLst>
                                    <p:set>
                                      <p:cBhvr>
                                        <p:cTn id="2968" dur="1" fill="hold">
                                          <p:stCondLst>
                                            <p:cond delay="0"/>
                                          </p:stCondLst>
                                        </p:cTn>
                                        <p:tgtEl>
                                          <p:spTgt spid="7556"/>
                                        </p:tgtEl>
                                        <p:attrNameLst>
                                          <p:attrName>style.visibility</p:attrName>
                                        </p:attrNameLst>
                                      </p:cBhvr>
                                      <p:to>
                                        <p:strVal val="visible"/>
                                      </p:to>
                                    </p:set>
                                    <p:animEffect filter="dissolve" transition="in">
                                      <p:cBhvr additive="repl">
                                        <p:cTn id="2969" dur="500"/>
                                        <p:tgtEl>
                                          <p:spTgt spid="7556"/>
                                        </p:tgtEl>
                                      </p:cBhvr>
                                    </p:animEffect>
                                  </p:childTnLst>
                                </p:cTn>
                              </p:par>
                            </p:childTnLst>
                          </p:cTn>
                        </p:par>
                      </p:childTnLst>
                    </p:cTn>
                  </p:par>
                  <p:par>
                    <p:cTn id="2970" fill="hold">
                      <p:stCondLst>
                        <p:cond delay="indefinite"/>
                      </p:stCondLst>
                      <p:childTnLst>
                        <p:par>
                          <p:cTn id="2971" fill="hold">
                            <p:stCondLst>
                              <p:cond delay="0"/>
                            </p:stCondLst>
                            <p:childTnLst>
                              <p:par>
                                <p:cTn id="2972" nodeType="clickEffect" fill="hold" presetClass="entr" presetID="9">
                                  <p:stCondLst>
                                    <p:cond delay="0"/>
                                  </p:stCondLst>
                                  <p:childTnLst>
                                    <p:set>
                                      <p:cBhvr>
                                        <p:cTn id="2973" dur="1" fill="hold">
                                          <p:stCondLst>
                                            <p:cond delay="0"/>
                                          </p:stCondLst>
                                        </p:cTn>
                                        <p:tgtEl>
                                          <p:spTgt spid="7427">
                                            <p:txEl>
                                              <p:pRg st="0" end="0"/>
                                            </p:txEl>
                                          </p:spTgt>
                                        </p:tgtEl>
                                        <p:attrNameLst>
                                          <p:attrName>style.visibility</p:attrName>
                                        </p:attrNameLst>
                                      </p:cBhvr>
                                      <p:to>
                                        <p:strVal val="visible"/>
                                      </p:to>
                                    </p:set>
                                    <p:animEffect filter="dissolve" transition="in">
                                      <p:cBhvr additive="repl">
                                        <p:cTn id="2974" dur="500"/>
                                        <p:tgtEl>
                                          <p:spTgt spid="7427">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9" name="CustomShape 1"/>
          <p:cNvSpPr/>
          <p:nvPr/>
        </p:nvSpPr>
        <p:spPr>
          <a:xfrm>
            <a:off x="798840" y="289440"/>
            <a:ext cx="10513080" cy="8920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Chapter 3: roadmap</a:t>
            </a:r>
            <a:endParaRPr b="0" lang="en-US" sz="4400" spc="-1" strike="noStrike">
              <a:latin typeface="Arial"/>
            </a:endParaRPr>
          </a:p>
        </p:txBody>
      </p:sp>
      <p:sp>
        <p:nvSpPr>
          <p:cNvPr id="7560" name="CustomShape 2"/>
          <p:cNvSpPr/>
          <p:nvPr/>
        </p:nvSpPr>
        <p:spPr>
          <a:xfrm>
            <a:off x="798840" y="1414080"/>
            <a:ext cx="6615720" cy="5026680"/>
          </a:xfrm>
          <a:prstGeom prst="rect">
            <a:avLst/>
          </a:prstGeom>
          <a:noFill/>
          <a:ln w="0">
            <a:noFill/>
          </a:ln>
        </p:spPr>
        <p:style>
          <a:lnRef idx="0"/>
          <a:fillRef idx="0"/>
          <a:effectRef idx="0"/>
          <a:fontRef idx="minor"/>
        </p:style>
        <p:txBody>
          <a:bodyPr lIns="90000" rIns="90000" tIns="45000" bIns="45000">
            <a:normAutofit/>
          </a:bodyPr>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Transport-layer services</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Multiplexing and demultiplexing</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Connectionless transport: UDP</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Principles of reliable data transfer </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Connection-oriented transport: TCP</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Principles of congestion control</a:t>
            </a:r>
            <a:endParaRPr b="0" lang="en-US" sz="3200" spc="-1" strike="noStrike">
              <a:latin typeface="Arial"/>
            </a:endParaRPr>
          </a:p>
          <a:p>
            <a:pPr marL="403200" indent="-283320">
              <a:lnSpc>
                <a:spcPct val="90000"/>
              </a:lnSpc>
              <a:spcBef>
                <a:spcPts val="799"/>
              </a:spcBef>
              <a:buClr>
                <a:srgbClr val="0000a3"/>
              </a:buClr>
              <a:buFont typeface="Wingdings" charset="2"/>
              <a:buChar char=""/>
            </a:pPr>
            <a:r>
              <a:rPr b="0" lang="en-US" sz="3200" spc="-1" strike="noStrike">
                <a:solidFill>
                  <a:srgbClr val="000000"/>
                </a:solidFill>
                <a:latin typeface="Calibri"/>
                <a:ea typeface="DejaVu Sans"/>
              </a:rPr>
              <a:t>TCP congestion control</a:t>
            </a:r>
            <a:endParaRPr b="0" lang="en-US" sz="3200" spc="-1" strike="noStrike">
              <a:latin typeface="Arial"/>
            </a:endParaRPr>
          </a:p>
          <a:p>
            <a:pPr marL="403200" indent="-283320">
              <a:lnSpc>
                <a:spcPct val="90000"/>
              </a:lnSpc>
              <a:spcBef>
                <a:spcPts val="799"/>
              </a:spcBef>
              <a:buClr>
                <a:srgbClr val="0000a3"/>
              </a:buClr>
              <a:buFont typeface="Wingdings" charset="2"/>
              <a:buChar char=""/>
            </a:pPr>
            <a:r>
              <a:rPr b="0" lang="en-US" sz="3200" spc="-1" strike="noStrike">
                <a:solidFill>
                  <a:srgbClr val="bfbfbf"/>
                </a:solidFill>
                <a:latin typeface="Calibri"/>
                <a:ea typeface="DejaVu Sans"/>
              </a:rPr>
              <a:t>Evolution of transport-layer functionality</a:t>
            </a:r>
            <a:endParaRPr b="0" lang="en-US" sz="3200" spc="-1" strike="noStrike">
              <a:latin typeface="Arial"/>
            </a:endParaRPr>
          </a:p>
          <a:p>
            <a:pPr marL="352440" indent="-219600">
              <a:lnSpc>
                <a:spcPct val="90000"/>
              </a:lnSpc>
              <a:spcBef>
                <a:spcPts val="1001"/>
              </a:spcBef>
              <a:tabLst>
                <a:tab algn="l" pos="0"/>
              </a:tabLst>
            </a:pPr>
            <a:endParaRPr b="0" lang="en-US" sz="3200" spc="-1" strike="noStrike">
              <a:latin typeface="Arial"/>
            </a:endParaRPr>
          </a:p>
        </p:txBody>
      </p:sp>
      <p:sp>
        <p:nvSpPr>
          <p:cNvPr id="7561" name="CustomShape 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8D4459DA-5B4B-4CC1-828C-23ABD31D35AC}" type="slidenum">
              <a:rPr b="0" lang="en-US" sz="1100" spc="-1" strike="noStrike">
                <a:solidFill>
                  <a:srgbClr val="404040"/>
                </a:solidFill>
                <a:latin typeface="Calibri"/>
                <a:ea typeface="DejaVu Sans"/>
              </a:rPr>
              <a:t>119</a:t>
            </a:fld>
            <a:endParaRPr b="0" lang="en-US" sz="1100" spc="-1" strike="noStrike">
              <a:latin typeface="Arial"/>
            </a:endParaRPr>
          </a:p>
        </p:txBody>
      </p:sp>
      <p:pic>
        <p:nvPicPr>
          <p:cNvPr id="7562" name="Picture 5" descr=""/>
          <p:cNvPicPr/>
          <p:nvPr/>
        </p:nvPicPr>
        <p:blipFill>
          <a:blip r:embed="rId1"/>
          <a:stretch/>
        </p:blipFill>
        <p:spPr>
          <a:xfrm>
            <a:off x="7774200" y="1293480"/>
            <a:ext cx="3655080" cy="27406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416" name="Group 1"/>
          <p:cNvGrpSpPr/>
          <p:nvPr/>
        </p:nvGrpSpPr>
        <p:grpSpPr>
          <a:xfrm>
            <a:off x="144000" y="827280"/>
            <a:ext cx="11904120" cy="4737240"/>
            <a:chOff x="144000" y="827280"/>
            <a:chExt cx="11904120" cy="4737240"/>
          </a:xfrm>
        </p:grpSpPr>
        <p:sp>
          <p:nvSpPr>
            <p:cNvPr id="1417" name="CustomShape 2"/>
            <p:cNvSpPr/>
            <p:nvPr/>
          </p:nvSpPr>
          <p:spPr>
            <a:xfrm>
              <a:off x="4121640" y="1298160"/>
              <a:ext cx="844200" cy="3160080"/>
            </a:xfrm>
            <a:custGeom>
              <a:avLst/>
              <a:gdLst/>
              <a:ahLst/>
              <a:rect l="l" t="t"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a:gradFill>
            <a:ln w="9525">
              <a:solidFill>
                <a:srgbClr val="dddddd"/>
              </a:solidFill>
              <a:round/>
            </a:ln>
          </p:spPr>
          <p:style>
            <a:lnRef idx="0"/>
            <a:fillRef idx="0"/>
            <a:effectRef idx="0"/>
            <a:fontRef idx="minor"/>
          </p:style>
        </p:sp>
        <p:sp>
          <p:nvSpPr>
            <p:cNvPr id="1418" name="CustomShape 3"/>
            <p:cNvSpPr/>
            <p:nvPr/>
          </p:nvSpPr>
          <p:spPr>
            <a:xfrm>
              <a:off x="4961160" y="1375200"/>
              <a:ext cx="2291760" cy="3005640"/>
            </a:xfrm>
            <a:prstGeom prst="rect">
              <a:avLst/>
            </a:prstGeom>
            <a:solidFill>
              <a:srgbClr val="000099"/>
            </a:solidFill>
            <a:ln w="0">
              <a:noFill/>
            </a:ln>
          </p:spPr>
          <p:style>
            <a:lnRef idx="0"/>
            <a:fillRef idx="0"/>
            <a:effectRef idx="0"/>
            <a:fontRef idx="minor"/>
          </p:style>
        </p:sp>
        <p:sp>
          <p:nvSpPr>
            <p:cNvPr id="1419" name="CustomShape 4"/>
            <p:cNvSpPr/>
            <p:nvPr/>
          </p:nvSpPr>
          <p:spPr>
            <a:xfrm>
              <a:off x="4907520" y="1457280"/>
              <a:ext cx="2255040" cy="3003120"/>
            </a:xfrm>
            <a:prstGeom prst="rect">
              <a:avLst/>
            </a:prstGeom>
            <a:solidFill>
              <a:srgbClr val="ffffff"/>
            </a:solidFill>
            <a:ln w="28575">
              <a:solidFill>
                <a:srgbClr val="000000"/>
              </a:solidFill>
              <a:miter/>
            </a:ln>
          </p:spPr>
          <p:style>
            <a:lnRef idx="0"/>
            <a:fillRef idx="0"/>
            <a:effectRef idx="0"/>
            <a:fontRef idx="minor"/>
          </p:style>
        </p:sp>
        <p:sp>
          <p:nvSpPr>
            <p:cNvPr id="1420" name="Line 5"/>
            <p:cNvSpPr/>
            <p:nvPr/>
          </p:nvSpPr>
          <p:spPr>
            <a:xfrm>
              <a:off x="4916880" y="2626200"/>
              <a:ext cx="2238120" cy="4680"/>
            </a:xfrm>
            <a:prstGeom prst="line">
              <a:avLst/>
            </a:prstGeom>
            <a:ln w="28575">
              <a:solidFill>
                <a:srgbClr val="000000"/>
              </a:solidFill>
              <a:round/>
            </a:ln>
          </p:spPr>
          <p:style>
            <a:lnRef idx="0"/>
            <a:fillRef idx="0"/>
            <a:effectRef idx="0"/>
            <a:fontRef idx="minor"/>
          </p:style>
        </p:sp>
        <p:sp>
          <p:nvSpPr>
            <p:cNvPr id="1421" name="CustomShape 6"/>
            <p:cNvSpPr/>
            <p:nvPr/>
          </p:nvSpPr>
          <p:spPr>
            <a:xfrm>
              <a:off x="5026680" y="26758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p:txBody>
        </p:sp>
        <p:sp>
          <p:nvSpPr>
            <p:cNvPr id="1422" name="Line 7"/>
            <p:cNvSpPr/>
            <p:nvPr/>
          </p:nvSpPr>
          <p:spPr>
            <a:xfrm>
              <a:off x="4919040" y="3108240"/>
              <a:ext cx="2233440" cy="360"/>
            </a:xfrm>
            <a:prstGeom prst="line">
              <a:avLst/>
            </a:prstGeom>
            <a:ln w="28575">
              <a:solidFill>
                <a:srgbClr val="000000"/>
              </a:solidFill>
              <a:round/>
            </a:ln>
          </p:spPr>
          <p:style>
            <a:lnRef idx="0"/>
            <a:fillRef idx="0"/>
            <a:effectRef idx="0"/>
            <a:fontRef idx="minor"/>
          </p:style>
        </p:sp>
        <p:sp>
          <p:nvSpPr>
            <p:cNvPr id="1423" name="CustomShape 8"/>
            <p:cNvSpPr/>
            <p:nvPr/>
          </p:nvSpPr>
          <p:spPr>
            <a:xfrm>
              <a:off x="5016960" y="403884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1424" name="CustomShape 9"/>
            <p:cNvSpPr/>
            <p:nvPr/>
          </p:nvSpPr>
          <p:spPr>
            <a:xfrm>
              <a:off x="5016960" y="359424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1425" name="CustomShape 10"/>
            <p:cNvSpPr/>
            <p:nvPr/>
          </p:nvSpPr>
          <p:spPr>
            <a:xfrm>
              <a:off x="5016960" y="315180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a:t>
              </a:r>
              <a:endParaRPr b="0" lang="en-US" sz="2000" spc="-1" strike="noStrike">
                <a:latin typeface="Arial"/>
              </a:endParaRPr>
            </a:p>
          </p:txBody>
        </p:sp>
        <p:sp>
          <p:nvSpPr>
            <p:cNvPr id="1426" name="Line 11"/>
            <p:cNvSpPr/>
            <p:nvPr/>
          </p:nvSpPr>
          <p:spPr>
            <a:xfrm>
              <a:off x="4914360" y="3580560"/>
              <a:ext cx="2233440" cy="360"/>
            </a:xfrm>
            <a:prstGeom prst="line">
              <a:avLst/>
            </a:prstGeom>
            <a:ln w="28575">
              <a:solidFill>
                <a:srgbClr val="000000"/>
              </a:solidFill>
              <a:round/>
            </a:ln>
          </p:spPr>
          <p:style>
            <a:lnRef idx="0"/>
            <a:fillRef idx="0"/>
            <a:effectRef idx="0"/>
            <a:fontRef idx="minor"/>
          </p:style>
        </p:sp>
        <p:sp>
          <p:nvSpPr>
            <p:cNvPr id="1427" name="Line 12"/>
            <p:cNvSpPr/>
            <p:nvPr/>
          </p:nvSpPr>
          <p:spPr>
            <a:xfrm>
              <a:off x="4909320" y="4033800"/>
              <a:ext cx="2233440" cy="360"/>
            </a:xfrm>
            <a:prstGeom prst="line">
              <a:avLst/>
            </a:prstGeom>
            <a:ln w="28575">
              <a:solidFill>
                <a:srgbClr val="000000"/>
              </a:solidFill>
              <a:round/>
            </a:ln>
          </p:spPr>
          <p:style>
            <a:lnRef idx="0"/>
            <a:fillRef idx="0"/>
            <a:effectRef idx="0"/>
            <a:fontRef idx="minor"/>
          </p:style>
        </p:sp>
        <p:sp>
          <p:nvSpPr>
            <p:cNvPr id="1428" name="CustomShape 13"/>
            <p:cNvSpPr/>
            <p:nvPr/>
          </p:nvSpPr>
          <p:spPr>
            <a:xfrm>
              <a:off x="8427960" y="1936800"/>
              <a:ext cx="1985040" cy="3005640"/>
            </a:xfrm>
            <a:prstGeom prst="rect">
              <a:avLst/>
            </a:prstGeom>
            <a:solidFill>
              <a:srgbClr val="000099"/>
            </a:solidFill>
            <a:ln w="0">
              <a:noFill/>
            </a:ln>
          </p:spPr>
          <p:style>
            <a:lnRef idx="0"/>
            <a:fillRef idx="0"/>
            <a:effectRef idx="0"/>
            <a:fontRef idx="minor"/>
          </p:style>
        </p:sp>
        <p:sp>
          <p:nvSpPr>
            <p:cNvPr id="1429" name="CustomShape 14"/>
            <p:cNvSpPr/>
            <p:nvPr/>
          </p:nvSpPr>
          <p:spPr>
            <a:xfrm>
              <a:off x="8369640" y="2018880"/>
              <a:ext cx="1948680" cy="3003120"/>
            </a:xfrm>
            <a:prstGeom prst="rect">
              <a:avLst/>
            </a:prstGeom>
            <a:solidFill>
              <a:srgbClr val="ffffff"/>
            </a:solidFill>
            <a:ln w="28575">
              <a:solidFill>
                <a:srgbClr val="000000"/>
              </a:solidFill>
              <a:miter/>
            </a:ln>
          </p:spPr>
          <p:style>
            <a:lnRef idx="0"/>
            <a:fillRef idx="0"/>
            <a:effectRef idx="0"/>
            <a:fontRef idx="minor"/>
          </p:style>
        </p:sp>
        <p:sp>
          <p:nvSpPr>
            <p:cNvPr id="1430" name="Line 15"/>
            <p:cNvSpPr/>
            <p:nvPr/>
          </p:nvSpPr>
          <p:spPr>
            <a:xfrm>
              <a:off x="8384040" y="3173400"/>
              <a:ext cx="1936440" cy="4680"/>
            </a:xfrm>
            <a:prstGeom prst="line">
              <a:avLst/>
            </a:prstGeom>
            <a:ln w="28575">
              <a:solidFill>
                <a:srgbClr val="000000"/>
              </a:solidFill>
              <a:round/>
            </a:ln>
          </p:spPr>
          <p:style>
            <a:lnRef idx="0"/>
            <a:fillRef idx="0"/>
            <a:effectRef idx="0"/>
            <a:fontRef idx="minor"/>
          </p:style>
        </p:sp>
        <p:sp>
          <p:nvSpPr>
            <p:cNvPr id="1431" name="CustomShape 16"/>
            <p:cNvSpPr/>
            <p:nvPr/>
          </p:nvSpPr>
          <p:spPr>
            <a:xfrm>
              <a:off x="8318520" y="32122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p:txBody>
        </p:sp>
        <p:sp>
          <p:nvSpPr>
            <p:cNvPr id="1432" name="Line 17"/>
            <p:cNvSpPr/>
            <p:nvPr/>
          </p:nvSpPr>
          <p:spPr>
            <a:xfrm>
              <a:off x="8395920" y="3660120"/>
              <a:ext cx="1936440" cy="4680"/>
            </a:xfrm>
            <a:prstGeom prst="line">
              <a:avLst/>
            </a:prstGeom>
            <a:ln w="28575">
              <a:solidFill>
                <a:srgbClr val="000000"/>
              </a:solidFill>
              <a:round/>
            </a:ln>
          </p:spPr>
          <p:style>
            <a:lnRef idx="0"/>
            <a:fillRef idx="0"/>
            <a:effectRef idx="0"/>
            <a:fontRef idx="minor"/>
          </p:style>
        </p:sp>
        <p:sp>
          <p:nvSpPr>
            <p:cNvPr id="1433" name="Line 18"/>
            <p:cNvSpPr/>
            <p:nvPr/>
          </p:nvSpPr>
          <p:spPr>
            <a:xfrm>
              <a:off x="8374320" y="4130280"/>
              <a:ext cx="1936440" cy="4680"/>
            </a:xfrm>
            <a:prstGeom prst="line">
              <a:avLst/>
            </a:prstGeom>
            <a:ln w="28575">
              <a:solidFill>
                <a:srgbClr val="000000"/>
              </a:solidFill>
              <a:round/>
            </a:ln>
          </p:spPr>
          <p:style>
            <a:lnRef idx="0"/>
            <a:fillRef idx="0"/>
            <a:effectRef idx="0"/>
            <a:fontRef idx="minor"/>
          </p:style>
        </p:sp>
        <p:sp>
          <p:nvSpPr>
            <p:cNvPr id="1434" name="Line 19"/>
            <p:cNvSpPr/>
            <p:nvPr/>
          </p:nvSpPr>
          <p:spPr>
            <a:xfrm>
              <a:off x="8374320" y="4564080"/>
              <a:ext cx="1936440" cy="4680"/>
            </a:xfrm>
            <a:prstGeom prst="line">
              <a:avLst/>
            </a:prstGeom>
            <a:ln w="28575">
              <a:solidFill>
                <a:srgbClr val="000000"/>
              </a:solidFill>
              <a:round/>
            </a:ln>
          </p:spPr>
          <p:style>
            <a:lnRef idx="0"/>
            <a:fillRef idx="0"/>
            <a:effectRef idx="0"/>
            <a:fontRef idx="minor"/>
          </p:style>
        </p:sp>
        <p:sp>
          <p:nvSpPr>
            <p:cNvPr id="1435" name="CustomShape 20"/>
            <p:cNvSpPr/>
            <p:nvPr/>
          </p:nvSpPr>
          <p:spPr>
            <a:xfrm>
              <a:off x="8371800" y="20044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application</a:t>
              </a:r>
              <a:endParaRPr b="0" lang="en-US" sz="2000" spc="-1" strike="noStrike">
                <a:latin typeface="Arial"/>
              </a:endParaRPr>
            </a:p>
          </p:txBody>
        </p:sp>
        <p:sp>
          <p:nvSpPr>
            <p:cNvPr id="1436" name="CustomShape 21"/>
            <p:cNvSpPr/>
            <p:nvPr/>
          </p:nvSpPr>
          <p:spPr>
            <a:xfrm>
              <a:off x="8303760" y="459684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1437" name="CustomShape 22"/>
            <p:cNvSpPr/>
            <p:nvPr/>
          </p:nvSpPr>
          <p:spPr>
            <a:xfrm>
              <a:off x="8322120" y="413064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1438" name="CustomShape 23"/>
            <p:cNvSpPr/>
            <p:nvPr/>
          </p:nvSpPr>
          <p:spPr>
            <a:xfrm>
              <a:off x="8318520" y="36928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a:t>
              </a:r>
              <a:endParaRPr b="0" lang="en-US" sz="2000" spc="-1" strike="noStrike">
                <a:latin typeface="Arial"/>
              </a:endParaRPr>
            </a:p>
          </p:txBody>
        </p:sp>
        <p:sp>
          <p:nvSpPr>
            <p:cNvPr id="1439" name="CustomShape 24"/>
            <p:cNvSpPr/>
            <p:nvPr/>
          </p:nvSpPr>
          <p:spPr>
            <a:xfrm>
              <a:off x="10340280" y="1985040"/>
              <a:ext cx="887760" cy="309240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sp>
          <p:nvSpPr>
            <p:cNvPr id="1440" name="CustomShape 25"/>
            <p:cNvSpPr/>
            <p:nvPr/>
          </p:nvSpPr>
          <p:spPr>
            <a:xfrm>
              <a:off x="854280" y="2016360"/>
              <a:ext cx="844200" cy="3160080"/>
            </a:xfrm>
            <a:custGeom>
              <a:avLst/>
              <a:gdLst/>
              <a:ahLst/>
              <a:rect l="l" t="t"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a:gradFill>
            <a:ln w="9525">
              <a:solidFill>
                <a:srgbClr val="dddddd"/>
              </a:solidFill>
              <a:round/>
            </a:ln>
          </p:spPr>
          <p:style>
            <a:lnRef idx="0"/>
            <a:fillRef idx="0"/>
            <a:effectRef idx="0"/>
            <a:fontRef idx="minor"/>
          </p:style>
        </p:sp>
        <p:sp>
          <p:nvSpPr>
            <p:cNvPr id="1441" name="CustomShape 26"/>
            <p:cNvSpPr/>
            <p:nvPr/>
          </p:nvSpPr>
          <p:spPr>
            <a:xfrm>
              <a:off x="1769040" y="1949040"/>
              <a:ext cx="1985040" cy="3005640"/>
            </a:xfrm>
            <a:prstGeom prst="rect">
              <a:avLst/>
            </a:prstGeom>
            <a:solidFill>
              <a:srgbClr val="000099"/>
            </a:solidFill>
            <a:ln w="0">
              <a:noFill/>
            </a:ln>
          </p:spPr>
          <p:style>
            <a:lnRef idx="0"/>
            <a:fillRef idx="0"/>
            <a:effectRef idx="0"/>
            <a:fontRef idx="minor"/>
          </p:style>
        </p:sp>
        <p:sp>
          <p:nvSpPr>
            <p:cNvPr id="1442" name="CustomShape 27"/>
            <p:cNvSpPr/>
            <p:nvPr/>
          </p:nvSpPr>
          <p:spPr>
            <a:xfrm>
              <a:off x="1710720" y="2030760"/>
              <a:ext cx="1948680" cy="3003120"/>
            </a:xfrm>
            <a:prstGeom prst="rect">
              <a:avLst/>
            </a:prstGeom>
            <a:solidFill>
              <a:srgbClr val="ffffff"/>
            </a:solidFill>
            <a:ln w="28575">
              <a:solidFill>
                <a:srgbClr val="000000"/>
              </a:solidFill>
              <a:miter/>
            </a:ln>
          </p:spPr>
          <p:style>
            <a:lnRef idx="0"/>
            <a:fillRef idx="0"/>
            <a:effectRef idx="0"/>
            <a:fontRef idx="minor"/>
          </p:style>
        </p:sp>
        <p:sp>
          <p:nvSpPr>
            <p:cNvPr id="1443" name="Line 28"/>
            <p:cNvSpPr/>
            <p:nvPr/>
          </p:nvSpPr>
          <p:spPr>
            <a:xfrm>
              <a:off x="1724760" y="3185280"/>
              <a:ext cx="1936800" cy="4680"/>
            </a:xfrm>
            <a:prstGeom prst="line">
              <a:avLst/>
            </a:prstGeom>
            <a:ln w="28575">
              <a:solidFill>
                <a:srgbClr val="000000"/>
              </a:solidFill>
              <a:round/>
            </a:ln>
          </p:spPr>
          <p:style>
            <a:lnRef idx="0"/>
            <a:fillRef idx="0"/>
            <a:effectRef idx="0"/>
            <a:fontRef idx="minor"/>
          </p:style>
        </p:sp>
        <p:sp>
          <p:nvSpPr>
            <p:cNvPr id="1444" name="CustomShape 29"/>
            <p:cNvSpPr/>
            <p:nvPr/>
          </p:nvSpPr>
          <p:spPr>
            <a:xfrm>
              <a:off x="1659600" y="322416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p:txBody>
        </p:sp>
        <p:sp>
          <p:nvSpPr>
            <p:cNvPr id="1445" name="Line 30"/>
            <p:cNvSpPr/>
            <p:nvPr/>
          </p:nvSpPr>
          <p:spPr>
            <a:xfrm>
              <a:off x="1737000" y="3672000"/>
              <a:ext cx="1936800" cy="5040"/>
            </a:xfrm>
            <a:prstGeom prst="line">
              <a:avLst/>
            </a:prstGeom>
            <a:ln w="28575">
              <a:solidFill>
                <a:srgbClr val="000000"/>
              </a:solidFill>
              <a:round/>
            </a:ln>
          </p:spPr>
          <p:style>
            <a:lnRef idx="0"/>
            <a:fillRef idx="0"/>
            <a:effectRef idx="0"/>
            <a:fontRef idx="minor"/>
          </p:style>
        </p:sp>
        <p:sp>
          <p:nvSpPr>
            <p:cNvPr id="1446" name="Line 31"/>
            <p:cNvSpPr/>
            <p:nvPr/>
          </p:nvSpPr>
          <p:spPr>
            <a:xfrm>
              <a:off x="1715040" y="4142160"/>
              <a:ext cx="1936800" cy="5040"/>
            </a:xfrm>
            <a:prstGeom prst="line">
              <a:avLst/>
            </a:prstGeom>
            <a:ln w="28575">
              <a:solidFill>
                <a:srgbClr val="000000"/>
              </a:solidFill>
              <a:round/>
            </a:ln>
          </p:spPr>
          <p:style>
            <a:lnRef idx="0"/>
            <a:fillRef idx="0"/>
            <a:effectRef idx="0"/>
            <a:fontRef idx="minor"/>
          </p:style>
        </p:sp>
        <p:sp>
          <p:nvSpPr>
            <p:cNvPr id="1447" name="Line 32"/>
            <p:cNvSpPr/>
            <p:nvPr/>
          </p:nvSpPr>
          <p:spPr>
            <a:xfrm>
              <a:off x="1715040" y="4575960"/>
              <a:ext cx="1936800" cy="5040"/>
            </a:xfrm>
            <a:prstGeom prst="line">
              <a:avLst/>
            </a:prstGeom>
            <a:ln w="28575">
              <a:solidFill>
                <a:srgbClr val="000000"/>
              </a:solidFill>
              <a:round/>
            </a:ln>
          </p:spPr>
          <p:style>
            <a:lnRef idx="0"/>
            <a:fillRef idx="0"/>
            <a:effectRef idx="0"/>
            <a:fontRef idx="minor"/>
          </p:style>
        </p:sp>
        <p:sp>
          <p:nvSpPr>
            <p:cNvPr id="1448" name="CustomShape 33"/>
            <p:cNvSpPr/>
            <p:nvPr/>
          </p:nvSpPr>
          <p:spPr>
            <a:xfrm>
              <a:off x="1713240" y="201636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application</a:t>
              </a:r>
              <a:endParaRPr b="0" lang="en-US" sz="2000" spc="-1" strike="noStrike">
                <a:latin typeface="Arial"/>
              </a:endParaRPr>
            </a:p>
          </p:txBody>
        </p:sp>
        <p:sp>
          <p:nvSpPr>
            <p:cNvPr id="1449" name="CustomShape 34"/>
            <p:cNvSpPr/>
            <p:nvPr/>
          </p:nvSpPr>
          <p:spPr>
            <a:xfrm>
              <a:off x="1645200" y="45982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1450" name="CustomShape 35"/>
            <p:cNvSpPr/>
            <p:nvPr/>
          </p:nvSpPr>
          <p:spPr>
            <a:xfrm>
              <a:off x="1674360" y="415332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1451" name="CustomShape 36"/>
            <p:cNvSpPr/>
            <p:nvPr/>
          </p:nvSpPr>
          <p:spPr>
            <a:xfrm>
              <a:off x="1659600" y="370512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a:t>
              </a:r>
              <a:endParaRPr b="0" lang="en-US" sz="2000" spc="-1" strike="noStrike">
                <a:latin typeface="Arial"/>
              </a:endParaRPr>
            </a:p>
          </p:txBody>
        </p:sp>
        <p:grpSp>
          <p:nvGrpSpPr>
            <p:cNvPr id="1452" name="Group 37"/>
            <p:cNvGrpSpPr/>
            <p:nvPr/>
          </p:nvGrpSpPr>
          <p:grpSpPr>
            <a:xfrm>
              <a:off x="144000" y="4308840"/>
              <a:ext cx="1223640" cy="1255680"/>
              <a:chOff x="144000" y="4308840"/>
              <a:chExt cx="1223640" cy="1255680"/>
            </a:xfrm>
          </p:grpSpPr>
          <p:pic>
            <p:nvPicPr>
              <p:cNvPr id="1453" name="Picture 180" descr="desktop_computer_stylized_medium"/>
              <p:cNvPicPr/>
              <p:nvPr/>
            </p:nvPicPr>
            <p:blipFill>
              <a:blip r:embed="rId1"/>
              <a:stretch/>
            </p:blipFill>
            <p:spPr>
              <a:xfrm flipH="1">
                <a:off x="144000" y="4308840"/>
                <a:ext cx="1223640" cy="1255680"/>
              </a:xfrm>
              <a:prstGeom prst="rect">
                <a:avLst/>
              </a:prstGeom>
              <a:ln w="0">
                <a:noFill/>
              </a:ln>
            </p:spPr>
          </p:pic>
          <p:sp>
            <p:nvSpPr>
              <p:cNvPr id="1454" name="CustomShape 38"/>
              <p:cNvSpPr/>
              <p:nvPr/>
            </p:nvSpPr>
            <p:spPr>
              <a:xfrm flipH="1">
                <a:off x="660960" y="4429440"/>
                <a:ext cx="593640" cy="5734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1455" name="Group 39"/>
            <p:cNvGrpSpPr/>
            <p:nvPr/>
          </p:nvGrpSpPr>
          <p:grpSpPr>
            <a:xfrm>
              <a:off x="10841400" y="4178520"/>
              <a:ext cx="1206720" cy="1185840"/>
              <a:chOff x="10841400" y="4178520"/>
              <a:chExt cx="1206720" cy="1185840"/>
            </a:xfrm>
          </p:grpSpPr>
          <p:pic>
            <p:nvPicPr>
              <p:cNvPr id="1456" name="Picture 183" descr="desktop_computer_stylized_medium"/>
              <p:cNvPicPr/>
              <p:nvPr/>
            </p:nvPicPr>
            <p:blipFill>
              <a:blip r:embed="rId2"/>
              <a:stretch/>
            </p:blipFill>
            <p:spPr>
              <a:xfrm>
                <a:off x="10841400" y="4178520"/>
                <a:ext cx="1206720" cy="1185840"/>
              </a:xfrm>
              <a:prstGeom prst="rect">
                <a:avLst/>
              </a:prstGeom>
              <a:ln w="0">
                <a:noFill/>
              </a:ln>
            </p:spPr>
          </p:pic>
          <p:sp>
            <p:nvSpPr>
              <p:cNvPr id="1457" name="CustomShape 40"/>
              <p:cNvSpPr/>
              <p:nvPr/>
            </p:nvSpPr>
            <p:spPr>
              <a:xfrm>
                <a:off x="10947240" y="4292640"/>
                <a:ext cx="585360" cy="5418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1458" name="Group 41"/>
            <p:cNvGrpSpPr/>
            <p:nvPr/>
          </p:nvGrpSpPr>
          <p:grpSpPr>
            <a:xfrm>
              <a:off x="4082760" y="3549600"/>
              <a:ext cx="547560" cy="1067400"/>
              <a:chOff x="4082760" y="3549600"/>
              <a:chExt cx="547560" cy="1067400"/>
            </a:xfrm>
          </p:grpSpPr>
          <p:sp>
            <p:nvSpPr>
              <p:cNvPr id="1459" name="CustomShape 42"/>
              <p:cNvSpPr/>
              <p:nvPr/>
            </p:nvSpPr>
            <p:spPr>
              <a:xfrm>
                <a:off x="4518000" y="3551040"/>
                <a:ext cx="106560" cy="10184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1460" name="CustomShape 43"/>
              <p:cNvSpPr/>
              <p:nvPr/>
            </p:nvSpPr>
            <p:spPr>
              <a:xfrm>
                <a:off x="4107240" y="3549600"/>
                <a:ext cx="403920" cy="101736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1461" name="CustomShape 44"/>
              <p:cNvSpPr/>
              <p:nvPr/>
            </p:nvSpPr>
            <p:spPr>
              <a:xfrm>
                <a:off x="4538520" y="3612240"/>
                <a:ext cx="62640" cy="9421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1462" name="CustomShape 45"/>
              <p:cNvSpPr/>
              <p:nvPr/>
            </p:nvSpPr>
            <p:spPr>
              <a:xfrm>
                <a:off x="4524120" y="4090320"/>
                <a:ext cx="99000" cy="820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463" name="CustomShape 46"/>
              <p:cNvSpPr/>
              <p:nvPr/>
            </p:nvSpPr>
            <p:spPr>
              <a:xfrm>
                <a:off x="4109400" y="3667320"/>
                <a:ext cx="228600" cy="19440"/>
              </a:xfrm>
              <a:prstGeom prst="rect">
                <a:avLst/>
              </a:prstGeom>
              <a:solidFill>
                <a:srgbClr val="000000"/>
              </a:solidFill>
              <a:ln w="9525">
                <a:solidFill>
                  <a:srgbClr val="000000"/>
                </a:solidFill>
                <a:miter/>
              </a:ln>
            </p:spPr>
            <p:style>
              <a:lnRef idx="0"/>
              <a:fillRef idx="0"/>
              <a:effectRef idx="0"/>
              <a:fontRef idx="minor"/>
            </p:style>
          </p:sp>
          <p:grpSp>
            <p:nvGrpSpPr>
              <p:cNvPr id="1464" name="Group 47"/>
              <p:cNvGrpSpPr/>
              <p:nvPr/>
            </p:nvGrpSpPr>
            <p:grpSpPr>
              <a:xfrm>
                <a:off x="4318560" y="3655800"/>
                <a:ext cx="221400" cy="62640"/>
                <a:chOff x="4318560" y="3655800"/>
                <a:chExt cx="221400" cy="62640"/>
              </a:xfrm>
            </p:grpSpPr>
            <p:sp>
              <p:nvSpPr>
                <p:cNvPr id="1465" name="CustomShape 48"/>
                <p:cNvSpPr/>
                <p:nvPr/>
              </p:nvSpPr>
              <p:spPr>
                <a:xfrm>
                  <a:off x="4318560" y="3655800"/>
                  <a:ext cx="221400" cy="62640"/>
                </a:xfrm>
                <a:prstGeom prst="roundRect">
                  <a:avLst>
                    <a:gd name="adj" fmla="val 50000"/>
                  </a:avLst>
                </a:prstGeom>
                <a:solidFill>
                  <a:srgbClr val="000000"/>
                </a:solidFill>
                <a:ln w="0">
                  <a:noFill/>
                </a:ln>
              </p:spPr>
              <p:style>
                <a:lnRef idx="0"/>
                <a:fillRef idx="0"/>
                <a:effectRef idx="0"/>
                <a:fontRef idx="minor"/>
              </p:style>
            </p:sp>
            <p:sp>
              <p:nvSpPr>
                <p:cNvPr id="1466" name="CustomShape 49"/>
                <p:cNvSpPr/>
                <p:nvPr/>
              </p:nvSpPr>
              <p:spPr>
                <a:xfrm>
                  <a:off x="4323600" y="3662640"/>
                  <a:ext cx="211320" cy="48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467" name="CustomShape 50"/>
              <p:cNvSpPr/>
              <p:nvPr/>
            </p:nvSpPr>
            <p:spPr>
              <a:xfrm>
                <a:off x="4114440" y="3812040"/>
                <a:ext cx="228600" cy="19440"/>
              </a:xfrm>
              <a:prstGeom prst="rect">
                <a:avLst/>
              </a:prstGeom>
              <a:solidFill>
                <a:srgbClr val="000000"/>
              </a:solidFill>
              <a:ln w="9525">
                <a:solidFill>
                  <a:srgbClr val="000000"/>
                </a:solidFill>
                <a:miter/>
              </a:ln>
            </p:spPr>
            <p:style>
              <a:lnRef idx="0"/>
              <a:fillRef idx="0"/>
              <a:effectRef idx="0"/>
              <a:fontRef idx="minor"/>
            </p:style>
          </p:sp>
          <p:grpSp>
            <p:nvGrpSpPr>
              <p:cNvPr id="1468" name="Group 51"/>
              <p:cNvGrpSpPr/>
              <p:nvPr/>
            </p:nvGrpSpPr>
            <p:grpSpPr>
              <a:xfrm>
                <a:off x="4316400" y="3802680"/>
                <a:ext cx="221400" cy="67320"/>
                <a:chOff x="4316400" y="3802680"/>
                <a:chExt cx="221400" cy="67320"/>
              </a:xfrm>
            </p:grpSpPr>
            <p:sp>
              <p:nvSpPr>
                <p:cNvPr id="1469" name="CustomShape 52"/>
                <p:cNvSpPr/>
                <p:nvPr/>
              </p:nvSpPr>
              <p:spPr>
                <a:xfrm>
                  <a:off x="4316400" y="3802680"/>
                  <a:ext cx="221400" cy="67320"/>
                </a:xfrm>
                <a:prstGeom prst="roundRect">
                  <a:avLst>
                    <a:gd name="adj" fmla="val 50000"/>
                  </a:avLst>
                </a:prstGeom>
                <a:solidFill>
                  <a:srgbClr val="000000"/>
                </a:solidFill>
                <a:ln w="0">
                  <a:noFill/>
                </a:ln>
              </p:spPr>
              <p:style>
                <a:lnRef idx="0"/>
                <a:fillRef idx="0"/>
                <a:effectRef idx="0"/>
                <a:fontRef idx="minor"/>
              </p:style>
            </p:sp>
            <p:sp>
              <p:nvSpPr>
                <p:cNvPr id="1470" name="CustomShape 53"/>
                <p:cNvSpPr/>
                <p:nvPr/>
              </p:nvSpPr>
              <p:spPr>
                <a:xfrm>
                  <a:off x="4321440" y="3809520"/>
                  <a:ext cx="211320" cy="43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471" name="CustomShape 54"/>
              <p:cNvSpPr/>
              <p:nvPr/>
            </p:nvSpPr>
            <p:spPr>
              <a:xfrm>
                <a:off x="4112280" y="3963960"/>
                <a:ext cx="228600" cy="19440"/>
              </a:xfrm>
              <a:prstGeom prst="rect">
                <a:avLst/>
              </a:prstGeom>
              <a:solidFill>
                <a:srgbClr val="000000"/>
              </a:solidFill>
              <a:ln w="9525">
                <a:solidFill>
                  <a:srgbClr val="000000"/>
                </a:solidFill>
                <a:miter/>
              </a:ln>
            </p:spPr>
            <p:style>
              <a:lnRef idx="0"/>
              <a:fillRef idx="0"/>
              <a:effectRef idx="0"/>
              <a:fontRef idx="minor"/>
            </p:style>
          </p:sp>
          <p:sp>
            <p:nvSpPr>
              <p:cNvPr id="1472" name="CustomShape 55"/>
              <p:cNvSpPr/>
              <p:nvPr/>
            </p:nvSpPr>
            <p:spPr>
              <a:xfrm>
                <a:off x="4116600" y="4096440"/>
                <a:ext cx="226440" cy="19440"/>
              </a:xfrm>
              <a:prstGeom prst="rect">
                <a:avLst/>
              </a:prstGeom>
              <a:solidFill>
                <a:srgbClr val="000000"/>
              </a:solidFill>
              <a:ln w="9525">
                <a:solidFill>
                  <a:srgbClr val="000000"/>
                </a:solidFill>
                <a:miter/>
              </a:ln>
            </p:spPr>
            <p:style>
              <a:lnRef idx="0"/>
              <a:fillRef idx="0"/>
              <a:effectRef idx="0"/>
              <a:fontRef idx="minor"/>
            </p:style>
          </p:sp>
          <p:grpSp>
            <p:nvGrpSpPr>
              <p:cNvPr id="1473" name="Group 56"/>
              <p:cNvGrpSpPr/>
              <p:nvPr/>
            </p:nvGrpSpPr>
            <p:grpSpPr>
              <a:xfrm>
                <a:off x="4311360" y="4084560"/>
                <a:ext cx="223560" cy="64800"/>
                <a:chOff x="4311360" y="4084560"/>
                <a:chExt cx="223560" cy="64800"/>
              </a:xfrm>
            </p:grpSpPr>
            <p:sp>
              <p:nvSpPr>
                <p:cNvPr id="1474" name="CustomShape 57"/>
                <p:cNvSpPr/>
                <p:nvPr/>
              </p:nvSpPr>
              <p:spPr>
                <a:xfrm>
                  <a:off x="4311360" y="4084560"/>
                  <a:ext cx="223560" cy="64800"/>
                </a:xfrm>
                <a:prstGeom prst="roundRect">
                  <a:avLst>
                    <a:gd name="adj" fmla="val 50000"/>
                  </a:avLst>
                </a:prstGeom>
                <a:solidFill>
                  <a:srgbClr val="000000"/>
                </a:solidFill>
                <a:ln w="0">
                  <a:noFill/>
                </a:ln>
              </p:spPr>
              <p:style>
                <a:lnRef idx="0"/>
                <a:fillRef idx="0"/>
                <a:effectRef idx="0"/>
                <a:fontRef idx="minor"/>
              </p:style>
            </p:sp>
            <p:sp>
              <p:nvSpPr>
                <p:cNvPr id="1475" name="CustomShape 58"/>
                <p:cNvSpPr/>
                <p:nvPr/>
              </p:nvSpPr>
              <p:spPr>
                <a:xfrm>
                  <a:off x="4316400" y="4091760"/>
                  <a:ext cx="213840" cy="50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476" name="CustomShape 59"/>
              <p:cNvSpPr/>
              <p:nvPr/>
            </p:nvSpPr>
            <p:spPr>
              <a:xfrm>
                <a:off x="4525560" y="3962520"/>
                <a:ext cx="99000" cy="813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1477" name="Group 60"/>
              <p:cNvGrpSpPr/>
              <p:nvPr/>
            </p:nvGrpSpPr>
            <p:grpSpPr>
              <a:xfrm>
                <a:off x="4313880" y="3949560"/>
                <a:ext cx="221400" cy="60120"/>
                <a:chOff x="4313880" y="3949560"/>
                <a:chExt cx="221400" cy="60120"/>
              </a:xfrm>
            </p:grpSpPr>
            <p:sp>
              <p:nvSpPr>
                <p:cNvPr id="1478" name="CustomShape 61"/>
                <p:cNvSpPr/>
                <p:nvPr/>
              </p:nvSpPr>
              <p:spPr>
                <a:xfrm>
                  <a:off x="4313880" y="3949560"/>
                  <a:ext cx="221400" cy="60120"/>
                </a:xfrm>
                <a:prstGeom prst="roundRect">
                  <a:avLst>
                    <a:gd name="adj" fmla="val 50000"/>
                  </a:avLst>
                </a:prstGeom>
                <a:solidFill>
                  <a:srgbClr val="000000"/>
                </a:solidFill>
                <a:ln w="0">
                  <a:noFill/>
                </a:ln>
              </p:spPr>
              <p:style>
                <a:lnRef idx="0"/>
                <a:fillRef idx="0"/>
                <a:effectRef idx="0"/>
                <a:fontRef idx="minor"/>
              </p:style>
            </p:sp>
            <p:sp>
              <p:nvSpPr>
                <p:cNvPr id="1479" name="CustomShape 62"/>
                <p:cNvSpPr/>
                <p:nvPr/>
              </p:nvSpPr>
              <p:spPr>
                <a:xfrm>
                  <a:off x="4318920" y="3956760"/>
                  <a:ext cx="211680" cy="45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480" name="CustomShape 63"/>
              <p:cNvSpPr/>
              <p:nvPr/>
            </p:nvSpPr>
            <p:spPr>
              <a:xfrm>
                <a:off x="4511160" y="3549600"/>
                <a:ext cx="24120" cy="101952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1481" name="CustomShape 64"/>
              <p:cNvSpPr/>
              <p:nvPr/>
            </p:nvSpPr>
            <p:spPr>
              <a:xfrm>
                <a:off x="4534920" y="3807720"/>
                <a:ext cx="88920" cy="925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482" name="CustomShape 65"/>
              <p:cNvSpPr/>
              <p:nvPr/>
            </p:nvSpPr>
            <p:spPr>
              <a:xfrm>
                <a:off x="4536000" y="3661560"/>
                <a:ext cx="91800" cy="104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483" name="CustomShape 66"/>
              <p:cNvSpPr/>
              <p:nvPr/>
            </p:nvSpPr>
            <p:spPr>
              <a:xfrm>
                <a:off x="4613400" y="4523040"/>
                <a:ext cx="16920" cy="40680"/>
              </a:xfrm>
              <a:prstGeom prst="ellipse">
                <a:avLst/>
              </a:prstGeom>
              <a:solidFill>
                <a:srgbClr val="333333"/>
              </a:solidFill>
              <a:ln w="0">
                <a:noFill/>
              </a:ln>
            </p:spPr>
            <p:style>
              <a:lnRef idx="0"/>
              <a:fillRef idx="0"/>
              <a:effectRef idx="0"/>
              <a:fontRef idx="minor"/>
            </p:style>
          </p:sp>
          <p:sp>
            <p:nvSpPr>
              <p:cNvPr id="1484" name="CustomShape 67"/>
              <p:cNvSpPr/>
              <p:nvPr/>
            </p:nvSpPr>
            <p:spPr>
              <a:xfrm>
                <a:off x="4531320" y="4525560"/>
                <a:ext cx="92160" cy="867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1485" name="CustomShape 68"/>
              <p:cNvSpPr/>
              <p:nvPr/>
            </p:nvSpPr>
            <p:spPr>
              <a:xfrm>
                <a:off x="4082760" y="4554360"/>
                <a:ext cx="459720" cy="6264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1486" name="CustomShape 69"/>
              <p:cNvSpPr/>
              <p:nvPr/>
            </p:nvSpPr>
            <p:spPr>
              <a:xfrm>
                <a:off x="4107240" y="4569120"/>
                <a:ext cx="411120" cy="3384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1487" name="CustomShape 70"/>
              <p:cNvSpPr/>
              <p:nvPr/>
            </p:nvSpPr>
            <p:spPr>
              <a:xfrm>
                <a:off x="4148280" y="4421880"/>
                <a:ext cx="58320" cy="62640"/>
              </a:xfrm>
              <a:prstGeom prst="ellipse">
                <a:avLst/>
              </a:prstGeom>
              <a:solidFill>
                <a:srgbClr val="33cc33"/>
              </a:solidFill>
              <a:ln w="0">
                <a:noFill/>
              </a:ln>
            </p:spPr>
            <p:style>
              <a:lnRef idx="0"/>
              <a:fillRef idx="0"/>
              <a:effectRef idx="0"/>
              <a:fontRef idx="minor"/>
            </p:style>
          </p:sp>
          <p:sp>
            <p:nvSpPr>
              <p:cNvPr id="1488" name="CustomShape 71"/>
              <p:cNvSpPr/>
              <p:nvPr/>
            </p:nvSpPr>
            <p:spPr>
              <a:xfrm>
                <a:off x="4216680" y="4421880"/>
                <a:ext cx="58320" cy="62640"/>
              </a:xfrm>
              <a:prstGeom prst="ellipse">
                <a:avLst/>
              </a:prstGeom>
              <a:solidFill>
                <a:srgbClr val="ff0000"/>
              </a:solidFill>
              <a:ln w="0">
                <a:noFill/>
              </a:ln>
            </p:spPr>
            <p:style>
              <a:lnRef idx="0"/>
              <a:fillRef idx="0"/>
              <a:effectRef idx="0"/>
              <a:fontRef idx="minor"/>
            </p:style>
          </p:sp>
          <p:sp>
            <p:nvSpPr>
              <p:cNvPr id="1489" name="CustomShape 72"/>
              <p:cNvSpPr/>
              <p:nvPr/>
            </p:nvSpPr>
            <p:spPr>
              <a:xfrm>
                <a:off x="4284720" y="4421880"/>
                <a:ext cx="58320" cy="60120"/>
              </a:xfrm>
              <a:prstGeom prst="ellipse">
                <a:avLst/>
              </a:prstGeom>
              <a:solidFill>
                <a:srgbClr val="33cc33"/>
              </a:solidFill>
              <a:ln w="0">
                <a:noFill/>
              </a:ln>
            </p:spPr>
            <p:style>
              <a:lnRef idx="0"/>
              <a:fillRef idx="0"/>
              <a:effectRef idx="0"/>
              <a:fontRef idx="minor"/>
            </p:style>
          </p:sp>
          <p:sp>
            <p:nvSpPr>
              <p:cNvPr id="1490" name="CustomShape 73"/>
              <p:cNvSpPr/>
              <p:nvPr/>
            </p:nvSpPr>
            <p:spPr>
              <a:xfrm>
                <a:off x="4438080" y="4178160"/>
                <a:ext cx="31320" cy="337320"/>
              </a:xfrm>
              <a:prstGeom prst="rect">
                <a:avLst/>
              </a:prstGeom>
              <a:solidFill>
                <a:srgbClr val="292929"/>
              </a:solidFill>
              <a:ln w="9525">
                <a:solidFill>
                  <a:srgbClr val="000000"/>
                </a:solidFill>
                <a:miter/>
              </a:ln>
            </p:spPr>
            <p:style>
              <a:lnRef idx="0"/>
              <a:fillRef idx="0"/>
              <a:effectRef idx="0"/>
              <a:fontRef idx="minor"/>
            </p:style>
          </p:sp>
        </p:grpSp>
        <p:pic>
          <p:nvPicPr>
            <p:cNvPr id="1491" name="Picture 2" descr="Image result for firefox logo"/>
            <p:cNvPicPr/>
            <p:nvPr/>
          </p:nvPicPr>
          <p:blipFill>
            <a:blip r:embed="rId3"/>
            <a:stretch/>
          </p:blipFill>
          <p:spPr>
            <a:xfrm>
              <a:off x="2923200" y="2498400"/>
              <a:ext cx="591120" cy="548280"/>
            </a:xfrm>
            <a:prstGeom prst="rect">
              <a:avLst/>
            </a:prstGeom>
            <a:ln w="0">
              <a:noFill/>
            </a:ln>
          </p:spPr>
        </p:pic>
        <p:sp>
          <p:nvSpPr>
            <p:cNvPr id="1492" name="CustomShape 74"/>
            <p:cNvSpPr/>
            <p:nvPr/>
          </p:nvSpPr>
          <p:spPr>
            <a:xfrm>
              <a:off x="5075640" y="827280"/>
              <a:ext cx="191556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HTTP server</a:t>
              </a:r>
              <a:endParaRPr b="0" lang="en-US" sz="2800" spc="-1" strike="noStrike">
                <a:latin typeface="Arial"/>
              </a:endParaRPr>
            </a:p>
          </p:txBody>
        </p:sp>
        <p:pic>
          <p:nvPicPr>
            <p:cNvPr id="1493" name="Picture 4" descr="Image result for apache web server logo"/>
            <p:cNvPicPr/>
            <p:nvPr/>
          </p:nvPicPr>
          <p:blipFill>
            <a:blip r:embed="rId4"/>
            <a:stretch/>
          </p:blipFill>
          <p:spPr>
            <a:xfrm>
              <a:off x="4950720" y="1509840"/>
              <a:ext cx="2182320" cy="952920"/>
            </a:xfrm>
            <a:prstGeom prst="rect">
              <a:avLst/>
            </a:prstGeom>
            <a:ln w="0">
              <a:noFill/>
            </a:ln>
          </p:spPr>
        </p:pic>
        <p:pic>
          <p:nvPicPr>
            <p:cNvPr id="1494" name="Picture 2" descr="Image result for firefox logo"/>
            <p:cNvPicPr/>
            <p:nvPr/>
          </p:nvPicPr>
          <p:blipFill>
            <a:blip r:embed="rId5"/>
            <a:stretch/>
          </p:blipFill>
          <p:spPr>
            <a:xfrm>
              <a:off x="9407880" y="2442960"/>
              <a:ext cx="591120" cy="548280"/>
            </a:xfrm>
            <a:prstGeom prst="rect">
              <a:avLst/>
            </a:prstGeom>
            <a:ln w="0">
              <a:noFill/>
            </a:ln>
          </p:spPr>
        </p:pic>
        <p:pic>
          <p:nvPicPr>
            <p:cNvPr id="1495" name="Picture 8" descr="Image result for skype logo"/>
            <p:cNvPicPr/>
            <p:nvPr/>
          </p:nvPicPr>
          <p:blipFill>
            <a:blip r:embed="rId6"/>
            <a:stretch/>
          </p:blipFill>
          <p:spPr>
            <a:xfrm>
              <a:off x="1464480" y="2085840"/>
              <a:ext cx="591120" cy="594000"/>
            </a:xfrm>
            <a:prstGeom prst="rect">
              <a:avLst/>
            </a:prstGeom>
            <a:ln w="0">
              <a:noFill/>
            </a:ln>
          </p:spPr>
        </p:pic>
        <p:sp>
          <p:nvSpPr>
            <p:cNvPr id="1496" name="CustomShape 75"/>
            <p:cNvSpPr/>
            <p:nvPr/>
          </p:nvSpPr>
          <p:spPr>
            <a:xfrm>
              <a:off x="2157480" y="1380960"/>
              <a:ext cx="97056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client</a:t>
              </a:r>
              <a:endParaRPr b="0" lang="en-US" sz="2800" spc="-1" strike="noStrike">
                <a:latin typeface="Arial"/>
              </a:endParaRPr>
            </a:p>
          </p:txBody>
        </p:sp>
        <p:pic>
          <p:nvPicPr>
            <p:cNvPr id="1497" name="Picture 10" descr="Image result for netflix logo png"/>
            <p:cNvPicPr/>
            <p:nvPr/>
          </p:nvPicPr>
          <p:blipFill>
            <a:blip r:embed="rId7"/>
            <a:stretch/>
          </p:blipFill>
          <p:spPr>
            <a:xfrm>
              <a:off x="1860120" y="2592000"/>
              <a:ext cx="1057320" cy="587880"/>
            </a:xfrm>
            <a:prstGeom prst="rect">
              <a:avLst/>
            </a:prstGeom>
            <a:ln w="0">
              <a:noFill/>
            </a:ln>
          </p:spPr>
        </p:pic>
      </p:grpSp>
      <p:sp>
        <p:nvSpPr>
          <p:cNvPr id="1498" name="CustomShape 76"/>
          <p:cNvSpPr/>
          <p:nvPr/>
        </p:nvSpPr>
        <p:spPr>
          <a:xfrm>
            <a:off x="4356720" y="4965840"/>
            <a:ext cx="3124800" cy="1496160"/>
          </a:xfrm>
          <a:custGeom>
            <a:avLst/>
            <a:gdLst/>
            <a:ahLst/>
            <a:rect l="l" t="t" r="r" b="b"/>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w="0">
            <a:noFill/>
          </a:ln>
        </p:spPr>
        <p:style>
          <a:lnRef idx="0"/>
          <a:fillRef idx="0"/>
          <a:effectRef idx="0"/>
          <a:fontRef idx="minor"/>
        </p:style>
      </p:sp>
      <p:sp>
        <p:nvSpPr>
          <p:cNvPr id="1499" name="CustomShape 77"/>
          <p:cNvSpPr/>
          <p:nvPr/>
        </p:nvSpPr>
        <p:spPr>
          <a:xfrm>
            <a:off x="4944240" y="2675880"/>
            <a:ext cx="2191680" cy="174348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p:style>
      </p:sp>
      <p:sp>
        <p:nvSpPr>
          <p:cNvPr id="1500" name="Line 78"/>
          <p:cNvSpPr/>
          <p:nvPr/>
        </p:nvSpPr>
        <p:spPr>
          <a:xfrm flipV="1">
            <a:off x="3204360" y="2995560"/>
            <a:ext cx="360" cy="2502360"/>
          </a:xfrm>
          <a:prstGeom prst="line">
            <a:avLst/>
          </a:prstGeom>
          <a:ln w="44450">
            <a:solidFill>
              <a:srgbClr val="4472c4"/>
            </a:solidFill>
            <a:tailEnd len="med" type="triangle" w="med"/>
          </a:ln>
        </p:spPr>
        <p:style>
          <a:lnRef idx="1">
            <a:schemeClr val="accent1"/>
          </a:lnRef>
          <a:fillRef idx="0">
            <a:schemeClr val="accent1"/>
          </a:fillRef>
          <a:effectRef idx="0">
            <a:schemeClr val="accent1"/>
          </a:effectRef>
          <a:fontRef idx="minor"/>
        </p:style>
      </p:sp>
      <p:sp>
        <p:nvSpPr>
          <p:cNvPr id="1501" name="CustomShape 79"/>
          <p:cNvSpPr/>
          <p:nvPr/>
        </p:nvSpPr>
        <p:spPr>
          <a:xfrm>
            <a:off x="5864400" y="2340000"/>
            <a:ext cx="1061280" cy="26352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p:style>
      </p:sp>
      <p:sp>
        <p:nvSpPr>
          <p:cNvPr id="1502" name="CustomShape 80"/>
          <p:cNvSpPr/>
          <p:nvPr/>
        </p:nvSpPr>
        <p:spPr>
          <a:xfrm>
            <a:off x="5819760" y="2291400"/>
            <a:ext cx="110556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HTTP msg</a:t>
            </a:r>
            <a:endParaRPr b="0" lang="en-US" sz="1800" spc="-1" strike="noStrike">
              <a:latin typeface="Arial"/>
            </a:endParaRPr>
          </a:p>
        </p:txBody>
      </p:sp>
      <p:sp>
        <p:nvSpPr>
          <p:cNvPr id="1503" name="Line 81"/>
          <p:cNvSpPr/>
          <p:nvPr/>
        </p:nvSpPr>
        <p:spPr>
          <a:xfrm>
            <a:off x="7011360" y="2484000"/>
            <a:ext cx="360" cy="3013920"/>
          </a:xfrm>
          <a:prstGeom prst="line">
            <a:avLst/>
          </a:prstGeom>
          <a:ln w="44450">
            <a:solidFill>
              <a:srgbClr val="4472c4"/>
            </a:solidFill>
          </a:ln>
        </p:spPr>
        <p:style>
          <a:lnRef idx="1">
            <a:schemeClr val="accent1"/>
          </a:lnRef>
          <a:fillRef idx="0">
            <a:schemeClr val="accent1"/>
          </a:fillRef>
          <a:effectRef idx="0">
            <a:schemeClr val="accent1"/>
          </a:effectRef>
          <a:fontRef idx="minor"/>
        </p:style>
      </p:sp>
      <p:sp>
        <p:nvSpPr>
          <p:cNvPr id="1504" name="Line 82"/>
          <p:cNvSpPr/>
          <p:nvPr/>
        </p:nvSpPr>
        <p:spPr>
          <a:xfrm>
            <a:off x="3184560" y="5478480"/>
            <a:ext cx="3851640" cy="360"/>
          </a:xfrm>
          <a:prstGeom prst="line">
            <a:avLst/>
          </a:prstGeom>
          <a:ln w="44450">
            <a:solidFill>
              <a:srgbClr val="4472c4"/>
            </a:solidFill>
          </a:ln>
        </p:spPr>
        <p:style>
          <a:lnRef idx="1">
            <a:schemeClr val="accent1"/>
          </a:lnRef>
          <a:fillRef idx="0">
            <a:schemeClr val="accent1"/>
          </a:fillRef>
          <a:effectRef idx="0">
            <a:schemeClr val="accent1"/>
          </a:effectRef>
          <a:fontRef idx="minor"/>
        </p:style>
      </p:sp>
      <p:sp>
        <p:nvSpPr>
          <p:cNvPr id="1505" name="CustomShape 8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B847F3A4-C7B3-4524-A09C-9DFA1433370A}" type="slidenum">
              <a:rPr b="0" lang="en-US" sz="1100" spc="-1" strike="noStrike">
                <a:solidFill>
                  <a:srgbClr val="404040"/>
                </a:solidFill>
                <a:latin typeface="Calibri"/>
                <a:ea typeface="DejaVu Sans"/>
              </a:rPr>
              <a:t>11</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3" name="CustomShape 1"/>
          <p:cNvSpPr/>
          <p:nvPr/>
        </p:nvSpPr>
        <p:spPr>
          <a:xfrm>
            <a:off x="811440" y="25812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congestion control: AIMD</a:t>
            </a:r>
            <a:endParaRPr b="0" lang="en-US" sz="4800" spc="-1" strike="noStrike">
              <a:latin typeface="Arial"/>
            </a:endParaRPr>
          </a:p>
        </p:txBody>
      </p:sp>
      <p:sp>
        <p:nvSpPr>
          <p:cNvPr id="7564" name="CustomShape 2"/>
          <p:cNvSpPr/>
          <p:nvPr/>
        </p:nvSpPr>
        <p:spPr>
          <a:xfrm>
            <a:off x="901800" y="1168560"/>
            <a:ext cx="10271880" cy="1445400"/>
          </a:xfrm>
          <a:prstGeom prst="rect">
            <a:avLst/>
          </a:prstGeom>
          <a:noFill/>
          <a:ln w="0">
            <a:noFill/>
          </a:ln>
        </p:spPr>
        <p:style>
          <a:lnRef idx="0"/>
          <a:fillRef idx="0"/>
          <a:effectRef idx="0"/>
          <a:fontRef idx="minor"/>
        </p:style>
        <p:txBody>
          <a:bodyPr lIns="90000" rIns="90000" tIns="45000" bIns="45000">
            <a:noAutofit/>
          </a:bodyPr>
          <a:p>
            <a:pPr marL="291960" indent="-289440">
              <a:lnSpc>
                <a:spcPct val="85000"/>
              </a:lnSpc>
              <a:spcBef>
                <a:spcPts val="561"/>
              </a:spcBef>
              <a:buClr>
                <a:srgbClr val="000099"/>
              </a:buClr>
              <a:buFont typeface="Wingdings" charset="2"/>
              <a:buChar char=""/>
            </a:pPr>
            <a:r>
              <a:rPr b="0" i="1" lang="en-US" sz="2800" spc="-1" strike="noStrike">
                <a:solidFill>
                  <a:srgbClr val="c00000"/>
                </a:solidFill>
                <a:latin typeface="Calibri"/>
                <a:ea typeface="ＭＳ Ｐゴシック"/>
              </a:rPr>
              <a:t>approach: </a:t>
            </a:r>
            <a:r>
              <a:rPr b="0" lang="en-US" sz="2800" spc="-1" strike="noStrike">
                <a:solidFill>
                  <a:srgbClr val="000000"/>
                </a:solidFill>
                <a:latin typeface="Calibri"/>
                <a:ea typeface="ＭＳ Ｐゴシック"/>
              </a:rPr>
              <a:t>senders can</a:t>
            </a:r>
            <a:r>
              <a:rPr b="0" i="1" lang="en-US" sz="2800" spc="-1" strike="noStrike">
                <a:solidFill>
                  <a:srgbClr val="ff0000"/>
                </a:solidFill>
                <a:latin typeface="Calibri"/>
                <a:ea typeface="ＭＳ Ｐゴシック"/>
              </a:rPr>
              <a:t> </a:t>
            </a:r>
            <a:r>
              <a:rPr b="0" lang="en-US" sz="2800" spc="-1" strike="noStrike">
                <a:solidFill>
                  <a:srgbClr val="000000"/>
                </a:solidFill>
                <a:latin typeface="Calibri"/>
                <a:ea typeface="ＭＳ Ｐゴシック"/>
              </a:rPr>
              <a:t>increase sending rate until packet loss (congestion) occurs, then decrease sending rate on loss event</a:t>
            </a:r>
            <a:endParaRPr b="0" lang="en-US" sz="2800" spc="-1" strike="noStrike">
              <a:latin typeface="Arial"/>
            </a:endParaRPr>
          </a:p>
        </p:txBody>
      </p:sp>
      <p:sp>
        <p:nvSpPr>
          <p:cNvPr id="7565" name="CustomShape 3"/>
          <p:cNvSpPr/>
          <p:nvPr/>
        </p:nvSpPr>
        <p:spPr>
          <a:xfrm>
            <a:off x="8703720" y="4380840"/>
            <a:ext cx="2737080" cy="149148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1" lang="en-US" sz="3600" spc="-1" strike="noStrike">
                <a:solidFill>
                  <a:srgbClr val="0013a3"/>
                </a:solidFill>
                <a:latin typeface="Calibri"/>
                <a:ea typeface="ＭＳ Ｐゴシック"/>
              </a:rPr>
              <a:t>AIMD</a:t>
            </a:r>
            <a:r>
              <a:rPr b="0" lang="en-US" sz="2800" spc="-1" strike="noStrike">
                <a:solidFill>
                  <a:srgbClr val="000000"/>
                </a:solidFill>
                <a:latin typeface="Calibri"/>
                <a:ea typeface="ＭＳ Ｐゴシック"/>
              </a:rPr>
              <a:t> sawtooth</a:t>
            </a:r>
            <a:endParaRPr b="0" lang="en-US" sz="2800" spc="-1" strike="noStrike">
              <a:latin typeface="Arial"/>
            </a:endParaRPr>
          </a:p>
          <a:p>
            <a:pPr algn="r">
              <a:lnSpc>
                <a:spcPct val="100000"/>
              </a:lnSpc>
              <a:tabLst>
                <a:tab algn="l" pos="0"/>
              </a:tabLst>
            </a:pPr>
            <a:r>
              <a:rPr b="0" lang="en-US" sz="2800" spc="-1" strike="noStrike">
                <a:solidFill>
                  <a:srgbClr val="000000"/>
                </a:solidFill>
                <a:latin typeface="Calibri"/>
                <a:ea typeface="ＭＳ Ｐゴシック"/>
              </a:rPr>
              <a:t>behavior: </a:t>
            </a:r>
            <a:r>
              <a:rPr b="0" i="1" lang="en-US" sz="2800" spc="-1" strike="noStrike">
                <a:solidFill>
                  <a:srgbClr val="0013a3"/>
                </a:solidFill>
                <a:latin typeface="Calibri"/>
                <a:ea typeface="ＭＳ Ｐゴシック"/>
              </a:rPr>
              <a:t>probing</a:t>
            </a:r>
            <a:endParaRPr b="0" lang="en-US" sz="2800" spc="-1" strike="noStrike">
              <a:latin typeface="Arial"/>
            </a:endParaRPr>
          </a:p>
          <a:p>
            <a:pPr algn="r">
              <a:lnSpc>
                <a:spcPct val="100000"/>
              </a:lnSpc>
              <a:tabLst>
                <a:tab algn="l" pos="0"/>
              </a:tabLst>
            </a:pPr>
            <a:r>
              <a:rPr b="0" lang="en-US" sz="2800" spc="-1" strike="noStrike">
                <a:solidFill>
                  <a:srgbClr val="000000"/>
                </a:solidFill>
                <a:latin typeface="Calibri"/>
                <a:ea typeface="ＭＳ Ｐゴシック"/>
              </a:rPr>
              <a:t>for bandwidth</a:t>
            </a:r>
            <a:endParaRPr b="0" lang="en-US" sz="2800" spc="-1" strike="noStrike">
              <a:latin typeface="Arial"/>
            </a:endParaRPr>
          </a:p>
        </p:txBody>
      </p:sp>
      <p:sp>
        <p:nvSpPr>
          <p:cNvPr id="7566" name="CustomShape 4"/>
          <p:cNvSpPr/>
          <p:nvPr/>
        </p:nvSpPr>
        <p:spPr>
          <a:xfrm>
            <a:off x="4717440" y="3774600"/>
            <a:ext cx="683280" cy="302400"/>
          </a:xfrm>
          <a:prstGeom prst="rect">
            <a:avLst/>
          </a:prstGeom>
          <a:solidFill>
            <a:schemeClr val="bg1"/>
          </a:solidFill>
          <a:ln w="0">
            <a:noFill/>
          </a:ln>
        </p:spPr>
        <p:style>
          <a:lnRef idx="0"/>
          <a:fillRef idx="0"/>
          <a:effectRef idx="0"/>
          <a:fontRef idx="minor"/>
        </p:style>
      </p:sp>
      <p:sp>
        <p:nvSpPr>
          <p:cNvPr id="7567" name="Line 5"/>
          <p:cNvSpPr/>
          <p:nvPr/>
        </p:nvSpPr>
        <p:spPr>
          <a:xfrm flipV="1">
            <a:off x="3898080" y="5196600"/>
            <a:ext cx="169920" cy="169920"/>
          </a:xfrm>
          <a:prstGeom prst="line">
            <a:avLst/>
          </a:prstGeom>
          <a:ln w="38100">
            <a:solidFill>
              <a:schemeClr val="tx1"/>
            </a:solidFill>
            <a:round/>
          </a:ln>
        </p:spPr>
        <p:style>
          <a:lnRef idx="0"/>
          <a:fillRef idx="0"/>
          <a:effectRef idx="0"/>
          <a:fontRef idx="minor"/>
        </p:style>
      </p:sp>
      <p:sp>
        <p:nvSpPr>
          <p:cNvPr id="7568" name="Line 6"/>
          <p:cNvSpPr/>
          <p:nvPr/>
        </p:nvSpPr>
        <p:spPr>
          <a:xfrm>
            <a:off x="4079160" y="5185440"/>
            <a:ext cx="360" cy="642960"/>
          </a:xfrm>
          <a:prstGeom prst="line">
            <a:avLst/>
          </a:prstGeom>
          <a:ln w="38100">
            <a:solidFill>
              <a:schemeClr val="tx1"/>
            </a:solidFill>
            <a:round/>
          </a:ln>
        </p:spPr>
        <p:style>
          <a:lnRef idx="0"/>
          <a:fillRef idx="0"/>
          <a:effectRef idx="0"/>
          <a:fontRef idx="minor"/>
        </p:style>
      </p:sp>
      <p:sp>
        <p:nvSpPr>
          <p:cNvPr id="7569" name="Line 7"/>
          <p:cNvSpPr/>
          <p:nvPr/>
        </p:nvSpPr>
        <p:spPr>
          <a:xfrm flipV="1">
            <a:off x="4068000" y="4869720"/>
            <a:ext cx="982440" cy="981000"/>
          </a:xfrm>
          <a:prstGeom prst="line">
            <a:avLst/>
          </a:prstGeom>
          <a:ln w="38100">
            <a:solidFill>
              <a:schemeClr val="tx1"/>
            </a:solidFill>
            <a:round/>
          </a:ln>
        </p:spPr>
        <p:style>
          <a:lnRef idx="0"/>
          <a:fillRef idx="0"/>
          <a:effectRef idx="0"/>
          <a:fontRef idx="minor"/>
        </p:style>
      </p:sp>
      <p:sp>
        <p:nvSpPr>
          <p:cNvPr id="7570" name="Line 8"/>
          <p:cNvSpPr/>
          <p:nvPr/>
        </p:nvSpPr>
        <p:spPr>
          <a:xfrm>
            <a:off x="5039280" y="4871160"/>
            <a:ext cx="360" cy="801720"/>
          </a:xfrm>
          <a:prstGeom prst="line">
            <a:avLst/>
          </a:prstGeom>
          <a:ln w="38100">
            <a:solidFill>
              <a:schemeClr val="tx1"/>
            </a:solidFill>
            <a:round/>
          </a:ln>
        </p:spPr>
        <p:style>
          <a:lnRef idx="0"/>
          <a:fillRef idx="0"/>
          <a:effectRef idx="0"/>
          <a:fontRef idx="minor"/>
        </p:style>
      </p:sp>
      <p:sp>
        <p:nvSpPr>
          <p:cNvPr id="7571" name="Line 9"/>
          <p:cNvSpPr/>
          <p:nvPr/>
        </p:nvSpPr>
        <p:spPr>
          <a:xfrm flipV="1">
            <a:off x="5031360" y="5168160"/>
            <a:ext cx="525600" cy="523800"/>
          </a:xfrm>
          <a:prstGeom prst="line">
            <a:avLst/>
          </a:prstGeom>
          <a:ln w="38100">
            <a:solidFill>
              <a:schemeClr val="tx1"/>
            </a:solidFill>
            <a:round/>
          </a:ln>
        </p:spPr>
        <p:style>
          <a:lnRef idx="0"/>
          <a:fillRef idx="0"/>
          <a:effectRef idx="0"/>
          <a:fontRef idx="minor"/>
        </p:style>
      </p:sp>
      <p:sp>
        <p:nvSpPr>
          <p:cNvPr id="7572" name="Line 10"/>
          <p:cNvSpPr/>
          <p:nvPr/>
        </p:nvSpPr>
        <p:spPr>
          <a:xfrm>
            <a:off x="5556960" y="5163480"/>
            <a:ext cx="360" cy="688680"/>
          </a:xfrm>
          <a:prstGeom prst="line">
            <a:avLst/>
          </a:prstGeom>
          <a:ln w="38100">
            <a:solidFill>
              <a:schemeClr val="tx1"/>
            </a:solidFill>
            <a:round/>
          </a:ln>
        </p:spPr>
        <p:style>
          <a:lnRef idx="0"/>
          <a:fillRef idx="0"/>
          <a:effectRef idx="0"/>
          <a:fontRef idx="minor"/>
        </p:style>
      </p:sp>
      <p:sp>
        <p:nvSpPr>
          <p:cNvPr id="7573" name="Line 11"/>
          <p:cNvSpPr/>
          <p:nvPr/>
        </p:nvSpPr>
        <p:spPr>
          <a:xfrm flipV="1">
            <a:off x="5568120" y="4848840"/>
            <a:ext cx="969840" cy="981360"/>
          </a:xfrm>
          <a:prstGeom prst="line">
            <a:avLst/>
          </a:prstGeom>
          <a:ln w="38100">
            <a:solidFill>
              <a:schemeClr val="tx1"/>
            </a:solidFill>
            <a:round/>
          </a:ln>
        </p:spPr>
        <p:style>
          <a:lnRef idx="0"/>
          <a:fillRef idx="0"/>
          <a:effectRef idx="0"/>
          <a:fontRef idx="minor"/>
        </p:style>
      </p:sp>
      <p:sp>
        <p:nvSpPr>
          <p:cNvPr id="7574" name="Line 12"/>
          <p:cNvSpPr/>
          <p:nvPr/>
        </p:nvSpPr>
        <p:spPr>
          <a:xfrm>
            <a:off x="6533280" y="4848840"/>
            <a:ext cx="11160" cy="835200"/>
          </a:xfrm>
          <a:prstGeom prst="line">
            <a:avLst/>
          </a:prstGeom>
          <a:ln w="38100">
            <a:solidFill>
              <a:schemeClr val="tx1"/>
            </a:solidFill>
            <a:round/>
          </a:ln>
        </p:spPr>
        <p:style>
          <a:lnRef idx="0"/>
          <a:fillRef idx="0"/>
          <a:effectRef idx="0"/>
          <a:fontRef idx="minor"/>
        </p:style>
      </p:sp>
      <p:sp>
        <p:nvSpPr>
          <p:cNvPr id="7575" name="Line 13"/>
          <p:cNvSpPr/>
          <p:nvPr/>
        </p:nvSpPr>
        <p:spPr>
          <a:xfrm flipV="1">
            <a:off x="6537960" y="5012640"/>
            <a:ext cx="666720" cy="666720"/>
          </a:xfrm>
          <a:prstGeom prst="line">
            <a:avLst/>
          </a:prstGeom>
          <a:ln w="38100">
            <a:solidFill>
              <a:schemeClr val="tx1"/>
            </a:solidFill>
            <a:round/>
          </a:ln>
        </p:spPr>
        <p:style>
          <a:lnRef idx="0"/>
          <a:fillRef idx="0"/>
          <a:effectRef idx="0"/>
          <a:fontRef idx="minor"/>
        </p:style>
      </p:sp>
      <p:sp>
        <p:nvSpPr>
          <p:cNvPr id="7576" name="Line 14"/>
          <p:cNvSpPr/>
          <p:nvPr/>
        </p:nvSpPr>
        <p:spPr>
          <a:xfrm>
            <a:off x="7204680" y="4998240"/>
            <a:ext cx="360" cy="747720"/>
          </a:xfrm>
          <a:prstGeom prst="line">
            <a:avLst/>
          </a:prstGeom>
          <a:ln w="38100">
            <a:solidFill>
              <a:schemeClr val="tx1"/>
            </a:solidFill>
            <a:round/>
          </a:ln>
        </p:spPr>
        <p:style>
          <a:lnRef idx="0"/>
          <a:fillRef idx="0"/>
          <a:effectRef idx="0"/>
          <a:fontRef idx="minor"/>
        </p:style>
      </p:sp>
      <p:sp>
        <p:nvSpPr>
          <p:cNvPr id="7577" name="Line 15"/>
          <p:cNvSpPr/>
          <p:nvPr/>
        </p:nvSpPr>
        <p:spPr>
          <a:xfrm flipV="1">
            <a:off x="7195320" y="4745880"/>
            <a:ext cx="876240" cy="1014480"/>
          </a:xfrm>
          <a:prstGeom prst="line">
            <a:avLst/>
          </a:prstGeom>
          <a:ln w="38100">
            <a:solidFill>
              <a:schemeClr val="tx1"/>
            </a:solidFill>
            <a:round/>
          </a:ln>
        </p:spPr>
        <p:style>
          <a:lnRef idx="0"/>
          <a:fillRef idx="0"/>
          <a:effectRef idx="0"/>
          <a:fontRef idx="minor"/>
        </p:style>
      </p:sp>
      <p:grpSp>
        <p:nvGrpSpPr>
          <p:cNvPr id="7578" name="Group 16"/>
          <p:cNvGrpSpPr/>
          <p:nvPr/>
        </p:nvGrpSpPr>
        <p:grpSpPr>
          <a:xfrm>
            <a:off x="3439440" y="4257000"/>
            <a:ext cx="4601880" cy="2560320"/>
            <a:chOff x="3439440" y="4257000"/>
            <a:chExt cx="4601880" cy="2560320"/>
          </a:xfrm>
        </p:grpSpPr>
        <p:sp>
          <p:nvSpPr>
            <p:cNvPr id="7579" name="CustomShape 17"/>
            <p:cNvSpPr/>
            <p:nvPr/>
          </p:nvSpPr>
          <p:spPr>
            <a:xfrm rot="16200000">
              <a:off x="2455200" y="5240880"/>
              <a:ext cx="2270880" cy="302760"/>
            </a:xfrm>
            <a:prstGeom prst="rect">
              <a:avLst/>
            </a:prstGeom>
            <a:solidFill>
              <a:schemeClr val="bg1"/>
            </a:solid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TCP sender  Sending rate</a:t>
              </a:r>
              <a:endParaRPr b="0" lang="en-US" sz="1400" spc="-1" strike="noStrike">
                <a:latin typeface="Arial"/>
              </a:endParaRPr>
            </a:p>
          </p:txBody>
        </p:sp>
        <p:sp>
          <p:nvSpPr>
            <p:cNvPr id="7580" name="Line 18"/>
            <p:cNvSpPr/>
            <p:nvPr/>
          </p:nvSpPr>
          <p:spPr>
            <a:xfrm>
              <a:off x="3898080" y="6493680"/>
              <a:ext cx="4143240" cy="360"/>
            </a:xfrm>
            <a:prstGeom prst="line">
              <a:avLst/>
            </a:prstGeom>
            <a:ln w="28575">
              <a:solidFill>
                <a:schemeClr val="tx1"/>
              </a:solidFill>
              <a:round/>
              <a:tailEnd len="med" type="triangle" w="med"/>
            </a:ln>
          </p:spPr>
          <p:style>
            <a:lnRef idx="0"/>
            <a:fillRef idx="0"/>
            <a:effectRef idx="0"/>
            <a:fontRef idx="minor"/>
          </p:style>
        </p:sp>
        <p:sp>
          <p:nvSpPr>
            <p:cNvPr id="7581" name="Line 19"/>
            <p:cNvSpPr/>
            <p:nvPr/>
          </p:nvSpPr>
          <p:spPr>
            <a:xfrm>
              <a:off x="3886200" y="4520880"/>
              <a:ext cx="720" cy="1974240"/>
            </a:xfrm>
            <a:prstGeom prst="line">
              <a:avLst/>
            </a:prstGeom>
            <a:ln w="28575">
              <a:solidFill>
                <a:schemeClr val="tx1"/>
              </a:solidFill>
              <a:round/>
            </a:ln>
          </p:spPr>
          <p:style>
            <a:lnRef idx="0"/>
            <a:fillRef idx="0"/>
            <a:effectRef idx="0"/>
            <a:fontRef idx="minor"/>
          </p:style>
        </p:sp>
        <p:sp>
          <p:nvSpPr>
            <p:cNvPr id="7582" name="CustomShape 20"/>
            <p:cNvSpPr/>
            <p:nvPr/>
          </p:nvSpPr>
          <p:spPr>
            <a:xfrm>
              <a:off x="5434200" y="6484320"/>
              <a:ext cx="63828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Tahoma"/>
                  <a:ea typeface="ＭＳ Ｐゴシック"/>
                </a:rPr>
                <a:t>time</a:t>
              </a:r>
              <a:endParaRPr b="0" lang="en-US" sz="1600" spc="-1" strike="noStrike">
                <a:latin typeface="Arial"/>
              </a:endParaRPr>
            </a:p>
          </p:txBody>
        </p:sp>
      </p:grpSp>
      <p:grpSp>
        <p:nvGrpSpPr>
          <p:cNvPr id="7583" name="Group 21"/>
          <p:cNvGrpSpPr/>
          <p:nvPr/>
        </p:nvGrpSpPr>
        <p:grpSpPr>
          <a:xfrm>
            <a:off x="965160" y="2146320"/>
            <a:ext cx="5052240" cy="1902600"/>
            <a:chOff x="965160" y="2146320"/>
            <a:chExt cx="5052240" cy="1902600"/>
          </a:xfrm>
        </p:grpSpPr>
        <p:sp>
          <p:nvSpPr>
            <p:cNvPr id="7584" name="CustomShape 22"/>
            <p:cNvSpPr/>
            <p:nvPr/>
          </p:nvSpPr>
          <p:spPr>
            <a:xfrm>
              <a:off x="1397160" y="2349360"/>
              <a:ext cx="4598280" cy="1432440"/>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p:style>
        </p:sp>
        <p:sp>
          <p:nvSpPr>
            <p:cNvPr id="7585" name="CustomShape 23"/>
            <p:cNvSpPr/>
            <p:nvPr/>
          </p:nvSpPr>
          <p:spPr>
            <a:xfrm>
              <a:off x="965160" y="2603520"/>
              <a:ext cx="5052240" cy="1445400"/>
            </a:xfrm>
            <a:prstGeom prst="rect">
              <a:avLst/>
            </a:prstGeom>
            <a:noFill/>
            <a:ln w="0">
              <a:noFill/>
            </a:ln>
          </p:spPr>
          <p:style>
            <a:lnRef idx="0"/>
            <a:fillRef idx="0"/>
            <a:effectRef idx="0"/>
            <a:fontRef idx="minor"/>
          </p:style>
          <p:txBody>
            <a:bodyPr lIns="90000" rIns="90000" tIns="45000" bIns="45000">
              <a:noAutofit/>
            </a:bodyPr>
            <a:p>
              <a:pPr marL="457200">
                <a:lnSpc>
                  <a:spcPct val="85000"/>
                </a:lnSpc>
                <a:spcBef>
                  <a:spcPts val="519"/>
                </a:spcBef>
                <a:tabLst>
                  <a:tab algn="l" pos="0"/>
                </a:tabLst>
              </a:pPr>
              <a:r>
                <a:rPr b="0" lang="en-US" sz="2600" spc="-1" strike="noStrike">
                  <a:solidFill>
                    <a:srgbClr val="000000"/>
                  </a:solidFill>
                  <a:latin typeface="Calibri"/>
                  <a:ea typeface="ＭＳ Ｐゴシック"/>
                </a:rPr>
                <a:t>increase sending rate </a:t>
              </a:r>
              <a:r>
                <a:rPr b="0" lang="en-US" sz="2600" spc="-1" strike="noStrike">
                  <a:solidFill>
                    <a:srgbClr val="000000"/>
                  </a:solidFill>
                  <a:latin typeface="Gill Sans MT"/>
                  <a:ea typeface="ＭＳ Ｐゴシック"/>
                </a:rPr>
                <a:t>by </a:t>
              </a:r>
              <a:r>
                <a:rPr b="0" lang="en-US" sz="2600" spc="-1" strike="noStrike">
                  <a:solidFill>
                    <a:srgbClr val="000000"/>
                  </a:solidFill>
                  <a:latin typeface="Calibri"/>
                  <a:ea typeface="ＭＳ Ｐゴシック"/>
                </a:rPr>
                <a:t>1 maximum segment size every RTT until loss detected</a:t>
              </a:r>
              <a:endParaRPr b="0" lang="en-US" sz="2600" spc="-1" strike="noStrike">
                <a:latin typeface="Arial"/>
              </a:endParaRPr>
            </a:p>
          </p:txBody>
        </p:sp>
        <p:sp>
          <p:nvSpPr>
            <p:cNvPr id="7586" name="CustomShape 24"/>
            <p:cNvSpPr/>
            <p:nvPr/>
          </p:nvSpPr>
          <p:spPr>
            <a:xfrm>
              <a:off x="1504440" y="2146320"/>
              <a:ext cx="2828160" cy="442080"/>
            </a:xfrm>
            <a:prstGeom prst="rect">
              <a:avLst/>
            </a:prstGeom>
            <a:solidFill>
              <a:schemeClr val="bg1"/>
            </a:solidFill>
            <a:ln w="0">
              <a:noFill/>
            </a:ln>
          </p:spPr>
          <p:style>
            <a:lnRef idx="0"/>
            <a:fillRef idx="0"/>
            <a:effectRef idx="0"/>
            <a:fontRef idx="minor"/>
          </p:style>
          <p:txBody>
            <a:bodyPr lIns="90000" rIns="90000" tIns="45000" bIns="45000">
              <a:noAutofit/>
            </a:bodyPr>
            <a:p>
              <a:pPr>
                <a:lnSpc>
                  <a:spcPct val="85000"/>
                </a:lnSpc>
                <a:spcBef>
                  <a:spcPts val="561"/>
                </a:spcBef>
                <a:tabLst>
                  <a:tab algn="l" pos="0"/>
                </a:tabLst>
              </a:pPr>
              <a:r>
                <a:rPr b="0" i="1" lang="en-US" sz="2800" spc="-1" strike="noStrike" u="sng">
                  <a:solidFill>
                    <a:srgbClr val="00b050"/>
                  </a:solidFill>
                  <a:uFillTx/>
                  <a:latin typeface="Calibri"/>
                  <a:ea typeface="ＭＳ Ｐゴシック"/>
                </a:rPr>
                <a:t>A</a:t>
              </a:r>
              <a:r>
                <a:rPr b="0" i="1" lang="en-US" sz="2800" spc="-1" strike="noStrike">
                  <a:solidFill>
                    <a:srgbClr val="00b050"/>
                  </a:solidFill>
                  <a:latin typeface="Calibri"/>
                  <a:ea typeface="ＭＳ Ｐゴシック"/>
                </a:rPr>
                <a:t>dditive </a:t>
              </a:r>
              <a:r>
                <a:rPr b="0" i="1" lang="en-US" sz="2800" spc="-1" strike="noStrike" u="sng">
                  <a:solidFill>
                    <a:srgbClr val="00b050"/>
                  </a:solidFill>
                  <a:uFillTx/>
                  <a:latin typeface="Calibri"/>
                  <a:ea typeface="ＭＳ Ｐゴシック"/>
                </a:rPr>
                <a:t>I</a:t>
              </a:r>
              <a:r>
                <a:rPr b="0" i="1" lang="en-US" sz="2800" spc="-1" strike="noStrike">
                  <a:solidFill>
                    <a:srgbClr val="00b050"/>
                  </a:solidFill>
                  <a:latin typeface="Calibri"/>
                  <a:ea typeface="ＭＳ Ｐゴシック"/>
                </a:rPr>
                <a:t>ncrease</a:t>
              </a:r>
              <a:endParaRPr b="0" lang="en-US" sz="2800" spc="-1" strike="noStrike">
                <a:latin typeface="Arial"/>
              </a:endParaRPr>
            </a:p>
          </p:txBody>
        </p:sp>
      </p:grpSp>
      <p:grpSp>
        <p:nvGrpSpPr>
          <p:cNvPr id="7587" name="Group 25"/>
          <p:cNvGrpSpPr/>
          <p:nvPr/>
        </p:nvGrpSpPr>
        <p:grpSpPr>
          <a:xfrm>
            <a:off x="6006960" y="2197080"/>
            <a:ext cx="4747320" cy="1419840"/>
            <a:chOff x="6006960" y="2197080"/>
            <a:chExt cx="4747320" cy="1419840"/>
          </a:xfrm>
        </p:grpSpPr>
        <p:sp>
          <p:nvSpPr>
            <p:cNvPr id="7588" name="CustomShape 26"/>
            <p:cNvSpPr/>
            <p:nvPr/>
          </p:nvSpPr>
          <p:spPr>
            <a:xfrm>
              <a:off x="6311880" y="2349360"/>
              <a:ext cx="4264560" cy="126756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p:style>
        </p:sp>
        <p:sp>
          <p:nvSpPr>
            <p:cNvPr id="7589" name="CustomShape 27"/>
            <p:cNvSpPr/>
            <p:nvPr/>
          </p:nvSpPr>
          <p:spPr>
            <a:xfrm>
              <a:off x="6006960" y="2654280"/>
              <a:ext cx="4747320" cy="822960"/>
            </a:xfrm>
            <a:prstGeom prst="rect">
              <a:avLst/>
            </a:prstGeom>
            <a:noFill/>
            <a:ln w="0">
              <a:noFill/>
            </a:ln>
          </p:spPr>
          <p:style>
            <a:lnRef idx="0"/>
            <a:fillRef idx="0"/>
            <a:effectRef idx="0"/>
            <a:fontRef idx="minor"/>
          </p:style>
          <p:txBody>
            <a:bodyPr lIns="90000" rIns="90000" tIns="45000" bIns="45000">
              <a:noAutofit/>
            </a:bodyPr>
            <a:p>
              <a:pPr marL="457200">
                <a:lnSpc>
                  <a:spcPct val="85000"/>
                </a:lnSpc>
                <a:spcBef>
                  <a:spcPts val="519"/>
                </a:spcBef>
                <a:tabLst>
                  <a:tab algn="l" pos="0"/>
                </a:tabLst>
              </a:pPr>
              <a:r>
                <a:rPr b="0" lang="en-US" sz="2600" spc="-1" strike="noStrike">
                  <a:solidFill>
                    <a:srgbClr val="000000"/>
                  </a:solidFill>
                  <a:latin typeface="Calibri"/>
                  <a:ea typeface="ＭＳ Ｐゴシック"/>
                </a:rPr>
                <a:t>cut sending rate in half at each loss event</a:t>
              </a:r>
              <a:endParaRPr b="0" lang="en-US" sz="2600" spc="-1" strike="noStrike">
                <a:latin typeface="Arial"/>
              </a:endParaRPr>
            </a:p>
            <a:p>
              <a:pPr marL="457200">
                <a:lnSpc>
                  <a:spcPct val="85000"/>
                </a:lnSpc>
                <a:spcBef>
                  <a:spcPts val="561"/>
                </a:spcBef>
                <a:tabLst>
                  <a:tab algn="l" pos="0"/>
                </a:tabLst>
              </a:pPr>
              <a:endParaRPr b="0" lang="en-US" sz="2600" spc="-1" strike="noStrike">
                <a:latin typeface="Arial"/>
              </a:endParaRPr>
            </a:p>
          </p:txBody>
        </p:sp>
        <p:sp>
          <p:nvSpPr>
            <p:cNvPr id="7590" name="CustomShape 28"/>
            <p:cNvSpPr/>
            <p:nvPr/>
          </p:nvSpPr>
          <p:spPr>
            <a:xfrm>
              <a:off x="6477120" y="2197080"/>
              <a:ext cx="3744000" cy="442080"/>
            </a:xfrm>
            <a:prstGeom prst="rect">
              <a:avLst/>
            </a:prstGeom>
            <a:solidFill>
              <a:schemeClr val="bg1"/>
            </a:solidFill>
            <a:ln w="0">
              <a:noFill/>
            </a:ln>
          </p:spPr>
          <p:style>
            <a:lnRef idx="0"/>
            <a:fillRef idx="0"/>
            <a:effectRef idx="0"/>
            <a:fontRef idx="minor"/>
          </p:style>
          <p:txBody>
            <a:bodyPr lIns="90000" rIns="90000" tIns="45000" bIns="45000">
              <a:noAutofit/>
            </a:bodyPr>
            <a:p>
              <a:pPr>
                <a:lnSpc>
                  <a:spcPct val="85000"/>
                </a:lnSpc>
                <a:spcBef>
                  <a:spcPts val="561"/>
                </a:spcBef>
                <a:tabLst>
                  <a:tab algn="l" pos="0"/>
                </a:tabLst>
              </a:pPr>
              <a:r>
                <a:rPr b="0" i="1" lang="en-US" sz="2800" spc="-1" strike="noStrike" u="sng">
                  <a:solidFill>
                    <a:srgbClr val="c00000"/>
                  </a:solidFill>
                  <a:uFillTx/>
                  <a:latin typeface="Calibri"/>
                  <a:ea typeface="ＭＳ Ｐゴシック"/>
                </a:rPr>
                <a:t>M</a:t>
              </a:r>
              <a:r>
                <a:rPr b="0" i="1" lang="en-US" sz="2800" spc="-1" strike="noStrike">
                  <a:solidFill>
                    <a:srgbClr val="c00000"/>
                  </a:solidFill>
                  <a:latin typeface="Calibri"/>
                  <a:ea typeface="ＭＳ Ｐゴシック"/>
                </a:rPr>
                <a:t>ultiplicative </a:t>
              </a:r>
              <a:r>
                <a:rPr b="0" i="1" lang="en-US" sz="2800" spc="-1" strike="noStrike" u="sng">
                  <a:solidFill>
                    <a:srgbClr val="c00000"/>
                  </a:solidFill>
                  <a:uFillTx/>
                  <a:latin typeface="Calibri"/>
                  <a:ea typeface="ＭＳ Ｐゴシック"/>
                </a:rPr>
                <a:t>D</a:t>
              </a:r>
              <a:r>
                <a:rPr b="0" i="1" lang="en-US" sz="2800" spc="-1" strike="noStrike">
                  <a:solidFill>
                    <a:srgbClr val="c00000"/>
                  </a:solidFill>
                  <a:latin typeface="Calibri"/>
                  <a:ea typeface="ＭＳ Ｐゴシック"/>
                </a:rPr>
                <a:t>ecrease</a:t>
              </a:r>
              <a:endParaRPr b="0" lang="en-US" sz="2800" spc="-1" strike="noStrike">
                <a:latin typeface="Arial"/>
              </a:endParaRPr>
            </a:p>
          </p:txBody>
        </p:sp>
      </p:grpSp>
      <p:grpSp>
        <p:nvGrpSpPr>
          <p:cNvPr id="7591" name="Group 29"/>
          <p:cNvGrpSpPr/>
          <p:nvPr/>
        </p:nvGrpSpPr>
        <p:grpSpPr>
          <a:xfrm>
            <a:off x="3952800" y="3784680"/>
            <a:ext cx="3599280" cy="1588680"/>
            <a:chOff x="3952800" y="3784680"/>
            <a:chExt cx="3599280" cy="1588680"/>
          </a:xfrm>
        </p:grpSpPr>
        <p:grpSp>
          <p:nvGrpSpPr>
            <p:cNvPr id="7592" name="Group 30"/>
            <p:cNvGrpSpPr/>
            <p:nvPr/>
          </p:nvGrpSpPr>
          <p:grpSpPr>
            <a:xfrm>
              <a:off x="3952800" y="4146840"/>
              <a:ext cx="3599280" cy="1226520"/>
              <a:chOff x="3952800" y="4146840"/>
              <a:chExt cx="3599280" cy="1226520"/>
            </a:xfrm>
          </p:grpSpPr>
          <p:sp>
            <p:nvSpPr>
              <p:cNvPr id="7593" name="CustomShape 31"/>
              <p:cNvSpPr/>
              <p:nvPr/>
            </p:nvSpPr>
            <p:spPr>
              <a:xfrm>
                <a:off x="3959280" y="4150800"/>
                <a:ext cx="360" cy="1053720"/>
              </a:xfrm>
              <a:custGeom>
                <a:avLst/>
                <a:gdLst/>
                <a:ahLst/>
                <a:rect l="l" t="t" r="r" b="b"/>
                <a:pathLst>
                  <a:path w="21600" h="21600">
                    <a:moveTo>
                      <a:pt x="0" y="0"/>
                    </a:moveTo>
                    <a:lnTo>
                      <a:pt x="21600" y="21600"/>
                    </a:lnTo>
                  </a:path>
                </a:pathLst>
              </a:custGeom>
              <a:noFill/>
              <a:ln w="127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7594" name="CustomShape 32"/>
              <p:cNvSpPr/>
              <p:nvPr/>
            </p:nvSpPr>
            <p:spPr>
              <a:xfrm>
                <a:off x="4467600" y="4150800"/>
                <a:ext cx="360" cy="1218960"/>
              </a:xfrm>
              <a:custGeom>
                <a:avLst/>
                <a:gdLst/>
                <a:ahLst/>
                <a:rect l="l" t="t" r="r" b="b"/>
                <a:pathLst>
                  <a:path w="21600" h="21600">
                    <a:moveTo>
                      <a:pt x="0" y="0"/>
                    </a:moveTo>
                    <a:lnTo>
                      <a:pt x="21600" y="21600"/>
                    </a:lnTo>
                  </a:path>
                </a:pathLst>
              </a:custGeom>
              <a:noFill/>
              <a:ln w="127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7595" name="CustomShape 33"/>
              <p:cNvSpPr/>
              <p:nvPr/>
            </p:nvSpPr>
            <p:spPr>
              <a:xfrm>
                <a:off x="5283000" y="4150800"/>
                <a:ext cx="360" cy="1222560"/>
              </a:xfrm>
              <a:custGeom>
                <a:avLst/>
                <a:gdLst/>
                <a:ahLst/>
                <a:rect l="l" t="t" r="r" b="b"/>
                <a:pathLst>
                  <a:path w="21600" h="21600">
                    <a:moveTo>
                      <a:pt x="0" y="0"/>
                    </a:moveTo>
                    <a:lnTo>
                      <a:pt x="21600" y="21600"/>
                    </a:lnTo>
                  </a:path>
                </a:pathLst>
              </a:custGeom>
              <a:noFill/>
              <a:ln w="127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7596" name="CustomShape 34"/>
              <p:cNvSpPr/>
              <p:nvPr/>
            </p:nvSpPr>
            <p:spPr>
              <a:xfrm>
                <a:off x="5952240" y="4158720"/>
                <a:ext cx="360" cy="1201680"/>
              </a:xfrm>
              <a:custGeom>
                <a:avLst/>
                <a:gdLst/>
                <a:ahLst/>
                <a:rect l="l" t="t" r="r" b="b"/>
                <a:pathLst>
                  <a:path w="21600" h="21600">
                    <a:moveTo>
                      <a:pt x="0" y="0"/>
                    </a:moveTo>
                    <a:lnTo>
                      <a:pt x="21600" y="21600"/>
                    </a:lnTo>
                  </a:path>
                </a:pathLst>
              </a:custGeom>
              <a:noFill/>
              <a:ln w="127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7597" name="CustomShape 35"/>
              <p:cNvSpPr/>
              <p:nvPr/>
            </p:nvSpPr>
            <p:spPr>
              <a:xfrm>
                <a:off x="6781680" y="4152240"/>
                <a:ext cx="360" cy="1191240"/>
              </a:xfrm>
              <a:custGeom>
                <a:avLst/>
                <a:gdLst/>
                <a:ahLst/>
                <a:rect l="l" t="t" r="r" b="b"/>
                <a:pathLst>
                  <a:path w="21600" h="21600">
                    <a:moveTo>
                      <a:pt x="0" y="0"/>
                    </a:moveTo>
                    <a:lnTo>
                      <a:pt x="21600" y="21600"/>
                    </a:lnTo>
                  </a:path>
                </a:pathLst>
              </a:custGeom>
              <a:noFill/>
              <a:ln w="127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7598" name="CustomShape 36"/>
              <p:cNvSpPr/>
              <p:nvPr/>
            </p:nvSpPr>
            <p:spPr>
              <a:xfrm>
                <a:off x="7547040" y="4146840"/>
                <a:ext cx="360" cy="1104120"/>
              </a:xfrm>
              <a:custGeom>
                <a:avLst/>
                <a:gdLst/>
                <a:ahLst/>
                <a:rect l="l" t="t" r="r" b="b"/>
                <a:pathLst>
                  <a:path w="21600" h="21600">
                    <a:moveTo>
                      <a:pt x="0" y="0"/>
                    </a:moveTo>
                    <a:lnTo>
                      <a:pt x="21600" y="21600"/>
                    </a:lnTo>
                  </a:path>
                </a:pathLst>
              </a:custGeom>
              <a:noFill/>
              <a:ln w="127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7599" name="Line 37"/>
              <p:cNvSpPr/>
              <p:nvPr/>
            </p:nvSpPr>
            <p:spPr>
              <a:xfrm>
                <a:off x="3952800" y="4149360"/>
                <a:ext cx="3599280" cy="360"/>
              </a:xfrm>
              <a:prstGeom prst="line">
                <a:avLst/>
              </a:prstGeom>
              <a:ln w="12700">
                <a:solidFill>
                  <a:srgbClr val="00b050"/>
                </a:solidFill>
              </a:ln>
            </p:spPr>
            <p:style>
              <a:lnRef idx="1">
                <a:schemeClr val="accent1"/>
              </a:lnRef>
              <a:fillRef idx="0">
                <a:schemeClr val="accent1"/>
              </a:fillRef>
              <a:effectRef idx="0">
                <a:schemeClr val="accent1"/>
              </a:effectRef>
              <a:fontRef idx="minor"/>
            </p:style>
          </p:sp>
        </p:grpSp>
        <p:sp>
          <p:nvSpPr>
            <p:cNvPr id="7600" name="CustomShape 38"/>
            <p:cNvSpPr/>
            <p:nvPr/>
          </p:nvSpPr>
          <p:spPr>
            <a:xfrm>
              <a:off x="5638680" y="3784680"/>
              <a:ext cx="360" cy="378360"/>
            </a:xfrm>
            <a:custGeom>
              <a:avLst/>
              <a:gdLst/>
              <a:ahLst/>
              <a:rect l="l" t="t" r="r" b="b"/>
              <a:pathLst>
                <a:path w="21600" h="21600">
                  <a:moveTo>
                    <a:pt x="0" y="0"/>
                  </a:moveTo>
                  <a:lnTo>
                    <a:pt x="21600" y="21600"/>
                  </a:lnTo>
                </a:path>
              </a:pathLst>
            </a:custGeom>
            <a:noFill/>
            <a:ln w="12700">
              <a:solidFill>
                <a:srgbClr val="00b050"/>
              </a:solidFill>
              <a:tailEnd len="med" type="triangle" w="med"/>
            </a:ln>
          </p:spPr>
          <p:style>
            <a:lnRef idx="1">
              <a:schemeClr val="accent1"/>
            </a:lnRef>
            <a:fillRef idx="0">
              <a:schemeClr val="accent1"/>
            </a:fillRef>
            <a:effectRef idx="0">
              <a:schemeClr val="accent1"/>
            </a:effectRef>
            <a:fontRef idx="minor"/>
          </p:style>
        </p:sp>
      </p:grpSp>
      <p:grpSp>
        <p:nvGrpSpPr>
          <p:cNvPr id="7601" name="Group 39"/>
          <p:cNvGrpSpPr/>
          <p:nvPr/>
        </p:nvGrpSpPr>
        <p:grpSpPr>
          <a:xfrm>
            <a:off x="4106160" y="3622320"/>
            <a:ext cx="3817080" cy="1693080"/>
            <a:chOff x="4106160" y="3622320"/>
            <a:chExt cx="3817080" cy="1693080"/>
          </a:xfrm>
        </p:grpSpPr>
        <p:grpSp>
          <p:nvGrpSpPr>
            <p:cNvPr id="7602" name="Group 40"/>
            <p:cNvGrpSpPr/>
            <p:nvPr/>
          </p:nvGrpSpPr>
          <p:grpSpPr>
            <a:xfrm>
              <a:off x="4106160" y="3975120"/>
              <a:ext cx="3817080" cy="1340280"/>
              <a:chOff x="4106160" y="3975120"/>
              <a:chExt cx="3817080" cy="1340280"/>
            </a:xfrm>
          </p:grpSpPr>
          <p:sp>
            <p:nvSpPr>
              <p:cNvPr id="7603" name="CustomShape 41"/>
              <p:cNvSpPr/>
              <p:nvPr/>
            </p:nvSpPr>
            <p:spPr>
              <a:xfrm flipH="1">
                <a:off x="7243200" y="3981600"/>
                <a:ext cx="676800" cy="1251720"/>
              </a:xfrm>
              <a:custGeom>
                <a:avLst/>
                <a:gdLst/>
                <a:ahLst/>
                <a:rect l="l" t="t" r="r" b="b"/>
                <a:pathLst>
                  <a:path w="21600" h="21600">
                    <a:moveTo>
                      <a:pt x="0" y="0"/>
                    </a:moveTo>
                    <a:lnTo>
                      <a:pt x="21600" y="21600"/>
                    </a:lnTo>
                  </a:path>
                </a:pathLst>
              </a:custGeom>
              <a:noFill/>
              <a:ln w="12700">
                <a:solidFill>
                  <a:srgbClr val="c00000"/>
                </a:solidFill>
                <a:tailEnd len="med" type="triangle" w="med"/>
              </a:ln>
            </p:spPr>
            <p:style>
              <a:lnRef idx="1">
                <a:schemeClr val="accent1"/>
              </a:lnRef>
              <a:fillRef idx="0">
                <a:schemeClr val="accent1"/>
              </a:fillRef>
              <a:effectRef idx="0">
                <a:schemeClr val="accent1"/>
              </a:effectRef>
              <a:fontRef idx="minor"/>
            </p:style>
          </p:sp>
          <p:sp>
            <p:nvSpPr>
              <p:cNvPr id="7604" name="CustomShape 42"/>
              <p:cNvSpPr/>
              <p:nvPr/>
            </p:nvSpPr>
            <p:spPr>
              <a:xfrm flipH="1">
                <a:off x="4106160" y="3975120"/>
                <a:ext cx="3813840" cy="1337400"/>
              </a:xfrm>
              <a:custGeom>
                <a:avLst/>
                <a:gdLst/>
                <a:ahLst/>
                <a:rect l="l" t="t" r="r" b="b"/>
                <a:pathLst>
                  <a:path w="21600" h="21600">
                    <a:moveTo>
                      <a:pt x="0" y="0"/>
                    </a:moveTo>
                    <a:lnTo>
                      <a:pt x="21600" y="21600"/>
                    </a:lnTo>
                  </a:path>
                </a:pathLst>
              </a:custGeom>
              <a:noFill/>
              <a:ln w="12700">
                <a:solidFill>
                  <a:srgbClr val="c00000"/>
                </a:solidFill>
                <a:tailEnd len="med" type="triangle" w="med"/>
              </a:ln>
            </p:spPr>
            <p:style>
              <a:lnRef idx="1">
                <a:schemeClr val="accent1"/>
              </a:lnRef>
              <a:fillRef idx="0">
                <a:schemeClr val="accent1"/>
              </a:fillRef>
              <a:effectRef idx="0">
                <a:schemeClr val="accent1"/>
              </a:effectRef>
              <a:fontRef idx="minor"/>
            </p:style>
          </p:sp>
          <p:sp>
            <p:nvSpPr>
              <p:cNvPr id="7605" name="CustomShape 43"/>
              <p:cNvSpPr/>
              <p:nvPr/>
            </p:nvSpPr>
            <p:spPr>
              <a:xfrm flipH="1">
                <a:off x="5068440" y="3978360"/>
                <a:ext cx="2851920" cy="1296000"/>
              </a:xfrm>
              <a:custGeom>
                <a:avLst/>
                <a:gdLst/>
                <a:ahLst/>
                <a:rect l="l" t="t" r="r" b="b"/>
                <a:pathLst>
                  <a:path w="21600" h="21600">
                    <a:moveTo>
                      <a:pt x="0" y="0"/>
                    </a:moveTo>
                    <a:lnTo>
                      <a:pt x="21600" y="21600"/>
                    </a:lnTo>
                  </a:path>
                </a:pathLst>
              </a:custGeom>
              <a:noFill/>
              <a:ln w="12700">
                <a:solidFill>
                  <a:srgbClr val="c00000"/>
                </a:solidFill>
                <a:tailEnd len="med" type="triangle" w="med"/>
              </a:ln>
            </p:spPr>
            <p:style>
              <a:lnRef idx="1">
                <a:schemeClr val="accent1"/>
              </a:lnRef>
              <a:fillRef idx="0">
                <a:schemeClr val="accent1"/>
              </a:fillRef>
              <a:effectRef idx="0">
                <a:schemeClr val="accent1"/>
              </a:effectRef>
              <a:fontRef idx="minor"/>
            </p:style>
          </p:sp>
          <p:sp>
            <p:nvSpPr>
              <p:cNvPr id="7606" name="CustomShape 44"/>
              <p:cNvSpPr/>
              <p:nvPr/>
            </p:nvSpPr>
            <p:spPr>
              <a:xfrm flipH="1">
                <a:off x="5604840" y="3984480"/>
                <a:ext cx="2318400" cy="1330920"/>
              </a:xfrm>
              <a:custGeom>
                <a:avLst/>
                <a:gdLst/>
                <a:ahLst/>
                <a:rect l="l" t="t" r="r" b="b"/>
                <a:pathLst>
                  <a:path w="21600" h="21600">
                    <a:moveTo>
                      <a:pt x="0" y="0"/>
                    </a:moveTo>
                    <a:lnTo>
                      <a:pt x="21600" y="21600"/>
                    </a:lnTo>
                  </a:path>
                </a:pathLst>
              </a:custGeom>
              <a:noFill/>
              <a:ln w="12700">
                <a:solidFill>
                  <a:srgbClr val="c00000"/>
                </a:solidFill>
                <a:tailEnd len="med" type="triangle" w="med"/>
              </a:ln>
            </p:spPr>
            <p:style>
              <a:lnRef idx="1">
                <a:schemeClr val="accent1"/>
              </a:lnRef>
              <a:fillRef idx="0">
                <a:schemeClr val="accent1"/>
              </a:fillRef>
              <a:effectRef idx="0">
                <a:schemeClr val="accent1"/>
              </a:effectRef>
              <a:fontRef idx="minor"/>
            </p:style>
          </p:sp>
          <p:sp>
            <p:nvSpPr>
              <p:cNvPr id="7607" name="CustomShape 45"/>
              <p:cNvSpPr/>
              <p:nvPr/>
            </p:nvSpPr>
            <p:spPr>
              <a:xfrm flipH="1">
                <a:off x="6563880" y="3984480"/>
                <a:ext cx="1356480" cy="1191240"/>
              </a:xfrm>
              <a:custGeom>
                <a:avLst/>
                <a:gdLst/>
                <a:ahLst/>
                <a:rect l="l" t="t" r="r" b="b"/>
                <a:pathLst>
                  <a:path w="21600" h="21600">
                    <a:moveTo>
                      <a:pt x="0" y="0"/>
                    </a:moveTo>
                    <a:lnTo>
                      <a:pt x="21600" y="21600"/>
                    </a:lnTo>
                  </a:path>
                </a:pathLst>
              </a:custGeom>
              <a:noFill/>
              <a:ln w="12700">
                <a:solidFill>
                  <a:srgbClr val="c00000"/>
                </a:solidFill>
                <a:tailEnd len="med" type="triangle" w="med"/>
              </a:ln>
            </p:spPr>
            <p:style>
              <a:lnRef idx="1">
                <a:schemeClr val="accent1"/>
              </a:lnRef>
              <a:fillRef idx="0">
                <a:schemeClr val="accent1"/>
              </a:fillRef>
              <a:effectRef idx="0">
                <a:schemeClr val="accent1"/>
              </a:effectRef>
              <a:fontRef idx="minor"/>
            </p:style>
          </p:sp>
        </p:grpSp>
        <p:sp>
          <p:nvSpPr>
            <p:cNvPr id="7608" name="Line 46"/>
            <p:cNvSpPr/>
            <p:nvPr/>
          </p:nvSpPr>
          <p:spPr>
            <a:xfrm flipV="1">
              <a:off x="7921440" y="3622320"/>
              <a:ext cx="360" cy="358920"/>
            </a:xfrm>
            <a:prstGeom prst="line">
              <a:avLst/>
            </a:prstGeom>
            <a:ln w="12700">
              <a:solidFill>
                <a:srgbClr val="c00000"/>
              </a:solidFill>
            </a:ln>
          </p:spPr>
          <p:style>
            <a:lnRef idx="1">
              <a:schemeClr val="accent1"/>
            </a:lnRef>
            <a:fillRef idx="0">
              <a:schemeClr val="accent1"/>
            </a:fillRef>
            <a:effectRef idx="0">
              <a:schemeClr val="accent1"/>
            </a:effectRef>
            <a:fontRef idx="minor"/>
          </p:style>
        </p:sp>
      </p:grpSp>
      <p:sp>
        <p:nvSpPr>
          <p:cNvPr id="7609" name="CustomShape 47"/>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554A4D90-A3A2-4C57-AF27-78304FA354D5}" type="slidenum">
              <a:rPr b="0" lang="en-US" sz="1100" spc="-1" strike="noStrike">
                <a:solidFill>
                  <a:srgbClr val="404040"/>
                </a:solidFill>
                <a:latin typeface="Calibri"/>
                <a:ea typeface="DejaVu Sans"/>
              </a:rPr>
              <a:t>120</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975" dur="indefinite" restart="never" nodeType="tmRoot">
          <p:childTnLst>
            <p:seq>
              <p:cTn id="2976" dur="indefinite" nodeType="mainSeq">
                <p:childTnLst>
                  <p:par>
                    <p:cTn id="2977" fill="hold">
                      <p:stCondLst>
                        <p:cond delay="indefinite"/>
                      </p:stCondLst>
                      <p:childTnLst>
                        <p:par>
                          <p:cTn id="2978" fill="hold">
                            <p:stCondLst>
                              <p:cond delay="0"/>
                            </p:stCondLst>
                            <p:childTnLst>
                              <p:par>
                                <p:cTn id="2979" nodeType="clickEffect" fill="hold" presetClass="entr" presetID="9">
                                  <p:stCondLst>
                                    <p:cond delay="0"/>
                                  </p:stCondLst>
                                  <p:childTnLst>
                                    <p:set>
                                      <p:cBhvr>
                                        <p:cTn id="2980" dur="1" fill="hold">
                                          <p:stCondLst>
                                            <p:cond delay="0"/>
                                          </p:stCondLst>
                                        </p:cTn>
                                        <p:tgtEl>
                                          <p:spTgt spid="7578"/>
                                        </p:tgtEl>
                                        <p:attrNameLst>
                                          <p:attrName>style.visibility</p:attrName>
                                        </p:attrNameLst>
                                      </p:cBhvr>
                                      <p:to>
                                        <p:strVal val="visible"/>
                                      </p:to>
                                    </p:set>
                                    <p:animEffect filter="dissolve" transition="in">
                                      <p:cBhvr additive="repl">
                                        <p:cTn id="2981" dur="500"/>
                                        <p:tgtEl>
                                          <p:spTgt spid="7578"/>
                                        </p:tgtEl>
                                      </p:cBhvr>
                                    </p:animEffect>
                                  </p:childTnLst>
                                </p:cTn>
                              </p:par>
                            </p:childTnLst>
                          </p:cTn>
                        </p:par>
                      </p:childTnLst>
                    </p:cTn>
                  </p:par>
                  <p:par>
                    <p:cTn id="2982" fill="hold">
                      <p:stCondLst>
                        <p:cond delay="indefinite"/>
                      </p:stCondLst>
                      <p:childTnLst>
                        <p:par>
                          <p:cTn id="2983" fill="hold">
                            <p:stCondLst>
                              <p:cond delay="0"/>
                            </p:stCondLst>
                            <p:childTnLst>
                              <p:par>
                                <p:cTn id="2984" nodeType="clickEffect" fill="hold" presetClass="entr" presetID="22" presetSubtype="8">
                                  <p:stCondLst>
                                    <p:cond delay="0"/>
                                  </p:stCondLst>
                                  <p:childTnLst>
                                    <p:set>
                                      <p:cBhvr>
                                        <p:cTn id="2985" dur="1" fill="hold">
                                          <p:stCondLst>
                                            <p:cond delay="0"/>
                                          </p:stCondLst>
                                        </p:cTn>
                                        <p:tgtEl>
                                          <p:spTgt spid="7567"/>
                                        </p:tgtEl>
                                        <p:attrNameLst>
                                          <p:attrName>style.visibility</p:attrName>
                                        </p:attrNameLst>
                                      </p:cBhvr>
                                      <p:to>
                                        <p:strVal val="visible"/>
                                      </p:to>
                                    </p:set>
                                    <p:animEffect filter="wipe(left)" transition="in">
                                      <p:cBhvr additive="repl">
                                        <p:cTn id="2986" dur="500"/>
                                        <p:tgtEl>
                                          <p:spTgt spid="7567"/>
                                        </p:tgtEl>
                                      </p:cBhvr>
                                    </p:animEffect>
                                  </p:childTnLst>
                                </p:cTn>
                              </p:par>
                            </p:childTnLst>
                          </p:cTn>
                        </p:par>
                        <p:par>
                          <p:cTn id="2987" fill="hold">
                            <p:stCondLst>
                              <p:cond delay="500"/>
                            </p:stCondLst>
                            <p:childTnLst>
                              <p:par>
                                <p:cTn id="2988" nodeType="afterEffect" fill="hold" presetClass="entr" presetID="22" presetSubtype="1">
                                  <p:stCondLst>
                                    <p:cond delay="0"/>
                                  </p:stCondLst>
                                  <p:childTnLst>
                                    <p:set>
                                      <p:cBhvr>
                                        <p:cTn id="2989" dur="1" fill="hold">
                                          <p:stCondLst>
                                            <p:cond delay="0"/>
                                          </p:stCondLst>
                                        </p:cTn>
                                        <p:tgtEl>
                                          <p:spTgt spid="7568"/>
                                        </p:tgtEl>
                                        <p:attrNameLst>
                                          <p:attrName>style.visibility</p:attrName>
                                        </p:attrNameLst>
                                      </p:cBhvr>
                                      <p:to>
                                        <p:strVal val="visible"/>
                                      </p:to>
                                    </p:set>
                                    <p:animEffect filter="wipe(up)" transition="in">
                                      <p:cBhvr additive="repl">
                                        <p:cTn id="2990" dur="500"/>
                                        <p:tgtEl>
                                          <p:spTgt spid="7568"/>
                                        </p:tgtEl>
                                      </p:cBhvr>
                                    </p:animEffect>
                                  </p:childTnLst>
                                </p:cTn>
                              </p:par>
                            </p:childTnLst>
                          </p:cTn>
                        </p:par>
                        <p:par>
                          <p:cTn id="2991" fill="hold">
                            <p:stCondLst>
                              <p:cond delay="1000"/>
                            </p:stCondLst>
                            <p:childTnLst>
                              <p:par>
                                <p:cTn id="2992" nodeType="afterEffect" fill="hold" presetClass="entr" presetID="22" presetSubtype="8">
                                  <p:stCondLst>
                                    <p:cond delay="0"/>
                                  </p:stCondLst>
                                  <p:childTnLst>
                                    <p:set>
                                      <p:cBhvr>
                                        <p:cTn id="2993" dur="1" fill="hold">
                                          <p:stCondLst>
                                            <p:cond delay="0"/>
                                          </p:stCondLst>
                                        </p:cTn>
                                        <p:tgtEl>
                                          <p:spTgt spid="7569"/>
                                        </p:tgtEl>
                                        <p:attrNameLst>
                                          <p:attrName>style.visibility</p:attrName>
                                        </p:attrNameLst>
                                      </p:cBhvr>
                                      <p:to>
                                        <p:strVal val="visible"/>
                                      </p:to>
                                    </p:set>
                                    <p:animEffect filter="wipe(left)" transition="in">
                                      <p:cBhvr additive="repl">
                                        <p:cTn id="2994" dur="500"/>
                                        <p:tgtEl>
                                          <p:spTgt spid="7569"/>
                                        </p:tgtEl>
                                      </p:cBhvr>
                                    </p:animEffect>
                                  </p:childTnLst>
                                </p:cTn>
                              </p:par>
                            </p:childTnLst>
                          </p:cTn>
                        </p:par>
                        <p:par>
                          <p:cTn id="2995" fill="hold">
                            <p:stCondLst>
                              <p:cond delay="1500"/>
                            </p:stCondLst>
                            <p:childTnLst>
                              <p:par>
                                <p:cTn id="2996" nodeType="afterEffect" fill="hold" presetClass="entr" presetID="22" presetSubtype="1">
                                  <p:stCondLst>
                                    <p:cond delay="0"/>
                                  </p:stCondLst>
                                  <p:childTnLst>
                                    <p:set>
                                      <p:cBhvr>
                                        <p:cTn id="2997" dur="1" fill="hold">
                                          <p:stCondLst>
                                            <p:cond delay="0"/>
                                          </p:stCondLst>
                                        </p:cTn>
                                        <p:tgtEl>
                                          <p:spTgt spid="7570"/>
                                        </p:tgtEl>
                                        <p:attrNameLst>
                                          <p:attrName>style.visibility</p:attrName>
                                        </p:attrNameLst>
                                      </p:cBhvr>
                                      <p:to>
                                        <p:strVal val="visible"/>
                                      </p:to>
                                    </p:set>
                                    <p:animEffect filter="wipe(up)" transition="in">
                                      <p:cBhvr additive="repl">
                                        <p:cTn id="2998" dur="500"/>
                                        <p:tgtEl>
                                          <p:spTgt spid="7570"/>
                                        </p:tgtEl>
                                      </p:cBhvr>
                                    </p:animEffect>
                                  </p:childTnLst>
                                </p:cTn>
                              </p:par>
                            </p:childTnLst>
                          </p:cTn>
                        </p:par>
                        <p:par>
                          <p:cTn id="2999" fill="hold">
                            <p:stCondLst>
                              <p:cond delay="2000"/>
                            </p:stCondLst>
                            <p:childTnLst>
                              <p:par>
                                <p:cTn id="3000" nodeType="afterEffect" fill="hold" presetClass="entr" presetID="22" presetSubtype="8">
                                  <p:stCondLst>
                                    <p:cond delay="0"/>
                                  </p:stCondLst>
                                  <p:childTnLst>
                                    <p:set>
                                      <p:cBhvr>
                                        <p:cTn id="3001" dur="1" fill="hold">
                                          <p:stCondLst>
                                            <p:cond delay="0"/>
                                          </p:stCondLst>
                                        </p:cTn>
                                        <p:tgtEl>
                                          <p:spTgt spid="7571"/>
                                        </p:tgtEl>
                                        <p:attrNameLst>
                                          <p:attrName>style.visibility</p:attrName>
                                        </p:attrNameLst>
                                      </p:cBhvr>
                                      <p:to>
                                        <p:strVal val="visible"/>
                                      </p:to>
                                    </p:set>
                                    <p:animEffect filter="wipe(left)" transition="in">
                                      <p:cBhvr additive="repl">
                                        <p:cTn id="3002" dur="500"/>
                                        <p:tgtEl>
                                          <p:spTgt spid="7571"/>
                                        </p:tgtEl>
                                      </p:cBhvr>
                                    </p:animEffect>
                                  </p:childTnLst>
                                </p:cTn>
                              </p:par>
                            </p:childTnLst>
                          </p:cTn>
                        </p:par>
                        <p:par>
                          <p:cTn id="3003" fill="hold">
                            <p:stCondLst>
                              <p:cond delay="2500"/>
                            </p:stCondLst>
                            <p:childTnLst>
                              <p:par>
                                <p:cTn id="3004" nodeType="afterEffect" fill="hold" presetClass="entr" presetID="22" presetSubtype="1">
                                  <p:stCondLst>
                                    <p:cond delay="0"/>
                                  </p:stCondLst>
                                  <p:childTnLst>
                                    <p:set>
                                      <p:cBhvr>
                                        <p:cTn id="3005" dur="1" fill="hold">
                                          <p:stCondLst>
                                            <p:cond delay="0"/>
                                          </p:stCondLst>
                                        </p:cTn>
                                        <p:tgtEl>
                                          <p:spTgt spid="7572"/>
                                        </p:tgtEl>
                                        <p:attrNameLst>
                                          <p:attrName>style.visibility</p:attrName>
                                        </p:attrNameLst>
                                      </p:cBhvr>
                                      <p:to>
                                        <p:strVal val="visible"/>
                                      </p:to>
                                    </p:set>
                                    <p:animEffect filter="wipe(up)" transition="in">
                                      <p:cBhvr additive="repl">
                                        <p:cTn id="3006" dur="500"/>
                                        <p:tgtEl>
                                          <p:spTgt spid="7572"/>
                                        </p:tgtEl>
                                      </p:cBhvr>
                                    </p:animEffect>
                                  </p:childTnLst>
                                </p:cTn>
                              </p:par>
                            </p:childTnLst>
                          </p:cTn>
                        </p:par>
                        <p:par>
                          <p:cTn id="3007" fill="hold">
                            <p:stCondLst>
                              <p:cond delay="3000"/>
                            </p:stCondLst>
                            <p:childTnLst>
                              <p:par>
                                <p:cTn id="3008" nodeType="afterEffect" fill="hold" presetClass="entr" presetID="22" presetSubtype="4">
                                  <p:stCondLst>
                                    <p:cond delay="0"/>
                                  </p:stCondLst>
                                  <p:childTnLst>
                                    <p:set>
                                      <p:cBhvr>
                                        <p:cTn id="3009" dur="1" fill="hold">
                                          <p:stCondLst>
                                            <p:cond delay="0"/>
                                          </p:stCondLst>
                                        </p:cTn>
                                        <p:tgtEl>
                                          <p:spTgt spid="7573"/>
                                        </p:tgtEl>
                                        <p:attrNameLst>
                                          <p:attrName>style.visibility</p:attrName>
                                        </p:attrNameLst>
                                      </p:cBhvr>
                                      <p:to>
                                        <p:strVal val="visible"/>
                                      </p:to>
                                    </p:set>
                                    <p:animEffect filter="wipe(down)" transition="in">
                                      <p:cBhvr additive="repl">
                                        <p:cTn id="3010" dur="500"/>
                                        <p:tgtEl>
                                          <p:spTgt spid="7573"/>
                                        </p:tgtEl>
                                      </p:cBhvr>
                                    </p:animEffect>
                                  </p:childTnLst>
                                </p:cTn>
                              </p:par>
                            </p:childTnLst>
                          </p:cTn>
                        </p:par>
                        <p:par>
                          <p:cTn id="3011" fill="hold">
                            <p:stCondLst>
                              <p:cond delay="3500"/>
                            </p:stCondLst>
                            <p:childTnLst>
                              <p:par>
                                <p:cTn id="3012" nodeType="afterEffect" fill="hold" presetClass="entr" presetID="22" presetSubtype="1">
                                  <p:stCondLst>
                                    <p:cond delay="0"/>
                                  </p:stCondLst>
                                  <p:childTnLst>
                                    <p:set>
                                      <p:cBhvr>
                                        <p:cTn id="3013" dur="1" fill="hold">
                                          <p:stCondLst>
                                            <p:cond delay="0"/>
                                          </p:stCondLst>
                                        </p:cTn>
                                        <p:tgtEl>
                                          <p:spTgt spid="7574"/>
                                        </p:tgtEl>
                                        <p:attrNameLst>
                                          <p:attrName>style.visibility</p:attrName>
                                        </p:attrNameLst>
                                      </p:cBhvr>
                                      <p:to>
                                        <p:strVal val="visible"/>
                                      </p:to>
                                    </p:set>
                                    <p:animEffect filter="wipe(up)" transition="in">
                                      <p:cBhvr additive="repl">
                                        <p:cTn id="3014" dur="500"/>
                                        <p:tgtEl>
                                          <p:spTgt spid="7574"/>
                                        </p:tgtEl>
                                      </p:cBhvr>
                                    </p:animEffect>
                                  </p:childTnLst>
                                </p:cTn>
                              </p:par>
                            </p:childTnLst>
                          </p:cTn>
                        </p:par>
                        <p:par>
                          <p:cTn id="3015" fill="hold">
                            <p:stCondLst>
                              <p:cond delay="4000"/>
                            </p:stCondLst>
                            <p:childTnLst>
                              <p:par>
                                <p:cTn id="3016" nodeType="afterEffect" fill="hold" presetClass="entr" presetID="22" presetSubtype="4">
                                  <p:stCondLst>
                                    <p:cond delay="0"/>
                                  </p:stCondLst>
                                  <p:childTnLst>
                                    <p:set>
                                      <p:cBhvr>
                                        <p:cTn id="3017" dur="1" fill="hold">
                                          <p:stCondLst>
                                            <p:cond delay="0"/>
                                          </p:stCondLst>
                                        </p:cTn>
                                        <p:tgtEl>
                                          <p:spTgt spid="7575"/>
                                        </p:tgtEl>
                                        <p:attrNameLst>
                                          <p:attrName>style.visibility</p:attrName>
                                        </p:attrNameLst>
                                      </p:cBhvr>
                                      <p:to>
                                        <p:strVal val="visible"/>
                                      </p:to>
                                    </p:set>
                                    <p:animEffect filter="wipe(down)" transition="in">
                                      <p:cBhvr additive="repl">
                                        <p:cTn id="3018" dur="500"/>
                                        <p:tgtEl>
                                          <p:spTgt spid="7575"/>
                                        </p:tgtEl>
                                      </p:cBhvr>
                                    </p:animEffect>
                                  </p:childTnLst>
                                </p:cTn>
                              </p:par>
                            </p:childTnLst>
                          </p:cTn>
                        </p:par>
                        <p:par>
                          <p:cTn id="3019" fill="hold">
                            <p:stCondLst>
                              <p:cond delay="4500"/>
                            </p:stCondLst>
                            <p:childTnLst>
                              <p:par>
                                <p:cTn id="3020" nodeType="afterEffect" fill="hold" presetClass="entr" presetID="22" presetSubtype="1">
                                  <p:stCondLst>
                                    <p:cond delay="0"/>
                                  </p:stCondLst>
                                  <p:childTnLst>
                                    <p:set>
                                      <p:cBhvr>
                                        <p:cTn id="3021" dur="1" fill="hold">
                                          <p:stCondLst>
                                            <p:cond delay="0"/>
                                          </p:stCondLst>
                                        </p:cTn>
                                        <p:tgtEl>
                                          <p:spTgt spid="7576"/>
                                        </p:tgtEl>
                                        <p:attrNameLst>
                                          <p:attrName>style.visibility</p:attrName>
                                        </p:attrNameLst>
                                      </p:cBhvr>
                                      <p:to>
                                        <p:strVal val="visible"/>
                                      </p:to>
                                    </p:set>
                                    <p:animEffect filter="wipe(up)" transition="in">
                                      <p:cBhvr additive="repl">
                                        <p:cTn id="3022" dur="500"/>
                                        <p:tgtEl>
                                          <p:spTgt spid="7576"/>
                                        </p:tgtEl>
                                      </p:cBhvr>
                                    </p:animEffect>
                                  </p:childTnLst>
                                </p:cTn>
                              </p:par>
                            </p:childTnLst>
                          </p:cTn>
                        </p:par>
                        <p:par>
                          <p:cTn id="3023" fill="hold">
                            <p:stCondLst>
                              <p:cond delay="5000"/>
                            </p:stCondLst>
                            <p:childTnLst>
                              <p:par>
                                <p:cTn id="3024" nodeType="afterEffect" fill="hold" presetClass="entr" presetID="22" presetSubtype="4">
                                  <p:stCondLst>
                                    <p:cond delay="0"/>
                                  </p:stCondLst>
                                  <p:childTnLst>
                                    <p:set>
                                      <p:cBhvr>
                                        <p:cTn id="3025" dur="1" fill="hold">
                                          <p:stCondLst>
                                            <p:cond delay="0"/>
                                          </p:stCondLst>
                                        </p:cTn>
                                        <p:tgtEl>
                                          <p:spTgt spid="7577"/>
                                        </p:tgtEl>
                                        <p:attrNameLst>
                                          <p:attrName>style.visibility</p:attrName>
                                        </p:attrNameLst>
                                      </p:cBhvr>
                                      <p:to>
                                        <p:strVal val="visible"/>
                                      </p:to>
                                    </p:set>
                                    <p:animEffect filter="wipe(down)" transition="in">
                                      <p:cBhvr additive="repl">
                                        <p:cTn id="3026" dur="500"/>
                                        <p:tgtEl>
                                          <p:spTgt spid="7577"/>
                                        </p:tgtEl>
                                      </p:cBhvr>
                                    </p:animEffect>
                                  </p:childTnLst>
                                </p:cTn>
                              </p:par>
                            </p:childTnLst>
                          </p:cTn>
                        </p:par>
                      </p:childTnLst>
                    </p:cTn>
                  </p:par>
                  <p:par>
                    <p:cTn id="3027" fill="hold">
                      <p:stCondLst>
                        <p:cond delay="indefinite"/>
                      </p:stCondLst>
                      <p:childTnLst>
                        <p:par>
                          <p:cTn id="3028" fill="hold">
                            <p:stCondLst>
                              <p:cond delay="0"/>
                            </p:stCondLst>
                            <p:childTnLst>
                              <p:par>
                                <p:cTn id="3029" nodeType="clickEffect" fill="hold" presetClass="entr" presetID="9">
                                  <p:stCondLst>
                                    <p:cond delay="0"/>
                                  </p:stCondLst>
                                  <p:childTnLst>
                                    <p:set>
                                      <p:cBhvr>
                                        <p:cTn id="3030" dur="1" fill="hold">
                                          <p:stCondLst>
                                            <p:cond delay="0"/>
                                          </p:stCondLst>
                                        </p:cTn>
                                        <p:tgtEl>
                                          <p:spTgt spid="7583"/>
                                        </p:tgtEl>
                                        <p:attrNameLst>
                                          <p:attrName>style.visibility</p:attrName>
                                        </p:attrNameLst>
                                      </p:cBhvr>
                                      <p:to>
                                        <p:strVal val="visible"/>
                                      </p:to>
                                    </p:set>
                                    <p:animEffect filter="dissolve" transition="in">
                                      <p:cBhvr additive="repl">
                                        <p:cTn id="3031" dur="500"/>
                                        <p:tgtEl>
                                          <p:spTgt spid="7583"/>
                                        </p:tgtEl>
                                      </p:cBhvr>
                                    </p:animEffect>
                                  </p:childTnLst>
                                </p:cTn>
                              </p:par>
                            </p:childTnLst>
                          </p:cTn>
                        </p:par>
                        <p:par>
                          <p:cTn id="3032" fill="hold">
                            <p:stCondLst>
                              <p:cond delay="500"/>
                            </p:stCondLst>
                            <p:childTnLst>
                              <p:par>
                                <p:cTn id="3033" nodeType="afterEffect" fill="hold" presetClass="entr" presetID="22" presetSubtype="1">
                                  <p:stCondLst>
                                    <p:cond delay="1000"/>
                                  </p:stCondLst>
                                  <p:childTnLst>
                                    <p:set>
                                      <p:cBhvr>
                                        <p:cTn id="3034" dur="1" fill="hold">
                                          <p:stCondLst>
                                            <p:cond delay="0"/>
                                          </p:stCondLst>
                                        </p:cTn>
                                        <p:tgtEl>
                                          <p:spTgt spid="7591"/>
                                        </p:tgtEl>
                                        <p:attrNameLst>
                                          <p:attrName>style.visibility</p:attrName>
                                        </p:attrNameLst>
                                      </p:cBhvr>
                                      <p:to>
                                        <p:strVal val="visible"/>
                                      </p:to>
                                    </p:set>
                                    <p:animEffect filter="wipe(up)" transition="in">
                                      <p:cBhvr additive="repl">
                                        <p:cTn id="3035" dur="500"/>
                                        <p:tgtEl>
                                          <p:spTgt spid="7591"/>
                                        </p:tgtEl>
                                      </p:cBhvr>
                                    </p:animEffect>
                                  </p:childTnLst>
                                </p:cTn>
                              </p:par>
                            </p:childTnLst>
                          </p:cTn>
                        </p:par>
                      </p:childTnLst>
                    </p:cTn>
                  </p:par>
                  <p:par>
                    <p:cTn id="3036" fill="hold">
                      <p:stCondLst>
                        <p:cond delay="indefinite"/>
                      </p:stCondLst>
                      <p:childTnLst>
                        <p:par>
                          <p:cTn id="3037" fill="hold">
                            <p:stCondLst>
                              <p:cond delay="0"/>
                            </p:stCondLst>
                            <p:childTnLst>
                              <p:par>
                                <p:cTn id="3038" nodeType="clickEffect" fill="hold" presetClass="entr" presetID="9">
                                  <p:stCondLst>
                                    <p:cond delay="0"/>
                                  </p:stCondLst>
                                  <p:childTnLst>
                                    <p:set>
                                      <p:cBhvr>
                                        <p:cTn id="3039" dur="1" fill="hold">
                                          <p:stCondLst>
                                            <p:cond delay="0"/>
                                          </p:stCondLst>
                                        </p:cTn>
                                        <p:tgtEl>
                                          <p:spTgt spid="7587"/>
                                        </p:tgtEl>
                                        <p:attrNameLst>
                                          <p:attrName>style.visibility</p:attrName>
                                        </p:attrNameLst>
                                      </p:cBhvr>
                                      <p:to>
                                        <p:strVal val="visible"/>
                                      </p:to>
                                    </p:set>
                                    <p:animEffect filter="dissolve" transition="in">
                                      <p:cBhvr additive="repl">
                                        <p:cTn id="3040" dur="500"/>
                                        <p:tgtEl>
                                          <p:spTgt spid="7587"/>
                                        </p:tgtEl>
                                      </p:cBhvr>
                                    </p:animEffect>
                                  </p:childTnLst>
                                </p:cTn>
                              </p:par>
                              <p:par>
                                <p:cTn id="3041" nodeType="withEffect" fill="hold" presetClass="exit" presetID="9">
                                  <p:stCondLst>
                                    <p:cond delay="0"/>
                                  </p:stCondLst>
                                  <p:childTnLst>
                                    <p:animEffect filter="dissolve" transition="out">
                                      <p:cBhvr additive="repl">
                                        <p:cTn id="3042" dur="500"/>
                                        <p:tgtEl>
                                          <p:spTgt spid="7591"/>
                                        </p:tgtEl>
                                      </p:cBhvr>
                                    </p:animEffect>
                                    <p:set>
                                      <p:cBhvr>
                                        <p:cTn id="3043" dur="1" fill="hold">
                                          <p:stCondLst>
                                            <p:cond delay="499"/>
                                          </p:stCondLst>
                                        </p:cTn>
                                        <p:tgtEl>
                                          <p:spTgt spid="7591"/>
                                        </p:tgtEl>
                                        <p:attrNameLst>
                                          <p:attrName>style.visibility</p:attrName>
                                        </p:attrNameLst>
                                      </p:cBhvr>
                                      <p:to>
                                        <p:strVal val="hidden"/>
                                      </p:to>
                                    </p:set>
                                  </p:childTnLst>
                                </p:cTn>
                              </p:par>
                            </p:childTnLst>
                          </p:cTn>
                        </p:par>
                        <p:par>
                          <p:cTn id="3044" fill="hold">
                            <p:stCondLst>
                              <p:cond delay="500"/>
                            </p:stCondLst>
                            <p:childTnLst>
                              <p:par>
                                <p:cTn id="3045" nodeType="afterEffect" fill="hold" presetClass="entr" presetID="22" presetSubtype="1">
                                  <p:stCondLst>
                                    <p:cond delay="1000"/>
                                  </p:stCondLst>
                                  <p:childTnLst>
                                    <p:set>
                                      <p:cBhvr>
                                        <p:cTn id="3046" dur="1" fill="hold">
                                          <p:stCondLst>
                                            <p:cond delay="0"/>
                                          </p:stCondLst>
                                        </p:cTn>
                                        <p:tgtEl>
                                          <p:spTgt spid="7601"/>
                                        </p:tgtEl>
                                        <p:attrNameLst>
                                          <p:attrName>style.visibility</p:attrName>
                                        </p:attrNameLst>
                                      </p:cBhvr>
                                      <p:to>
                                        <p:strVal val="visible"/>
                                      </p:to>
                                    </p:set>
                                    <p:animEffect filter="wipe(up)" transition="in">
                                      <p:cBhvr additive="repl">
                                        <p:cTn id="3047" dur="500"/>
                                        <p:tgtEl>
                                          <p:spTgt spid="7601"/>
                                        </p:tgtEl>
                                      </p:cBhvr>
                                    </p:animEffect>
                                  </p:childTnLst>
                                </p:cTn>
                              </p:par>
                            </p:childTnLst>
                          </p:cTn>
                        </p:par>
                      </p:childTnLst>
                    </p:cTn>
                  </p:par>
                  <p:par>
                    <p:cTn id="3048" fill="hold">
                      <p:stCondLst>
                        <p:cond delay="indefinite"/>
                      </p:stCondLst>
                      <p:childTnLst>
                        <p:par>
                          <p:cTn id="3049" fill="hold">
                            <p:stCondLst>
                              <p:cond delay="0"/>
                            </p:stCondLst>
                            <p:childTnLst>
                              <p:par>
                                <p:cTn id="3050" nodeType="clickEffect" fill="hold" presetClass="entr" presetID="9">
                                  <p:stCondLst>
                                    <p:cond delay="0"/>
                                  </p:stCondLst>
                                  <p:childTnLst>
                                    <p:set>
                                      <p:cBhvr>
                                        <p:cTn id="3051" dur="1" fill="hold">
                                          <p:stCondLst>
                                            <p:cond delay="0"/>
                                          </p:stCondLst>
                                        </p:cTn>
                                        <p:tgtEl>
                                          <p:spTgt spid="7565"/>
                                        </p:tgtEl>
                                        <p:attrNameLst>
                                          <p:attrName>style.visibility</p:attrName>
                                        </p:attrNameLst>
                                      </p:cBhvr>
                                      <p:to>
                                        <p:strVal val="visible"/>
                                      </p:to>
                                    </p:set>
                                    <p:animEffect filter="dissolve" transition="in">
                                      <p:cBhvr additive="repl">
                                        <p:cTn id="3052" dur="500"/>
                                        <p:tgtEl>
                                          <p:spTgt spid="7565"/>
                                        </p:tgtEl>
                                      </p:cBhvr>
                                    </p:animEffect>
                                  </p:childTnLst>
                                </p:cTn>
                              </p:par>
                              <p:par>
                                <p:cTn id="3053" nodeType="withEffect" fill="hold" presetClass="exit" presetID="9">
                                  <p:stCondLst>
                                    <p:cond delay="0"/>
                                  </p:stCondLst>
                                  <p:childTnLst>
                                    <p:animEffect filter="dissolve" transition="out">
                                      <p:cBhvr additive="repl">
                                        <p:cTn id="3054" dur="500"/>
                                        <p:tgtEl>
                                          <p:spTgt spid="7601"/>
                                        </p:tgtEl>
                                      </p:cBhvr>
                                    </p:animEffect>
                                    <p:set>
                                      <p:cBhvr>
                                        <p:cTn id="3055" dur="1" fill="hold">
                                          <p:stCondLst>
                                            <p:cond delay="499"/>
                                          </p:stCondLst>
                                        </p:cTn>
                                        <p:tgtEl>
                                          <p:spTgt spid="760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0" name="CustomShape 1"/>
          <p:cNvSpPr/>
          <p:nvPr/>
        </p:nvSpPr>
        <p:spPr>
          <a:xfrm>
            <a:off x="811440" y="25812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4800" spc="-1" strike="noStrike">
                <a:solidFill>
                  <a:srgbClr val="0000a3"/>
                </a:solidFill>
                <a:latin typeface="Calibri Light"/>
                <a:ea typeface="DejaVu Sans"/>
              </a:rPr>
              <a:t>TCP AIMD: more</a:t>
            </a:r>
            <a:endParaRPr b="0" lang="en-US" sz="4800" spc="-1" strike="noStrike">
              <a:latin typeface="Arial"/>
            </a:endParaRPr>
          </a:p>
        </p:txBody>
      </p:sp>
      <p:sp>
        <p:nvSpPr>
          <p:cNvPr id="7611" name="CustomShape 2"/>
          <p:cNvSpPr/>
          <p:nvPr/>
        </p:nvSpPr>
        <p:spPr>
          <a:xfrm>
            <a:off x="901800" y="1361520"/>
            <a:ext cx="9844920" cy="1765440"/>
          </a:xfrm>
          <a:prstGeom prst="rect">
            <a:avLst/>
          </a:prstGeom>
          <a:noFill/>
          <a:ln w="0">
            <a:noFill/>
          </a:ln>
        </p:spPr>
        <p:style>
          <a:lnRef idx="0"/>
          <a:fillRef idx="0"/>
          <a:effectRef idx="0"/>
          <a:fontRef idx="minor"/>
        </p:style>
        <p:txBody>
          <a:bodyPr lIns="90000" rIns="90000" tIns="45000" bIns="45000">
            <a:noAutofit/>
          </a:bodyPr>
          <a:p>
            <a:pPr>
              <a:lnSpc>
                <a:spcPct val="85000"/>
              </a:lnSpc>
              <a:spcBef>
                <a:spcPts val="561"/>
              </a:spcBef>
              <a:tabLst>
                <a:tab algn="l" pos="0"/>
              </a:tabLst>
            </a:pPr>
            <a:r>
              <a:rPr b="0" i="1" lang="en-US" sz="2800" spc="-1" strike="noStrike">
                <a:solidFill>
                  <a:srgbClr val="c00000"/>
                </a:solidFill>
                <a:latin typeface="Calibri"/>
                <a:ea typeface="ＭＳ Ｐゴシック"/>
              </a:rPr>
              <a:t>Multiplicative decrease </a:t>
            </a:r>
            <a:r>
              <a:rPr b="0" lang="en-US" sz="2800" spc="-1" strike="noStrike">
                <a:solidFill>
                  <a:srgbClr val="000000"/>
                </a:solidFill>
                <a:latin typeface="Calibri"/>
                <a:ea typeface="ＭＳ Ｐゴシック"/>
              </a:rPr>
              <a:t>detail:  sending rate is </a:t>
            </a:r>
            <a:endParaRPr b="0" lang="en-US" sz="2800" spc="-1" strike="noStrike">
              <a:latin typeface="Arial"/>
            </a:endParaRPr>
          </a:p>
          <a:p>
            <a:pPr marL="406440" indent="-302400">
              <a:lnSpc>
                <a:spcPct val="85000"/>
              </a:lnSpc>
              <a:spcBef>
                <a:spcPts val="561"/>
              </a:spcBef>
              <a:buClr>
                <a:srgbClr val="000099"/>
              </a:buClr>
              <a:buFont typeface="Wingdings" charset="2"/>
              <a:buChar char=""/>
              <a:tabLst>
                <a:tab algn="l" pos="0"/>
              </a:tabLst>
            </a:pPr>
            <a:r>
              <a:rPr b="0" lang="en-US" sz="2800" spc="-1" strike="noStrike">
                <a:solidFill>
                  <a:srgbClr val="000000"/>
                </a:solidFill>
                <a:latin typeface="Calibri"/>
                <a:ea typeface="ＭＳ Ｐゴシック"/>
              </a:rPr>
              <a:t>Cut in half on loss detected by triple duplicate ACK (TCP Reno)</a:t>
            </a:r>
            <a:endParaRPr b="0" lang="en-US" sz="2800" spc="-1" strike="noStrike">
              <a:latin typeface="Arial"/>
            </a:endParaRPr>
          </a:p>
          <a:p>
            <a:pPr marL="406440" indent="-302400">
              <a:lnSpc>
                <a:spcPct val="85000"/>
              </a:lnSpc>
              <a:spcBef>
                <a:spcPts val="561"/>
              </a:spcBef>
              <a:buClr>
                <a:srgbClr val="000099"/>
              </a:buClr>
              <a:buFont typeface="Wingdings" charset="2"/>
              <a:buChar char=""/>
              <a:tabLst>
                <a:tab algn="l" pos="0"/>
              </a:tabLst>
            </a:pPr>
            <a:r>
              <a:rPr b="0" lang="en-US" sz="2800" spc="-1" strike="noStrike">
                <a:solidFill>
                  <a:srgbClr val="000000"/>
                </a:solidFill>
                <a:latin typeface="Calibri"/>
                <a:ea typeface="ＭＳ Ｐゴシック"/>
              </a:rPr>
              <a:t>Cut to 1 MSS (maximum segment size) when loss detected by timeout (TCP Tahoe)</a:t>
            </a:r>
            <a:endParaRPr b="0" lang="en-US" sz="2800" spc="-1" strike="noStrike">
              <a:latin typeface="Arial"/>
            </a:endParaRPr>
          </a:p>
          <a:p>
            <a:pPr>
              <a:lnSpc>
                <a:spcPct val="85000"/>
              </a:lnSpc>
              <a:spcBef>
                <a:spcPts val="561"/>
              </a:spcBef>
              <a:tabLst>
                <a:tab algn="l" pos="0"/>
              </a:tabLst>
            </a:pPr>
            <a:endParaRPr b="0" lang="en-US" sz="2800" spc="-1" strike="noStrike">
              <a:latin typeface="Arial"/>
            </a:endParaRPr>
          </a:p>
          <a:p>
            <a:pPr>
              <a:lnSpc>
                <a:spcPct val="85000"/>
              </a:lnSpc>
              <a:spcBef>
                <a:spcPts val="561"/>
              </a:spcBef>
              <a:tabLst>
                <a:tab algn="l" pos="0"/>
              </a:tabLst>
            </a:pPr>
            <a:endParaRPr b="0" lang="en-US" sz="2800" spc="-1" strike="noStrike">
              <a:latin typeface="Arial"/>
            </a:endParaRPr>
          </a:p>
        </p:txBody>
      </p:sp>
      <p:sp>
        <p:nvSpPr>
          <p:cNvPr id="7612" name="CustomShape 3"/>
          <p:cNvSpPr/>
          <p:nvPr/>
        </p:nvSpPr>
        <p:spPr>
          <a:xfrm>
            <a:off x="861120" y="3363120"/>
            <a:ext cx="9844920" cy="1765440"/>
          </a:xfrm>
          <a:prstGeom prst="rect">
            <a:avLst/>
          </a:prstGeom>
          <a:noFill/>
          <a:ln w="0">
            <a:noFill/>
          </a:ln>
        </p:spPr>
        <p:style>
          <a:lnRef idx="0"/>
          <a:fillRef idx="0"/>
          <a:effectRef idx="0"/>
          <a:fontRef idx="minor"/>
        </p:style>
        <p:txBody>
          <a:bodyPr lIns="90000" rIns="90000" tIns="45000" bIns="45000">
            <a:noAutofit/>
          </a:bodyPr>
          <a:p>
            <a:pPr>
              <a:lnSpc>
                <a:spcPct val="85000"/>
              </a:lnSpc>
              <a:spcBef>
                <a:spcPts val="561"/>
              </a:spcBef>
              <a:tabLst>
                <a:tab algn="l" pos="0"/>
              </a:tabLst>
            </a:pPr>
            <a:r>
              <a:rPr b="0" lang="en-US" sz="2800" spc="-1" strike="noStrike">
                <a:solidFill>
                  <a:srgbClr val="000000"/>
                </a:solidFill>
                <a:latin typeface="Calibri"/>
                <a:ea typeface="ＭＳ Ｐゴシック"/>
              </a:rPr>
              <a:t>Why</a:t>
            </a:r>
            <a:r>
              <a:rPr b="0" i="1" lang="en-US" sz="2800" spc="-1" strike="noStrike">
                <a:solidFill>
                  <a:srgbClr val="c00000"/>
                </a:solidFill>
                <a:latin typeface="Calibri"/>
                <a:ea typeface="ＭＳ Ｐゴシック"/>
              </a:rPr>
              <a:t> </a:t>
            </a:r>
            <a:r>
              <a:rPr b="0" lang="en-US" sz="2800" spc="-1" strike="noStrike" u="sng">
                <a:solidFill>
                  <a:srgbClr val="c00000"/>
                </a:solidFill>
                <a:uFillTx/>
                <a:latin typeface="Calibri"/>
                <a:ea typeface="ＭＳ Ｐゴシック"/>
              </a:rPr>
              <a:t>A</a:t>
            </a:r>
            <a:r>
              <a:rPr b="0" lang="en-US" sz="2800" spc="-1" strike="noStrike">
                <a:solidFill>
                  <a:srgbClr val="000000"/>
                </a:solidFill>
                <a:latin typeface="Calibri"/>
                <a:ea typeface="ＭＳ Ｐゴシック"/>
              </a:rPr>
              <a:t>I</a:t>
            </a:r>
            <a:r>
              <a:rPr b="0" lang="en-US" sz="2800" spc="-1" strike="noStrike" u="sng">
                <a:solidFill>
                  <a:srgbClr val="c00000"/>
                </a:solidFill>
                <a:uFillTx/>
                <a:latin typeface="Calibri"/>
                <a:ea typeface="ＭＳ Ｐゴシック"/>
              </a:rPr>
              <a:t>M</a:t>
            </a:r>
            <a:r>
              <a:rPr b="0" lang="en-US" sz="2800" spc="-1" strike="noStrike">
                <a:solidFill>
                  <a:srgbClr val="000000"/>
                </a:solidFill>
                <a:latin typeface="Calibri"/>
                <a:ea typeface="ＭＳ Ｐゴシック"/>
              </a:rPr>
              <a:t>D</a:t>
            </a:r>
            <a:r>
              <a:rPr b="0" lang="en-US" sz="2800" spc="-1" strike="noStrike">
                <a:solidFill>
                  <a:srgbClr val="c00000"/>
                </a:solidFill>
                <a:latin typeface="Calibri"/>
                <a:ea typeface="ＭＳ Ｐゴシック"/>
              </a:rPr>
              <a:t>?</a:t>
            </a:r>
            <a:r>
              <a:rPr b="0" i="1" lang="en-US" sz="2800" spc="-1" strike="noStrike">
                <a:solidFill>
                  <a:srgbClr val="c00000"/>
                </a:solidFill>
                <a:latin typeface="Calibri"/>
                <a:ea typeface="ＭＳ Ｐゴシック"/>
              </a:rPr>
              <a:t> </a:t>
            </a:r>
            <a:r>
              <a:rPr b="0" lang="en-US" sz="2800" spc="-1" strike="noStrike">
                <a:solidFill>
                  <a:srgbClr val="000000"/>
                </a:solidFill>
                <a:latin typeface="Calibri"/>
                <a:ea typeface="ＭＳ Ｐゴシック"/>
              </a:rPr>
              <a:t> </a:t>
            </a:r>
            <a:endParaRPr b="0" lang="en-US" sz="2800" spc="-1" strike="noStrike">
              <a:latin typeface="Arial"/>
            </a:endParaRPr>
          </a:p>
          <a:p>
            <a:pPr marL="406440" indent="-302400">
              <a:lnSpc>
                <a:spcPct val="85000"/>
              </a:lnSpc>
              <a:spcBef>
                <a:spcPts val="561"/>
              </a:spcBef>
              <a:buClr>
                <a:srgbClr val="000099"/>
              </a:buClr>
              <a:buFont typeface="Wingdings" charset="2"/>
              <a:buChar char=""/>
              <a:tabLst>
                <a:tab algn="l" pos="0"/>
              </a:tabLst>
            </a:pPr>
            <a:r>
              <a:rPr b="0" lang="en-US" sz="2800" spc="-1" strike="noStrike">
                <a:solidFill>
                  <a:srgbClr val="000000"/>
                </a:solidFill>
                <a:latin typeface="Calibri"/>
                <a:ea typeface="ＭＳ Ｐゴシック"/>
              </a:rPr>
              <a:t>AIMD – a distributed, asynchronous algorithm – has been shown to:</a:t>
            </a:r>
            <a:endParaRPr b="0" lang="en-US" sz="2800" spc="-1" strike="noStrike">
              <a:latin typeface="Arial"/>
            </a:endParaRPr>
          </a:p>
          <a:p>
            <a:pPr lvl="1" marL="690480" indent="-281520">
              <a:lnSpc>
                <a:spcPct val="85000"/>
              </a:lnSpc>
              <a:spcBef>
                <a:spcPts val="561"/>
              </a:spcBef>
              <a:buClr>
                <a:srgbClr val="000099"/>
              </a:buClr>
              <a:buFont typeface="Arial"/>
              <a:buChar char="•"/>
              <a:tabLst>
                <a:tab algn="l" pos="0"/>
              </a:tabLst>
            </a:pPr>
            <a:r>
              <a:rPr b="0" lang="en-US" sz="2800" spc="-1" strike="noStrike">
                <a:solidFill>
                  <a:srgbClr val="000000"/>
                </a:solidFill>
                <a:latin typeface="Calibri"/>
                <a:ea typeface="ＭＳ Ｐゴシック"/>
              </a:rPr>
              <a:t>optimize congested flow rates network wide!</a:t>
            </a:r>
            <a:endParaRPr b="0" lang="en-US" sz="2800" spc="-1" strike="noStrike">
              <a:latin typeface="Arial"/>
            </a:endParaRPr>
          </a:p>
          <a:p>
            <a:pPr lvl="1" marL="690480" indent="-281520">
              <a:lnSpc>
                <a:spcPct val="85000"/>
              </a:lnSpc>
              <a:spcBef>
                <a:spcPts val="561"/>
              </a:spcBef>
              <a:buClr>
                <a:srgbClr val="000099"/>
              </a:buClr>
              <a:buFont typeface="Arial"/>
              <a:buChar char="•"/>
              <a:tabLst>
                <a:tab algn="l" pos="0"/>
              </a:tabLst>
            </a:pPr>
            <a:r>
              <a:rPr b="0" lang="en-US" sz="2800" spc="-1" strike="noStrike">
                <a:solidFill>
                  <a:srgbClr val="000000"/>
                </a:solidFill>
                <a:latin typeface="Calibri"/>
                <a:ea typeface="ＭＳ Ｐゴシック"/>
              </a:rPr>
              <a:t>have desirable stability properties</a:t>
            </a:r>
            <a:endParaRPr b="0" lang="en-US" sz="2800" spc="-1" strike="noStrike">
              <a:latin typeface="Arial"/>
            </a:endParaRPr>
          </a:p>
          <a:p>
            <a:pPr marL="101520">
              <a:lnSpc>
                <a:spcPct val="85000"/>
              </a:lnSpc>
              <a:spcBef>
                <a:spcPts val="561"/>
              </a:spcBef>
              <a:tabLst>
                <a:tab algn="l" pos="0"/>
              </a:tabLst>
            </a:pPr>
            <a:endParaRPr b="0" lang="en-US" sz="2800" spc="-1" strike="noStrike">
              <a:latin typeface="Arial"/>
            </a:endParaRPr>
          </a:p>
          <a:p>
            <a:pPr marL="101520">
              <a:lnSpc>
                <a:spcPct val="85000"/>
              </a:lnSpc>
              <a:spcBef>
                <a:spcPts val="561"/>
              </a:spcBef>
              <a:tabLst>
                <a:tab algn="l" pos="0"/>
              </a:tabLst>
            </a:pPr>
            <a:endParaRPr b="0" lang="en-US" sz="2800" spc="-1" strike="noStrike">
              <a:latin typeface="Arial"/>
            </a:endParaRPr>
          </a:p>
        </p:txBody>
      </p:sp>
      <p:sp>
        <p:nvSpPr>
          <p:cNvPr id="7613" name="CustomShape 4"/>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15998DC6-5045-4E80-9384-AF6B4EE6B904}" type="slidenum">
              <a:rPr b="0" lang="en-US" sz="1100" spc="-1" strike="noStrike">
                <a:solidFill>
                  <a:srgbClr val="404040"/>
                </a:solidFill>
                <a:latin typeface="Calibri"/>
                <a:ea typeface="DejaVu Sans"/>
              </a:rPr>
              <a:t>121</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056" dur="indefinite" restart="never" nodeType="tmRoot">
          <p:childTnLst>
            <p:seq>
              <p:cTn id="3057" dur="indefinite" nodeType="mainSeq">
                <p:childTnLst>
                  <p:par>
                    <p:cTn id="3058" fill="hold">
                      <p:stCondLst>
                        <p:cond delay="indefinite"/>
                      </p:stCondLst>
                      <p:childTnLst>
                        <p:par>
                          <p:cTn id="3059" fill="hold">
                            <p:stCondLst>
                              <p:cond delay="0"/>
                            </p:stCondLst>
                            <p:childTnLst>
                              <p:par>
                                <p:cTn id="3060" nodeType="clickEffect" fill="hold" presetClass="entr" presetID="9">
                                  <p:stCondLst>
                                    <p:cond delay="0"/>
                                  </p:stCondLst>
                                  <p:childTnLst>
                                    <p:set>
                                      <p:cBhvr>
                                        <p:cTn id="3061" dur="1" fill="hold">
                                          <p:stCondLst>
                                            <p:cond delay="0"/>
                                          </p:stCondLst>
                                        </p:cTn>
                                        <p:tgtEl>
                                          <p:spTgt spid="7612"/>
                                        </p:tgtEl>
                                        <p:attrNameLst>
                                          <p:attrName>style.visibility</p:attrName>
                                        </p:attrNameLst>
                                      </p:cBhvr>
                                      <p:to>
                                        <p:strVal val="visible"/>
                                      </p:to>
                                    </p:set>
                                    <p:animEffect filter="dissolve" transition="in">
                                      <p:cBhvr additive="repl">
                                        <p:cTn id="3062" dur="500"/>
                                        <p:tgtEl>
                                          <p:spTgt spid="76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4" name="CustomShape 1"/>
          <p:cNvSpPr/>
          <p:nvPr/>
        </p:nvSpPr>
        <p:spPr>
          <a:xfrm>
            <a:off x="812880" y="25956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congestion control: details</a:t>
            </a:r>
            <a:endParaRPr b="0" lang="en-US" sz="4800" spc="-1" strike="noStrike">
              <a:latin typeface="Arial"/>
            </a:endParaRPr>
          </a:p>
        </p:txBody>
      </p:sp>
      <p:grpSp>
        <p:nvGrpSpPr>
          <p:cNvPr id="7615" name="Group 2"/>
          <p:cNvGrpSpPr/>
          <p:nvPr/>
        </p:nvGrpSpPr>
        <p:grpSpPr>
          <a:xfrm>
            <a:off x="1116360" y="4838040"/>
            <a:ext cx="10031760" cy="1693080"/>
            <a:chOff x="1116360" y="4838040"/>
            <a:chExt cx="10031760" cy="1693080"/>
          </a:xfrm>
        </p:grpSpPr>
        <p:sp>
          <p:nvSpPr>
            <p:cNvPr id="7616" name="CustomShape 3"/>
            <p:cNvSpPr/>
            <p:nvPr/>
          </p:nvSpPr>
          <p:spPr>
            <a:xfrm>
              <a:off x="5989320" y="4895640"/>
              <a:ext cx="5158800" cy="3625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7617" name="CustomShape 4"/>
            <p:cNvSpPr/>
            <p:nvPr/>
          </p:nvSpPr>
          <p:spPr>
            <a:xfrm>
              <a:off x="1116360" y="4838040"/>
              <a:ext cx="9626400" cy="1693080"/>
            </a:xfrm>
            <a:prstGeom prst="rect">
              <a:avLst/>
            </a:prstGeom>
            <a:noFill/>
            <a:ln w="0">
              <a:noFill/>
            </a:ln>
          </p:spPr>
          <p:style>
            <a:lnRef idx="0"/>
            <a:fillRef idx="0"/>
            <a:effectRef idx="0"/>
            <a:fontRef idx="minor"/>
          </p:style>
          <p:txBody>
            <a:bodyPr lIns="90000" rIns="90000" tIns="45000" bIns="45000">
              <a:noAutofit/>
            </a:bodyPr>
            <a:p>
              <a:pPr marL="284040" indent="-281520">
                <a:lnSpc>
                  <a:spcPct val="90000"/>
                </a:lnSpc>
                <a:spcBef>
                  <a:spcPts val="561"/>
                </a:spcBef>
                <a:buClr>
                  <a:srgbClr val="000099"/>
                </a:buClr>
                <a:buFont typeface="Wingdings" charset="2"/>
                <a:buChar char=""/>
              </a:pPr>
              <a:r>
                <a:rPr b="0" lang="en-US" sz="2800" spc="-1" strike="noStrike">
                  <a:solidFill>
                    <a:srgbClr val="000000"/>
                  </a:solidFill>
                  <a:latin typeface="Calibri"/>
                  <a:ea typeface="ＭＳ Ｐゴシック"/>
                </a:rPr>
                <a:t>TCP sender limits transmission:</a:t>
              </a:r>
              <a:endParaRPr b="0" lang="en-US" sz="2800" spc="-1" strike="noStrike">
                <a:latin typeface="Arial"/>
              </a:endParaRPr>
            </a:p>
            <a:p>
              <a:pPr marL="284040" indent="-281520">
                <a:lnSpc>
                  <a:spcPct val="90000"/>
                </a:lnSpc>
                <a:spcBef>
                  <a:spcPts val="561"/>
                </a:spcBef>
                <a:buClr>
                  <a:srgbClr val="000099"/>
                </a:buClr>
                <a:buFont typeface="Wingdings" charset="2"/>
                <a:buChar char=""/>
              </a:pPr>
              <a:r>
                <a:rPr b="0" lang="en-US" sz="2800" spc="-1" strike="noStrike">
                  <a:solidFill>
                    <a:srgbClr val="000000"/>
                  </a:solidFill>
                  <a:latin typeface="Courier New"/>
                  <a:ea typeface="ＭＳ Ｐゴシック"/>
                </a:rPr>
                <a:t>cwnd </a:t>
              </a:r>
              <a:r>
                <a:rPr b="0" lang="en-US" sz="2800" spc="-1" strike="noStrike">
                  <a:solidFill>
                    <a:srgbClr val="000000"/>
                  </a:solidFill>
                  <a:latin typeface="Calibri"/>
                  <a:ea typeface="ＭＳ Ｐゴシック"/>
                </a:rPr>
                <a:t>is dynamically adjusted in response to observed network congestion (implementing TCP congestion control)</a:t>
              </a:r>
              <a:endParaRPr b="0" lang="en-US" sz="2800" spc="-1" strike="noStrike">
                <a:latin typeface="Arial"/>
              </a:endParaRPr>
            </a:p>
            <a:p>
              <a:pPr>
                <a:lnSpc>
                  <a:spcPct val="85000"/>
                </a:lnSpc>
                <a:spcBef>
                  <a:spcPts val="561"/>
                </a:spcBef>
              </a:pPr>
              <a:endParaRPr b="0" lang="en-US" sz="2800" spc="-1" strike="noStrike">
                <a:latin typeface="Arial"/>
              </a:endParaRPr>
            </a:p>
          </p:txBody>
        </p:sp>
        <p:grpSp>
          <p:nvGrpSpPr>
            <p:cNvPr id="7618" name="Group 5"/>
            <p:cNvGrpSpPr/>
            <p:nvPr/>
          </p:nvGrpSpPr>
          <p:grpSpPr>
            <a:xfrm>
              <a:off x="6040080" y="4887000"/>
              <a:ext cx="4885920" cy="381600"/>
              <a:chOff x="6040080" y="4887000"/>
              <a:chExt cx="4885920" cy="381600"/>
            </a:xfrm>
          </p:grpSpPr>
          <p:sp>
            <p:nvSpPr>
              <p:cNvPr id="7619" name="CustomShape 6"/>
              <p:cNvSpPr/>
              <p:nvPr/>
            </p:nvSpPr>
            <p:spPr>
              <a:xfrm>
                <a:off x="6040080" y="4946040"/>
                <a:ext cx="4393440" cy="322560"/>
              </a:xfrm>
              <a:prstGeom prst="rect">
                <a:avLst/>
              </a:prstGeom>
              <a:noFill/>
              <a:ln w="0">
                <a:noFill/>
              </a:ln>
            </p:spPr>
            <p:style>
              <a:lnRef idx="0"/>
              <a:fillRef idx="0"/>
              <a:effectRef idx="0"/>
              <a:fontRef idx="minor"/>
            </p:style>
            <p:txBody>
              <a:bodyPr lIns="90000" rIns="90000" tIns="45000" bIns="45000">
                <a:spAutoFit/>
              </a:bodyPr>
              <a:p>
                <a:pPr marL="225360" indent="-222840">
                  <a:lnSpc>
                    <a:spcPct val="85000"/>
                  </a:lnSpc>
                  <a:spcBef>
                    <a:spcPts val="360"/>
                  </a:spcBef>
                  <a:tabLst>
                    <a:tab algn="l" pos="0"/>
                  </a:tabLst>
                </a:pPr>
                <a:r>
                  <a:rPr b="1" lang="en-US" sz="1800" spc="-1" strike="noStrike">
                    <a:solidFill>
                      <a:srgbClr val="000000"/>
                    </a:solidFill>
                    <a:latin typeface="Courier New"/>
                    <a:ea typeface="ＭＳ Ｐゴシック"/>
                  </a:rPr>
                  <a:t>LastByteSent- LastByteAcked</a:t>
                </a:r>
                <a:endParaRPr b="0" lang="en-US" sz="1800" spc="-1" strike="noStrike">
                  <a:latin typeface="Arial"/>
                </a:endParaRPr>
              </a:p>
            </p:txBody>
          </p:sp>
          <p:grpSp>
            <p:nvGrpSpPr>
              <p:cNvPr id="7620" name="Group 7"/>
              <p:cNvGrpSpPr/>
              <p:nvPr/>
            </p:nvGrpSpPr>
            <p:grpSpPr>
              <a:xfrm>
                <a:off x="9842400" y="4887000"/>
                <a:ext cx="1083600" cy="363960"/>
                <a:chOff x="9842400" y="4887000"/>
                <a:chExt cx="1083600" cy="363960"/>
              </a:xfrm>
            </p:grpSpPr>
            <p:grpSp>
              <p:nvGrpSpPr>
                <p:cNvPr id="7621" name="Group 8"/>
                <p:cNvGrpSpPr/>
                <p:nvPr/>
              </p:nvGrpSpPr>
              <p:grpSpPr>
                <a:xfrm>
                  <a:off x="9842400" y="4907880"/>
                  <a:ext cx="348840" cy="333000"/>
                  <a:chOff x="9842400" y="4907880"/>
                  <a:chExt cx="348840" cy="333000"/>
                </a:xfrm>
              </p:grpSpPr>
              <p:sp>
                <p:nvSpPr>
                  <p:cNvPr id="7622" name="CustomShape 9"/>
                  <p:cNvSpPr/>
                  <p:nvPr/>
                </p:nvSpPr>
                <p:spPr>
                  <a:xfrm>
                    <a:off x="9842400" y="4907880"/>
                    <a:ext cx="34884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1" lang="en-US" sz="1600" spc="-1" strike="noStrike">
                        <a:solidFill>
                          <a:srgbClr val="000000"/>
                        </a:solidFill>
                        <a:latin typeface="Tahoma"/>
                        <a:ea typeface="ＭＳ Ｐゴシック"/>
                      </a:rPr>
                      <a:t>&lt;</a:t>
                    </a:r>
                    <a:endParaRPr b="0" lang="en-US" sz="1600" spc="-1" strike="noStrike">
                      <a:latin typeface="Arial"/>
                    </a:endParaRPr>
                  </a:p>
                </p:txBody>
              </p:sp>
              <p:sp>
                <p:nvSpPr>
                  <p:cNvPr id="7623" name="Line 10"/>
                  <p:cNvSpPr/>
                  <p:nvPr/>
                </p:nvSpPr>
                <p:spPr>
                  <a:xfrm>
                    <a:off x="9959400" y="5180400"/>
                    <a:ext cx="135000" cy="360"/>
                  </a:xfrm>
                  <a:prstGeom prst="line">
                    <a:avLst/>
                  </a:prstGeom>
                  <a:ln w="19050">
                    <a:solidFill>
                      <a:srgbClr val="000000"/>
                    </a:solidFill>
                    <a:round/>
                  </a:ln>
                </p:spPr>
                <p:style>
                  <a:lnRef idx="0"/>
                  <a:fillRef idx="0"/>
                  <a:effectRef idx="0"/>
                  <a:fontRef idx="minor"/>
                </p:style>
              </p:sp>
            </p:grpSp>
            <p:sp>
              <p:nvSpPr>
                <p:cNvPr id="7624" name="CustomShape 11"/>
                <p:cNvSpPr/>
                <p:nvPr/>
              </p:nvSpPr>
              <p:spPr>
                <a:xfrm>
                  <a:off x="10197720" y="4887000"/>
                  <a:ext cx="72828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1" lang="en-US" sz="1800" spc="-1" strike="noStrike">
                      <a:solidFill>
                        <a:srgbClr val="000000"/>
                      </a:solidFill>
                      <a:latin typeface="Courier New"/>
                      <a:ea typeface="ＭＳ Ｐゴシック"/>
                    </a:rPr>
                    <a:t>cwnd</a:t>
                  </a:r>
                  <a:endParaRPr b="0" lang="en-US" sz="1800" spc="-1" strike="noStrike">
                    <a:latin typeface="Arial"/>
                  </a:endParaRPr>
                </a:p>
              </p:txBody>
            </p:sp>
          </p:grpSp>
        </p:grpSp>
      </p:grpSp>
      <p:sp>
        <p:nvSpPr>
          <p:cNvPr id="7625" name="CustomShape 12"/>
          <p:cNvSpPr/>
          <p:nvPr/>
        </p:nvSpPr>
        <p:spPr>
          <a:xfrm>
            <a:off x="1314360" y="2927880"/>
            <a:ext cx="4500720" cy="105120"/>
          </a:xfrm>
          <a:prstGeom prst="rect">
            <a:avLst/>
          </a:prstGeom>
          <a:solidFill>
            <a:srgbClr val="ffffff"/>
          </a:solidFill>
          <a:ln w="0">
            <a:noFill/>
          </a:ln>
        </p:spPr>
        <p:style>
          <a:lnRef idx="0"/>
          <a:fillRef idx="0"/>
          <a:effectRef idx="0"/>
          <a:fontRef idx="minor"/>
        </p:style>
      </p:sp>
      <p:grpSp>
        <p:nvGrpSpPr>
          <p:cNvPr id="7626" name="Group 13"/>
          <p:cNvGrpSpPr/>
          <p:nvPr/>
        </p:nvGrpSpPr>
        <p:grpSpPr>
          <a:xfrm>
            <a:off x="1296720" y="2849040"/>
            <a:ext cx="1257480" cy="853560"/>
            <a:chOff x="1296720" y="2849040"/>
            <a:chExt cx="1257480" cy="853560"/>
          </a:xfrm>
        </p:grpSpPr>
        <p:sp>
          <p:nvSpPr>
            <p:cNvPr id="7627" name="CustomShape 14"/>
            <p:cNvSpPr/>
            <p:nvPr/>
          </p:nvSpPr>
          <p:spPr>
            <a:xfrm>
              <a:off x="2369160" y="2849040"/>
              <a:ext cx="185040" cy="462240"/>
            </a:xfrm>
            <a:custGeom>
              <a:avLst/>
              <a:gdLst/>
              <a:ahLst/>
              <a:rect l="l" t="t" r="r" b="b"/>
              <a:pathLst>
                <a:path w="91" h="242">
                  <a:moveTo>
                    <a:pt x="91" y="0"/>
                  </a:moveTo>
                  <a:lnTo>
                    <a:pt x="88" y="242"/>
                  </a:lnTo>
                  <a:lnTo>
                    <a:pt x="0" y="242"/>
                  </a:lnTo>
                </a:path>
              </a:pathLst>
            </a:custGeom>
            <a:noFill/>
            <a:ln w="19050">
              <a:solidFill>
                <a:srgbClr val="cc0000"/>
              </a:solidFill>
              <a:round/>
            </a:ln>
          </p:spPr>
          <p:style>
            <a:lnRef idx="0"/>
            <a:fillRef idx="0"/>
            <a:effectRef idx="0"/>
            <a:fontRef idx="minor"/>
          </p:style>
        </p:sp>
        <p:sp>
          <p:nvSpPr>
            <p:cNvPr id="7628" name="CustomShape 15"/>
            <p:cNvSpPr/>
            <p:nvPr/>
          </p:nvSpPr>
          <p:spPr>
            <a:xfrm>
              <a:off x="1296720" y="3119760"/>
              <a:ext cx="969120" cy="58284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800" spc="-1" strike="noStrike">
                  <a:solidFill>
                    <a:srgbClr val="000000"/>
                  </a:solidFill>
                  <a:latin typeface="Calibri"/>
                  <a:ea typeface="ＭＳ Ｐゴシック"/>
                </a:rPr>
                <a:t>last byte</a:t>
              </a:r>
              <a:endParaRPr b="0" lang="en-US" sz="1800" spc="-1" strike="noStrike">
                <a:latin typeface="Arial"/>
              </a:endParaRPr>
            </a:p>
            <a:p>
              <a:pPr>
                <a:lnSpc>
                  <a:spcPct val="90000"/>
                </a:lnSpc>
                <a:tabLst>
                  <a:tab algn="l" pos="0"/>
                </a:tabLst>
              </a:pPr>
              <a:r>
                <a:rPr b="0" lang="en-US" sz="1800" spc="-1" strike="noStrike">
                  <a:solidFill>
                    <a:srgbClr val="000000"/>
                  </a:solidFill>
                  <a:latin typeface="Calibri"/>
                  <a:ea typeface="ＭＳ Ｐゴシック"/>
                </a:rPr>
                <a:t>ACKed</a:t>
              </a:r>
              <a:endParaRPr b="0" lang="en-US" sz="1800" spc="-1" strike="noStrike">
                <a:latin typeface="Arial"/>
              </a:endParaRPr>
            </a:p>
          </p:txBody>
        </p:sp>
      </p:grpSp>
      <p:grpSp>
        <p:nvGrpSpPr>
          <p:cNvPr id="7629" name="Group 16"/>
          <p:cNvGrpSpPr/>
          <p:nvPr/>
        </p:nvGrpSpPr>
        <p:grpSpPr>
          <a:xfrm>
            <a:off x="3821400" y="2948760"/>
            <a:ext cx="1759320" cy="1278000"/>
            <a:chOff x="3821400" y="2948760"/>
            <a:chExt cx="1759320" cy="1278000"/>
          </a:xfrm>
        </p:grpSpPr>
        <p:sp>
          <p:nvSpPr>
            <p:cNvPr id="7630" name="CustomShape 17"/>
            <p:cNvSpPr/>
            <p:nvPr/>
          </p:nvSpPr>
          <p:spPr>
            <a:xfrm>
              <a:off x="3979440" y="3890520"/>
              <a:ext cx="1601280" cy="33624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1800" spc="-1" strike="noStrike">
                  <a:solidFill>
                    <a:srgbClr val="000000"/>
                  </a:solidFill>
                  <a:latin typeface="Calibri"/>
                  <a:ea typeface="ＭＳ Ｐゴシック"/>
                </a:rPr>
                <a:t>last byte sent</a:t>
              </a:r>
              <a:endParaRPr b="0" lang="en-US" sz="1800" spc="-1" strike="noStrike">
                <a:latin typeface="Arial"/>
              </a:endParaRPr>
            </a:p>
          </p:txBody>
        </p:sp>
        <p:sp>
          <p:nvSpPr>
            <p:cNvPr id="7631" name="CustomShape 18"/>
            <p:cNvSpPr/>
            <p:nvPr/>
          </p:nvSpPr>
          <p:spPr>
            <a:xfrm flipH="1">
              <a:off x="3821040" y="2948760"/>
              <a:ext cx="187560" cy="1100520"/>
            </a:xfrm>
            <a:custGeom>
              <a:avLst/>
              <a:gdLst/>
              <a:ahLst/>
              <a:rect l="l" t="t" r="r" b="b"/>
              <a:pathLst>
                <a:path w="9670" h="9938">
                  <a:moveTo>
                    <a:pt x="9412" y="0"/>
                  </a:moveTo>
                  <a:lnTo>
                    <a:pt x="9670" y="9938"/>
                  </a:lnTo>
                  <a:lnTo>
                    <a:pt x="0" y="9938"/>
                  </a:lnTo>
                </a:path>
              </a:pathLst>
            </a:custGeom>
            <a:noFill/>
            <a:ln w="19050">
              <a:solidFill>
                <a:srgbClr val="cc0000"/>
              </a:solidFill>
              <a:round/>
            </a:ln>
          </p:spPr>
          <p:style>
            <a:lnRef idx="0"/>
            <a:fillRef idx="0"/>
            <a:effectRef idx="0"/>
            <a:fontRef idx="minor"/>
          </p:style>
        </p:sp>
      </p:grpSp>
      <p:grpSp>
        <p:nvGrpSpPr>
          <p:cNvPr id="7632" name="Group 19"/>
          <p:cNvGrpSpPr/>
          <p:nvPr/>
        </p:nvGrpSpPr>
        <p:grpSpPr>
          <a:xfrm>
            <a:off x="1306800" y="1292400"/>
            <a:ext cx="4621320" cy="1494720"/>
            <a:chOff x="1306800" y="1292400"/>
            <a:chExt cx="4621320" cy="1494720"/>
          </a:xfrm>
        </p:grpSpPr>
        <p:sp>
          <p:nvSpPr>
            <p:cNvPr id="7633" name="CustomShape 20"/>
            <p:cNvSpPr/>
            <p:nvPr/>
          </p:nvSpPr>
          <p:spPr>
            <a:xfrm>
              <a:off x="1370880" y="2034720"/>
              <a:ext cx="83520" cy="750240"/>
            </a:xfrm>
            <a:prstGeom prst="rect">
              <a:avLst/>
            </a:prstGeom>
            <a:gradFill rotWithShape="0">
              <a:gsLst>
                <a:gs pos="0">
                  <a:srgbClr val="ffffff"/>
                </a:gs>
                <a:gs pos="100000">
                  <a:srgbClr val="33cc33"/>
                </a:gs>
              </a:gsLst>
              <a:lin ang="0"/>
            </a:gradFill>
            <a:ln w="0">
              <a:noFill/>
            </a:ln>
          </p:spPr>
          <p:style>
            <a:lnRef idx="0"/>
            <a:fillRef idx="0"/>
            <a:effectRef idx="0"/>
            <a:fontRef idx="minor"/>
          </p:style>
        </p:sp>
        <p:sp>
          <p:nvSpPr>
            <p:cNvPr id="7634" name="CustomShape 21"/>
            <p:cNvSpPr/>
            <p:nvPr/>
          </p:nvSpPr>
          <p:spPr>
            <a:xfrm>
              <a:off x="1498680" y="2036880"/>
              <a:ext cx="83520" cy="750240"/>
            </a:xfrm>
            <a:prstGeom prst="rect">
              <a:avLst/>
            </a:prstGeom>
            <a:solidFill>
              <a:srgbClr val="33cc33"/>
            </a:solidFill>
            <a:ln w="0">
              <a:noFill/>
            </a:ln>
          </p:spPr>
          <p:style>
            <a:lnRef idx="0"/>
            <a:fillRef idx="0"/>
            <a:effectRef idx="0"/>
            <a:fontRef idx="minor"/>
          </p:style>
        </p:sp>
        <p:sp>
          <p:nvSpPr>
            <p:cNvPr id="7635" name="CustomShape 22"/>
            <p:cNvSpPr/>
            <p:nvPr/>
          </p:nvSpPr>
          <p:spPr>
            <a:xfrm>
              <a:off x="1629000" y="2034720"/>
              <a:ext cx="83520" cy="750240"/>
            </a:xfrm>
            <a:prstGeom prst="rect">
              <a:avLst/>
            </a:prstGeom>
            <a:solidFill>
              <a:srgbClr val="33cc33"/>
            </a:solidFill>
            <a:ln w="0">
              <a:noFill/>
            </a:ln>
          </p:spPr>
          <p:style>
            <a:lnRef idx="0"/>
            <a:fillRef idx="0"/>
            <a:effectRef idx="0"/>
            <a:fontRef idx="minor"/>
          </p:style>
        </p:sp>
        <p:sp>
          <p:nvSpPr>
            <p:cNvPr id="7636" name="CustomShape 23"/>
            <p:cNvSpPr/>
            <p:nvPr/>
          </p:nvSpPr>
          <p:spPr>
            <a:xfrm>
              <a:off x="1756800" y="2034720"/>
              <a:ext cx="83520" cy="750240"/>
            </a:xfrm>
            <a:prstGeom prst="rect">
              <a:avLst/>
            </a:prstGeom>
            <a:solidFill>
              <a:srgbClr val="33cc33"/>
            </a:solidFill>
            <a:ln w="0">
              <a:noFill/>
            </a:ln>
          </p:spPr>
          <p:style>
            <a:lnRef idx="0"/>
            <a:fillRef idx="0"/>
            <a:effectRef idx="0"/>
            <a:fontRef idx="minor"/>
          </p:style>
        </p:sp>
        <p:sp>
          <p:nvSpPr>
            <p:cNvPr id="7637" name="CustomShape 24"/>
            <p:cNvSpPr/>
            <p:nvPr/>
          </p:nvSpPr>
          <p:spPr>
            <a:xfrm>
              <a:off x="1882800" y="2034720"/>
              <a:ext cx="83520" cy="750240"/>
            </a:xfrm>
            <a:prstGeom prst="rect">
              <a:avLst/>
            </a:prstGeom>
            <a:solidFill>
              <a:srgbClr val="33cc33"/>
            </a:solidFill>
            <a:ln w="0">
              <a:noFill/>
            </a:ln>
          </p:spPr>
          <p:style>
            <a:lnRef idx="0"/>
            <a:fillRef idx="0"/>
            <a:effectRef idx="0"/>
            <a:fontRef idx="minor"/>
          </p:style>
        </p:sp>
        <p:sp>
          <p:nvSpPr>
            <p:cNvPr id="7638" name="CustomShape 25"/>
            <p:cNvSpPr/>
            <p:nvPr/>
          </p:nvSpPr>
          <p:spPr>
            <a:xfrm>
              <a:off x="2010600" y="2034720"/>
              <a:ext cx="83520" cy="750240"/>
            </a:xfrm>
            <a:prstGeom prst="rect">
              <a:avLst/>
            </a:prstGeom>
            <a:solidFill>
              <a:srgbClr val="33cc33"/>
            </a:solidFill>
            <a:ln w="0">
              <a:noFill/>
            </a:ln>
          </p:spPr>
          <p:style>
            <a:lnRef idx="0"/>
            <a:fillRef idx="0"/>
            <a:effectRef idx="0"/>
            <a:fontRef idx="minor"/>
          </p:style>
        </p:sp>
        <p:sp>
          <p:nvSpPr>
            <p:cNvPr id="7639" name="CustomShape 26"/>
            <p:cNvSpPr/>
            <p:nvPr/>
          </p:nvSpPr>
          <p:spPr>
            <a:xfrm>
              <a:off x="2132280" y="2034720"/>
              <a:ext cx="83520" cy="750240"/>
            </a:xfrm>
            <a:prstGeom prst="rect">
              <a:avLst/>
            </a:prstGeom>
            <a:solidFill>
              <a:srgbClr val="33cc33"/>
            </a:solidFill>
            <a:ln w="0">
              <a:noFill/>
            </a:ln>
          </p:spPr>
          <p:style>
            <a:lnRef idx="0"/>
            <a:fillRef idx="0"/>
            <a:effectRef idx="0"/>
            <a:fontRef idx="minor"/>
          </p:style>
        </p:sp>
        <p:sp>
          <p:nvSpPr>
            <p:cNvPr id="7640" name="CustomShape 27"/>
            <p:cNvSpPr/>
            <p:nvPr/>
          </p:nvSpPr>
          <p:spPr>
            <a:xfrm>
              <a:off x="2258280" y="2034720"/>
              <a:ext cx="83520" cy="750240"/>
            </a:xfrm>
            <a:prstGeom prst="rect">
              <a:avLst/>
            </a:prstGeom>
            <a:solidFill>
              <a:srgbClr val="33cc33"/>
            </a:solidFill>
            <a:ln w="0">
              <a:noFill/>
            </a:ln>
          </p:spPr>
          <p:style>
            <a:lnRef idx="0"/>
            <a:fillRef idx="0"/>
            <a:effectRef idx="0"/>
            <a:fontRef idx="minor"/>
          </p:style>
        </p:sp>
        <p:sp>
          <p:nvSpPr>
            <p:cNvPr id="7641" name="CustomShape 28"/>
            <p:cNvSpPr/>
            <p:nvPr/>
          </p:nvSpPr>
          <p:spPr>
            <a:xfrm>
              <a:off x="2383920" y="2034720"/>
              <a:ext cx="83520" cy="750240"/>
            </a:xfrm>
            <a:prstGeom prst="rect">
              <a:avLst/>
            </a:prstGeom>
            <a:solidFill>
              <a:srgbClr val="33cc33"/>
            </a:solidFill>
            <a:ln w="0">
              <a:noFill/>
            </a:ln>
          </p:spPr>
          <p:style>
            <a:lnRef idx="0"/>
            <a:fillRef idx="0"/>
            <a:effectRef idx="0"/>
            <a:fontRef idx="minor"/>
          </p:style>
        </p:sp>
        <p:sp>
          <p:nvSpPr>
            <p:cNvPr id="7642" name="CustomShape 29"/>
            <p:cNvSpPr/>
            <p:nvPr/>
          </p:nvSpPr>
          <p:spPr>
            <a:xfrm>
              <a:off x="2524680" y="2034720"/>
              <a:ext cx="83520" cy="750240"/>
            </a:xfrm>
            <a:prstGeom prst="rect">
              <a:avLst/>
            </a:prstGeom>
            <a:solidFill>
              <a:srgbClr val="33cc33"/>
            </a:solidFill>
            <a:ln w="0">
              <a:noFill/>
            </a:ln>
          </p:spPr>
          <p:style>
            <a:lnRef idx="0"/>
            <a:fillRef idx="0"/>
            <a:effectRef idx="0"/>
            <a:fontRef idx="minor"/>
          </p:style>
        </p:sp>
        <p:sp>
          <p:nvSpPr>
            <p:cNvPr id="7643" name="CustomShape 30"/>
            <p:cNvSpPr/>
            <p:nvPr/>
          </p:nvSpPr>
          <p:spPr>
            <a:xfrm>
              <a:off x="2654640" y="2036880"/>
              <a:ext cx="83520" cy="750240"/>
            </a:xfrm>
            <a:prstGeom prst="rect">
              <a:avLst/>
            </a:prstGeom>
            <a:solidFill>
              <a:srgbClr val="ffff00"/>
            </a:solidFill>
            <a:ln w="0">
              <a:noFill/>
            </a:ln>
          </p:spPr>
          <p:style>
            <a:lnRef idx="0"/>
            <a:fillRef idx="0"/>
            <a:effectRef idx="0"/>
            <a:fontRef idx="minor"/>
          </p:style>
        </p:sp>
        <p:sp>
          <p:nvSpPr>
            <p:cNvPr id="7644" name="CustomShape 31"/>
            <p:cNvSpPr/>
            <p:nvPr/>
          </p:nvSpPr>
          <p:spPr>
            <a:xfrm>
              <a:off x="2782440" y="2034720"/>
              <a:ext cx="83520" cy="750240"/>
            </a:xfrm>
            <a:prstGeom prst="rect">
              <a:avLst/>
            </a:prstGeom>
            <a:solidFill>
              <a:srgbClr val="ffff00"/>
            </a:solidFill>
            <a:ln w="0">
              <a:noFill/>
            </a:ln>
          </p:spPr>
          <p:style>
            <a:lnRef idx="0"/>
            <a:fillRef idx="0"/>
            <a:effectRef idx="0"/>
            <a:fontRef idx="minor"/>
          </p:style>
        </p:sp>
        <p:sp>
          <p:nvSpPr>
            <p:cNvPr id="7645" name="CustomShape 32"/>
            <p:cNvSpPr/>
            <p:nvPr/>
          </p:nvSpPr>
          <p:spPr>
            <a:xfrm>
              <a:off x="2910600" y="2034720"/>
              <a:ext cx="83520" cy="750240"/>
            </a:xfrm>
            <a:prstGeom prst="rect">
              <a:avLst/>
            </a:prstGeom>
            <a:solidFill>
              <a:srgbClr val="ffff00"/>
            </a:solidFill>
            <a:ln w="0">
              <a:noFill/>
            </a:ln>
          </p:spPr>
          <p:style>
            <a:lnRef idx="0"/>
            <a:fillRef idx="0"/>
            <a:effectRef idx="0"/>
            <a:fontRef idx="minor"/>
          </p:style>
        </p:sp>
        <p:sp>
          <p:nvSpPr>
            <p:cNvPr id="7646" name="CustomShape 33"/>
            <p:cNvSpPr/>
            <p:nvPr/>
          </p:nvSpPr>
          <p:spPr>
            <a:xfrm>
              <a:off x="3038400" y="2034720"/>
              <a:ext cx="83520" cy="750240"/>
            </a:xfrm>
            <a:prstGeom prst="rect">
              <a:avLst/>
            </a:prstGeom>
            <a:solidFill>
              <a:srgbClr val="ffff00"/>
            </a:solidFill>
            <a:ln w="0">
              <a:noFill/>
            </a:ln>
          </p:spPr>
          <p:style>
            <a:lnRef idx="0"/>
            <a:fillRef idx="0"/>
            <a:effectRef idx="0"/>
            <a:fontRef idx="minor"/>
          </p:style>
        </p:sp>
        <p:sp>
          <p:nvSpPr>
            <p:cNvPr id="7647" name="CustomShape 34"/>
            <p:cNvSpPr/>
            <p:nvPr/>
          </p:nvSpPr>
          <p:spPr>
            <a:xfrm>
              <a:off x="3164400" y="2034720"/>
              <a:ext cx="83520" cy="750240"/>
            </a:xfrm>
            <a:prstGeom prst="rect">
              <a:avLst/>
            </a:prstGeom>
            <a:solidFill>
              <a:srgbClr val="ffff00"/>
            </a:solidFill>
            <a:ln w="0">
              <a:noFill/>
            </a:ln>
          </p:spPr>
          <p:style>
            <a:lnRef idx="0"/>
            <a:fillRef idx="0"/>
            <a:effectRef idx="0"/>
            <a:fontRef idx="minor"/>
          </p:style>
        </p:sp>
        <p:sp>
          <p:nvSpPr>
            <p:cNvPr id="7648" name="CustomShape 35"/>
            <p:cNvSpPr/>
            <p:nvPr/>
          </p:nvSpPr>
          <p:spPr>
            <a:xfrm>
              <a:off x="3286080" y="2034720"/>
              <a:ext cx="83520" cy="750240"/>
            </a:xfrm>
            <a:prstGeom prst="rect">
              <a:avLst/>
            </a:prstGeom>
            <a:solidFill>
              <a:srgbClr val="ffff00"/>
            </a:solidFill>
            <a:ln w="0">
              <a:noFill/>
            </a:ln>
          </p:spPr>
          <p:style>
            <a:lnRef idx="0"/>
            <a:fillRef idx="0"/>
            <a:effectRef idx="0"/>
            <a:fontRef idx="minor"/>
          </p:style>
        </p:sp>
        <p:sp>
          <p:nvSpPr>
            <p:cNvPr id="7649" name="CustomShape 36"/>
            <p:cNvSpPr/>
            <p:nvPr/>
          </p:nvSpPr>
          <p:spPr>
            <a:xfrm>
              <a:off x="3411720" y="2034720"/>
              <a:ext cx="83520" cy="750240"/>
            </a:xfrm>
            <a:prstGeom prst="rect">
              <a:avLst/>
            </a:prstGeom>
            <a:solidFill>
              <a:srgbClr val="ffff00"/>
            </a:solidFill>
            <a:ln w="0">
              <a:noFill/>
            </a:ln>
          </p:spPr>
          <p:style>
            <a:lnRef idx="0"/>
            <a:fillRef idx="0"/>
            <a:effectRef idx="0"/>
            <a:fontRef idx="minor"/>
          </p:style>
        </p:sp>
        <p:sp>
          <p:nvSpPr>
            <p:cNvPr id="7650" name="CustomShape 37"/>
            <p:cNvSpPr/>
            <p:nvPr/>
          </p:nvSpPr>
          <p:spPr>
            <a:xfrm>
              <a:off x="3539880" y="2034720"/>
              <a:ext cx="83520" cy="750240"/>
            </a:xfrm>
            <a:prstGeom prst="rect">
              <a:avLst/>
            </a:prstGeom>
            <a:solidFill>
              <a:srgbClr val="ffff00"/>
            </a:solidFill>
            <a:ln w="0">
              <a:noFill/>
            </a:ln>
          </p:spPr>
          <p:style>
            <a:lnRef idx="0"/>
            <a:fillRef idx="0"/>
            <a:effectRef idx="0"/>
            <a:fontRef idx="minor"/>
          </p:style>
        </p:sp>
        <p:sp>
          <p:nvSpPr>
            <p:cNvPr id="7651" name="CustomShape 38"/>
            <p:cNvSpPr/>
            <p:nvPr/>
          </p:nvSpPr>
          <p:spPr>
            <a:xfrm>
              <a:off x="3657240" y="2034720"/>
              <a:ext cx="83520" cy="750240"/>
            </a:xfrm>
            <a:prstGeom prst="rect">
              <a:avLst/>
            </a:prstGeom>
            <a:solidFill>
              <a:srgbClr val="ffff00"/>
            </a:solidFill>
            <a:ln w="0">
              <a:noFill/>
            </a:ln>
          </p:spPr>
          <p:style>
            <a:lnRef idx="0"/>
            <a:fillRef idx="0"/>
            <a:effectRef idx="0"/>
            <a:fontRef idx="minor"/>
          </p:style>
        </p:sp>
        <p:sp>
          <p:nvSpPr>
            <p:cNvPr id="7652" name="CustomShape 39"/>
            <p:cNvSpPr/>
            <p:nvPr/>
          </p:nvSpPr>
          <p:spPr>
            <a:xfrm>
              <a:off x="3782880" y="2034720"/>
              <a:ext cx="83520" cy="750240"/>
            </a:xfrm>
            <a:prstGeom prst="rect">
              <a:avLst/>
            </a:prstGeom>
            <a:solidFill>
              <a:srgbClr val="ffff00"/>
            </a:solidFill>
            <a:ln w="0">
              <a:noFill/>
            </a:ln>
          </p:spPr>
          <p:style>
            <a:lnRef idx="0"/>
            <a:fillRef idx="0"/>
            <a:effectRef idx="0"/>
            <a:fontRef idx="minor"/>
          </p:style>
        </p:sp>
        <p:sp>
          <p:nvSpPr>
            <p:cNvPr id="7653" name="CustomShape 40"/>
            <p:cNvSpPr/>
            <p:nvPr/>
          </p:nvSpPr>
          <p:spPr>
            <a:xfrm>
              <a:off x="3906720" y="2032920"/>
              <a:ext cx="83520" cy="750240"/>
            </a:xfrm>
            <a:prstGeom prst="rect">
              <a:avLst/>
            </a:prstGeom>
            <a:solidFill>
              <a:srgbClr val="000099"/>
            </a:solidFill>
            <a:ln w="0">
              <a:noFill/>
            </a:ln>
          </p:spPr>
          <p:style>
            <a:lnRef idx="0"/>
            <a:fillRef idx="0"/>
            <a:effectRef idx="0"/>
            <a:fontRef idx="minor"/>
          </p:style>
        </p:sp>
        <p:sp>
          <p:nvSpPr>
            <p:cNvPr id="7654" name="CustomShape 41"/>
            <p:cNvSpPr/>
            <p:nvPr/>
          </p:nvSpPr>
          <p:spPr>
            <a:xfrm>
              <a:off x="4028400" y="2032920"/>
              <a:ext cx="83520" cy="750240"/>
            </a:xfrm>
            <a:prstGeom prst="rect">
              <a:avLst/>
            </a:prstGeom>
            <a:solidFill>
              <a:srgbClr val="000099"/>
            </a:solidFill>
            <a:ln w="0">
              <a:noFill/>
            </a:ln>
          </p:spPr>
          <p:style>
            <a:lnRef idx="0"/>
            <a:fillRef idx="0"/>
            <a:effectRef idx="0"/>
            <a:fontRef idx="minor"/>
          </p:style>
        </p:sp>
        <p:sp>
          <p:nvSpPr>
            <p:cNvPr id="7655" name="CustomShape 42"/>
            <p:cNvSpPr/>
            <p:nvPr/>
          </p:nvSpPr>
          <p:spPr>
            <a:xfrm>
              <a:off x="4156560" y="2032920"/>
              <a:ext cx="83520" cy="750240"/>
            </a:xfrm>
            <a:prstGeom prst="rect">
              <a:avLst/>
            </a:prstGeom>
            <a:solidFill>
              <a:srgbClr val="000099"/>
            </a:solidFill>
            <a:ln w="0">
              <a:noFill/>
            </a:ln>
          </p:spPr>
          <p:style>
            <a:lnRef idx="0"/>
            <a:fillRef idx="0"/>
            <a:effectRef idx="0"/>
            <a:fontRef idx="minor"/>
          </p:style>
        </p:sp>
        <p:sp>
          <p:nvSpPr>
            <p:cNvPr id="7656" name="CustomShape 43"/>
            <p:cNvSpPr/>
            <p:nvPr/>
          </p:nvSpPr>
          <p:spPr>
            <a:xfrm>
              <a:off x="4282200" y="2032920"/>
              <a:ext cx="83520" cy="750240"/>
            </a:xfrm>
            <a:prstGeom prst="rect">
              <a:avLst/>
            </a:prstGeom>
            <a:solidFill>
              <a:srgbClr val="000099"/>
            </a:solidFill>
            <a:ln w="0">
              <a:noFill/>
            </a:ln>
          </p:spPr>
          <p:style>
            <a:lnRef idx="0"/>
            <a:fillRef idx="0"/>
            <a:effectRef idx="0"/>
            <a:fontRef idx="minor"/>
          </p:style>
        </p:sp>
        <p:sp>
          <p:nvSpPr>
            <p:cNvPr id="7657" name="CustomShape 44"/>
            <p:cNvSpPr/>
            <p:nvPr/>
          </p:nvSpPr>
          <p:spPr>
            <a:xfrm>
              <a:off x="4399560" y="2032920"/>
              <a:ext cx="83520" cy="750240"/>
            </a:xfrm>
            <a:prstGeom prst="rect">
              <a:avLst/>
            </a:prstGeom>
            <a:solidFill>
              <a:srgbClr val="000099"/>
            </a:solidFill>
            <a:ln w="0">
              <a:noFill/>
            </a:ln>
          </p:spPr>
          <p:style>
            <a:lnRef idx="0"/>
            <a:fillRef idx="0"/>
            <a:effectRef idx="0"/>
            <a:fontRef idx="minor"/>
          </p:style>
        </p:sp>
        <p:sp>
          <p:nvSpPr>
            <p:cNvPr id="7658" name="CustomShape 45"/>
            <p:cNvSpPr/>
            <p:nvPr/>
          </p:nvSpPr>
          <p:spPr>
            <a:xfrm>
              <a:off x="4525560" y="2032920"/>
              <a:ext cx="83520" cy="750240"/>
            </a:xfrm>
            <a:prstGeom prst="rect">
              <a:avLst/>
            </a:prstGeom>
            <a:solidFill>
              <a:srgbClr val="000099"/>
            </a:solidFill>
            <a:ln w="0">
              <a:noFill/>
            </a:ln>
          </p:spPr>
          <p:style>
            <a:lnRef idx="0"/>
            <a:fillRef idx="0"/>
            <a:effectRef idx="0"/>
            <a:fontRef idx="minor"/>
          </p:style>
        </p:sp>
        <p:sp>
          <p:nvSpPr>
            <p:cNvPr id="7659" name="CustomShape 46"/>
            <p:cNvSpPr/>
            <p:nvPr/>
          </p:nvSpPr>
          <p:spPr>
            <a:xfrm>
              <a:off x="4653360" y="2034720"/>
              <a:ext cx="83520" cy="750240"/>
            </a:xfrm>
            <a:prstGeom prst="rect">
              <a:avLst/>
            </a:prstGeom>
            <a:solidFill>
              <a:srgbClr val="b2b2b2"/>
            </a:solidFill>
            <a:ln w="0">
              <a:noFill/>
            </a:ln>
          </p:spPr>
          <p:style>
            <a:lnRef idx="0"/>
            <a:fillRef idx="0"/>
            <a:effectRef idx="0"/>
            <a:fontRef idx="minor"/>
          </p:style>
        </p:sp>
        <p:sp>
          <p:nvSpPr>
            <p:cNvPr id="7660" name="CustomShape 47"/>
            <p:cNvSpPr/>
            <p:nvPr/>
          </p:nvSpPr>
          <p:spPr>
            <a:xfrm>
              <a:off x="4781520" y="2036880"/>
              <a:ext cx="83520" cy="750240"/>
            </a:xfrm>
            <a:prstGeom prst="rect">
              <a:avLst/>
            </a:prstGeom>
            <a:solidFill>
              <a:srgbClr val="b2b2b2"/>
            </a:solidFill>
            <a:ln w="0">
              <a:noFill/>
            </a:ln>
          </p:spPr>
          <p:style>
            <a:lnRef idx="0"/>
            <a:fillRef idx="0"/>
            <a:effectRef idx="0"/>
            <a:fontRef idx="minor"/>
          </p:style>
        </p:sp>
        <p:sp>
          <p:nvSpPr>
            <p:cNvPr id="7661" name="CustomShape 48"/>
            <p:cNvSpPr/>
            <p:nvPr/>
          </p:nvSpPr>
          <p:spPr>
            <a:xfrm>
              <a:off x="4909320" y="2034720"/>
              <a:ext cx="83520" cy="750240"/>
            </a:xfrm>
            <a:prstGeom prst="rect">
              <a:avLst/>
            </a:prstGeom>
            <a:solidFill>
              <a:srgbClr val="b2b2b2"/>
            </a:solidFill>
            <a:ln w="0">
              <a:noFill/>
            </a:ln>
          </p:spPr>
          <p:style>
            <a:lnRef idx="0"/>
            <a:fillRef idx="0"/>
            <a:effectRef idx="0"/>
            <a:fontRef idx="minor"/>
          </p:style>
        </p:sp>
        <p:sp>
          <p:nvSpPr>
            <p:cNvPr id="7662" name="CustomShape 49"/>
            <p:cNvSpPr/>
            <p:nvPr/>
          </p:nvSpPr>
          <p:spPr>
            <a:xfrm>
              <a:off x="5039280" y="2034720"/>
              <a:ext cx="83520" cy="750240"/>
            </a:xfrm>
            <a:prstGeom prst="rect">
              <a:avLst/>
            </a:prstGeom>
            <a:solidFill>
              <a:srgbClr val="b2b2b2"/>
            </a:solidFill>
            <a:ln w="0">
              <a:noFill/>
            </a:ln>
          </p:spPr>
          <p:style>
            <a:lnRef idx="0"/>
            <a:fillRef idx="0"/>
            <a:effectRef idx="0"/>
            <a:fontRef idx="minor"/>
          </p:style>
        </p:sp>
        <p:sp>
          <p:nvSpPr>
            <p:cNvPr id="7663" name="CustomShape 50"/>
            <p:cNvSpPr/>
            <p:nvPr/>
          </p:nvSpPr>
          <p:spPr>
            <a:xfrm>
              <a:off x="5165280" y="2034720"/>
              <a:ext cx="83520" cy="750240"/>
            </a:xfrm>
            <a:prstGeom prst="rect">
              <a:avLst/>
            </a:prstGeom>
            <a:solidFill>
              <a:srgbClr val="b2b2b2"/>
            </a:solidFill>
            <a:ln w="0">
              <a:noFill/>
            </a:ln>
          </p:spPr>
          <p:style>
            <a:lnRef idx="0"/>
            <a:fillRef idx="0"/>
            <a:effectRef idx="0"/>
            <a:fontRef idx="minor"/>
          </p:style>
        </p:sp>
        <p:sp>
          <p:nvSpPr>
            <p:cNvPr id="7664" name="CustomShape 51"/>
            <p:cNvSpPr/>
            <p:nvPr/>
          </p:nvSpPr>
          <p:spPr>
            <a:xfrm>
              <a:off x="5291280" y="2034720"/>
              <a:ext cx="83520" cy="750240"/>
            </a:xfrm>
            <a:prstGeom prst="rect">
              <a:avLst/>
            </a:prstGeom>
            <a:solidFill>
              <a:srgbClr val="b2b2b2"/>
            </a:solidFill>
            <a:ln w="0">
              <a:noFill/>
            </a:ln>
          </p:spPr>
          <p:style>
            <a:lnRef idx="0"/>
            <a:fillRef idx="0"/>
            <a:effectRef idx="0"/>
            <a:fontRef idx="minor"/>
          </p:style>
        </p:sp>
        <p:sp>
          <p:nvSpPr>
            <p:cNvPr id="7665" name="CustomShape 52"/>
            <p:cNvSpPr/>
            <p:nvPr/>
          </p:nvSpPr>
          <p:spPr>
            <a:xfrm>
              <a:off x="5412960" y="2034720"/>
              <a:ext cx="83520" cy="750240"/>
            </a:xfrm>
            <a:prstGeom prst="rect">
              <a:avLst/>
            </a:prstGeom>
            <a:solidFill>
              <a:srgbClr val="b2b2b2"/>
            </a:solidFill>
            <a:ln w="0">
              <a:noFill/>
            </a:ln>
          </p:spPr>
          <p:style>
            <a:lnRef idx="0"/>
            <a:fillRef idx="0"/>
            <a:effectRef idx="0"/>
            <a:fontRef idx="minor"/>
          </p:style>
        </p:sp>
        <p:sp>
          <p:nvSpPr>
            <p:cNvPr id="7666" name="CustomShape 53"/>
            <p:cNvSpPr/>
            <p:nvPr/>
          </p:nvSpPr>
          <p:spPr>
            <a:xfrm>
              <a:off x="5540760" y="2034720"/>
              <a:ext cx="83520" cy="750240"/>
            </a:xfrm>
            <a:prstGeom prst="rect">
              <a:avLst/>
            </a:prstGeom>
            <a:solidFill>
              <a:srgbClr val="b2b2b2"/>
            </a:solidFill>
            <a:ln w="0">
              <a:noFill/>
            </a:ln>
          </p:spPr>
          <p:style>
            <a:lnRef idx="0"/>
            <a:fillRef idx="0"/>
            <a:effectRef idx="0"/>
            <a:fontRef idx="minor"/>
          </p:style>
        </p:sp>
        <p:sp>
          <p:nvSpPr>
            <p:cNvPr id="7667" name="CustomShape 54"/>
            <p:cNvSpPr/>
            <p:nvPr/>
          </p:nvSpPr>
          <p:spPr>
            <a:xfrm>
              <a:off x="5666760" y="2034720"/>
              <a:ext cx="83520" cy="750240"/>
            </a:xfrm>
            <a:prstGeom prst="rect">
              <a:avLst/>
            </a:prstGeom>
            <a:gradFill rotWithShape="0">
              <a:gsLst>
                <a:gs pos="0">
                  <a:srgbClr val="b2b2b2"/>
                </a:gs>
                <a:gs pos="100000">
                  <a:srgbClr val="ffffff"/>
                </a:gs>
              </a:gsLst>
              <a:lin ang="0"/>
            </a:gradFill>
            <a:ln w="0">
              <a:noFill/>
            </a:ln>
          </p:spPr>
          <p:style>
            <a:lnRef idx="0"/>
            <a:fillRef idx="0"/>
            <a:effectRef idx="0"/>
            <a:fontRef idx="minor"/>
          </p:style>
        </p:sp>
        <p:sp>
          <p:nvSpPr>
            <p:cNvPr id="7668" name="CustomShape 55"/>
            <p:cNvSpPr/>
            <p:nvPr/>
          </p:nvSpPr>
          <p:spPr>
            <a:xfrm>
              <a:off x="1427400" y="1902240"/>
              <a:ext cx="4500720" cy="105120"/>
            </a:xfrm>
            <a:prstGeom prst="rect">
              <a:avLst/>
            </a:prstGeom>
            <a:solidFill>
              <a:srgbClr val="ffffff"/>
            </a:solidFill>
            <a:ln w="0">
              <a:noFill/>
            </a:ln>
          </p:spPr>
          <p:style>
            <a:lnRef idx="0"/>
            <a:fillRef idx="0"/>
            <a:effectRef idx="0"/>
            <a:fontRef idx="minor"/>
          </p:style>
        </p:sp>
        <p:sp>
          <p:nvSpPr>
            <p:cNvPr id="7669" name="CustomShape 56"/>
            <p:cNvSpPr/>
            <p:nvPr/>
          </p:nvSpPr>
          <p:spPr>
            <a:xfrm>
              <a:off x="3319560" y="1648800"/>
              <a:ext cx="606240" cy="281160"/>
            </a:xfrm>
            <a:prstGeom prst="rect">
              <a:avLst/>
            </a:prstGeom>
            <a:noFill/>
            <a:ln w="0">
              <a:noFill/>
            </a:ln>
          </p:spPr>
          <p:style>
            <a:lnRef idx="0"/>
            <a:fillRef idx="0"/>
            <a:effectRef idx="0"/>
            <a:fontRef idx="minor"/>
          </p:style>
          <p:txBody>
            <a:bodyPr wrap="none" lIns="90000" rIns="90000" tIns="45000" bIns="45000">
              <a:spAutoFit/>
            </a:bodyPr>
            <a:p>
              <a:pPr algn="ctr">
                <a:lnSpc>
                  <a:spcPct val="90000"/>
                </a:lnSpc>
                <a:tabLst>
                  <a:tab algn="l" pos="0"/>
                </a:tabLst>
              </a:pPr>
              <a:r>
                <a:rPr b="1" lang="en-US" sz="1400" spc="-1" strike="noStrike">
                  <a:solidFill>
                    <a:srgbClr val="000000"/>
                  </a:solidFill>
                  <a:latin typeface="Courier New"/>
                  <a:ea typeface="ＭＳ Ｐゴシック"/>
                </a:rPr>
                <a:t>cwnd</a:t>
              </a:r>
              <a:endParaRPr b="0" lang="en-US" sz="1400" spc="-1" strike="noStrike">
                <a:latin typeface="Arial"/>
              </a:endParaRPr>
            </a:p>
          </p:txBody>
        </p:sp>
        <p:grpSp>
          <p:nvGrpSpPr>
            <p:cNvPr id="7670" name="Group 57"/>
            <p:cNvGrpSpPr/>
            <p:nvPr/>
          </p:nvGrpSpPr>
          <p:grpSpPr>
            <a:xfrm>
              <a:off x="4021920" y="1749600"/>
              <a:ext cx="591480" cy="142200"/>
              <a:chOff x="4021920" y="1749600"/>
              <a:chExt cx="591480" cy="142200"/>
            </a:xfrm>
          </p:grpSpPr>
          <p:sp>
            <p:nvSpPr>
              <p:cNvPr id="7671" name="Line 58"/>
              <p:cNvSpPr/>
              <p:nvPr/>
            </p:nvSpPr>
            <p:spPr>
              <a:xfrm>
                <a:off x="4021920" y="1826280"/>
                <a:ext cx="591480" cy="360"/>
              </a:xfrm>
              <a:prstGeom prst="line">
                <a:avLst/>
              </a:prstGeom>
              <a:ln w="28575">
                <a:solidFill>
                  <a:srgbClr val="cc0000"/>
                </a:solidFill>
                <a:round/>
                <a:tailEnd len="med" type="triangle" w="med"/>
              </a:ln>
            </p:spPr>
            <p:style>
              <a:lnRef idx="0"/>
              <a:fillRef idx="0"/>
              <a:effectRef idx="0"/>
              <a:fontRef idx="minor"/>
            </p:style>
          </p:sp>
          <p:sp>
            <p:nvSpPr>
              <p:cNvPr id="7672" name="Line 59"/>
              <p:cNvSpPr/>
              <p:nvPr/>
            </p:nvSpPr>
            <p:spPr>
              <a:xfrm>
                <a:off x="4608720" y="1749600"/>
                <a:ext cx="360" cy="142200"/>
              </a:xfrm>
              <a:prstGeom prst="line">
                <a:avLst/>
              </a:prstGeom>
              <a:ln w="9525">
                <a:solidFill>
                  <a:srgbClr val="cc0000"/>
                </a:solidFill>
                <a:round/>
              </a:ln>
            </p:spPr>
            <p:style>
              <a:lnRef idx="0"/>
              <a:fillRef idx="0"/>
              <a:effectRef idx="0"/>
              <a:fontRef idx="minor"/>
            </p:style>
          </p:sp>
        </p:grpSp>
        <p:grpSp>
          <p:nvGrpSpPr>
            <p:cNvPr id="7673" name="Group 60"/>
            <p:cNvGrpSpPr/>
            <p:nvPr/>
          </p:nvGrpSpPr>
          <p:grpSpPr>
            <a:xfrm>
              <a:off x="2633760" y="1759680"/>
              <a:ext cx="616680" cy="149760"/>
              <a:chOff x="2633760" y="1759680"/>
              <a:chExt cx="616680" cy="149760"/>
            </a:xfrm>
          </p:grpSpPr>
          <p:sp>
            <p:nvSpPr>
              <p:cNvPr id="7674" name="Line 61"/>
              <p:cNvSpPr/>
              <p:nvPr/>
            </p:nvSpPr>
            <p:spPr>
              <a:xfrm flipH="1">
                <a:off x="2633760" y="1829160"/>
                <a:ext cx="616680" cy="360"/>
              </a:xfrm>
              <a:prstGeom prst="line">
                <a:avLst/>
              </a:prstGeom>
              <a:ln w="28575">
                <a:solidFill>
                  <a:srgbClr val="cc0000"/>
                </a:solidFill>
                <a:round/>
                <a:tailEnd len="med" type="triangle" w="med"/>
              </a:ln>
            </p:spPr>
            <p:style>
              <a:lnRef idx="0"/>
              <a:fillRef idx="0"/>
              <a:effectRef idx="0"/>
              <a:fontRef idx="minor"/>
            </p:style>
          </p:sp>
          <p:sp>
            <p:nvSpPr>
              <p:cNvPr id="7675" name="Line 62"/>
              <p:cNvSpPr/>
              <p:nvPr/>
            </p:nvSpPr>
            <p:spPr>
              <a:xfrm flipV="1">
                <a:off x="2637000" y="1759680"/>
                <a:ext cx="360" cy="149760"/>
              </a:xfrm>
              <a:prstGeom prst="line">
                <a:avLst/>
              </a:prstGeom>
              <a:ln w="9525">
                <a:solidFill>
                  <a:srgbClr val="cc0000"/>
                </a:solidFill>
                <a:round/>
              </a:ln>
            </p:spPr>
            <p:style>
              <a:lnRef idx="0"/>
              <a:fillRef idx="0"/>
              <a:effectRef idx="0"/>
              <a:fontRef idx="minor"/>
            </p:style>
          </p:sp>
        </p:grpSp>
        <p:sp>
          <p:nvSpPr>
            <p:cNvPr id="7676" name="CustomShape 63"/>
            <p:cNvSpPr/>
            <p:nvPr/>
          </p:nvSpPr>
          <p:spPr>
            <a:xfrm>
              <a:off x="1306800" y="1292400"/>
              <a:ext cx="31834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ＭＳ Ｐゴシック"/>
                </a:rPr>
                <a:t>sender sequence number space </a:t>
              </a:r>
              <a:endParaRPr b="0" lang="en-US" sz="1800" spc="-1" strike="noStrike">
                <a:latin typeface="Arial"/>
              </a:endParaRPr>
            </a:p>
          </p:txBody>
        </p:sp>
      </p:grpSp>
      <p:sp>
        <p:nvSpPr>
          <p:cNvPr id="7677" name="Line 64"/>
          <p:cNvSpPr/>
          <p:nvPr/>
        </p:nvSpPr>
        <p:spPr>
          <a:xfrm>
            <a:off x="3908520" y="2875320"/>
            <a:ext cx="700200" cy="360"/>
          </a:xfrm>
          <a:prstGeom prst="line">
            <a:avLst/>
          </a:prstGeom>
          <a:ln w="28575">
            <a:solidFill>
              <a:srgbClr val="cc0000"/>
            </a:solidFill>
            <a:round/>
          </a:ln>
        </p:spPr>
        <p:style>
          <a:lnRef idx="0"/>
          <a:fillRef idx="0"/>
          <a:effectRef idx="0"/>
          <a:fontRef idx="minor"/>
        </p:style>
      </p:sp>
      <p:grpSp>
        <p:nvGrpSpPr>
          <p:cNvPr id="7678" name="Group 65"/>
          <p:cNvGrpSpPr/>
          <p:nvPr/>
        </p:nvGrpSpPr>
        <p:grpSpPr>
          <a:xfrm>
            <a:off x="4201560" y="2959560"/>
            <a:ext cx="1759320" cy="942480"/>
            <a:chOff x="4201560" y="2959560"/>
            <a:chExt cx="1759320" cy="942480"/>
          </a:xfrm>
        </p:grpSpPr>
        <p:sp>
          <p:nvSpPr>
            <p:cNvPr id="7679" name="CustomShape 66"/>
            <p:cNvSpPr/>
            <p:nvPr/>
          </p:nvSpPr>
          <p:spPr>
            <a:xfrm flipH="1">
              <a:off x="4201200" y="2959560"/>
              <a:ext cx="187560" cy="547200"/>
            </a:xfrm>
            <a:custGeom>
              <a:avLst/>
              <a:gdLst/>
              <a:ahLst/>
              <a:rect l="l" t="t" r="r" b="b"/>
              <a:pathLst>
                <a:path w="9670" h="9938">
                  <a:moveTo>
                    <a:pt x="9412" y="0"/>
                  </a:moveTo>
                  <a:lnTo>
                    <a:pt x="9670" y="9938"/>
                  </a:lnTo>
                  <a:lnTo>
                    <a:pt x="0" y="9938"/>
                  </a:lnTo>
                </a:path>
              </a:pathLst>
            </a:custGeom>
            <a:noFill/>
            <a:ln w="19050">
              <a:solidFill>
                <a:srgbClr val="cc0000"/>
              </a:solidFill>
              <a:round/>
            </a:ln>
          </p:spPr>
          <p:style>
            <a:lnRef idx="0"/>
            <a:fillRef idx="0"/>
            <a:effectRef idx="0"/>
            <a:fontRef idx="minor"/>
          </p:style>
        </p:sp>
        <p:sp>
          <p:nvSpPr>
            <p:cNvPr id="7680" name="CustomShape 67"/>
            <p:cNvSpPr/>
            <p:nvPr/>
          </p:nvSpPr>
          <p:spPr>
            <a:xfrm>
              <a:off x="4359600" y="3319200"/>
              <a:ext cx="1601280" cy="58284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1800" spc="-1" strike="noStrike">
                  <a:solidFill>
                    <a:srgbClr val="000000"/>
                  </a:solidFill>
                  <a:latin typeface="Calibri"/>
                  <a:ea typeface="ＭＳ Ｐゴシック"/>
                </a:rPr>
                <a:t>available but not used</a:t>
              </a:r>
              <a:endParaRPr b="0" lang="en-US" sz="1800" spc="-1" strike="noStrike">
                <a:latin typeface="Arial"/>
              </a:endParaRPr>
            </a:p>
          </p:txBody>
        </p:sp>
      </p:grpSp>
      <p:grpSp>
        <p:nvGrpSpPr>
          <p:cNvPr id="7681" name="Group 68"/>
          <p:cNvGrpSpPr/>
          <p:nvPr/>
        </p:nvGrpSpPr>
        <p:grpSpPr>
          <a:xfrm>
            <a:off x="7180200" y="1455840"/>
            <a:ext cx="4590000" cy="2535840"/>
            <a:chOff x="7180200" y="1455840"/>
            <a:chExt cx="4590000" cy="2535840"/>
          </a:xfrm>
        </p:grpSpPr>
        <p:sp>
          <p:nvSpPr>
            <p:cNvPr id="7682" name="CustomShape 69"/>
            <p:cNvSpPr/>
            <p:nvPr/>
          </p:nvSpPr>
          <p:spPr>
            <a:xfrm>
              <a:off x="7180200" y="1455840"/>
              <a:ext cx="4590000" cy="2445480"/>
            </a:xfrm>
            <a:prstGeom prst="rect">
              <a:avLst/>
            </a:prstGeom>
            <a:noFill/>
            <a:ln w="0">
              <a:noFill/>
            </a:ln>
          </p:spPr>
          <p:style>
            <a:lnRef idx="0"/>
            <a:fillRef idx="0"/>
            <a:effectRef idx="0"/>
            <a:fontRef idx="minor"/>
          </p:style>
          <p:txBody>
            <a:bodyPr lIns="90000" rIns="90000" tIns="45000" bIns="45000">
              <a:noAutofit/>
            </a:bodyPr>
            <a:p>
              <a:pPr marL="284040" indent="-281520">
                <a:lnSpc>
                  <a:spcPct val="85000"/>
                </a:lnSpc>
                <a:spcBef>
                  <a:spcPts val="561"/>
                </a:spcBef>
                <a:tabLst>
                  <a:tab algn="l" pos="0"/>
                </a:tabLst>
              </a:pPr>
              <a:r>
                <a:rPr b="0" lang="en-US" sz="2800" spc="-1" strike="noStrike">
                  <a:solidFill>
                    <a:srgbClr val="000000"/>
                  </a:solidFill>
                  <a:latin typeface="Calibri"/>
                  <a:ea typeface="ＭＳ Ｐゴシック"/>
                </a:rPr>
                <a:t>TCP sending behavior:</a:t>
              </a:r>
              <a:endParaRPr b="0" lang="en-US" sz="2800" spc="-1" strike="noStrike">
                <a:latin typeface="Arial"/>
              </a:endParaRPr>
            </a:p>
            <a:p>
              <a:pPr marL="284040" indent="-281520">
                <a:lnSpc>
                  <a:spcPct val="85000"/>
                </a:lnSpc>
                <a:spcBef>
                  <a:spcPts val="561"/>
                </a:spcBef>
                <a:buClr>
                  <a:srgbClr val="000099"/>
                </a:buClr>
                <a:buFont typeface="Wingdings" charset="2"/>
                <a:buChar char=""/>
                <a:tabLst>
                  <a:tab algn="l" pos="0"/>
                </a:tabLst>
              </a:pPr>
              <a:r>
                <a:rPr b="0" i="1" lang="en-US" sz="2800" spc="-1" strike="noStrike">
                  <a:solidFill>
                    <a:srgbClr val="000000"/>
                  </a:solidFill>
                  <a:latin typeface="Calibri"/>
                  <a:ea typeface="ＭＳ Ｐゴシック"/>
                </a:rPr>
                <a:t>roughly:</a:t>
              </a:r>
              <a:r>
                <a:rPr b="0" lang="en-US" sz="2800" spc="-1" strike="noStrike">
                  <a:solidFill>
                    <a:srgbClr val="000000"/>
                  </a:solidFill>
                  <a:latin typeface="Calibri"/>
                  <a:ea typeface="ＭＳ Ｐゴシック"/>
                </a:rPr>
                <a:t> send </a:t>
              </a:r>
              <a:r>
                <a:rPr b="0" lang="en-US" sz="2800" spc="-1" strike="noStrike">
                  <a:solidFill>
                    <a:srgbClr val="000000"/>
                  </a:solidFill>
                  <a:latin typeface="Courier New"/>
                  <a:ea typeface="ＭＳ Ｐゴシック"/>
                </a:rPr>
                <a:t>cwnd</a:t>
              </a:r>
              <a:r>
                <a:rPr b="0" lang="en-US" sz="2800" spc="-1" strike="noStrike">
                  <a:solidFill>
                    <a:srgbClr val="000000"/>
                  </a:solidFill>
                  <a:latin typeface="Calibri"/>
                  <a:ea typeface="ＭＳ Ｐゴシック"/>
                </a:rPr>
                <a:t> bytes, wait RTT for ACKS, then send more bytes</a:t>
              </a:r>
              <a:endParaRPr b="0" lang="en-US" sz="2800" spc="-1" strike="noStrike">
                <a:latin typeface="Arial"/>
              </a:endParaRPr>
            </a:p>
          </p:txBody>
        </p:sp>
        <p:grpSp>
          <p:nvGrpSpPr>
            <p:cNvPr id="7683" name="Group 70"/>
            <p:cNvGrpSpPr/>
            <p:nvPr/>
          </p:nvGrpSpPr>
          <p:grpSpPr>
            <a:xfrm>
              <a:off x="7513200" y="3111120"/>
              <a:ext cx="3749040" cy="880560"/>
              <a:chOff x="7513200" y="3111120"/>
              <a:chExt cx="3749040" cy="880560"/>
            </a:xfrm>
          </p:grpSpPr>
          <p:sp>
            <p:nvSpPr>
              <p:cNvPr id="7684" name="CustomShape 71"/>
              <p:cNvSpPr/>
              <p:nvPr/>
            </p:nvSpPr>
            <p:spPr>
              <a:xfrm>
                <a:off x="7513200" y="3111120"/>
                <a:ext cx="3749040" cy="8805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p:style>
          </p:sp>
          <p:grpSp>
            <p:nvGrpSpPr>
              <p:cNvPr id="7685" name="Group 72"/>
              <p:cNvGrpSpPr/>
              <p:nvPr/>
            </p:nvGrpSpPr>
            <p:grpSpPr>
              <a:xfrm>
                <a:off x="7551000" y="3182760"/>
                <a:ext cx="3612960" cy="804600"/>
                <a:chOff x="7551000" y="3182760"/>
                <a:chExt cx="3612960" cy="804600"/>
              </a:xfrm>
            </p:grpSpPr>
            <p:sp>
              <p:nvSpPr>
                <p:cNvPr id="7686" name="CustomShape 73"/>
                <p:cNvSpPr/>
                <p:nvPr/>
              </p:nvSpPr>
              <p:spPr>
                <a:xfrm>
                  <a:off x="7551000" y="3291840"/>
                  <a:ext cx="1373040" cy="5162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800" spc="-1" strike="noStrike">
                      <a:solidFill>
                        <a:srgbClr val="000000"/>
                      </a:solidFill>
                      <a:latin typeface="Calibri"/>
                      <a:ea typeface="ＭＳ Ｐゴシック"/>
                    </a:rPr>
                    <a:t>TCP rate</a:t>
                  </a:r>
                  <a:endParaRPr b="0" lang="en-US" sz="2800" spc="-1" strike="noStrike">
                    <a:latin typeface="Arial"/>
                  </a:endParaRPr>
                </a:p>
              </p:txBody>
            </p:sp>
            <p:grpSp>
              <p:nvGrpSpPr>
                <p:cNvPr id="7687" name="Group 74"/>
                <p:cNvGrpSpPr/>
                <p:nvPr/>
              </p:nvGrpSpPr>
              <p:grpSpPr>
                <a:xfrm>
                  <a:off x="8596800" y="3344760"/>
                  <a:ext cx="929520" cy="438480"/>
                  <a:chOff x="8596800" y="3344760"/>
                  <a:chExt cx="929520" cy="438480"/>
                </a:xfrm>
              </p:grpSpPr>
              <p:sp>
                <p:nvSpPr>
                  <p:cNvPr id="7688" name="CustomShape 75"/>
                  <p:cNvSpPr/>
                  <p:nvPr/>
                </p:nvSpPr>
                <p:spPr>
                  <a:xfrm>
                    <a:off x="8600040" y="3344760"/>
                    <a:ext cx="926280" cy="3639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a:t>
                    </a:r>
                    <a:endParaRPr b="0" lang="en-US" sz="1800" spc="-1" strike="noStrike">
                      <a:latin typeface="Arial"/>
                    </a:endParaRPr>
                  </a:p>
                </p:txBody>
              </p:sp>
              <p:sp>
                <p:nvSpPr>
                  <p:cNvPr id="7689" name="CustomShape 76"/>
                  <p:cNvSpPr/>
                  <p:nvPr/>
                </p:nvSpPr>
                <p:spPr>
                  <a:xfrm>
                    <a:off x="8596800" y="3419280"/>
                    <a:ext cx="926280" cy="3639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a:t>
                    </a:r>
                    <a:endParaRPr b="0" lang="en-US" sz="1800" spc="-1" strike="noStrike">
                      <a:latin typeface="Arial"/>
                    </a:endParaRPr>
                  </a:p>
                </p:txBody>
              </p:sp>
            </p:grpSp>
            <p:grpSp>
              <p:nvGrpSpPr>
                <p:cNvPr id="7690" name="Group 77"/>
                <p:cNvGrpSpPr/>
                <p:nvPr/>
              </p:nvGrpSpPr>
              <p:grpSpPr>
                <a:xfrm>
                  <a:off x="9172800" y="3182760"/>
                  <a:ext cx="911160" cy="804600"/>
                  <a:chOff x="9172800" y="3182760"/>
                  <a:chExt cx="911160" cy="804600"/>
                </a:xfrm>
              </p:grpSpPr>
              <p:sp>
                <p:nvSpPr>
                  <p:cNvPr id="7691" name="CustomShape 78"/>
                  <p:cNvSpPr/>
                  <p:nvPr/>
                </p:nvSpPr>
                <p:spPr>
                  <a:xfrm>
                    <a:off x="9172800" y="3182760"/>
                    <a:ext cx="911160" cy="4554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400" spc="-1" strike="noStrike">
                        <a:solidFill>
                          <a:srgbClr val="000000"/>
                        </a:solidFill>
                        <a:latin typeface="Courier New"/>
                        <a:ea typeface="ＭＳ Ｐゴシック"/>
                      </a:rPr>
                      <a:t>cwnd</a:t>
                    </a:r>
                    <a:endParaRPr b="0" lang="en-US" sz="2400" spc="-1" strike="noStrike">
                      <a:latin typeface="Arial"/>
                    </a:endParaRPr>
                  </a:p>
                </p:txBody>
              </p:sp>
              <p:sp>
                <p:nvSpPr>
                  <p:cNvPr id="7692" name="CustomShape 79"/>
                  <p:cNvSpPr/>
                  <p:nvPr/>
                </p:nvSpPr>
                <p:spPr>
                  <a:xfrm>
                    <a:off x="9267840" y="3531960"/>
                    <a:ext cx="735840" cy="4554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400" spc="-1" strike="noStrike">
                        <a:solidFill>
                          <a:srgbClr val="000000"/>
                        </a:solidFill>
                        <a:latin typeface="Tahoma"/>
                        <a:ea typeface="ＭＳ Ｐゴシック"/>
                      </a:rPr>
                      <a:t>RTT</a:t>
                    </a:r>
                    <a:endParaRPr b="0" lang="en-US" sz="2400" spc="-1" strike="noStrike">
                      <a:latin typeface="Arial"/>
                    </a:endParaRPr>
                  </a:p>
                </p:txBody>
              </p:sp>
              <p:sp>
                <p:nvSpPr>
                  <p:cNvPr id="7693" name="Line 80"/>
                  <p:cNvSpPr/>
                  <p:nvPr/>
                </p:nvSpPr>
                <p:spPr>
                  <a:xfrm>
                    <a:off x="9318240" y="3585960"/>
                    <a:ext cx="609480" cy="360"/>
                  </a:xfrm>
                  <a:prstGeom prst="line">
                    <a:avLst/>
                  </a:prstGeom>
                  <a:ln w="19050">
                    <a:solidFill>
                      <a:srgbClr val="000000"/>
                    </a:solidFill>
                    <a:round/>
                  </a:ln>
                </p:spPr>
                <p:style>
                  <a:lnRef idx="0"/>
                  <a:fillRef idx="0"/>
                  <a:effectRef idx="0"/>
                  <a:fontRef idx="minor"/>
                </p:style>
              </p:sp>
            </p:grpSp>
            <p:sp>
              <p:nvSpPr>
                <p:cNvPr id="7694" name="CustomShape 81"/>
                <p:cNvSpPr/>
                <p:nvPr/>
              </p:nvSpPr>
              <p:spPr>
                <a:xfrm>
                  <a:off x="10001160" y="3391560"/>
                  <a:ext cx="116280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Calibri"/>
                      <a:ea typeface="ＭＳ Ｐゴシック"/>
                    </a:rPr>
                    <a:t>bytes/sec</a:t>
                  </a:r>
                  <a:endParaRPr b="0" lang="en-US" sz="2000" spc="-1" strike="noStrike">
                    <a:latin typeface="Arial"/>
                  </a:endParaRPr>
                </a:p>
              </p:txBody>
            </p:sp>
          </p:grpSp>
        </p:grpSp>
      </p:grpSp>
      <p:grpSp>
        <p:nvGrpSpPr>
          <p:cNvPr id="7695" name="Group 82"/>
          <p:cNvGrpSpPr/>
          <p:nvPr/>
        </p:nvGrpSpPr>
        <p:grpSpPr>
          <a:xfrm>
            <a:off x="2327040" y="2873880"/>
            <a:ext cx="1658520" cy="1368360"/>
            <a:chOff x="2327040" y="2873880"/>
            <a:chExt cx="1658520" cy="1368360"/>
          </a:xfrm>
        </p:grpSpPr>
        <p:sp>
          <p:nvSpPr>
            <p:cNvPr id="7696" name="CustomShape 83"/>
            <p:cNvSpPr/>
            <p:nvPr/>
          </p:nvSpPr>
          <p:spPr>
            <a:xfrm>
              <a:off x="2327040" y="3412800"/>
              <a:ext cx="1658520" cy="82944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1800" spc="-1" strike="noStrike">
                  <a:solidFill>
                    <a:srgbClr val="000000"/>
                  </a:solidFill>
                  <a:latin typeface="Calibri"/>
                  <a:ea typeface="ＭＳ Ｐゴシック"/>
                </a:rPr>
                <a:t>sent, but not-yet ACKed </a:t>
              </a:r>
              <a:endParaRPr b="0" lang="en-US" sz="1800" spc="-1" strike="noStrike">
                <a:latin typeface="Arial"/>
              </a:endParaRPr>
            </a:p>
            <a:p>
              <a:pPr>
                <a:lnSpc>
                  <a:spcPct val="90000"/>
                </a:lnSpc>
                <a:tabLst>
                  <a:tab algn="l" pos="0"/>
                </a:tabLst>
              </a:pPr>
              <a:r>
                <a:rPr b="0" lang="en-US" sz="1800" spc="-1" strike="noStrike">
                  <a:solidFill>
                    <a:srgbClr val="000000"/>
                  </a:solidFill>
                  <a:latin typeface="Calibri"/>
                  <a:ea typeface="ＭＳ Ｐゴシック"/>
                </a:rPr>
                <a:t>(“in-flight”)</a:t>
              </a:r>
              <a:endParaRPr b="0" lang="en-US" sz="1800" spc="-1" strike="noStrike">
                <a:latin typeface="Arial"/>
              </a:endParaRPr>
            </a:p>
          </p:txBody>
        </p:sp>
        <p:grpSp>
          <p:nvGrpSpPr>
            <p:cNvPr id="7697" name="Group 84"/>
            <p:cNvGrpSpPr/>
            <p:nvPr/>
          </p:nvGrpSpPr>
          <p:grpSpPr>
            <a:xfrm>
              <a:off x="2643840" y="2873880"/>
              <a:ext cx="1202040" cy="658080"/>
              <a:chOff x="2643840" y="2873880"/>
              <a:chExt cx="1202040" cy="658080"/>
            </a:xfrm>
          </p:grpSpPr>
          <p:sp>
            <p:nvSpPr>
              <p:cNvPr id="7698" name="Line 85"/>
              <p:cNvSpPr/>
              <p:nvPr/>
            </p:nvSpPr>
            <p:spPr>
              <a:xfrm>
                <a:off x="2643840" y="2873880"/>
                <a:ext cx="1202040" cy="360"/>
              </a:xfrm>
              <a:prstGeom prst="line">
                <a:avLst/>
              </a:prstGeom>
              <a:ln w="28575">
                <a:solidFill>
                  <a:srgbClr val="cc0000"/>
                </a:solidFill>
                <a:round/>
              </a:ln>
            </p:spPr>
            <p:style>
              <a:lnRef idx="0"/>
              <a:fillRef idx="0"/>
              <a:effectRef idx="0"/>
              <a:fontRef idx="minor"/>
            </p:style>
          </p:sp>
          <p:sp>
            <p:nvSpPr>
              <p:cNvPr id="7699" name="Line 86"/>
              <p:cNvSpPr/>
              <p:nvPr/>
            </p:nvSpPr>
            <p:spPr>
              <a:xfrm>
                <a:off x="2850840" y="2898720"/>
                <a:ext cx="360" cy="63324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sp>
        <p:nvSpPr>
          <p:cNvPr id="7700" name="CustomShape 87"/>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76A58206-5164-4016-8DB6-439183BAFDD8}" type="slidenum">
              <a:rPr b="0" lang="en-US" sz="1100" spc="-1" strike="noStrike">
                <a:solidFill>
                  <a:srgbClr val="404040"/>
                </a:solidFill>
                <a:latin typeface="Calibri"/>
                <a:ea typeface="DejaVu Sans"/>
              </a:rPr>
              <a:t>122</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063" dur="indefinite" restart="never" nodeType="tmRoot">
          <p:childTnLst>
            <p:seq>
              <p:cTn id="3064" dur="indefinite" nodeType="mainSeq">
                <p:childTnLst>
                  <p:par>
                    <p:cTn id="3065" fill="hold">
                      <p:stCondLst>
                        <p:cond delay="indefinite"/>
                      </p:stCondLst>
                      <p:childTnLst>
                        <p:par>
                          <p:cTn id="3066" fill="hold">
                            <p:stCondLst>
                              <p:cond delay="0"/>
                            </p:stCondLst>
                            <p:childTnLst>
                              <p:par>
                                <p:cTn id="3067" nodeType="clickEffect" fill="hold" presetClass="entr" presetID="9">
                                  <p:stCondLst>
                                    <p:cond delay="0"/>
                                  </p:stCondLst>
                                  <p:childTnLst>
                                    <p:set>
                                      <p:cBhvr>
                                        <p:cTn id="3068" dur="1" fill="hold">
                                          <p:stCondLst>
                                            <p:cond delay="0"/>
                                          </p:stCondLst>
                                        </p:cTn>
                                        <p:tgtEl>
                                          <p:spTgt spid="7626"/>
                                        </p:tgtEl>
                                        <p:attrNameLst>
                                          <p:attrName>style.visibility</p:attrName>
                                        </p:attrNameLst>
                                      </p:cBhvr>
                                      <p:to>
                                        <p:strVal val="visible"/>
                                      </p:to>
                                    </p:set>
                                    <p:animEffect filter="dissolve" transition="in">
                                      <p:cBhvr additive="repl">
                                        <p:cTn id="3069" dur="500"/>
                                        <p:tgtEl>
                                          <p:spTgt spid="7626"/>
                                        </p:tgtEl>
                                      </p:cBhvr>
                                    </p:animEffect>
                                  </p:childTnLst>
                                </p:cTn>
                              </p:par>
                            </p:childTnLst>
                          </p:cTn>
                        </p:par>
                      </p:childTnLst>
                    </p:cTn>
                  </p:par>
                  <p:par>
                    <p:cTn id="3070" fill="hold">
                      <p:stCondLst>
                        <p:cond delay="indefinite"/>
                      </p:stCondLst>
                      <p:childTnLst>
                        <p:par>
                          <p:cTn id="3071" fill="hold">
                            <p:stCondLst>
                              <p:cond delay="0"/>
                            </p:stCondLst>
                            <p:childTnLst>
                              <p:par>
                                <p:cTn id="3072" nodeType="clickEffect" fill="hold" presetClass="entr" presetID="9">
                                  <p:stCondLst>
                                    <p:cond delay="0"/>
                                  </p:stCondLst>
                                  <p:childTnLst>
                                    <p:set>
                                      <p:cBhvr>
                                        <p:cTn id="3073" dur="1" fill="hold">
                                          <p:stCondLst>
                                            <p:cond delay="0"/>
                                          </p:stCondLst>
                                        </p:cTn>
                                        <p:tgtEl>
                                          <p:spTgt spid="7695"/>
                                        </p:tgtEl>
                                        <p:attrNameLst>
                                          <p:attrName>style.visibility</p:attrName>
                                        </p:attrNameLst>
                                      </p:cBhvr>
                                      <p:to>
                                        <p:strVal val="visible"/>
                                      </p:to>
                                    </p:set>
                                    <p:animEffect filter="dissolve" transition="in">
                                      <p:cBhvr additive="repl">
                                        <p:cTn id="3074" dur="500"/>
                                        <p:tgtEl>
                                          <p:spTgt spid="7695"/>
                                        </p:tgtEl>
                                      </p:cBhvr>
                                    </p:animEffect>
                                  </p:childTnLst>
                                </p:cTn>
                              </p:par>
                            </p:childTnLst>
                          </p:cTn>
                        </p:par>
                      </p:childTnLst>
                    </p:cTn>
                  </p:par>
                  <p:par>
                    <p:cTn id="3075" fill="hold">
                      <p:stCondLst>
                        <p:cond delay="indefinite"/>
                      </p:stCondLst>
                      <p:childTnLst>
                        <p:par>
                          <p:cTn id="3076" fill="hold">
                            <p:stCondLst>
                              <p:cond delay="0"/>
                            </p:stCondLst>
                            <p:childTnLst>
                              <p:par>
                                <p:cTn id="3077" nodeType="clickEffect" fill="hold" presetClass="entr" presetID="9">
                                  <p:stCondLst>
                                    <p:cond delay="0"/>
                                  </p:stCondLst>
                                  <p:childTnLst>
                                    <p:set>
                                      <p:cBhvr>
                                        <p:cTn id="3078" dur="1" fill="hold">
                                          <p:stCondLst>
                                            <p:cond delay="0"/>
                                          </p:stCondLst>
                                        </p:cTn>
                                        <p:tgtEl>
                                          <p:spTgt spid="7629"/>
                                        </p:tgtEl>
                                        <p:attrNameLst>
                                          <p:attrName>style.visibility</p:attrName>
                                        </p:attrNameLst>
                                      </p:cBhvr>
                                      <p:to>
                                        <p:strVal val="visible"/>
                                      </p:to>
                                    </p:set>
                                    <p:animEffect filter="dissolve" transition="in">
                                      <p:cBhvr additive="repl">
                                        <p:cTn id="3079" dur="500"/>
                                        <p:tgtEl>
                                          <p:spTgt spid="7629"/>
                                        </p:tgtEl>
                                      </p:cBhvr>
                                    </p:animEffect>
                                  </p:childTnLst>
                                </p:cTn>
                              </p:par>
                            </p:childTnLst>
                          </p:cTn>
                        </p:par>
                      </p:childTnLst>
                    </p:cTn>
                  </p:par>
                  <p:par>
                    <p:cTn id="3080" fill="hold">
                      <p:stCondLst>
                        <p:cond delay="indefinite"/>
                      </p:stCondLst>
                      <p:childTnLst>
                        <p:par>
                          <p:cTn id="3081" fill="hold">
                            <p:stCondLst>
                              <p:cond delay="0"/>
                            </p:stCondLst>
                            <p:childTnLst>
                              <p:par>
                                <p:cTn id="3082" nodeType="clickEffect" fill="hold" presetClass="entr" presetID="9">
                                  <p:stCondLst>
                                    <p:cond delay="0"/>
                                  </p:stCondLst>
                                  <p:childTnLst>
                                    <p:set>
                                      <p:cBhvr>
                                        <p:cTn id="3083" dur="1" fill="hold">
                                          <p:stCondLst>
                                            <p:cond delay="0"/>
                                          </p:stCondLst>
                                        </p:cTn>
                                        <p:tgtEl>
                                          <p:spTgt spid="7678"/>
                                        </p:tgtEl>
                                        <p:attrNameLst>
                                          <p:attrName>style.visibility</p:attrName>
                                        </p:attrNameLst>
                                      </p:cBhvr>
                                      <p:to>
                                        <p:strVal val="visible"/>
                                      </p:to>
                                    </p:set>
                                    <p:animEffect filter="dissolve" transition="in">
                                      <p:cBhvr additive="repl">
                                        <p:cTn id="3084" dur="500"/>
                                        <p:tgtEl>
                                          <p:spTgt spid="7678"/>
                                        </p:tgtEl>
                                      </p:cBhvr>
                                    </p:animEffect>
                                  </p:childTnLst>
                                </p:cTn>
                              </p:par>
                              <p:par>
                                <p:cTn id="3085" nodeType="withEffect" fill="hold" presetClass="entr" presetID="9">
                                  <p:stCondLst>
                                    <p:cond delay="0"/>
                                  </p:stCondLst>
                                  <p:childTnLst>
                                    <p:set>
                                      <p:cBhvr>
                                        <p:cTn id="3086" dur="1" fill="hold">
                                          <p:stCondLst>
                                            <p:cond delay="0"/>
                                          </p:stCondLst>
                                        </p:cTn>
                                        <p:tgtEl>
                                          <p:spTgt spid="7677"/>
                                        </p:tgtEl>
                                        <p:attrNameLst>
                                          <p:attrName>style.visibility</p:attrName>
                                        </p:attrNameLst>
                                      </p:cBhvr>
                                      <p:to>
                                        <p:strVal val="visible"/>
                                      </p:to>
                                    </p:set>
                                    <p:animEffect filter="dissolve" transition="in">
                                      <p:cBhvr additive="repl">
                                        <p:cTn id="3087" dur="500"/>
                                        <p:tgtEl>
                                          <p:spTgt spid="7677"/>
                                        </p:tgtEl>
                                      </p:cBhvr>
                                    </p:animEffect>
                                  </p:childTnLst>
                                </p:cTn>
                              </p:par>
                            </p:childTnLst>
                          </p:cTn>
                        </p:par>
                      </p:childTnLst>
                    </p:cTn>
                  </p:par>
                  <p:par>
                    <p:cTn id="3088" fill="hold">
                      <p:stCondLst>
                        <p:cond delay="indefinite"/>
                      </p:stCondLst>
                      <p:childTnLst>
                        <p:par>
                          <p:cTn id="3089" fill="hold">
                            <p:stCondLst>
                              <p:cond delay="0"/>
                            </p:stCondLst>
                            <p:childTnLst>
                              <p:par>
                                <p:cTn id="3090" nodeType="clickEffect" fill="hold" presetClass="entr" presetID="9">
                                  <p:stCondLst>
                                    <p:cond delay="0"/>
                                  </p:stCondLst>
                                  <p:childTnLst>
                                    <p:set>
                                      <p:cBhvr>
                                        <p:cTn id="3091" dur="1" fill="hold">
                                          <p:stCondLst>
                                            <p:cond delay="0"/>
                                          </p:stCondLst>
                                        </p:cTn>
                                        <p:tgtEl>
                                          <p:spTgt spid="7615"/>
                                        </p:tgtEl>
                                        <p:attrNameLst>
                                          <p:attrName>style.visibility</p:attrName>
                                        </p:attrNameLst>
                                      </p:cBhvr>
                                      <p:to>
                                        <p:strVal val="visible"/>
                                      </p:to>
                                    </p:set>
                                    <p:animEffect filter="dissolve" transition="in">
                                      <p:cBhvr additive="repl">
                                        <p:cTn id="3092" dur="500"/>
                                        <p:tgtEl>
                                          <p:spTgt spid="7615"/>
                                        </p:tgtEl>
                                      </p:cBhvr>
                                    </p:animEffect>
                                  </p:childTnLst>
                                </p:cTn>
                              </p:par>
                            </p:childTnLst>
                          </p:cTn>
                        </p:par>
                      </p:childTnLst>
                    </p:cTn>
                  </p:par>
                  <p:par>
                    <p:cTn id="3093" fill="hold">
                      <p:stCondLst>
                        <p:cond delay="indefinite"/>
                      </p:stCondLst>
                      <p:childTnLst>
                        <p:par>
                          <p:cTn id="3094" fill="hold">
                            <p:stCondLst>
                              <p:cond delay="0"/>
                            </p:stCondLst>
                            <p:childTnLst>
                              <p:par>
                                <p:cTn id="3095" nodeType="clickEffect" fill="hold" presetClass="entr" presetID="9">
                                  <p:stCondLst>
                                    <p:cond delay="0"/>
                                  </p:stCondLst>
                                  <p:childTnLst>
                                    <p:set>
                                      <p:cBhvr>
                                        <p:cTn id="3096" dur="1" fill="hold">
                                          <p:stCondLst>
                                            <p:cond delay="0"/>
                                          </p:stCondLst>
                                        </p:cTn>
                                        <p:tgtEl>
                                          <p:spTgt spid="7681"/>
                                        </p:tgtEl>
                                        <p:attrNameLst>
                                          <p:attrName>style.visibility</p:attrName>
                                        </p:attrNameLst>
                                      </p:cBhvr>
                                      <p:to>
                                        <p:strVal val="visible"/>
                                      </p:to>
                                    </p:set>
                                    <p:animEffect filter="dissolve" transition="in">
                                      <p:cBhvr additive="repl">
                                        <p:cTn id="3097" dur="500"/>
                                        <p:tgtEl>
                                          <p:spTgt spid="76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01" name="CustomShape 1"/>
          <p:cNvSpPr/>
          <p:nvPr/>
        </p:nvSpPr>
        <p:spPr>
          <a:xfrm>
            <a:off x="811440" y="25956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slow start </a:t>
            </a:r>
            <a:endParaRPr b="0" lang="en-US" sz="4800" spc="-1" strike="noStrike">
              <a:latin typeface="Arial"/>
            </a:endParaRPr>
          </a:p>
        </p:txBody>
      </p:sp>
      <p:sp>
        <p:nvSpPr>
          <p:cNvPr id="7702" name="CustomShape 2"/>
          <p:cNvSpPr/>
          <p:nvPr/>
        </p:nvSpPr>
        <p:spPr>
          <a:xfrm>
            <a:off x="1143000" y="1384200"/>
            <a:ext cx="5115600" cy="5211720"/>
          </a:xfrm>
          <a:prstGeom prst="rect">
            <a:avLst/>
          </a:prstGeom>
          <a:noFill/>
          <a:ln w="0">
            <a:noFill/>
          </a:ln>
        </p:spPr>
        <p:style>
          <a:lnRef idx="0"/>
          <a:fillRef idx="0"/>
          <a:effectRef idx="0"/>
          <a:fontRef idx="minor"/>
        </p:style>
        <p:txBody>
          <a:bodyPr lIns="90000" rIns="90000" tIns="45000" bIns="45000">
            <a:normAutofit/>
          </a:bodyPr>
          <a:p>
            <a:pPr marL="393840" indent="-26100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when connection begins, increase rate exponentially until first loss event:</a:t>
            </a:r>
            <a:endParaRPr b="0" lang="en-US" sz="32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DejaVu Sans"/>
              </a:rPr>
              <a:t>initially </a:t>
            </a:r>
            <a:r>
              <a:rPr b="1" lang="en-US" sz="2800" spc="-1" strike="noStrike">
                <a:solidFill>
                  <a:srgbClr val="000000"/>
                </a:solidFill>
                <a:latin typeface="Courier New"/>
                <a:ea typeface="DejaVu Sans"/>
              </a:rPr>
              <a:t>cwnd</a:t>
            </a:r>
            <a:r>
              <a:rPr b="0" lang="en-US" sz="2800" spc="-1" strike="noStrike">
                <a:solidFill>
                  <a:srgbClr val="000000"/>
                </a:solidFill>
                <a:latin typeface="Calibri"/>
                <a:ea typeface="DejaVu Sans"/>
              </a:rPr>
              <a:t> = 1 MSS</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DejaVu Sans"/>
              </a:rPr>
              <a:t>double </a:t>
            </a:r>
            <a:r>
              <a:rPr b="1" lang="en-US" sz="2800" spc="-1" strike="noStrike">
                <a:solidFill>
                  <a:srgbClr val="000000"/>
                </a:solidFill>
                <a:latin typeface="Courier New"/>
                <a:ea typeface="DejaVu Sans"/>
              </a:rPr>
              <a:t>cwnd</a:t>
            </a:r>
            <a:r>
              <a:rPr b="0" lang="en-US" sz="2800" spc="-1" strike="noStrike">
                <a:solidFill>
                  <a:srgbClr val="000000"/>
                </a:solidFill>
                <a:latin typeface="Calibri"/>
                <a:ea typeface="DejaVu Sans"/>
              </a:rPr>
              <a:t> every RTT</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DejaVu Sans"/>
              </a:rPr>
              <a:t>done by incrementing </a:t>
            </a:r>
            <a:r>
              <a:rPr b="1" lang="en-US" sz="2800" spc="-1" strike="noStrike">
                <a:solidFill>
                  <a:srgbClr val="000000"/>
                </a:solidFill>
                <a:latin typeface="Courier New"/>
                <a:ea typeface="DejaVu Sans"/>
              </a:rPr>
              <a:t>cwnd</a:t>
            </a:r>
            <a:r>
              <a:rPr b="0" lang="en-US" sz="2800" spc="-1" strike="noStrike">
                <a:solidFill>
                  <a:srgbClr val="000000"/>
                </a:solidFill>
                <a:latin typeface="Calibri"/>
                <a:ea typeface="DejaVu Sans"/>
              </a:rPr>
              <a:t> for every ACK received</a:t>
            </a:r>
            <a:endParaRPr b="0" lang="en-US" sz="2800" spc="-1" strike="noStrike">
              <a:latin typeface="Arial"/>
            </a:endParaRPr>
          </a:p>
        </p:txBody>
      </p:sp>
      <p:sp>
        <p:nvSpPr>
          <p:cNvPr id="7703" name="Line 3"/>
          <p:cNvSpPr/>
          <p:nvPr/>
        </p:nvSpPr>
        <p:spPr>
          <a:xfrm>
            <a:off x="7584840" y="2306520"/>
            <a:ext cx="2505240" cy="352440"/>
          </a:xfrm>
          <a:prstGeom prst="line">
            <a:avLst/>
          </a:prstGeom>
          <a:ln w="28575">
            <a:solidFill>
              <a:srgbClr val="3333cc"/>
            </a:solidFill>
            <a:round/>
            <a:tailEnd len="med" type="triangle" w="med"/>
          </a:ln>
        </p:spPr>
        <p:style>
          <a:lnRef idx="0"/>
          <a:fillRef idx="0"/>
          <a:effectRef idx="0"/>
          <a:fontRef idx="minor"/>
        </p:style>
      </p:sp>
      <p:sp>
        <p:nvSpPr>
          <p:cNvPr id="7704" name="CustomShape 4"/>
          <p:cNvSpPr/>
          <p:nvPr/>
        </p:nvSpPr>
        <p:spPr>
          <a:xfrm>
            <a:off x="7189560" y="1168200"/>
            <a:ext cx="85320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Host A</a:t>
            </a:r>
            <a:endParaRPr b="0" lang="en-US" sz="1800" spc="-1" strike="noStrike">
              <a:latin typeface="Arial"/>
            </a:endParaRPr>
          </a:p>
        </p:txBody>
      </p:sp>
      <p:sp>
        <p:nvSpPr>
          <p:cNvPr id="7705" name="CustomShape 5"/>
          <p:cNvSpPr/>
          <p:nvPr/>
        </p:nvSpPr>
        <p:spPr>
          <a:xfrm rot="408600">
            <a:off x="8589600" y="2271240"/>
            <a:ext cx="121140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one segment</a:t>
            </a:r>
            <a:endParaRPr b="0" lang="en-US" sz="1400" spc="-1" strike="noStrike">
              <a:latin typeface="Arial"/>
            </a:endParaRPr>
          </a:p>
        </p:txBody>
      </p:sp>
      <p:sp>
        <p:nvSpPr>
          <p:cNvPr id="7706" name="CustomShape 6"/>
          <p:cNvSpPr/>
          <p:nvPr/>
        </p:nvSpPr>
        <p:spPr>
          <a:xfrm>
            <a:off x="9620280" y="1154160"/>
            <a:ext cx="8654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Host B</a:t>
            </a:r>
            <a:endParaRPr b="0" lang="en-US" sz="1800" spc="-1" strike="noStrike">
              <a:latin typeface="Arial"/>
            </a:endParaRPr>
          </a:p>
        </p:txBody>
      </p:sp>
      <p:sp>
        <p:nvSpPr>
          <p:cNvPr id="7707" name="Line 7"/>
          <p:cNvSpPr/>
          <p:nvPr/>
        </p:nvSpPr>
        <p:spPr>
          <a:xfrm>
            <a:off x="7580160" y="2120760"/>
            <a:ext cx="360" cy="3848040"/>
          </a:xfrm>
          <a:prstGeom prst="line">
            <a:avLst/>
          </a:prstGeom>
          <a:ln w="19050">
            <a:solidFill>
              <a:srgbClr val="777777"/>
            </a:solidFill>
            <a:round/>
          </a:ln>
        </p:spPr>
        <p:style>
          <a:lnRef idx="0"/>
          <a:fillRef idx="0"/>
          <a:effectRef idx="0"/>
          <a:fontRef idx="minor"/>
        </p:style>
      </p:sp>
      <p:sp>
        <p:nvSpPr>
          <p:cNvPr id="7708" name="Line 8"/>
          <p:cNvSpPr/>
          <p:nvPr/>
        </p:nvSpPr>
        <p:spPr>
          <a:xfrm>
            <a:off x="10094760" y="2158920"/>
            <a:ext cx="360" cy="3848040"/>
          </a:xfrm>
          <a:prstGeom prst="line">
            <a:avLst/>
          </a:prstGeom>
          <a:ln w="19050">
            <a:solidFill>
              <a:srgbClr val="777777"/>
            </a:solidFill>
            <a:round/>
          </a:ln>
        </p:spPr>
        <p:style>
          <a:lnRef idx="0"/>
          <a:fillRef idx="0"/>
          <a:effectRef idx="0"/>
          <a:fontRef idx="minor"/>
        </p:style>
      </p:sp>
      <p:grpSp>
        <p:nvGrpSpPr>
          <p:cNvPr id="7709" name="Group 9"/>
          <p:cNvGrpSpPr/>
          <p:nvPr/>
        </p:nvGrpSpPr>
        <p:grpSpPr>
          <a:xfrm>
            <a:off x="7254720" y="2269800"/>
            <a:ext cx="303120" cy="830520"/>
            <a:chOff x="7254720" y="2269800"/>
            <a:chExt cx="303120" cy="830520"/>
          </a:xfrm>
        </p:grpSpPr>
        <p:sp>
          <p:nvSpPr>
            <p:cNvPr id="7710" name="CustomShape 10"/>
            <p:cNvSpPr/>
            <p:nvPr/>
          </p:nvSpPr>
          <p:spPr>
            <a:xfrm rot="16200000">
              <a:off x="7145640" y="2512080"/>
              <a:ext cx="521280" cy="3031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RTT</a:t>
              </a:r>
              <a:endParaRPr b="0" lang="en-US" sz="1400" spc="-1" strike="noStrike">
                <a:latin typeface="Arial"/>
              </a:endParaRPr>
            </a:p>
          </p:txBody>
        </p:sp>
        <p:sp>
          <p:nvSpPr>
            <p:cNvPr id="7711" name="Line 11"/>
            <p:cNvSpPr/>
            <p:nvPr/>
          </p:nvSpPr>
          <p:spPr>
            <a:xfrm flipH="1" flipV="1">
              <a:off x="7399080" y="2269800"/>
              <a:ext cx="4680" cy="219240"/>
            </a:xfrm>
            <a:prstGeom prst="line">
              <a:avLst/>
            </a:prstGeom>
            <a:ln w="19050">
              <a:solidFill>
                <a:srgbClr val="000000"/>
              </a:solidFill>
              <a:round/>
              <a:tailEnd len="med" type="triangle" w="med"/>
            </a:ln>
          </p:spPr>
          <p:style>
            <a:lnRef idx="0"/>
            <a:fillRef idx="0"/>
            <a:effectRef idx="0"/>
            <a:fontRef idx="minor"/>
          </p:style>
        </p:sp>
        <p:sp>
          <p:nvSpPr>
            <p:cNvPr id="7712" name="Line 12"/>
            <p:cNvSpPr/>
            <p:nvPr/>
          </p:nvSpPr>
          <p:spPr>
            <a:xfrm>
              <a:off x="7408800" y="2876400"/>
              <a:ext cx="4680" cy="223920"/>
            </a:xfrm>
            <a:prstGeom prst="line">
              <a:avLst/>
            </a:prstGeom>
            <a:ln w="19050">
              <a:solidFill>
                <a:srgbClr val="000000"/>
              </a:solidFill>
              <a:round/>
              <a:tailEnd len="med" type="triangle" w="med"/>
            </a:ln>
          </p:spPr>
          <p:style>
            <a:lnRef idx="0"/>
            <a:fillRef idx="0"/>
            <a:effectRef idx="0"/>
            <a:fontRef idx="minor"/>
          </p:style>
        </p:sp>
      </p:grpSp>
      <p:sp>
        <p:nvSpPr>
          <p:cNvPr id="7713" name="Line 13"/>
          <p:cNvSpPr/>
          <p:nvPr/>
        </p:nvSpPr>
        <p:spPr>
          <a:xfrm flipV="1">
            <a:off x="7561080" y="2711160"/>
            <a:ext cx="2505240" cy="352440"/>
          </a:xfrm>
          <a:prstGeom prst="line">
            <a:avLst/>
          </a:prstGeom>
          <a:ln w="28575">
            <a:solidFill>
              <a:srgbClr val="3333cc"/>
            </a:solidFill>
            <a:round/>
            <a:headEnd len="med" type="triangle" w="med"/>
          </a:ln>
        </p:spPr>
        <p:style>
          <a:lnRef idx="0"/>
          <a:fillRef idx="0"/>
          <a:effectRef idx="0"/>
          <a:fontRef idx="minor"/>
        </p:style>
      </p:sp>
      <p:grpSp>
        <p:nvGrpSpPr>
          <p:cNvPr id="7714" name="Group 14"/>
          <p:cNvGrpSpPr/>
          <p:nvPr/>
        </p:nvGrpSpPr>
        <p:grpSpPr>
          <a:xfrm>
            <a:off x="9810720" y="5452920"/>
            <a:ext cx="610920" cy="363960"/>
            <a:chOff x="9810720" y="5452920"/>
            <a:chExt cx="610920" cy="363960"/>
          </a:xfrm>
        </p:grpSpPr>
        <p:sp>
          <p:nvSpPr>
            <p:cNvPr id="7715" name="CustomShape 15"/>
            <p:cNvSpPr/>
            <p:nvPr/>
          </p:nvSpPr>
          <p:spPr>
            <a:xfrm>
              <a:off x="9848880" y="5530680"/>
              <a:ext cx="511920" cy="245160"/>
            </a:xfrm>
            <a:prstGeom prst="rect">
              <a:avLst/>
            </a:prstGeom>
            <a:solidFill>
              <a:srgbClr val="ffffff"/>
            </a:solidFill>
            <a:ln w="0">
              <a:noFill/>
            </a:ln>
          </p:spPr>
          <p:style>
            <a:lnRef idx="0"/>
            <a:fillRef idx="0"/>
            <a:effectRef idx="0"/>
            <a:fontRef idx="minor"/>
          </p:style>
        </p:sp>
        <p:sp>
          <p:nvSpPr>
            <p:cNvPr id="7716" name="CustomShape 16"/>
            <p:cNvSpPr/>
            <p:nvPr/>
          </p:nvSpPr>
          <p:spPr>
            <a:xfrm>
              <a:off x="9810720" y="5452920"/>
              <a:ext cx="61092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time</a:t>
              </a:r>
              <a:endParaRPr b="0" lang="en-US" sz="1800" spc="-1" strike="noStrike">
                <a:latin typeface="Arial"/>
              </a:endParaRPr>
            </a:p>
          </p:txBody>
        </p:sp>
      </p:grpSp>
      <p:grpSp>
        <p:nvGrpSpPr>
          <p:cNvPr id="7717" name="Group 17"/>
          <p:cNvGrpSpPr/>
          <p:nvPr/>
        </p:nvGrpSpPr>
        <p:grpSpPr>
          <a:xfrm>
            <a:off x="7584840" y="3087360"/>
            <a:ext cx="2509920" cy="438120"/>
            <a:chOff x="7584840" y="3087360"/>
            <a:chExt cx="2509920" cy="438120"/>
          </a:xfrm>
        </p:grpSpPr>
        <p:sp>
          <p:nvSpPr>
            <p:cNvPr id="7718" name="Line 18"/>
            <p:cNvSpPr/>
            <p:nvPr/>
          </p:nvSpPr>
          <p:spPr>
            <a:xfrm>
              <a:off x="7589520" y="3087360"/>
              <a:ext cx="2505240" cy="352440"/>
            </a:xfrm>
            <a:prstGeom prst="line">
              <a:avLst/>
            </a:prstGeom>
            <a:ln w="28575">
              <a:solidFill>
                <a:srgbClr val="3333cc"/>
              </a:solidFill>
              <a:round/>
              <a:tailEnd len="med" type="triangle" w="med"/>
            </a:ln>
          </p:spPr>
          <p:style>
            <a:lnRef idx="0"/>
            <a:fillRef idx="0"/>
            <a:effectRef idx="0"/>
            <a:fontRef idx="minor"/>
          </p:style>
        </p:sp>
        <p:sp>
          <p:nvSpPr>
            <p:cNvPr id="7719" name="Line 19"/>
            <p:cNvSpPr/>
            <p:nvPr/>
          </p:nvSpPr>
          <p:spPr>
            <a:xfrm>
              <a:off x="7584840" y="3173040"/>
              <a:ext cx="2505240" cy="352440"/>
            </a:xfrm>
            <a:prstGeom prst="line">
              <a:avLst/>
            </a:prstGeom>
            <a:ln w="28575">
              <a:solidFill>
                <a:srgbClr val="3333cc"/>
              </a:solidFill>
              <a:round/>
              <a:tailEnd len="med" type="triangle" w="med"/>
            </a:ln>
          </p:spPr>
          <p:style>
            <a:lnRef idx="0"/>
            <a:fillRef idx="0"/>
            <a:effectRef idx="0"/>
            <a:fontRef idx="minor"/>
          </p:style>
        </p:sp>
      </p:grpSp>
      <p:grpSp>
        <p:nvGrpSpPr>
          <p:cNvPr id="7720" name="Group 20"/>
          <p:cNvGrpSpPr/>
          <p:nvPr/>
        </p:nvGrpSpPr>
        <p:grpSpPr>
          <a:xfrm>
            <a:off x="7557840" y="3697200"/>
            <a:ext cx="2556000" cy="612720"/>
            <a:chOff x="7557840" y="3697200"/>
            <a:chExt cx="2556000" cy="612720"/>
          </a:xfrm>
        </p:grpSpPr>
        <p:sp>
          <p:nvSpPr>
            <p:cNvPr id="7721" name="Line 21"/>
            <p:cNvSpPr/>
            <p:nvPr/>
          </p:nvSpPr>
          <p:spPr>
            <a:xfrm flipV="1">
              <a:off x="7584840" y="3697200"/>
              <a:ext cx="2529000" cy="361800"/>
            </a:xfrm>
            <a:prstGeom prst="line">
              <a:avLst/>
            </a:prstGeom>
            <a:ln w="28575">
              <a:solidFill>
                <a:srgbClr val="3333cc"/>
              </a:solidFill>
              <a:round/>
              <a:headEnd len="med" type="triangle" w="med"/>
            </a:ln>
          </p:spPr>
          <p:style>
            <a:lnRef idx="0"/>
            <a:fillRef idx="0"/>
            <a:effectRef idx="0"/>
            <a:fontRef idx="minor"/>
          </p:style>
        </p:sp>
        <p:sp>
          <p:nvSpPr>
            <p:cNvPr id="7722" name="Line 22"/>
            <p:cNvSpPr/>
            <p:nvPr/>
          </p:nvSpPr>
          <p:spPr>
            <a:xfrm flipV="1">
              <a:off x="7557840" y="3957480"/>
              <a:ext cx="2505240" cy="352440"/>
            </a:xfrm>
            <a:prstGeom prst="line">
              <a:avLst/>
            </a:prstGeom>
            <a:ln w="28575">
              <a:solidFill>
                <a:srgbClr val="3333cc"/>
              </a:solidFill>
              <a:round/>
              <a:headEnd len="med" type="triangle" w="med"/>
            </a:ln>
          </p:spPr>
          <p:style>
            <a:lnRef idx="0"/>
            <a:fillRef idx="0"/>
            <a:effectRef idx="0"/>
            <a:fontRef idx="minor"/>
          </p:style>
        </p:sp>
      </p:grpSp>
      <p:sp>
        <p:nvSpPr>
          <p:cNvPr id="7723" name="CustomShape 23"/>
          <p:cNvSpPr/>
          <p:nvPr/>
        </p:nvSpPr>
        <p:spPr>
          <a:xfrm rot="408600">
            <a:off x="8586000" y="3059280"/>
            <a:ext cx="128160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two segments</a:t>
            </a:r>
            <a:endParaRPr b="0" lang="en-US" sz="1400" spc="-1" strike="noStrike">
              <a:latin typeface="Arial"/>
            </a:endParaRPr>
          </a:p>
        </p:txBody>
      </p:sp>
      <p:sp>
        <p:nvSpPr>
          <p:cNvPr id="7724" name="CustomShape 24"/>
          <p:cNvSpPr/>
          <p:nvPr/>
        </p:nvSpPr>
        <p:spPr>
          <a:xfrm rot="408600">
            <a:off x="8679240" y="4073760"/>
            <a:ext cx="131184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four segments</a:t>
            </a:r>
            <a:endParaRPr b="0" lang="en-US" sz="1400" spc="-1" strike="noStrike">
              <a:latin typeface="Arial"/>
            </a:endParaRPr>
          </a:p>
        </p:txBody>
      </p:sp>
      <p:grpSp>
        <p:nvGrpSpPr>
          <p:cNvPr id="7725" name="Group 25"/>
          <p:cNvGrpSpPr/>
          <p:nvPr/>
        </p:nvGrpSpPr>
        <p:grpSpPr>
          <a:xfrm>
            <a:off x="7580160" y="4092480"/>
            <a:ext cx="2519280" cy="652320"/>
            <a:chOff x="7580160" y="4092480"/>
            <a:chExt cx="2519280" cy="652320"/>
          </a:xfrm>
        </p:grpSpPr>
        <p:sp>
          <p:nvSpPr>
            <p:cNvPr id="7726" name="Line 26"/>
            <p:cNvSpPr/>
            <p:nvPr/>
          </p:nvSpPr>
          <p:spPr>
            <a:xfrm>
              <a:off x="7594560" y="4092480"/>
              <a:ext cx="2504880" cy="352440"/>
            </a:xfrm>
            <a:prstGeom prst="line">
              <a:avLst/>
            </a:prstGeom>
            <a:ln w="28575">
              <a:solidFill>
                <a:srgbClr val="3333cc"/>
              </a:solidFill>
              <a:round/>
              <a:tailEnd len="med" type="triangle" w="med"/>
            </a:ln>
          </p:spPr>
          <p:style>
            <a:lnRef idx="0"/>
            <a:fillRef idx="0"/>
            <a:effectRef idx="0"/>
            <a:fontRef idx="minor"/>
          </p:style>
        </p:sp>
        <p:sp>
          <p:nvSpPr>
            <p:cNvPr id="7727" name="Line 27"/>
            <p:cNvSpPr/>
            <p:nvPr/>
          </p:nvSpPr>
          <p:spPr>
            <a:xfrm>
              <a:off x="7580160" y="4187520"/>
              <a:ext cx="2504880" cy="352440"/>
            </a:xfrm>
            <a:prstGeom prst="line">
              <a:avLst/>
            </a:prstGeom>
            <a:ln w="28575">
              <a:solidFill>
                <a:srgbClr val="3333cc"/>
              </a:solidFill>
              <a:round/>
              <a:tailEnd len="med" type="triangle" w="med"/>
            </a:ln>
          </p:spPr>
          <p:style>
            <a:lnRef idx="0"/>
            <a:fillRef idx="0"/>
            <a:effectRef idx="0"/>
            <a:fontRef idx="minor"/>
          </p:style>
        </p:sp>
        <p:sp>
          <p:nvSpPr>
            <p:cNvPr id="7728" name="Line 28"/>
            <p:cNvSpPr/>
            <p:nvPr/>
          </p:nvSpPr>
          <p:spPr>
            <a:xfrm>
              <a:off x="7594560" y="4292280"/>
              <a:ext cx="2504880" cy="352440"/>
            </a:xfrm>
            <a:prstGeom prst="line">
              <a:avLst/>
            </a:prstGeom>
            <a:ln w="28575">
              <a:solidFill>
                <a:srgbClr val="3333cc"/>
              </a:solidFill>
              <a:round/>
              <a:tailEnd len="med" type="triangle" w="med"/>
            </a:ln>
          </p:spPr>
          <p:style>
            <a:lnRef idx="0"/>
            <a:fillRef idx="0"/>
            <a:effectRef idx="0"/>
            <a:fontRef idx="minor"/>
          </p:style>
        </p:sp>
        <p:sp>
          <p:nvSpPr>
            <p:cNvPr id="7729" name="Line 29"/>
            <p:cNvSpPr/>
            <p:nvPr/>
          </p:nvSpPr>
          <p:spPr>
            <a:xfrm>
              <a:off x="7584840" y="4392360"/>
              <a:ext cx="2505240" cy="352440"/>
            </a:xfrm>
            <a:prstGeom prst="line">
              <a:avLst/>
            </a:prstGeom>
            <a:ln w="28575">
              <a:solidFill>
                <a:srgbClr val="3333cc"/>
              </a:solidFill>
              <a:round/>
              <a:tailEnd len="med" type="triangle" w="med"/>
            </a:ln>
          </p:spPr>
          <p:style>
            <a:lnRef idx="0"/>
            <a:fillRef idx="0"/>
            <a:effectRef idx="0"/>
            <a:fontRef idx="minor"/>
          </p:style>
        </p:sp>
      </p:grpSp>
      <p:grpSp>
        <p:nvGrpSpPr>
          <p:cNvPr id="7730" name="Group 30"/>
          <p:cNvGrpSpPr/>
          <p:nvPr/>
        </p:nvGrpSpPr>
        <p:grpSpPr>
          <a:xfrm>
            <a:off x="7866000" y="4473360"/>
            <a:ext cx="2228760" cy="604800"/>
            <a:chOff x="7866000" y="4473360"/>
            <a:chExt cx="2228760" cy="604800"/>
          </a:xfrm>
        </p:grpSpPr>
        <p:sp>
          <p:nvSpPr>
            <p:cNvPr id="7731" name="Line 31"/>
            <p:cNvSpPr/>
            <p:nvPr/>
          </p:nvSpPr>
          <p:spPr>
            <a:xfrm flipV="1">
              <a:off x="7878600" y="4751640"/>
              <a:ext cx="2216160" cy="326520"/>
            </a:xfrm>
            <a:prstGeom prst="line">
              <a:avLst/>
            </a:prstGeom>
            <a:ln w="28575">
              <a:solidFill>
                <a:srgbClr val="3333cc"/>
              </a:solidFill>
              <a:round/>
              <a:headEnd len="med" type="triangle" w="med"/>
            </a:ln>
          </p:spPr>
          <p:style>
            <a:lnRef idx="0"/>
            <a:fillRef idx="0"/>
            <a:effectRef idx="0"/>
            <a:fontRef idx="minor"/>
          </p:style>
        </p:sp>
        <p:sp>
          <p:nvSpPr>
            <p:cNvPr id="7732" name="Line 32"/>
            <p:cNvSpPr/>
            <p:nvPr/>
          </p:nvSpPr>
          <p:spPr>
            <a:xfrm flipV="1">
              <a:off x="7866000" y="4665960"/>
              <a:ext cx="2216160" cy="324000"/>
            </a:xfrm>
            <a:prstGeom prst="line">
              <a:avLst/>
            </a:prstGeom>
            <a:ln w="28575">
              <a:solidFill>
                <a:srgbClr val="3333cc"/>
              </a:solidFill>
              <a:round/>
              <a:headEnd len="med" type="triangle" w="med"/>
            </a:ln>
          </p:spPr>
          <p:style>
            <a:lnRef idx="0"/>
            <a:fillRef idx="0"/>
            <a:effectRef idx="0"/>
            <a:fontRef idx="minor"/>
          </p:style>
        </p:sp>
        <p:sp>
          <p:nvSpPr>
            <p:cNvPr id="7733" name="Line 33"/>
            <p:cNvSpPr/>
            <p:nvPr/>
          </p:nvSpPr>
          <p:spPr>
            <a:xfrm flipV="1">
              <a:off x="7878600" y="4565880"/>
              <a:ext cx="2216160" cy="326880"/>
            </a:xfrm>
            <a:prstGeom prst="line">
              <a:avLst/>
            </a:prstGeom>
            <a:ln w="28575">
              <a:solidFill>
                <a:srgbClr val="3333cc"/>
              </a:solidFill>
              <a:round/>
              <a:headEnd len="med" type="triangle" w="med"/>
            </a:ln>
          </p:spPr>
          <p:style>
            <a:lnRef idx="0"/>
            <a:fillRef idx="0"/>
            <a:effectRef idx="0"/>
            <a:fontRef idx="minor"/>
          </p:style>
        </p:sp>
        <p:sp>
          <p:nvSpPr>
            <p:cNvPr id="7734" name="Line 34"/>
            <p:cNvSpPr/>
            <p:nvPr/>
          </p:nvSpPr>
          <p:spPr>
            <a:xfrm flipV="1">
              <a:off x="7869960" y="4473360"/>
              <a:ext cx="2216520" cy="326520"/>
            </a:xfrm>
            <a:prstGeom prst="line">
              <a:avLst/>
            </a:prstGeom>
            <a:ln w="28575">
              <a:solidFill>
                <a:srgbClr val="3333cc"/>
              </a:solidFill>
              <a:round/>
              <a:headEnd len="med" type="triangle" w="med"/>
            </a:ln>
          </p:spPr>
          <p:style>
            <a:lnRef idx="0"/>
            <a:fillRef idx="0"/>
            <a:effectRef idx="0"/>
            <a:fontRef idx="minor"/>
          </p:style>
        </p:sp>
      </p:grpSp>
      <p:grpSp>
        <p:nvGrpSpPr>
          <p:cNvPr id="7735" name="Group 35"/>
          <p:cNvGrpSpPr/>
          <p:nvPr/>
        </p:nvGrpSpPr>
        <p:grpSpPr>
          <a:xfrm>
            <a:off x="7144560" y="1492200"/>
            <a:ext cx="651600" cy="599040"/>
            <a:chOff x="7144560" y="1492200"/>
            <a:chExt cx="651600" cy="599040"/>
          </a:xfrm>
        </p:grpSpPr>
        <p:pic>
          <p:nvPicPr>
            <p:cNvPr id="7736" name="Picture 44" descr="desktop_computer_stylized_medium"/>
            <p:cNvPicPr/>
            <p:nvPr/>
          </p:nvPicPr>
          <p:blipFill>
            <a:blip r:embed="rId1"/>
            <a:stretch/>
          </p:blipFill>
          <p:spPr>
            <a:xfrm flipH="1">
              <a:off x="7144560" y="1492200"/>
              <a:ext cx="651600" cy="599040"/>
            </a:xfrm>
            <a:prstGeom prst="rect">
              <a:avLst/>
            </a:prstGeom>
            <a:ln w="0">
              <a:noFill/>
            </a:ln>
          </p:spPr>
        </p:pic>
        <p:sp>
          <p:nvSpPr>
            <p:cNvPr id="7737" name="CustomShape 36"/>
            <p:cNvSpPr/>
            <p:nvPr/>
          </p:nvSpPr>
          <p:spPr>
            <a:xfrm flipH="1">
              <a:off x="7418520" y="1549800"/>
              <a:ext cx="315360" cy="272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7738" name="Group 37"/>
          <p:cNvGrpSpPr/>
          <p:nvPr/>
        </p:nvGrpSpPr>
        <p:grpSpPr>
          <a:xfrm>
            <a:off x="9877320" y="1506600"/>
            <a:ext cx="380160" cy="545040"/>
            <a:chOff x="9877320" y="1506600"/>
            <a:chExt cx="380160" cy="545040"/>
          </a:xfrm>
        </p:grpSpPr>
        <p:sp>
          <p:nvSpPr>
            <p:cNvPr id="7739" name="CustomShape 38"/>
            <p:cNvSpPr/>
            <p:nvPr/>
          </p:nvSpPr>
          <p:spPr>
            <a:xfrm>
              <a:off x="10180440" y="1507320"/>
              <a:ext cx="73440" cy="5202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7740" name="CustomShape 39"/>
            <p:cNvSpPr/>
            <p:nvPr/>
          </p:nvSpPr>
          <p:spPr>
            <a:xfrm>
              <a:off x="9894960" y="1506600"/>
              <a:ext cx="278640" cy="5198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7741" name="CustomShape 40"/>
            <p:cNvSpPr/>
            <p:nvPr/>
          </p:nvSpPr>
          <p:spPr>
            <a:xfrm>
              <a:off x="10194480" y="1538640"/>
              <a:ext cx="42840" cy="48096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7742" name="CustomShape 41"/>
            <p:cNvSpPr/>
            <p:nvPr/>
          </p:nvSpPr>
          <p:spPr>
            <a:xfrm>
              <a:off x="10184400" y="1783440"/>
              <a:ext cx="68040" cy="406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743" name="CustomShape 42"/>
            <p:cNvSpPr/>
            <p:nvPr/>
          </p:nvSpPr>
          <p:spPr>
            <a:xfrm>
              <a:off x="9896400" y="1566720"/>
              <a:ext cx="157680" cy="8640"/>
            </a:xfrm>
            <a:prstGeom prst="rect">
              <a:avLst/>
            </a:prstGeom>
            <a:solidFill>
              <a:srgbClr val="000000"/>
            </a:solidFill>
            <a:ln w="9525">
              <a:solidFill>
                <a:srgbClr val="000000"/>
              </a:solidFill>
              <a:miter/>
            </a:ln>
          </p:spPr>
          <p:style>
            <a:lnRef idx="0"/>
            <a:fillRef idx="0"/>
            <a:effectRef idx="0"/>
            <a:fontRef idx="minor"/>
          </p:style>
        </p:sp>
        <p:grpSp>
          <p:nvGrpSpPr>
            <p:cNvPr id="7744" name="Group 43"/>
            <p:cNvGrpSpPr/>
            <p:nvPr/>
          </p:nvGrpSpPr>
          <p:grpSpPr>
            <a:xfrm>
              <a:off x="10040760" y="1560240"/>
              <a:ext cx="153000" cy="30960"/>
              <a:chOff x="10040760" y="1560240"/>
              <a:chExt cx="153000" cy="30960"/>
            </a:xfrm>
          </p:grpSpPr>
          <p:sp>
            <p:nvSpPr>
              <p:cNvPr id="7745" name="CustomShape 44"/>
              <p:cNvSpPr/>
              <p:nvPr/>
            </p:nvSpPr>
            <p:spPr>
              <a:xfrm>
                <a:off x="10040760" y="1560240"/>
                <a:ext cx="153000" cy="30960"/>
              </a:xfrm>
              <a:prstGeom prst="roundRect">
                <a:avLst>
                  <a:gd name="adj" fmla="val 50000"/>
                </a:avLst>
              </a:prstGeom>
              <a:solidFill>
                <a:srgbClr val="000000"/>
              </a:solidFill>
              <a:ln w="0">
                <a:noFill/>
              </a:ln>
            </p:spPr>
            <p:style>
              <a:lnRef idx="0"/>
              <a:fillRef idx="0"/>
              <a:effectRef idx="0"/>
              <a:fontRef idx="minor"/>
            </p:style>
          </p:sp>
          <p:sp>
            <p:nvSpPr>
              <p:cNvPr id="7746" name="CustomShape 45"/>
              <p:cNvSpPr/>
              <p:nvPr/>
            </p:nvSpPr>
            <p:spPr>
              <a:xfrm>
                <a:off x="10044000" y="1563840"/>
                <a:ext cx="146880" cy="23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747" name="CustomShape 46"/>
            <p:cNvSpPr/>
            <p:nvPr/>
          </p:nvSpPr>
          <p:spPr>
            <a:xfrm>
              <a:off x="9899640" y="1641240"/>
              <a:ext cx="157680" cy="8640"/>
            </a:xfrm>
            <a:prstGeom prst="rect">
              <a:avLst/>
            </a:prstGeom>
            <a:solidFill>
              <a:srgbClr val="000000"/>
            </a:solidFill>
            <a:ln w="9525">
              <a:solidFill>
                <a:srgbClr val="000000"/>
              </a:solidFill>
              <a:miter/>
            </a:ln>
          </p:spPr>
          <p:style>
            <a:lnRef idx="0"/>
            <a:fillRef idx="0"/>
            <a:effectRef idx="0"/>
            <a:fontRef idx="minor"/>
          </p:style>
        </p:sp>
        <p:grpSp>
          <p:nvGrpSpPr>
            <p:cNvPr id="7748" name="Group 47"/>
            <p:cNvGrpSpPr/>
            <p:nvPr/>
          </p:nvGrpSpPr>
          <p:grpSpPr>
            <a:xfrm>
              <a:off x="10041120" y="1635120"/>
              <a:ext cx="153000" cy="29160"/>
              <a:chOff x="10041120" y="1635120"/>
              <a:chExt cx="153000" cy="29160"/>
            </a:xfrm>
          </p:grpSpPr>
          <p:sp>
            <p:nvSpPr>
              <p:cNvPr id="7749" name="CustomShape 48"/>
              <p:cNvSpPr/>
              <p:nvPr/>
            </p:nvSpPr>
            <p:spPr>
              <a:xfrm>
                <a:off x="10041120" y="1635120"/>
                <a:ext cx="153000" cy="29160"/>
              </a:xfrm>
              <a:prstGeom prst="roundRect">
                <a:avLst>
                  <a:gd name="adj" fmla="val 50000"/>
                </a:avLst>
              </a:prstGeom>
              <a:solidFill>
                <a:srgbClr val="000000"/>
              </a:solidFill>
              <a:ln w="0">
                <a:noFill/>
              </a:ln>
            </p:spPr>
            <p:style>
              <a:lnRef idx="0"/>
              <a:fillRef idx="0"/>
              <a:effectRef idx="0"/>
              <a:fontRef idx="minor"/>
            </p:style>
          </p:sp>
          <p:sp>
            <p:nvSpPr>
              <p:cNvPr id="7750" name="CustomShape 49"/>
              <p:cNvSpPr/>
              <p:nvPr/>
            </p:nvSpPr>
            <p:spPr>
              <a:xfrm>
                <a:off x="10044000" y="1638360"/>
                <a:ext cx="146880" cy="22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751" name="CustomShape 50"/>
            <p:cNvSpPr/>
            <p:nvPr/>
          </p:nvSpPr>
          <p:spPr>
            <a:xfrm>
              <a:off x="9898200" y="1719360"/>
              <a:ext cx="157680" cy="7200"/>
            </a:xfrm>
            <a:prstGeom prst="rect">
              <a:avLst/>
            </a:prstGeom>
            <a:solidFill>
              <a:srgbClr val="000000"/>
            </a:solidFill>
            <a:ln w="9525">
              <a:solidFill>
                <a:srgbClr val="000000"/>
              </a:solidFill>
              <a:miter/>
            </a:ln>
          </p:spPr>
          <p:style>
            <a:lnRef idx="0"/>
            <a:fillRef idx="0"/>
            <a:effectRef idx="0"/>
            <a:fontRef idx="minor"/>
          </p:style>
        </p:sp>
        <p:sp>
          <p:nvSpPr>
            <p:cNvPr id="7752" name="CustomShape 51"/>
            <p:cNvSpPr/>
            <p:nvPr/>
          </p:nvSpPr>
          <p:spPr>
            <a:xfrm>
              <a:off x="9901440" y="1787400"/>
              <a:ext cx="157680" cy="7200"/>
            </a:xfrm>
            <a:prstGeom prst="rect">
              <a:avLst/>
            </a:prstGeom>
            <a:solidFill>
              <a:srgbClr val="000000"/>
            </a:solidFill>
            <a:ln w="9525">
              <a:solidFill>
                <a:srgbClr val="000000"/>
              </a:solidFill>
              <a:miter/>
            </a:ln>
          </p:spPr>
          <p:style>
            <a:lnRef idx="0"/>
            <a:fillRef idx="0"/>
            <a:effectRef idx="0"/>
            <a:fontRef idx="minor"/>
          </p:style>
        </p:sp>
        <p:grpSp>
          <p:nvGrpSpPr>
            <p:cNvPr id="7753" name="Group 52"/>
            <p:cNvGrpSpPr/>
            <p:nvPr/>
          </p:nvGrpSpPr>
          <p:grpSpPr>
            <a:xfrm>
              <a:off x="10037880" y="1780920"/>
              <a:ext cx="153000" cy="30600"/>
              <a:chOff x="10037880" y="1780920"/>
              <a:chExt cx="153000" cy="30600"/>
            </a:xfrm>
          </p:grpSpPr>
          <p:sp>
            <p:nvSpPr>
              <p:cNvPr id="7754" name="CustomShape 53"/>
              <p:cNvSpPr/>
              <p:nvPr/>
            </p:nvSpPr>
            <p:spPr>
              <a:xfrm>
                <a:off x="10037880" y="1780920"/>
                <a:ext cx="153000" cy="30600"/>
              </a:xfrm>
              <a:prstGeom prst="roundRect">
                <a:avLst>
                  <a:gd name="adj" fmla="val 50000"/>
                </a:avLst>
              </a:prstGeom>
              <a:solidFill>
                <a:srgbClr val="000000"/>
              </a:solidFill>
              <a:ln w="0">
                <a:noFill/>
              </a:ln>
            </p:spPr>
            <p:style>
              <a:lnRef idx="0"/>
              <a:fillRef idx="0"/>
              <a:effectRef idx="0"/>
              <a:fontRef idx="minor"/>
            </p:style>
          </p:sp>
          <p:sp>
            <p:nvSpPr>
              <p:cNvPr id="7755" name="CustomShape 54"/>
              <p:cNvSpPr/>
              <p:nvPr/>
            </p:nvSpPr>
            <p:spPr>
              <a:xfrm>
                <a:off x="10040760" y="1784160"/>
                <a:ext cx="146520" cy="22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756" name="CustomShape 55"/>
            <p:cNvSpPr/>
            <p:nvPr/>
          </p:nvSpPr>
          <p:spPr>
            <a:xfrm>
              <a:off x="10185480" y="1717920"/>
              <a:ext cx="68040" cy="403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7757" name="Group 56"/>
            <p:cNvGrpSpPr/>
            <p:nvPr/>
          </p:nvGrpSpPr>
          <p:grpSpPr>
            <a:xfrm>
              <a:off x="10037880" y="1711440"/>
              <a:ext cx="154440" cy="29160"/>
              <a:chOff x="10037880" y="1711440"/>
              <a:chExt cx="154440" cy="29160"/>
            </a:xfrm>
          </p:grpSpPr>
          <p:sp>
            <p:nvSpPr>
              <p:cNvPr id="7758" name="CustomShape 57"/>
              <p:cNvSpPr/>
              <p:nvPr/>
            </p:nvSpPr>
            <p:spPr>
              <a:xfrm>
                <a:off x="10037880" y="1711440"/>
                <a:ext cx="154440" cy="29160"/>
              </a:xfrm>
              <a:prstGeom prst="roundRect">
                <a:avLst>
                  <a:gd name="adj" fmla="val 50000"/>
                </a:avLst>
              </a:prstGeom>
              <a:solidFill>
                <a:srgbClr val="000000"/>
              </a:solidFill>
              <a:ln w="0">
                <a:noFill/>
              </a:ln>
            </p:spPr>
            <p:style>
              <a:lnRef idx="0"/>
              <a:fillRef idx="0"/>
              <a:effectRef idx="0"/>
              <a:fontRef idx="minor"/>
            </p:style>
          </p:sp>
          <p:sp>
            <p:nvSpPr>
              <p:cNvPr id="7759" name="CustomShape 58"/>
              <p:cNvSpPr/>
              <p:nvPr/>
            </p:nvSpPr>
            <p:spPr>
              <a:xfrm>
                <a:off x="10040760" y="1714680"/>
                <a:ext cx="148320" cy="22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760" name="CustomShape 59"/>
            <p:cNvSpPr/>
            <p:nvPr/>
          </p:nvSpPr>
          <p:spPr>
            <a:xfrm>
              <a:off x="10176120" y="1506600"/>
              <a:ext cx="14760" cy="52128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7761" name="CustomShape 60"/>
            <p:cNvSpPr/>
            <p:nvPr/>
          </p:nvSpPr>
          <p:spPr>
            <a:xfrm>
              <a:off x="10191960" y="1638720"/>
              <a:ext cx="61200" cy="460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762" name="CustomShape 61"/>
            <p:cNvSpPr/>
            <p:nvPr/>
          </p:nvSpPr>
          <p:spPr>
            <a:xfrm>
              <a:off x="10193040" y="1563840"/>
              <a:ext cx="63000" cy="522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763" name="CustomShape 62"/>
            <p:cNvSpPr/>
            <p:nvPr/>
          </p:nvSpPr>
          <p:spPr>
            <a:xfrm>
              <a:off x="10247400" y="2005200"/>
              <a:ext cx="10080" cy="19800"/>
            </a:xfrm>
            <a:prstGeom prst="ellipse">
              <a:avLst/>
            </a:prstGeom>
            <a:solidFill>
              <a:srgbClr val="333333"/>
            </a:solidFill>
            <a:ln w="0">
              <a:noFill/>
            </a:ln>
          </p:spPr>
          <p:style>
            <a:lnRef idx="0"/>
            <a:fillRef idx="0"/>
            <a:effectRef idx="0"/>
            <a:fontRef idx="minor"/>
          </p:style>
        </p:sp>
        <p:sp>
          <p:nvSpPr>
            <p:cNvPr id="7764" name="CustomShape 63"/>
            <p:cNvSpPr/>
            <p:nvPr/>
          </p:nvSpPr>
          <p:spPr>
            <a:xfrm>
              <a:off x="10189440" y="2005920"/>
              <a:ext cx="63360" cy="432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7765" name="CustomShape 64"/>
            <p:cNvSpPr/>
            <p:nvPr/>
          </p:nvSpPr>
          <p:spPr>
            <a:xfrm>
              <a:off x="9877320" y="2020680"/>
              <a:ext cx="319680" cy="309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7766" name="CustomShape 65"/>
            <p:cNvSpPr/>
            <p:nvPr/>
          </p:nvSpPr>
          <p:spPr>
            <a:xfrm>
              <a:off x="9894960" y="2028960"/>
              <a:ext cx="284760" cy="1476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7767" name="CustomShape 66"/>
            <p:cNvSpPr/>
            <p:nvPr/>
          </p:nvSpPr>
          <p:spPr>
            <a:xfrm>
              <a:off x="9921960" y="1952640"/>
              <a:ext cx="40320" cy="30960"/>
            </a:xfrm>
            <a:prstGeom prst="ellipse">
              <a:avLst/>
            </a:prstGeom>
            <a:solidFill>
              <a:srgbClr val="33cc33"/>
            </a:solidFill>
            <a:ln w="0">
              <a:noFill/>
            </a:ln>
          </p:spPr>
          <p:style>
            <a:lnRef idx="0"/>
            <a:fillRef idx="0"/>
            <a:effectRef idx="0"/>
            <a:fontRef idx="minor"/>
          </p:style>
        </p:sp>
        <p:sp>
          <p:nvSpPr>
            <p:cNvPr id="7768" name="CustomShape 67"/>
            <p:cNvSpPr/>
            <p:nvPr/>
          </p:nvSpPr>
          <p:spPr>
            <a:xfrm>
              <a:off x="9971280" y="1954080"/>
              <a:ext cx="40320" cy="29160"/>
            </a:xfrm>
            <a:prstGeom prst="ellipse">
              <a:avLst/>
            </a:prstGeom>
            <a:solidFill>
              <a:srgbClr val="ff0000"/>
            </a:solidFill>
            <a:ln w="0">
              <a:noFill/>
            </a:ln>
          </p:spPr>
          <p:style>
            <a:lnRef idx="0"/>
            <a:fillRef idx="0"/>
            <a:effectRef idx="0"/>
            <a:fontRef idx="minor"/>
          </p:style>
        </p:sp>
        <p:sp>
          <p:nvSpPr>
            <p:cNvPr id="7769" name="CustomShape 68"/>
            <p:cNvSpPr/>
            <p:nvPr/>
          </p:nvSpPr>
          <p:spPr>
            <a:xfrm>
              <a:off x="10017000" y="1952640"/>
              <a:ext cx="40320" cy="29160"/>
            </a:xfrm>
            <a:prstGeom prst="ellipse">
              <a:avLst/>
            </a:prstGeom>
            <a:solidFill>
              <a:srgbClr val="33cc33"/>
            </a:solidFill>
            <a:ln w="0">
              <a:noFill/>
            </a:ln>
          </p:spPr>
          <p:style>
            <a:lnRef idx="0"/>
            <a:fillRef idx="0"/>
            <a:effectRef idx="0"/>
            <a:fontRef idx="minor"/>
          </p:style>
        </p:sp>
        <p:sp>
          <p:nvSpPr>
            <p:cNvPr id="7770" name="CustomShape 69"/>
            <p:cNvSpPr/>
            <p:nvPr/>
          </p:nvSpPr>
          <p:spPr>
            <a:xfrm>
              <a:off x="10125000" y="1827360"/>
              <a:ext cx="19800" cy="172080"/>
            </a:xfrm>
            <a:prstGeom prst="rect">
              <a:avLst/>
            </a:prstGeom>
            <a:solidFill>
              <a:srgbClr val="292929"/>
            </a:solidFill>
            <a:ln w="9525">
              <a:solidFill>
                <a:srgbClr val="000000"/>
              </a:solidFill>
              <a:miter/>
            </a:ln>
          </p:spPr>
          <p:style>
            <a:lnRef idx="0"/>
            <a:fillRef idx="0"/>
            <a:effectRef idx="0"/>
            <a:fontRef idx="minor"/>
          </p:style>
        </p:sp>
      </p:grpSp>
      <p:sp>
        <p:nvSpPr>
          <p:cNvPr id="7771" name="CustomShape 70"/>
          <p:cNvSpPr/>
          <p:nvPr/>
        </p:nvSpPr>
        <p:spPr>
          <a:xfrm>
            <a:off x="1168560" y="4597560"/>
            <a:ext cx="5115600" cy="1902600"/>
          </a:xfrm>
          <a:prstGeom prst="rect">
            <a:avLst/>
          </a:prstGeom>
          <a:noFill/>
          <a:ln w="0">
            <a:noFill/>
          </a:ln>
        </p:spPr>
        <p:style>
          <a:lnRef idx="0"/>
          <a:fillRef idx="0"/>
          <a:effectRef idx="0"/>
          <a:fontRef idx="minor"/>
        </p:style>
        <p:txBody>
          <a:bodyPr lIns="90000" rIns="90000" tIns="45000" bIns="45000">
            <a:normAutofit/>
          </a:bodyPr>
          <a:p>
            <a:pPr marL="393840" indent="-261000">
              <a:lnSpc>
                <a:spcPct val="90000"/>
              </a:lnSpc>
              <a:spcBef>
                <a:spcPts val="1001"/>
              </a:spcBef>
              <a:buClr>
                <a:srgbClr val="0000a3"/>
              </a:buClr>
              <a:buFont typeface="Wingdings" charset="2"/>
              <a:buChar char=""/>
            </a:pPr>
            <a:r>
              <a:rPr b="0" i="1" lang="en-US" sz="3200" spc="-1" strike="noStrike">
                <a:solidFill>
                  <a:srgbClr val="cc0000"/>
                </a:solidFill>
                <a:latin typeface="Calibri"/>
                <a:ea typeface="DejaVu Sans"/>
              </a:rPr>
              <a:t>summary: </a:t>
            </a:r>
            <a:r>
              <a:rPr b="0" lang="en-US" sz="3200" spc="-1" strike="noStrike">
                <a:solidFill>
                  <a:srgbClr val="000000"/>
                </a:solidFill>
                <a:latin typeface="Calibri"/>
                <a:ea typeface="DejaVu Sans"/>
              </a:rPr>
              <a:t>initial rate is slow, but ramps up exponentially fast</a:t>
            </a:r>
            <a:endParaRPr b="0" lang="en-US" sz="3200" spc="-1" strike="noStrike">
              <a:latin typeface="Arial"/>
            </a:endParaRPr>
          </a:p>
        </p:txBody>
      </p:sp>
      <p:sp>
        <p:nvSpPr>
          <p:cNvPr id="7772" name="CustomShape 71"/>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CA83EF0E-7FBC-468A-8575-9382E1E3F9A1}" type="slidenum">
              <a:rPr b="0" lang="en-US" sz="1100" spc="-1" strike="noStrike">
                <a:solidFill>
                  <a:srgbClr val="404040"/>
                </a:solidFill>
                <a:latin typeface="Calibri"/>
                <a:ea typeface="DejaVu Sans"/>
              </a:rPr>
              <a:t>123</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098" dur="indefinite" restart="never" nodeType="tmRoot">
          <p:childTnLst>
            <p:seq>
              <p:cTn id="3099" dur="indefinite" nodeType="mainSeq">
                <p:childTnLst>
                  <p:par>
                    <p:cTn id="3100" fill="hold">
                      <p:stCondLst>
                        <p:cond delay="indefinite"/>
                      </p:stCondLst>
                      <p:childTnLst>
                        <p:par>
                          <p:cTn id="3101" fill="hold">
                            <p:stCondLst>
                              <p:cond delay="0"/>
                            </p:stCondLst>
                            <p:childTnLst>
                              <p:par>
                                <p:cTn id="3102" nodeType="clickEffect" fill="hold" presetClass="entr" presetID="22" presetSubtype="8">
                                  <p:stCondLst>
                                    <p:cond delay="0"/>
                                  </p:stCondLst>
                                  <p:childTnLst>
                                    <p:set>
                                      <p:cBhvr>
                                        <p:cTn id="3103" dur="1" fill="hold">
                                          <p:stCondLst>
                                            <p:cond delay="0"/>
                                          </p:stCondLst>
                                        </p:cTn>
                                        <p:tgtEl>
                                          <p:spTgt spid="7703"/>
                                        </p:tgtEl>
                                        <p:attrNameLst>
                                          <p:attrName>style.visibility</p:attrName>
                                        </p:attrNameLst>
                                      </p:cBhvr>
                                      <p:to>
                                        <p:strVal val="visible"/>
                                      </p:to>
                                    </p:set>
                                    <p:animEffect filter="wipe(left)" transition="in">
                                      <p:cBhvr additive="repl">
                                        <p:cTn id="3104" dur="500"/>
                                        <p:tgtEl>
                                          <p:spTgt spid="7703"/>
                                        </p:tgtEl>
                                      </p:cBhvr>
                                    </p:animEffect>
                                  </p:childTnLst>
                                </p:cTn>
                              </p:par>
                              <p:par>
                                <p:cTn id="3105" nodeType="withEffect" fill="hold" presetClass="entr" presetID="9">
                                  <p:stCondLst>
                                    <p:cond delay="0"/>
                                  </p:stCondLst>
                                  <p:childTnLst>
                                    <p:set>
                                      <p:cBhvr>
                                        <p:cTn id="3106" dur="1" fill="hold">
                                          <p:stCondLst>
                                            <p:cond delay="0"/>
                                          </p:stCondLst>
                                        </p:cTn>
                                        <p:tgtEl>
                                          <p:spTgt spid="7705"/>
                                        </p:tgtEl>
                                        <p:attrNameLst>
                                          <p:attrName>style.visibility</p:attrName>
                                        </p:attrNameLst>
                                      </p:cBhvr>
                                      <p:to>
                                        <p:strVal val="visible"/>
                                      </p:to>
                                    </p:set>
                                    <p:animEffect filter="dissolve" transition="in">
                                      <p:cBhvr additive="repl">
                                        <p:cTn id="3107" dur="500"/>
                                        <p:tgtEl>
                                          <p:spTgt spid="7705"/>
                                        </p:tgtEl>
                                      </p:cBhvr>
                                    </p:animEffect>
                                  </p:childTnLst>
                                </p:cTn>
                              </p:par>
                            </p:childTnLst>
                          </p:cTn>
                        </p:par>
                        <p:par>
                          <p:cTn id="3108" fill="hold">
                            <p:stCondLst>
                              <p:cond delay="500"/>
                            </p:stCondLst>
                            <p:childTnLst>
                              <p:par>
                                <p:cTn id="3109" nodeType="afterEffect" fill="hold" presetClass="entr" presetID="22" presetSubtype="2">
                                  <p:stCondLst>
                                    <p:cond delay="0"/>
                                  </p:stCondLst>
                                  <p:childTnLst>
                                    <p:set>
                                      <p:cBhvr>
                                        <p:cTn id="3110" dur="1" fill="hold">
                                          <p:stCondLst>
                                            <p:cond delay="0"/>
                                          </p:stCondLst>
                                        </p:cTn>
                                        <p:tgtEl>
                                          <p:spTgt spid="7713"/>
                                        </p:tgtEl>
                                        <p:attrNameLst>
                                          <p:attrName>style.visibility</p:attrName>
                                        </p:attrNameLst>
                                      </p:cBhvr>
                                      <p:to>
                                        <p:strVal val="visible"/>
                                      </p:to>
                                    </p:set>
                                    <p:animEffect filter="wipe(right)" transition="in">
                                      <p:cBhvr additive="repl">
                                        <p:cTn id="3111" dur="500"/>
                                        <p:tgtEl>
                                          <p:spTgt spid="7713"/>
                                        </p:tgtEl>
                                      </p:cBhvr>
                                    </p:animEffect>
                                  </p:childTnLst>
                                </p:cTn>
                              </p:par>
                            </p:childTnLst>
                          </p:cTn>
                        </p:par>
                        <p:par>
                          <p:cTn id="3112" fill="hold">
                            <p:stCondLst>
                              <p:cond delay="1000"/>
                            </p:stCondLst>
                            <p:childTnLst>
                              <p:par>
                                <p:cTn id="3113" nodeType="afterEffect" fill="hold" presetClass="entr" presetID="9">
                                  <p:stCondLst>
                                    <p:cond delay="0"/>
                                  </p:stCondLst>
                                  <p:childTnLst>
                                    <p:set>
                                      <p:cBhvr>
                                        <p:cTn id="3114" dur="1" fill="hold">
                                          <p:stCondLst>
                                            <p:cond delay="0"/>
                                          </p:stCondLst>
                                        </p:cTn>
                                        <p:tgtEl>
                                          <p:spTgt spid="7709"/>
                                        </p:tgtEl>
                                        <p:attrNameLst>
                                          <p:attrName>style.visibility</p:attrName>
                                        </p:attrNameLst>
                                      </p:cBhvr>
                                      <p:to>
                                        <p:strVal val="visible"/>
                                      </p:to>
                                    </p:set>
                                    <p:animEffect filter="dissolve" transition="in">
                                      <p:cBhvr additive="repl">
                                        <p:cTn id="3115" dur="500"/>
                                        <p:tgtEl>
                                          <p:spTgt spid="7709"/>
                                        </p:tgtEl>
                                      </p:cBhvr>
                                    </p:animEffect>
                                  </p:childTnLst>
                                </p:cTn>
                              </p:par>
                            </p:childTnLst>
                          </p:cTn>
                        </p:par>
                      </p:childTnLst>
                    </p:cTn>
                  </p:par>
                  <p:par>
                    <p:cTn id="3116" fill="hold">
                      <p:stCondLst>
                        <p:cond delay="indefinite"/>
                      </p:stCondLst>
                      <p:childTnLst>
                        <p:par>
                          <p:cTn id="3117" fill="hold">
                            <p:stCondLst>
                              <p:cond delay="0"/>
                            </p:stCondLst>
                            <p:childTnLst>
                              <p:par>
                                <p:cTn id="3118" nodeType="clickEffect" fill="hold" presetClass="entr" presetID="22" presetSubtype="8">
                                  <p:stCondLst>
                                    <p:cond delay="0"/>
                                  </p:stCondLst>
                                  <p:childTnLst>
                                    <p:set>
                                      <p:cBhvr>
                                        <p:cTn id="3119" dur="1" fill="hold">
                                          <p:stCondLst>
                                            <p:cond delay="0"/>
                                          </p:stCondLst>
                                        </p:cTn>
                                        <p:tgtEl>
                                          <p:spTgt spid="7717"/>
                                        </p:tgtEl>
                                        <p:attrNameLst>
                                          <p:attrName>style.visibility</p:attrName>
                                        </p:attrNameLst>
                                      </p:cBhvr>
                                      <p:to>
                                        <p:strVal val="visible"/>
                                      </p:to>
                                    </p:set>
                                    <p:animEffect filter="wipe(left)" transition="in">
                                      <p:cBhvr additive="repl">
                                        <p:cTn id="3120" dur="500"/>
                                        <p:tgtEl>
                                          <p:spTgt spid="7717"/>
                                        </p:tgtEl>
                                      </p:cBhvr>
                                    </p:animEffect>
                                  </p:childTnLst>
                                </p:cTn>
                              </p:par>
                              <p:par>
                                <p:cTn id="3121" nodeType="withEffect" fill="hold" presetClass="entr" presetID="9">
                                  <p:stCondLst>
                                    <p:cond delay="0"/>
                                  </p:stCondLst>
                                  <p:childTnLst>
                                    <p:set>
                                      <p:cBhvr>
                                        <p:cTn id="3122" dur="1" fill="hold">
                                          <p:stCondLst>
                                            <p:cond delay="0"/>
                                          </p:stCondLst>
                                        </p:cTn>
                                        <p:tgtEl>
                                          <p:spTgt spid="7723"/>
                                        </p:tgtEl>
                                        <p:attrNameLst>
                                          <p:attrName>style.visibility</p:attrName>
                                        </p:attrNameLst>
                                      </p:cBhvr>
                                      <p:to>
                                        <p:strVal val="visible"/>
                                      </p:to>
                                    </p:set>
                                    <p:animEffect filter="dissolve" transition="in">
                                      <p:cBhvr additive="repl">
                                        <p:cTn id="3123" dur="500"/>
                                        <p:tgtEl>
                                          <p:spTgt spid="7723"/>
                                        </p:tgtEl>
                                      </p:cBhvr>
                                    </p:animEffect>
                                  </p:childTnLst>
                                </p:cTn>
                              </p:par>
                            </p:childTnLst>
                          </p:cTn>
                        </p:par>
                        <p:par>
                          <p:cTn id="3124" fill="hold">
                            <p:stCondLst>
                              <p:cond delay="500"/>
                            </p:stCondLst>
                            <p:childTnLst>
                              <p:par>
                                <p:cTn id="3125" nodeType="afterEffect" fill="hold" presetClass="entr" presetID="22" presetSubtype="2">
                                  <p:stCondLst>
                                    <p:cond delay="0"/>
                                  </p:stCondLst>
                                  <p:childTnLst>
                                    <p:set>
                                      <p:cBhvr>
                                        <p:cTn id="3126" dur="1" fill="hold">
                                          <p:stCondLst>
                                            <p:cond delay="0"/>
                                          </p:stCondLst>
                                        </p:cTn>
                                        <p:tgtEl>
                                          <p:spTgt spid="7720"/>
                                        </p:tgtEl>
                                        <p:attrNameLst>
                                          <p:attrName>style.visibility</p:attrName>
                                        </p:attrNameLst>
                                      </p:cBhvr>
                                      <p:to>
                                        <p:strVal val="visible"/>
                                      </p:to>
                                    </p:set>
                                    <p:animEffect filter="wipe(right)" transition="in">
                                      <p:cBhvr additive="repl">
                                        <p:cTn id="3127" dur="500"/>
                                        <p:tgtEl>
                                          <p:spTgt spid="7720"/>
                                        </p:tgtEl>
                                      </p:cBhvr>
                                    </p:animEffect>
                                  </p:childTnLst>
                                </p:cTn>
                              </p:par>
                            </p:childTnLst>
                          </p:cTn>
                        </p:par>
                        <p:par>
                          <p:cTn id="3128" fill="hold">
                            <p:stCondLst>
                              <p:cond delay="1000"/>
                            </p:stCondLst>
                            <p:childTnLst>
                              <p:par>
                                <p:cTn id="3129" nodeType="afterEffect" fill="hold" presetClass="entr" presetID="22" presetSubtype="8">
                                  <p:stCondLst>
                                    <p:cond delay="0"/>
                                  </p:stCondLst>
                                  <p:childTnLst>
                                    <p:set>
                                      <p:cBhvr>
                                        <p:cTn id="3130" dur="1" fill="hold">
                                          <p:stCondLst>
                                            <p:cond delay="0"/>
                                          </p:stCondLst>
                                        </p:cTn>
                                        <p:tgtEl>
                                          <p:spTgt spid="7725"/>
                                        </p:tgtEl>
                                        <p:attrNameLst>
                                          <p:attrName>style.visibility</p:attrName>
                                        </p:attrNameLst>
                                      </p:cBhvr>
                                      <p:to>
                                        <p:strVal val="visible"/>
                                      </p:to>
                                    </p:set>
                                    <p:animEffect filter="wipe(left)" transition="in">
                                      <p:cBhvr additive="repl">
                                        <p:cTn id="3131" dur="500"/>
                                        <p:tgtEl>
                                          <p:spTgt spid="7725"/>
                                        </p:tgtEl>
                                      </p:cBhvr>
                                    </p:animEffect>
                                  </p:childTnLst>
                                </p:cTn>
                              </p:par>
                              <p:par>
                                <p:cTn id="3132" nodeType="withEffect" fill="hold" presetClass="entr" presetID="9">
                                  <p:stCondLst>
                                    <p:cond delay="0"/>
                                  </p:stCondLst>
                                  <p:childTnLst>
                                    <p:set>
                                      <p:cBhvr>
                                        <p:cTn id="3133" dur="1" fill="hold">
                                          <p:stCondLst>
                                            <p:cond delay="0"/>
                                          </p:stCondLst>
                                        </p:cTn>
                                        <p:tgtEl>
                                          <p:spTgt spid="7724"/>
                                        </p:tgtEl>
                                        <p:attrNameLst>
                                          <p:attrName>style.visibility</p:attrName>
                                        </p:attrNameLst>
                                      </p:cBhvr>
                                      <p:to>
                                        <p:strVal val="visible"/>
                                      </p:to>
                                    </p:set>
                                    <p:animEffect filter="dissolve" transition="in">
                                      <p:cBhvr additive="repl">
                                        <p:cTn id="3134" dur="500"/>
                                        <p:tgtEl>
                                          <p:spTgt spid="7724"/>
                                        </p:tgtEl>
                                      </p:cBhvr>
                                    </p:animEffect>
                                  </p:childTnLst>
                                </p:cTn>
                              </p:par>
                            </p:childTnLst>
                          </p:cTn>
                        </p:par>
                        <p:par>
                          <p:cTn id="3135" fill="hold">
                            <p:stCondLst>
                              <p:cond delay="1500"/>
                            </p:stCondLst>
                            <p:childTnLst>
                              <p:par>
                                <p:cTn id="3136" nodeType="afterEffect" fill="hold" presetClass="entr" presetID="22" presetSubtype="2">
                                  <p:stCondLst>
                                    <p:cond delay="0"/>
                                  </p:stCondLst>
                                  <p:childTnLst>
                                    <p:set>
                                      <p:cBhvr>
                                        <p:cTn id="3137" dur="1" fill="hold">
                                          <p:stCondLst>
                                            <p:cond delay="0"/>
                                          </p:stCondLst>
                                        </p:cTn>
                                        <p:tgtEl>
                                          <p:spTgt spid="7730"/>
                                        </p:tgtEl>
                                        <p:attrNameLst>
                                          <p:attrName>style.visibility</p:attrName>
                                        </p:attrNameLst>
                                      </p:cBhvr>
                                      <p:to>
                                        <p:strVal val="visible"/>
                                      </p:to>
                                    </p:set>
                                    <p:animEffect filter="wipe(right)" transition="in">
                                      <p:cBhvr additive="repl">
                                        <p:cTn id="3138" dur="500"/>
                                        <p:tgtEl>
                                          <p:spTgt spid="7730"/>
                                        </p:tgtEl>
                                      </p:cBhvr>
                                    </p:animEffect>
                                  </p:childTnLst>
                                </p:cTn>
                              </p:par>
                            </p:childTnLst>
                          </p:cTn>
                        </p:par>
                      </p:childTnLst>
                    </p:cTn>
                  </p:par>
                  <p:par>
                    <p:cTn id="3139" fill="hold">
                      <p:stCondLst>
                        <p:cond delay="indefinite"/>
                      </p:stCondLst>
                      <p:childTnLst>
                        <p:par>
                          <p:cTn id="3140" fill="hold">
                            <p:stCondLst>
                              <p:cond delay="0"/>
                            </p:stCondLst>
                            <p:childTnLst>
                              <p:par>
                                <p:cTn id="3141" nodeType="clickEffect" fill="hold" presetClass="entr" presetID="9">
                                  <p:stCondLst>
                                    <p:cond delay="0"/>
                                  </p:stCondLst>
                                  <p:childTnLst>
                                    <p:set>
                                      <p:cBhvr>
                                        <p:cTn id="3142" dur="1" fill="hold">
                                          <p:stCondLst>
                                            <p:cond delay="0"/>
                                          </p:stCondLst>
                                        </p:cTn>
                                        <p:tgtEl>
                                          <p:spTgt spid="7771"/>
                                        </p:tgtEl>
                                        <p:attrNameLst>
                                          <p:attrName>style.visibility</p:attrName>
                                        </p:attrNameLst>
                                      </p:cBhvr>
                                      <p:to>
                                        <p:strVal val="visible"/>
                                      </p:to>
                                    </p:set>
                                    <p:animEffect filter="dissolve" transition="in">
                                      <p:cBhvr additive="repl">
                                        <p:cTn id="3143" dur="500"/>
                                        <p:tgtEl>
                                          <p:spTgt spid="77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3" name="CustomShape 1"/>
          <p:cNvSpPr/>
          <p:nvPr/>
        </p:nvSpPr>
        <p:spPr>
          <a:xfrm>
            <a:off x="812880" y="246600"/>
            <a:ext cx="1139076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TCP: from slow start to congestion avoidance</a:t>
            </a:r>
            <a:endParaRPr b="0" lang="en-US" sz="4800" spc="-1" strike="noStrike">
              <a:latin typeface="Arial"/>
            </a:endParaRPr>
          </a:p>
        </p:txBody>
      </p:sp>
      <p:sp>
        <p:nvSpPr>
          <p:cNvPr id="7774" name="CustomShape 2"/>
          <p:cNvSpPr/>
          <p:nvPr/>
        </p:nvSpPr>
        <p:spPr>
          <a:xfrm>
            <a:off x="952560" y="1382760"/>
            <a:ext cx="5052240" cy="190260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tabLst>
                <a:tab algn="l" pos="0"/>
              </a:tabLst>
            </a:pPr>
            <a:r>
              <a:rPr b="0" i="1" lang="en-US" sz="2800" spc="-1" strike="noStrike">
                <a:solidFill>
                  <a:srgbClr val="c00000"/>
                </a:solidFill>
                <a:latin typeface="Calibri"/>
                <a:ea typeface="DejaVu Sans"/>
              </a:rPr>
              <a:t>Q: </a:t>
            </a:r>
            <a:r>
              <a:rPr b="0" lang="en-US" sz="2800" spc="-1" strike="noStrike">
                <a:solidFill>
                  <a:srgbClr val="000000"/>
                </a:solidFill>
                <a:latin typeface="Calibri"/>
                <a:ea typeface="DejaVu Sans"/>
              </a:rPr>
              <a:t>when should the exponential increase switch to linear? </a:t>
            </a:r>
            <a:endParaRPr b="0" lang="en-US" sz="2800" spc="-1" strike="noStrike">
              <a:latin typeface="Arial"/>
            </a:endParaRPr>
          </a:p>
          <a:p>
            <a:pPr marL="352440" indent="-219600">
              <a:lnSpc>
                <a:spcPct val="90000"/>
              </a:lnSpc>
              <a:spcBef>
                <a:spcPts val="1001"/>
              </a:spcBef>
              <a:tabLst>
                <a:tab algn="l" pos="0"/>
              </a:tabLst>
            </a:pPr>
            <a:r>
              <a:rPr b="0" i="1" lang="en-US" sz="2800" spc="-1" strike="noStrike">
                <a:solidFill>
                  <a:srgbClr val="c00000"/>
                </a:solidFill>
                <a:latin typeface="Calibri"/>
                <a:ea typeface="DejaVu Sans"/>
              </a:rPr>
              <a:t>A: </a:t>
            </a:r>
            <a:r>
              <a:rPr b="0" lang="en-US" sz="2800" spc="-1" strike="noStrike">
                <a:solidFill>
                  <a:srgbClr val="000000"/>
                </a:solidFill>
                <a:latin typeface="Calibri"/>
                <a:ea typeface="DejaVu Sans"/>
              </a:rPr>
              <a:t>when </a:t>
            </a:r>
            <a:r>
              <a:rPr b="1" lang="en-US" sz="2800" spc="-1" strike="noStrike">
                <a:solidFill>
                  <a:srgbClr val="000000"/>
                </a:solidFill>
                <a:latin typeface="Courier New"/>
                <a:ea typeface="DejaVu Sans"/>
              </a:rPr>
              <a:t>cwnd</a:t>
            </a:r>
            <a:r>
              <a:rPr b="0" lang="en-US" sz="2800" spc="-1" strike="noStrike">
                <a:solidFill>
                  <a:srgbClr val="000000"/>
                </a:solidFill>
                <a:latin typeface="Calibri"/>
                <a:ea typeface="DejaVu Sans"/>
              </a:rPr>
              <a:t> gets to 1/2 of its value before timeout.</a:t>
            </a:r>
            <a:endParaRPr b="0" lang="en-US" sz="2800" spc="-1" strike="noStrike">
              <a:latin typeface="Arial"/>
            </a:endParaRPr>
          </a:p>
        </p:txBody>
      </p:sp>
      <p:sp>
        <p:nvSpPr>
          <p:cNvPr id="7775" name="CustomShape 3"/>
          <p:cNvSpPr/>
          <p:nvPr/>
        </p:nvSpPr>
        <p:spPr>
          <a:xfrm>
            <a:off x="952560" y="3529080"/>
            <a:ext cx="4925160" cy="190260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tabLst>
                <a:tab algn="l" pos="0"/>
              </a:tabLst>
            </a:pPr>
            <a:r>
              <a:rPr b="0" lang="en-US" sz="3200" spc="-1" strike="noStrike">
                <a:solidFill>
                  <a:srgbClr val="c00000"/>
                </a:solidFill>
                <a:latin typeface="Calibri"/>
                <a:ea typeface="DejaVu Sans"/>
              </a:rPr>
              <a:t>Implementation:</a:t>
            </a:r>
            <a:endParaRPr b="0" lang="en-US" sz="32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400" spc="-1" strike="noStrike">
                <a:solidFill>
                  <a:srgbClr val="000000"/>
                </a:solidFill>
                <a:latin typeface="Calibri"/>
                <a:ea typeface="DejaVu Sans"/>
              </a:rPr>
              <a:t>variable </a:t>
            </a:r>
            <a:r>
              <a:rPr b="1" lang="en-US" sz="2400" spc="-1" strike="noStrike">
                <a:solidFill>
                  <a:srgbClr val="000000"/>
                </a:solidFill>
                <a:latin typeface="Courier New"/>
                <a:ea typeface="DejaVu Sans"/>
              </a:rPr>
              <a:t>ssthresh</a:t>
            </a:r>
            <a:r>
              <a:rPr b="0" lang="en-US" sz="2400" spc="-1" strike="noStrike">
                <a:solidFill>
                  <a:srgbClr val="000000"/>
                </a:solidFill>
                <a:latin typeface="Courier New"/>
                <a:ea typeface="DejaVu Sans"/>
              </a:rPr>
              <a:t> </a:t>
            </a:r>
            <a:endParaRPr b="0" lang="en-US" sz="24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400" spc="-1" strike="noStrike">
                <a:solidFill>
                  <a:srgbClr val="000000"/>
                </a:solidFill>
                <a:latin typeface="Calibri"/>
                <a:ea typeface="DejaVu Sans"/>
              </a:rPr>
              <a:t>on loss event, </a:t>
            </a:r>
            <a:r>
              <a:rPr b="1" lang="en-US" sz="2400" spc="-1" strike="noStrike">
                <a:solidFill>
                  <a:srgbClr val="000000"/>
                </a:solidFill>
                <a:latin typeface="Courier New"/>
                <a:ea typeface="DejaVu Sans"/>
              </a:rPr>
              <a:t>ssthresh</a:t>
            </a:r>
            <a:r>
              <a:rPr b="0" lang="en-US" sz="2400" spc="-1" strike="noStrike">
                <a:solidFill>
                  <a:srgbClr val="000000"/>
                </a:solidFill>
                <a:latin typeface="Calibri"/>
                <a:ea typeface="DejaVu Sans"/>
              </a:rPr>
              <a:t> is set to 1/2 of </a:t>
            </a:r>
            <a:r>
              <a:rPr b="1" lang="en-US" sz="2400" spc="-1" strike="noStrike">
                <a:solidFill>
                  <a:srgbClr val="000000"/>
                </a:solidFill>
                <a:latin typeface="Courier New"/>
                <a:ea typeface="DejaVu Sans"/>
              </a:rPr>
              <a:t>cwnd</a:t>
            </a:r>
            <a:r>
              <a:rPr b="0" lang="en-US" sz="2400" spc="-1" strike="noStrike">
                <a:solidFill>
                  <a:srgbClr val="000000"/>
                </a:solidFill>
                <a:latin typeface="Courier New"/>
                <a:ea typeface="DejaVu Sans"/>
              </a:rPr>
              <a:t> </a:t>
            </a:r>
            <a:r>
              <a:rPr b="0" lang="en-US" sz="2400" spc="-1" strike="noStrike">
                <a:solidFill>
                  <a:srgbClr val="000000"/>
                </a:solidFill>
                <a:latin typeface="Calibri"/>
                <a:ea typeface="DejaVu Sans"/>
              </a:rPr>
              <a:t>just before loss event</a:t>
            </a:r>
            <a:endParaRPr b="0" lang="en-US" sz="2400" spc="-1" strike="noStrike">
              <a:latin typeface="Arial"/>
            </a:endParaRPr>
          </a:p>
        </p:txBody>
      </p:sp>
      <p:pic>
        <p:nvPicPr>
          <p:cNvPr id="7776" name="Picture 7" descr=""/>
          <p:cNvPicPr/>
          <p:nvPr/>
        </p:nvPicPr>
        <p:blipFill>
          <a:blip r:embed="rId1"/>
          <a:stretch/>
        </p:blipFill>
        <p:spPr>
          <a:xfrm>
            <a:off x="6021360" y="1889280"/>
            <a:ext cx="5534280" cy="3155040"/>
          </a:xfrm>
          <a:prstGeom prst="rect">
            <a:avLst/>
          </a:prstGeom>
          <a:ln w="0">
            <a:noFill/>
          </a:ln>
        </p:spPr>
      </p:pic>
      <p:sp>
        <p:nvSpPr>
          <p:cNvPr id="7777" name="CustomShape 4"/>
          <p:cNvSpPr/>
          <p:nvPr/>
        </p:nvSpPr>
        <p:spPr>
          <a:xfrm>
            <a:off x="1143000" y="6135480"/>
            <a:ext cx="9754200" cy="3027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 Check out the online interactive exercises for more examples: h</a:t>
            </a:r>
            <a:r>
              <a:rPr b="0" lang="en-US" sz="1200" spc="-1" strike="noStrike">
                <a:solidFill>
                  <a:srgbClr val="000000"/>
                </a:solidFill>
                <a:latin typeface="Arial"/>
                <a:ea typeface="ＭＳ Ｐゴシック"/>
              </a:rPr>
              <a:t>ttp://gaia.cs.umass.edu/kurose_ross/interactive/</a:t>
            </a:r>
            <a:endParaRPr b="0" lang="en-US" sz="1200" spc="-1" strike="noStrike">
              <a:latin typeface="Arial"/>
            </a:endParaRPr>
          </a:p>
        </p:txBody>
      </p:sp>
      <p:sp>
        <p:nvSpPr>
          <p:cNvPr id="7778" name="CustomShape 5"/>
          <p:cNvSpPr/>
          <p:nvPr/>
        </p:nvSpPr>
        <p:spPr>
          <a:xfrm>
            <a:off x="7851600" y="3825720"/>
            <a:ext cx="848520" cy="19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779" name="CustomShape 6"/>
          <p:cNvSpPr/>
          <p:nvPr/>
        </p:nvSpPr>
        <p:spPr>
          <a:xfrm>
            <a:off x="7677000" y="3924360"/>
            <a:ext cx="848520" cy="4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7780" name="Picture 7" descr=""/>
          <p:cNvPicPr/>
          <p:nvPr/>
        </p:nvPicPr>
        <p:blipFill>
          <a:blip r:embed="rId2"/>
          <a:stretch/>
        </p:blipFill>
        <p:spPr>
          <a:xfrm>
            <a:off x="10020240" y="3804480"/>
            <a:ext cx="1000800" cy="231480"/>
          </a:xfrm>
          <a:prstGeom prst="rect">
            <a:avLst/>
          </a:prstGeom>
          <a:ln w="0">
            <a:noFill/>
          </a:ln>
        </p:spPr>
      </p:pic>
      <p:sp>
        <p:nvSpPr>
          <p:cNvPr id="7781" name="CustomShape 7"/>
          <p:cNvSpPr/>
          <p:nvPr/>
        </p:nvSpPr>
        <p:spPr>
          <a:xfrm>
            <a:off x="9194760" y="1892160"/>
            <a:ext cx="2131200" cy="2486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782" name="CustomShape 8"/>
          <p:cNvSpPr/>
          <p:nvPr/>
        </p:nvSpPr>
        <p:spPr>
          <a:xfrm>
            <a:off x="9069480" y="2197080"/>
            <a:ext cx="3060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1800" spc="-1" strike="noStrike">
                <a:solidFill>
                  <a:srgbClr val="ff0000"/>
                </a:solidFill>
                <a:latin typeface="Calibri"/>
                <a:ea typeface="DejaVu Sans"/>
              </a:rPr>
              <a:t>X</a:t>
            </a:r>
            <a:endParaRPr b="0" lang="en-US" sz="1800" spc="-1" strike="noStrike">
              <a:latin typeface="Arial"/>
            </a:endParaRPr>
          </a:p>
        </p:txBody>
      </p:sp>
      <p:sp>
        <p:nvSpPr>
          <p:cNvPr id="7783" name="CustomShape 9"/>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07801FBB-BBF3-4B00-AAC3-237CD7CF665E}" type="slidenum">
              <a:rPr b="0" lang="en-US" sz="1100" spc="-1" strike="noStrike">
                <a:solidFill>
                  <a:srgbClr val="404040"/>
                </a:solidFill>
                <a:latin typeface="Calibri"/>
                <a:ea typeface="DejaVu Sans"/>
              </a:rPr>
              <a:t>124</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144" dur="indefinite" restart="never" nodeType="tmRoot">
          <p:childTnLst>
            <p:seq>
              <p:cTn id="3145" dur="indefinite" nodeType="mainSeq">
                <p:childTnLst>
                  <p:par>
                    <p:cTn id="3146" fill="hold">
                      <p:stCondLst>
                        <p:cond delay="indefinite"/>
                      </p:stCondLst>
                      <p:childTnLst>
                        <p:par>
                          <p:cTn id="3147" fill="hold">
                            <p:stCondLst>
                              <p:cond delay="0"/>
                            </p:stCondLst>
                            <p:childTnLst>
                              <p:par>
                                <p:cTn id="3148" nodeType="clickEffect" fill="hold" presetClass="entr" presetID="9">
                                  <p:stCondLst>
                                    <p:cond delay="0"/>
                                  </p:stCondLst>
                                  <p:childTnLst>
                                    <p:set>
                                      <p:cBhvr>
                                        <p:cTn id="3149" dur="1" fill="hold">
                                          <p:stCondLst>
                                            <p:cond delay="0"/>
                                          </p:stCondLst>
                                        </p:cTn>
                                        <p:tgtEl>
                                          <p:spTgt spid="7775"/>
                                        </p:tgtEl>
                                        <p:attrNameLst>
                                          <p:attrName>style.visibility</p:attrName>
                                        </p:attrNameLst>
                                      </p:cBhvr>
                                      <p:to>
                                        <p:strVal val="visible"/>
                                      </p:to>
                                    </p:set>
                                    <p:animEffect filter="dissolve" transition="in">
                                      <p:cBhvr additive="repl">
                                        <p:cTn id="3150" dur="500"/>
                                        <p:tgtEl>
                                          <p:spTgt spid="7775"/>
                                        </p:tgtEl>
                                      </p:cBhvr>
                                    </p:animEffect>
                                  </p:childTnLst>
                                </p:cTn>
                              </p:par>
                            </p:childTnLst>
                          </p:cTn>
                        </p:par>
                      </p:childTnLst>
                    </p:cTn>
                  </p:par>
                  <p:par>
                    <p:cTn id="3151" fill="hold">
                      <p:stCondLst>
                        <p:cond delay="indefinite"/>
                      </p:stCondLst>
                      <p:childTnLst>
                        <p:par>
                          <p:cTn id="3152" fill="hold">
                            <p:stCondLst>
                              <p:cond delay="0"/>
                            </p:stCondLst>
                            <p:childTnLst>
                              <p:par>
                                <p:cTn id="3153" nodeType="clickEffect" fill="hold" presetClass="exit" presetID="9">
                                  <p:stCondLst>
                                    <p:cond delay="0"/>
                                  </p:stCondLst>
                                  <p:childTnLst>
                                    <p:animEffect filter="dissolve" transition="out">
                                      <p:cBhvr additive="repl">
                                        <p:cTn id="3154" dur="500"/>
                                        <p:tgtEl>
                                          <p:spTgt spid="7781"/>
                                        </p:tgtEl>
                                      </p:cBhvr>
                                    </p:animEffect>
                                    <p:set>
                                      <p:cBhvr>
                                        <p:cTn id="3155" dur="1" fill="hold">
                                          <p:stCondLst>
                                            <p:cond delay="499"/>
                                          </p:stCondLst>
                                        </p:cTn>
                                        <p:tgtEl>
                                          <p:spTgt spid="7781"/>
                                        </p:tgtEl>
                                        <p:attrNameLst>
                                          <p:attrName>style.visibility</p:attrName>
                                        </p:attrNameLst>
                                      </p:cBhvr>
                                      <p:to>
                                        <p:strVal val="hidden"/>
                                      </p:to>
                                    </p:set>
                                  </p:childTnLst>
                                </p:cTn>
                              </p:par>
                            </p:childTnLst>
                          </p:cTn>
                        </p:par>
                      </p:childTnLst>
                    </p:cTn>
                  </p:par>
                  <p:par>
                    <p:cTn id="3156" fill="hold">
                      <p:stCondLst>
                        <p:cond delay="indefinite"/>
                      </p:stCondLst>
                      <p:childTnLst>
                        <p:par>
                          <p:cTn id="3157" fill="hold">
                            <p:stCondLst>
                              <p:cond delay="0"/>
                            </p:stCondLst>
                            <p:childTnLst>
                              <p:par>
                                <p:cTn id="3158" nodeType="clickEffect" fill="hold" presetClass="entr" presetID="9">
                                  <p:stCondLst>
                                    <p:cond delay="0"/>
                                  </p:stCondLst>
                                  <p:childTnLst>
                                    <p:set>
                                      <p:cBhvr>
                                        <p:cTn id="3159" dur="1" fill="hold">
                                          <p:stCondLst>
                                            <p:cond delay="0"/>
                                          </p:stCondLst>
                                        </p:cTn>
                                        <p:tgtEl>
                                          <p:spTgt spid="7777"/>
                                        </p:tgtEl>
                                        <p:attrNameLst>
                                          <p:attrName>style.visibility</p:attrName>
                                        </p:attrNameLst>
                                      </p:cBhvr>
                                      <p:to>
                                        <p:strVal val="visible"/>
                                      </p:to>
                                    </p:set>
                                    <p:animEffect filter="dissolve" transition="in">
                                      <p:cBhvr additive="repl">
                                        <p:cTn id="3160" dur="500"/>
                                        <p:tgtEl>
                                          <p:spTgt spid="77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4" name="CustomShape 1"/>
          <p:cNvSpPr/>
          <p:nvPr/>
        </p:nvSpPr>
        <p:spPr>
          <a:xfrm>
            <a:off x="812880" y="232920"/>
            <a:ext cx="1139076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Summary: TCP congestion control</a:t>
            </a:r>
            <a:endParaRPr b="0" lang="en-US" sz="4800" spc="-1" strike="noStrike">
              <a:latin typeface="Arial"/>
            </a:endParaRPr>
          </a:p>
        </p:txBody>
      </p:sp>
      <p:grpSp>
        <p:nvGrpSpPr>
          <p:cNvPr id="7785" name="Group 2"/>
          <p:cNvGrpSpPr/>
          <p:nvPr/>
        </p:nvGrpSpPr>
        <p:grpSpPr>
          <a:xfrm>
            <a:off x="5041800" y="2967840"/>
            <a:ext cx="2133360" cy="808560"/>
            <a:chOff x="5041800" y="2967840"/>
            <a:chExt cx="2133360" cy="808560"/>
          </a:xfrm>
        </p:grpSpPr>
        <p:grpSp>
          <p:nvGrpSpPr>
            <p:cNvPr id="7786" name="Group 3"/>
            <p:cNvGrpSpPr/>
            <p:nvPr/>
          </p:nvGrpSpPr>
          <p:grpSpPr>
            <a:xfrm>
              <a:off x="5222160" y="2967840"/>
              <a:ext cx="1767960" cy="808560"/>
              <a:chOff x="5222160" y="2967840"/>
              <a:chExt cx="1767960" cy="808560"/>
            </a:xfrm>
          </p:grpSpPr>
          <p:sp>
            <p:nvSpPr>
              <p:cNvPr id="7787" name="CustomShape 4"/>
              <p:cNvSpPr/>
              <p:nvPr/>
            </p:nvSpPr>
            <p:spPr>
              <a:xfrm>
                <a:off x="5793120" y="2967840"/>
                <a:ext cx="592560" cy="241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000000"/>
                    </a:solidFill>
                    <a:latin typeface="Arial"/>
                    <a:ea typeface="ＭＳ Ｐゴシック"/>
                  </a:rPr>
                  <a:t>timeout</a:t>
                </a:r>
                <a:endParaRPr b="0" lang="en-US" sz="1000" spc="-1" strike="noStrike">
                  <a:latin typeface="Arial"/>
                </a:endParaRPr>
              </a:p>
            </p:txBody>
          </p:sp>
          <p:sp>
            <p:nvSpPr>
              <p:cNvPr id="7788" name="CustomShape 5"/>
              <p:cNvSpPr/>
              <p:nvPr/>
            </p:nvSpPr>
            <p:spPr>
              <a:xfrm>
                <a:off x="5222160" y="3144240"/>
                <a:ext cx="1767960" cy="63216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000" spc="-1" strike="noStrike">
                    <a:solidFill>
                      <a:srgbClr val="000000"/>
                    </a:solidFill>
                    <a:latin typeface="Arial"/>
                    <a:ea typeface="ＭＳ Ｐゴシック"/>
                  </a:rPr>
                  <a:t>ssthresh = cwnd/2</a:t>
                </a:r>
                <a:endParaRPr b="0" lang="en-US" sz="1000" spc="-1" strike="noStrike">
                  <a:latin typeface="Arial"/>
                </a:endParaRPr>
              </a:p>
              <a:p>
                <a:pPr algn="ctr">
                  <a:lnSpc>
                    <a:spcPct val="85000"/>
                  </a:lnSpc>
                  <a:tabLst>
                    <a:tab algn="l" pos="0"/>
                  </a:tabLst>
                </a:pPr>
                <a:r>
                  <a:rPr b="0" lang="en-US" sz="1000" spc="-1" strike="noStrike">
                    <a:solidFill>
                      <a:srgbClr val="000000"/>
                    </a:solidFill>
                    <a:latin typeface="Arial"/>
                    <a:ea typeface="ＭＳ Ｐゴシック"/>
                  </a:rPr>
                  <a:t>cwnd = 1 MSS</a:t>
                </a:r>
                <a:endParaRPr b="0" lang="en-US" sz="1000" spc="-1" strike="noStrike">
                  <a:latin typeface="Arial"/>
                </a:endParaRPr>
              </a:p>
              <a:p>
                <a:pPr algn="ctr">
                  <a:lnSpc>
                    <a:spcPct val="85000"/>
                  </a:lnSpc>
                  <a:tabLst>
                    <a:tab algn="l" pos="0"/>
                  </a:tabLst>
                </a:pPr>
                <a:r>
                  <a:rPr b="0" lang="en-US" sz="1000" spc="-1" strike="noStrike">
                    <a:solidFill>
                      <a:srgbClr val="000000"/>
                    </a:solidFill>
                    <a:latin typeface="Arial"/>
                    <a:ea typeface="ＭＳ Ｐゴシック"/>
                  </a:rPr>
                  <a:t>dupACKcount = 0</a:t>
                </a:r>
                <a:endParaRPr b="0" lang="en-US" sz="1000" spc="-1" strike="noStrike">
                  <a:latin typeface="Arial"/>
                </a:endParaRPr>
              </a:p>
              <a:p>
                <a:pPr algn="ctr">
                  <a:lnSpc>
                    <a:spcPct val="85000"/>
                  </a:lnSpc>
                  <a:tabLst>
                    <a:tab algn="l" pos="0"/>
                  </a:tabLst>
                </a:pPr>
                <a:r>
                  <a:rPr b="0" i="1" lang="en-US" sz="1000" spc="-1" strike="noStrike">
                    <a:solidFill>
                      <a:srgbClr val="000099"/>
                    </a:solidFill>
                    <a:latin typeface="Arial"/>
                    <a:ea typeface="ＭＳ Ｐゴシック"/>
                  </a:rPr>
                  <a:t>retransmit missing segment</a:t>
                </a:r>
                <a:r>
                  <a:rPr b="0" lang="en-US" sz="1200" spc="-1" strike="noStrike">
                    <a:solidFill>
                      <a:srgbClr val="000000"/>
                    </a:solidFill>
                    <a:latin typeface="Arial"/>
                    <a:ea typeface="ＭＳ Ｐゴシック"/>
                  </a:rPr>
                  <a:t> </a:t>
                </a:r>
                <a:endParaRPr b="0" lang="en-US" sz="1200" spc="-1" strike="noStrike">
                  <a:latin typeface="Arial"/>
                </a:endParaRPr>
              </a:p>
            </p:txBody>
          </p:sp>
          <p:sp>
            <p:nvSpPr>
              <p:cNvPr id="7789" name="Line 6"/>
              <p:cNvSpPr/>
              <p:nvPr/>
            </p:nvSpPr>
            <p:spPr>
              <a:xfrm>
                <a:off x="5553360" y="3174120"/>
                <a:ext cx="1107000" cy="360"/>
              </a:xfrm>
              <a:prstGeom prst="line">
                <a:avLst/>
              </a:prstGeom>
              <a:ln w="9525">
                <a:solidFill>
                  <a:srgbClr val="000000"/>
                </a:solidFill>
                <a:round/>
              </a:ln>
            </p:spPr>
            <p:style>
              <a:lnRef idx="0"/>
              <a:fillRef idx="0"/>
              <a:effectRef idx="0"/>
              <a:fontRef idx="minor"/>
            </p:style>
          </p:sp>
        </p:grpSp>
        <p:sp>
          <p:nvSpPr>
            <p:cNvPr id="7790" name="Line 7"/>
            <p:cNvSpPr/>
            <p:nvPr/>
          </p:nvSpPr>
          <p:spPr>
            <a:xfrm flipH="1">
              <a:off x="5041800" y="2979000"/>
              <a:ext cx="2133360" cy="360"/>
            </a:xfrm>
            <a:prstGeom prst="line">
              <a:avLst/>
            </a:prstGeom>
            <a:ln w="9525">
              <a:solidFill>
                <a:srgbClr val="000000"/>
              </a:solidFill>
              <a:round/>
              <a:tailEnd len="med" type="triangle" w="med"/>
            </a:ln>
          </p:spPr>
          <p:style>
            <a:lnRef idx="0"/>
            <a:fillRef idx="0"/>
            <a:effectRef idx="0"/>
            <a:fontRef idx="minor"/>
          </p:style>
        </p:sp>
      </p:grpSp>
      <p:grpSp>
        <p:nvGrpSpPr>
          <p:cNvPr id="7791" name="Group 8"/>
          <p:cNvGrpSpPr/>
          <p:nvPr/>
        </p:nvGrpSpPr>
        <p:grpSpPr>
          <a:xfrm>
            <a:off x="5072040" y="2491560"/>
            <a:ext cx="2133360" cy="395640"/>
            <a:chOff x="5072040" y="2491560"/>
            <a:chExt cx="2133360" cy="395640"/>
          </a:xfrm>
        </p:grpSpPr>
        <p:sp>
          <p:nvSpPr>
            <p:cNvPr id="7792" name="Line 9"/>
            <p:cNvSpPr/>
            <p:nvPr/>
          </p:nvSpPr>
          <p:spPr>
            <a:xfrm flipH="1">
              <a:off x="5072040" y="2882160"/>
              <a:ext cx="2133360" cy="360"/>
            </a:xfrm>
            <a:prstGeom prst="line">
              <a:avLst/>
            </a:prstGeom>
            <a:ln w="9525">
              <a:solidFill>
                <a:srgbClr val="000000"/>
              </a:solidFill>
              <a:round/>
              <a:headEnd len="med" type="triangle" w="med"/>
            </a:ln>
          </p:spPr>
          <p:style>
            <a:lnRef idx="0"/>
            <a:fillRef idx="0"/>
            <a:effectRef idx="0"/>
            <a:fontRef idx="minor"/>
          </p:style>
        </p:sp>
        <p:sp>
          <p:nvSpPr>
            <p:cNvPr id="7793" name="CustomShape 10"/>
            <p:cNvSpPr/>
            <p:nvPr/>
          </p:nvSpPr>
          <p:spPr>
            <a:xfrm>
              <a:off x="5951520" y="2675880"/>
              <a:ext cx="266400" cy="21132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1000" spc="-1" strike="noStrike">
                  <a:solidFill>
                    <a:srgbClr val="000000"/>
                  </a:solidFill>
                  <a:latin typeface="Symbol"/>
                  <a:ea typeface="ＭＳ Ｐゴシック"/>
                </a:rPr>
                <a:t>L</a:t>
              </a:r>
              <a:endParaRPr b="0" lang="en-US" sz="1000" spc="-1" strike="noStrike">
                <a:latin typeface="Arial"/>
              </a:endParaRPr>
            </a:p>
          </p:txBody>
        </p:sp>
        <p:sp>
          <p:nvSpPr>
            <p:cNvPr id="7794" name="Line 11"/>
            <p:cNvSpPr/>
            <p:nvPr/>
          </p:nvSpPr>
          <p:spPr>
            <a:xfrm>
              <a:off x="5682960" y="2693160"/>
              <a:ext cx="849600" cy="360"/>
            </a:xfrm>
            <a:prstGeom prst="line">
              <a:avLst/>
            </a:prstGeom>
            <a:ln w="9525">
              <a:solidFill>
                <a:srgbClr val="000000"/>
              </a:solidFill>
              <a:round/>
            </a:ln>
          </p:spPr>
          <p:style>
            <a:lnRef idx="0"/>
            <a:fillRef idx="0"/>
            <a:effectRef idx="0"/>
            <a:fontRef idx="minor"/>
          </p:style>
        </p:sp>
        <p:grpSp>
          <p:nvGrpSpPr>
            <p:cNvPr id="7795" name="Group 12"/>
            <p:cNvGrpSpPr/>
            <p:nvPr/>
          </p:nvGrpSpPr>
          <p:grpSpPr>
            <a:xfrm>
              <a:off x="5547240" y="2491560"/>
              <a:ext cx="1098720" cy="241920"/>
              <a:chOff x="5547240" y="2491560"/>
              <a:chExt cx="1098720" cy="241920"/>
            </a:xfrm>
          </p:grpSpPr>
          <p:sp>
            <p:nvSpPr>
              <p:cNvPr id="7796" name="CustomShape 13"/>
              <p:cNvSpPr/>
              <p:nvPr/>
            </p:nvSpPr>
            <p:spPr>
              <a:xfrm>
                <a:off x="5547240" y="2491560"/>
                <a:ext cx="1098720" cy="241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000000"/>
                    </a:solidFill>
                    <a:latin typeface="Arial"/>
                    <a:ea typeface="ＭＳ Ｐゴシック"/>
                  </a:rPr>
                  <a:t>cwnd &gt; ssthresh</a:t>
                </a:r>
                <a:endParaRPr b="0" lang="en-US" sz="1000" spc="-1" strike="noStrike">
                  <a:latin typeface="Arial"/>
                </a:endParaRPr>
              </a:p>
            </p:txBody>
          </p:sp>
          <p:sp>
            <p:nvSpPr>
              <p:cNvPr id="7797" name="Line 14"/>
              <p:cNvSpPr/>
              <p:nvPr/>
            </p:nvSpPr>
            <p:spPr>
              <a:xfrm>
                <a:off x="5968440" y="2659680"/>
                <a:ext cx="74520" cy="360"/>
              </a:xfrm>
              <a:prstGeom prst="line">
                <a:avLst/>
              </a:prstGeom>
              <a:ln w="9525">
                <a:solidFill>
                  <a:srgbClr val="000000"/>
                </a:solidFill>
                <a:round/>
              </a:ln>
            </p:spPr>
            <p:style>
              <a:lnRef idx="0"/>
              <a:fillRef idx="0"/>
              <a:effectRef idx="0"/>
              <a:fontRef idx="minor"/>
            </p:style>
          </p:sp>
        </p:grpSp>
      </p:grpSp>
      <p:grpSp>
        <p:nvGrpSpPr>
          <p:cNvPr id="7798" name="Group 15"/>
          <p:cNvGrpSpPr/>
          <p:nvPr/>
        </p:nvGrpSpPr>
        <p:grpSpPr>
          <a:xfrm>
            <a:off x="7143480" y="1429560"/>
            <a:ext cx="2744640" cy="2350440"/>
            <a:chOff x="7143480" y="1429560"/>
            <a:chExt cx="2744640" cy="2350440"/>
          </a:xfrm>
        </p:grpSpPr>
        <p:grpSp>
          <p:nvGrpSpPr>
            <p:cNvPr id="7799" name="Group 16"/>
            <p:cNvGrpSpPr/>
            <p:nvPr/>
          </p:nvGrpSpPr>
          <p:grpSpPr>
            <a:xfrm>
              <a:off x="7318440" y="2293200"/>
              <a:ext cx="1291320" cy="1194480"/>
              <a:chOff x="7318440" y="2293200"/>
              <a:chExt cx="1291320" cy="1194480"/>
            </a:xfrm>
          </p:grpSpPr>
          <p:sp>
            <p:nvSpPr>
              <p:cNvPr id="7800" name="CustomShape 17"/>
              <p:cNvSpPr/>
              <p:nvPr/>
            </p:nvSpPr>
            <p:spPr>
              <a:xfrm>
                <a:off x="7318440" y="2293200"/>
                <a:ext cx="1267560" cy="1194480"/>
              </a:xfrm>
              <a:prstGeom prst="ellipse">
                <a:avLst/>
              </a:prstGeom>
              <a:solidFill>
                <a:srgbClr val="00cc99"/>
              </a:solidFill>
              <a:ln w="9525">
                <a:solidFill>
                  <a:srgbClr val="000000"/>
                </a:solidFill>
                <a:round/>
              </a:ln>
            </p:spPr>
            <p:style>
              <a:lnRef idx="0"/>
              <a:fillRef idx="0"/>
              <a:effectRef idx="0"/>
              <a:fontRef idx="minor"/>
            </p:style>
          </p:sp>
          <p:sp>
            <p:nvSpPr>
              <p:cNvPr id="7801" name="CustomShape 18"/>
              <p:cNvSpPr/>
              <p:nvPr/>
            </p:nvSpPr>
            <p:spPr>
              <a:xfrm>
                <a:off x="7328160" y="2563200"/>
                <a:ext cx="1281600" cy="912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congestion</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avoidance </a:t>
                </a:r>
                <a:endParaRPr b="0" lang="en-US" sz="1800" spc="-1" strike="noStrike">
                  <a:latin typeface="Arial"/>
                </a:endParaRPr>
              </a:p>
              <a:p>
                <a:pPr algn="ctr">
                  <a:lnSpc>
                    <a:spcPct val="100000"/>
                  </a:lnSpc>
                  <a:tabLst>
                    <a:tab algn="l" pos="0"/>
                  </a:tabLst>
                </a:pPr>
                <a:endParaRPr b="0" lang="en-US" sz="1800" spc="-1" strike="noStrike">
                  <a:latin typeface="Arial"/>
                </a:endParaRPr>
              </a:p>
            </p:txBody>
          </p:sp>
        </p:grpSp>
        <p:grpSp>
          <p:nvGrpSpPr>
            <p:cNvPr id="7802" name="Group 19"/>
            <p:cNvGrpSpPr/>
            <p:nvPr/>
          </p:nvGrpSpPr>
          <p:grpSpPr>
            <a:xfrm>
              <a:off x="7143480" y="1429560"/>
              <a:ext cx="2322360" cy="859680"/>
              <a:chOff x="7143480" y="1429560"/>
              <a:chExt cx="2322360" cy="859680"/>
            </a:xfrm>
          </p:grpSpPr>
          <p:sp>
            <p:nvSpPr>
              <p:cNvPr id="7803" name="CustomShape 20"/>
              <p:cNvSpPr/>
              <p:nvPr/>
            </p:nvSpPr>
            <p:spPr>
              <a:xfrm>
                <a:off x="7143480" y="1640880"/>
                <a:ext cx="2322360" cy="648360"/>
              </a:xfrm>
              <a:prstGeom prst="rect">
                <a:avLst/>
              </a:prstGeom>
              <a:noFill/>
              <a:ln w="0">
                <a:noFill/>
              </a:ln>
            </p:spPr>
            <p:style>
              <a:lnRef idx="0"/>
              <a:fillRef idx="0"/>
              <a:effectRef idx="0"/>
              <a:fontRef idx="minor"/>
            </p:style>
            <p:txBody>
              <a:bodyPr wrap="none" lIns="90000" rIns="90000" tIns="45000" bIns="45000">
                <a:spAutoFit/>
              </a:bodyPr>
              <a:p>
                <a:pPr algn="ctr">
                  <a:lnSpc>
                    <a:spcPct val="90000"/>
                  </a:lnSpc>
                  <a:tabLst>
                    <a:tab algn="l" pos="0"/>
                  </a:tabLst>
                </a:pPr>
                <a:r>
                  <a:rPr b="0" lang="en-US" sz="1050" spc="-1" strike="noStrike">
                    <a:solidFill>
                      <a:srgbClr val="000000"/>
                    </a:solidFill>
                    <a:latin typeface="Arial"/>
                    <a:ea typeface="ＭＳ Ｐゴシック"/>
                  </a:rPr>
                  <a:t>cwnd = cwnd + MSS    (MSS/cwnd)</a:t>
                </a:r>
                <a:endParaRPr b="0" lang="en-US" sz="1050" spc="-1" strike="noStrike">
                  <a:latin typeface="Arial"/>
                </a:endParaRPr>
              </a:p>
              <a:p>
                <a:pPr algn="ctr">
                  <a:lnSpc>
                    <a:spcPct val="90000"/>
                  </a:lnSpc>
                  <a:tabLst>
                    <a:tab algn="l" pos="0"/>
                  </a:tabLst>
                </a:pPr>
                <a:r>
                  <a:rPr b="0" lang="en-US" sz="1050" spc="-1" strike="noStrike">
                    <a:solidFill>
                      <a:srgbClr val="000000"/>
                    </a:solidFill>
                    <a:latin typeface="Arial"/>
                    <a:ea typeface="ＭＳ Ｐゴシック"/>
                  </a:rPr>
                  <a:t>dupACKcount = 0</a:t>
                </a:r>
                <a:endParaRPr b="0" lang="en-US" sz="1050" spc="-1" strike="noStrike">
                  <a:latin typeface="Arial"/>
                </a:endParaRPr>
              </a:p>
              <a:p>
                <a:pPr algn="ctr">
                  <a:lnSpc>
                    <a:spcPct val="90000"/>
                  </a:lnSpc>
                  <a:tabLst>
                    <a:tab algn="l" pos="0"/>
                  </a:tabLst>
                </a:pPr>
                <a:r>
                  <a:rPr b="0" i="1" lang="en-US" sz="1050" spc="-1" strike="noStrike">
                    <a:solidFill>
                      <a:srgbClr val="000099"/>
                    </a:solidFill>
                    <a:latin typeface="Arial"/>
                    <a:ea typeface="ＭＳ Ｐゴシック"/>
                  </a:rPr>
                  <a:t>transmit new segment(s), as allowed</a:t>
                </a:r>
                <a:endParaRPr b="0" lang="en-US" sz="1050" spc="-1" strike="noStrike">
                  <a:latin typeface="Arial"/>
                </a:endParaRPr>
              </a:p>
              <a:p>
                <a:pPr algn="ctr">
                  <a:lnSpc>
                    <a:spcPct val="80000"/>
                  </a:lnSpc>
                  <a:tabLst>
                    <a:tab algn="l" pos="0"/>
                  </a:tabLst>
                </a:pPr>
                <a:endParaRPr b="0" lang="en-US" sz="1050" spc="-1" strike="noStrike">
                  <a:latin typeface="Arial"/>
                </a:endParaRPr>
              </a:p>
            </p:txBody>
          </p:sp>
          <p:sp>
            <p:nvSpPr>
              <p:cNvPr id="7804" name="Line 21"/>
              <p:cNvSpPr/>
              <p:nvPr/>
            </p:nvSpPr>
            <p:spPr>
              <a:xfrm>
                <a:off x="7875360" y="1667160"/>
                <a:ext cx="849240" cy="360"/>
              </a:xfrm>
              <a:prstGeom prst="line">
                <a:avLst/>
              </a:prstGeom>
              <a:ln w="9525">
                <a:solidFill>
                  <a:srgbClr val="000000"/>
                </a:solidFill>
                <a:round/>
              </a:ln>
            </p:spPr>
            <p:style>
              <a:lnRef idx="0"/>
              <a:fillRef idx="0"/>
              <a:effectRef idx="0"/>
              <a:fontRef idx="minor"/>
            </p:style>
          </p:sp>
          <p:sp>
            <p:nvSpPr>
              <p:cNvPr id="7805" name="CustomShape 22"/>
              <p:cNvSpPr/>
              <p:nvPr/>
            </p:nvSpPr>
            <p:spPr>
              <a:xfrm>
                <a:off x="7882560" y="1447200"/>
                <a:ext cx="725400" cy="249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50" spc="-1" strike="noStrike">
                    <a:solidFill>
                      <a:srgbClr val="000000"/>
                    </a:solidFill>
                    <a:latin typeface="Arial"/>
                    <a:ea typeface="ＭＳ Ｐゴシック"/>
                  </a:rPr>
                  <a:t>new ACK</a:t>
                </a:r>
                <a:endParaRPr b="0" lang="en-US" sz="1050" spc="-1" strike="noStrike">
                  <a:latin typeface="Arial"/>
                </a:endParaRPr>
              </a:p>
            </p:txBody>
          </p:sp>
          <p:sp>
            <p:nvSpPr>
              <p:cNvPr id="7806" name="CustomShape 23"/>
              <p:cNvSpPr/>
              <p:nvPr/>
            </p:nvSpPr>
            <p:spPr>
              <a:xfrm>
                <a:off x="8409600" y="1429560"/>
                <a:ext cx="26820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Times New Roman"/>
                    <a:ea typeface="ＭＳ Ｐゴシック"/>
                  </a:rPr>
                  <a:t>.</a:t>
                </a:r>
                <a:endParaRPr b="0" lang="en-US" sz="2800" spc="-1" strike="noStrike">
                  <a:latin typeface="Arial"/>
                </a:endParaRPr>
              </a:p>
            </p:txBody>
          </p:sp>
        </p:grpSp>
        <p:sp>
          <p:nvSpPr>
            <p:cNvPr id="7807" name="CustomShape 24"/>
            <p:cNvSpPr/>
            <p:nvPr/>
          </p:nvSpPr>
          <p:spPr>
            <a:xfrm rot="9705000">
              <a:off x="8288280" y="2000520"/>
              <a:ext cx="525960" cy="714960"/>
            </a:xfrm>
            <a:custGeom>
              <a:avLst/>
              <a:gdLst/>
              <a:ahLst/>
              <a:rect l="l" t="t" r="r" b="b"/>
              <a:pathLst>
                <a:path w="376" h="452">
                  <a:moveTo>
                    <a:pt x="376" y="306"/>
                  </a:moveTo>
                  <a:cubicBezTo>
                    <a:pt x="332" y="380"/>
                    <a:pt x="164" y="452"/>
                    <a:pt x="82" y="269"/>
                  </a:cubicBezTo>
                  <a:cubicBezTo>
                    <a:pt x="0" y="86"/>
                    <a:pt x="66" y="18"/>
                    <a:pt x="208" y="0"/>
                  </a:cubicBezTo>
                </a:path>
              </a:pathLst>
            </a:custGeom>
            <a:noFill/>
            <a:ln w="9525">
              <a:solidFill>
                <a:srgbClr val="000000"/>
              </a:solidFill>
              <a:round/>
              <a:tailEnd len="med" type="triangle" w="med"/>
            </a:ln>
          </p:spPr>
          <p:style>
            <a:lnRef idx="0"/>
            <a:fillRef idx="0"/>
            <a:effectRef idx="0"/>
            <a:fontRef idx="minor"/>
          </p:style>
        </p:sp>
        <p:grpSp>
          <p:nvGrpSpPr>
            <p:cNvPr id="7808" name="Group 25"/>
            <p:cNvGrpSpPr/>
            <p:nvPr/>
          </p:nvGrpSpPr>
          <p:grpSpPr>
            <a:xfrm>
              <a:off x="8737560" y="3212280"/>
              <a:ext cx="1150560" cy="567720"/>
              <a:chOff x="8737560" y="3212280"/>
              <a:chExt cx="1150560" cy="567720"/>
            </a:xfrm>
          </p:grpSpPr>
          <p:sp>
            <p:nvSpPr>
              <p:cNvPr id="7809" name="CustomShape 26"/>
              <p:cNvSpPr/>
              <p:nvPr/>
            </p:nvSpPr>
            <p:spPr>
              <a:xfrm>
                <a:off x="8737560" y="3434760"/>
                <a:ext cx="1150560" cy="34524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1050" spc="-1" strike="noStrike">
                    <a:solidFill>
                      <a:srgbClr val="000000"/>
                    </a:solidFill>
                    <a:latin typeface="Arial"/>
                    <a:ea typeface="ＭＳ Ｐゴシック"/>
                  </a:rPr>
                  <a:t>dupACKcount++</a:t>
                </a:r>
                <a:endParaRPr b="0" lang="en-US" sz="1050" spc="-1" strike="noStrike">
                  <a:latin typeface="Arial"/>
                </a:endParaRPr>
              </a:p>
              <a:p>
                <a:pPr algn="ctr">
                  <a:lnSpc>
                    <a:spcPct val="80000"/>
                  </a:lnSpc>
                  <a:tabLst>
                    <a:tab algn="l" pos="0"/>
                  </a:tabLst>
                </a:pPr>
                <a:endParaRPr b="0" lang="en-US" sz="1050" spc="-1" strike="noStrike">
                  <a:latin typeface="Arial"/>
                </a:endParaRPr>
              </a:p>
            </p:txBody>
          </p:sp>
          <p:sp>
            <p:nvSpPr>
              <p:cNvPr id="7810" name="Line 27"/>
              <p:cNvSpPr/>
              <p:nvPr/>
            </p:nvSpPr>
            <p:spPr>
              <a:xfrm>
                <a:off x="8883360" y="3448800"/>
                <a:ext cx="849600" cy="360"/>
              </a:xfrm>
              <a:prstGeom prst="line">
                <a:avLst/>
              </a:prstGeom>
              <a:ln w="9525">
                <a:solidFill>
                  <a:srgbClr val="000000"/>
                </a:solidFill>
                <a:round/>
              </a:ln>
            </p:spPr>
            <p:style>
              <a:lnRef idx="0"/>
              <a:fillRef idx="0"/>
              <a:effectRef idx="0"/>
              <a:fontRef idx="minor"/>
            </p:style>
          </p:sp>
          <p:sp>
            <p:nvSpPr>
              <p:cNvPr id="7811" name="CustomShape 28"/>
              <p:cNvSpPr/>
              <p:nvPr/>
            </p:nvSpPr>
            <p:spPr>
              <a:xfrm>
                <a:off x="8806320" y="3212280"/>
                <a:ext cx="1010160" cy="249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50" spc="-1" strike="noStrike">
                    <a:solidFill>
                      <a:srgbClr val="000000"/>
                    </a:solidFill>
                    <a:latin typeface="Arial"/>
                    <a:ea typeface="ＭＳ Ｐゴシック"/>
                  </a:rPr>
                  <a:t>duplicate ACK</a:t>
                </a:r>
                <a:endParaRPr b="0" lang="en-US" sz="1050" spc="-1" strike="noStrike">
                  <a:latin typeface="Arial"/>
                </a:endParaRPr>
              </a:p>
            </p:txBody>
          </p:sp>
        </p:grpSp>
        <p:sp>
          <p:nvSpPr>
            <p:cNvPr id="7812" name="CustomShape 29"/>
            <p:cNvSpPr/>
            <p:nvPr/>
          </p:nvSpPr>
          <p:spPr>
            <a:xfrm rot="14083800">
              <a:off x="8410320" y="2840040"/>
              <a:ext cx="525960" cy="714960"/>
            </a:xfrm>
            <a:custGeom>
              <a:avLst/>
              <a:gdLst/>
              <a:ahLst/>
              <a:rect l="l" t="t" r="r" b="b"/>
              <a:pathLst>
                <a:path w="376" h="452">
                  <a:moveTo>
                    <a:pt x="376" y="306"/>
                  </a:moveTo>
                  <a:cubicBezTo>
                    <a:pt x="332" y="380"/>
                    <a:pt x="164" y="452"/>
                    <a:pt x="82" y="269"/>
                  </a:cubicBezTo>
                  <a:cubicBezTo>
                    <a:pt x="0" y="86"/>
                    <a:pt x="66" y="18"/>
                    <a:pt x="208" y="0"/>
                  </a:cubicBezTo>
                </a:path>
              </a:pathLst>
            </a:custGeom>
            <a:noFill/>
            <a:ln w="9525">
              <a:solidFill>
                <a:srgbClr val="000000"/>
              </a:solidFill>
              <a:round/>
              <a:tailEnd len="med" type="triangle" w="med"/>
            </a:ln>
          </p:spPr>
          <p:style>
            <a:lnRef idx="0"/>
            <a:fillRef idx="0"/>
            <a:effectRef idx="0"/>
            <a:fontRef idx="minor"/>
          </p:style>
        </p:sp>
      </p:grpSp>
      <p:grpSp>
        <p:nvGrpSpPr>
          <p:cNvPr id="7813" name="Group 30"/>
          <p:cNvGrpSpPr/>
          <p:nvPr/>
        </p:nvGrpSpPr>
        <p:grpSpPr>
          <a:xfrm>
            <a:off x="5629320" y="4880880"/>
            <a:ext cx="3390480" cy="1708200"/>
            <a:chOff x="5629320" y="4880880"/>
            <a:chExt cx="3390480" cy="1708200"/>
          </a:xfrm>
        </p:grpSpPr>
        <p:grpSp>
          <p:nvGrpSpPr>
            <p:cNvPr id="7814" name="Group 31"/>
            <p:cNvGrpSpPr/>
            <p:nvPr/>
          </p:nvGrpSpPr>
          <p:grpSpPr>
            <a:xfrm>
              <a:off x="5629320" y="4880880"/>
              <a:ext cx="1267560" cy="1206000"/>
              <a:chOff x="5629320" y="4880880"/>
              <a:chExt cx="1267560" cy="1206000"/>
            </a:xfrm>
          </p:grpSpPr>
          <p:sp>
            <p:nvSpPr>
              <p:cNvPr id="7815" name="CustomShape 32"/>
              <p:cNvSpPr/>
              <p:nvPr/>
            </p:nvSpPr>
            <p:spPr>
              <a:xfrm>
                <a:off x="5629320" y="4880880"/>
                <a:ext cx="1267560" cy="1194480"/>
              </a:xfrm>
              <a:prstGeom prst="ellipse">
                <a:avLst/>
              </a:prstGeom>
              <a:solidFill>
                <a:srgbClr val="00cc99"/>
              </a:solidFill>
              <a:ln w="9525">
                <a:solidFill>
                  <a:srgbClr val="000000"/>
                </a:solidFill>
                <a:round/>
              </a:ln>
            </p:spPr>
            <p:style>
              <a:lnRef idx="0"/>
              <a:fillRef idx="0"/>
              <a:effectRef idx="0"/>
              <a:fontRef idx="minor"/>
            </p:style>
          </p:sp>
          <p:sp>
            <p:nvSpPr>
              <p:cNvPr id="7816" name="CustomShape 33"/>
              <p:cNvSpPr/>
              <p:nvPr/>
            </p:nvSpPr>
            <p:spPr>
              <a:xfrm>
                <a:off x="6170760" y="5145840"/>
                <a:ext cx="249840" cy="6994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Arial"/>
                    <a:ea typeface="ＭＳ Ｐゴシック"/>
                  </a:rPr>
                  <a:t> </a:t>
                </a:r>
                <a:endParaRPr b="0" lang="en-US" sz="2000" spc="-1" strike="noStrike">
                  <a:latin typeface="Arial"/>
                </a:endParaRPr>
              </a:p>
              <a:p>
                <a:pPr algn="ctr">
                  <a:lnSpc>
                    <a:spcPct val="100000"/>
                  </a:lnSpc>
                  <a:tabLst>
                    <a:tab algn="l" pos="0"/>
                  </a:tabLst>
                </a:pPr>
                <a:endParaRPr b="0" lang="en-US" sz="2000" spc="-1" strike="noStrike">
                  <a:latin typeface="Arial"/>
                </a:endParaRPr>
              </a:p>
            </p:txBody>
          </p:sp>
          <p:sp>
            <p:nvSpPr>
              <p:cNvPr id="7817" name="CustomShape 34"/>
              <p:cNvSpPr/>
              <p:nvPr/>
            </p:nvSpPr>
            <p:spPr>
              <a:xfrm>
                <a:off x="5651640" y="5082480"/>
                <a:ext cx="1229760" cy="10044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Arial"/>
                    <a:ea typeface="ＭＳ Ｐゴシック"/>
                  </a:rPr>
                  <a:t>fast</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Arial"/>
                    <a:ea typeface="ＭＳ Ｐゴシック"/>
                  </a:rPr>
                  <a:t>recovery </a:t>
                </a:r>
                <a:endParaRPr b="0" lang="en-US" sz="2000" spc="-1" strike="noStrike">
                  <a:latin typeface="Arial"/>
                </a:endParaRPr>
              </a:p>
              <a:p>
                <a:pPr algn="ctr">
                  <a:lnSpc>
                    <a:spcPct val="100000"/>
                  </a:lnSpc>
                  <a:tabLst>
                    <a:tab algn="l" pos="0"/>
                  </a:tabLst>
                </a:pPr>
                <a:endParaRPr b="0" lang="en-US" sz="2000" spc="-1" strike="noStrike">
                  <a:latin typeface="Arial"/>
                </a:endParaRPr>
              </a:p>
            </p:txBody>
          </p:sp>
        </p:grpSp>
        <p:sp>
          <p:nvSpPr>
            <p:cNvPr id="7818" name="CustomShape 35"/>
            <p:cNvSpPr/>
            <p:nvPr/>
          </p:nvSpPr>
          <p:spPr>
            <a:xfrm>
              <a:off x="6005520" y="6068160"/>
              <a:ext cx="606960" cy="253080"/>
            </a:xfrm>
            <a:custGeom>
              <a:avLst/>
              <a:gdLst/>
              <a:ahLst/>
              <a:rect l="l" t="t" r="r" b="b"/>
              <a:pathLst>
                <a:path w="384" h="161">
                  <a:moveTo>
                    <a:pt x="317" y="0"/>
                  </a:moveTo>
                  <a:cubicBezTo>
                    <a:pt x="384" y="42"/>
                    <a:pt x="378" y="149"/>
                    <a:pt x="189" y="155"/>
                  </a:cubicBezTo>
                  <a:cubicBezTo>
                    <a:pt x="0" y="161"/>
                    <a:pt x="3" y="87"/>
                    <a:pt x="59" y="13"/>
                  </a:cubicBezTo>
                </a:path>
              </a:pathLst>
            </a:custGeom>
            <a:noFill/>
            <a:ln w="9525">
              <a:solidFill>
                <a:srgbClr val="000000"/>
              </a:solidFill>
              <a:round/>
              <a:tailEnd len="med" type="triangle" w="med"/>
            </a:ln>
          </p:spPr>
          <p:style>
            <a:lnRef idx="0"/>
            <a:fillRef idx="0"/>
            <a:effectRef idx="0"/>
            <a:fontRef idx="minor"/>
          </p:style>
        </p:sp>
        <p:grpSp>
          <p:nvGrpSpPr>
            <p:cNvPr id="7819" name="Group 36"/>
            <p:cNvGrpSpPr/>
            <p:nvPr/>
          </p:nvGrpSpPr>
          <p:grpSpPr>
            <a:xfrm>
              <a:off x="6680520" y="5884200"/>
              <a:ext cx="2339280" cy="704880"/>
              <a:chOff x="6680520" y="5884200"/>
              <a:chExt cx="2339280" cy="704880"/>
            </a:xfrm>
          </p:grpSpPr>
          <p:sp>
            <p:nvSpPr>
              <p:cNvPr id="7820" name="CustomShape 37"/>
              <p:cNvSpPr/>
              <p:nvPr/>
            </p:nvSpPr>
            <p:spPr>
              <a:xfrm>
                <a:off x="6697440" y="6100200"/>
                <a:ext cx="2322360" cy="488880"/>
              </a:xfrm>
              <a:prstGeom prst="rect">
                <a:avLst/>
              </a:prstGeom>
              <a:noFill/>
              <a:ln w="0">
                <a:noFill/>
              </a:ln>
            </p:spPr>
            <p:style>
              <a:lnRef idx="0"/>
              <a:fillRef idx="0"/>
              <a:effectRef idx="0"/>
              <a:fontRef idx="minor"/>
            </p:style>
            <p:txBody>
              <a:bodyPr wrap="none" lIns="90000" rIns="90000" tIns="45000" bIns="45000">
                <a:spAutoFit/>
              </a:bodyPr>
              <a:p>
                <a:pPr>
                  <a:lnSpc>
                    <a:spcPct val="85000"/>
                  </a:lnSpc>
                  <a:tabLst>
                    <a:tab algn="l" pos="0"/>
                  </a:tabLst>
                </a:pPr>
                <a:r>
                  <a:rPr b="0" lang="en-US" sz="1050" spc="-1" strike="noStrike">
                    <a:solidFill>
                      <a:srgbClr val="000000"/>
                    </a:solidFill>
                    <a:latin typeface="Arial"/>
                    <a:ea typeface="ＭＳ Ｐゴシック"/>
                  </a:rPr>
                  <a:t>cwnd = cwnd + MSS</a:t>
                </a:r>
                <a:endParaRPr b="0" lang="en-US" sz="1050" spc="-1" strike="noStrike">
                  <a:latin typeface="Arial"/>
                </a:endParaRPr>
              </a:p>
              <a:p>
                <a:pPr>
                  <a:lnSpc>
                    <a:spcPct val="85000"/>
                  </a:lnSpc>
                  <a:tabLst>
                    <a:tab algn="l" pos="0"/>
                  </a:tabLst>
                </a:pPr>
                <a:r>
                  <a:rPr b="0" i="1" lang="en-US" sz="1050" spc="-1" strike="noStrike">
                    <a:solidFill>
                      <a:srgbClr val="000099"/>
                    </a:solidFill>
                    <a:latin typeface="Arial"/>
                    <a:ea typeface="ＭＳ Ｐゴシック"/>
                  </a:rPr>
                  <a:t>transmit new segment(s), as allowed</a:t>
                </a:r>
                <a:endParaRPr b="0" lang="en-US" sz="1050" spc="-1" strike="noStrike">
                  <a:latin typeface="Arial"/>
                </a:endParaRPr>
              </a:p>
              <a:p>
                <a:pPr>
                  <a:lnSpc>
                    <a:spcPct val="80000"/>
                  </a:lnSpc>
                  <a:tabLst>
                    <a:tab algn="l" pos="0"/>
                  </a:tabLst>
                </a:pPr>
                <a:endParaRPr b="0" lang="en-US" sz="1050" spc="-1" strike="noStrike">
                  <a:latin typeface="Arial"/>
                </a:endParaRPr>
              </a:p>
            </p:txBody>
          </p:sp>
          <p:sp>
            <p:nvSpPr>
              <p:cNvPr id="7821" name="Line 38"/>
              <p:cNvSpPr/>
              <p:nvPr/>
            </p:nvSpPr>
            <p:spPr>
              <a:xfrm>
                <a:off x="6757560" y="6120000"/>
                <a:ext cx="849240" cy="360"/>
              </a:xfrm>
              <a:prstGeom prst="line">
                <a:avLst/>
              </a:prstGeom>
              <a:ln w="9525">
                <a:solidFill>
                  <a:srgbClr val="000000"/>
                </a:solidFill>
                <a:round/>
              </a:ln>
            </p:spPr>
            <p:style>
              <a:lnRef idx="0"/>
              <a:fillRef idx="0"/>
              <a:effectRef idx="0"/>
              <a:fontRef idx="minor"/>
            </p:style>
          </p:sp>
          <p:sp>
            <p:nvSpPr>
              <p:cNvPr id="7822" name="CustomShape 39"/>
              <p:cNvSpPr/>
              <p:nvPr/>
            </p:nvSpPr>
            <p:spPr>
              <a:xfrm>
                <a:off x="6680520" y="5884200"/>
                <a:ext cx="1010160" cy="249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50" spc="-1" strike="noStrike">
                    <a:solidFill>
                      <a:srgbClr val="000000"/>
                    </a:solidFill>
                    <a:latin typeface="Arial"/>
                    <a:ea typeface="ＭＳ Ｐゴシック"/>
                  </a:rPr>
                  <a:t>duplicate ACK</a:t>
                </a:r>
                <a:endParaRPr b="0" lang="en-US" sz="1050" spc="-1" strike="noStrike">
                  <a:latin typeface="Arial"/>
                </a:endParaRPr>
              </a:p>
            </p:txBody>
          </p:sp>
        </p:grpSp>
      </p:grpSp>
      <p:grpSp>
        <p:nvGrpSpPr>
          <p:cNvPr id="7823" name="Group 40"/>
          <p:cNvGrpSpPr/>
          <p:nvPr/>
        </p:nvGrpSpPr>
        <p:grpSpPr>
          <a:xfrm>
            <a:off x="2446200" y="3561840"/>
            <a:ext cx="3895200" cy="1923120"/>
            <a:chOff x="2446200" y="3561840"/>
            <a:chExt cx="3895200" cy="1923120"/>
          </a:xfrm>
        </p:grpSpPr>
        <p:grpSp>
          <p:nvGrpSpPr>
            <p:cNvPr id="7824" name="Group 41"/>
            <p:cNvGrpSpPr/>
            <p:nvPr/>
          </p:nvGrpSpPr>
          <p:grpSpPr>
            <a:xfrm>
              <a:off x="2446200" y="4655520"/>
              <a:ext cx="1879200" cy="829440"/>
              <a:chOff x="2446200" y="4655520"/>
              <a:chExt cx="1879200" cy="829440"/>
            </a:xfrm>
          </p:grpSpPr>
          <p:sp>
            <p:nvSpPr>
              <p:cNvPr id="7825" name="CustomShape 42"/>
              <p:cNvSpPr/>
              <p:nvPr/>
            </p:nvSpPr>
            <p:spPr>
              <a:xfrm>
                <a:off x="2446200" y="4884120"/>
                <a:ext cx="1793520" cy="600840"/>
              </a:xfrm>
              <a:prstGeom prst="rect">
                <a:avLst/>
              </a:prstGeom>
              <a:noFill/>
              <a:ln w="0">
                <a:noFill/>
              </a:ln>
            </p:spPr>
            <p:style>
              <a:lnRef idx="0"/>
              <a:fillRef idx="0"/>
              <a:effectRef idx="0"/>
              <a:fontRef idx="minor"/>
            </p:style>
            <p:txBody>
              <a:bodyPr wrap="none" lIns="90000" rIns="90000" tIns="45000" bIns="45000">
                <a:spAutoFit/>
              </a:bodyPr>
              <a:p>
                <a:pPr algn="r">
                  <a:lnSpc>
                    <a:spcPct val="80000"/>
                  </a:lnSpc>
                  <a:tabLst>
                    <a:tab algn="l" pos="0"/>
                  </a:tabLst>
                </a:pPr>
                <a:r>
                  <a:rPr b="0" lang="en-US" sz="1050" spc="-1" strike="noStrike">
                    <a:solidFill>
                      <a:srgbClr val="000000"/>
                    </a:solidFill>
                    <a:latin typeface="Arial"/>
                    <a:ea typeface="ＭＳ Ｐゴシック"/>
                  </a:rPr>
                  <a:t>ssthresh= cwnd/2</a:t>
                </a:r>
                <a:endParaRPr b="0" lang="en-US" sz="1050" spc="-1" strike="noStrike">
                  <a:latin typeface="Arial"/>
                </a:endParaRPr>
              </a:p>
              <a:p>
                <a:pPr algn="r">
                  <a:lnSpc>
                    <a:spcPct val="80000"/>
                  </a:lnSpc>
                  <a:tabLst>
                    <a:tab algn="l" pos="0"/>
                  </a:tabLst>
                </a:pPr>
                <a:r>
                  <a:rPr b="0" lang="en-US" sz="1050" spc="-1" strike="noStrike">
                    <a:solidFill>
                      <a:srgbClr val="000000"/>
                    </a:solidFill>
                    <a:latin typeface="Arial"/>
                    <a:ea typeface="ＭＳ Ｐゴシック"/>
                  </a:rPr>
                  <a:t>cwnd = ssthresh + 3</a:t>
                </a:r>
                <a:endParaRPr b="0" lang="en-US" sz="1050" spc="-1" strike="noStrike">
                  <a:latin typeface="Arial"/>
                </a:endParaRPr>
              </a:p>
              <a:p>
                <a:pPr algn="r">
                  <a:lnSpc>
                    <a:spcPct val="80000"/>
                  </a:lnSpc>
                  <a:tabLst>
                    <a:tab algn="l" pos="0"/>
                  </a:tabLst>
                </a:pPr>
                <a:r>
                  <a:rPr b="0" i="1" lang="en-US" sz="1050" spc="-1" strike="noStrike">
                    <a:solidFill>
                      <a:srgbClr val="000099"/>
                    </a:solidFill>
                    <a:latin typeface="Arial"/>
                    <a:ea typeface="ＭＳ Ｐゴシック"/>
                  </a:rPr>
                  <a:t>retransmit missing segment</a:t>
                </a:r>
                <a:endParaRPr b="0" lang="en-US" sz="1050" spc="-1" strike="noStrike">
                  <a:latin typeface="Arial"/>
                </a:endParaRPr>
              </a:p>
              <a:p>
                <a:pPr algn="r">
                  <a:lnSpc>
                    <a:spcPct val="80000"/>
                  </a:lnSpc>
                  <a:tabLst>
                    <a:tab algn="l" pos="0"/>
                  </a:tabLst>
                </a:pPr>
                <a:endParaRPr b="0" lang="en-US" sz="1050" spc="-1" strike="noStrike">
                  <a:latin typeface="Arial"/>
                </a:endParaRPr>
              </a:p>
            </p:txBody>
          </p:sp>
          <p:sp>
            <p:nvSpPr>
              <p:cNvPr id="7826" name="Line 43"/>
              <p:cNvSpPr/>
              <p:nvPr/>
            </p:nvSpPr>
            <p:spPr>
              <a:xfrm>
                <a:off x="3291840" y="4884480"/>
                <a:ext cx="849240" cy="360"/>
              </a:xfrm>
              <a:prstGeom prst="line">
                <a:avLst/>
              </a:prstGeom>
              <a:ln w="9525">
                <a:solidFill>
                  <a:srgbClr val="000000"/>
                </a:solidFill>
                <a:round/>
              </a:ln>
            </p:spPr>
            <p:style>
              <a:lnRef idx="0"/>
              <a:fillRef idx="0"/>
              <a:effectRef idx="0"/>
              <a:fontRef idx="minor"/>
            </p:style>
          </p:sp>
          <p:sp>
            <p:nvSpPr>
              <p:cNvPr id="7827" name="CustomShape 44"/>
              <p:cNvSpPr/>
              <p:nvPr/>
            </p:nvSpPr>
            <p:spPr>
              <a:xfrm>
                <a:off x="3028680" y="4655520"/>
                <a:ext cx="1296720" cy="249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50" spc="-1" strike="noStrike">
                    <a:solidFill>
                      <a:srgbClr val="000000"/>
                    </a:solidFill>
                    <a:latin typeface="Arial"/>
                    <a:ea typeface="ＭＳ Ｐゴシック"/>
                  </a:rPr>
                  <a:t>dupACKcount == 3</a:t>
                </a:r>
                <a:endParaRPr b="0" lang="en-US" sz="1050" spc="-1" strike="noStrike">
                  <a:latin typeface="Arial"/>
                </a:endParaRPr>
              </a:p>
            </p:txBody>
          </p:sp>
        </p:grpSp>
        <p:grpSp>
          <p:nvGrpSpPr>
            <p:cNvPr id="7828" name="Group 45"/>
            <p:cNvGrpSpPr/>
            <p:nvPr/>
          </p:nvGrpSpPr>
          <p:grpSpPr>
            <a:xfrm>
              <a:off x="4497480" y="4077720"/>
              <a:ext cx="1843920" cy="863640"/>
              <a:chOff x="4497480" y="4077720"/>
              <a:chExt cx="1843920" cy="863640"/>
            </a:xfrm>
          </p:grpSpPr>
          <p:sp>
            <p:nvSpPr>
              <p:cNvPr id="7829" name="CustomShape 46"/>
              <p:cNvSpPr/>
              <p:nvPr/>
            </p:nvSpPr>
            <p:spPr>
              <a:xfrm>
                <a:off x="4517280" y="4077720"/>
                <a:ext cx="610920" cy="249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50" spc="-1" strike="noStrike">
                    <a:solidFill>
                      <a:srgbClr val="000000"/>
                    </a:solidFill>
                    <a:latin typeface="Arial"/>
                    <a:ea typeface="ＭＳ Ｐゴシック"/>
                  </a:rPr>
                  <a:t>timeout</a:t>
                </a:r>
                <a:endParaRPr b="0" lang="en-US" sz="1050" spc="-1" strike="noStrike">
                  <a:latin typeface="Arial"/>
                </a:endParaRPr>
              </a:p>
            </p:txBody>
          </p:sp>
          <p:sp>
            <p:nvSpPr>
              <p:cNvPr id="7830" name="CustomShape 47"/>
              <p:cNvSpPr/>
              <p:nvPr/>
            </p:nvSpPr>
            <p:spPr>
              <a:xfrm>
                <a:off x="4497480" y="4263480"/>
                <a:ext cx="1843920" cy="677880"/>
              </a:xfrm>
              <a:prstGeom prst="rect">
                <a:avLst/>
              </a:prstGeom>
              <a:noFill/>
              <a:ln w="0">
                <a:noFill/>
              </a:ln>
            </p:spPr>
            <p:style>
              <a:lnRef idx="0"/>
              <a:fillRef idx="0"/>
              <a:effectRef idx="0"/>
              <a:fontRef idx="minor"/>
            </p:style>
            <p:txBody>
              <a:bodyPr wrap="none" lIns="90000" rIns="90000" tIns="45000" bIns="45000">
                <a:spAutoFit/>
              </a:bodyPr>
              <a:p>
                <a:pPr>
                  <a:lnSpc>
                    <a:spcPct val="85000"/>
                  </a:lnSpc>
                  <a:tabLst>
                    <a:tab algn="l" pos="0"/>
                  </a:tabLst>
                </a:pPr>
                <a:r>
                  <a:rPr b="0" lang="en-US" sz="1050" spc="-1" strike="noStrike">
                    <a:solidFill>
                      <a:srgbClr val="000000"/>
                    </a:solidFill>
                    <a:latin typeface="Arial"/>
                    <a:ea typeface="ＭＳ Ｐゴシック"/>
                  </a:rPr>
                  <a:t>ssthresh = cwnd/2</a:t>
                </a:r>
                <a:endParaRPr b="0" lang="en-US" sz="1050" spc="-1" strike="noStrike">
                  <a:latin typeface="Arial"/>
                </a:endParaRPr>
              </a:p>
              <a:p>
                <a:pPr>
                  <a:lnSpc>
                    <a:spcPct val="85000"/>
                  </a:lnSpc>
                  <a:tabLst>
                    <a:tab algn="l" pos="0"/>
                  </a:tabLst>
                </a:pPr>
                <a:r>
                  <a:rPr b="0" lang="en-US" sz="1050" spc="-1" strike="noStrike">
                    <a:solidFill>
                      <a:srgbClr val="000000"/>
                    </a:solidFill>
                    <a:latin typeface="Arial"/>
                    <a:ea typeface="ＭＳ Ｐゴシック"/>
                  </a:rPr>
                  <a:t>cwnd = 1 </a:t>
                </a:r>
                <a:endParaRPr b="0" lang="en-US" sz="1050" spc="-1" strike="noStrike">
                  <a:latin typeface="Arial"/>
                </a:endParaRPr>
              </a:p>
              <a:p>
                <a:pPr>
                  <a:lnSpc>
                    <a:spcPct val="85000"/>
                  </a:lnSpc>
                  <a:tabLst>
                    <a:tab algn="l" pos="0"/>
                  </a:tabLst>
                </a:pPr>
                <a:r>
                  <a:rPr b="0" lang="en-US" sz="1050" spc="-1" strike="noStrike">
                    <a:solidFill>
                      <a:srgbClr val="000000"/>
                    </a:solidFill>
                    <a:latin typeface="Arial"/>
                    <a:ea typeface="ＭＳ Ｐゴシック"/>
                  </a:rPr>
                  <a:t>dupACKcount = 0</a:t>
                </a:r>
                <a:endParaRPr b="0" lang="en-US" sz="1050" spc="-1" strike="noStrike">
                  <a:latin typeface="Arial"/>
                </a:endParaRPr>
              </a:p>
              <a:p>
                <a:pPr>
                  <a:lnSpc>
                    <a:spcPct val="85000"/>
                  </a:lnSpc>
                  <a:tabLst>
                    <a:tab algn="l" pos="0"/>
                  </a:tabLst>
                </a:pPr>
                <a:r>
                  <a:rPr b="0" i="1" lang="en-US" sz="1050" spc="-1" strike="noStrike">
                    <a:solidFill>
                      <a:srgbClr val="000099"/>
                    </a:solidFill>
                    <a:latin typeface="Arial"/>
                    <a:ea typeface="ＭＳ Ｐゴシック"/>
                  </a:rPr>
                  <a:t>retransmit missing segment</a:t>
                </a:r>
                <a:r>
                  <a:rPr b="0" lang="en-US" sz="1400" spc="-1" strike="noStrike">
                    <a:solidFill>
                      <a:srgbClr val="000000"/>
                    </a:solidFill>
                    <a:latin typeface="Arial"/>
                    <a:ea typeface="ＭＳ Ｐゴシック"/>
                  </a:rPr>
                  <a:t> </a:t>
                </a:r>
                <a:endParaRPr b="0" lang="en-US" sz="1400" spc="-1" strike="noStrike">
                  <a:latin typeface="Arial"/>
                </a:endParaRPr>
              </a:p>
            </p:txBody>
          </p:sp>
          <p:sp>
            <p:nvSpPr>
              <p:cNvPr id="7831" name="Line 48"/>
              <p:cNvSpPr/>
              <p:nvPr/>
            </p:nvSpPr>
            <p:spPr>
              <a:xfrm>
                <a:off x="4560120" y="4302720"/>
                <a:ext cx="1106280" cy="360"/>
              </a:xfrm>
              <a:prstGeom prst="line">
                <a:avLst/>
              </a:prstGeom>
              <a:ln w="9525">
                <a:solidFill>
                  <a:srgbClr val="000000"/>
                </a:solidFill>
                <a:round/>
              </a:ln>
            </p:spPr>
            <p:style>
              <a:lnRef idx="0"/>
              <a:fillRef idx="0"/>
              <a:effectRef idx="0"/>
              <a:fontRef idx="minor"/>
            </p:style>
          </p:sp>
        </p:grpSp>
        <p:sp>
          <p:nvSpPr>
            <p:cNvPr id="7832" name="CustomShape 49"/>
            <p:cNvSpPr/>
            <p:nvPr/>
          </p:nvSpPr>
          <p:spPr>
            <a:xfrm>
              <a:off x="4334040" y="3561840"/>
              <a:ext cx="1172160" cy="1816920"/>
            </a:xfrm>
            <a:custGeom>
              <a:avLst/>
              <a:gdLst/>
              <a:ahLst/>
              <a:rect l="l" t="t" r="r" b="b"/>
              <a:pathLst>
                <a:path w="740" h="1146">
                  <a:moveTo>
                    <a:pt x="0" y="0"/>
                  </a:moveTo>
                  <a:lnTo>
                    <a:pt x="0" y="1146"/>
                  </a:lnTo>
                  <a:lnTo>
                    <a:pt x="740" y="1146"/>
                  </a:lnTo>
                </a:path>
              </a:pathLst>
            </a:custGeom>
            <a:noFill/>
            <a:ln w="9525">
              <a:solidFill>
                <a:srgbClr val="000000"/>
              </a:solidFill>
              <a:round/>
              <a:tailEnd len="med" type="triangle" w="med"/>
            </a:ln>
          </p:spPr>
          <p:style>
            <a:lnRef idx="0"/>
            <a:fillRef idx="0"/>
            <a:effectRef idx="0"/>
            <a:fontRef idx="minor"/>
          </p:style>
        </p:sp>
        <p:sp>
          <p:nvSpPr>
            <p:cNvPr id="7833" name="CustomShape 50"/>
            <p:cNvSpPr/>
            <p:nvPr/>
          </p:nvSpPr>
          <p:spPr>
            <a:xfrm>
              <a:off x="4443480" y="3588480"/>
              <a:ext cx="1108800" cy="1666080"/>
            </a:xfrm>
            <a:custGeom>
              <a:avLst/>
              <a:gdLst/>
              <a:ahLst/>
              <a:rect l="l" t="t" r="r" b="b"/>
              <a:pathLst>
                <a:path w="700" h="1051">
                  <a:moveTo>
                    <a:pt x="700" y="1051"/>
                  </a:moveTo>
                  <a:lnTo>
                    <a:pt x="0" y="1051"/>
                  </a:lnTo>
                  <a:lnTo>
                    <a:pt x="0" y="0"/>
                  </a:lnTo>
                </a:path>
              </a:pathLst>
            </a:custGeom>
            <a:noFill/>
            <a:ln w="9525">
              <a:solidFill>
                <a:srgbClr val="000000"/>
              </a:solidFill>
              <a:round/>
              <a:tailEnd len="med" type="triangle" w="med"/>
            </a:ln>
          </p:spPr>
          <p:style>
            <a:lnRef idx="0"/>
            <a:fillRef idx="0"/>
            <a:effectRef idx="0"/>
            <a:fontRef idx="minor"/>
          </p:style>
        </p:sp>
      </p:grpSp>
      <p:grpSp>
        <p:nvGrpSpPr>
          <p:cNvPr id="7834" name="Group 51"/>
          <p:cNvGrpSpPr/>
          <p:nvPr/>
        </p:nvGrpSpPr>
        <p:grpSpPr>
          <a:xfrm>
            <a:off x="6949440" y="3553560"/>
            <a:ext cx="3003840" cy="1912320"/>
            <a:chOff x="6949440" y="3553560"/>
            <a:chExt cx="3003840" cy="1912320"/>
          </a:xfrm>
        </p:grpSpPr>
        <p:grpSp>
          <p:nvGrpSpPr>
            <p:cNvPr id="7835" name="Group 52"/>
            <p:cNvGrpSpPr/>
            <p:nvPr/>
          </p:nvGrpSpPr>
          <p:grpSpPr>
            <a:xfrm>
              <a:off x="8159760" y="4620600"/>
              <a:ext cx="1793520" cy="845280"/>
              <a:chOff x="8159760" y="4620600"/>
              <a:chExt cx="1793520" cy="845280"/>
            </a:xfrm>
          </p:grpSpPr>
          <p:sp>
            <p:nvSpPr>
              <p:cNvPr id="7836" name="CustomShape 53"/>
              <p:cNvSpPr/>
              <p:nvPr/>
            </p:nvSpPr>
            <p:spPr>
              <a:xfrm>
                <a:off x="8159760" y="4865040"/>
                <a:ext cx="1793520" cy="600840"/>
              </a:xfrm>
              <a:prstGeom prst="rect">
                <a:avLst/>
              </a:prstGeom>
              <a:noFill/>
              <a:ln w="0">
                <a:noFill/>
              </a:ln>
            </p:spPr>
            <p:style>
              <a:lnRef idx="0"/>
              <a:fillRef idx="0"/>
              <a:effectRef idx="0"/>
              <a:fontRef idx="minor"/>
            </p:style>
            <p:txBody>
              <a:bodyPr wrap="none" lIns="90000" rIns="90000" tIns="45000" bIns="45000">
                <a:spAutoFit/>
              </a:bodyPr>
              <a:p>
                <a:pPr>
                  <a:lnSpc>
                    <a:spcPct val="80000"/>
                  </a:lnSpc>
                  <a:tabLst>
                    <a:tab algn="l" pos="0"/>
                  </a:tabLst>
                </a:pPr>
                <a:r>
                  <a:rPr b="0" lang="en-US" sz="1050" spc="-1" strike="noStrike">
                    <a:solidFill>
                      <a:srgbClr val="000000"/>
                    </a:solidFill>
                    <a:latin typeface="Arial"/>
                    <a:ea typeface="ＭＳ Ｐゴシック"/>
                  </a:rPr>
                  <a:t>ssthresh= cwnd/2</a:t>
                </a:r>
                <a:endParaRPr b="0" lang="en-US" sz="1050" spc="-1" strike="noStrike">
                  <a:latin typeface="Arial"/>
                </a:endParaRPr>
              </a:p>
              <a:p>
                <a:pPr>
                  <a:lnSpc>
                    <a:spcPct val="80000"/>
                  </a:lnSpc>
                  <a:tabLst>
                    <a:tab algn="l" pos="0"/>
                  </a:tabLst>
                </a:pPr>
                <a:r>
                  <a:rPr b="0" lang="en-US" sz="1050" spc="-1" strike="noStrike">
                    <a:solidFill>
                      <a:srgbClr val="000000"/>
                    </a:solidFill>
                    <a:latin typeface="Arial"/>
                    <a:ea typeface="ＭＳ Ｐゴシック"/>
                  </a:rPr>
                  <a:t>cwnd = ssthresh + 3</a:t>
                </a:r>
                <a:endParaRPr b="0" lang="en-US" sz="1050" spc="-1" strike="noStrike">
                  <a:latin typeface="Arial"/>
                </a:endParaRPr>
              </a:p>
              <a:p>
                <a:pPr>
                  <a:lnSpc>
                    <a:spcPct val="80000"/>
                  </a:lnSpc>
                  <a:tabLst>
                    <a:tab algn="l" pos="0"/>
                  </a:tabLst>
                </a:pPr>
                <a:r>
                  <a:rPr b="0" i="1" lang="en-US" sz="1050" spc="-1" strike="noStrike">
                    <a:solidFill>
                      <a:srgbClr val="000099"/>
                    </a:solidFill>
                    <a:latin typeface="Arial"/>
                    <a:ea typeface="ＭＳ Ｐゴシック"/>
                  </a:rPr>
                  <a:t>retransmit missing segment</a:t>
                </a:r>
                <a:endParaRPr b="0" lang="en-US" sz="1050" spc="-1" strike="noStrike">
                  <a:latin typeface="Arial"/>
                </a:endParaRPr>
              </a:p>
              <a:p>
                <a:pPr>
                  <a:lnSpc>
                    <a:spcPct val="80000"/>
                  </a:lnSpc>
                  <a:tabLst>
                    <a:tab algn="l" pos="0"/>
                  </a:tabLst>
                </a:pPr>
                <a:endParaRPr b="0" lang="en-US" sz="1050" spc="-1" strike="noStrike">
                  <a:latin typeface="Arial"/>
                </a:endParaRPr>
              </a:p>
            </p:txBody>
          </p:sp>
          <p:sp>
            <p:nvSpPr>
              <p:cNvPr id="7837" name="Line 54"/>
              <p:cNvSpPr/>
              <p:nvPr/>
            </p:nvSpPr>
            <p:spPr>
              <a:xfrm>
                <a:off x="8249400" y="4853880"/>
                <a:ext cx="849240" cy="360"/>
              </a:xfrm>
              <a:prstGeom prst="line">
                <a:avLst/>
              </a:prstGeom>
              <a:ln w="9525">
                <a:solidFill>
                  <a:srgbClr val="000000"/>
                </a:solidFill>
                <a:round/>
              </a:ln>
            </p:spPr>
            <p:style>
              <a:lnRef idx="0"/>
              <a:fillRef idx="0"/>
              <a:effectRef idx="0"/>
              <a:fontRef idx="minor"/>
            </p:style>
          </p:sp>
          <p:sp>
            <p:nvSpPr>
              <p:cNvPr id="7838" name="CustomShape 55"/>
              <p:cNvSpPr/>
              <p:nvPr/>
            </p:nvSpPr>
            <p:spPr>
              <a:xfrm>
                <a:off x="8172360" y="4620600"/>
                <a:ext cx="1296720" cy="249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50" spc="-1" strike="noStrike">
                    <a:solidFill>
                      <a:srgbClr val="000000"/>
                    </a:solidFill>
                    <a:latin typeface="Arial"/>
                    <a:ea typeface="ＭＳ Ｐゴシック"/>
                  </a:rPr>
                  <a:t>dupACKcount == 3</a:t>
                </a:r>
                <a:endParaRPr b="0" lang="en-US" sz="1050" spc="-1" strike="noStrike">
                  <a:latin typeface="Arial"/>
                </a:endParaRPr>
              </a:p>
            </p:txBody>
          </p:sp>
        </p:grpSp>
        <p:sp>
          <p:nvSpPr>
            <p:cNvPr id="7839" name="CustomShape 56"/>
            <p:cNvSpPr/>
            <p:nvPr/>
          </p:nvSpPr>
          <p:spPr>
            <a:xfrm flipH="1">
              <a:off x="6949440" y="3553560"/>
              <a:ext cx="1172160" cy="1816920"/>
            </a:xfrm>
            <a:custGeom>
              <a:avLst/>
              <a:gdLst/>
              <a:ahLst/>
              <a:rect l="l" t="t" r="r" b="b"/>
              <a:pathLst>
                <a:path w="740" h="1146">
                  <a:moveTo>
                    <a:pt x="0" y="0"/>
                  </a:moveTo>
                  <a:lnTo>
                    <a:pt x="0" y="1146"/>
                  </a:lnTo>
                  <a:lnTo>
                    <a:pt x="740" y="1146"/>
                  </a:lnTo>
                </a:path>
              </a:pathLst>
            </a:custGeom>
            <a:noFill/>
            <a:ln w="9525">
              <a:solidFill>
                <a:srgbClr val="000000"/>
              </a:solidFill>
              <a:round/>
              <a:tailEnd len="med" type="triangle" w="med"/>
            </a:ln>
          </p:spPr>
          <p:style>
            <a:lnRef idx="0"/>
            <a:fillRef idx="0"/>
            <a:effectRef idx="0"/>
            <a:fontRef idx="minor"/>
          </p:style>
        </p:sp>
      </p:grpSp>
      <p:grpSp>
        <p:nvGrpSpPr>
          <p:cNvPr id="7840" name="Group 57"/>
          <p:cNvGrpSpPr/>
          <p:nvPr/>
        </p:nvGrpSpPr>
        <p:grpSpPr>
          <a:xfrm>
            <a:off x="6729480" y="3579120"/>
            <a:ext cx="1258920" cy="1666080"/>
            <a:chOff x="6729480" y="3579120"/>
            <a:chExt cx="1258920" cy="1666080"/>
          </a:xfrm>
        </p:grpSpPr>
        <p:sp>
          <p:nvSpPr>
            <p:cNvPr id="7841" name="CustomShape 58"/>
            <p:cNvSpPr/>
            <p:nvPr/>
          </p:nvSpPr>
          <p:spPr>
            <a:xfrm flipH="1">
              <a:off x="6879600" y="3579120"/>
              <a:ext cx="1108800" cy="1666080"/>
            </a:xfrm>
            <a:custGeom>
              <a:avLst/>
              <a:gdLst/>
              <a:ahLst/>
              <a:rect l="l" t="t" r="r" b="b"/>
              <a:pathLst>
                <a:path w="700" h="1051">
                  <a:moveTo>
                    <a:pt x="700" y="1051"/>
                  </a:moveTo>
                  <a:lnTo>
                    <a:pt x="0" y="1051"/>
                  </a:lnTo>
                  <a:lnTo>
                    <a:pt x="0" y="0"/>
                  </a:lnTo>
                </a:path>
              </a:pathLst>
            </a:custGeom>
            <a:noFill/>
            <a:ln w="9525">
              <a:solidFill>
                <a:srgbClr val="000000"/>
              </a:solidFill>
              <a:round/>
              <a:tailEnd len="med" type="triangle" w="med"/>
            </a:ln>
          </p:spPr>
          <p:style>
            <a:lnRef idx="0"/>
            <a:fillRef idx="0"/>
            <a:effectRef idx="0"/>
            <a:fontRef idx="minor"/>
          </p:style>
        </p:sp>
        <p:grpSp>
          <p:nvGrpSpPr>
            <p:cNvPr id="7842" name="Group 59"/>
            <p:cNvGrpSpPr/>
            <p:nvPr/>
          </p:nvGrpSpPr>
          <p:grpSpPr>
            <a:xfrm>
              <a:off x="6729480" y="4387320"/>
              <a:ext cx="1218960" cy="829440"/>
              <a:chOff x="6729480" y="4387320"/>
              <a:chExt cx="1218960" cy="829440"/>
            </a:xfrm>
          </p:grpSpPr>
          <p:sp>
            <p:nvSpPr>
              <p:cNvPr id="7843" name="CustomShape 60"/>
              <p:cNvSpPr/>
              <p:nvPr/>
            </p:nvSpPr>
            <p:spPr>
              <a:xfrm>
                <a:off x="6729480" y="4615920"/>
                <a:ext cx="1218960" cy="600840"/>
              </a:xfrm>
              <a:prstGeom prst="rect">
                <a:avLst/>
              </a:prstGeom>
              <a:noFill/>
              <a:ln w="0">
                <a:noFill/>
              </a:ln>
            </p:spPr>
            <p:style>
              <a:lnRef idx="0"/>
              <a:fillRef idx="0"/>
              <a:effectRef idx="0"/>
              <a:fontRef idx="minor"/>
            </p:style>
            <p:txBody>
              <a:bodyPr wrap="none" lIns="90000" rIns="90000" tIns="45000" bIns="45000">
                <a:spAutoFit/>
              </a:bodyPr>
              <a:p>
                <a:pPr algn="r">
                  <a:lnSpc>
                    <a:spcPct val="80000"/>
                  </a:lnSpc>
                  <a:tabLst>
                    <a:tab algn="l" pos="0"/>
                  </a:tabLst>
                </a:pPr>
                <a:r>
                  <a:rPr b="0" lang="en-US" sz="1050" spc="-1" strike="noStrike">
                    <a:solidFill>
                      <a:srgbClr val="000000"/>
                    </a:solidFill>
                    <a:latin typeface="Arial"/>
                    <a:ea typeface="ＭＳ Ｐゴシック"/>
                  </a:rPr>
                  <a:t>cwnd = ssthresh</a:t>
                </a:r>
                <a:endParaRPr b="0" lang="en-US" sz="1050" spc="-1" strike="noStrike">
                  <a:latin typeface="Arial"/>
                </a:endParaRPr>
              </a:p>
              <a:p>
                <a:pPr algn="r">
                  <a:lnSpc>
                    <a:spcPct val="80000"/>
                  </a:lnSpc>
                  <a:tabLst>
                    <a:tab algn="l" pos="0"/>
                  </a:tabLst>
                </a:pPr>
                <a:r>
                  <a:rPr b="0" lang="en-US" sz="1050" spc="-1" strike="noStrike">
                    <a:solidFill>
                      <a:srgbClr val="000000"/>
                    </a:solidFill>
                    <a:latin typeface="Arial"/>
                    <a:ea typeface="ＭＳ Ｐゴシック"/>
                  </a:rPr>
                  <a:t>dupACKcount = 0</a:t>
                </a:r>
                <a:endParaRPr b="0" lang="en-US" sz="1050" spc="-1" strike="noStrike">
                  <a:latin typeface="Arial"/>
                </a:endParaRPr>
              </a:p>
              <a:p>
                <a:pPr algn="r">
                  <a:lnSpc>
                    <a:spcPct val="80000"/>
                  </a:lnSpc>
                  <a:tabLst>
                    <a:tab algn="l" pos="0"/>
                  </a:tabLst>
                </a:pPr>
                <a:endParaRPr b="0" lang="en-US" sz="1050" spc="-1" strike="noStrike">
                  <a:latin typeface="Arial"/>
                </a:endParaRPr>
              </a:p>
              <a:p>
                <a:pPr algn="r">
                  <a:lnSpc>
                    <a:spcPct val="80000"/>
                  </a:lnSpc>
                  <a:tabLst>
                    <a:tab algn="l" pos="0"/>
                  </a:tabLst>
                </a:pPr>
                <a:endParaRPr b="0" lang="en-US" sz="1050" spc="-1" strike="noStrike">
                  <a:latin typeface="Arial"/>
                </a:endParaRPr>
              </a:p>
            </p:txBody>
          </p:sp>
          <p:grpSp>
            <p:nvGrpSpPr>
              <p:cNvPr id="7844" name="Group 61"/>
              <p:cNvGrpSpPr/>
              <p:nvPr/>
            </p:nvGrpSpPr>
            <p:grpSpPr>
              <a:xfrm>
                <a:off x="6994080" y="4387320"/>
                <a:ext cx="912600" cy="249480"/>
                <a:chOff x="6994080" y="4387320"/>
                <a:chExt cx="912600" cy="249480"/>
              </a:xfrm>
            </p:grpSpPr>
            <p:sp>
              <p:nvSpPr>
                <p:cNvPr id="7845" name="Line 62"/>
                <p:cNvSpPr/>
                <p:nvPr/>
              </p:nvSpPr>
              <p:spPr>
                <a:xfrm>
                  <a:off x="6994080" y="4617000"/>
                  <a:ext cx="849240" cy="360"/>
                </a:xfrm>
                <a:prstGeom prst="line">
                  <a:avLst/>
                </a:prstGeom>
                <a:ln w="9525">
                  <a:solidFill>
                    <a:srgbClr val="000000"/>
                  </a:solidFill>
                  <a:round/>
                </a:ln>
              </p:spPr>
              <p:style>
                <a:lnRef idx="0"/>
                <a:fillRef idx="0"/>
                <a:effectRef idx="0"/>
                <a:fontRef idx="minor"/>
              </p:style>
            </p:sp>
            <p:sp>
              <p:nvSpPr>
                <p:cNvPr id="7846" name="CustomShape 63"/>
                <p:cNvSpPr/>
                <p:nvPr/>
              </p:nvSpPr>
              <p:spPr>
                <a:xfrm>
                  <a:off x="7158600" y="4387320"/>
                  <a:ext cx="748080" cy="24948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1050" spc="-1" strike="noStrike">
                      <a:solidFill>
                        <a:srgbClr val="000000"/>
                      </a:solidFill>
                      <a:latin typeface="Arial"/>
                      <a:ea typeface="ＭＳ Ｐゴシック"/>
                    </a:rPr>
                    <a:t>New ACK</a:t>
                  </a:r>
                  <a:endParaRPr b="0" lang="en-US" sz="1050" spc="-1" strike="noStrike">
                    <a:latin typeface="Arial"/>
                  </a:endParaRPr>
                </a:p>
              </p:txBody>
            </p:sp>
          </p:grpSp>
        </p:grpSp>
      </p:grpSp>
      <p:grpSp>
        <p:nvGrpSpPr>
          <p:cNvPr id="7847" name="Group 64"/>
          <p:cNvGrpSpPr/>
          <p:nvPr/>
        </p:nvGrpSpPr>
        <p:grpSpPr>
          <a:xfrm>
            <a:off x="2398680" y="1545480"/>
            <a:ext cx="4998600" cy="2697480"/>
            <a:chOff x="2398680" y="1545480"/>
            <a:chExt cx="4998600" cy="2697480"/>
          </a:xfrm>
        </p:grpSpPr>
        <p:grpSp>
          <p:nvGrpSpPr>
            <p:cNvPr id="7848" name="Group 65"/>
            <p:cNvGrpSpPr/>
            <p:nvPr/>
          </p:nvGrpSpPr>
          <p:grpSpPr>
            <a:xfrm>
              <a:off x="3710160" y="2277360"/>
              <a:ext cx="1267560" cy="1194480"/>
              <a:chOff x="3710160" y="2277360"/>
              <a:chExt cx="1267560" cy="1194480"/>
            </a:xfrm>
          </p:grpSpPr>
          <p:sp>
            <p:nvSpPr>
              <p:cNvPr id="7849" name="CustomShape 66"/>
              <p:cNvSpPr/>
              <p:nvPr/>
            </p:nvSpPr>
            <p:spPr>
              <a:xfrm>
                <a:off x="3710160" y="2277360"/>
                <a:ext cx="1267560" cy="1194480"/>
              </a:xfrm>
              <a:prstGeom prst="ellipse">
                <a:avLst/>
              </a:prstGeom>
              <a:solidFill>
                <a:srgbClr val="00cc99"/>
              </a:solidFill>
              <a:ln w="9525">
                <a:solidFill>
                  <a:srgbClr val="000000"/>
                </a:solidFill>
                <a:round/>
              </a:ln>
            </p:spPr>
            <p:style>
              <a:lnRef idx="0"/>
              <a:fillRef idx="0"/>
              <a:effectRef idx="0"/>
              <a:fontRef idx="minor"/>
            </p:style>
          </p:sp>
          <p:sp>
            <p:nvSpPr>
              <p:cNvPr id="7850" name="CustomShape 67"/>
              <p:cNvSpPr/>
              <p:nvPr/>
            </p:nvSpPr>
            <p:spPr>
              <a:xfrm>
                <a:off x="3972600" y="2552040"/>
                <a:ext cx="760320" cy="6994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Arial"/>
                    <a:ea typeface="ＭＳ Ｐゴシック"/>
                  </a:rPr>
                  <a:t>slow </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Arial"/>
                    <a:ea typeface="ＭＳ Ｐゴシック"/>
                  </a:rPr>
                  <a:t>start</a:t>
                </a:r>
                <a:endParaRPr b="0" lang="en-US" sz="2000" spc="-1" strike="noStrike">
                  <a:latin typeface="Arial"/>
                </a:endParaRPr>
              </a:p>
            </p:txBody>
          </p:sp>
        </p:grpSp>
        <p:grpSp>
          <p:nvGrpSpPr>
            <p:cNvPr id="7851" name="Group 68"/>
            <p:cNvGrpSpPr/>
            <p:nvPr/>
          </p:nvGrpSpPr>
          <p:grpSpPr>
            <a:xfrm>
              <a:off x="2406600" y="3398040"/>
              <a:ext cx="1843920" cy="844920"/>
              <a:chOff x="2406600" y="3398040"/>
              <a:chExt cx="1843920" cy="844920"/>
            </a:xfrm>
          </p:grpSpPr>
          <p:sp>
            <p:nvSpPr>
              <p:cNvPr id="7852" name="CustomShape 69"/>
              <p:cNvSpPr/>
              <p:nvPr/>
            </p:nvSpPr>
            <p:spPr>
              <a:xfrm>
                <a:off x="3018600" y="3398040"/>
                <a:ext cx="610920" cy="249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50" spc="-1" strike="noStrike">
                    <a:solidFill>
                      <a:srgbClr val="000000"/>
                    </a:solidFill>
                    <a:latin typeface="Arial"/>
                    <a:ea typeface="ＭＳ Ｐゴシック"/>
                  </a:rPr>
                  <a:t>timeout</a:t>
                </a:r>
                <a:endParaRPr b="0" lang="en-US" sz="1050" spc="-1" strike="noStrike">
                  <a:latin typeface="Arial"/>
                </a:endParaRPr>
              </a:p>
            </p:txBody>
          </p:sp>
          <p:sp>
            <p:nvSpPr>
              <p:cNvPr id="7853" name="CustomShape 70"/>
              <p:cNvSpPr/>
              <p:nvPr/>
            </p:nvSpPr>
            <p:spPr>
              <a:xfrm>
                <a:off x="2406600" y="3599640"/>
                <a:ext cx="1843920" cy="64332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1050" spc="-1" strike="noStrike">
                    <a:solidFill>
                      <a:srgbClr val="000000"/>
                    </a:solidFill>
                    <a:latin typeface="Arial"/>
                    <a:ea typeface="ＭＳ Ｐゴシック"/>
                  </a:rPr>
                  <a:t>ssthresh = cwnd/2 </a:t>
                </a:r>
                <a:endParaRPr b="0" lang="en-US" sz="1050" spc="-1" strike="noStrike">
                  <a:latin typeface="Arial"/>
                </a:endParaRPr>
              </a:p>
              <a:p>
                <a:pPr algn="ctr">
                  <a:lnSpc>
                    <a:spcPct val="80000"/>
                  </a:lnSpc>
                  <a:tabLst>
                    <a:tab algn="l" pos="0"/>
                  </a:tabLst>
                </a:pPr>
                <a:r>
                  <a:rPr b="0" lang="en-US" sz="1050" spc="-1" strike="noStrike">
                    <a:solidFill>
                      <a:srgbClr val="000000"/>
                    </a:solidFill>
                    <a:latin typeface="Arial"/>
                    <a:ea typeface="ＭＳ Ｐゴシック"/>
                  </a:rPr>
                  <a:t>cwnd = 1 MSS</a:t>
                </a:r>
                <a:endParaRPr b="0" lang="en-US" sz="1050" spc="-1" strike="noStrike">
                  <a:latin typeface="Arial"/>
                </a:endParaRPr>
              </a:p>
              <a:p>
                <a:pPr algn="ctr">
                  <a:lnSpc>
                    <a:spcPct val="80000"/>
                  </a:lnSpc>
                  <a:tabLst>
                    <a:tab algn="l" pos="0"/>
                  </a:tabLst>
                </a:pPr>
                <a:r>
                  <a:rPr b="0" lang="en-US" sz="1050" spc="-1" strike="noStrike">
                    <a:solidFill>
                      <a:srgbClr val="000000"/>
                    </a:solidFill>
                    <a:latin typeface="Arial"/>
                    <a:ea typeface="ＭＳ Ｐゴシック"/>
                  </a:rPr>
                  <a:t>dupACKcount = 0</a:t>
                </a:r>
                <a:endParaRPr b="0" lang="en-US" sz="1050" spc="-1" strike="noStrike">
                  <a:latin typeface="Arial"/>
                </a:endParaRPr>
              </a:p>
              <a:p>
                <a:pPr algn="ctr">
                  <a:lnSpc>
                    <a:spcPct val="80000"/>
                  </a:lnSpc>
                  <a:tabLst>
                    <a:tab algn="l" pos="0"/>
                  </a:tabLst>
                </a:pPr>
                <a:r>
                  <a:rPr b="0" i="1" lang="en-US" sz="1050" spc="-1" strike="noStrike">
                    <a:solidFill>
                      <a:srgbClr val="000099"/>
                    </a:solidFill>
                    <a:latin typeface="Arial"/>
                    <a:ea typeface="ＭＳ Ｐゴシック"/>
                  </a:rPr>
                  <a:t>retransmit missing segment</a:t>
                </a:r>
                <a:r>
                  <a:rPr b="0" lang="en-US" sz="1400" spc="-1" strike="noStrike">
                    <a:solidFill>
                      <a:srgbClr val="000000"/>
                    </a:solidFill>
                    <a:latin typeface="Arial"/>
                    <a:ea typeface="ＭＳ Ｐゴシック"/>
                  </a:rPr>
                  <a:t> </a:t>
                </a:r>
                <a:endParaRPr b="0" lang="en-US" sz="1400" spc="-1" strike="noStrike">
                  <a:latin typeface="Arial"/>
                </a:endParaRPr>
              </a:p>
            </p:txBody>
          </p:sp>
          <p:sp>
            <p:nvSpPr>
              <p:cNvPr id="7854" name="Line 71"/>
              <p:cNvSpPr/>
              <p:nvPr/>
            </p:nvSpPr>
            <p:spPr>
              <a:xfrm>
                <a:off x="2903400" y="3623400"/>
                <a:ext cx="849240" cy="360"/>
              </a:xfrm>
              <a:prstGeom prst="line">
                <a:avLst/>
              </a:prstGeom>
              <a:ln w="9525">
                <a:solidFill>
                  <a:srgbClr val="000000"/>
                </a:solidFill>
                <a:round/>
              </a:ln>
            </p:spPr>
            <p:style>
              <a:lnRef idx="0"/>
              <a:fillRef idx="0"/>
              <a:effectRef idx="0"/>
              <a:fontRef idx="minor"/>
            </p:style>
          </p:sp>
        </p:grpSp>
        <p:grpSp>
          <p:nvGrpSpPr>
            <p:cNvPr id="7855" name="Group 72"/>
            <p:cNvGrpSpPr/>
            <p:nvPr/>
          </p:nvGrpSpPr>
          <p:grpSpPr>
            <a:xfrm>
              <a:off x="5074920" y="1706040"/>
              <a:ext cx="2322360" cy="837000"/>
              <a:chOff x="5074920" y="1706040"/>
              <a:chExt cx="2322360" cy="837000"/>
            </a:xfrm>
          </p:grpSpPr>
          <p:sp>
            <p:nvSpPr>
              <p:cNvPr id="7856" name="CustomShape 73"/>
              <p:cNvSpPr/>
              <p:nvPr/>
            </p:nvSpPr>
            <p:spPr>
              <a:xfrm>
                <a:off x="5074920" y="1894680"/>
                <a:ext cx="2322360" cy="64836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050" spc="-1" strike="noStrike">
                    <a:solidFill>
                      <a:srgbClr val="000000"/>
                    </a:solidFill>
                    <a:latin typeface="Arial"/>
                    <a:ea typeface="ＭＳ Ｐゴシック"/>
                  </a:rPr>
                  <a:t>cwnd = cwnd+MSS</a:t>
                </a:r>
                <a:endParaRPr b="0" lang="en-US" sz="1050" spc="-1" strike="noStrike">
                  <a:latin typeface="Arial"/>
                </a:endParaRPr>
              </a:p>
              <a:p>
                <a:pPr>
                  <a:lnSpc>
                    <a:spcPct val="90000"/>
                  </a:lnSpc>
                  <a:tabLst>
                    <a:tab algn="l" pos="0"/>
                  </a:tabLst>
                </a:pPr>
                <a:r>
                  <a:rPr b="0" lang="en-US" sz="1050" spc="-1" strike="noStrike">
                    <a:solidFill>
                      <a:srgbClr val="000000"/>
                    </a:solidFill>
                    <a:latin typeface="Arial"/>
                    <a:ea typeface="ＭＳ Ｐゴシック"/>
                  </a:rPr>
                  <a:t>dupACKcount = 0</a:t>
                </a:r>
                <a:endParaRPr b="0" lang="en-US" sz="1050" spc="-1" strike="noStrike">
                  <a:latin typeface="Arial"/>
                </a:endParaRPr>
              </a:p>
              <a:p>
                <a:pPr>
                  <a:lnSpc>
                    <a:spcPct val="90000"/>
                  </a:lnSpc>
                  <a:tabLst>
                    <a:tab algn="l" pos="0"/>
                  </a:tabLst>
                </a:pPr>
                <a:r>
                  <a:rPr b="0" i="1" lang="en-US" sz="1050" spc="-1" strike="noStrike">
                    <a:solidFill>
                      <a:srgbClr val="000099"/>
                    </a:solidFill>
                    <a:latin typeface="Arial"/>
                    <a:ea typeface="ＭＳ Ｐゴシック"/>
                  </a:rPr>
                  <a:t>transmit new segment(s), as allowed</a:t>
                </a:r>
                <a:endParaRPr b="0" lang="en-US" sz="1050" spc="-1" strike="noStrike">
                  <a:latin typeface="Arial"/>
                </a:endParaRPr>
              </a:p>
              <a:p>
                <a:pPr>
                  <a:lnSpc>
                    <a:spcPct val="80000"/>
                  </a:lnSpc>
                  <a:tabLst>
                    <a:tab algn="l" pos="0"/>
                  </a:tabLst>
                </a:pPr>
                <a:endParaRPr b="0" lang="en-US" sz="1050" spc="-1" strike="noStrike">
                  <a:latin typeface="Arial"/>
                </a:endParaRPr>
              </a:p>
            </p:txBody>
          </p:sp>
          <p:sp>
            <p:nvSpPr>
              <p:cNvPr id="7857" name="Line 74"/>
              <p:cNvSpPr/>
              <p:nvPr/>
            </p:nvSpPr>
            <p:spPr>
              <a:xfrm>
                <a:off x="5146560" y="1921680"/>
                <a:ext cx="849240" cy="360"/>
              </a:xfrm>
              <a:prstGeom prst="line">
                <a:avLst/>
              </a:prstGeom>
              <a:ln w="9525">
                <a:solidFill>
                  <a:srgbClr val="000000"/>
                </a:solidFill>
                <a:round/>
              </a:ln>
            </p:spPr>
            <p:style>
              <a:lnRef idx="0"/>
              <a:fillRef idx="0"/>
              <a:effectRef idx="0"/>
              <a:fontRef idx="minor"/>
            </p:style>
          </p:sp>
          <p:sp>
            <p:nvSpPr>
              <p:cNvPr id="7858" name="CustomShape 75"/>
              <p:cNvSpPr/>
              <p:nvPr/>
            </p:nvSpPr>
            <p:spPr>
              <a:xfrm>
                <a:off x="5082120" y="1706040"/>
                <a:ext cx="725400" cy="249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50" spc="-1" strike="noStrike">
                    <a:solidFill>
                      <a:srgbClr val="000000"/>
                    </a:solidFill>
                    <a:latin typeface="Arial"/>
                    <a:ea typeface="ＭＳ Ｐゴシック"/>
                  </a:rPr>
                  <a:t>new ACK</a:t>
                </a:r>
                <a:endParaRPr b="0" lang="en-US" sz="1050" spc="-1" strike="noStrike">
                  <a:latin typeface="Arial"/>
                </a:endParaRPr>
              </a:p>
            </p:txBody>
          </p:sp>
        </p:grpSp>
        <p:sp>
          <p:nvSpPr>
            <p:cNvPr id="7859" name="CustomShape 76"/>
            <p:cNvSpPr/>
            <p:nvPr/>
          </p:nvSpPr>
          <p:spPr>
            <a:xfrm>
              <a:off x="4141800" y="1974240"/>
              <a:ext cx="494280" cy="316440"/>
            </a:xfrm>
            <a:custGeom>
              <a:avLst/>
              <a:gdLst/>
              <a:ahLst/>
              <a:rect l="l" t="t" r="r" b="b"/>
              <a:pathLst>
                <a:path w="313" h="201">
                  <a:moveTo>
                    <a:pt x="25" y="169"/>
                  </a:moveTo>
                  <a:cubicBezTo>
                    <a:pt x="0" y="108"/>
                    <a:pt x="5" y="0"/>
                    <a:pt x="153" y="7"/>
                  </a:cubicBezTo>
                  <a:cubicBezTo>
                    <a:pt x="302" y="12"/>
                    <a:pt x="313" y="87"/>
                    <a:pt x="258" y="201"/>
                  </a:cubicBezTo>
                </a:path>
              </a:pathLst>
            </a:custGeom>
            <a:noFill/>
            <a:ln w="9525">
              <a:solidFill>
                <a:srgbClr val="000000"/>
              </a:solidFill>
              <a:round/>
              <a:tailEnd len="med" type="triangle" w="med"/>
            </a:ln>
          </p:spPr>
          <p:style>
            <a:lnRef idx="0"/>
            <a:fillRef idx="0"/>
            <a:effectRef idx="0"/>
            <a:fontRef idx="minor"/>
          </p:style>
        </p:sp>
        <p:sp>
          <p:nvSpPr>
            <p:cNvPr id="7860" name="CustomShape 77"/>
            <p:cNvSpPr/>
            <p:nvPr/>
          </p:nvSpPr>
          <p:spPr>
            <a:xfrm rot="2575800">
              <a:off x="4695840" y="2269440"/>
              <a:ext cx="494280" cy="316440"/>
            </a:xfrm>
            <a:custGeom>
              <a:avLst/>
              <a:gdLst/>
              <a:ahLst/>
              <a:rect l="l" t="t" r="r" b="b"/>
              <a:pathLst>
                <a:path w="313" h="201">
                  <a:moveTo>
                    <a:pt x="25" y="169"/>
                  </a:moveTo>
                  <a:cubicBezTo>
                    <a:pt x="0" y="108"/>
                    <a:pt x="5" y="0"/>
                    <a:pt x="153" y="7"/>
                  </a:cubicBezTo>
                  <a:cubicBezTo>
                    <a:pt x="302" y="12"/>
                    <a:pt x="313" y="87"/>
                    <a:pt x="258" y="201"/>
                  </a:cubicBezTo>
                </a:path>
              </a:pathLst>
            </a:custGeom>
            <a:noFill/>
            <a:ln w="9525">
              <a:solidFill>
                <a:srgbClr val="000000"/>
              </a:solidFill>
              <a:round/>
              <a:tailEnd len="med" type="triangle" w="med"/>
            </a:ln>
          </p:spPr>
          <p:style>
            <a:lnRef idx="0"/>
            <a:fillRef idx="0"/>
            <a:effectRef idx="0"/>
            <a:fontRef idx="minor"/>
          </p:style>
        </p:sp>
        <p:grpSp>
          <p:nvGrpSpPr>
            <p:cNvPr id="7861" name="Group 78"/>
            <p:cNvGrpSpPr/>
            <p:nvPr/>
          </p:nvGrpSpPr>
          <p:grpSpPr>
            <a:xfrm>
              <a:off x="3905280" y="1545480"/>
              <a:ext cx="1150560" cy="567720"/>
              <a:chOff x="3905280" y="1545480"/>
              <a:chExt cx="1150560" cy="567720"/>
            </a:xfrm>
          </p:grpSpPr>
          <p:sp>
            <p:nvSpPr>
              <p:cNvPr id="7862" name="CustomShape 79"/>
              <p:cNvSpPr/>
              <p:nvPr/>
            </p:nvSpPr>
            <p:spPr>
              <a:xfrm>
                <a:off x="3905280" y="1767960"/>
                <a:ext cx="1150560" cy="34524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1050" spc="-1" strike="noStrike">
                    <a:solidFill>
                      <a:srgbClr val="000000"/>
                    </a:solidFill>
                    <a:latin typeface="Arial"/>
                    <a:ea typeface="ＭＳ Ｐゴシック"/>
                  </a:rPr>
                  <a:t>dupACKcount++</a:t>
                </a:r>
                <a:endParaRPr b="0" lang="en-US" sz="1050" spc="-1" strike="noStrike">
                  <a:latin typeface="Arial"/>
                </a:endParaRPr>
              </a:p>
              <a:p>
                <a:pPr algn="ctr">
                  <a:lnSpc>
                    <a:spcPct val="80000"/>
                  </a:lnSpc>
                  <a:tabLst>
                    <a:tab algn="l" pos="0"/>
                  </a:tabLst>
                </a:pPr>
                <a:endParaRPr b="0" lang="en-US" sz="1050" spc="-1" strike="noStrike">
                  <a:latin typeface="Arial"/>
                </a:endParaRPr>
              </a:p>
            </p:txBody>
          </p:sp>
          <p:sp>
            <p:nvSpPr>
              <p:cNvPr id="7863" name="Line 80"/>
              <p:cNvSpPr/>
              <p:nvPr/>
            </p:nvSpPr>
            <p:spPr>
              <a:xfrm>
                <a:off x="4051080" y="1781640"/>
                <a:ext cx="849240" cy="360"/>
              </a:xfrm>
              <a:prstGeom prst="line">
                <a:avLst/>
              </a:prstGeom>
              <a:ln w="9525">
                <a:solidFill>
                  <a:srgbClr val="000000"/>
                </a:solidFill>
                <a:round/>
              </a:ln>
            </p:spPr>
            <p:style>
              <a:lnRef idx="0"/>
              <a:fillRef idx="0"/>
              <a:effectRef idx="0"/>
              <a:fontRef idx="minor"/>
            </p:style>
          </p:sp>
          <p:sp>
            <p:nvSpPr>
              <p:cNvPr id="7864" name="CustomShape 81"/>
              <p:cNvSpPr/>
              <p:nvPr/>
            </p:nvSpPr>
            <p:spPr>
              <a:xfrm>
                <a:off x="3974040" y="1545480"/>
                <a:ext cx="1010160" cy="249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50" spc="-1" strike="noStrike">
                    <a:solidFill>
                      <a:srgbClr val="000000"/>
                    </a:solidFill>
                    <a:latin typeface="Arial"/>
                    <a:ea typeface="ＭＳ Ｐゴシック"/>
                  </a:rPr>
                  <a:t>duplicate ACK</a:t>
                </a:r>
                <a:endParaRPr b="0" lang="en-US" sz="1050" spc="-1" strike="noStrike">
                  <a:latin typeface="Arial"/>
                </a:endParaRPr>
              </a:p>
            </p:txBody>
          </p:sp>
        </p:grpSp>
        <p:sp>
          <p:nvSpPr>
            <p:cNvPr id="7865" name="CustomShape 82"/>
            <p:cNvSpPr/>
            <p:nvPr/>
          </p:nvSpPr>
          <p:spPr>
            <a:xfrm rot="13378200">
              <a:off x="3511440" y="3204360"/>
              <a:ext cx="494280" cy="316440"/>
            </a:xfrm>
            <a:custGeom>
              <a:avLst/>
              <a:gdLst/>
              <a:ahLst/>
              <a:rect l="l" t="t" r="r" b="b"/>
              <a:pathLst>
                <a:path w="313" h="201">
                  <a:moveTo>
                    <a:pt x="25" y="169"/>
                  </a:moveTo>
                  <a:cubicBezTo>
                    <a:pt x="0" y="108"/>
                    <a:pt x="5" y="0"/>
                    <a:pt x="153" y="7"/>
                  </a:cubicBezTo>
                  <a:cubicBezTo>
                    <a:pt x="302" y="12"/>
                    <a:pt x="313" y="87"/>
                    <a:pt x="258" y="201"/>
                  </a:cubicBezTo>
                </a:path>
              </a:pathLst>
            </a:custGeom>
            <a:noFill/>
            <a:ln w="9525">
              <a:solidFill>
                <a:srgbClr val="000000"/>
              </a:solidFill>
              <a:round/>
              <a:tailEnd len="med" type="triangle" w="med"/>
            </a:ln>
          </p:spPr>
          <p:style>
            <a:lnRef idx="0"/>
            <a:fillRef idx="0"/>
            <a:effectRef idx="0"/>
            <a:fontRef idx="minor"/>
          </p:style>
        </p:sp>
        <p:sp>
          <p:nvSpPr>
            <p:cNvPr id="7866" name="Line 83"/>
            <p:cNvSpPr/>
            <p:nvPr/>
          </p:nvSpPr>
          <p:spPr>
            <a:xfrm>
              <a:off x="2450880" y="2799360"/>
              <a:ext cx="1193760" cy="1800"/>
            </a:xfrm>
            <a:prstGeom prst="line">
              <a:avLst/>
            </a:prstGeom>
            <a:ln w="9525">
              <a:solidFill>
                <a:srgbClr val="000000"/>
              </a:solidFill>
              <a:prstDash val="dash"/>
              <a:round/>
              <a:tailEnd len="med" type="triangle" w="med"/>
            </a:ln>
          </p:spPr>
          <p:style>
            <a:lnRef idx="0"/>
            <a:fillRef idx="0"/>
            <a:effectRef idx="0"/>
            <a:fontRef idx="minor"/>
          </p:style>
        </p:sp>
        <p:grpSp>
          <p:nvGrpSpPr>
            <p:cNvPr id="7867" name="Group 84"/>
            <p:cNvGrpSpPr/>
            <p:nvPr/>
          </p:nvGrpSpPr>
          <p:grpSpPr>
            <a:xfrm>
              <a:off x="2398680" y="2174040"/>
              <a:ext cx="1218960" cy="674640"/>
              <a:chOff x="2398680" y="2174040"/>
              <a:chExt cx="1218960" cy="674640"/>
            </a:xfrm>
          </p:grpSpPr>
          <p:sp>
            <p:nvSpPr>
              <p:cNvPr id="7868" name="CustomShape 85"/>
              <p:cNvSpPr/>
              <p:nvPr/>
            </p:nvSpPr>
            <p:spPr>
              <a:xfrm>
                <a:off x="2863080" y="2174040"/>
                <a:ext cx="271080" cy="249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50" spc="-1" strike="noStrike">
                    <a:solidFill>
                      <a:srgbClr val="000000"/>
                    </a:solidFill>
                    <a:latin typeface="Symbol"/>
                    <a:ea typeface="ＭＳ Ｐゴシック"/>
                  </a:rPr>
                  <a:t>L</a:t>
                </a:r>
                <a:endParaRPr b="0" lang="en-US" sz="1050" spc="-1" strike="noStrike">
                  <a:latin typeface="Arial"/>
                </a:endParaRPr>
              </a:p>
            </p:txBody>
          </p:sp>
          <p:sp>
            <p:nvSpPr>
              <p:cNvPr id="7869" name="CustomShape 86"/>
              <p:cNvSpPr/>
              <p:nvPr/>
            </p:nvSpPr>
            <p:spPr>
              <a:xfrm>
                <a:off x="2398680" y="2375640"/>
                <a:ext cx="1218960" cy="47304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1050" spc="-1" strike="noStrike">
                    <a:solidFill>
                      <a:srgbClr val="000000"/>
                    </a:solidFill>
                    <a:latin typeface="Arial"/>
                    <a:ea typeface="ＭＳ Ｐゴシック"/>
                  </a:rPr>
                  <a:t>cwnd = 1 MSS</a:t>
                </a:r>
                <a:endParaRPr b="0" lang="en-US" sz="1050" spc="-1" strike="noStrike">
                  <a:latin typeface="Arial"/>
                </a:endParaRPr>
              </a:p>
              <a:p>
                <a:pPr algn="ctr">
                  <a:lnSpc>
                    <a:spcPct val="80000"/>
                  </a:lnSpc>
                  <a:tabLst>
                    <a:tab algn="l" pos="0"/>
                  </a:tabLst>
                </a:pPr>
                <a:r>
                  <a:rPr b="0" lang="en-US" sz="1050" spc="-1" strike="noStrike">
                    <a:solidFill>
                      <a:srgbClr val="000000"/>
                    </a:solidFill>
                    <a:latin typeface="Arial"/>
                    <a:ea typeface="ＭＳ Ｐゴシック"/>
                  </a:rPr>
                  <a:t>ssthresh = 64 KB</a:t>
                </a:r>
                <a:endParaRPr b="0" lang="en-US" sz="1050" spc="-1" strike="noStrike">
                  <a:latin typeface="Arial"/>
                </a:endParaRPr>
              </a:p>
              <a:p>
                <a:pPr algn="ctr">
                  <a:lnSpc>
                    <a:spcPct val="80000"/>
                  </a:lnSpc>
                  <a:tabLst>
                    <a:tab algn="l" pos="0"/>
                  </a:tabLst>
                </a:pPr>
                <a:r>
                  <a:rPr b="0" lang="en-US" sz="1050" spc="-1" strike="noStrike">
                    <a:solidFill>
                      <a:srgbClr val="000000"/>
                    </a:solidFill>
                    <a:latin typeface="Arial"/>
                    <a:ea typeface="ＭＳ Ｐゴシック"/>
                  </a:rPr>
                  <a:t>dupACKcount = 0</a:t>
                </a:r>
                <a:endParaRPr b="0" lang="en-US" sz="1050" spc="-1" strike="noStrike">
                  <a:latin typeface="Arial"/>
                </a:endParaRPr>
              </a:p>
            </p:txBody>
          </p:sp>
          <p:sp>
            <p:nvSpPr>
              <p:cNvPr id="7870" name="Line 87"/>
              <p:cNvSpPr/>
              <p:nvPr/>
            </p:nvSpPr>
            <p:spPr>
              <a:xfrm>
                <a:off x="2582640" y="2399400"/>
                <a:ext cx="849240" cy="360"/>
              </a:xfrm>
              <a:prstGeom prst="line">
                <a:avLst/>
              </a:prstGeom>
              <a:ln w="9525">
                <a:solidFill>
                  <a:srgbClr val="000000"/>
                </a:solidFill>
                <a:round/>
              </a:ln>
            </p:spPr>
            <p:style>
              <a:lnRef idx="0"/>
              <a:fillRef idx="0"/>
              <a:effectRef idx="0"/>
              <a:fontRef idx="minor"/>
            </p:style>
          </p:sp>
        </p:grpSp>
      </p:grpSp>
      <p:grpSp>
        <p:nvGrpSpPr>
          <p:cNvPr id="7871" name="Group 88"/>
          <p:cNvGrpSpPr/>
          <p:nvPr/>
        </p:nvGrpSpPr>
        <p:grpSpPr>
          <a:xfrm>
            <a:off x="2407680" y="2982240"/>
            <a:ext cx="3164400" cy="1310040"/>
            <a:chOff x="2407680" y="2982240"/>
            <a:chExt cx="3164400" cy="1310040"/>
          </a:xfrm>
        </p:grpSpPr>
        <p:pic>
          <p:nvPicPr>
            <p:cNvPr id="7872" name="Picture 252" descr=""/>
            <p:cNvPicPr/>
            <p:nvPr/>
          </p:nvPicPr>
          <p:blipFill>
            <a:blip r:embed="rId1"/>
            <a:stretch/>
          </p:blipFill>
          <p:spPr>
            <a:xfrm flipH="1">
              <a:off x="2407680" y="3341160"/>
              <a:ext cx="413280" cy="386280"/>
            </a:xfrm>
            <a:prstGeom prst="rect">
              <a:avLst/>
            </a:prstGeom>
            <a:ln w="0">
              <a:noFill/>
            </a:ln>
          </p:spPr>
        </p:pic>
        <p:pic>
          <p:nvPicPr>
            <p:cNvPr id="7873" name="Picture 253" descr=""/>
            <p:cNvPicPr/>
            <p:nvPr/>
          </p:nvPicPr>
          <p:blipFill>
            <a:blip r:embed="rId2"/>
            <a:stretch/>
          </p:blipFill>
          <p:spPr>
            <a:xfrm flipH="1">
              <a:off x="5158800" y="2982240"/>
              <a:ext cx="413280" cy="386280"/>
            </a:xfrm>
            <a:prstGeom prst="rect">
              <a:avLst/>
            </a:prstGeom>
            <a:ln w="0">
              <a:noFill/>
            </a:ln>
          </p:spPr>
        </p:pic>
        <p:pic>
          <p:nvPicPr>
            <p:cNvPr id="7874" name="Picture 254" descr=""/>
            <p:cNvPicPr/>
            <p:nvPr/>
          </p:nvPicPr>
          <p:blipFill>
            <a:blip r:embed="rId3"/>
            <a:stretch/>
          </p:blipFill>
          <p:spPr>
            <a:xfrm flipH="1">
              <a:off x="5034960" y="3906000"/>
              <a:ext cx="413280" cy="386280"/>
            </a:xfrm>
            <a:prstGeom prst="rect">
              <a:avLst/>
            </a:prstGeom>
            <a:ln w="0">
              <a:noFill/>
            </a:ln>
          </p:spPr>
        </p:pic>
      </p:grpSp>
      <p:grpSp>
        <p:nvGrpSpPr>
          <p:cNvPr id="7875" name="Group 89"/>
          <p:cNvGrpSpPr/>
          <p:nvPr/>
        </p:nvGrpSpPr>
        <p:grpSpPr>
          <a:xfrm>
            <a:off x="5102280" y="1208880"/>
            <a:ext cx="4331520" cy="3240720"/>
            <a:chOff x="5102280" y="1208880"/>
            <a:chExt cx="4331520" cy="3240720"/>
          </a:xfrm>
        </p:grpSpPr>
        <p:grpSp>
          <p:nvGrpSpPr>
            <p:cNvPr id="7876" name="Group 90"/>
            <p:cNvGrpSpPr/>
            <p:nvPr/>
          </p:nvGrpSpPr>
          <p:grpSpPr>
            <a:xfrm>
              <a:off x="6969240" y="3971160"/>
              <a:ext cx="923040" cy="478440"/>
              <a:chOff x="6969240" y="3971160"/>
              <a:chExt cx="923040" cy="478440"/>
            </a:xfrm>
          </p:grpSpPr>
          <p:grpSp>
            <p:nvGrpSpPr>
              <p:cNvPr id="7877" name="Group 91"/>
              <p:cNvGrpSpPr/>
              <p:nvPr/>
            </p:nvGrpSpPr>
            <p:grpSpPr>
              <a:xfrm>
                <a:off x="6969240" y="3971160"/>
                <a:ext cx="923040" cy="478440"/>
                <a:chOff x="6969240" y="3971160"/>
                <a:chExt cx="923040" cy="478440"/>
              </a:xfrm>
            </p:grpSpPr>
            <p:pic>
              <p:nvPicPr>
                <p:cNvPr id="7878" name="Picture 284" descr=""/>
                <p:cNvPicPr/>
                <p:nvPr/>
              </p:nvPicPr>
              <p:blipFill>
                <a:blip r:embed="rId4"/>
                <a:stretch/>
              </p:blipFill>
              <p:spPr>
                <a:xfrm>
                  <a:off x="6969240" y="3971160"/>
                  <a:ext cx="923040" cy="478440"/>
                </a:xfrm>
                <a:prstGeom prst="rect">
                  <a:avLst/>
                </a:prstGeom>
                <a:ln w="0">
                  <a:noFill/>
                </a:ln>
              </p:spPr>
            </p:pic>
            <p:sp>
              <p:nvSpPr>
                <p:cNvPr id="7879" name="CustomShape 92"/>
                <p:cNvSpPr/>
                <p:nvPr/>
              </p:nvSpPr>
              <p:spPr>
                <a:xfrm>
                  <a:off x="7176960" y="4109040"/>
                  <a:ext cx="549360" cy="184680"/>
                </a:xfrm>
                <a:prstGeom prst="rect">
                  <a:avLst/>
                </a:prstGeom>
                <a:solidFill>
                  <a:srgbClr val="ffff00"/>
                </a:solidFill>
                <a:ln w="0">
                  <a:noFill/>
                </a:ln>
              </p:spPr>
              <p:style>
                <a:lnRef idx="0"/>
                <a:fillRef idx="0"/>
                <a:effectRef idx="0"/>
                <a:fontRef idx="minor"/>
              </p:style>
            </p:sp>
          </p:grpSp>
          <p:sp>
            <p:nvSpPr>
              <p:cNvPr id="7880" name="CustomShape 93"/>
              <p:cNvSpPr/>
              <p:nvPr/>
            </p:nvSpPr>
            <p:spPr>
              <a:xfrm>
                <a:off x="7140600" y="4021920"/>
                <a:ext cx="627840" cy="38124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1" i="1" lang="en-US" sz="1200" spc="-1" strike="noStrike">
                    <a:solidFill>
                      <a:srgbClr val="3333cc"/>
                    </a:solidFill>
                    <a:latin typeface="Comic Sans MS"/>
                    <a:ea typeface="ＭＳ Ｐゴシック"/>
                  </a:rPr>
                  <a:t>New</a:t>
                </a:r>
                <a:endParaRPr b="0" lang="en-US" sz="1200" spc="-1" strike="noStrike">
                  <a:latin typeface="Arial"/>
                </a:endParaRPr>
              </a:p>
              <a:p>
                <a:pPr algn="ctr">
                  <a:lnSpc>
                    <a:spcPct val="80000"/>
                  </a:lnSpc>
                  <a:tabLst>
                    <a:tab algn="l" pos="0"/>
                  </a:tabLst>
                </a:pPr>
                <a:r>
                  <a:rPr b="1" i="1" lang="en-US" sz="1200" spc="-1" strike="noStrike">
                    <a:solidFill>
                      <a:srgbClr val="3333cc"/>
                    </a:solidFill>
                    <a:latin typeface="Comic Sans MS"/>
                    <a:ea typeface="ＭＳ Ｐゴシック"/>
                  </a:rPr>
                  <a:t>ACK!</a:t>
                </a:r>
                <a:endParaRPr b="0" lang="en-US" sz="1200" spc="-1" strike="noStrike">
                  <a:latin typeface="Arial"/>
                </a:endParaRPr>
              </a:p>
            </p:txBody>
          </p:sp>
        </p:grpSp>
        <p:grpSp>
          <p:nvGrpSpPr>
            <p:cNvPr id="7881" name="Group 94"/>
            <p:cNvGrpSpPr/>
            <p:nvPr/>
          </p:nvGrpSpPr>
          <p:grpSpPr>
            <a:xfrm>
              <a:off x="5102280" y="1302480"/>
              <a:ext cx="923040" cy="478440"/>
              <a:chOff x="5102280" y="1302480"/>
              <a:chExt cx="923040" cy="478440"/>
            </a:xfrm>
          </p:grpSpPr>
          <p:grpSp>
            <p:nvGrpSpPr>
              <p:cNvPr id="7882" name="Group 95"/>
              <p:cNvGrpSpPr/>
              <p:nvPr/>
            </p:nvGrpSpPr>
            <p:grpSpPr>
              <a:xfrm>
                <a:off x="5102280" y="1302480"/>
                <a:ext cx="923040" cy="478440"/>
                <a:chOff x="5102280" y="1302480"/>
                <a:chExt cx="923040" cy="478440"/>
              </a:xfrm>
            </p:grpSpPr>
            <p:pic>
              <p:nvPicPr>
                <p:cNvPr id="7883" name="Picture 289" descr=""/>
                <p:cNvPicPr/>
                <p:nvPr/>
              </p:nvPicPr>
              <p:blipFill>
                <a:blip r:embed="rId5"/>
                <a:stretch/>
              </p:blipFill>
              <p:spPr>
                <a:xfrm>
                  <a:off x="5102280" y="1302480"/>
                  <a:ext cx="923040" cy="478440"/>
                </a:xfrm>
                <a:prstGeom prst="rect">
                  <a:avLst/>
                </a:prstGeom>
                <a:ln w="0">
                  <a:noFill/>
                </a:ln>
              </p:spPr>
            </p:pic>
            <p:sp>
              <p:nvSpPr>
                <p:cNvPr id="7884" name="CustomShape 96"/>
                <p:cNvSpPr/>
                <p:nvPr/>
              </p:nvSpPr>
              <p:spPr>
                <a:xfrm>
                  <a:off x="5310000" y="1440720"/>
                  <a:ext cx="549360" cy="184680"/>
                </a:xfrm>
                <a:prstGeom prst="rect">
                  <a:avLst/>
                </a:prstGeom>
                <a:solidFill>
                  <a:srgbClr val="ffff00"/>
                </a:solidFill>
                <a:ln w="0">
                  <a:noFill/>
                </a:ln>
              </p:spPr>
              <p:style>
                <a:lnRef idx="0"/>
                <a:fillRef idx="0"/>
                <a:effectRef idx="0"/>
                <a:fontRef idx="minor"/>
              </p:style>
            </p:sp>
          </p:grpSp>
          <p:sp>
            <p:nvSpPr>
              <p:cNvPr id="7885" name="CustomShape 97"/>
              <p:cNvSpPr/>
              <p:nvPr/>
            </p:nvSpPr>
            <p:spPr>
              <a:xfrm>
                <a:off x="5273640" y="1353600"/>
                <a:ext cx="627840" cy="38124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1" i="1" lang="en-US" sz="1200" spc="-1" strike="noStrike">
                    <a:solidFill>
                      <a:srgbClr val="3333cc"/>
                    </a:solidFill>
                    <a:latin typeface="Comic Sans MS"/>
                    <a:ea typeface="ＭＳ Ｐゴシック"/>
                  </a:rPr>
                  <a:t>New</a:t>
                </a:r>
                <a:endParaRPr b="0" lang="en-US" sz="1200" spc="-1" strike="noStrike">
                  <a:latin typeface="Arial"/>
                </a:endParaRPr>
              </a:p>
              <a:p>
                <a:pPr algn="ctr">
                  <a:lnSpc>
                    <a:spcPct val="80000"/>
                  </a:lnSpc>
                  <a:tabLst>
                    <a:tab algn="l" pos="0"/>
                  </a:tabLst>
                </a:pPr>
                <a:r>
                  <a:rPr b="1" i="1" lang="en-US" sz="1200" spc="-1" strike="noStrike">
                    <a:solidFill>
                      <a:srgbClr val="3333cc"/>
                    </a:solidFill>
                    <a:latin typeface="Comic Sans MS"/>
                    <a:ea typeface="ＭＳ Ｐゴシック"/>
                  </a:rPr>
                  <a:t>ACK!</a:t>
                </a:r>
                <a:endParaRPr b="0" lang="en-US" sz="1200" spc="-1" strike="noStrike">
                  <a:latin typeface="Arial"/>
                </a:endParaRPr>
              </a:p>
            </p:txBody>
          </p:sp>
        </p:grpSp>
        <p:grpSp>
          <p:nvGrpSpPr>
            <p:cNvPr id="7886" name="Group 98"/>
            <p:cNvGrpSpPr/>
            <p:nvPr/>
          </p:nvGrpSpPr>
          <p:grpSpPr>
            <a:xfrm>
              <a:off x="8510760" y="1208880"/>
              <a:ext cx="923040" cy="478440"/>
              <a:chOff x="8510760" y="1208880"/>
              <a:chExt cx="923040" cy="478440"/>
            </a:xfrm>
          </p:grpSpPr>
          <p:grpSp>
            <p:nvGrpSpPr>
              <p:cNvPr id="7887" name="Group 99"/>
              <p:cNvGrpSpPr/>
              <p:nvPr/>
            </p:nvGrpSpPr>
            <p:grpSpPr>
              <a:xfrm>
                <a:off x="8510760" y="1208880"/>
                <a:ext cx="923040" cy="478440"/>
                <a:chOff x="8510760" y="1208880"/>
                <a:chExt cx="923040" cy="478440"/>
              </a:xfrm>
            </p:grpSpPr>
            <p:pic>
              <p:nvPicPr>
                <p:cNvPr id="7888" name="Picture 294" descr=""/>
                <p:cNvPicPr/>
                <p:nvPr/>
              </p:nvPicPr>
              <p:blipFill>
                <a:blip r:embed="rId6"/>
                <a:stretch/>
              </p:blipFill>
              <p:spPr>
                <a:xfrm>
                  <a:off x="8510760" y="1208880"/>
                  <a:ext cx="923040" cy="478440"/>
                </a:xfrm>
                <a:prstGeom prst="rect">
                  <a:avLst/>
                </a:prstGeom>
                <a:ln w="0">
                  <a:noFill/>
                </a:ln>
              </p:spPr>
            </p:pic>
            <p:sp>
              <p:nvSpPr>
                <p:cNvPr id="7889" name="CustomShape 100"/>
                <p:cNvSpPr/>
                <p:nvPr/>
              </p:nvSpPr>
              <p:spPr>
                <a:xfrm>
                  <a:off x="8718480" y="1347120"/>
                  <a:ext cx="549360" cy="184680"/>
                </a:xfrm>
                <a:prstGeom prst="rect">
                  <a:avLst/>
                </a:prstGeom>
                <a:solidFill>
                  <a:srgbClr val="ffff00"/>
                </a:solidFill>
                <a:ln w="0">
                  <a:noFill/>
                </a:ln>
              </p:spPr>
              <p:style>
                <a:lnRef idx="0"/>
                <a:fillRef idx="0"/>
                <a:effectRef idx="0"/>
                <a:fontRef idx="minor"/>
              </p:style>
            </p:sp>
          </p:grpSp>
          <p:sp>
            <p:nvSpPr>
              <p:cNvPr id="7890" name="CustomShape 101"/>
              <p:cNvSpPr/>
              <p:nvPr/>
            </p:nvSpPr>
            <p:spPr>
              <a:xfrm>
                <a:off x="8682120" y="1259640"/>
                <a:ext cx="627840" cy="38124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1" i="1" lang="en-US" sz="1200" spc="-1" strike="noStrike">
                    <a:solidFill>
                      <a:srgbClr val="3333cc"/>
                    </a:solidFill>
                    <a:latin typeface="Comic Sans MS"/>
                    <a:ea typeface="ＭＳ Ｐゴシック"/>
                  </a:rPr>
                  <a:t>New</a:t>
                </a:r>
                <a:endParaRPr b="0" lang="en-US" sz="1200" spc="-1" strike="noStrike">
                  <a:latin typeface="Arial"/>
                </a:endParaRPr>
              </a:p>
              <a:p>
                <a:pPr algn="ctr">
                  <a:lnSpc>
                    <a:spcPct val="80000"/>
                  </a:lnSpc>
                  <a:tabLst>
                    <a:tab algn="l" pos="0"/>
                  </a:tabLst>
                </a:pPr>
                <a:r>
                  <a:rPr b="1" i="1" lang="en-US" sz="1200" spc="-1" strike="noStrike">
                    <a:solidFill>
                      <a:srgbClr val="3333cc"/>
                    </a:solidFill>
                    <a:latin typeface="Comic Sans MS"/>
                    <a:ea typeface="ＭＳ Ｐゴシック"/>
                  </a:rPr>
                  <a:t>ACK!</a:t>
                </a:r>
                <a:endParaRPr b="0" lang="en-US" sz="1200" spc="-1" strike="noStrike">
                  <a:latin typeface="Arial"/>
                </a:endParaRPr>
              </a:p>
            </p:txBody>
          </p:sp>
        </p:grpSp>
      </p:grpSp>
      <p:sp>
        <p:nvSpPr>
          <p:cNvPr id="7891" name="CustomShape 102"/>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EF77B407-9951-46C5-9FD4-F7241C792019}" type="slidenum">
              <a:rPr b="0" lang="en-US" sz="1100" spc="-1" strike="noStrike">
                <a:solidFill>
                  <a:srgbClr val="404040"/>
                </a:solidFill>
                <a:latin typeface="Calibri"/>
                <a:ea typeface="DejaVu Sans"/>
              </a:rPr>
              <a:t>125</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161" dur="indefinite" restart="never" nodeType="tmRoot">
          <p:childTnLst>
            <p:seq>
              <p:cTn id="3162" dur="indefinite" nodeType="mainSeq">
                <p:childTnLst>
                  <p:par>
                    <p:cTn id="3163" fill="hold">
                      <p:stCondLst>
                        <p:cond delay="indefinite"/>
                      </p:stCondLst>
                      <p:childTnLst>
                        <p:par>
                          <p:cTn id="3164" fill="hold">
                            <p:stCondLst>
                              <p:cond delay="0"/>
                            </p:stCondLst>
                            <p:childTnLst>
                              <p:par>
                                <p:cTn id="3165" nodeType="clickEffect" fill="hold" presetClass="entr" presetID="9">
                                  <p:stCondLst>
                                    <p:cond delay="0"/>
                                  </p:stCondLst>
                                  <p:childTnLst>
                                    <p:set>
                                      <p:cBhvr>
                                        <p:cTn id="3166" dur="1" fill="hold">
                                          <p:stCondLst>
                                            <p:cond delay="0"/>
                                          </p:stCondLst>
                                        </p:cTn>
                                        <p:tgtEl>
                                          <p:spTgt spid="7847"/>
                                        </p:tgtEl>
                                        <p:attrNameLst>
                                          <p:attrName>style.visibility</p:attrName>
                                        </p:attrNameLst>
                                      </p:cBhvr>
                                      <p:to>
                                        <p:strVal val="visible"/>
                                      </p:to>
                                    </p:set>
                                    <p:animEffect filter="dissolve" transition="in">
                                      <p:cBhvr additive="repl">
                                        <p:cTn id="3167" dur="500"/>
                                        <p:tgtEl>
                                          <p:spTgt spid="7847"/>
                                        </p:tgtEl>
                                      </p:cBhvr>
                                    </p:animEffect>
                                  </p:childTnLst>
                                </p:cTn>
                              </p:par>
                            </p:childTnLst>
                          </p:cTn>
                        </p:par>
                      </p:childTnLst>
                    </p:cTn>
                  </p:par>
                  <p:par>
                    <p:cTn id="3168" fill="hold">
                      <p:stCondLst>
                        <p:cond delay="indefinite"/>
                      </p:stCondLst>
                      <p:childTnLst>
                        <p:par>
                          <p:cTn id="3169" fill="hold">
                            <p:stCondLst>
                              <p:cond delay="0"/>
                            </p:stCondLst>
                            <p:childTnLst>
                              <p:par>
                                <p:cTn id="3170" nodeType="clickEffect" fill="hold" presetClass="entr" presetID="22" presetSubtype="8">
                                  <p:stCondLst>
                                    <p:cond delay="0"/>
                                  </p:stCondLst>
                                  <p:childTnLst>
                                    <p:set>
                                      <p:cBhvr>
                                        <p:cTn id="3171" dur="1" fill="hold">
                                          <p:stCondLst>
                                            <p:cond delay="0"/>
                                          </p:stCondLst>
                                        </p:cTn>
                                        <p:tgtEl>
                                          <p:spTgt spid="7791"/>
                                        </p:tgtEl>
                                        <p:attrNameLst>
                                          <p:attrName>style.visibility</p:attrName>
                                        </p:attrNameLst>
                                      </p:cBhvr>
                                      <p:to>
                                        <p:strVal val="visible"/>
                                      </p:to>
                                    </p:set>
                                    <p:animEffect filter="wipe(left)" transition="in">
                                      <p:cBhvr additive="repl">
                                        <p:cTn id="3172" dur="500"/>
                                        <p:tgtEl>
                                          <p:spTgt spid="7791"/>
                                        </p:tgtEl>
                                      </p:cBhvr>
                                    </p:animEffect>
                                  </p:childTnLst>
                                </p:cTn>
                              </p:par>
                            </p:childTnLst>
                          </p:cTn>
                        </p:par>
                      </p:childTnLst>
                    </p:cTn>
                  </p:par>
                  <p:par>
                    <p:cTn id="3173" fill="hold">
                      <p:stCondLst>
                        <p:cond delay="indefinite"/>
                      </p:stCondLst>
                      <p:childTnLst>
                        <p:par>
                          <p:cTn id="3174" fill="hold">
                            <p:stCondLst>
                              <p:cond delay="0"/>
                            </p:stCondLst>
                            <p:childTnLst>
                              <p:par>
                                <p:cTn id="3175" nodeType="clickEffect" fill="hold" presetClass="entr" presetID="9">
                                  <p:stCondLst>
                                    <p:cond delay="0"/>
                                  </p:stCondLst>
                                  <p:childTnLst>
                                    <p:set>
                                      <p:cBhvr>
                                        <p:cTn id="3176" dur="1" fill="hold">
                                          <p:stCondLst>
                                            <p:cond delay="0"/>
                                          </p:stCondLst>
                                        </p:cTn>
                                        <p:tgtEl>
                                          <p:spTgt spid="7798"/>
                                        </p:tgtEl>
                                        <p:attrNameLst>
                                          <p:attrName>style.visibility</p:attrName>
                                        </p:attrNameLst>
                                      </p:cBhvr>
                                      <p:to>
                                        <p:strVal val="visible"/>
                                      </p:to>
                                    </p:set>
                                    <p:animEffect filter="dissolve" transition="in">
                                      <p:cBhvr additive="repl">
                                        <p:cTn id="3177" dur="500"/>
                                        <p:tgtEl>
                                          <p:spTgt spid="7798"/>
                                        </p:tgtEl>
                                      </p:cBhvr>
                                    </p:animEffect>
                                  </p:childTnLst>
                                </p:cTn>
                              </p:par>
                            </p:childTnLst>
                          </p:cTn>
                        </p:par>
                      </p:childTnLst>
                    </p:cTn>
                  </p:par>
                  <p:par>
                    <p:cTn id="3178" fill="hold">
                      <p:stCondLst>
                        <p:cond delay="indefinite"/>
                      </p:stCondLst>
                      <p:childTnLst>
                        <p:par>
                          <p:cTn id="3179" fill="hold">
                            <p:stCondLst>
                              <p:cond delay="0"/>
                            </p:stCondLst>
                            <p:childTnLst>
                              <p:par>
                                <p:cTn id="3180" nodeType="clickEffect" fill="hold" presetClass="entr" presetID="22" presetSubtype="2">
                                  <p:stCondLst>
                                    <p:cond delay="0"/>
                                  </p:stCondLst>
                                  <p:childTnLst>
                                    <p:set>
                                      <p:cBhvr>
                                        <p:cTn id="3181" dur="1" fill="hold">
                                          <p:stCondLst>
                                            <p:cond delay="0"/>
                                          </p:stCondLst>
                                        </p:cTn>
                                        <p:tgtEl>
                                          <p:spTgt spid="7785"/>
                                        </p:tgtEl>
                                        <p:attrNameLst>
                                          <p:attrName>style.visibility</p:attrName>
                                        </p:attrNameLst>
                                      </p:cBhvr>
                                      <p:to>
                                        <p:strVal val="visible"/>
                                      </p:to>
                                    </p:set>
                                    <p:animEffect filter="wipe(right)" transition="in">
                                      <p:cBhvr additive="repl">
                                        <p:cTn id="3182" dur="500"/>
                                        <p:tgtEl>
                                          <p:spTgt spid="7785"/>
                                        </p:tgtEl>
                                      </p:cBhvr>
                                    </p:animEffect>
                                  </p:childTnLst>
                                </p:cTn>
                              </p:par>
                            </p:childTnLst>
                          </p:cTn>
                        </p:par>
                      </p:childTnLst>
                    </p:cTn>
                  </p:par>
                  <p:par>
                    <p:cTn id="3183" fill="hold">
                      <p:stCondLst>
                        <p:cond delay="indefinite"/>
                      </p:stCondLst>
                      <p:childTnLst>
                        <p:par>
                          <p:cTn id="3184" fill="hold">
                            <p:stCondLst>
                              <p:cond delay="0"/>
                            </p:stCondLst>
                            <p:childTnLst>
                              <p:par>
                                <p:cTn id="3185" nodeType="clickEffect" fill="hold" presetClass="entr" presetID="22" presetSubtype="1">
                                  <p:stCondLst>
                                    <p:cond delay="0"/>
                                  </p:stCondLst>
                                  <p:childTnLst>
                                    <p:set>
                                      <p:cBhvr>
                                        <p:cTn id="3186" dur="1" fill="hold">
                                          <p:stCondLst>
                                            <p:cond delay="0"/>
                                          </p:stCondLst>
                                        </p:cTn>
                                        <p:tgtEl>
                                          <p:spTgt spid="7834"/>
                                        </p:tgtEl>
                                        <p:attrNameLst>
                                          <p:attrName>style.visibility</p:attrName>
                                        </p:attrNameLst>
                                      </p:cBhvr>
                                      <p:to>
                                        <p:strVal val="visible"/>
                                      </p:to>
                                    </p:set>
                                    <p:animEffect filter="wipe(up)" transition="in">
                                      <p:cBhvr additive="repl">
                                        <p:cTn id="3187" dur="500"/>
                                        <p:tgtEl>
                                          <p:spTgt spid="7834"/>
                                        </p:tgtEl>
                                      </p:cBhvr>
                                    </p:animEffect>
                                  </p:childTnLst>
                                </p:cTn>
                              </p:par>
                            </p:childTnLst>
                          </p:cTn>
                        </p:par>
                      </p:childTnLst>
                    </p:cTn>
                  </p:par>
                  <p:par>
                    <p:cTn id="3188" fill="hold">
                      <p:stCondLst>
                        <p:cond delay="indefinite"/>
                      </p:stCondLst>
                      <p:childTnLst>
                        <p:par>
                          <p:cTn id="3189" fill="hold">
                            <p:stCondLst>
                              <p:cond delay="0"/>
                            </p:stCondLst>
                            <p:childTnLst>
                              <p:par>
                                <p:cTn id="3190" nodeType="clickEffect" fill="hold" presetClass="entr" presetID="1">
                                  <p:stCondLst>
                                    <p:cond delay="0"/>
                                  </p:stCondLst>
                                  <p:childTnLst>
                                    <p:set>
                                      <p:cBhvr>
                                        <p:cTn id="3191" dur="1" fill="hold">
                                          <p:stCondLst>
                                            <p:cond delay="0"/>
                                          </p:stCondLst>
                                        </p:cTn>
                                        <p:tgtEl>
                                          <p:spTgt spid="7813"/>
                                        </p:tgtEl>
                                        <p:attrNameLst>
                                          <p:attrName>style.visibility</p:attrName>
                                        </p:attrNameLst>
                                      </p:cBhvr>
                                      <p:to>
                                        <p:strVal val="visible"/>
                                      </p:to>
                                    </p:set>
                                  </p:childTnLst>
                                </p:cTn>
                              </p:par>
                            </p:childTnLst>
                          </p:cTn>
                        </p:par>
                      </p:childTnLst>
                    </p:cTn>
                  </p:par>
                  <p:par>
                    <p:cTn id="3192" fill="hold">
                      <p:stCondLst>
                        <p:cond delay="indefinite"/>
                      </p:stCondLst>
                      <p:childTnLst>
                        <p:par>
                          <p:cTn id="3193" fill="hold">
                            <p:stCondLst>
                              <p:cond delay="0"/>
                            </p:stCondLst>
                            <p:childTnLst>
                              <p:par>
                                <p:cTn id="3194" nodeType="clickEffect" fill="hold" presetClass="entr" presetID="22" presetSubtype="8">
                                  <p:stCondLst>
                                    <p:cond delay="0"/>
                                  </p:stCondLst>
                                  <p:childTnLst>
                                    <p:set>
                                      <p:cBhvr>
                                        <p:cTn id="3195" dur="1" fill="hold">
                                          <p:stCondLst>
                                            <p:cond delay="0"/>
                                          </p:stCondLst>
                                        </p:cTn>
                                        <p:tgtEl>
                                          <p:spTgt spid="7840"/>
                                        </p:tgtEl>
                                        <p:attrNameLst>
                                          <p:attrName>style.visibility</p:attrName>
                                        </p:attrNameLst>
                                      </p:cBhvr>
                                      <p:to>
                                        <p:strVal val="visible"/>
                                      </p:to>
                                    </p:set>
                                    <p:animEffect filter="wipe(left)" transition="in">
                                      <p:cBhvr additive="repl">
                                        <p:cTn id="3196" dur="500"/>
                                        <p:tgtEl>
                                          <p:spTgt spid="7840"/>
                                        </p:tgtEl>
                                      </p:cBhvr>
                                    </p:animEffect>
                                  </p:childTnLst>
                                </p:cTn>
                              </p:par>
                            </p:childTnLst>
                          </p:cTn>
                        </p:par>
                      </p:childTnLst>
                    </p:cTn>
                  </p:par>
                  <p:par>
                    <p:cTn id="3197" fill="hold">
                      <p:stCondLst>
                        <p:cond delay="indefinite"/>
                      </p:stCondLst>
                      <p:childTnLst>
                        <p:par>
                          <p:cTn id="3198" fill="hold">
                            <p:stCondLst>
                              <p:cond delay="0"/>
                            </p:stCondLst>
                            <p:childTnLst>
                              <p:par>
                                <p:cTn id="3199" nodeType="clickEffect" fill="hold" presetClass="entr" presetID="9">
                                  <p:stCondLst>
                                    <p:cond delay="0"/>
                                  </p:stCondLst>
                                  <p:childTnLst>
                                    <p:set>
                                      <p:cBhvr>
                                        <p:cTn id="3200" dur="1" fill="hold">
                                          <p:stCondLst>
                                            <p:cond delay="0"/>
                                          </p:stCondLst>
                                        </p:cTn>
                                        <p:tgtEl>
                                          <p:spTgt spid="7823"/>
                                        </p:tgtEl>
                                        <p:attrNameLst>
                                          <p:attrName>style.visibility</p:attrName>
                                        </p:attrNameLst>
                                      </p:cBhvr>
                                      <p:to>
                                        <p:strVal val="visible"/>
                                      </p:to>
                                    </p:set>
                                    <p:animEffect filter="dissolve" transition="in">
                                      <p:cBhvr additive="repl">
                                        <p:cTn id="3201" dur="500"/>
                                        <p:tgtEl>
                                          <p:spTgt spid="7823"/>
                                        </p:tgtEl>
                                      </p:cBhvr>
                                    </p:animEffect>
                                  </p:childTnLst>
                                </p:cTn>
                              </p:par>
                            </p:childTnLst>
                          </p:cTn>
                        </p:par>
                      </p:childTnLst>
                    </p:cTn>
                  </p:par>
                  <p:par>
                    <p:cTn id="3202" fill="hold">
                      <p:stCondLst>
                        <p:cond delay="indefinite"/>
                      </p:stCondLst>
                      <p:childTnLst>
                        <p:par>
                          <p:cTn id="3203" fill="hold">
                            <p:stCondLst>
                              <p:cond delay="0"/>
                            </p:stCondLst>
                            <p:childTnLst>
                              <p:par>
                                <p:cTn id="3204" nodeType="clickEffect" fill="hold" presetClass="entr" presetID="1">
                                  <p:stCondLst>
                                    <p:cond delay="0"/>
                                  </p:stCondLst>
                                  <p:childTnLst>
                                    <p:set>
                                      <p:cBhvr>
                                        <p:cTn id="3205" dur="1" fill="hold">
                                          <p:stCondLst>
                                            <p:cond delay="0"/>
                                          </p:stCondLst>
                                        </p:cTn>
                                        <p:tgtEl>
                                          <p:spTgt spid="7871"/>
                                        </p:tgtEl>
                                        <p:attrNameLst>
                                          <p:attrName>style.visibility</p:attrName>
                                        </p:attrNameLst>
                                      </p:cBhvr>
                                      <p:to>
                                        <p:strVal val="visible"/>
                                      </p:to>
                                    </p:set>
                                  </p:childTnLst>
                                </p:cTn>
                              </p:par>
                            </p:childTnLst>
                          </p:cTn>
                        </p:par>
                      </p:childTnLst>
                    </p:cTn>
                  </p:par>
                  <p:par>
                    <p:cTn id="3206" fill="hold">
                      <p:stCondLst>
                        <p:cond delay="indefinite"/>
                      </p:stCondLst>
                      <p:childTnLst>
                        <p:par>
                          <p:cTn id="3207" fill="hold">
                            <p:stCondLst>
                              <p:cond delay="0"/>
                            </p:stCondLst>
                            <p:childTnLst>
                              <p:par>
                                <p:cTn id="3208" nodeType="clickEffect" fill="hold" presetClass="entr" presetID="9">
                                  <p:stCondLst>
                                    <p:cond delay="0"/>
                                  </p:stCondLst>
                                  <p:childTnLst>
                                    <p:set>
                                      <p:cBhvr>
                                        <p:cTn id="3209" dur="1" fill="hold">
                                          <p:stCondLst>
                                            <p:cond delay="0"/>
                                          </p:stCondLst>
                                        </p:cTn>
                                        <p:tgtEl>
                                          <p:spTgt spid="7875"/>
                                        </p:tgtEl>
                                        <p:attrNameLst>
                                          <p:attrName>style.visibility</p:attrName>
                                        </p:attrNameLst>
                                      </p:cBhvr>
                                      <p:to>
                                        <p:strVal val="visible"/>
                                      </p:to>
                                    </p:set>
                                    <p:animEffect filter="dissolve" transition="in">
                                      <p:cBhvr additive="repl">
                                        <p:cTn id="3210" dur="500"/>
                                        <p:tgtEl>
                                          <p:spTgt spid="78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2" name="CustomShape 1"/>
          <p:cNvSpPr/>
          <p:nvPr/>
        </p:nvSpPr>
        <p:spPr>
          <a:xfrm>
            <a:off x="798840" y="2768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CUBIC</a:t>
            </a:r>
            <a:endParaRPr b="0" lang="en-US" sz="4800" spc="-1" strike="noStrike">
              <a:latin typeface="Arial"/>
            </a:endParaRPr>
          </a:p>
        </p:txBody>
      </p:sp>
      <p:sp>
        <p:nvSpPr>
          <p:cNvPr id="7893" name="CustomShape 2"/>
          <p:cNvSpPr/>
          <p:nvPr/>
        </p:nvSpPr>
        <p:spPr>
          <a:xfrm>
            <a:off x="798840" y="1308240"/>
            <a:ext cx="11161440" cy="4645800"/>
          </a:xfrm>
          <a:prstGeom prst="rect">
            <a:avLst/>
          </a:prstGeom>
          <a:noFill/>
          <a:ln w="0">
            <a:noFill/>
          </a:ln>
        </p:spPr>
        <p:style>
          <a:lnRef idx="0"/>
          <a:fillRef idx="0"/>
          <a:effectRef idx="0"/>
          <a:fontRef idx="minor"/>
        </p:style>
        <p:txBody>
          <a:bodyPr lIns="90000" rIns="90000" tIns="45000" bIns="45000">
            <a:normAutofit/>
          </a:bodyPr>
          <a:p>
            <a:pPr marL="460440" indent="-32760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Is there a better way than AIMD to “probe” for usable bandwidth?</a:t>
            </a:r>
            <a:endParaRPr b="0" lang="en-US" sz="2800" spc="-1" strike="noStrike">
              <a:latin typeface="Arial"/>
            </a:endParaRPr>
          </a:p>
          <a:p>
            <a:pPr marL="130320">
              <a:lnSpc>
                <a:spcPct val="90000"/>
              </a:lnSpc>
              <a:spcBef>
                <a:spcPts val="1001"/>
              </a:spcBef>
              <a:tabLst>
                <a:tab algn="l" pos="0"/>
              </a:tabLst>
            </a:pPr>
            <a:endParaRPr b="0" lang="en-US" sz="2800" spc="-1" strike="noStrike">
              <a:latin typeface="Arial"/>
            </a:endParaRPr>
          </a:p>
        </p:txBody>
      </p:sp>
      <p:grpSp>
        <p:nvGrpSpPr>
          <p:cNvPr id="7894" name="Group 3"/>
          <p:cNvGrpSpPr/>
          <p:nvPr/>
        </p:nvGrpSpPr>
        <p:grpSpPr>
          <a:xfrm>
            <a:off x="1443600" y="4302720"/>
            <a:ext cx="6089760" cy="1998720"/>
            <a:chOff x="1443600" y="4302720"/>
            <a:chExt cx="6089760" cy="1998720"/>
          </a:xfrm>
        </p:grpSpPr>
        <p:sp>
          <p:nvSpPr>
            <p:cNvPr id="7895" name="CustomShape 4"/>
            <p:cNvSpPr/>
            <p:nvPr/>
          </p:nvSpPr>
          <p:spPr>
            <a:xfrm>
              <a:off x="2414520" y="4500000"/>
              <a:ext cx="5118840" cy="916560"/>
            </a:xfrm>
            <a:custGeom>
              <a:avLst/>
              <a:gdLst/>
              <a:ahLst/>
              <a:rect l="l" t="t" r="r" b="b"/>
              <a:pathLst>
                <a:path w="2481" h="579">
                  <a:moveTo>
                    <a:pt x="0" y="573"/>
                  </a:moveTo>
                  <a:lnTo>
                    <a:pt x="414" y="18"/>
                  </a:lnTo>
                  <a:lnTo>
                    <a:pt x="414" y="579"/>
                  </a:lnTo>
                  <a:lnTo>
                    <a:pt x="819" y="18"/>
                  </a:lnTo>
                  <a:lnTo>
                    <a:pt x="825" y="579"/>
                  </a:lnTo>
                  <a:lnTo>
                    <a:pt x="1245" y="15"/>
                  </a:lnTo>
                  <a:lnTo>
                    <a:pt x="1245" y="576"/>
                  </a:lnTo>
                  <a:lnTo>
                    <a:pt x="1647" y="6"/>
                  </a:lnTo>
                  <a:lnTo>
                    <a:pt x="1647" y="570"/>
                  </a:lnTo>
                  <a:lnTo>
                    <a:pt x="2064" y="6"/>
                  </a:lnTo>
                  <a:lnTo>
                    <a:pt x="2064" y="564"/>
                  </a:lnTo>
                  <a:lnTo>
                    <a:pt x="2481" y="0"/>
                  </a:lnTo>
                </a:path>
              </a:pathLst>
            </a:custGeom>
            <a:noFill/>
            <a:ln w="28575">
              <a:solidFill>
                <a:srgbClr val="cc0000"/>
              </a:solidFill>
              <a:round/>
            </a:ln>
          </p:spPr>
          <p:style>
            <a:lnRef idx="0"/>
            <a:fillRef idx="0"/>
            <a:effectRef idx="0"/>
            <a:fontRef idx="minor"/>
          </p:style>
        </p:sp>
        <p:sp>
          <p:nvSpPr>
            <p:cNvPr id="7896" name="Line 5"/>
            <p:cNvSpPr/>
            <p:nvPr/>
          </p:nvSpPr>
          <p:spPr>
            <a:xfrm>
              <a:off x="2409480" y="6292080"/>
              <a:ext cx="4245120" cy="360"/>
            </a:xfrm>
            <a:prstGeom prst="line">
              <a:avLst/>
            </a:prstGeom>
            <a:ln w="19050">
              <a:solidFill>
                <a:schemeClr val="tx1"/>
              </a:solidFill>
              <a:round/>
            </a:ln>
          </p:spPr>
          <p:style>
            <a:lnRef idx="0"/>
            <a:fillRef idx="0"/>
            <a:effectRef idx="0"/>
            <a:fontRef idx="minor"/>
          </p:style>
        </p:sp>
        <p:sp>
          <p:nvSpPr>
            <p:cNvPr id="7897" name="Line 6"/>
            <p:cNvSpPr/>
            <p:nvPr/>
          </p:nvSpPr>
          <p:spPr>
            <a:xfrm>
              <a:off x="2420640" y="4302720"/>
              <a:ext cx="360" cy="1998720"/>
            </a:xfrm>
            <a:prstGeom prst="line">
              <a:avLst/>
            </a:prstGeom>
            <a:ln w="19050">
              <a:solidFill>
                <a:schemeClr val="tx1"/>
              </a:solidFill>
              <a:round/>
            </a:ln>
          </p:spPr>
          <p:style>
            <a:lnRef idx="0"/>
            <a:fillRef idx="0"/>
            <a:effectRef idx="0"/>
            <a:fontRef idx="minor"/>
          </p:style>
        </p:sp>
        <p:sp>
          <p:nvSpPr>
            <p:cNvPr id="7898" name="Line 7"/>
            <p:cNvSpPr/>
            <p:nvPr/>
          </p:nvSpPr>
          <p:spPr>
            <a:xfrm>
              <a:off x="2300040" y="4523400"/>
              <a:ext cx="114120" cy="360"/>
            </a:xfrm>
            <a:prstGeom prst="line">
              <a:avLst/>
            </a:prstGeom>
            <a:ln w="19050">
              <a:solidFill>
                <a:schemeClr val="tx1"/>
              </a:solidFill>
              <a:round/>
            </a:ln>
          </p:spPr>
          <p:style>
            <a:lnRef idx="0"/>
            <a:fillRef idx="0"/>
            <a:effectRef idx="0"/>
            <a:fontRef idx="minor"/>
          </p:style>
        </p:sp>
        <p:sp>
          <p:nvSpPr>
            <p:cNvPr id="7899" name="Line 8"/>
            <p:cNvSpPr/>
            <p:nvPr/>
          </p:nvSpPr>
          <p:spPr>
            <a:xfrm>
              <a:off x="2300040" y="5390280"/>
              <a:ext cx="114120" cy="360"/>
            </a:xfrm>
            <a:prstGeom prst="line">
              <a:avLst/>
            </a:prstGeom>
            <a:ln w="19050">
              <a:solidFill>
                <a:schemeClr val="tx1"/>
              </a:solidFill>
              <a:round/>
            </a:ln>
          </p:spPr>
          <p:style>
            <a:lnRef idx="0"/>
            <a:fillRef idx="0"/>
            <a:effectRef idx="0"/>
            <a:fontRef idx="minor"/>
          </p:style>
        </p:sp>
        <p:sp>
          <p:nvSpPr>
            <p:cNvPr id="7900" name="CustomShape 9"/>
            <p:cNvSpPr/>
            <p:nvPr/>
          </p:nvSpPr>
          <p:spPr>
            <a:xfrm>
              <a:off x="1603080" y="4311000"/>
              <a:ext cx="636840" cy="366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Tahoma"/>
                  <a:ea typeface="ＭＳ Ｐゴシック"/>
                </a:rPr>
                <a:t>W</a:t>
              </a:r>
              <a:r>
                <a:rPr b="0" lang="en-US" sz="1600" spc="-1" strike="noStrike" baseline="-25000">
                  <a:solidFill>
                    <a:srgbClr val="000000"/>
                  </a:solidFill>
                  <a:latin typeface="Tahoma"/>
                  <a:ea typeface="ＭＳ Ｐゴシック"/>
                </a:rPr>
                <a:t>max</a:t>
              </a:r>
              <a:endParaRPr b="0" lang="en-US" sz="1600" spc="-1" strike="noStrike">
                <a:latin typeface="Arial"/>
              </a:endParaRPr>
            </a:p>
          </p:txBody>
        </p:sp>
        <p:sp>
          <p:nvSpPr>
            <p:cNvPr id="7901" name="CustomShape 10"/>
            <p:cNvSpPr/>
            <p:nvPr/>
          </p:nvSpPr>
          <p:spPr>
            <a:xfrm>
              <a:off x="1443600" y="5158800"/>
              <a:ext cx="834840" cy="366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Tahoma"/>
                  <a:ea typeface="ＭＳ Ｐゴシック"/>
                </a:rPr>
                <a:t>W</a:t>
              </a:r>
              <a:r>
                <a:rPr b="0" lang="en-US" sz="1600" spc="-1" strike="noStrike" baseline="-25000">
                  <a:solidFill>
                    <a:srgbClr val="000000"/>
                  </a:solidFill>
                  <a:latin typeface="Tahoma"/>
                  <a:ea typeface="ＭＳ Ｐゴシック"/>
                </a:rPr>
                <a:t>max</a:t>
              </a:r>
              <a:r>
                <a:rPr b="0" lang="en-US" sz="1600" spc="-1" strike="noStrike">
                  <a:solidFill>
                    <a:srgbClr val="000000"/>
                  </a:solidFill>
                  <a:latin typeface="Tahoma"/>
                  <a:ea typeface="ＭＳ Ｐゴシック"/>
                </a:rPr>
                <a:t>/2</a:t>
              </a:r>
              <a:endParaRPr b="0" lang="en-US" sz="1600" spc="-1" strike="noStrike">
                <a:latin typeface="Arial"/>
              </a:endParaRPr>
            </a:p>
          </p:txBody>
        </p:sp>
      </p:grpSp>
      <p:grpSp>
        <p:nvGrpSpPr>
          <p:cNvPr id="7902" name="Group 11"/>
          <p:cNvGrpSpPr/>
          <p:nvPr/>
        </p:nvGrpSpPr>
        <p:grpSpPr>
          <a:xfrm>
            <a:off x="2427120" y="4523400"/>
            <a:ext cx="842040" cy="849960"/>
            <a:chOff x="2427120" y="4523400"/>
            <a:chExt cx="842040" cy="849960"/>
          </a:xfrm>
        </p:grpSpPr>
        <p:sp>
          <p:nvSpPr>
            <p:cNvPr id="7903" name="CustomShape 12"/>
            <p:cNvSpPr/>
            <p:nvPr/>
          </p:nvSpPr>
          <p:spPr>
            <a:xfrm>
              <a:off x="2427120" y="4523760"/>
              <a:ext cx="839520" cy="849600"/>
            </a:xfrm>
            <a:custGeom>
              <a:avLst/>
              <a:gdLst/>
              <a:ahLst/>
              <a:rect l="l" t="t" r="r" b="b"/>
              <a:pathLst>
                <a:path w="1147562" h="2103931">
                  <a:moveTo>
                    <a:pt x="1147562" y="0"/>
                  </a:moveTo>
                  <a:cubicBezTo>
                    <a:pt x="315981" y="116560"/>
                    <a:pt x="138906" y="965397"/>
                    <a:pt x="0" y="2103931"/>
                  </a:cubicBezTo>
                </a:path>
              </a:pathLst>
            </a:custGeom>
            <a:noFill/>
            <a:ln w="25400">
              <a:solidFill>
                <a:srgbClr val="0000a3"/>
              </a:solidFill>
              <a:prstDash val="sysDash"/>
              <a:round/>
            </a:ln>
          </p:spPr>
          <p:style>
            <a:lnRef idx="0"/>
            <a:fillRef idx="0"/>
            <a:effectRef idx="0"/>
            <a:fontRef idx="minor"/>
          </p:style>
        </p:sp>
        <p:sp>
          <p:nvSpPr>
            <p:cNvPr id="7904" name="Line 13"/>
            <p:cNvSpPr/>
            <p:nvPr/>
          </p:nvSpPr>
          <p:spPr>
            <a:xfrm>
              <a:off x="3268800" y="4523400"/>
              <a:ext cx="360" cy="798840"/>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p:style>
        </p:sp>
      </p:grpSp>
      <p:grpSp>
        <p:nvGrpSpPr>
          <p:cNvPr id="7905" name="Group 14"/>
          <p:cNvGrpSpPr/>
          <p:nvPr/>
        </p:nvGrpSpPr>
        <p:grpSpPr>
          <a:xfrm>
            <a:off x="7912800" y="4293000"/>
            <a:ext cx="3048480" cy="1366920"/>
            <a:chOff x="7912800" y="4293000"/>
            <a:chExt cx="3048480" cy="1366920"/>
          </a:xfrm>
        </p:grpSpPr>
        <p:sp>
          <p:nvSpPr>
            <p:cNvPr id="7906" name="Line 15"/>
            <p:cNvSpPr/>
            <p:nvPr/>
          </p:nvSpPr>
          <p:spPr>
            <a:xfrm>
              <a:off x="7912800" y="4499280"/>
              <a:ext cx="866520" cy="360"/>
            </a:xfrm>
            <a:prstGeom prst="line">
              <a:avLst/>
            </a:prstGeom>
            <a:ln w="38100">
              <a:solidFill>
                <a:srgbClr val="c00000"/>
              </a:solidFill>
            </a:ln>
          </p:spPr>
          <p:style>
            <a:lnRef idx="1">
              <a:schemeClr val="accent1"/>
            </a:lnRef>
            <a:fillRef idx="0">
              <a:schemeClr val="accent1"/>
            </a:fillRef>
            <a:effectRef idx="0">
              <a:schemeClr val="accent1"/>
            </a:effectRef>
            <a:fontRef idx="minor"/>
          </p:style>
        </p:sp>
        <p:sp>
          <p:nvSpPr>
            <p:cNvPr id="7907" name="Line 16"/>
            <p:cNvSpPr/>
            <p:nvPr/>
          </p:nvSpPr>
          <p:spPr>
            <a:xfrm>
              <a:off x="7912800" y="4964040"/>
              <a:ext cx="866520" cy="360"/>
            </a:xfrm>
            <a:prstGeom prst="line">
              <a:avLst/>
            </a:prstGeom>
            <a:ln w="38100">
              <a:solidFill>
                <a:srgbClr val="0000a3"/>
              </a:solidFill>
              <a:prstDash val="dash"/>
            </a:ln>
          </p:spPr>
          <p:style>
            <a:lnRef idx="1">
              <a:schemeClr val="accent1"/>
            </a:lnRef>
            <a:fillRef idx="0">
              <a:schemeClr val="accent1"/>
            </a:fillRef>
            <a:effectRef idx="0">
              <a:schemeClr val="accent1"/>
            </a:effectRef>
            <a:fontRef idx="minor"/>
          </p:style>
        </p:sp>
        <p:sp>
          <p:nvSpPr>
            <p:cNvPr id="7908" name="CustomShape 17"/>
            <p:cNvSpPr/>
            <p:nvPr/>
          </p:nvSpPr>
          <p:spPr>
            <a:xfrm>
              <a:off x="8786160" y="4293000"/>
              <a:ext cx="11628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classic TCP</a:t>
              </a:r>
              <a:endParaRPr b="0" lang="en-US" sz="1800" spc="-1" strike="noStrike">
                <a:latin typeface="Arial"/>
              </a:endParaRPr>
            </a:p>
          </p:txBody>
        </p:sp>
        <p:sp>
          <p:nvSpPr>
            <p:cNvPr id="7909" name="CustomShape 18"/>
            <p:cNvSpPr/>
            <p:nvPr/>
          </p:nvSpPr>
          <p:spPr>
            <a:xfrm>
              <a:off x="8779320" y="4830480"/>
              <a:ext cx="2181960" cy="82944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1800" spc="-1" strike="noStrike">
                  <a:solidFill>
                    <a:srgbClr val="000000"/>
                  </a:solidFill>
                  <a:latin typeface="Calibri"/>
                  <a:ea typeface="DejaVu Sans"/>
                </a:rPr>
                <a:t>TCP CUBIC - higher throughput in this example</a:t>
              </a:r>
              <a:endParaRPr b="0" lang="en-US" sz="1800" spc="-1" strike="noStrike">
                <a:latin typeface="Arial"/>
              </a:endParaRPr>
            </a:p>
          </p:txBody>
        </p:sp>
      </p:grpSp>
      <p:sp>
        <p:nvSpPr>
          <p:cNvPr id="7910" name="CustomShape 19"/>
          <p:cNvSpPr/>
          <p:nvPr/>
        </p:nvSpPr>
        <p:spPr>
          <a:xfrm>
            <a:off x="798840" y="1787400"/>
            <a:ext cx="11161440" cy="4645800"/>
          </a:xfrm>
          <a:prstGeom prst="rect">
            <a:avLst/>
          </a:prstGeom>
          <a:noFill/>
          <a:ln w="0">
            <a:noFill/>
          </a:ln>
        </p:spPr>
        <p:style>
          <a:lnRef idx="0"/>
          <a:fillRef idx="0"/>
          <a:effectRef idx="0"/>
          <a:fontRef idx="minor"/>
        </p:style>
        <p:txBody>
          <a:bodyPr lIns="90000" rIns="90000" tIns="45000" bIns="45000">
            <a:normAutofit/>
          </a:bodyPr>
          <a:p>
            <a:pPr marL="460440" indent="-32760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Insight/intuition: </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W</a:t>
            </a:r>
            <a:r>
              <a:rPr b="0" lang="en-US" sz="2400" spc="-1" strike="noStrike" baseline="-25000">
                <a:solidFill>
                  <a:srgbClr val="000000"/>
                </a:solidFill>
                <a:latin typeface="Calibri"/>
                <a:ea typeface="ＭＳ Ｐゴシック"/>
              </a:rPr>
              <a:t>max</a:t>
            </a:r>
            <a:r>
              <a:rPr b="0" lang="en-US" sz="2400" spc="-1" strike="noStrike">
                <a:solidFill>
                  <a:srgbClr val="000000"/>
                </a:solidFill>
                <a:latin typeface="Calibri"/>
                <a:ea typeface="ＭＳ Ｐゴシック"/>
              </a:rPr>
              <a:t>: sending rate at which congestion loss was detected</a:t>
            </a:r>
            <a:endParaRPr b="0" lang="en-US" sz="24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congestion state of bottleneck link probably (?) hasn’t changed much</a:t>
            </a:r>
            <a:endParaRPr b="0" lang="en-US" sz="2400" spc="-1" strike="noStrike">
              <a:latin typeface="Arial"/>
            </a:endParaRPr>
          </a:p>
          <a:p>
            <a:pPr marL="130320">
              <a:lnSpc>
                <a:spcPct val="90000"/>
              </a:lnSpc>
              <a:spcBef>
                <a:spcPts val="1001"/>
              </a:spcBef>
              <a:tabLst>
                <a:tab algn="l" pos="0"/>
              </a:tabLst>
            </a:pPr>
            <a:endParaRPr b="0" lang="en-US" sz="2400" spc="-1" strike="noStrike">
              <a:latin typeface="Arial"/>
            </a:endParaRPr>
          </a:p>
        </p:txBody>
      </p:sp>
      <p:grpSp>
        <p:nvGrpSpPr>
          <p:cNvPr id="7911" name="Group 20"/>
          <p:cNvGrpSpPr/>
          <p:nvPr/>
        </p:nvGrpSpPr>
        <p:grpSpPr>
          <a:xfrm>
            <a:off x="3268080" y="4513320"/>
            <a:ext cx="4261320" cy="880560"/>
            <a:chOff x="3268080" y="4513320"/>
            <a:chExt cx="4261320" cy="880560"/>
          </a:xfrm>
        </p:grpSpPr>
        <p:grpSp>
          <p:nvGrpSpPr>
            <p:cNvPr id="7912" name="Group 21"/>
            <p:cNvGrpSpPr/>
            <p:nvPr/>
          </p:nvGrpSpPr>
          <p:grpSpPr>
            <a:xfrm>
              <a:off x="3268080" y="4543200"/>
              <a:ext cx="842400" cy="850680"/>
              <a:chOff x="3268080" y="4543200"/>
              <a:chExt cx="842400" cy="850680"/>
            </a:xfrm>
          </p:grpSpPr>
          <p:sp>
            <p:nvSpPr>
              <p:cNvPr id="7913" name="CustomShape 22"/>
              <p:cNvSpPr/>
              <p:nvPr/>
            </p:nvSpPr>
            <p:spPr>
              <a:xfrm>
                <a:off x="3268080" y="4544280"/>
                <a:ext cx="839520" cy="849600"/>
              </a:xfrm>
              <a:custGeom>
                <a:avLst/>
                <a:gdLst/>
                <a:ahLst/>
                <a:rect l="l" t="t" r="r" b="b"/>
                <a:pathLst>
                  <a:path w="1147562" h="2103931">
                    <a:moveTo>
                      <a:pt x="1147562" y="0"/>
                    </a:moveTo>
                    <a:cubicBezTo>
                      <a:pt x="315981" y="116560"/>
                      <a:pt x="138906" y="965397"/>
                      <a:pt x="0" y="2103931"/>
                    </a:cubicBezTo>
                  </a:path>
                </a:pathLst>
              </a:custGeom>
              <a:noFill/>
              <a:ln w="25400">
                <a:solidFill>
                  <a:srgbClr val="0000a3"/>
                </a:solidFill>
                <a:prstDash val="sysDash"/>
                <a:round/>
              </a:ln>
            </p:spPr>
            <p:style>
              <a:lnRef idx="0"/>
              <a:fillRef idx="0"/>
              <a:effectRef idx="0"/>
              <a:fontRef idx="minor"/>
            </p:style>
          </p:sp>
          <p:sp>
            <p:nvSpPr>
              <p:cNvPr id="7914" name="Line 23"/>
              <p:cNvSpPr/>
              <p:nvPr/>
            </p:nvSpPr>
            <p:spPr>
              <a:xfrm>
                <a:off x="4110120" y="4543200"/>
                <a:ext cx="360" cy="798480"/>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p:style>
          </p:sp>
        </p:grpSp>
        <p:grpSp>
          <p:nvGrpSpPr>
            <p:cNvPr id="7915" name="Group 24"/>
            <p:cNvGrpSpPr/>
            <p:nvPr/>
          </p:nvGrpSpPr>
          <p:grpSpPr>
            <a:xfrm>
              <a:off x="4131360" y="4537440"/>
              <a:ext cx="842400" cy="851040"/>
              <a:chOff x="4131360" y="4537440"/>
              <a:chExt cx="842400" cy="851040"/>
            </a:xfrm>
          </p:grpSpPr>
          <p:sp>
            <p:nvSpPr>
              <p:cNvPr id="7916" name="CustomShape 25"/>
              <p:cNvSpPr/>
              <p:nvPr/>
            </p:nvSpPr>
            <p:spPr>
              <a:xfrm>
                <a:off x="4131360" y="4538880"/>
                <a:ext cx="839520" cy="849600"/>
              </a:xfrm>
              <a:custGeom>
                <a:avLst/>
                <a:gdLst/>
                <a:ahLst/>
                <a:rect l="l" t="t" r="r" b="b"/>
                <a:pathLst>
                  <a:path w="1147562" h="2103931">
                    <a:moveTo>
                      <a:pt x="1147562" y="0"/>
                    </a:moveTo>
                    <a:cubicBezTo>
                      <a:pt x="315981" y="116560"/>
                      <a:pt x="138906" y="965397"/>
                      <a:pt x="0" y="2103931"/>
                    </a:cubicBezTo>
                  </a:path>
                </a:pathLst>
              </a:custGeom>
              <a:noFill/>
              <a:ln w="25400">
                <a:solidFill>
                  <a:srgbClr val="0000a3"/>
                </a:solidFill>
                <a:prstDash val="sysDash"/>
                <a:round/>
              </a:ln>
            </p:spPr>
            <p:style>
              <a:lnRef idx="0"/>
              <a:fillRef idx="0"/>
              <a:effectRef idx="0"/>
              <a:fontRef idx="minor"/>
            </p:style>
          </p:sp>
          <p:sp>
            <p:nvSpPr>
              <p:cNvPr id="7917" name="Line 26"/>
              <p:cNvSpPr/>
              <p:nvPr/>
            </p:nvSpPr>
            <p:spPr>
              <a:xfrm>
                <a:off x="4973400" y="4537440"/>
                <a:ext cx="360" cy="798840"/>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p:style>
          </p:sp>
        </p:grpSp>
        <p:grpSp>
          <p:nvGrpSpPr>
            <p:cNvPr id="7918" name="Group 27"/>
            <p:cNvGrpSpPr/>
            <p:nvPr/>
          </p:nvGrpSpPr>
          <p:grpSpPr>
            <a:xfrm>
              <a:off x="4994640" y="4525560"/>
              <a:ext cx="828720" cy="850680"/>
              <a:chOff x="4994640" y="4525560"/>
              <a:chExt cx="828720" cy="850680"/>
            </a:xfrm>
          </p:grpSpPr>
          <p:sp>
            <p:nvSpPr>
              <p:cNvPr id="7919" name="CustomShape 28"/>
              <p:cNvSpPr/>
              <p:nvPr/>
            </p:nvSpPr>
            <p:spPr>
              <a:xfrm>
                <a:off x="4994640" y="4526640"/>
                <a:ext cx="826200" cy="849600"/>
              </a:xfrm>
              <a:custGeom>
                <a:avLst/>
                <a:gdLst/>
                <a:ahLst/>
                <a:rect l="l" t="t" r="r" b="b"/>
                <a:pathLst>
                  <a:path w="1147562" h="2103931">
                    <a:moveTo>
                      <a:pt x="1147562" y="0"/>
                    </a:moveTo>
                    <a:cubicBezTo>
                      <a:pt x="315981" y="116560"/>
                      <a:pt x="138906" y="965397"/>
                      <a:pt x="0" y="2103931"/>
                    </a:cubicBezTo>
                  </a:path>
                </a:pathLst>
              </a:custGeom>
              <a:noFill/>
              <a:ln w="25400">
                <a:solidFill>
                  <a:srgbClr val="0000a3"/>
                </a:solidFill>
                <a:prstDash val="sysDash"/>
                <a:round/>
              </a:ln>
            </p:spPr>
            <p:style>
              <a:lnRef idx="0"/>
              <a:fillRef idx="0"/>
              <a:effectRef idx="0"/>
              <a:fontRef idx="minor"/>
            </p:style>
          </p:sp>
          <p:sp>
            <p:nvSpPr>
              <p:cNvPr id="7920" name="Line 29"/>
              <p:cNvSpPr/>
              <p:nvPr/>
            </p:nvSpPr>
            <p:spPr>
              <a:xfrm>
                <a:off x="5823000" y="4525560"/>
                <a:ext cx="360" cy="798840"/>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p:style>
          </p:sp>
        </p:grpSp>
        <p:grpSp>
          <p:nvGrpSpPr>
            <p:cNvPr id="7921" name="Group 30"/>
            <p:cNvGrpSpPr/>
            <p:nvPr/>
          </p:nvGrpSpPr>
          <p:grpSpPr>
            <a:xfrm>
              <a:off x="5848920" y="4513320"/>
              <a:ext cx="828720" cy="850680"/>
              <a:chOff x="5848920" y="4513320"/>
              <a:chExt cx="828720" cy="850680"/>
            </a:xfrm>
          </p:grpSpPr>
          <p:sp>
            <p:nvSpPr>
              <p:cNvPr id="7922" name="CustomShape 31"/>
              <p:cNvSpPr/>
              <p:nvPr/>
            </p:nvSpPr>
            <p:spPr>
              <a:xfrm>
                <a:off x="5848920" y="4514400"/>
                <a:ext cx="826200" cy="849600"/>
              </a:xfrm>
              <a:custGeom>
                <a:avLst/>
                <a:gdLst/>
                <a:ahLst/>
                <a:rect l="l" t="t" r="r" b="b"/>
                <a:pathLst>
                  <a:path w="1147562" h="2103931">
                    <a:moveTo>
                      <a:pt x="1147562" y="0"/>
                    </a:moveTo>
                    <a:cubicBezTo>
                      <a:pt x="315981" y="116560"/>
                      <a:pt x="138906" y="965397"/>
                      <a:pt x="0" y="2103931"/>
                    </a:cubicBezTo>
                  </a:path>
                </a:pathLst>
              </a:custGeom>
              <a:noFill/>
              <a:ln w="25400">
                <a:solidFill>
                  <a:srgbClr val="0000a3"/>
                </a:solidFill>
                <a:prstDash val="sysDash"/>
                <a:round/>
              </a:ln>
            </p:spPr>
            <p:style>
              <a:lnRef idx="0"/>
              <a:fillRef idx="0"/>
              <a:effectRef idx="0"/>
              <a:fontRef idx="minor"/>
            </p:style>
          </p:sp>
          <p:sp>
            <p:nvSpPr>
              <p:cNvPr id="7923" name="Line 32"/>
              <p:cNvSpPr/>
              <p:nvPr/>
            </p:nvSpPr>
            <p:spPr>
              <a:xfrm>
                <a:off x="6677280" y="4513320"/>
                <a:ext cx="360" cy="798840"/>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p:style>
          </p:sp>
        </p:grpSp>
        <p:sp>
          <p:nvSpPr>
            <p:cNvPr id="7924" name="CustomShape 33"/>
            <p:cNvSpPr/>
            <p:nvPr/>
          </p:nvSpPr>
          <p:spPr>
            <a:xfrm>
              <a:off x="6703200" y="4524120"/>
              <a:ext cx="826200" cy="849600"/>
            </a:xfrm>
            <a:custGeom>
              <a:avLst/>
              <a:gdLst/>
              <a:ahLst/>
              <a:rect l="l" t="t" r="r" b="b"/>
              <a:pathLst>
                <a:path w="1147562" h="2103931">
                  <a:moveTo>
                    <a:pt x="1147562" y="0"/>
                  </a:moveTo>
                  <a:cubicBezTo>
                    <a:pt x="315981" y="116560"/>
                    <a:pt x="138906" y="965397"/>
                    <a:pt x="0" y="2103931"/>
                  </a:cubicBezTo>
                </a:path>
              </a:pathLst>
            </a:custGeom>
            <a:noFill/>
            <a:ln w="25400">
              <a:solidFill>
                <a:srgbClr val="0000a3"/>
              </a:solidFill>
              <a:prstDash val="sysDash"/>
              <a:round/>
            </a:ln>
          </p:spPr>
          <p:style>
            <a:lnRef idx="0"/>
            <a:fillRef idx="0"/>
            <a:effectRef idx="0"/>
            <a:fontRef idx="minor"/>
          </p:style>
        </p:sp>
      </p:grpSp>
      <p:sp>
        <p:nvSpPr>
          <p:cNvPr id="7925" name="CustomShape 34"/>
          <p:cNvSpPr/>
          <p:nvPr/>
        </p:nvSpPr>
        <p:spPr>
          <a:xfrm>
            <a:off x="785880" y="3009960"/>
            <a:ext cx="11161440" cy="895680"/>
          </a:xfrm>
          <a:prstGeom prst="rect">
            <a:avLst/>
          </a:prstGeom>
          <a:noFill/>
          <a:ln w="0">
            <a:noFill/>
          </a:ln>
        </p:spPr>
        <p:style>
          <a:lnRef idx="0"/>
          <a:fillRef idx="0"/>
          <a:effectRef idx="0"/>
          <a:fontRef idx="minor"/>
        </p:style>
        <p:txBody>
          <a:bodyPr lIns="90000" rIns="90000" tIns="45000" bIns="45000">
            <a:normAutofit/>
          </a:bodyPr>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after cutting rate/window in half on loss, initially ramp to to W</a:t>
            </a:r>
            <a:r>
              <a:rPr b="0" lang="en-US" sz="2400" spc="-1" strike="noStrike" baseline="-25000">
                <a:solidFill>
                  <a:srgbClr val="000000"/>
                </a:solidFill>
                <a:latin typeface="Calibri"/>
                <a:ea typeface="ＭＳ Ｐゴシック"/>
              </a:rPr>
              <a:t>max</a:t>
            </a:r>
            <a:r>
              <a:rPr b="0" lang="en-US" sz="2400" spc="-1" strike="noStrike">
                <a:solidFill>
                  <a:srgbClr val="000000"/>
                </a:solidFill>
                <a:latin typeface="Calibri"/>
                <a:ea typeface="ＭＳ Ｐゴシック"/>
              </a:rPr>
              <a:t> </a:t>
            </a:r>
            <a:r>
              <a:rPr b="0" i="1" lang="en-US" sz="2400" spc="-1" strike="noStrike">
                <a:solidFill>
                  <a:srgbClr val="0013a3"/>
                </a:solidFill>
                <a:latin typeface="Calibri"/>
                <a:ea typeface="ＭＳ Ｐゴシック"/>
              </a:rPr>
              <a:t>faster</a:t>
            </a:r>
            <a:r>
              <a:rPr b="0" lang="en-US" sz="2400" spc="-1" strike="noStrike">
                <a:solidFill>
                  <a:srgbClr val="000000"/>
                </a:solidFill>
                <a:latin typeface="Calibri"/>
                <a:ea typeface="ＭＳ Ｐゴシック"/>
              </a:rPr>
              <a:t>, but then approach W</a:t>
            </a:r>
            <a:r>
              <a:rPr b="0" lang="en-US" sz="2400" spc="-1" strike="noStrike" baseline="-25000">
                <a:solidFill>
                  <a:srgbClr val="000000"/>
                </a:solidFill>
                <a:latin typeface="Calibri"/>
                <a:ea typeface="ＭＳ Ｐゴシック"/>
              </a:rPr>
              <a:t>max </a:t>
            </a:r>
            <a:r>
              <a:rPr b="0" lang="en-US" sz="2400" spc="-1" strike="noStrike">
                <a:solidFill>
                  <a:srgbClr val="000000"/>
                </a:solidFill>
                <a:latin typeface="Calibri"/>
                <a:ea typeface="ＭＳ Ｐゴシック"/>
              </a:rPr>
              <a:t>more </a:t>
            </a:r>
            <a:r>
              <a:rPr b="0" i="1" lang="en-US" sz="2400" spc="-1" strike="noStrike">
                <a:solidFill>
                  <a:srgbClr val="0013a3"/>
                </a:solidFill>
                <a:latin typeface="Calibri"/>
                <a:ea typeface="ＭＳ Ｐゴシック"/>
              </a:rPr>
              <a:t>slowly</a:t>
            </a:r>
            <a:endParaRPr b="0" lang="en-US" sz="2400" spc="-1" strike="noStrike">
              <a:latin typeface="Arial"/>
            </a:endParaRPr>
          </a:p>
          <a:p>
            <a:pPr marL="130320">
              <a:lnSpc>
                <a:spcPct val="90000"/>
              </a:lnSpc>
              <a:spcBef>
                <a:spcPts val="1001"/>
              </a:spcBef>
              <a:tabLst>
                <a:tab algn="l" pos="0"/>
              </a:tabLst>
            </a:pPr>
            <a:endParaRPr b="0" lang="en-US" sz="2400" spc="-1" strike="noStrike">
              <a:latin typeface="Arial"/>
            </a:endParaRPr>
          </a:p>
        </p:txBody>
      </p:sp>
      <p:sp>
        <p:nvSpPr>
          <p:cNvPr id="7926" name="CustomShape 35"/>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3B601EAE-B57B-4D3C-A38F-00EB3A602D6F}" type="slidenum">
              <a:rPr b="0" lang="en-US" sz="1100" spc="-1" strike="noStrike">
                <a:solidFill>
                  <a:srgbClr val="404040"/>
                </a:solidFill>
                <a:latin typeface="Calibri"/>
                <a:ea typeface="DejaVu Sans"/>
              </a:rPr>
              <a:t>126</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211" dur="indefinite" restart="never" nodeType="tmRoot">
          <p:childTnLst>
            <p:seq>
              <p:cTn id="3212" dur="indefinite" nodeType="mainSeq">
                <p:childTnLst>
                  <p:par>
                    <p:cTn id="3213" fill="hold">
                      <p:stCondLst>
                        <p:cond delay="indefinite"/>
                      </p:stCondLst>
                      <p:childTnLst>
                        <p:par>
                          <p:cTn id="3214" fill="hold">
                            <p:stCondLst>
                              <p:cond delay="0"/>
                            </p:stCondLst>
                            <p:childTnLst>
                              <p:par>
                                <p:cTn id="3215" nodeType="clickEffect" fill="hold" presetClass="entr" presetID="9">
                                  <p:stCondLst>
                                    <p:cond delay="0"/>
                                  </p:stCondLst>
                                  <p:childTnLst>
                                    <p:set>
                                      <p:cBhvr>
                                        <p:cTn id="3216" dur="1" fill="hold">
                                          <p:stCondLst>
                                            <p:cond delay="0"/>
                                          </p:stCondLst>
                                        </p:cTn>
                                        <p:tgtEl>
                                          <p:spTgt spid="7910"/>
                                        </p:tgtEl>
                                        <p:attrNameLst>
                                          <p:attrName>style.visibility</p:attrName>
                                        </p:attrNameLst>
                                      </p:cBhvr>
                                      <p:to>
                                        <p:strVal val="visible"/>
                                      </p:to>
                                    </p:set>
                                    <p:animEffect filter="dissolve" transition="in">
                                      <p:cBhvr additive="repl">
                                        <p:cTn id="3217" dur="500"/>
                                        <p:tgtEl>
                                          <p:spTgt spid="7910"/>
                                        </p:tgtEl>
                                      </p:cBhvr>
                                    </p:animEffect>
                                  </p:childTnLst>
                                </p:cTn>
                              </p:par>
                            </p:childTnLst>
                          </p:cTn>
                        </p:par>
                      </p:childTnLst>
                    </p:cTn>
                  </p:par>
                  <p:par>
                    <p:cTn id="3218" fill="hold">
                      <p:stCondLst>
                        <p:cond delay="indefinite"/>
                      </p:stCondLst>
                      <p:childTnLst>
                        <p:par>
                          <p:cTn id="3219" fill="hold">
                            <p:stCondLst>
                              <p:cond delay="0"/>
                            </p:stCondLst>
                            <p:childTnLst>
                              <p:par>
                                <p:cTn id="3220" nodeType="clickEffect" fill="hold" presetClass="entr" presetID="9">
                                  <p:stCondLst>
                                    <p:cond delay="0"/>
                                  </p:stCondLst>
                                  <p:childTnLst>
                                    <p:set>
                                      <p:cBhvr>
                                        <p:cTn id="3221" dur="1" fill="hold">
                                          <p:stCondLst>
                                            <p:cond delay="0"/>
                                          </p:stCondLst>
                                        </p:cTn>
                                        <p:tgtEl>
                                          <p:spTgt spid="7925"/>
                                        </p:tgtEl>
                                        <p:attrNameLst>
                                          <p:attrName>style.visibility</p:attrName>
                                        </p:attrNameLst>
                                      </p:cBhvr>
                                      <p:to>
                                        <p:strVal val="visible"/>
                                      </p:to>
                                    </p:set>
                                    <p:animEffect filter="dissolve" transition="in">
                                      <p:cBhvr additive="repl">
                                        <p:cTn id="3222" dur="500"/>
                                        <p:tgtEl>
                                          <p:spTgt spid="7925"/>
                                        </p:tgtEl>
                                      </p:cBhvr>
                                    </p:animEffect>
                                  </p:childTnLst>
                                </p:cTn>
                              </p:par>
                            </p:childTnLst>
                          </p:cTn>
                        </p:par>
                      </p:childTnLst>
                    </p:cTn>
                  </p:par>
                  <p:par>
                    <p:cTn id="3223" fill="hold">
                      <p:stCondLst>
                        <p:cond delay="indefinite"/>
                      </p:stCondLst>
                      <p:childTnLst>
                        <p:par>
                          <p:cTn id="3224" fill="hold">
                            <p:stCondLst>
                              <p:cond delay="0"/>
                            </p:stCondLst>
                            <p:childTnLst>
                              <p:par>
                                <p:cTn id="3225" nodeType="clickEffect" fill="hold" presetClass="entr" presetID="22" presetSubtype="4">
                                  <p:stCondLst>
                                    <p:cond delay="0"/>
                                  </p:stCondLst>
                                  <p:childTnLst>
                                    <p:set>
                                      <p:cBhvr>
                                        <p:cTn id="3226" dur="1" fill="hold">
                                          <p:stCondLst>
                                            <p:cond delay="0"/>
                                          </p:stCondLst>
                                        </p:cTn>
                                        <p:tgtEl>
                                          <p:spTgt spid="7902"/>
                                        </p:tgtEl>
                                        <p:attrNameLst>
                                          <p:attrName>style.visibility</p:attrName>
                                        </p:attrNameLst>
                                      </p:cBhvr>
                                      <p:to>
                                        <p:strVal val="visible"/>
                                      </p:to>
                                    </p:set>
                                    <p:animEffect filter="wipe(down)" transition="in">
                                      <p:cBhvr additive="repl">
                                        <p:cTn id="3227" dur="500"/>
                                        <p:tgtEl>
                                          <p:spTgt spid="7902"/>
                                        </p:tgtEl>
                                      </p:cBhvr>
                                    </p:animEffect>
                                  </p:childTnLst>
                                </p:cTn>
                              </p:par>
                            </p:childTnLst>
                          </p:cTn>
                        </p:par>
                        <p:par>
                          <p:cTn id="3228" fill="hold">
                            <p:stCondLst>
                              <p:cond delay="500"/>
                            </p:stCondLst>
                            <p:childTnLst>
                              <p:par>
                                <p:cTn id="3229" nodeType="afterEffect" fill="hold" presetClass="entr" presetID="9">
                                  <p:stCondLst>
                                    <p:cond delay="0"/>
                                  </p:stCondLst>
                                  <p:childTnLst>
                                    <p:set>
                                      <p:cBhvr>
                                        <p:cTn id="3230" dur="1" fill="hold">
                                          <p:stCondLst>
                                            <p:cond delay="0"/>
                                          </p:stCondLst>
                                        </p:cTn>
                                        <p:tgtEl>
                                          <p:spTgt spid="7905"/>
                                        </p:tgtEl>
                                        <p:attrNameLst>
                                          <p:attrName>style.visibility</p:attrName>
                                        </p:attrNameLst>
                                      </p:cBhvr>
                                      <p:to>
                                        <p:strVal val="visible"/>
                                      </p:to>
                                    </p:set>
                                    <p:animEffect filter="dissolve" transition="in">
                                      <p:cBhvr additive="repl">
                                        <p:cTn id="3231" dur="500"/>
                                        <p:tgtEl>
                                          <p:spTgt spid="7905"/>
                                        </p:tgtEl>
                                      </p:cBhvr>
                                    </p:animEffect>
                                  </p:childTnLst>
                                </p:cTn>
                              </p:par>
                            </p:childTnLst>
                          </p:cTn>
                        </p:par>
                      </p:childTnLst>
                    </p:cTn>
                  </p:par>
                  <p:par>
                    <p:cTn id="3232" fill="hold">
                      <p:stCondLst>
                        <p:cond delay="indefinite"/>
                      </p:stCondLst>
                      <p:childTnLst>
                        <p:par>
                          <p:cTn id="3233" fill="hold">
                            <p:stCondLst>
                              <p:cond delay="0"/>
                            </p:stCondLst>
                            <p:childTnLst>
                              <p:par>
                                <p:cTn id="3234" nodeType="clickEffect" fill="hold" presetClass="entr" presetID="22" presetSubtype="8">
                                  <p:stCondLst>
                                    <p:cond delay="0"/>
                                  </p:stCondLst>
                                  <p:childTnLst>
                                    <p:set>
                                      <p:cBhvr>
                                        <p:cTn id="3235" dur="1" fill="hold">
                                          <p:stCondLst>
                                            <p:cond delay="0"/>
                                          </p:stCondLst>
                                        </p:cTn>
                                        <p:tgtEl>
                                          <p:spTgt spid="7911"/>
                                        </p:tgtEl>
                                        <p:attrNameLst>
                                          <p:attrName>style.visibility</p:attrName>
                                        </p:attrNameLst>
                                      </p:cBhvr>
                                      <p:to>
                                        <p:strVal val="visible"/>
                                      </p:to>
                                    </p:set>
                                    <p:animEffect filter="wipe(left)" transition="in">
                                      <p:cBhvr additive="repl">
                                        <p:cTn id="3236" dur="2000"/>
                                        <p:tgtEl>
                                          <p:spTgt spid="79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7" name="CustomShape 1"/>
          <p:cNvSpPr/>
          <p:nvPr/>
        </p:nvSpPr>
        <p:spPr>
          <a:xfrm>
            <a:off x="798840" y="2768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CUBIC</a:t>
            </a:r>
            <a:endParaRPr b="0" lang="en-US" sz="4800" spc="-1" strike="noStrike">
              <a:latin typeface="Arial"/>
            </a:endParaRPr>
          </a:p>
        </p:txBody>
      </p:sp>
      <p:sp>
        <p:nvSpPr>
          <p:cNvPr id="7928" name="CustomShape 2"/>
          <p:cNvSpPr/>
          <p:nvPr/>
        </p:nvSpPr>
        <p:spPr>
          <a:xfrm>
            <a:off x="798840" y="1308240"/>
            <a:ext cx="11161440" cy="950040"/>
          </a:xfrm>
          <a:prstGeom prst="rect">
            <a:avLst/>
          </a:prstGeom>
          <a:noFill/>
          <a:ln w="0">
            <a:noFill/>
          </a:ln>
        </p:spPr>
        <p:style>
          <a:lnRef idx="0"/>
          <a:fillRef idx="0"/>
          <a:effectRef idx="0"/>
          <a:fontRef idx="minor"/>
        </p:style>
        <p:txBody>
          <a:bodyPr lIns="90000" rIns="90000" tIns="45000" bIns="45000">
            <a:normAutofit/>
          </a:bodyPr>
          <a:p>
            <a:pPr marL="412920" indent="-28332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K: point in time when TCP window size will reach W</a:t>
            </a:r>
            <a:r>
              <a:rPr b="0" lang="en-US" sz="2800" spc="-1" strike="noStrike" baseline="-25000">
                <a:solidFill>
                  <a:srgbClr val="000000"/>
                </a:solidFill>
                <a:latin typeface="Calibri"/>
                <a:ea typeface="ＭＳ Ｐゴシック"/>
              </a:rPr>
              <a:t>max</a:t>
            </a:r>
            <a:endParaRPr b="0" lang="en-US" sz="2800" spc="-1" strike="noStrike">
              <a:latin typeface="Arial"/>
            </a:endParaRPr>
          </a:p>
          <a:p>
            <a:pPr lvl="1" marL="803160" indent="-29268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K itself is tuneable</a:t>
            </a:r>
            <a:endParaRPr b="0" lang="en-US" sz="2400" spc="-1" strike="noStrike">
              <a:latin typeface="Arial"/>
            </a:endParaRPr>
          </a:p>
          <a:p>
            <a:pPr marL="130320">
              <a:lnSpc>
                <a:spcPct val="90000"/>
              </a:lnSpc>
              <a:spcBef>
                <a:spcPts val="1001"/>
              </a:spcBef>
              <a:tabLst>
                <a:tab algn="l" pos="0"/>
              </a:tabLst>
            </a:pPr>
            <a:endParaRPr b="0" lang="en-US" sz="2400" spc="-1" strike="noStrike">
              <a:latin typeface="Arial"/>
            </a:endParaRPr>
          </a:p>
        </p:txBody>
      </p:sp>
      <p:sp>
        <p:nvSpPr>
          <p:cNvPr id="7929" name="CustomShape 3"/>
          <p:cNvSpPr/>
          <p:nvPr/>
        </p:nvSpPr>
        <p:spPr>
          <a:xfrm>
            <a:off x="952200" y="3043800"/>
            <a:ext cx="10285200" cy="993240"/>
          </a:xfrm>
          <a:prstGeom prst="rect">
            <a:avLst/>
          </a:prstGeom>
          <a:noFill/>
          <a:ln w="0">
            <a:noFill/>
          </a:ln>
        </p:spPr>
        <p:style>
          <a:lnRef idx="0"/>
          <a:fillRef idx="0"/>
          <a:effectRef idx="0"/>
          <a:fontRef idx="minor"/>
        </p:style>
        <p:txBody>
          <a:bodyPr lIns="90000" rIns="90000" tIns="45000" bIns="45000">
            <a:normAutofit/>
          </a:bodyPr>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larger increases when further away from K</a:t>
            </a:r>
            <a:endParaRPr b="0" lang="en-US" sz="24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smaller increases (cautious) when nearer K</a:t>
            </a:r>
            <a:endParaRPr b="0" lang="en-US" sz="2400" spc="-1" strike="noStrike">
              <a:latin typeface="Arial"/>
            </a:endParaRPr>
          </a:p>
          <a:p>
            <a:pPr marL="130320">
              <a:lnSpc>
                <a:spcPct val="90000"/>
              </a:lnSpc>
              <a:spcBef>
                <a:spcPts val="1001"/>
              </a:spcBef>
              <a:tabLst>
                <a:tab algn="l" pos="0"/>
              </a:tabLst>
            </a:pPr>
            <a:endParaRPr b="0" lang="en-US" sz="2400" spc="-1" strike="noStrike">
              <a:latin typeface="Arial"/>
            </a:endParaRPr>
          </a:p>
        </p:txBody>
      </p:sp>
      <p:grpSp>
        <p:nvGrpSpPr>
          <p:cNvPr id="7930" name="Group 4"/>
          <p:cNvGrpSpPr/>
          <p:nvPr/>
        </p:nvGrpSpPr>
        <p:grpSpPr>
          <a:xfrm>
            <a:off x="5042520" y="2893680"/>
            <a:ext cx="5695200" cy="3659760"/>
            <a:chOff x="5042520" y="2893680"/>
            <a:chExt cx="5695200" cy="3659760"/>
          </a:xfrm>
        </p:grpSpPr>
        <p:sp>
          <p:nvSpPr>
            <p:cNvPr id="7931" name="CustomShape 5"/>
            <p:cNvSpPr/>
            <p:nvPr/>
          </p:nvSpPr>
          <p:spPr>
            <a:xfrm>
              <a:off x="5042520" y="5185080"/>
              <a:ext cx="781560" cy="846000"/>
            </a:xfrm>
            <a:prstGeom prst="rect">
              <a:avLst/>
            </a:prstGeom>
            <a:noFill/>
            <a:ln w="0">
              <a:noFill/>
            </a:ln>
          </p:spPr>
          <p:style>
            <a:lnRef idx="0"/>
            <a:fillRef idx="0"/>
            <a:effectRef idx="0"/>
            <a:fontRef idx="minor"/>
          </p:style>
          <p:txBody>
            <a:bodyPr wrap="none" lIns="90000" rIns="90000" tIns="45000" bIns="45000">
              <a:spAutoFit/>
            </a:bodyPr>
            <a:p>
              <a:pPr algn="r">
                <a:lnSpc>
                  <a:spcPct val="85000"/>
                </a:lnSpc>
                <a:tabLst>
                  <a:tab algn="l" pos="0"/>
                </a:tabLst>
              </a:pPr>
              <a:r>
                <a:rPr b="0" lang="en-US" sz="1400" spc="-1" strike="noStrike">
                  <a:solidFill>
                    <a:srgbClr val="000000"/>
                  </a:solidFill>
                  <a:latin typeface="Calibri"/>
                  <a:ea typeface="DejaVu Sans"/>
                </a:rPr>
                <a:t>TCP</a:t>
              </a:r>
              <a:endParaRPr b="0" lang="en-US" sz="1400" spc="-1" strike="noStrike">
                <a:latin typeface="Arial"/>
              </a:endParaRPr>
            </a:p>
            <a:p>
              <a:pPr algn="r">
                <a:lnSpc>
                  <a:spcPct val="85000"/>
                </a:lnSpc>
                <a:tabLst>
                  <a:tab algn="l" pos="0"/>
                </a:tabLst>
              </a:pPr>
              <a:r>
                <a:rPr b="0" lang="en-US" sz="1400" spc="-1" strike="noStrike">
                  <a:solidFill>
                    <a:srgbClr val="000000"/>
                  </a:solidFill>
                  <a:latin typeface="Calibri"/>
                  <a:ea typeface="DejaVu Sans"/>
                </a:rPr>
                <a:t>sending </a:t>
              </a:r>
              <a:endParaRPr b="0" lang="en-US" sz="1400" spc="-1" strike="noStrike">
                <a:latin typeface="Arial"/>
              </a:endParaRPr>
            </a:p>
            <a:p>
              <a:pPr algn="r">
                <a:lnSpc>
                  <a:spcPct val="85000"/>
                </a:lnSpc>
                <a:tabLst>
                  <a:tab algn="l" pos="0"/>
                </a:tabLst>
              </a:pPr>
              <a:r>
                <a:rPr b="0" lang="en-US" sz="1400" spc="-1" strike="noStrike">
                  <a:solidFill>
                    <a:srgbClr val="000000"/>
                  </a:solidFill>
                  <a:latin typeface="Calibri"/>
                  <a:ea typeface="DejaVu Sans"/>
                </a:rPr>
                <a:t>rate</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7932" name="Line 6"/>
            <p:cNvSpPr/>
            <p:nvPr/>
          </p:nvSpPr>
          <p:spPr>
            <a:xfrm>
              <a:off x="5801760" y="6261840"/>
              <a:ext cx="4597920" cy="360"/>
            </a:xfrm>
            <a:prstGeom prst="line">
              <a:avLst/>
            </a:prstGeom>
            <a:ln>
              <a:solidFill>
                <a:schemeClr val="tx1"/>
              </a:solidFill>
              <a:tailEnd len="med" type="triangle" w="med"/>
            </a:ln>
          </p:spPr>
          <p:style>
            <a:lnRef idx="2">
              <a:schemeClr val="accent1"/>
            </a:lnRef>
            <a:fillRef idx="0">
              <a:schemeClr val="accent1"/>
            </a:fillRef>
            <a:effectRef idx="1">
              <a:schemeClr val="accent1"/>
            </a:effectRef>
            <a:fontRef idx="minor"/>
          </p:style>
        </p:sp>
        <p:sp>
          <p:nvSpPr>
            <p:cNvPr id="7933" name="Line 7"/>
            <p:cNvSpPr/>
            <p:nvPr/>
          </p:nvSpPr>
          <p:spPr>
            <a:xfrm flipV="1">
              <a:off x="5801760" y="4039560"/>
              <a:ext cx="360" cy="2222640"/>
            </a:xfrm>
            <a:prstGeom prst="line">
              <a:avLst/>
            </a:prstGeom>
            <a:ln>
              <a:solidFill>
                <a:schemeClr val="tx1"/>
              </a:solidFill>
              <a:tailEnd len="med" type="triangle" w="med"/>
            </a:ln>
          </p:spPr>
          <p:style>
            <a:lnRef idx="2">
              <a:schemeClr val="accent1"/>
            </a:lnRef>
            <a:fillRef idx="0">
              <a:schemeClr val="accent1"/>
            </a:fillRef>
            <a:effectRef idx="1">
              <a:schemeClr val="accent1"/>
            </a:effectRef>
            <a:fontRef idx="minor"/>
          </p:style>
        </p:sp>
        <p:sp>
          <p:nvSpPr>
            <p:cNvPr id="7934" name="CustomShape 8"/>
            <p:cNvSpPr/>
            <p:nvPr/>
          </p:nvSpPr>
          <p:spPr>
            <a:xfrm>
              <a:off x="5816160" y="4445280"/>
              <a:ext cx="478440" cy="1808640"/>
            </a:xfrm>
            <a:custGeom>
              <a:avLst/>
              <a:gdLst/>
              <a:ahLst/>
              <a:rect l="l" t="t" r="r" b="b"/>
              <a:pathLst>
                <a:path w="892239" h="3160756">
                  <a:moveTo>
                    <a:pt x="892239" y="0"/>
                  </a:moveTo>
                  <a:cubicBezTo>
                    <a:pt x="857076" y="951096"/>
                    <a:pt x="829323" y="1859859"/>
                    <a:pt x="793426" y="2355915"/>
                  </a:cubicBezTo>
                  <a:cubicBezTo>
                    <a:pt x="757529" y="2851971"/>
                    <a:pt x="751946" y="2746980"/>
                    <a:pt x="676858" y="2976336"/>
                  </a:cubicBezTo>
                  <a:cubicBezTo>
                    <a:pt x="601770" y="3205692"/>
                    <a:pt x="160327" y="3152732"/>
                    <a:pt x="0" y="3160551"/>
                  </a:cubicBezTo>
                </a:path>
              </a:pathLst>
            </a:custGeom>
            <a:noFill/>
            <a:ln>
              <a:solidFill>
                <a:schemeClr val="accent3">
                  <a:lumMod val="75000"/>
                </a:schemeClr>
              </a:solidFill>
            </a:ln>
            <a:effectLst>
              <a:outerShdw blurRad="4000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935" name="Line 9"/>
            <p:cNvSpPr/>
            <p:nvPr/>
          </p:nvSpPr>
          <p:spPr>
            <a:xfrm>
              <a:off x="6296760" y="4404600"/>
              <a:ext cx="2774520" cy="360"/>
            </a:xfrm>
            <a:prstGeom prst="line">
              <a:avLst/>
            </a:prstGeom>
            <a:ln>
              <a:solidFill>
                <a:schemeClr val="tx1"/>
              </a:solidFill>
              <a:prstDash val="dash"/>
            </a:ln>
          </p:spPr>
          <p:style>
            <a:lnRef idx="2">
              <a:schemeClr val="accent1"/>
            </a:lnRef>
            <a:fillRef idx="0">
              <a:schemeClr val="accent1"/>
            </a:fillRef>
            <a:effectRef idx="1">
              <a:schemeClr val="accent1"/>
            </a:effectRef>
            <a:fontRef idx="minor"/>
          </p:style>
        </p:sp>
        <p:grpSp>
          <p:nvGrpSpPr>
            <p:cNvPr id="7936" name="Group 10"/>
            <p:cNvGrpSpPr/>
            <p:nvPr/>
          </p:nvGrpSpPr>
          <p:grpSpPr>
            <a:xfrm>
              <a:off x="6350400" y="4445280"/>
              <a:ext cx="795600" cy="900360"/>
              <a:chOff x="6350400" y="4445280"/>
              <a:chExt cx="795600" cy="900360"/>
            </a:xfrm>
          </p:grpSpPr>
          <p:sp>
            <p:nvSpPr>
              <p:cNvPr id="7937" name="Line 11"/>
              <p:cNvSpPr/>
              <p:nvPr/>
            </p:nvSpPr>
            <p:spPr>
              <a:xfrm flipH="1">
                <a:off x="6382440" y="4445280"/>
                <a:ext cx="763560" cy="900360"/>
              </a:xfrm>
              <a:prstGeom prst="line">
                <a:avLst/>
              </a:prstGeom>
              <a:ln>
                <a:solidFill>
                  <a:srgbClr val="c00000"/>
                </a:solidFill>
              </a:ln>
            </p:spPr>
            <p:style>
              <a:lnRef idx="2">
                <a:schemeClr val="accent1"/>
              </a:lnRef>
              <a:fillRef idx="0">
                <a:schemeClr val="accent1"/>
              </a:fillRef>
              <a:effectRef idx="1">
                <a:schemeClr val="accent1"/>
              </a:effectRef>
              <a:fontRef idx="minor"/>
            </p:style>
          </p:sp>
          <p:sp>
            <p:nvSpPr>
              <p:cNvPr id="7938" name="CustomShape 12"/>
              <p:cNvSpPr/>
              <p:nvPr/>
            </p:nvSpPr>
            <p:spPr>
              <a:xfrm>
                <a:off x="6350400" y="4446360"/>
                <a:ext cx="736200" cy="893160"/>
              </a:xfrm>
              <a:custGeom>
                <a:avLst/>
                <a:gdLst/>
                <a:ahLst/>
                <a:rect l="l" t="t" r="r" b="b"/>
                <a:pathLst>
                  <a:path w="1147562" h="2103931">
                    <a:moveTo>
                      <a:pt x="1147562" y="0"/>
                    </a:moveTo>
                    <a:cubicBezTo>
                      <a:pt x="-38197" y="56892"/>
                      <a:pt x="50361" y="547727"/>
                      <a:pt x="0" y="2103931"/>
                    </a:cubicBezTo>
                  </a:path>
                </a:pathLst>
              </a:custGeom>
              <a:noFill/>
              <a:ln>
                <a:solidFill>
                  <a:srgbClr val="0000a3"/>
                </a:solidFill>
                <a:prstDash val="dash"/>
              </a:ln>
              <a:effectLst>
                <a:outerShdw blurRad="4000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grpSp>
        <p:grpSp>
          <p:nvGrpSpPr>
            <p:cNvPr id="7939" name="Group 13"/>
            <p:cNvGrpSpPr/>
            <p:nvPr/>
          </p:nvGrpSpPr>
          <p:grpSpPr>
            <a:xfrm>
              <a:off x="7112520" y="4440960"/>
              <a:ext cx="795600" cy="900720"/>
              <a:chOff x="7112520" y="4440960"/>
              <a:chExt cx="795600" cy="900720"/>
            </a:xfrm>
          </p:grpSpPr>
          <p:sp>
            <p:nvSpPr>
              <p:cNvPr id="7940" name="Line 14"/>
              <p:cNvSpPr/>
              <p:nvPr/>
            </p:nvSpPr>
            <p:spPr>
              <a:xfrm flipH="1">
                <a:off x="7144560" y="4440960"/>
                <a:ext cx="763560" cy="900720"/>
              </a:xfrm>
              <a:prstGeom prst="line">
                <a:avLst/>
              </a:prstGeom>
              <a:ln>
                <a:solidFill>
                  <a:srgbClr val="c00000"/>
                </a:solidFill>
              </a:ln>
            </p:spPr>
            <p:style>
              <a:lnRef idx="2">
                <a:schemeClr val="accent1"/>
              </a:lnRef>
              <a:fillRef idx="0">
                <a:schemeClr val="accent1"/>
              </a:fillRef>
              <a:effectRef idx="1">
                <a:schemeClr val="accent1"/>
              </a:effectRef>
              <a:fontRef idx="minor"/>
            </p:style>
          </p:sp>
          <p:sp>
            <p:nvSpPr>
              <p:cNvPr id="7941" name="CustomShape 15"/>
              <p:cNvSpPr/>
              <p:nvPr/>
            </p:nvSpPr>
            <p:spPr>
              <a:xfrm>
                <a:off x="7112520" y="4442760"/>
                <a:ext cx="736200" cy="893160"/>
              </a:xfrm>
              <a:custGeom>
                <a:avLst/>
                <a:gdLst/>
                <a:ahLst/>
                <a:rect l="l" t="t" r="r" b="b"/>
                <a:pathLst>
                  <a:path w="1147562" h="2103931">
                    <a:moveTo>
                      <a:pt x="1147562" y="0"/>
                    </a:moveTo>
                    <a:cubicBezTo>
                      <a:pt x="-38197" y="56892"/>
                      <a:pt x="50361" y="547727"/>
                      <a:pt x="0" y="2103931"/>
                    </a:cubicBezTo>
                  </a:path>
                </a:pathLst>
              </a:custGeom>
              <a:noFill/>
              <a:ln>
                <a:solidFill>
                  <a:srgbClr val="0000a3"/>
                </a:solidFill>
                <a:prstDash val="dash"/>
              </a:ln>
              <a:effectLst>
                <a:outerShdw blurRad="4000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grpSp>
        <p:grpSp>
          <p:nvGrpSpPr>
            <p:cNvPr id="7942" name="Group 16"/>
            <p:cNvGrpSpPr/>
            <p:nvPr/>
          </p:nvGrpSpPr>
          <p:grpSpPr>
            <a:xfrm>
              <a:off x="7916040" y="4439520"/>
              <a:ext cx="795600" cy="900360"/>
              <a:chOff x="7916040" y="4439520"/>
              <a:chExt cx="795600" cy="900360"/>
            </a:xfrm>
          </p:grpSpPr>
          <p:sp>
            <p:nvSpPr>
              <p:cNvPr id="7943" name="Line 17"/>
              <p:cNvSpPr/>
              <p:nvPr/>
            </p:nvSpPr>
            <p:spPr>
              <a:xfrm flipH="1">
                <a:off x="7948080" y="4439520"/>
                <a:ext cx="763560" cy="900360"/>
              </a:xfrm>
              <a:prstGeom prst="line">
                <a:avLst/>
              </a:prstGeom>
              <a:ln>
                <a:solidFill>
                  <a:srgbClr val="c00000"/>
                </a:solidFill>
              </a:ln>
            </p:spPr>
            <p:style>
              <a:lnRef idx="2">
                <a:schemeClr val="accent1"/>
              </a:lnRef>
              <a:fillRef idx="0">
                <a:schemeClr val="accent1"/>
              </a:fillRef>
              <a:effectRef idx="1">
                <a:schemeClr val="accent1"/>
              </a:effectRef>
              <a:fontRef idx="minor"/>
            </p:style>
          </p:sp>
          <p:sp>
            <p:nvSpPr>
              <p:cNvPr id="7944" name="CustomShape 18"/>
              <p:cNvSpPr/>
              <p:nvPr/>
            </p:nvSpPr>
            <p:spPr>
              <a:xfrm>
                <a:off x="7916040" y="4440960"/>
                <a:ext cx="736200" cy="893160"/>
              </a:xfrm>
              <a:custGeom>
                <a:avLst/>
                <a:gdLst/>
                <a:ahLst/>
                <a:rect l="l" t="t" r="r" b="b"/>
                <a:pathLst>
                  <a:path w="1147562" h="2103931">
                    <a:moveTo>
                      <a:pt x="1147562" y="0"/>
                    </a:moveTo>
                    <a:cubicBezTo>
                      <a:pt x="-38197" y="56892"/>
                      <a:pt x="50361" y="547727"/>
                      <a:pt x="0" y="2103931"/>
                    </a:cubicBezTo>
                  </a:path>
                </a:pathLst>
              </a:custGeom>
              <a:noFill/>
              <a:ln>
                <a:solidFill>
                  <a:srgbClr val="0000a3"/>
                </a:solidFill>
                <a:prstDash val="dash"/>
              </a:ln>
              <a:effectLst>
                <a:outerShdw blurRad="4000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grpSp>
        <p:grpSp>
          <p:nvGrpSpPr>
            <p:cNvPr id="7945" name="Group 19"/>
            <p:cNvGrpSpPr/>
            <p:nvPr/>
          </p:nvGrpSpPr>
          <p:grpSpPr>
            <a:xfrm>
              <a:off x="8750520" y="4432680"/>
              <a:ext cx="795600" cy="900360"/>
              <a:chOff x="8750520" y="4432680"/>
              <a:chExt cx="795600" cy="900360"/>
            </a:xfrm>
          </p:grpSpPr>
          <p:sp>
            <p:nvSpPr>
              <p:cNvPr id="7946" name="Line 20"/>
              <p:cNvSpPr/>
              <p:nvPr/>
            </p:nvSpPr>
            <p:spPr>
              <a:xfrm flipH="1">
                <a:off x="8782560" y="4432680"/>
                <a:ext cx="763560" cy="900360"/>
              </a:xfrm>
              <a:prstGeom prst="line">
                <a:avLst/>
              </a:prstGeom>
              <a:ln>
                <a:solidFill>
                  <a:srgbClr val="c00000"/>
                </a:solidFill>
              </a:ln>
            </p:spPr>
            <p:style>
              <a:lnRef idx="2">
                <a:schemeClr val="accent1"/>
              </a:lnRef>
              <a:fillRef idx="0">
                <a:schemeClr val="accent1"/>
              </a:fillRef>
              <a:effectRef idx="1">
                <a:schemeClr val="accent1"/>
              </a:effectRef>
              <a:fontRef idx="minor"/>
            </p:style>
          </p:sp>
          <p:sp>
            <p:nvSpPr>
              <p:cNvPr id="7947" name="CustomShape 21"/>
              <p:cNvSpPr/>
              <p:nvPr/>
            </p:nvSpPr>
            <p:spPr>
              <a:xfrm>
                <a:off x="8750520" y="4434120"/>
                <a:ext cx="736200" cy="893160"/>
              </a:xfrm>
              <a:custGeom>
                <a:avLst/>
                <a:gdLst/>
                <a:ahLst/>
                <a:rect l="l" t="t" r="r" b="b"/>
                <a:pathLst>
                  <a:path w="1147562" h="2103931">
                    <a:moveTo>
                      <a:pt x="1147562" y="0"/>
                    </a:moveTo>
                    <a:cubicBezTo>
                      <a:pt x="-38197" y="56892"/>
                      <a:pt x="50361" y="547727"/>
                      <a:pt x="0" y="2103931"/>
                    </a:cubicBezTo>
                  </a:path>
                </a:pathLst>
              </a:custGeom>
              <a:noFill/>
              <a:ln>
                <a:solidFill>
                  <a:srgbClr val="0000a3"/>
                </a:solidFill>
                <a:prstDash val="dash"/>
              </a:ln>
              <a:effectLst>
                <a:outerShdw blurRad="4000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grpSp>
        <p:grpSp>
          <p:nvGrpSpPr>
            <p:cNvPr id="7948" name="Group 22"/>
            <p:cNvGrpSpPr/>
            <p:nvPr/>
          </p:nvGrpSpPr>
          <p:grpSpPr>
            <a:xfrm>
              <a:off x="9544320" y="3096720"/>
              <a:ext cx="1128240" cy="1337040"/>
              <a:chOff x="9544320" y="3096720"/>
              <a:chExt cx="1128240" cy="1337040"/>
            </a:xfrm>
          </p:grpSpPr>
          <p:sp>
            <p:nvSpPr>
              <p:cNvPr id="7949" name="Line 23"/>
              <p:cNvSpPr/>
              <p:nvPr/>
            </p:nvSpPr>
            <p:spPr>
              <a:xfrm flipV="1">
                <a:off x="9544320" y="3096720"/>
                <a:ext cx="1128240" cy="1337040"/>
              </a:xfrm>
              <a:prstGeom prst="line">
                <a:avLst/>
              </a:prstGeom>
              <a:ln>
                <a:solidFill>
                  <a:srgbClr val="c00000"/>
                </a:solidFill>
              </a:ln>
            </p:spPr>
            <p:style>
              <a:lnRef idx="2">
                <a:schemeClr val="accent1"/>
              </a:lnRef>
              <a:fillRef idx="0">
                <a:schemeClr val="accent1"/>
              </a:fillRef>
              <a:effectRef idx="1">
                <a:schemeClr val="accent1"/>
              </a:effectRef>
              <a:fontRef idx="minor"/>
            </p:style>
          </p:sp>
          <p:sp>
            <p:nvSpPr>
              <p:cNvPr id="7950" name="CustomShape 24"/>
              <p:cNvSpPr/>
              <p:nvPr/>
            </p:nvSpPr>
            <p:spPr>
              <a:xfrm rot="10800000">
                <a:off x="9603720" y="3518280"/>
                <a:ext cx="740520" cy="914760"/>
              </a:xfrm>
              <a:custGeom>
                <a:avLst/>
                <a:gdLst/>
                <a:ahLst/>
                <a:rect l="l" t="t" r="r" b="b"/>
                <a:pathLst>
                  <a:path w="1153813" h="2154669">
                    <a:moveTo>
                      <a:pt x="1153813" y="0"/>
                    </a:moveTo>
                    <a:cubicBezTo>
                      <a:pt x="-31946" y="56892"/>
                      <a:pt x="50361" y="598465"/>
                      <a:pt x="0" y="2154669"/>
                    </a:cubicBezTo>
                  </a:path>
                </a:pathLst>
              </a:custGeom>
              <a:noFill/>
              <a:ln>
                <a:solidFill>
                  <a:srgbClr val="0000a3"/>
                </a:solidFill>
                <a:prstDash val="dash"/>
              </a:ln>
              <a:effectLst>
                <a:outerShdw blurRad="4000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grpSp>
        <p:sp>
          <p:nvSpPr>
            <p:cNvPr id="7951" name="Line 25"/>
            <p:cNvSpPr/>
            <p:nvPr/>
          </p:nvSpPr>
          <p:spPr>
            <a:xfrm flipH="1">
              <a:off x="10339920" y="2893680"/>
              <a:ext cx="30600" cy="717120"/>
            </a:xfrm>
            <a:prstGeom prst="line">
              <a:avLst/>
            </a:prstGeom>
            <a:ln>
              <a:solidFill>
                <a:srgbClr val="0000a3"/>
              </a:solidFill>
              <a:prstDash val="dash"/>
            </a:ln>
          </p:spPr>
          <p:style>
            <a:lnRef idx="2">
              <a:schemeClr val="accent1"/>
            </a:lnRef>
            <a:fillRef idx="0">
              <a:schemeClr val="accent1"/>
            </a:fillRef>
            <a:effectRef idx="1">
              <a:schemeClr val="accent1"/>
            </a:effectRef>
            <a:fontRef idx="minor"/>
          </p:style>
        </p:sp>
        <p:sp>
          <p:nvSpPr>
            <p:cNvPr id="7952" name="CustomShape 26"/>
            <p:cNvSpPr/>
            <p:nvPr/>
          </p:nvSpPr>
          <p:spPr>
            <a:xfrm>
              <a:off x="9885240" y="5941080"/>
              <a:ext cx="50868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time</a:t>
              </a:r>
              <a:endParaRPr b="0" lang="en-US" sz="1400" spc="-1" strike="noStrike">
                <a:latin typeface="Arial"/>
              </a:endParaRPr>
            </a:p>
          </p:txBody>
        </p:sp>
        <p:sp>
          <p:nvSpPr>
            <p:cNvPr id="7953" name="CustomShape 27"/>
            <p:cNvSpPr/>
            <p:nvPr/>
          </p:nvSpPr>
          <p:spPr>
            <a:xfrm>
              <a:off x="9477720" y="4611600"/>
              <a:ext cx="1260000" cy="988560"/>
            </a:xfrm>
            <a:prstGeom prst="rect">
              <a:avLst/>
            </a:prstGeom>
            <a:noFill/>
            <a:ln w="0">
              <a:noFill/>
            </a:ln>
          </p:spPr>
          <p:style>
            <a:lnRef idx="0"/>
            <a:fillRef idx="0"/>
            <a:effectRef idx="0"/>
            <a:fontRef idx="minor"/>
          </p:style>
          <p:txBody>
            <a:bodyPr wrap="none" lIns="90000" rIns="90000" tIns="45000" bIns="45000">
              <a:spAutoFit/>
            </a:bodyPr>
            <a:p>
              <a:pPr>
                <a:lnSpc>
                  <a:spcPct val="85000"/>
                </a:lnSpc>
                <a:spcBef>
                  <a:spcPts val="601"/>
                </a:spcBef>
                <a:tabLst>
                  <a:tab algn="l" pos="0"/>
                </a:tabLst>
              </a:pPr>
              <a:r>
                <a:rPr b="0" lang="en-US" sz="2000" spc="-1" strike="noStrike">
                  <a:solidFill>
                    <a:srgbClr val="c00000"/>
                  </a:solidFill>
                  <a:latin typeface="Calibri"/>
                  <a:ea typeface="DejaVu Sans"/>
                </a:rPr>
                <a:t>TCP Reno</a:t>
              </a:r>
              <a:endParaRPr b="0" lang="en-US" sz="2000" spc="-1" strike="noStrike">
                <a:latin typeface="Arial"/>
              </a:endParaRPr>
            </a:p>
            <a:p>
              <a:pPr>
                <a:lnSpc>
                  <a:spcPct val="85000"/>
                </a:lnSpc>
                <a:spcBef>
                  <a:spcPts val="601"/>
                </a:spcBef>
                <a:tabLst>
                  <a:tab algn="l" pos="0"/>
                </a:tabLst>
              </a:pPr>
              <a:r>
                <a:rPr b="0" lang="en-US" sz="2000" spc="-1" strike="noStrike">
                  <a:solidFill>
                    <a:srgbClr val="0000a3"/>
                  </a:solidFill>
                  <a:latin typeface="Calibri"/>
                  <a:ea typeface="DejaVu Sans"/>
                </a:rPr>
                <a:t>TCP CUBIC</a:t>
              </a:r>
              <a:endParaRPr b="0" lang="en-US" sz="2000" spc="-1" strike="noStrike">
                <a:latin typeface="Arial"/>
              </a:endParaRPr>
            </a:p>
            <a:p>
              <a:pPr>
                <a:lnSpc>
                  <a:spcPct val="100000"/>
                </a:lnSpc>
                <a:tabLst>
                  <a:tab algn="l" pos="0"/>
                </a:tabLst>
              </a:pPr>
              <a:endParaRPr b="0" lang="en-US" sz="2000" spc="-1" strike="noStrike">
                <a:latin typeface="Arial"/>
              </a:endParaRPr>
            </a:p>
          </p:txBody>
        </p:sp>
        <p:sp>
          <p:nvSpPr>
            <p:cNvPr id="7954" name="CustomShape 28"/>
            <p:cNvSpPr/>
            <p:nvPr/>
          </p:nvSpPr>
          <p:spPr>
            <a:xfrm>
              <a:off x="5315040" y="4213080"/>
              <a:ext cx="513360" cy="295560"/>
            </a:xfrm>
            <a:prstGeom prst="rect">
              <a:avLst/>
            </a:prstGeom>
            <a:noFill/>
            <a:ln w="0">
              <a:noFill/>
            </a:ln>
          </p:spPr>
          <p:style>
            <a:lnRef idx="0"/>
            <a:fillRef idx="0"/>
            <a:effectRef idx="0"/>
            <a:fontRef idx="minor"/>
          </p:style>
          <p:txBody>
            <a:bodyPr wrap="none" lIns="90000" rIns="90000" tIns="45000" bIns="45000">
              <a:spAutoFit/>
            </a:bodyPr>
            <a:p>
              <a:pPr algn="r">
                <a:lnSpc>
                  <a:spcPct val="85000"/>
                </a:lnSpc>
                <a:tabLst>
                  <a:tab algn="l" pos="0"/>
                </a:tabLst>
              </a:pPr>
              <a:r>
                <a:rPr b="0" lang="en-US" sz="1400" spc="-1" strike="noStrike">
                  <a:solidFill>
                    <a:srgbClr val="000000"/>
                  </a:solidFill>
                  <a:latin typeface="Calibri"/>
                  <a:ea typeface="DejaVu Sans"/>
                </a:rPr>
                <a:t>W</a:t>
              </a:r>
              <a:r>
                <a:rPr b="0" lang="en-US" sz="1400" spc="-1" strike="noStrike" baseline="-25000">
                  <a:solidFill>
                    <a:srgbClr val="000000"/>
                  </a:solidFill>
                  <a:latin typeface="Calibri"/>
                  <a:ea typeface="DejaVu Sans"/>
                </a:rPr>
                <a:t>max</a:t>
              </a:r>
              <a:endParaRPr b="0" lang="en-US" sz="1400" spc="-1" strike="noStrike">
                <a:latin typeface="Arial"/>
              </a:endParaRPr>
            </a:p>
          </p:txBody>
        </p:sp>
        <p:sp>
          <p:nvSpPr>
            <p:cNvPr id="7955" name="CustomShape 29"/>
            <p:cNvSpPr/>
            <p:nvPr/>
          </p:nvSpPr>
          <p:spPr>
            <a:xfrm>
              <a:off x="6190920" y="6255360"/>
              <a:ext cx="290880" cy="295560"/>
            </a:xfrm>
            <a:prstGeom prst="rect">
              <a:avLst/>
            </a:prstGeom>
            <a:noFill/>
            <a:ln w="0">
              <a:noFill/>
            </a:ln>
          </p:spPr>
          <p:style>
            <a:lnRef idx="0"/>
            <a:fillRef idx="0"/>
            <a:effectRef idx="0"/>
            <a:fontRef idx="minor"/>
          </p:style>
          <p:txBody>
            <a:bodyPr wrap="none" lIns="90000" rIns="90000" tIns="45000" bIns="45000">
              <a:spAutoFit/>
            </a:bodyPr>
            <a:p>
              <a:pPr algn="r">
                <a:lnSpc>
                  <a:spcPct val="85000"/>
                </a:lnSpc>
                <a:tabLst>
                  <a:tab algn="l" pos="0"/>
                </a:tabLst>
              </a:pPr>
              <a:r>
                <a:rPr b="0" lang="en-US" sz="1400" spc="-1" strike="noStrike">
                  <a:solidFill>
                    <a:srgbClr val="000000"/>
                  </a:solidFill>
                  <a:latin typeface="Calibri"/>
                  <a:ea typeface="DejaVu Sans"/>
                </a:rPr>
                <a:t>t</a:t>
              </a:r>
              <a:r>
                <a:rPr b="0" lang="en-US" sz="1400" spc="-1" strike="noStrike" baseline="-25000">
                  <a:solidFill>
                    <a:srgbClr val="000000"/>
                  </a:solidFill>
                  <a:latin typeface="Calibri"/>
                  <a:ea typeface="DejaVu Sans"/>
                </a:rPr>
                <a:t>0</a:t>
              </a:r>
              <a:endParaRPr b="0" lang="en-US" sz="1400" spc="-1" strike="noStrike">
                <a:latin typeface="Arial"/>
              </a:endParaRPr>
            </a:p>
          </p:txBody>
        </p:sp>
        <p:sp>
          <p:nvSpPr>
            <p:cNvPr id="7956" name="CustomShape 30"/>
            <p:cNvSpPr/>
            <p:nvPr/>
          </p:nvSpPr>
          <p:spPr>
            <a:xfrm>
              <a:off x="6993000" y="6257880"/>
              <a:ext cx="313560" cy="295560"/>
            </a:xfrm>
            <a:prstGeom prst="rect">
              <a:avLst/>
            </a:prstGeom>
            <a:noFill/>
            <a:ln w="0">
              <a:noFill/>
            </a:ln>
          </p:spPr>
          <p:style>
            <a:lnRef idx="0"/>
            <a:fillRef idx="0"/>
            <a:effectRef idx="0"/>
            <a:fontRef idx="minor"/>
          </p:style>
          <p:txBody>
            <a:bodyPr wrap="none" lIns="90000" rIns="90000" tIns="45000" bIns="45000">
              <a:spAutoFit/>
            </a:bodyPr>
            <a:p>
              <a:pPr algn="r">
                <a:lnSpc>
                  <a:spcPct val="85000"/>
                </a:lnSpc>
                <a:tabLst>
                  <a:tab algn="l" pos="0"/>
                </a:tabLst>
              </a:pPr>
              <a:r>
                <a:rPr b="0" lang="en-US" sz="1400" spc="-1" strike="noStrike">
                  <a:solidFill>
                    <a:srgbClr val="000000"/>
                  </a:solidFill>
                  <a:latin typeface="Calibri"/>
                  <a:ea typeface="DejaVu Sans"/>
                </a:rPr>
                <a:t>t</a:t>
              </a:r>
              <a:r>
                <a:rPr b="0" lang="en-US" sz="1400" spc="-1" strike="noStrike" baseline="-25000">
                  <a:solidFill>
                    <a:srgbClr val="000000"/>
                  </a:solidFill>
                  <a:latin typeface="Calibri"/>
                  <a:ea typeface="DejaVu Sans"/>
                </a:rPr>
                <a:t>1 </a:t>
              </a:r>
              <a:endParaRPr b="0" lang="en-US" sz="1400" spc="-1" strike="noStrike">
                <a:latin typeface="Arial"/>
              </a:endParaRPr>
            </a:p>
          </p:txBody>
        </p:sp>
        <p:sp>
          <p:nvSpPr>
            <p:cNvPr id="7957" name="CustomShape 31"/>
            <p:cNvSpPr/>
            <p:nvPr/>
          </p:nvSpPr>
          <p:spPr>
            <a:xfrm>
              <a:off x="7795800" y="6257160"/>
              <a:ext cx="313560" cy="295560"/>
            </a:xfrm>
            <a:prstGeom prst="rect">
              <a:avLst/>
            </a:prstGeom>
            <a:noFill/>
            <a:ln w="0">
              <a:noFill/>
            </a:ln>
          </p:spPr>
          <p:style>
            <a:lnRef idx="0"/>
            <a:fillRef idx="0"/>
            <a:effectRef idx="0"/>
            <a:fontRef idx="minor"/>
          </p:style>
          <p:txBody>
            <a:bodyPr wrap="none" lIns="90000" rIns="90000" tIns="45000" bIns="45000">
              <a:spAutoFit/>
            </a:bodyPr>
            <a:p>
              <a:pPr algn="r">
                <a:lnSpc>
                  <a:spcPct val="85000"/>
                </a:lnSpc>
                <a:tabLst>
                  <a:tab algn="l" pos="0"/>
                </a:tabLst>
              </a:pPr>
              <a:r>
                <a:rPr b="0" lang="en-US" sz="1400" spc="-1" strike="noStrike">
                  <a:solidFill>
                    <a:srgbClr val="000000"/>
                  </a:solidFill>
                  <a:latin typeface="Calibri"/>
                  <a:ea typeface="DejaVu Sans"/>
                </a:rPr>
                <a:t>t</a:t>
              </a:r>
              <a:r>
                <a:rPr b="0" lang="en-US" sz="1400" spc="-1" strike="noStrike" baseline="-25000">
                  <a:solidFill>
                    <a:srgbClr val="000000"/>
                  </a:solidFill>
                  <a:latin typeface="Calibri"/>
                  <a:ea typeface="DejaVu Sans"/>
                </a:rPr>
                <a:t>2 </a:t>
              </a:r>
              <a:endParaRPr b="0" lang="en-US" sz="1400" spc="-1" strike="noStrike">
                <a:latin typeface="Arial"/>
              </a:endParaRPr>
            </a:p>
          </p:txBody>
        </p:sp>
        <p:sp>
          <p:nvSpPr>
            <p:cNvPr id="7958" name="CustomShape 32"/>
            <p:cNvSpPr/>
            <p:nvPr/>
          </p:nvSpPr>
          <p:spPr>
            <a:xfrm>
              <a:off x="8621280" y="6256440"/>
              <a:ext cx="313560" cy="295560"/>
            </a:xfrm>
            <a:prstGeom prst="rect">
              <a:avLst/>
            </a:prstGeom>
            <a:noFill/>
            <a:ln w="0">
              <a:noFill/>
            </a:ln>
          </p:spPr>
          <p:style>
            <a:lnRef idx="0"/>
            <a:fillRef idx="0"/>
            <a:effectRef idx="0"/>
            <a:fontRef idx="minor"/>
          </p:style>
          <p:txBody>
            <a:bodyPr wrap="none" lIns="90000" rIns="90000" tIns="45000" bIns="45000">
              <a:spAutoFit/>
            </a:bodyPr>
            <a:p>
              <a:pPr algn="r">
                <a:lnSpc>
                  <a:spcPct val="85000"/>
                </a:lnSpc>
                <a:tabLst>
                  <a:tab algn="l" pos="0"/>
                </a:tabLst>
              </a:pPr>
              <a:r>
                <a:rPr b="0" lang="en-US" sz="1400" spc="-1" strike="noStrike">
                  <a:solidFill>
                    <a:srgbClr val="000000"/>
                  </a:solidFill>
                  <a:latin typeface="Calibri"/>
                  <a:ea typeface="DejaVu Sans"/>
                </a:rPr>
                <a:t>t</a:t>
              </a:r>
              <a:r>
                <a:rPr b="0" lang="en-US" sz="1400" spc="-1" strike="noStrike" baseline="-25000">
                  <a:solidFill>
                    <a:srgbClr val="000000"/>
                  </a:solidFill>
                  <a:latin typeface="Calibri"/>
                  <a:ea typeface="DejaVu Sans"/>
                </a:rPr>
                <a:t>3 </a:t>
              </a:r>
              <a:endParaRPr b="0" lang="en-US" sz="1400" spc="-1" strike="noStrike">
                <a:latin typeface="Arial"/>
              </a:endParaRPr>
            </a:p>
          </p:txBody>
        </p:sp>
        <p:sp>
          <p:nvSpPr>
            <p:cNvPr id="7959" name="CustomShape 33"/>
            <p:cNvSpPr/>
            <p:nvPr/>
          </p:nvSpPr>
          <p:spPr>
            <a:xfrm>
              <a:off x="9423720" y="6256440"/>
              <a:ext cx="313560" cy="295560"/>
            </a:xfrm>
            <a:prstGeom prst="rect">
              <a:avLst/>
            </a:prstGeom>
            <a:noFill/>
            <a:ln w="0">
              <a:noFill/>
            </a:ln>
          </p:spPr>
          <p:style>
            <a:lnRef idx="0"/>
            <a:fillRef idx="0"/>
            <a:effectRef idx="0"/>
            <a:fontRef idx="minor"/>
          </p:style>
          <p:txBody>
            <a:bodyPr wrap="none" lIns="90000" rIns="90000" tIns="45000" bIns="45000">
              <a:spAutoFit/>
            </a:bodyPr>
            <a:p>
              <a:pPr algn="r">
                <a:lnSpc>
                  <a:spcPct val="85000"/>
                </a:lnSpc>
                <a:tabLst>
                  <a:tab algn="l" pos="0"/>
                </a:tabLst>
              </a:pPr>
              <a:r>
                <a:rPr b="0" lang="en-US" sz="1400" spc="-1" strike="noStrike">
                  <a:solidFill>
                    <a:srgbClr val="000000"/>
                  </a:solidFill>
                  <a:latin typeface="Calibri"/>
                  <a:ea typeface="DejaVu Sans"/>
                </a:rPr>
                <a:t>t</a:t>
              </a:r>
              <a:r>
                <a:rPr b="0" lang="en-US" sz="1400" spc="-1" strike="noStrike" baseline="-25000">
                  <a:solidFill>
                    <a:srgbClr val="000000"/>
                  </a:solidFill>
                  <a:latin typeface="Calibri"/>
                  <a:ea typeface="DejaVu Sans"/>
                </a:rPr>
                <a:t>4 </a:t>
              </a:r>
              <a:endParaRPr b="0" lang="en-US" sz="1400" spc="-1" strike="noStrike">
                <a:latin typeface="Arial"/>
              </a:endParaRPr>
            </a:p>
          </p:txBody>
        </p:sp>
      </p:grpSp>
      <p:sp>
        <p:nvSpPr>
          <p:cNvPr id="7960" name="CustomShape 34"/>
          <p:cNvSpPr/>
          <p:nvPr/>
        </p:nvSpPr>
        <p:spPr>
          <a:xfrm>
            <a:off x="797760" y="3941280"/>
            <a:ext cx="3453480" cy="2021760"/>
          </a:xfrm>
          <a:prstGeom prst="rect">
            <a:avLst/>
          </a:prstGeom>
          <a:noFill/>
          <a:ln w="0">
            <a:noFill/>
          </a:ln>
        </p:spPr>
        <p:style>
          <a:lnRef idx="0"/>
          <a:fillRef idx="0"/>
          <a:effectRef idx="0"/>
          <a:fontRef idx="minor"/>
        </p:style>
        <p:txBody>
          <a:bodyPr lIns="90000" rIns="90000" tIns="45000" bIns="45000">
            <a:normAutofit/>
          </a:bodyPr>
          <a:p>
            <a:pPr marL="460440" indent="-29268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TCP CUBIC default in Linux, most popular TCP for popular Web servers</a:t>
            </a:r>
            <a:endParaRPr b="0" lang="en-US" sz="2800" spc="-1" strike="noStrike">
              <a:latin typeface="Arial"/>
            </a:endParaRPr>
          </a:p>
          <a:p>
            <a:pPr marL="130320">
              <a:lnSpc>
                <a:spcPct val="90000"/>
              </a:lnSpc>
              <a:spcBef>
                <a:spcPts val="1001"/>
              </a:spcBef>
              <a:tabLst>
                <a:tab algn="l" pos="0"/>
              </a:tabLst>
            </a:pPr>
            <a:endParaRPr b="0" lang="en-US" sz="2800" spc="-1" strike="noStrike">
              <a:latin typeface="Arial"/>
            </a:endParaRPr>
          </a:p>
        </p:txBody>
      </p:sp>
      <p:sp>
        <p:nvSpPr>
          <p:cNvPr id="7961" name="CustomShape 35"/>
          <p:cNvSpPr/>
          <p:nvPr/>
        </p:nvSpPr>
        <p:spPr>
          <a:xfrm>
            <a:off x="785880" y="2146320"/>
            <a:ext cx="11161440" cy="2021760"/>
          </a:xfrm>
          <a:prstGeom prst="rect">
            <a:avLst/>
          </a:prstGeom>
          <a:noFill/>
          <a:ln w="0">
            <a:noFill/>
          </a:ln>
        </p:spPr>
        <p:style>
          <a:lnRef idx="0"/>
          <a:fillRef idx="0"/>
          <a:effectRef idx="0"/>
          <a:fontRef idx="minor"/>
        </p:style>
        <p:txBody>
          <a:bodyPr lIns="90000" rIns="90000" tIns="45000" bIns="45000">
            <a:normAutofit/>
          </a:bodyPr>
          <a:p>
            <a:pPr marL="460440" indent="-32760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increase W as a function of the </a:t>
            </a:r>
            <a:r>
              <a:rPr b="0" i="1" lang="en-US" sz="2800" spc="-1" strike="noStrike">
                <a:solidFill>
                  <a:srgbClr val="c00000"/>
                </a:solidFill>
                <a:latin typeface="Calibri"/>
                <a:ea typeface="ＭＳ Ｐゴシック"/>
              </a:rPr>
              <a:t>cube</a:t>
            </a:r>
            <a:r>
              <a:rPr b="0" lang="en-US" sz="2800" spc="-1" strike="noStrike">
                <a:solidFill>
                  <a:srgbClr val="000000"/>
                </a:solidFill>
                <a:latin typeface="Calibri"/>
                <a:ea typeface="ＭＳ Ｐゴシック"/>
              </a:rPr>
              <a:t> of the distance between current time  and K</a:t>
            </a:r>
            <a:endParaRPr b="0" lang="en-US" sz="2800" spc="-1" strike="noStrike">
              <a:latin typeface="Arial"/>
            </a:endParaRPr>
          </a:p>
          <a:p>
            <a:pPr marL="130320">
              <a:lnSpc>
                <a:spcPct val="90000"/>
              </a:lnSpc>
              <a:spcBef>
                <a:spcPts val="1001"/>
              </a:spcBef>
              <a:tabLst>
                <a:tab algn="l" pos="0"/>
              </a:tabLst>
            </a:pPr>
            <a:endParaRPr b="0" lang="en-US" sz="2800" spc="-1" strike="noStrike">
              <a:latin typeface="Arial"/>
            </a:endParaRPr>
          </a:p>
        </p:txBody>
      </p:sp>
      <p:sp>
        <p:nvSpPr>
          <p:cNvPr id="7962" name="CustomShape 36"/>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0AAD7233-7FD2-4ECF-8F5C-5345F247C67B}" type="slidenum">
              <a:rPr b="0" lang="en-US" sz="1100" spc="-1" strike="noStrike">
                <a:solidFill>
                  <a:srgbClr val="404040"/>
                </a:solidFill>
                <a:latin typeface="Calibri"/>
                <a:ea typeface="DejaVu Sans"/>
              </a:rPr>
              <a:t>127</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237" dur="indefinite" restart="never" nodeType="tmRoot">
          <p:childTnLst>
            <p:seq>
              <p:cTn id="3238" dur="indefinite" nodeType="mainSeq">
                <p:childTnLst>
                  <p:par>
                    <p:cTn id="3239" fill="hold">
                      <p:stCondLst>
                        <p:cond delay="indefinite"/>
                      </p:stCondLst>
                      <p:childTnLst>
                        <p:par>
                          <p:cTn id="3240" fill="hold">
                            <p:stCondLst>
                              <p:cond delay="0"/>
                            </p:stCondLst>
                            <p:childTnLst>
                              <p:par>
                                <p:cTn id="3241" nodeType="clickEffect" fill="hold" presetClass="entr" presetID="9">
                                  <p:stCondLst>
                                    <p:cond delay="0"/>
                                  </p:stCondLst>
                                  <p:childTnLst>
                                    <p:set>
                                      <p:cBhvr>
                                        <p:cTn id="3242" dur="1" fill="hold">
                                          <p:stCondLst>
                                            <p:cond delay="0"/>
                                          </p:stCondLst>
                                        </p:cTn>
                                        <p:tgtEl>
                                          <p:spTgt spid="7961"/>
                                        </p:tgtEl>
                                        <p:attrNameLst>
                                          <p:attrName>style.visibility</p:attrName>
                                        </p:attrNameLst>
                                      </p:cBhvr>
                                      <p:to>
                                        <p:strVal val="visible"/>
                                      </p:to>
                                    </p:set>
                                    <p:animEffect filter="dissolve" transition="in">
                                      <p:cBhvr additive="repl">
                                        <p:cTn id="3243" dur="500"/>
                                        <p:tgtEl>
                                          <p:spTgt spid="7961"/>
                                        </p:tgtEl>
                                      </p:cBhvr>
                                    </p:animEffect>
                                  </p:childTnLst>
                                </p:cTn>
                              </p:par>
                            </p:childTnLst>
                          </p:cTn>
                        </p:par>
                      </p:childTnLst>
                    </p:cTn>
                  </p:par>
                  <p:par>
                    <p:cTn id="3244" fill="hold">
                      <p:stCondLst>
                        <p:cond delay="indefinite"/>
                      </p:stCondLst>
                      <p:childTnLst>
                        <p:par>
                          <p:cTn id="3245" fill="hold">
                            <p:stCondLst>
                              <p:cond delay="0"/>
                            </p:stCondLst>
                            <p:childTnLst>
                              <p:par>
                                <p:cTn id="3246" nodeType="clickEffect" fill="hold" presetClass="entr" presetID="9">
                                  <p:stCondLst>
                                    <p:cond delay="0"/>
                                  </p:stCondLst>
                                  <p:childTnLst>
                                    <p:set>
                                      <p:cBhvr>
                                        <p:cTn id="3247" dur="1" fill="hold">
                                          <p:stCondLst>
                                            <p:cond delay="0"/>
                                          </p:stCondLst>
                                        </p:cTn>
                                        <p:tgtEl>
                                          <p:spTgt spid="7929"/>
                                        </p:tgtEl>
                                        <p:attrNameLst>
                                          <p:attrName>style.visibility</p:attrName>
                                        </p:attrNameLst>
                                      </p:cBhvr>
                                      <p:to>
                                        <p:strVal val="visible"/>
                                      </p:to>
                                    </p:set>
                                    <p:animEffect filter="dissolve" transition="in">
                                      <p:cBhvr additive="repl">
                                        <p:cTn id="3248" dur="500"/>
                                        <p:tgtEl>
                                          <p:spTgt spid="7929"/>
                                        </p:tgtEl>
                                      </p:cBhvr>
                                    </p:animEffect>
                                  </p:childTnLst>
                                </p:cTn>
                              </p:par>
                            </p:childTnLst>
                          </p:cTn>
                        </p:par>
                      </p:childTnLst>
                    </p:cTn>
                  </p:par>
                  <p:par>
                    <p:cTn id="3249" fill="hold">
                      <p:stCondLst>
                        <p:cond delay="indefinite"/>
                      </p:stCondLst>
                      <p:childTnLst>
                        <p:par>
                          <p:cTn id="3250" fill="hold">
                            <p:stCondLst>
                              <p:cond delay="0"/>
                            </p:stCondLst>
                            <p:childTnLst>
                              <p:par>
                                <p:cTn id="3251" nodeType="clickEffect" fill="hold" presetClass="entr" presetID="9">
                                  <p:stCondLst>
                                    <p:cond delay="0"/>
                                  </p:stCondLst>
                                  <p:childTnLst>
                                    <p:set>
                                      <p:cBhvr>
                                        <p:cTn id="3252" dur="1" fill="hold">
                                          <p:stCondLst>
                                            <p:cond delay="0"/>
                                          </p:stCondLst>
                                        </p:cTn>
                                        <p:tgtEl>
                                          <p:spTgt spid="7930"/>
                                        </p:tgtEl>
                                        <p:attrNameLst>
                                          <p:attrName>style.visibility</p:attrName>
                                        </p:attrNameLst>
                                      </p:cBhvr>
                                      <p:to>
                                        <p:strVal val="visible"/>
                                      </p:to>
                                    </p:set>
                                    <p:animEffect filter="dissolve" transition="in">
                                      <p:cBhvr additive="repl">
                                        <p:cTn id="3253" dur="500"/>
                                        <p:tgtEl>
                                          <p:spTgt spid="7930"/>
                                        </p:tgtEl>
                                      </p:cBhvr>
                                    </p:animEffect>
                                  </p:childTnLst>
                                </p:cTn>
                              </p:par>
                            </p:childTnLst>
                          </p:cTn>
                        </p:par>
                      </p:childTnLst>
                    </p:cTn>
                  </p:par>
                  <p:par>
                    <p:cTn id="3254" fill="hold">
                      <p:stCondLst>
                        <p:cond delay="indefinite"/>
                      </p:stCondLst>
                      <p:childTnLst>
                        <p:par>
                          <p:cTn id="3255" fill="hold">
                            <p:stCondLst>
                              <p:cond delay="0"/>
                            </p:stCondLst>
                            <p:childTnLst>
                              <p:par>
                                <p:cTn id="3256" nodeType="clickEffect" fill="hold" presetClass="entr" presetID="9">
                                  <p:stCondLst>
                                    <p:cond delay="0"/>
                                  </p:stCondLst>
                                  <p:childTnLst>
                                    <p:set>
                                      <p:cBhvr>
                                        <p:cTn id="3257" dur="1" fill="hold">
                                          <p:stCondLst>
                                            <p:cond delay="0"/>
                                          </p:stCondLst>
                                        </p:cTn>
                                        <p:tgtEl>
                                          <p:spTgt spid="7960"/>
                                        </p:tgtEl>
                                        <p:attrNameLst>
                                          <p:attrName>style.visibility</p:attrName>
                                        </p:attrNameLst>
                                      </p:cBhvr>
                                      <p:to>
                                        <p:strVal val="visible"/>
                                      </p:to>
                                    </p:set>
                                    <p:animEffect filter="dissolve" transition="in">
                                      <p:cBhvr additive="repl">
                                        <p:cTn id="3258" dur="500"/>
                                        <p:tgtEl>
                                          <p:spTgt spid="79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963" name="Group 1"/>
          <p:cNvGrpSpPr/>
          <p:nvPr/>
        </p:nvGrpSpPr>
        <p:grpSpPr>
          <a:xfrm>
            <a:off x="4094640" y="4661280"/>
            <a:ext cx="2882160" cy="1508760"/>
            <a:chOff x="4094640" y="4661280"/>
            <a:chExt cx="2882160" cy="1508760"/>
          </a:xfrm>
        </p:grpSpPr>
        <p:sp>
          <p:nvSpPr>
            <p:cNvPr id="7964" name="CustomShape 2"/>
            <p:cNvSpPr/>
            <p:nvPr/>
          </p:nvSpPr>
          <p:spPr>
            <a:xfrm>
              <a:off x="4129920" y="4691520"/>
              <a:ext cx="2846880" cy="1478520"/>
            </a:xfrm>
            <a:custGeom>
              <a:avLst/>
              <a:gdLst/>
              <a:ahLst/>
              <a:rect l="l" t="t" r="r" b="b"/>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w="0">
              <a:noFill/>
            </a:ln>
          </p:spPr>
          <p:style>
            <a:lnRef idx="0"/>
            <a:fillRef idx="0"/>
            <a:effectRef idx="0"/>
            <a:fontRef idx="minor"/>
          </p:style>
        </p:sp>
        <p:grpSp>
          <p:nvGrpSpPr>
            <p:cNvPr id="7965" name="Group 3"/>
            <p:cNvGrpSpPr/>
            <p:nvPr/>
          </p:nvGrpSpPr>
          <p:grpSpPr>
            <a:xfrm>
              <a:off x="5035320" y="5554080"/>
              <a:ext cx="493560" cy="258120"/>
              <a:chOff x="5035320" y="5554080"/>
              <a:chExt cx="493560" cy="258120"/>
            </a:xfrm>
          </p:grpSpPr>
          <p:sp>
            <p:nvSpPr>
              <p:cNvPr id="7966" name="CustomShape 4"/>
              <p:cNvSpPr/>
              <p:nvPr/>
            </p:nvSpPr>
            <p:spPr>
              <a:xfrm>
                <a:off x="5035320" y="5644440"/>
                <a:ext cx="493560" cy="167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ed356a"/>
                  </a:gs>
                  <a:gs pos="100000">
                    <a:srgbClr val="e40000"/>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967" name="CustomShape 5"/>
              <p:cNvSpPr/>
              <p:nvPr/>
            </p:nvSpPr>
            <p:spPr>
              <a:xfrm>
                <a:off x="5035680" y="5554080"/>
                <a:ext cx="493200" cy="166320"/>
              </a:xfrm>
              <a:prstGeom prst="ellipse">
                <a:avLst/>
              </a:prstGeom>
              <a:solidFill>
                <a:srgbClr val="fa376e"/>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968" name="Group 6"/>
              <p:cNvGrpSpPr/>
              <p:nvPr/>
            </p:nvGrpSpPr>
            <p:grpSpPr>
              <a:xfrm>
                <a:off x="5108760" y="5575680"/>
                <a:ext cx="346320" cy="120960"/>
                <a:chOff x="5108760" y="5575680"/>
                <a:chExt cx="346320" cy="120960"/>
              </a:xfrm>
            </p:grpSpPr>
            <p:sp>
              <p:nvSpPr>
                <p:cNvPr id="7969" name="CustomShape 7"/>
                <p:cNvSpPr/>
                <p:nvPr/>
              </p:nvSpPr>
              <p:spPr>
                <a:xfrm>
                  <a:off x="5118480" y="5575680"/>
                  <a:ext cx="327600" cy="66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a:noFill/>
                </a:ln>
              </p:spPr>
              <p:style>
                <a:lnRef idx="2">
                  <a:schemeClr val="accent1">
                    <a:shade val="50000"/>
                  </a:schemeClr>
                </a:lnRef>
                <a:fillRef idx="1">
                  <a:schemeClr val="accent1"/>
                </a:fillRef>
                <a:effectRef idx="0">
                  <a:schemeClr val="accent1"/>
                </a:effectRef>
                <a:fontRef idx="minor"/>
              </p:style>
            </p:sp>
            <p:sp>
              <p:nvSpPr>
                <p:cNvPr id="7970" name="CustomShape 8"/>
                <p:cNvSpPr/>
                <p:nvPr/>
              </p:nvSpPr>
              <p:spPr>
                <a:xfrm>
                  <a:off x="5334480" y="5634720"/>
                  <a:ext cx="120600" cy="57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e40000"/>
                </a:solidFill>
                <a:ln>
                  <a:noFill/>
                </a:ln>
              </p:spPr>
              <p:style>
                <a:lnRef idx="2">
                  <a:schemeClr val="accent1">
                    <a:shade val="50000"/>
                  </a:schemeClr>
                </a:lnRef>
                <a:fillRef idx="1">
                  <a:schemeClr val="accent1"/>
                </a:fillRef>
                <a:effectRef idx="0">
                  <a:schemeClr val="accent1"/>
                </a:effectRef>
                <a:fontRef idx="minor"/>
              </p:style>
            </p:sp>
            <p:sp>
              <p:nvSpPr>
                <p:cNvPr id="7971" name="CustomShape 9"/>
                <p:cNvSpPr/>
                <p:nvPr/>
              </p:nvSpPr>
              <p:spPr>
                <a:xfrm>
                  <a:off x="5108760" y="5634720"/>
                  <a:ext cx="118440" cy="56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e40000"/>
                </a:solidFill>
                <a:ln>
                  <a:noFill/>
                </a:ln>
              </p:spPr>
              <p:style>
                <a:lnRef idx="2">
                  <a:schemeClr val="accent1">
                    <a:shade val="50000"/>
                  </a:schemeClr>
                </a:lnRef>
                <a:fillRef idx="1">
                  <a:schemeClr val="accent1"/>
                </a:fillRef>
                <a:effectRef idx="0">
                  <a:schemeClr val="accent1"/>
                </a:effectRef>
                <a:fontRef idx="minor"/>
              </p:style>
            </p:sp>
            <p:sp>
              <p:nvSpPr>
                <p:cNvPr id="7972" name="CustomShape 10"/>
                <p:cNvSpPr/>
                <p:nvPr/>
              </p:nvSpPr>
              <p:spPr>
                <a:xfrm>
                  <a:off x="5150880" y="5605560"/>
                  <a:ext cx="260640" cy="91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style>
                <a:lnRef idx="2">
                  <a:schemeClr val="accent1">
                    <a:shade val="50000"/>
                  </a:schemeClr>
                </a:lnRef>
                <a:fillRef idx="1">
                  <a:schemeClr val="accent1"/>
                </a:fillRef>
                <a:effectRef idx="0">
                  <a:schemeClr val="accent1"/>
                </a:effectRef>
                <a:fontRef idx="minor"/>
              </p:style>
            </p:sp>
          </p:grpSp>
        </p:grpSp>
        <p:grpSp>
          <p:nvGrpSpPr>
            <p:cNvPr id="7973" name="Group 11"/>
            <p:cNvGrpSpPr/>
            <p:nvPr/>
          </p:nvGrpSpPr>
          <p:grpSpPr>
            <a:xfrm>
              <a:off x="6131520" y="5156640"/>
              <a:ext cx="493560" cy="258120"/>
              <a:chOff x="6131520" y="5156640"/>
              <a:chExt cx="493560" cy="258120"/>
            </a:xfrm>
          </p:grpSpPr>
          <p:sp>
            <p:nvSpPr>
              <p:cNvPr id="7974" name="CustomShape 12"/>
              <p:cNvSpPr/>
              <p:nvPr/>
            </p:nvSpPr>
            <p:spPr>
              <a:xfrm>
                <a:off x="6131520" y="5247000"/>
                <a:ext cx="493560" cy="167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975" name="CustomShape 13"/>
              <p:cNvSpPr/>
              <p:nvPr/>
            </p:nvSpPr>
            <p:spPr>
              <a:xfrm>
                <a:off x="6131520" y="5156640"/>
                <a:ext cx="493200" cy="1663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976" name="Group 14"/>
              <p:cNvGrpSpPr/>
              <p:nvPr/>
            </p:nvGrpSpPr>
            <p:grpSpPr>
              <a:xfrm>
                <a:off x="6204960" y="5178240"/>
                <a:ext cx="346320" cy="120960"/>
                <a:chOff x="6204960" y="5178240"/>
                <a:chExt cx="346320" cy="120960"/>
              </a:xfrm>
            </p:grpSpPr>
            <p:sp>
              <p:nvSpPr>
                <p:cNvPr id="7977" name="CustomShape 15"/>
                <p:cNvSpPr/>
                <p:nvPr/>
              </p:nvSpPr>
              <p:spPr>
                <a:xfrm>
                  <a:off x="6214680" y="5178240"/>
                  <a:ext cx="327600" cy="66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978" name="CustomShape 16"/>
                <p:cNvSpPr/>
                <p:nvPr/>
              </p:nvSpPr>
              <p:spPr>
                <a:xfrm>
                  <a:off x="6430680" y="5237640"/>
                  <a:ext cx="120600" cy="57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979" name="CustomShape 17"/>
                <p:cNvSpPr/>
                <p:nvPr/>
              </p:nvSpPr>
              <p:spPr>
                <a:xfrm>
                  <a:off x="6204960" y="5237640"/>
                  <a:ext cx="118440" cy="56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980" name="CustomShape 18"/>
                <p:cNvSpPr/>
                <p:nvPr/>
              </p:nvSpPr>
              <p:spPr>
                <a:xfrm>
                  <a:off x="6247080" y="5208120"/>
                  <a:ext cx="260640" cy="91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981" name="Group 19"/>
            <p:cNvGrpSpPr/>
            <p:nvPr/>
          </p:nvGrpSpPr>
          <p:grpSpPr>
            <a:xfrm>
              <a:off x="5122440" y="4861080"/>
              <a:ext cx="493560" cy="257760"/>
              <a:chOff x="5122440" y="4861080"/>
              <a:chExt cx="493560" cy="257760"/>
            </a:xfrm>
          </p:grpSpPr>
          <p:sp>
            <p:nvSpPr>
              <p:cNvPr id="7982" name="CustomShape 20"/>
              <p:cNvSpPr/>
              <p:nvPr/>
            </p:nvSpPr>
            <p:spPr>
              <a:xfrm>
                <a:off x="5122440" y="4951080"/>
                <a:ext cx="493560" cy="167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983" name="CustomShape 21"/>
              <p:cNvSpPr/>
              <p:nvPr/>
            </p:nvSpPr>
            <p:spPr>
              <a:xfrm>
                <a:off x="5122800" y="4861080"/>
                <a:ext cx="493200" cy="1663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984" name="Group 22"/>
              <p:cNvGrpSpPr/>
              <p:nvPr/>
            </p:nvGrpSpPr>
            <p:grpSpPr>
              <a:xfrm>
                <a:off x="5196240" y="4882320"/>
                <a:ext cx="346320" cy="121320"/>
                <a:chOff x="5196240" y="4882320"/>
                <a:chExt cx="346320" cy="121320"/>
              </a:xfrm>
            </p:grpSpPr>
            <p:sp>
              <p:nvSpPr>
                <p:cNvPr id="7985" name="CustomShape 23"/>
                <p:cNvSpPr/>
                <p:nvPr/>
              </p:nvSpPr>
              <p:spPr>
                <a:xfrm>
                  <a:off x="5205960" y="4882320"/>
                  <a:ext cx="327600" cy="66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986" name="CustomShape 24"/>
                <p:cNvSpPr/>
                <p:nvPr/>
              </p:nvSpPr>
              <p:spPr>
                <a:xfrm>
                  <a:off x="5421960" y="4941720"/>
                  <a:ext cx="120600" cy="57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987" name="CustomShape 25"/>
                <p:cNvSpPr/>
                <p:nvPr/>
              </p:nvSpPr>
              <p:spPr>
                <a:xfrm>
                  <a:off x="5196240" y="4941720"/>
                  <a:ext cx="118440" cy="56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988" name="CustomShape 26"/>
                <p:cNvSpPr/>
                <p:nvPr/>
              </p:nvSpPr>
              <p:spPr>
                <a:xfrm>
                  <a:off x="5238000" y="4912560"/>
                  <a:ext cx="260640" cy="91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989" name="Group 27"/>
            <p:cNvGrpSpPr/>
            <p:nvPr/>
          </p:nvGrpSpPr>
          <p:grpSpPr>
            <a:xfrm>
              <a:off x="4450680" y="5823360"/>
              <a:ext cx="493560" cy="257760"/>
              <a:chOff x="4450680" y="5823360"/>
              <a:chExt cx="493560" cy="257760"/>
            </a:xfrm>
          </p:grpSpPr>
          <p:sp>
            <p:nvSpPr>
              <p:cNvPr id="7990" name="CustomShape 28"/>
              <p:cNvSpPr/>
              <p:nvPr/>
            </p:nvSpPr>
            <p:spPr>
              <a:xfrm>
                <a:off x="4450680" y="5913360"/>
                <a:ext cx="493560" cy="167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991" name="CustomShape 29"/>
              <p:cNvSpPr/>
              <p:nvPr/>
            </p:nvSpPr>
            <p:spPr>
              <a:xfrm>
                <a:off x="4451040" y="5823360"/>
                <a:ext cx="493200" cy="1663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992" name="Group 30"/>
              <p:cNvGrpSpPr/>
              <p:nvPr/>
            </p:nvGrpSpPr>
            <p:grpSpPr>
              <a:xfrm>
                <a:off x="4524120" y="5844600"/>
                <a:ext cx="346320" cy="121320"/>
                <a:chOff x="4524120" y="5844600"/>
                <a:chExt cx="346320" cy="121320"/>
              </a:xfrm>
            </p:grpSpPr>
            <p:sp>
              <p:nvSpPr>
                <p:cNvPr id="7993" name="CustomShape 31"/>
                <p:cNvSpPr/>
                <p:nvPr/>
              </p:nvSpPr>
              <p:spPr>
                <a:xfrm>
                  <a:off x="4533840" y="5844600"/>
                  <a:ext cx="327600" cy="66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994" name="CustomShape 32"/>
                <p:cNvSpPr/>
                <p:nvPr/>
              </p:nvSpPr>
              <p:spPr>
                <a:xfrm>
                  <a:off x="4749840" y="5904000"/>
                  <a:ext cx="120600" cy="57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995" name="CustomShape 33"/>
                <p:cNvSpPr/>
                <p:nvPr/>
              </p:nvSpPr>
              <p:spPr>
                <a:xfrm>
                  <a:off x="4524120" y="5904000"/>
                  <a:ext cx="118440" cy="56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996" name="CustomShape 34"/>
                <p:cNvSpPr/>
                <p:nvPr/>
              </p:nvSpPr>
              <p:spPr>
                <a:xfrm>
                  <a:off x="4566240" y="5874840"/>
                  <a:ext cx="260640" cy="91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997" name="Group 35"/>
            <p:cNvGrpSpPr/>
            <p:nvPr/>
          </p:nvGrpSpPr>
          <p:grpSpPr>
            <a:xfrm>
              <a:off x="4094640" y="5164200"/>
              <a:ext cx="493560" cy="258120"/>
              <a:chOff x="4094640" y="5164200"/>
              <a:chExt cx="493560" cy="258120"/>
            </a:xfrm>
          </p:grpSpPr>
          <p:sp>
            <p:nvSpPr>
              <p:cNvPr id="7998" name="CustomShape 36"/>
              <p:cNvSpPr/>
              <p:nvPr/>
            </p:nvSpPr>
            <p:spPr>
              <a:xfrm>
                <a:off x="4094640" y="5254560"/>
                <a:ext cx="493560" cy="167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999" name="CustomShape 37"/>
              <p:cNvSpPr/>
              <p:nvPr/>
            </p:nvSpPr>
            <p:spPr>
              <a:xfrm>
                <a:off x="4094640" y="5164200"/>
                <a:ext cx="493200" cy="1663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8000" name="Group 38"/>
              <p:cNvGrpSpPr/>
              <p:nvPr/>
            </p:nvGrpSpPr>
            <p:grpSpPr>
              <a:xfrm>
                <a:off x="4168080" y="5185800"/>
                <a:ext cx="346320" cy="121320"/>
                <a:chOff x="4168080" y="5185800"/>
                <a:chExt cx="346320" cy="121320"/>
              </a:xfrm>
            </p:grpSpPr>
            <p:sp>
              <p:nvSpPr>
                <p:cNvPr id="8001" name="CustomShape 39"/>
                <p:cNvSpPr/>
                <p:nvPr/>
              </p:nvSpPr>
              <p:spPr>
                <a:xfrm>
                  <a:off x="4177800" y="5185800"/>
                  <a:ext cx="327600" cy="66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002" name="CustomShape 40"/>
                <p:cNvSpPr/>
                <p:nvPr/>
              </p:nvSpPr>
              <p:spPr>
                <a:xfrm>
                  <a:off x="4393800" y="5245200"/>
                  <a:ext cx="120600" cy="57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003" name="CustomShape 41"/>
                <p:cNvSpPr/>
                <p:nvPr/>
              </p:nvSpPr>
              <p:spPr>
                <a:xfrm>
                  <a:off x="4168080" y="5245200"/>
                  <a:ext cx="118440" cy="56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8004" name="CustomShape 42"/>
                <p:cNvSpPr/>
                <p:nvPr/>
              </p:nvSpPr>
              <p:spPr>
                <a:xfrm>
                  <a:off x="4210200" y="5216040"/>
                  <a:ext cx="260640" cy="91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8005" name="CustomShape 43"/>
            <p:cNvSpPr/>
            <p:nvPr/>
          </p:nvSpPr>
          <p:spPr>
            <a:xfrm>
              <a:off x="4581360" y="4994640"/>
              <a:ext cx="540360" cy="292680"/>
            </a:xfrm>
            <a:custGeom>
              <a:avLst/>
              <a:gdLst/>
              <a:ahLst/>
              <a:rect l="l" t="t" r="r" b="b"/>
              <a:pathLst>
                <a:path w="342" h="186">
                  <a:moveTo>
                    <a:pt x="0" y="186"/>
                  </a:moveTo>
                  <a:lnTo>
                    <a:pt x="342" y="0"/>
                  </a:lnTo>
                </a:path>
              </a:pathLst>
            </a:custGeom>
            <a:noFill/>
            <a:ln w="12700">
              <a:solidFill>
                <a:srgbClr val="000000"/>
              </a:solidFill>
              <a:round/>
            </a:ln>
          </p:spPr>
          <p:style>
            <a:lnRef idx="0"/>
            <a:fillRef idx="0"/>
            <a:effectRef idx="0"/>
            <a:fontRef idx="minor"/>
          </p:style>
        </p:sp>
        <p:sp>
          <p:nvSpPr>
            <p:cNvPr id="8006" name="CustomShape 44"/>
            <p:cNvSpPr/>
            <p:nvPr/>
          </p:nvSpPr>
          <p:spPr>
            <a:xfrm>
              <a:off x="5622840" y="4988160"/>
              <a:ext cx="504000" cy="305280"/>
            </a:xfrm>
            <a:custGeom>
              <a:avLst/>
              <a:gdLst/>
              <a:ahLst/>
              <a:rect l="l" t="t" r="r" b="b"/>
              <a:pathLst>
                <a:path w="318" h="194">
                  <a:moveTo>
                    <a:pt x="0" y="0"/>
                  </a:moveTo>
                  <a:lnTo>
                    <a:pt x="318" y="194"/>
                  </a:lnTo>
                </a:path>
              </a:pathLst>
            </a:custGeom>
            <a:noFill/>
            <a:ln w="12700">
              <a:solidFill>
                <a:srgbClr val="000000"/>
              </a:solidFill>
              <a:round/>
            </a:ln>
          </p:spPr>
          <p:style>
            <a:lnRef idx="0"/>
            <a:fillRef idx="0"/>
            <a:effectRef idx="0"/>
            <a:fontRef idx="minor"/>
          </p:style>
        </p:sp>
        <p:sp>
          <p:nvSpPr>
            <p:cNvPr id="8007" name="CustomShape 45"/>
            <p:cNvSpPr/>
            <p:nvPr/>
          </p:nvSpPr>
          <p:spPr>
            <a:xfrm>
              <a:off x="4557600" y="5380200"/>
              <a:ext cx="478440" cy="235440"/>
            </a:xfrm>
            <a:custGeom>
              <a:avLst/>
              <a:gdLst/>
              <a:ahLst/>
              <a:rect l="l" t="t" r="r" b="b"/>
              <a:pathLst>
                <a:path w="294" h="174">
                  <a:moveTo>
                    <a:pt x="0" y="0"/>
                  </a:moveTo>
                  <a:lnTo>
                    <a:pt x="294" y="174"/>
                  </a:lnTo>
                </a:path>
              </a:pathLst>
            </a:custGeom>
            <a:noFill/>
            <a:ln w="12700">
              <a:solidFill>
                <a:srgbClr val="000000"/>
              </a:solidFill>
              <a:round/>
            </a:ln>
          </p:spPr>
          <p:style>
            <a:lnRef idx="0"/>
            <a:fillRef idx="0"/>
            <a:effectRef idx="0"/>
            <a:fontRef idx="minor"/>
          </p:style>
        </p:sp>
        <p:sp>
          <p:nvSpPr>
            <p:cNvPr id="8008" name="CustomShape 46"/>
            <p:cNvSpPr/>
            <p:nvPr/>
          </p:nvSpPr>
          <p:spPr>
            <a:xfrm>
              <a:off x="5505120" y="5356440"/>
              <a:ext cx="627840" cy="245160"/>
            </a:xfrm>
            <a:custGeom>
              <a:avLst/>
              <a:gdLst/>
              <a:ahLst/>
              <a:rect l="l" t="t" r="r" b="b"/>
              <a:pathLst>
                <a:path w="378" h="174">
                  <a:moveTo>
                    <a:pt x="0" y="174"/>
                  </a:moveTo>
                  <a:lnTo>
                    <a:pt x="378" y="0"/>
                  </a:lnTo>
                </a:path>
              </a:pathLst>
            </a:custGeom>
            <a:noFill/>
            <a:ln w="12700">
              <a:solidFill>
                <a:srgbClr val="000000"/>
              </a:solidFill>
              <a:round/>
            </a:ln>
          </p:spPr>
          <p:style>
            <a:lnRef idx="0"/>
            <a:fillRef idx="0"/>
            <a:effectRef idx="0"/>
            <a:fontRef idx="minor"/>
          </p:style>
        </p:sp>
        <p:sp>
          <p:nvSpPr>
            <p:cNvPr id="8009" name="CustomShape 47"/>
            <p:cNvSpPr/>
            <p:nvPr/>
          </p:nvSpPr>
          <p:spPr>
            <a:xfrm>
              <a:off x="6173640" y="5410440"/>
              <a:ext cx="203760" cy="505440"/>
            </a:xfrm>
            <a:custGeom>
              <a:avLst/>
              <a:gdLst/>
              <a:ahLst/>
              <a:rect l="l" t="t" r="r" b="b"/>
              <a:pathLst>
                <a:path w="118" h="500">
                  <a:moveTo>
                    <a:pt x="0" y="500"/>
                  </a:moveTo>
                  <a:lnTo>
                    <a:pt x="118" y="0"/>
                  </a:lnTo>
                </a:path>
              </a:pathLst>
            </a:custGeom>
            <a:noFill/>
            <a:ln w="12700">
              <a:solidFill>
                <a:srgbClr val="000000"/>
              </a:solidFill>
              <a:round/>
            </a:ln>
          </p:spPr>
          <p:style>
            <a:lnRef idx="0"/>
            <a:fillRef idx="0"/>
            <a:effectRef idx="0"/>
            <a:fontRef idx="minor"/>
          </p:style>
        </p:sp>
        <p:sp>
          <p:nvSpPr>
            <p:cNvPr id="8010" name="CustomShape 48"/>
            <p:cNvSpPr/>
            <p:nvPr/>
          </p:nvSpPr>
          <p:spPr>
            <a:xfrm>
              <a:off x="4937040" y="5943960"/>
              <a:ext cx="968040" cy="79200"/>
            </a:xfrm>
            <a:custGeom>
              <a:avLst/>
              <a:gdLst/>
              <a:ahLst/>
              <a:rect l="l" t="t" r="r" b="b"/>
              <a:pathLst>
                <a:path w="370" h="32">
                  <a:moveTo>
                    <a:pt x="370" y="32"/>
                  </a:moveTo>
                  <a:lnTo>
                    <a:pt x="0" y="0"/>
                  </a:lnTo>
                </a:path>
              </a:pathLst>
            </a:custGeom>
            <a:noFill/>
            <a:ln w="12700">
              <a:solidFill>
                <a:srgbClr val="000000"/>
              </a:solidFill>
              <a:round/>
            </a:ln>
          </p:spPr>
          <p:style>
            <a:lnRef idx="0"/>
            <a:fillRef idx="0"/>
            <a:effectRef idx="0"/>
            <a:fontRef idx="minor"/>
          </p:style>
        </p:sp>
        <p:sp>
          <p:nvSpPr>
            <p:cNvPr id="8011" name="CustomShape 49"/>
            <p:cNvSpPr/>
            <p:nvPr/>
          </p:nvSpPr>
          <p:spPr>
            <a:xfrm>
              <a:off x="4400280" y="5424840"/>
              <a:ext cx="191160" cy="402120"/>
            </a:xfrm>
            <a:custGeom>
              <a:avLst/>
              <a:gdLst/>
              <a:ahLst/>
              <a:rect l="l" t="t" r="r" b="b"/>
              <a:pathLst>
                <a:path w="176" h="412">
                  <a:moveTo>
                    <a:pt x="162" y="408"/>
                  </a:moveTo>
                  <a:lnTo>
                    <a:pt x="176" y="412"/>
                  </a:lnTo>
                  <a:lnTo>
                    <a:pt x="0" y="0"/>
                  </a:lnTo>
                </a:path>
              </a:pathLst>
            </a:custGeom>
            <a:noFill/>
            <a:ln w="12700">
              <a:solidFill>
                <a:srgbClr val="000000"/>
              </a:solidFill>
              <a:round/>
            </a:ln>
          </p:spPr>
          <p:style>
            <a:lnRef idx="0"/>
            <a:fillRef idx="0"/>
            <a:effectRef idx="0"/>
            <a:fontRef idx="minor"/>
          </p:style>
        </p:sp>
        <p:grpSp>
          <p:nvGrpSpPr>
            <p:cNvPr id="8012" name="Group 50"/>
            <p:cNvGrpSpPr/>
            <p:nvPr/>
          </p:nvGrpSpPr>
          <p:grpSpPr>
            <a:xfrm>
              <a:off x="5868360" y="5862240"/>
              <a:ext cx="493560" cy="257760"/>
              <a:chOff x="5868360" y="5862240"/>
              <a:chExt cx="493560" cy="257760"/>
            </a:xfrm>
          </p:grpSpPr>
          <p:sp>
            <p:nvSpPr>
              <p:cNvPr id="8013" name="CustomShape 51"/>
              <p:cNvSpPr/>
              <p:nvPr/>
            </p:nvSpPr>
            <p:spPr>
              <a:xfrm>
                <a:off x="5868360" y="5952240"/>
                <a:ext cx="493560" cy="167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8014" name="CustomShape 52"/>
              <p:cNvSpPr/>
              <p:nvPr/>
            </p:nvSpPr>
            <p:spPr>
              <a:xfrm>
                <a:off x="5868720" y="5862240"/>
                <a:ext cx="493200" cy="1663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8015" name="Group 53"/>
              <p:cNvGrpSpPr/>
              <p:nvPr/>
            </p:nvGrpSpPr>
            <p:grpSpPr>
              <a:xfrm>
                <a:off x="5941800" y="5883480"/>
                <a:ext cx="346320" cy="121320"/>
                <a:chOff x="5941800" y="5883480"/>
                <a:chExt cx="346320" cy="121320"/>
              </a:xfrm>
            </p:grpSpPr>
            <p:sp>
              <p:nvSpPr>
                <p:cNvPr id="8016" name="CustomShape 54"/>
                <p:cNvSpPr/>
                <p:nvPr/>
              </p:nvSpPr>
              <p:spPr>
                <a:xfrm>
                  <a:off x="5951520" y="5883480"/>
                  <a:ext cx="327600" cy="66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017" name="CustomShape 55"/>
                <p:cNvSpPr/>
                <p:nvPr/>
              </p:nvSpPr>
              <p:spPr>
                <a:xfrm>
                  <a:off x="6167520" y="5942880"/>
                  <a:ext cx="120600" cy="57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018" name="CustomShape 56"/>
                <p:cNvSpPr/>
                <p:nvPr/>
              </p:nvSpPr>
              <p:spPr>
                <a:xfrm>
                  <a:off x="5941800" y="5942880"/>
                  <a:ext cx="118440" cy="56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8019" name="CustomShape 57"/>
                <p:cNvSpPr/>
                <p:nvPr/>
              </p:nvSpPr>
              <p:spPr>
                <a:xfrm>
                  <a:off x="5983920" y="5913720"/>
                  <a:ext cx="260640" cy="91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8020" name="CustomShape 58"/>
            <p:cNvSpPr/>
            <p:nvPr/>
          </p:nvSpPr>
          <p:spPr>
            <a:xfrm flipV="1">
              <a:off x="4860720" y="5733000"/>
              <a:ext cx="175680" cy="101520"/>
            </a:xfrm>
            <a:custGeom>
              <a:avLst/>
              <a:gdLst/>
              <a:ahLst/>
              <a:rect l="l" t="t" r="r" b="b"/>
              <a:pathLst>
                <a:path w="318" h="194">
                  <a:moveTo>
                    <a:pt x="0" y="0"/>
                  </a:moveTo>
                  <a:lnTo>
                    <a:pt x="318" y="194"/>
                  </a:lnTo>
                </a:path>
              </a:pathLst>
            </a:custGeom>
            <a:noFill/>
            <a:ln w="12700">
              <a:solidFill>
                <a:srgbClr val="000000"/>
              </a:solidFill>
              <a:round/>
            </a:ln>
          </p:spPr>
          <p:style>
            <a:lnRef idx="0"/>
            <a:fillRef idx="0"/>
            <a:effectRef idx="0"/>
            <a:fontRef idx="minor"/>
          </p:style>
        </p:sp>
        <p:sp>
          <p:nvSpPr>
            <p:cNvPr id="8021" name="CustomShape 59"/>
            <p:cNvSpPr/>
            <p:nvPr/>
          </p:nvSpPr>
          <p:spPr>
            <a:xfrm flipV="1">
              <a:off x="5445360" y="4660920"/>
              <a:ext cx="43200" cy="200520"/>
            </a:xfrm>
            <a:custGeom>
              <a:avLst/>
              <a:gdLst/>
              <a:ahLst/>
              <a:rect l="l" t="t" r="r" b="b"/>
              <a:pathLst>
                <a:path w="318" h="194">
                  <a:moveTo>
                    <a:pt x="0" y="0"/>
                  </a:moveTo>
                  <a:lnTo>
                    <a:pt x="318" y="194"/>
                  </a:lnTo>
                </a:path>
              </a:pathLst>
            </a:custGeom>
            <a:noFill/>
            <a:ln w="12700">
              <a:solidFill>
                <a:srgbClr val="000000"/>
              </a:solidFill>
              <a:round/>
            </a:ln>
          </p:spPr>
          <p:style>
            <a:lnRef idx="0"/>
            <a:fillRef idx="0"/>
            <a:effectRef idx="0"/>
            <a:fontRef idx="minor"/>
          </p:style>
        </p:sp>
        <p:sp>
          <p:nvSpPr>
            <p:cNvPr id="8022" name="CustomShape 60"/>
            <p:cNvSpPr/>
            <p:nvPr/>
          </p:nvSpPr>
          <p:spPr>
            <a:xfrm>
              <a:off x="5532480" y="5746680"/>
              <a:ext cx="334080" cy="242280"/>
            </a:xfrm>
            <a:custGeom>
              <a:avLst/>
              <a:gdLst/>
              <a:ahLst/>
              <a:rect l="l" t="t" r="r" b="b"/>
              <a:pathLst>
                <a:path w="294" h="174">
                  <a:moveTo>
                    <a:pt x="0" y="0"/>
                  </a:moveTo>
                  <a:lnTo>
                    <a:pt x="294" y="174"/>
                  </a:lnTo>
                </a:path>
              </a:pathLst>
            </a:custGeom>
            <a:noFill/>
            <a:ln w="12700">
              <a:solidFill>
                <a:srgbClr val="000000"/>
              </a:solidFill>
              <a:round/>
            </a:ln>
          </p:spPr>
          <p:style>
            <a:lnRef idx="0"/>
            <a:fillRef idx="0"/>
            <a:effectRef idx="0"/>
            <a:fontRef idx="minor"/>
          </p:style>
        </p:sp>
      </p:grpSp>
      <p:sp>
        <p:nvSpPr>
          <p:cNvPr id="8023" name="CustomShape 61"/>
          <p:cNvSpPr/>
          <p:nvPr/>
        </p:nvSpPr>
        <p:spPr>
          <a:xfrm>
            <a:off x="760680" y="272160"/>
            <a:ext cx="1139076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TCP and the congested “bottleneck link”</a:t>
            </a:r>
            <a:endParaRPr b="0" lang="en-US" sz="4800" spc="-1" strike="noStrike">
              <a:latin typeface="Arial"/>
            </a:endParaRPr>
          </a:p>
        </p:txBody>
      </p:sp>
      <p:sp>
        <p:nvSpPr>
          <p:cNvPr id="8024" name="CustomShape 62"/>
          <p:cNvSpPr/>
          <p:nvPr/>
        </p:nvSpPr>
        <p:spPr>
          <a:xfrm>
            <a:off x="667080" y="1366200"/>
            <a:ext cx="11175120" cy="2188080"/>
          </a:xfrm>
          <a:prstGeom prst="rect">
            <a:avLst/>
          </a:prstGeom>
          <a:noFill/>
          <a:ln w="0">
            <a:noFill/>
          </a:ln>
        </p:spPr>
        <p:style>
          <a:lnRef idx="0"/>
          <a:fillRef idx="0"/>
          <a:effectRef idx="0"/>
          <a:fontRef idx="minor"/>
        </p:style>
        <p:txBody>
          <a:bodyPr lIns="90000" rIns="90000" tIns="45000" bIns="45000">
            <a:normAutofit/>
          </a:bodyPr>
          <a:p>
            <a:pPr marL="457200" indent="-213480">
              <a:lnSpc>
                <a:spcPct val="90000"/>
              </a:lnSpc>
              <a:spcBef>
                <a:spcPts val="1001"/>
              </a:spcBef>
              <a:buClr>
                <a:srgbClr val="0000a3"/>
              </a:buClr>
              <a:buFont typeface="Wingdings" charset="2"/>
              <a:buChar char=""/>
            </a:pPr>
            <a:r>
              <a:rPr b="0" lang="en-US" sz="2800" spc="-1" strike="noStrike">
                <a:solidFill>
                  <a:srgbClr val="000000"/>
                </a:solidFill>
                <a:latin typeface="Calibri"/>
                <a:ea typeface="DejaVu Sans"/>
              </a:rPr>
              <a:t>TCP (classic, CUBIC) increase TCP’s sending rate until packet loss occurs at some router’s output: the </a:t>
            </a:r>
            <a:r>
              <a:rPr b="0" i="1" lang="en-US" sz="2800" spc="-1" strike="noStrike">
                <a:solidFill>
                  <a:srgbClr val="c00000"/>
                </a:solidFill>
                <a:latin typeface="Calibri"/>
                <a:ea typeface="DejaVu Sans"/>
              </a:rPr>
              <a:t>bottleneck link</a:t>
            </a:r>
            <a:endParaRPr b="0" lang="en-US" sz="2800" spc="-1" strike="noStrike">
              <a:latin typeface="Arial"/>
            </a:endParaRPr>
          </a:p>
        </p:txBody>
      </p:sp>
      <p:sp>
        <p:nvSpPr>
          <p:cNvPr id="8025" name="CustomShape 63"/>
          <p:cNvSpPr/>
          <p:nvPr/>
        </p:nvSpPr>
        <p:spPr>
          <a:xfrm>
            <a:off x="2980440" y="3593880"/>
            <a:ext cx="78912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1600" spc="-1" strike="noStrike">
                <a:solidFill>
                  <a:srgbClr val="000099"/>
                </a:solidFill>
                <a:latin typeface="Arial"/>
                <a:ea typeface="ＭＳ Ｐゴシック"/>
              </a:rPr>
              <a:t>source</a:t>
            </a:r>
            <a:endParaRPr b="0" lang="en-US" sz="1600" spc="-1" strike="noStrike">
              <a:latin typeface="Arial"/>
            </a:endParaRPr>
          </a:p>
        </p:txBody>
      </p:sp>
      <p:sp>
        <p:nvSpPr>
          <p:cNvPr id="8026" name="CustomShape 64"/>
          <p:cNvSpPr/>
          <p:nvPr/>
        </p:nvSpPr>
        <p:spPr>
          <a:xfrm flipH="1">
            <a:off x="2478960" y="3925800"/>
            <a:ext cx="324000" cy="1260360"/>
          </a:xfrm>
          <a:custGeom>
            <a:avLst/>
            <a:gdLst/>
            <a:ahLst/>
            <a:rect l="l" t="t" r="r" b="b"/>
            <a:pathLst>
              <a:path w="12213" h="10000">
                <a:moveTo>
                  <a:pt x="11726" y="4661"/>
                </a:moveTo>
                <a:lnTo>
                  <a:pt x="0" y="0"/>
                </a:lnTo>
                <a:lnTo>
                  <a:pt x="0" y="10000"/>
                </a:lnTo>
                <a:lnTo>
                  <a:pt x="12213" y="6473"/>
                </a:lnTo>
                <a:lnTo>
                  <a:pt x="11726" y="4661"/>
                </a:lnTo>
                <a:close/>
              </a:path>
            </a:pathLst>
          </a:custGeom>
          <a:gradFill rotWithShape="0">
            <a:gsLst>
              <a:gs pos="0">
                <a:srgbClr val="3333cc"/>
              </a:gs>
              <a:gs pos="100000">
                <a:srgbClr val="ffffff"/>
              </a:gs>
            </a:gsLst>
            <a:lin ang="10800000"/>
          </a:gradFill>
          <a:ln w="0">
            <a:noFill/>
          </a:ln>
        </p:spPr>
        <p:style>
          <a:lnRef idx="0"/>
          <a:fillRef idx="0"/>
          <a:effectRef idx="0"/>
          <a:fontRef idx="minor"/>
        </p:style>
      </p:sp>
      <p:sp>
        <p:nvSpPr>
          <p:cNvPr id="8027" name="CustomShape 65"/>
          <p:cNvSpPr/>
          <p:nvPr/>
        </p:nvSpPr>
        <p:spPr>
          <a:xfrm>
            <a:off x="2854440" y="3909960"/>
            <a:ext cx="1059840" cy="1288080"/>
          </a:xfrm>
          <a:prstGeom prst="rect">
            <a:avLst/>
          </a:prstGeom>
          <a:solidFill>
            <a:srgbClr val="000099"/>
          </a:solidFill>
          <a:ln w="0">
            <a:noFill/>
          </a:ln>
        </p:spPr>
        <p:style>
          <a:lnRef idx="0"/>
          <a:fillRef idx="0"/>
          <a:effectRef idx="0"/>
          <a:fontRef idx="minor"/>
        </p:style>
      </p:sp>
      <p:sp>
        <p:nvSpPr>
          <p:cNvPr id="8028" name="CustomShape 66"/>
          <p:cNvSpPr/>
          <p:nvPr/>
        </p:nvSpPr>
        <p:spPr>
          <a:xfrm>
            <a:off x="2814480" y="3949560"/>
            <a:ext cx="1064160" cy="1229400"/>
          </a:xfrm>
          <a:prstGeom prst="rect">
            <a:avLst/>
          </a:prstGeom>
          <a:solidFill>
            <a:srgbClr val="ffffff"/>
          </a:solidFill>
          <a:ln w="28575">
            <a:solidFill>
              <a:srgbClr val="000000"/>
            </a:solidFill>
            <a:miter/>
          </a:ln>
        </p:spPr>
        <p:style>
          <a:lnRef idx="0"/>
          <a:fillRef idx="0"/>
          <a:effectRef idx="0"/>
          <a:fontRef idx="minor"/>
        </p:style>
      </p:sp>
      <p:sp>
        <p:nvSpPr>
          <p:cNvPr id="8029" name="Line 67"/>
          <p:cNvSpPr/>
          <p:nvPr/>
        </p:nvSpPr>
        <p:spPr>
          <a:xfrm>
            <a:off x="2814480" y="4227120"/>
            <a:ext cx="1058760" cy="3240"/>
          </a:xfrm>
          <a:prstGeom prst="line">
            <a:avLst/>
          </a:prstGeom>
          <a:ln w="19050">
            <a:solidFill>
              <a:srgbClr val="000000"/>
            </a:solidFill>
            <a:round/>
          </a:ln>
        </p:spPr>
        <p:style>
          <a:lnRef idx="0"/>
          <a:fillRef idx="0"/>
          <a:effectRef idx="0"/>
          <a:fontRef idx="minor"/>
        </p:style>
      </p:sp>
      <p:sp>
        <p:nvSpPr>
          <p:cNvPr id="8030" name="CustomShape 68"/>
          <p:cNvSpPr/>
          <p:nvPr/>
        </p:nvSpPr>
        <p:spPr>
          <a:xfrm>
            <a:off x="2773440" y="3957120"/>
            <a:ext cx="1102320" cy="126144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bfbfbf"/>
                </a:solidFill>
                <a:latin typeface="Arial"/>
                <a:ea typeface="ＭＳ Ｐゴシック"/>
              </a:rPr>
              <a:t>application</a:t>
            </a:r>
            <a:endParaRPr b="0" lang="en-US" sz="1400" spc="-1" strike="noStrike">
              <a:latin typeface="Arial"/>
            </a:endParaRPr>
          </a:p>
          <a:p>
            <a:pPr algn="ctr">
              <a:lnSpc>
                <a:spcPct val="110000"/>
              </a:lnSpc>
              <a:tabLst>
                <a:tab algn="l" pos="0"/>
              </a:tabLst>
            </a:pPr>
            <a:r>
              <a:rPr b="1" lang="en-US" sz="1400" spc="-1" strike="noStrike">
                <a:solidFill>
                  <a:srgbClr val="0000a3"/>
                </a:solidFill>
                <a:latin typeface="Arial"/>
                <a:ea typeface="ＭＳ Ｐゴシック"/>
              </a:rPr>
              <a:t>TCP</a:t>
            </a:r>
            <a:endParaRPr b="0" lang="en-US" sz="1400" spc="-1" strike="noStrike">
              <a:latin typeface="Arial"/>
            </a:endParaRPr>
          </a:p>
          <a:p>
            <a:pPr algn="ctr">
              <a:lnSpc>
                <a:spcPct val="110000"/>
              </a:lnSpc>
              <a:tabLst>
                <a:tab algn="l" pos="0"/>
              </a:tabLst>
            </a:pPr>
            <a:r>
              <a:rPr b="0" lang="en-US" sz="1400" spc="-1" strike="noStrike">
                <a:solidFill>
                  <a:srgbClr val="bfbfbf"/>
                </a:solidFill>
                <a:latin typeface="Arial"/>
                <a:ea typeface="ＭＳ Ｐゴシック"/>
              </a:rPr>
              <a:t>network</a:t>
            </a:r>
            <a:endParaRPr b="0" lang="en-US" sz="1400" spc="-1" strike="noStrike">
              <a:latin typeface="Arial"/>
            </a:endParaRPr>
          </a:p>
          <a:p>
            <a:pPr algn="ctr">
              <a:lnSpc>
                <a:spcPct val="110000"/>
              </a:lnSpc>
              <a:tabLst>
                <a:tab algn="l" pos="0"/>
              </a:tabLst>
            </a:pPr>
            <a:r>
              <a:rPr b="0" lang="en-US" sz="1400" spc="-1" strike="noStrike">
                <a:solidFill>
                  <a:srgbClr val="bfbfbf"/>
                </a:solidFill>
                <a:latin typeface="Arial"/>
                <a:ea typeface="ＭＳ Ｐゴシック"/>
              </a:rPr>
              <a:t>link</a:t>
            </a:r>
            <a:endParaRPr b="0" lang="en-US" sz="1400" spc="-1" strike="noStrike">
              <a:latin typeface="Arial"/>
            </a:endParaRPr>
          </a:p>
          <a:p>
            <a:pPr algn="ctr">
              <a:lnSpc>
                <a:spcPct val="110000"/>
              </a:lnSpc>
              <a:tabLst>
                <a:tab algn="l" pos="0"/>
              </a:tabLst>
            </a:pPr>
            <a:r>
              <a:rPr b="0" lang="en-US" sz="1400" spc="-1" strike="noStrike">
                <a:solidFill>
                  <a:srgbClr val="bfbfbf"/>
                </a:solidFill>
                <a:latin typeface="Arial"/>
                <a:ea typeface="ＭＳ Ｐゴシック"/>
              </a:rPr>
              <a:t>physical</a:t>
            </a:r>
            <a:endParaRPr b="0" lang="en-US" sz="1400" spc="-1" strike="noStrike">
              <a:latin typeface="Arial"/>
            </a:endParaRPr>
          </a:p>
        </p:txBody>
      </p:sp>
      <p:grpSp>
        <p:nvGrpSpPr>
          <p:cNvPr id="8031" name="Group 69"/>
          <p:cNvGrpSpPr/>
          <p:nvPr/>
        </p:nvGrpSpPr>
        <p:grpSpPr>
          <a:xfrm>
            <a:off x="2151000" y="4424400"/>
            <a:ext cx="670680" cy="699120"/>
            <a:chOff x="2151000" y="4424400"/>
            <a:chExt cx="670680" cy="699120"/>
          </a:xfrm>
        </p:grpSpPr>
        <p:pic>
          <p:nvPicPr>
            <p:cNvPr id="8032" name="Picture 191" descr="desktop_computer_stylized_medium"/>
            <p:cNvPicPr/>
            <p:nvPr/>
          </p:nvPicPr>
          <p:blipFill>
            <a:blip r:embed="rId1"/>
            <a:stretch/>
          </p:blipFill>
          <p:spPr>
            <a:xfrm>
              <a:off x="2151000" y="4424400"/>
              <a:ext cx="670680" cy="699120"/>
            </a:xfrm>
            <a:prstGeom prst="rect">
              <a:avLst/>
            </a:prstGeom>
            <a:ln w="0">
              <a:noFill/>
            </a:ln>
          </p:spPr>
        </p:pic>
        <p:sp>
          <p:nvSpPr>
            <p:cNvPr id="8033" name="CustomShape 70"/>
            <p:cNvSpPr/>
            <p:nvPr/>
          </p:nvSpPr>
          <p:spPr>
            <a:xfrm>
              <a:off x="2210040" y="4491720"/>
              <a:ext cx="324720" cy="3189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8034" name="Line 71"/>
          <p:cNvSpPr/>
          <p:nvPr/>
        </p:nvSpPr>
        <p:spPr>
          <a:xfrm>
            <a:off x="2819160" y="4455720"/>
            <a:ext cx="1058760" cy="3240"/>
          </a:xfrm>
          <a:prstGeom prst="line">
            <a:avLst/>
          </a:prstGeom>
          <a:ln w="19050">
            <a:solidFill>
              <a:srgbClr val="000000"/>
            </a:solidFill>
            <a:round/>
          </a:ln>
        </p:spPr>
        <p:style>
          <a:lnRef idx="0"/>
          <a:fillRef idx="0"/>
          <a:effectRef idx="0"/>
          <a:fontRef idx="minor"/>
        </p:style>
      </p:sp>
      <p:sp>
        <p:nvSpPr>
          <p:cNvPr id="8035" name="Line 72"/>
          <p:cNvSpPr/>
          <p:nvPr/>
        </p:nvSpPr>
        <p:spPr>
          <a:xfrm>
            <a:off x="2823840" y="4684320"/>
            <a:ext cx="1059120" cy="3240"/>
          </a:xfrm>
          <a:prstGeom prst="line">
            <a:avLst/>
          </a:prstGeom>
          <a:ln w="19050">
            <a:solidFill>
              <a:srgbClr val="000000"/>
            </a:solidFill>
            <a:round/>
          </a:ln>
        </p:spPr>
        <p:style>
          <a:lnRef idx="0"/>
          <a:fillRef idx="0"/>
          <a:effectRef idx="0"/>
          <a:fontRef idx="minor"/>
        </p:style>
      </p:sp>
      <p:sp>
        <p:nvSpPr>
          <p:cNvPr id="8036" name="Line 73"/>
          <p:cNvSpPr/>
          <p:nvPr/>
        </p:nvSpPr>
        <p:spPr>
          <a:xfrm>
            <a:off x="2827080" y="4924080"/>
            <a:ext cx="1060560" cy="3240"/>
          </a:xfrm>
          <a:prstGeom prst="line">
            <a:avLst/>
          </a:prstGeom>
          <a:ln w="19050">
            <a:solidFill>
              <a:srgbClr val="000000"/>
            </a:solidFill>
            <a:round/>
          </a:ln>
        </p:spPr>
        <p:style>
          <a:lnRef idx="0"/>
          <a:fillRef idx="0"/>
          <a:effectRef idx="0"/>
          <a:fontRef idx="minor"/>
        </p:style>
      </p:sp>
      <p:grpSp>
        <p:nvGrpSpPr>
          <p:cNvPr id="8037" name="Group 74"/>
          <p:cNvGrpSpPr/>
          <p:nvPr/>
        </p:nvGrpSpPr>
        <p:grpSpPr>
          <a:xfrm>
            <a:off x="7825680" y="3673800"/>
            <a:ext cx="2014200" cy="1607040"/>
            <a:chOff x="7825680" y="3673800"/>
            <a:chExt cx="2014200" cy="1607040"/>
          </a:xfrm>
        </p:grpSpPr>
        <p:sp>
          <p:nvSpPr>
            <p:cNvPr id="8038" name="CustomShape 75"/>
            <p:cNvSpPr/>
            <p:nvPr/>
          </p:nvSpPr>
          <p:spPr>
            <a:xfrm>
              <a:off x="7825680" y="3673800"/>
              <a:ext cx="116280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1600" spc="-1" strike="noStrike">
                  <a:solidFill>
                    <a:srgbClr val="000099"/>
                  </a:solidFill>
                  <a:latin typeface="Arial"/>
                  <a:ea typeface="ＭＳ Ｐゴシック"/>
                </a:rPr>
                <a:t>destination</a:t>
              </a:r>
              <a:endParaRPr b="0" lang="en-US" sz="1600" spc="-1" strike="noStrike">
                <a:latin typeface="Arial"/>
              </a:endParaRPr>
            </a:p>
          </p:txBody>
        </p:sp>
        <p:grpSp>
          <p:nvGrpSpPr>
            <p:cNvPr id="8039" name="Group 76"/>
            <p:cNvGrpSpPr/>
            <p:nvPr/>
          </p:nvGrpSpPr>
          <p:grpSpPr>
            <a:xfrm>
              <a:off x="7839000" y="3986640"/>
              <a:ext cx="2000880" cy="1294200"/>
              <a:chOff x="7839000" y="3986640"/>
              <a:chExt cx="2000880" cy="1294200"/>
            </a:xfrm>
          </p:grpSpPr>
          <p:sp>
            <p:nvSpPr>
              <p:cNvPr id="8040" name="CustomShape 77"/>
              <p:cNvSpPr/>
              <p:nvPr/>
            </p:nvSpPr>
            <p:spPr>
              <a:xfrm>
                <a:off x="8960760" y="3986640"/>
                <a:ext cx="285840" cy="1288080"/>
              </a:xfrm>
              <a:custGeom>
                <a:avLst/>
                <a:gdLst/>
                <a:ahLst/>
                <a:rect l="l" t="t" r="r" b="b"/>
                <a:pathLst>
                  <a:path w="267" h="1186">
                    <a:moveTo>
                      <a:pt x="254" y="466"/>
                    </a:moveTo>
                    <a:lnTo>
                      <a:pt x="0" y="0"/>
                    </a:lnTo>
                    <a:lnTo>
                      <a:pt x="0" y="1186"/>
                    </a:lnTo>
                    <a:lnTo>
                      <a:pt x="267" y="652"/>
                    </a:lnTo>
                    <a:lnTo>
                      <a:pt x="254" y="466"/>
                    </a:lnTo>
                    <a:close/>
                  </a:path>
                </a:pathLst>
              </a:custGeom>
              <a:gradFill rotWithShape="0">
                <a:gsLst>
                  <a:gs pos="0">
                    <a:srgbClr val="3333cc"/>
                  </a:gs>
                  <a:gs pos="100000">
                    <a:srgbClr val="ffffff"/>
                  </a:gs>
                </a:gsLst>
                <a:lin ang="0"/>
              </a:gradFill>
              <a:ln w="0">
                <a:noFill/>
              </a:ln>
            </p:spPr>
            <p:style>
              <a:lnRef idx="0"/>
              <a:fillRef idx="0"/>
              <a:effectRef idx="0"/>
              <a:fontRef idx="minor"/>
            </p:style>
          </p:sp>
          <p:sp>
            <p:nvSpPr>
              <p:cNvPr id="8041" name="CustomShape 78"/>
              <p:cNvSpPr/>
              <p:nvPr/>
            </p:nvSpPr>
            <p:spPr>
              <a:xfrm>
                <a:off x="7932240" y="3994560"/>
                <a:ext cx="1043280" cy="1269360"/>
              </a:xfrm>
              <a:prstGeom prst="rect">
                <a:avLst/>
              </a:prstGeom>
              <a:solidFill>
                <a:srgbClr val="000099"/>
              </a:solidFill>
              <a:ln w="0">
                <a:noFill/>
              </a:ln>
            </p:spPr>
            <p:style>
              <a:lnRef idx="0"/>
              <a:fillRef idx="0"/>
              <a:effectRef idx="0"/>
              <a:fontRef idx="minor"/>
            </p:style>
          </p:sp>
          <p:sp>
            <p:nvSpPr>
              <p:cNvPr id="8042" name="CustomShape 79"/>
              <p:cNvSpPr/>
              <p:nvPr/>
            </p:nvSpPr>
            <p:spPr>
              <a:xfrm>
                <a:off x="7874640" y="4024800"/>
                <a:ext cx="1065240" cy="1230120"/>
              </a:xfrm>
              <a:prstGeom prst="rect">
                <a:avLst/>
              </a:prstGeom>
              <a:solidFill>
                <a:srgbClr val="ffffff"/>
              </a:solidFill>
              <a:ln w="28575">
                <a:solidFill>
                  <a:srgbClr val="000000"/>
                </a:solidFill>
                <a:miter/>
              </a:ln>
            </p:spPr>
            <p:style>
              <a:lnRef idx="0"/>
              <a:fillRef idx="0"/>
              <a:effectRef idx="0"/>
              <a:fontRef idx="minor"/>
            </p:style>
          </p:sp>
          <p:sp>
            <p:nvSpPr>
              <p:cNvPr id="8043" name="Line 80"/>
              <p:cNvSpPr/>
              <p:nvPr/>
            </p:nvSpPr>
            <p:spPr>
              <a:xfrm>
                <a:off x="7874640" y="4303440"/>
                <a:ext cx="1059840" cy="2880"/>
              </a:xfrm>
              <a:prstGeom prst="line">
                <a:avLst/>
              </a:prstGeom>
              <a:ln w="19050">
                <a:solidFill>
                  <a:srgbClr val="000000"/>
                </a:solidFill>
                <a:round/>
              </a:ln>
            </p:spPr>
            <p:style>
              <a:lnRef idx="0"/>
              <a:fillRef idx="0"/>
              <a:effectRef idx="0"/>
              <a:fontRef idx="minor"/>
            </p:style>
          </p:sp>
          <p:sp>
            <p:nvSpPr>
              <p:cNvPr id="8044" name="CustomShape 81"/>
              <p:cNvSpPr/>
              <p:nvPr/>
            </p:nvSpPr>
            <p:spPr>
              <a:xfrm>
                <a:off x="7839000" y="4019400"/>
                <a:ext cx="1102320" cy="126144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bfbfbf"/>
                    </a:solidFill>
                    <a:latin typeface="Arial"/>
                    <a:ea typeface="ＭＳ Ｐゴシック"/>
                  </a:rPr>
                  <a:t>application</a:t>
                </a:r>
                <a:endParaRPr b="0" lang="en-US" sz="1400" spc="-1" strike="noStrike">
                  <a:latin typeface="Arial"/>
                </a:endParaRPr>
              </a:p>
              <a:p>
                <a:pPr algn="ctr">
                  <a:lnSpc>
                    <a:spcPct val="110000"/>
                  </a:lnSpc>
                  <a:tabLst>
                    <a:tab algn="l" pos="0"/>
                  </a:tabLst>
                </a:pPr>
                <a:r>
                  <a:rPr b="1" lang="en-US" sz="1400" spc="-1" strike="noStrike">
                    <a:solidFill>
                      <a:srgbClr val="0000a3"/>
                    </a:solidFill>
                    <a:latin typeface="Arial"/>
                    <a:ea typeface="ＭＳ Ｐゴシック"/>
                  </a:rPr>
                  <a:t>TCP</a:t>
                </a:r>
                <a:endParaRPr b="0" lang="en-US" sz="1400" spc="-1" strike="noStrike">
                  <a:latin typeface="Arial"/>
                </a:endParaRPr>
              </a:p>
              <a:p>
                <a:pPr algn="ctr">
                  <a:lnSpc>
                    <a:spcPct val="110000"/>
                  </a:lnSpc>
                  <a:tabLst>
                    <a:tab algn="l" pos="0"/>
                  </a:tabLst>
                </a:pPr>
                <a:r>
                  <a:rPr b="0" lang="en-US" sz="1400" spc="-1" strike="noStrike">
                    <a:solidFill>
                      <a:srgbClr val="bfbfbf"/>
                    </a:solidFill>
                    <a:latin typeface="Arial"/>
                    <a:ea typeface="ＭＳ Ｐゴシック"/>
                  </a:rPr>
                  <a:t>network</a:t>
                </a:r>
                <a:endParaRPr b="0" lang="en-US" sz="1400" spc="-1" strike="noStrike">
                  <a:latin typeface="Arial"/>
                </a:endParaRPr>
              </a:p>
              <a:p>
                <a:pPr algn="ctr">
                  <a:lnSpc>
                    <a:spcPct val="110000"/>
                  </a:lnSpc>
                  <a:tabLst>
                    <a:tab algn="l" pos="0"/>
                  </a:tabLst>
                </a:pPr>
                <a:r>
                  <a:rPr b="0" lang="en-US" sz="1400" spc="-1" strike="noStrike">
                    <a:solidFill>
                      <a:srgbClr val="bfbfbf"/>
                    </a:solidFill>
                    <a:latin typeface="Arial"/>
                    <a:ea typeface="ＭＳ Ｐゴシック"/>
                  </a:rPr>
                  <a:t>link</a:t>
                </a:r>
                <a:endParaRPr b="0" lang="en-US" sz="1400" spc="-1" strike="noStrike">
                  <a:latin typeface="Arial"/>
                </a:endParaRPr>
              </a:p>
              <a:p>
                <a:pPr algn="ctr">
                  <a:lnSpc>
                    <a:spcPct val="110000"/>
                  </a:lnSpc>
                  <a:tabLst>
                    <a:tab algn="l" pos="0"/>
                  </a:tabLst>
                </a:pPr>
                <a:r>
                  <a:rPr b="0" lang="en-US" sz="1400" spc="-1" strike="noStrike">
                    <a:solidFill>
                      <a:srgbClr val="bfbfbf"/>
                    </a:solidFill>
                    <a:latin typeface="Arial"/>
                    <a:ea typeface="ＭＳ Ｐゴシック"/>
                  </a:rPr>
                  <a:t>physical</a:t>
                </a:r>
                <a:endParaRPr b="0" lang="en-US" sz="1400" spc="-1" strike="noStrike">
                  <a:latin typeface="Arial"/>
                </a:endParaRPr>
              </a:p>
            </p:txBody>
          </p:sp>
          <p:grpSp>
            <p:nvGrpSpPr>
              <p:cNvPr id="8045" name="Group 82"/>
              <p:cNvGrpSpPr/>
              <p:nvPr/>
            </p:nvGrpSpPr>
            <p:grpSpPr>
              <a:xfrm>
                <a:off x="9168840" y="4348440"/>
                <a:ext cx="671040" cy="699480"/>
                <a:chOff x="9168840" y="4348440"/>
                <a:chExt cx="671040" cy="699480"/>
              </a:xfrm>
            </p:grpSpPr>
            <p:pic>
              <p:nvPicPr>
                <p:cNvPr id="8046" name="Picture 191" descr="desktop_computer_stylized_medium"/>
                <p:cNvPicPr/>
                <p:nvPr/>
              </p:nvPicPr>
              <p:blipFill>
                <a:blip r:embed="rId2"/>
                <a:stretch/>
              </p:blipFill>
              <p:spPr>
                <a:xfrm>
                  <a:off x="9168840" y="4348440"/>
                  <a:ext cx="671040" cy="699480"/>
                </a:xfrm>
                <a:prstGeom prst="rect">
                  <a:avLst/>
                </a:prstGeom>
                <a:ln w="0">
                  <a:noFill/>
                </a:ln>
              </p:spPr>
            </p:pic>
            <p:sp>
              <p:nvSpPr>
                <p:cNvPr id="8047" name="CustomShape 83"/>
                <p:cNvSpPr/>
                <p:nvPr/>
              </p:nvSpPr>
              <p:spPr>
                <a:xfrm>
                  <a:off x="9227880" y="4415760"/>
                  <a:ext cx="325080" cy="3189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8048" name="Line 84"/>
              <p:cNvSpPr/>
              <p:nvPr/>
            </p:nvSpPr>
            <p:spPr>
              <a:xfrm>
                <a:off x="7878960" y="4532400"/>
                <a:ext cx="1059840" cy="2880"/>
              </a:xfrm>
              <a:prstGeom prst="line">
                <a:avLst/>
              </a:prstGeom>
              <a:ln w="19050">
                <a:solidFill>
                  <a:srgbClr val="000000"/>
                </a:solidFill>
                <a:round/>
              </a:ln>
            </p:spPr>
            <p:style>
              <a:lnRef idx="0"/>
              <a:fillRef idx="0"/>
              <a:effectRef idx="0"/>
              <a:fontRef idx="minor"/>
            </p:style>
          </p:sp>
          <p:sp>
            <p:nvSpPr>
              <p:cNvPr id="8049" name="Line 85"/>
              <p:cNvSpPr/>
              <p:nvPr/>
            </p:nvSpPr>
            <p:spPr>
              <a:xfrm>
                <a:off x="7883640" y="4761360"/>
                <a:ext cx="1059480" cy="2880"/>
              </a:xfrm>
              <a:prstGeom prst="line">
                <a:avLst/>
              </a:prstGeom>
              <a:ln w="19050">
                <a:solidFill>
                  <a:srgbClr val="000000"/>
                </a:solidFill>
                <a:round/>
              </a:ln>
            </p:spPr>
            <p:style>
              <a:lnRef idx="0"/>
              <a:fillRef idx="0"/>
              <a:effectRef idx="0"/>
              <a:fontRef idx="minor"/>
            </p:style>
          </p:sp>
          <p:sp>
            <p:nvSpPr>
              <p:cNvPr id="8050" name="Line 86"/>
              <p:cNvSpPr/>
              <p:nvPr/>
            </p:nvSpPr>
            <p:spPr>
              <a:xfrm>
                <a:off x="7887960" y="5000760"/>
                <a:ext cx="1059840" cy="2880"/>
              </a:xfrm>
              <a:prstGeom prst="line">
                <a:avLst/>
              </a:prstGeom>
              <a:ln w="19050">
                <a:solidFill>
                  <a:srgbClr val="000000"/>
                </a:solidFill>
                <a:round/>
              </a:ln>
            </p:spPr>
            <p:style>
              <a:lnRef idx="0"/>
              <a:fillRef idx="0"/>
              <a:effectRef idx="0"/>
              <a:fontRef idx="minor"/>
            </p:style>
          </p:sp>
        </p:grpSp>
      </p:grpSp>
      <p:sp>
        <p:nvSpPr>
          <p:cNvPr id="8051" name="CustomShape 87"/>
          <p:cNvSpPr/>
          <p:nvPr/>
        </p:nvSpPr>
        <p:spPr>
          <a:xfrm>
            <a:off x="3329640" y="4424040"/>
            <a:ext cx="5071320" cy="1199520"/>
          </a:xfrm>
          <a:custGeom>
            <a:avLst/>
            <a:gdLst/>
            <a:ahLst/>
            <a:rect l="l" t="t" r="r" b="b"/>
            <a:pathLst>
              <a:path w="5156094" h="1443677">
                <a:moveTo>
                  <a:pt x="0" y="0"/>
                </a:moveTo>
                <a:cubicBezTo>
                  <a:pt x="2320" y="388965"/>
                  <a:pt x="4641" y="777929"/>
                  <a:pt x="6961" y="1166894"/>
                </a:cubicBezTo>
                <a:lnTo>
                  <a:pt x="1387547" y="1150854"/>
                </a:lnTo>
                <a:lnTo>
                  <a:pt x="1832629" y="1440196"/>
                </a:lnTo>
                <a:lnTo>
                  <a:pt x="2063570" y="1443677"/>
                </a:lnTo>
                <a:lnTo>
                  <a:pt x="2809732" y="1093074"/>
                </a:lnTo>
                <a:lnTo>
                  <a:pt x="5156094" y="1198456"/>
                </a:lnTo>
                <a:lnTo>
                  <a:pt x="5126381" y="64084"/>
                </a:lnTo>
              </a:path>
            </a:pathLst>
          </a:custGeom>
          <a:noFill/>
          <a:ln w="22225">
            <a:solidFill>
              <a:srgbClr val="000090"/>
            </a:solidFill>
            <a:round/>
          </a:ln>
        </p:spPr>
        <p:style>
          <a:lnRef idx="0"/>
          <a:fillRef idx="0"/>
          <a:effectRef idx="0"/>
          <a:fontRef idx="minor"/>
        </p:style>
      </p:sp>
      <p:sp>
        <p:nvSpPr>
          <p:cNvPr id="8052" name="CustomShape 88"/>
          <p:cNvSpPr/>
          <p:nvPr/>
        </p:nvSpPr>
        <p:spPr>
          <a:xfrm>
            <a:off x="4712040" y="6277320"/>
            <a:ext cx="31406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c00000"/>
                </a:solidFill>
                <a:latin typeface="Calibri"/>
                <a:ea typeface="DejaVu Sans"/>
              </a:rPr>
              <a:t>bottleneck link (almost always busy)</a:t>
            </a:r>
            <a:endParaRPr b="0" lang="en-US" sz="1600" spc="-1" strike="noStrike">
              <a:latin typeface="Arial"/>
            </a:endParaRPr>
          </a:p>
        </p:txBody>
      </p:sp>
      <p:sp>
        <p:nvSpPr>
          <p:cNvPr id="8053" name="Line 89"/>
          <p:cNvSpPr/>
          <p:nvPr/>
        </p:nvSpPr>
        <p:spPr>
          <a:xfrm>
            <a:off x="5609160" y="5767560"/>
            <a:ext cx="360" cy="566280"/>
          </a:xfrm>
          <a:prstGeom prst="line">
            <a:avLst/>
          </a:prstGeom>
          <a:ln w="19050">
            <a:solidFill>
              <a:srgbClr val="ff0000"/>
            </a:solidFill>
          </a:ln>
        </p:spPr>
        <p:style>
          <a:lnRef idx="1">
            <a:schemeClr val="accent1"/>
          </a:lnRef>
          <a:fillRef idx="0">
            <a:schemeClr val="accent1"/>
          </a:fillRef>
          <a:effectRef idx="0">
            <a:schemeClr val="accent1"/>
          </a:effectRef>
          <a:fontRef idx="minor"/>
        </p:style>
      </p:sp>
      <p:grpSp>
        <p:nvGrpSpPr>
          <p:cNvPr id="8054" name="Group 90"/>
          <p:cNvGrpSpPr/>
          <p:nvPr/>
        </p:nvGrpSpPr>
        <p:grpSpPr>
          <a:xfrm>
            <a:off x="860040" y="5150880"/>
            <a:ext cx="4762080" cy="819720"/>
            <a:chOff x="860040" y="5150880"/>
            <a:chExt cx="4762080" cy="819720"/>
          </a:xfrm>
        </p:grpSpPr>
        <p:sp>
          <p:nvSpPr>
            <p:cNvPr id="8055" name="CustomShape 91"/>
            <p:cNvSpPr/>
            <p:nvPr/>
          </p:nvSpPr>
          <p:spPr>
            <a:xfrm>
              <a:off x="860040" y="5150880"/>
              <a:ext cx="2327760" cy="81972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600" spc="-1" strike="noStrike">
                  <a:solidFill>
                    <a:srgbClr val="c00000"/>
                  </a:solidFill>
                  <a:latin typeface="Calibri"/>
                  <a:ea typeface="DejaVu Sans"/>
                </a:rPr>
                <a:t>packet queue almost never empty, sometimes overflows packet (loss)</a:t>
              </a:r>
              <a:endParaRPr b="0" lang="en-US" sz="1600" spc="-1" strike="noStrike">
                <a:latin typeface="Arial"/>
              </a:endParaRPr>
            </a:p>
          </p:txBody>
        </p:sp>
        <p:grpSp>
          <p:nvGrpSpPr>
            <p:cNvPr id="8056" name="Group 92"/>
            <p:cNvGrpSpPr/>
            <p:nvPr/>
          </p:nvGrpSpPr>
          <p:grpSpPr>
            <a:xfrm>
              <a:off x="5078160" y="5394960"/>
              <a:ext cx="543960" cy="383400"/>
              <a:chOff x="5078160" y="5394960"/>
              <a:chExt cx="543960" cy="383400"/>
            </a:xfrm>
          </p:grpSpPr>
          <p:grpSp>
            <p:nvGrpSpPr>
              <p:cNvPr id="8057" name="Group 93"/>
              <p:cNvGrpSpPr/>
              <p:nvPr/>
            </p:nvGrpSpPr>
            <p:grpSpPr>
              <a:xfrm>
                <a:off x="5383080" y="5394960"/>
                <a:ext cx="239040" cy="379080"/>
                <a:chOff x="5383080" y="5394960"/>
                <a:chExt cx="239040" cy="379080"/>
              </a:xfrm>
            </p:grpSpPr>
            <p:sp>
              <p:nvSpPr>
                <p:cNvPr id="8058" name="CustomShape 94"/>
                <p:cNvSpPr/>
                <p:nvPr/>
              </p:nvSpPr>
              <p:spPr>
                <a:xfrm>
                  <a:off x="5383080" y="5394960"/>
                  <a:ext cx="183960" cy="379080"/>
                </a:xfrm>
                <a:custGeom>
                  <a:avLst/>
                  <a:gdLst/>
                  <a:ah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a:noFill/>
                </a:ln>
              </p:spPr>
              <p:style>
                <a:lnRef idx="0"/>
                <a:fillRef idx="0"/>
                <a:effectRef idx="0"/>
                <a:fontRef idx="minor"/>
              </p:style>
            </p:sp>
            <p:sp>
              <p:nvSpPr>
                <p:cNvPr id="8059" name="CustomShape 95"/>
                <p:cNvSpPr/>
                <p:nvPr/>
              </p:nvSpPr>
              <p:spPr>
                <a:xfrm>
                  <a:off x="5386320" y="5395680"/>
                  <a:ext cx="235800" cy="135360"/>
                </a:xfrm>
                <a:custGeom>
                  <a:avLst/>
                  <a:gdLst/>
                  <a:ah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a:noFill/>
                </a:ln>
              </p:spPr>
              <p:style>
                <a:lnRef idx="0"/>
                <a:fillRef idx="0"/>
                <a:effectRef idx="0"/>
                <a:fontRef idx="minor"/>
              </p:style>
            </p:sp>
            <p:sp>
              <p:nvSpPr>
                <p:cNvPr id="8060" name="CustomShape 96"/>
                <p:cNvSpPr/>
                <p:nvPr/>
              </p:nvSpPr>
              <p:spPr>
                <a:xfrm>
                  <a:off x="5567040" y="5531040"/>
                  <a:ext cx="53280" cy="239040"/>
                </a:xfrm>
                <a:prstGeom prst="rect">
                  <a:avLst/>
                </a:prstGeom>
                <a:solidFill>
                  <a:srgbClr val="e40000"/>
                </a:solidFill>
                <a:ln w="0">
                  <a:noFill/>
                </a:ln>
              </p:spPr>
              <p:style>
                <a:lnRef idx="0"/>
                <a:fillRef idx="0"/>
                <a:effectRef idx="0"/>
                <a:fontRef idx="minor"/>
              </p:style>
            </p:sp>
          </p:grpSp>
          <p:grpSp>
            <p:nvGrpSpPr>
              <p:cNvPr id="8061" name="Group 97"/>
              <p:cNvGrpSpPr/>
              <p:nvPr/>
            </p:nvGrpSpPr>
            <p:grpSpPr>
              <a:xfrm>
                <a:off x="5282640" y="5397480"/>
                <a:ext cx="238680" cy="379080"/>
                <a:chOff x="5282640" y="5397480"/>
                <a:chExt cx="238680" cy="379080"/>
              </a:xfrm>
            </p:grpSpPr>
            <p:sp>
              <p:nvSpPr>
                <p:cNvPr id="8062" name="CustomShape 98"/>
                <p:cNvSpPr/>
                <p:nvPr/>
              </p:nvSpPr>
              <p:spPr>
                <a:xfrm>
                  <a:off x="5282640" y="5397480"/>
                  <a:ext cx="183960" cy="379080"/>
                </a:xfrm>
                <a:custGeom>
                  <a:avLst/>
                  <a:gdLst/>
                  <a:ah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a:noFill/>
                </a:ln>
              </p:spPr>
              <p:style>
                <a:lnRef idx="0"/>
                <a:fillRef idx="0"/>
                <a:effectRef idx="0"/>
                <a:fontRef idx="minor"/>
              </p:style>
            </p:sp>
            <p:sp>
              <p:nvSpPr>
                <p:cNvPr id="8063" name="CustomShape 99"/>
                <p:cNvSpPr/>
                <p:nvPr/>
              </p:nvSpPr>
              <p:spPr>
                <a:xfrm>
                  <a:off x="5285520" y="5398200"/>
                  <a:ext cx="235800" cy="135360"/>
                </a:xfrm>
                <a:custGeom>
                  <a:avLst/>
                  <a:gdLst/>
                  <a:ah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a:noFill/>
                </a:ln>
              </p:spPr>
              <p:style>
                <a:lnRef idx="0"/>
                <a:fillRef idx="0"/>
                <a:effectRef idx="0"/>
                <a:fontRef idx="minor"/>
              </p:style>
            </p:sp>
            <p:sp>
              <p:nvSpPr>
                <p:cNvPr id="8064" name="CustomShape 100"/>
                <p:cNvSpPr/>
                <p:nvPr/>
              </p:nvSpPr>
              <p:spPr>
                <a:xfrm>
                  <a:off x="5466240" y="5533560"/>
                  <a:ext cx="53280" cy="239040"/>
                </a:xfrm>
                <a:prstGeom prst="rect">
                  <a:avLst/>
                </a:prstGeom>
                <a:solidFill>
                  <a:srgbClr val="e40000"/>
                </a:solidFill>
                <a:ln w="0">
                  <a:noFill/>
                </a:ln>
              </p:spPr>
              <p:style>
                <a:lnRef idx="0"/>
                <a:fillRef idx="0"/>
                <a:effectRef idx="0"/>
                <a:fontRef idx="minor"/>
              </p:style>
            </p:sp>
          </p:grpSp>
          <p:grpSp>
            <p:nvGrpSpPr>
              <p:cNvPr id="8065" name="Group 101"/>
              <p:cNvGrpSpPr/>
              <p:nvPr/>
            </p:nvGrpSpPr>
            <p:grpSpPr>
              <a:xfrm>
                <a:off x="5172840" y="5397120"/>
                <a:ext cx="238320" cy="379080"/>
                <a:chOff x="5172840" y="5397120"/>
                <a:chExt cx="238320" cy="379080"/>
              </a:xfrm>
            </p:grpSpPr>
            <p:sp>
              <p:nvSpPr>
                <p:cNvPr id="8066" name="CustomShape 102"/>
                <p:cNvSpPr/>
                <p:nvPr/>
              </p:nvSpPr>
              <p:spPr>
                <a:xfrm>
                  <a:off x="5172840" y="5397120"/>
                  <a:ext cx="183240" cy="379080"/>
                </a:xfrm>
                <a:custGeom>
                  <a:avLst/>
                  <a:gdLst/>
                  <a:ah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a:noFill/>
                </a:ln>
              </p:spPr>
              <p:style>
                <a:lnRef idx="0"/>
                <a:fillRef idx="0"/>
                <a:effectRef idx="0"/>
                <a:fontRef idx="minor"/>
              </p:style>
            </p:sp>
            <p:sp>
              <p:nvSpPr>
                <p:cNvPr id="8067" name="CustomShape 103"/>
                <p:cNvSpPr/>
                <p:nvPr/>
              </p:nvSpPr>
              <p:spPr>
                <a:xfrm>
                  <a:off x="5176080" y="5397840"/>
                  <a:ext cx="235080" cy="135360"/>
                </a:xfrm>
                <a:custGeom>
                  <a:avLst/>
                  <a:gdLst/>
                  <a:ah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a:noFill/>
                </a:ln>
              </p:spPr>
              <p:style>
                <a:lnRef idx="0"/>
                <a:fillRef idx="0"/>
                <a:effectRef idx="0"/>
                <a:fontRef idx="minor"/>
              </p:style>
            </p:sp>
            <p:sp>
              <p:nvSpPr>
                <p:cNvPr id="8068" name="CustomShape 104"/>
                <p:cNvSpPr/>
                <p:nvPr/>
              </p:nvSpPr>
              <p:spPr>
                <a:xfrm>
                  <a:off x="5357880" y="5535000"/>
                  <a:ext cx="53280" cy="239040"/>
                </a:xfrm>
                <a:prstGeom prst="rect">
                  <a:avLst/>
                </a:prstGeom>
                <a:solidFill>
                  <a:srgbClr val="e40000"/>
                </a:solidFill>
                <a:ln w="0">
                  <a:noFill/>
                </a:ln>
              </p:spPr>
              <p:style>
                <a:lnRef idx="0"/>
                <a:fillRef idx="0"/>
                <a:effectRef idx="0"/>
                <a:fontRef idx="minor"/>
              </p:style>
            </p:sp>
          </p:grpSp>
          <p:grpSp>
            <p:nvGrpSpPr>
              <p:cNvPr id="8069" name="Group 105"/>
              <p:cNvGrpSpPr/>
              <p:nvPr/>
            </p:nvGrpSpPr>
            <p:grpSpPr>
              <a:xfrm>
                <a:off x="5078160" y="5399280"/>
                <a:ext cx="238320" cy="379080"/>
                <a:chOff x="5078160" y="5399280"/>
                <a:chExt cx="238320" cy="379080"/>
              </a:xfrm>
            </p:grpSpPr>
            <p:sp>
              <p:nvSpPr>
                <p:cNvPr id="8070" name="CustomShape 106"/>
                <p:cNvSpPr/>
                <p:nvPr/>
              </p:nvSpPr>
              <p:spPr>
                <a:xfrm>
                  <a:off x="5078160" y="5399280"/>
                  <a:ext cx="183240" cy="379080"/>
                </a:xfrm>
                <a:custGeom>
                  <a:avLst/>
                  <a:gdLst/>
                  <a:ah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a:noFill/>
                </a:ln>
              </p:spPr>
              <p:style>
                <a:lnRef idx="0"/>
                <a:fillRef idx="0"/>
                <a:effectRef idx="0"/>
                <a:fontRef idx="minor"/>
              </p:style>
            </p:sp>
            <p:sp>
              <p:nvSpPr>
                <p:cNvPr id="8071" name="CustomShape 107"/>
                <p:cNvSpPr/>
                <p:nvPr/>
              </p:nvSpPr>
              <p:spPr>
                <a:xfrm>
                  <a:off x="5081040" y="5400000"/>
                  <a:ext cx="235080" cy="135360"/>
                </a:xfrm>
                <a:custGeom>
                  <a:avLst/>
                  <a:gdLst/>
                  <a:ah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a:noFill/>
                </a:ln>
              </p:spPr>
              <p:style>
                <a:lnRef idx="0"/>
                <a:fillRef idx="0"/>
                <a:effectRef idx="0"/>
                <a:fontRef idx="minor"/>
              </p:style>
            </p:sp>
            <p:sp>
              <p:nvSpPr>
                <p:cNvPr id="8072" name="CustomShape 108"/>
                <p:cNvSpPr/>
                <p:nvPr/>
              </p:nvSpPr>
              <p:spPr>
                <a:xfrm>
                  <a:off x="5263200" y="5537160"/>
                  <a:ext cx="53280" cy="239040"/>
                </a:xfrm>
                <a:prstGeom prst="rect">
                  <a:avLst/>
                </a:prstGeom>
                <a:solidFill>
                  <a:srgbClr val="e40000"/>
                </a:solidFill>
                <a:ln w="0">
                  <a:noFill/>
                </a:ln>
              </p:spPr>
              <p:style>
                <a:lnRef idx="0"/>
                <a:fillRef idx="0"/>
                <a:effectRef idx="0"/>
                <a:fontRef idx="minor"/>
              </p:style>
            </p:sp>
          </p:grpSp>
        </p:grpSp>
        <p:sp>
          <p:nvSpPr>
            <p:cNvPr id="8073" name="Line 109"/>
            <p:cNvSpPr/>
            <p:nvPr/>
          </p:nvSpPr>
          <p:spPr>
            <a:xfrm flipH="1">
              <a:off x="3128760" y="5585040"/>
              <a:ext cx="193176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grpSp>
        <p:nvGrpSpPr>
          <p:cNvPr id="8074" name="Group 110"/>
          <p:cNvGrpSpPr/>
          <p:nvPr/>
        </p:nvGrpSpPr>
        <p:grpSpPr>
          <a:xfrm>
            <a:off x="5397480" y="4063680"/>
            <a:ext cx="608760" cy="626400"/>
            <a:chOff x="5397480" y="4063680"/>
            <a:chExt cx="608760" cy="626400"/>
          </a:xfrm>
        </p:grpSpPr>
        <p:sp>
          <p:nvSpPr>
            <p:cNvPr id="8075" name="CustomShape 111"/>
            <p:cNvSpPr/>
            <p:nvPr/>
          </p:nvSpPr>
          <p:spPr>
            <a:xfrm flipH="1">
              <a:off x="5567400" y="4064040"/>
              <a:ext cx="174240" cy="451440"/>
            </a:xfrm>
            <a:custGeom>
              <a:avLst/>
              <a:gdLst/>
              <a:ahLst/>
              <a:rect l="l" t="t" r="r" b="b"/>
              <a:pathLst>
                <a:path w="12711" h="7743">
                  <a:moveTo>
                    <a:pt x="12224" y="4661"/>
                  </a:moveTo>
                  <a:lnTo>
                    <a:pt x="498" y="0"/>
                  </a:lnTo>
                  <a:lnTo>
                    <a:pt x="0" y="7743"/>
                  </a:lnTo>
                  <a:lnTo>
                    <a:pt x="12711" y="6473"/>
                  </a:lnTo>
                  <a:lnTo>
                    <a:pt x="12224" y="4661"/>
                  </a:lnTo>
                  <a:close/>
                </a:path>
              </a:pathLst>
            </a:custGeom>
            <a:gradFill rotWithShape="0">
              <a:gsLst>
                <a:gs pos="0">
                  <a:srgbClr val="3333cc"/>
                </a:gs>
                <a:gs pos="100000">
                  <a:srgbClr val="ffffff"/>
                </a:gs>
              </a:gsLst>
              <a:lin ang="10800000"/>
            </a:gradFill>
            <a:ln w="0">
              <a:noFill/>
            </a:ln>
          </p:spPr>
          <p:style>
            <a:lnRef idx="0"/>
            <a:fillRef idx="0"/>
            <a:effectRef idx="0"/>
            <a:fontRef idx="minor"/>
          </p:style>
        </p:sp>
        <p:grpSp>
          <p:nvGrpSpPr>
            <p:cNvPr id="8076" name="Group 112"/>
            <p:cNvGrpSpPr/>
            <p:nvPr/>
          </p:nvGrpSpPr>
          <p:grpSpPr>
            <a:xfrm>
              <a:off x="5397480" y="4317480"/>
              <a:ext cx="348120" cy="372600"/>
              <a:chOff x="5397480" y="4317480"/>
              <a:chExt cx="348120" cy="372600"/>
            </a:xfrm>
          </p:grpSpPr>
          <p:pic>
            <p:nvPicPr>
              <p:cNvPr id="8077" name="Picture 191" descr="desktop_computer_stylized_medium"/>
              <p:cNvPicPr/>
              <p:nvPr/>
            </p:nvPicPr>
            <p:blipFill>
              <a:blip r:embed="rId3"/>
              <a:stretch/>
            </p:blipFill>
            <p:spPr>
              <a:xfrm>
                <a:off x="5397480" y="4317480"/>
                <a:ext cx="348120" cy="372600"/>
              </a:xfrm>
              <a:prstGeom prst="rect">
                <a:avLst/>
              </a:prstGeom>
              <a:ln w="0">
                <a:noFill/>
              </a:ln>
            </p:spPr>
          </p:pic>
          <p:sp>
            <p:nvSpPr>
              <p:cNvPr id="8078" name="CustomShape 113"/>
              <p:cNvSpPr/>
              <p:nvPr/>
            </p:nvSpPr>
            <p:spPr>
              <a:xfrm>
                <a:off x="5428080" y="4353480"/>
                <a:ext cx="167760" cy="1692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8079" name="Group 114"/>
            <p:cNvGrpSpPr/>
            <p:nvPr/>
          </p:nvGrpSpPr>
          <p:grpSpPr>
            <a:xfrm>
              <a:off x="5742360" y="4063680"/>
              <a:ext cx="263880" cy="448560"/>
              <a:chOff x="5742360" y="4063680"/>
              <a:chExt cx="263880" cy="448560"/>
            </a:xfrm>
          </p:grpSpPr>
          <p:sp>
            <p:nvSpPr>
              <p:cNvPr id="8080" name="CustomShape 115"/>
              <p:cNvSpPr/>
              <p:nvPr/>
            </p:nvSpPr>
            <p:spPr>
              <a:xfrm>
                <a:off x="5743080" y="4063680"/>
                <a:ext cx="261360" cy="448560"/>
              </a:xfrm>
              <a:prstGeom prst="rect">
                <a:avLst/>
              </a:prstGeom>
              <a:solidFill>
                <a:srgbClr val="ffffff"/>
              </a:solidFill>
              <a:ln w="9525">
                <a:solidFill>
                  <a:srgbClr val="000000"/>
                </a:solidFill>
                <a:miter/>
              </a:ln>
              <a:effectLst>
                <a:outerShdw algn="tl" blurRad="50800" dir="2700000" dist="37674" rotWithShape="0">
                  <a:srgbClr val="000000">
                    <a:alpha val="40000"/>
                  </a:srgbClr>
                </a:outerShdw>
              </a:effectLst>
            </p:spPr>
            <p:style>
              <a:lnRef idx="0"/>
              <a:fillRef idx="0"/>
              <a:effectRef idx="0"/>
              <a:fontRef idx="minor"/>
            </p:style>
          </p:sp>
          <p:grpSp>
            <p:nvGrpSpPr>
              <p:cNvPr id="8081" name="Group 116"/>
              <p:cNvGrpSpPr/>
              <p:nvPr/>
            </p:nvGrpSpPr>
            <p:grpSpPr>
              <a:xfrm>
                <a:off x="5742360" y="4149360"/>
                <a:ext cx="263880" cy="276840"/>
                <a:chOff x="5742360" y="4149360"/>
                <a:chExt cx="263880" cy="276840"/>
              </a:xfrm>
            </p:grpSpPr>
            <p:sp>
              <p:nvSpPr>
                <p:cNvPr id="8082" name="Line 117"/>
                <p:cNvSpPr/>
                <p:nvPr/>
              </p:nvSpPr>
              <p:spPr>
                <a:xfrm>
                  <a:off x="5745240" y="4246200"/>
                  <a:ext cx="26100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8083" name="Line 118"/>
                <p:cNvSpPr/>
                <p:nvPr/>
              </p:nvSpPr>
              <p:spPr>
                <a:xfrm>
                  <a:off x="5745240" y="4149360"/>
                  <a:ext cx="26100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8084" name="Line 119"/>
                <p:cNvSpPr/>
                <p:nvPr/>
              </p:nvSpPr>
              <p:spPr>
                <a:xfrm>
                  <a:off x="5742360" y="4343040"/>
                  <a:ext cx="26100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8085" name="Line 120"/>
                <p:cNvSpPr/>
                <p:nvPr/>
              </p:nvSpPr>
              <p:spPr>
                <a:xfrm>
                  <a:off x="5742360" y="4425840"/>
                  <a:ext cx="26100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grpSp>
      </p:grpSp>
      <p:grpSp>
        <p:nvGrpSpPr>
          <p:cNvPr id="8086" name="Group 121"/>
          <p:cNvGrpSpPr/>
          <p:nvPr/>
        </p:nvGrpSpPr>
        <p:grpSpPr>
          <a:xfrm>
            <a:off x="3630600" y="5751720"/>
            <a:ext cx="716760" cy="543600"/>
            <a:chOff x="3630600" y="5751720"/>
            <a:chExt cx="716760" cy="543600"/>
          </a:xfrm>
        </p:grpSpPr>
        <p:sp>
          <p:nvSpPr>
            <p:cNvPr id="8087" name="CustomShape 122"/>
            <p:cNvSpPr/>
            <p:nvPr/>
          </p:nvSpPr>
          <p:spPr>
            <a:xfrm>
              <a:off x="3885480" y="5751720"/>
              <a:ext cx="174240" cy="451440"/>
            </a:xfrm>
            <a:custGeom>
              <a:avLst/>
              <a:gdLst/>
              <a:ahLst/>
              <a:rect l="l" t="t" r="r" b="b"/>
              <a:pathLst>
                <a:path w="12711" h="7743">
                  <a:moveTo>
                    <a:pt x="12224" y="4661"/>
                  </a:moveTo>
                  <a:lnTo>
                    <a:pt x="498" y="0"/>
                  </a:lnTo>
                  <a:lnTo>
                    <a:pt x="0" y="7743"/>
                  </a:lnTo>
                  <a:lnTo>
                    <a:pt x="12711" y="6473"/>
                  </a:lnTo>
                  <a:lnTo>
                    <a:pt x="12224" y="4661"/>
                  </a:lnTo>
                  <a:close/>
                </a:path>
              </a:pathLst>
            </a:custGeom>
            <a:gradFill rotWithShape="0">
              <a:gsLst>
                <a:gs pos="0">
                  <a:srgbClr val="3333cc"/>
                </a:gs>
                <a:gs pos="100000">
                  <a:srgbClr val="ffffff"/>
                </a:gs>
              </a:gsLst>
              <a:lin ang="0"/>
            </a:gradFill>
            <a:ln w="0">
              <a:noFill/>
            </a:ln>
          </p:spPr>
          <p:style>
            <a:lnRef idx="0"/>
            <a:fillRef idx="0"/>
            <a:effectRef idx="0"/>
            <a:fontRef idx="minor"/>
          </p:style>
        </p:sp>
        <p:grpSp>
          <p:nvGrpSpPr>
            <p:cNvPr id="8088" name="Group 123"/>
            <p:cNvGrpSpPr/>
            <p:nvPr/>
          </p:nvGrpSpPr>
          <p:grpSpPr>
            <a:xfrm>
              <a:off x="3999240" y="5922720"/>
              <a:ext cx="348120" cy="372600"/>
              <a:chOff x="3999240" y="5922720"/>
              <a:chExt cx="348120" cy="372600"/>
            </a:xfrm>
          </p:grpSpPr>
          <p:pic>
            <p:nvPicPr>
              <p:cNvPr id="8089" name="Picture 191" descr="desktop_computer_stylized_medium"/>
              <p:cNvPicPr/>
              <p:nvPr/>
            </p:nvPicPr>
            <p:blipFill>
              <a:blip r:embed="rId4"/>
              <a:stretch/>
            </p:blipFill>
            <p:spPr>
              <a:xfrm>
                <a:off x="3999240" y="5922720"/>
                <a:ext cx="348120" cy="372600"/>
              </a:xfrm>
              <a:prstGeom prst="rect">
                <a:avLst/>
              </a:prstGeom>
              <a:ln w="0">
                <a:noFill/>
              </a:ln>
            </p:spPr>
          </p:pic>
          <p:sp>
            <p:nvSpPr>
              <p:cNvPr id="8090" name="CustomShape 124"/>
              <p:cNvSpPr/>
              <p:nvPr/>
            </p:nvSpPr>
            <p:spPr>
              <a:xfrm>
                <a:off x="4030200" y="5958720"/>
                <a:ext cx="167760" cy="1692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8091" name="Group 125"/>
            <p:cNvGrpSpPr/>
            <p:nvPr/>
          </p:nvGrpSpPr>
          <p:grpSpPr>
            <a:xfrm>
              <a:off x="3630600" y="5761080"/>
              <a:ext cx="263880" cy="448560"/>
              <a:chOff x="3630600" y="5761080"/>
              <a:chExt cx="263880" cy="448560"/>
            </a:xfrm>
          </p:grpSpPr>
          <p:sp>
            <p:nvSpPr>
              <p:cNvPr id="8092" name="CustomShape 126"/>
              <p:cNvSpPr/>
              <p:nvPr/>
            </p:nvSpPr>
            <p:spPr>
              <a:xfrm>
                <a:off x="3630600" y="5761080"/>
                <a:ext cx="261360" cy="448560"/>
              </a:xfrm>
              <a:prstGeom prst="rect">
                <a:avLst/>
              </a:prstGeom>
              <a:solidFill>
                <a:srgbClr val="ffffff"/>
              </a:solidFill>
              <a:ln w="9525">
                <a:solidFill>
                  <a:srgbClr val="000000"/>
                </a:solidFill>
                <a:miter/>
              </a:ln>
              <a:effectLst>
                <a:outerShdw algn="tl" blurRad="50800" dir="2700000" dist="37674" rotWithShape="0">
                  <a:srgbClr val="000000">
                    <a:alpha val="40000"/>
                  </a:srgbClr>
                </a:outerShdw>
              </a:effectLst>
            </p:spPr>
            <p:style>
              <a:lnRef idx="0"/>
              <a:fillRef idx="0"/>
              <a:effectRef idx="0"/>
              <a:fontRef idx="minor"/>
            </p:style>
          </p:sp>
          <p:grpSp>
            <p:nvGrpSpPr>
              <p:cNvPr id="8093" name="Group 127"/>
              <p:cNvGrpSpPr/>
              <p:nvPr/>
            </p:nvGrpSpPr>
            <p:grpSpPr>
              <a:xfrm>
                <a:off x="3630960" y="5846040"/>
                <a:ext cx="263520" cy="276840"/>
                <a:chOff x="3630960" y="5846040"/>
                <a:chExt cx="263520" cy="276840"/>
              </a:xfrm>
            </p:grpSpPr>
            <p:sp>
              <p:nvSpPr>
                <p:cNvPr id="8094" name="Line 128"/>
                <p:cNvSpPr/>
                <p:nvPr/>
              </p:nvSpPr>
              <p:spPr>
                <a:xfrm>
                  <a:off x="3633840" y="5942880"/>
                  <a:ext cx="260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8095" name="Line 129"/>
                <p:cNvSpPr/>
                <p:nvPr/>
              </p:nvSpPr>
              <p:spPr>
                <a:xfrm>
                  <a:off x="3633840" y="5846040"/>
                  <a:ext cx="260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8096" name="Line 130"/>
                <p:cNvSpPr/>
                <p:nvPr/>
              </p:nvSpPr>
              <p:spPr>
                <a:xfrm>
                  <a:off x="3630960" y="6039720"/>
                  <a:ext cx="260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8097" name="Line 131"/>
                <p:cNvSpPr/>
                <p:nvPr/>
              </p:nvSpPr>
              <p:spPr>
                <a:xfrm>
                  <a:off x="3630960" y="6122520"/>
                  <a:ext cx="2606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grpSp>
      </p:grpSp>
      <p:sp>
        <p:nvSpPr>
          <p:cNvPr id="8098" name="CustomShape 132"/>
          <p:cNvSpPr/>
          <p:nvPr/>
        </p:nvSpPr>
        <p:spPr>
          <a:xfrm>
            <a:off x="4223880" y="4618080"/>
            <a:ext cx="1956240" cy="1474200"/>
          </a:xfrm>
          <a:custGeom>
            <a:avLst/>
            <a:gdLst/>
            <a:ahLst/>
            <a:rect l="l" t="t" r="r" b="b"/>
            <a:pathLst>
              <a:path w="1958882" h="1476814">
                <a:moveTo>
                  <a:pt x="0" y="1476814"/>
                </a:moveTo>
                <a:cubicBezTo>
                  <a:pt x="192094" y="1377658"/>
                  <a:pt x="706525" y="1132479"/>
                  <a:pt x="887619" y="1048308"/>
                </a:cubicBezTo>
                <a:lnTo>
                  <a:pt x="1235779" y="1055960"/>
                </a:lnTo>
                <a:lnTo>
                  <a:pt x="1947405" y="780492"/>
                </a:lnTo>
                <a:lnTo>
                  <a:pt x="1958882" y="623629"/>
                </a:lnTo>
                <a:lnTo>
                  <a:pt x="1285517" y="218079"/>
                </a:lnTo>
                <a:lnTo>
                  <a:pt x="132760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p:style>
      </p:sp>
      <p:sp>
        <p:nvSpPr>
          <p:cNvPr id="8099" name="CustomShape 133"/>
          <p:cNvSpPr/>
          <p:nvPr/>
        </p:nvSpPr>
        <p:spPr>
          <a:xfrm>
            <a:off x="5543640" y="5391000"/>
            <a:ext cx="130680" cy="36900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p:style>
      </p:sp>
      <p:sp>
        <p:nvSpPr>
          <p:cNvPr id="8100" name="CustomShape 134"/>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2CC8F364-C590-41B9-9FCB-F96F7B6EECF5}" type="slidenum">
              <a:rPr b="0" lang="en-US" sz="1100" spc="-1" strike="noStrike">
                <a:solidFill>
                  <a:srgbClr val="404040"/>
                </a:solidFill>
                <a:latin typeface="Calibri"/>
                <a:ea typeface="DejaVu Sans"/>
              </a:rPr>
              <a:t>128</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259" dur="indefinite" restart="never" nodeType="tmRoot">
          <p:childTnLst>
            <p:seq>
              <p:cTn id="3260" dur="indefinite" nodeType="mainSeq">
                <p:childTnLst>
                  <p:par>
                    <p:cTn id="3261" fill="hold">
                      <p:stCondLst>
                        <p:cond delay="indefinite"/>
                      </p:stCondLst>
                      <p:childTnLst>
                        <p:par>
                          <p:cTn id="3262" fill="hold">
                            <p:stCondLst>
                              <p:cond delay="0"/>
                            </p:stCondLst>
                            <p:childTnLst>
                              <p:par>
                                <p:cTn id="3263" nodeType="clickEffect" fill="hold" presetClass="entr" presetID="9">
                                  <p:stCondLst>
                                    <p:cond delay="0"/>
                                  </p:stCondLst>
                                  <p:childTnLst>
                                    <p:set>
                                      <p:cBhvr>
                                        <p:cTn id="3264" dur="1" fill="hold">
                                          <p:stCondLst>
                                            <p:cond delay="0"/>
                                          </p:stCondLst>
                                        </p:cTn>
                                        <p:tgtEl>
                                          <p:spTgt spid="8054"/>
                                        </p:tgtEl>
                                        <p:attrNameLst>
                                          <p:attrName>style.visibility</p:attrName>
                                        </p:attrNameLst>
                                      </p:cBhvr>
                                      <p:to>
                                        <p:strVal val="visible"/>
                                      </p:to>
                                    </p:set>
                                    <p:animEffect filter="dissolve" transition="in">
                                      <p:cBhvr additive="repl">
                                        <p:cTn id="3265" dur="500"/>
                                        <p:tgtEl>
                                          <p:spTgt spid="80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101" name="Group 1"/>
          <p:cNvGrpSpPr/>
          <p:nvPr/>
        </p:nvGrpSpPr>
        <p:grpSpPr>
          <a:xfrm>
            <a:off x="4094640" y="4691520"/>
            <a:ext cx="2882160" cy="1478520"/>
            <a:chOff x="4094640" y="4691520"/>
            <a:chExt cx="2882160" cy="1478520"/>
          </a:xfrm>
        </p:grpSpPr>
        <p:sp>
          <p:nvSpPr>
            <p:cNvPr id="8102" name="CustomShape 2"/>
            <p:cNvSpPr/>
            <p:nvPr/>
          </p:nvSpPr>
          <p:spPr>
            <a:xfrm>
              <a:off x="4129920" y="4691520"/>
              <a:ext cx="2846880" cy="1478520"/>
            </a:xfrm>
            <a:custGeom>
              <a:avLst/>
              <a:gdLst/>
              <a:ahLst/>
              <a:rect l="l" t="t" r="r" b="b"/>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w="0">
              <a:noFill/>
            </a:ln>
          </p:spPr>
          <p:style>
            <a:lnRef idx="0"/>
            <a:fillRef idx="0"/>
            <a:effectRef idx="0"/>
            <a:fontRef idx="minor"/>
          </p:style>
        </p:sp>
        <p:grpSp>
          <p:nvGrpSpPr>
            <p:cNvPr id="8103" name="Group 3"/>
            <p:cNvGrpSpPr/>
            <p:nvPr/>
          </p:nvGrpSpPr>
          <p:grpSpPr>
            <a:xfrm>
              <a:off x="5035320" y="5554080"/>
              <a:ext cx="493560" cy="258120"/>
              <a:chOff x="5035320" y="5554080"/>
              <a:chExt cx="493560" cy="258120"/>
            </a:xfrm>
          </p:grpSpPr>
          <p:sp>
            <p:nvSpPr>
              <p:cNvPr id="8104" name="CustomShape 4"/>
              <p:cNvSpPr/>
              <p:nvPr/>
            </p:nvSpPr>
            <p:spPr>
              <a:xfrm>
                <a:off x="5035320" y="5644440"/>
                <a:ext cx="493560" cy="167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ed356a"/>
                  </a:gs>
                  <a:gs pos="100000">
                    <a:srgbClr val="e40000"/>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8105" name="CustomShape 5"/>
              <p:cNvSpPr/>
              <p:nvPr/>
            </p:nvSpPr>
            <p:spPr>
              <a:xfrm>
                <a:off x="5035680" y="5554080"/>
                <a:ext cx="493200" cy="166320"/>
              </a:xfrm>
              <a:prstGeom prst="ellipse">
                <a:avLst/>
              </a:prstGeom>
              <a:solidFill>
                <a:srgbClr val="fa376e"/>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8106" name="Group 6"/>
              <p:cNvGrpSpPr/>
              <p:nvPr/>
            </p:nvGrpSpPr>
            <p:grpSpPr>
              <a:xfrm>
                <a:off x="5108760" y="5575680"/>
                <a:ext cx="346320" cy="120960"/>
                <a:chOff x="5108760" y="5575680"/>
                <a:chExt cx="346320" cy="120960"/>
              </a:xfrm>
            </p:grpSpPr>
            <p:sp>
              <p:nvSpPr>
                <p:cNvPr id="8107" name="CustomShape 7"/>
                <p:cNvSpPr/>
                <p:nvPr/>
              </p:nvSpPr>
              <p:spPr>
                <a:xfrm>
                  <a:off x="5118480" y="5575680"/>
                  <a:ext cx="327600" cy="66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a:noFill/>
                </a:ln>
              </p:spPr>
              <p:style>
                <a:lnRef idx="2">
                  <a:schemeClr val="accent1">
                    <a:shade val="50000"/>
                  </a:schemeClr>
                </a:lnRef>
                <a:fillRef idx="1">
                  <a:schemeClr val="accent1"/>
                </a:fillRef>
                <a:effectRef idx="0">
                  <a:schemeClr val="accent1"/>
                </a:effectRef>
                <a:fontRef idx="minor"/>
              </p:style>
            </p:sp>
            <p:sp>
              <p:nvSpPr>
                <p:cNvPr id="8108" name="CustomShape 8"/>
                <p:cNvSpPr/>
                <p:nvPr/>
              </p:nvSpPr>
              <p:spPr>
                <a:xfrm>
                  <a:off x="5334480" y="5634720"/>
                  <a:ext cx="120600" cy="57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e40000"/>
                </a:solidFill>
                <a:ln>
                  <a:noFill/>
                </a:ln>
              </p:spPr>
              <p:style>
                <a:lnRef idx="2">
                  <a:schemeClr val="accent1">
                    <a:shade val="50000"/>
                  </a:schemeClr>
                </a:lnRef>
                <a:fillRef idx="1">
                  <a:schemeClr val="accent1"/>
                </a:fillRef>
                <a:effectRef idx="0">
                  <a:schemeClr val="accent1"/>
                </a:effectRef>
                <a:fontRef idx="minor"/>
              </p:style>
            </p:sp>
            <p:sp>
              <p:nvSpPr>
                <p:cNvPr id="8109" name="CustomShape 9"/>
                <p:cNvSpPr/>
                <p:nvPr/>
              </p:nvSpPr>
              <p:spPr>
                <a:xfrm>
                  <a:off x="5108760" y="5634720"/>
                  <a:ext cx="118440" cy="56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e40000"/>
                </a:solidFill>
                <a:ln>
                  <a:noFill/>
                </a:ln>
              </p:spPr>
              <p:style>
                <a:lnRef idx="2">
                  <a:schemeClr val="accent1">
                    <a:shade val="50000"/>
                  </a:schemeClr>
                </a:lnRef>
                <a:fillRef idx="1">
                  <a:schemeClr val="accent1"/>
                </a:fillRef>
                <a:effectRef idx="0">
                  <a:schemeClr val="accent1"/>
                </a:effectRef>
                <a:fontRef idx="minor"/>
              </p:style>
            </p:sp>
            <p:sp>
              <p:nvSpPr>
                <p:cNvPr id="8110" name="CustomShape 10"/>
                <p:cNvSpPr/>
                <p:nvPr/>
              </p:nvSpPr>
              <p:spPr>
                <a:xfrm>
                  <a:off x="5150880" y="5605560"/>
                  <a:ext cx="260640" cy="91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style>
                <a:lnRef idx="2">
                  <a:schemeClr val="accent1">
                    <a:shade val="50000"/>
                  </a:schemeClr>
                </a:lnRef>
                <a:fillRef idx="1">
                  <a:schemeClr val="accent1"/>
                </a:fillRef>
                <a:effectRef idx="0">
                  <a:schemeClr val="accent1"/>
                </a:effectRef>
                <a:fontRef idx="minor"/>
              </p:style>
            </p:sp>
          </p:grpSp>
        </p:grpSp>
        <p:grpSp>
          <p:nvGrpSpPr>
            <p:cNvPr id="8111" name="Group 11"/>
            <p:cNvGrpSpPr/>
            <p:nvPr/>
          </p:nvGrpSpPr>
          <p:grpSpPr>
            <a:xfrm>
              <a:off x="6131520" y="5156640"/>
              <a:ext cx="493560" cy="258120"/>
              <a:chOff x="6131520" y="5156640"/>
              <a:chExt cx="493560" cy="258120"/>
            </a:xfrm>
          </p:grpSpPr>
          <p:sp>
            <p:nvSpPr>
              <p:cNvPr id="8112" name="CustomShape 12"/>
              <p:cNvSpPr/>
              <p:nvPr/>
            </p:nvSpPr>
            <p:spPr>
              <a:xfrm>
                <a:off x="6131520" y="5247000"/>
                <a:ext cx="493560" cy="167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8113" name="CustomShape 13"/>
              <p:cNvSpPr/>
              <p:nvPr/>
            </p:nvSpPr>
            <p:spPr>
              <a:xfrm>
                <a:off x="6131520" y="5156640"/>
                <a:ext cx="493200" cy="1663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8114" name="Group 14"/>
              <p:cNvGrpSpPr/>
              <p:nvPr/>
            </p:nvGrpSpPr>
            <p:grpSpPr>
              <a:xfrm>
                <a:off x="6204960" y="5178240"/>
                <a:ext cx="346320" cy="120960"/>
                <a:chOff x="6204960" y="5178240"/>
                <a:chExt cx="346320" cy="120960"/>
              </a:xfrm>
            </p:grpSpPr>
            <p:sp>
              <p:nvSpPr>
                <p:cNvPr id="8115" name="CustomShape 15"/>
                <p:cNvSpPr/>
                <p:nvPr/>
              </p:nvSpPr>
              <p:spPr>
                <a:xfrm>
                  <a:off x="6214680" y="5178240"/>
                  <a:ext cx="327600" cy="66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116" name="CustomShape 16"/>
                <p:cNvSpPr/>
                <p:nvPr/>
              </p:nvSpPr>
              <p:spPr>
                <a:xfrm>
                  <a:off x="6430680" y="5237640"/>
                  <a:ext cx="120600" cy="57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117" name="CustomShape 17"/>
                <p:cNvSpPr/>
                <p:nvPr/>
              </p:nvSpPr>
              <p:spPr>
                <a:xfrm>
                  <a:off x="6204960" y="5237640"/>
                  <a:ext cx="118440" cy="56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8118" name="CustomShape 18"/>
                <p:cNvSpPr/>
                <p:nvPr/>
              </p:nvSpPr>
              <p:spPr>
                <a:xfrm>
                  <a:off x="6247080" y="5208120"/>
                  <a:ext cx="260640" cy="91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8119" name="Group 19"/>
            <p:cNvGrpSpPr/>
            <p:nvPr/>
          </p:nvGrpSpPr>
          <p:grpSpPr>
            <a:xfrm>
              <a:off x="5122440" y="4861080"/>
              <a:ext cx="493560" cy="257760"/>
              <a:chOff x="5122440" y="4861080"/>
              <a:chExt cx="493560" cy="257760"/>
            </a:xfrm>
          </p:grpSpPr>
          <p:sp>
            <p:nvSpPr>
              <p:cNvPr id="8120" name="CustomShape 20"/>
              <p:cNvSpPr/>
              <p:nvPr/>
            </p:nvSpPr>
            <p:spPr>
              <a:xfrm>
                <a:off x="5122440" y="4951080"/>
                <a:ext cx="493560" cy="167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8121" name="CustomShape 21"/>
              <p:cNvSpPr/>
              <p:nvPr/>
            </p:nvSpPr>
            <p:spPr>
              <a:xfrm>
                <a:off x="5122800" y="4861080"/>
                <a:ext cx="493200" cy="1663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8122" name="Group 22"/>
              <p:cNvGrpSpPr/>
              <p:nvPr/>
            </p:nvGrpSpPr>
            <p:grpSpPr>
              <a:xfrm>
                <a:off x="5196240" y="4882320"/>
                <a:ext cx="346320" cy="121320"/>
                <a:chOff x="5196240" y="4882320"/>
                <a:chExt cx="346320" cy="121320"/>
              </a:xfrm>
            </p:grpSpPr>
            <p:sp>
              <p:nvSpPr>
                <p:cNvPr id="8123" name="CustomShape 23"/>
                <p:cNvSpPr/>
                <p:nvPr/>
              </p:nvSpPr>
              <p:spPr>
                <a:xfrm>
                  <a:off x="5205960" y="4882320"/>
                  <a:ext cx="327600" cy="66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124" name="CustomShape 24"/>
                <p:cNvSpPr/>
                <p:nvPr/>
              </p:nvSpPr>
              <p:spPr>
                <a:xfrm>
                  <a:off x="5421960" y="4941720"/>
                  <a:ext cx="120600" cy="57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125" name="CustomShape 25"/>
                <p:cNvSpPr/>
                <p:nvPr/>
              </p:nvSpPr>
              <p:spPr>
                <a:xfrm>
                  <a:off x="5196240" y="4941720"/>
                  <a:ext cx="118440" cy="56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8126" name="CustomShape 26"/>
                <p:cNvSpPr/>
                <p:nvPr/>
              </p:nvSpPr>
              <p:spPr>
                <a:xfrm>
                  <a:off x="5238000" y="4912560"/>
                  <a:ext cx="260640" cy="91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8127" name="Group 27"/>
            <p:cNvGrpSpPr/>
            <p:nvPr/>
          </p:nvGrpSpPr>
          <p:grpSpPr>
            <a:xfrm>
              <a:off x="4450680" y="5823360"/>
              <a:ext cx="493560" cy="257760"/>
              <a:chOff x="4450680" y="5823360"/>
              <a:chExt cx="493560" cy="257760"/>
            </a:xfrm>
          </p:grpSpPr>
          <p:sp>
            <p:nvSpPr>
              <p:cNvPr id="8128" name="CustomShape 28"/>
              <p:cNvSpPr/>
              <p:nvPr/>
            </p:nvSpPr>
            <p:spPr>
              <a:xfrm>
                <a:off x="4450680" y="5913360"/>
                <a:ext cx="493560" cy="167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8129" name="CustomShape 29"/>
              <p:cNvSpPr/>
              <p:nvPr/>
            </p:nvSpPr>
            <p:spPr>
              <a:xfrm>
                <a:off x="4451040" y="5823360"/>
                <a:ext cx="493200" cy="1663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8130" name="Group 30"/>
              <p:cNvGrpSpPr/>
              <p:nvPr/>
            </p:nvGrpSpPr>
            <p:grpSpPr>
              <a:xfrm>
                <a:off x="4524120" y="5844600"/>
                <a:ext cx="346320" cy="121320"/>
                <a:chOff x="4524120" y="5844600"/>
                <a:chExt cx="346320" cy="121320"/>
              </a:xfrm>
            </p:grpSpPr>
            <p:sp>
              <p:nvSpPr>
                <p:cNvPr id="8131" name="CustomShape 31"/>
                <p:cNvSpPr/>
                <p:nvPr/>
              </p:nvSpPr>
              <p:spPr>
                <a:xfrm>
                  <a:off x="4533840" y="5844600"/>
                  <a:ext cx="327600" cy="66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132" name="CustomShape 32"/>
                <p:cNvSpPr/>
                <p:nvPr/>
              </p:nvSpPr>
              <p:spPr>
                <a:xfrm>
                  <a:off x="4749840" y="5904000"/>
                  <a:ext cx="120600" cy="57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133" name="CustomShape 33"/>
                <p:cNvSpPr/>
                <p:nvPr/>
              </p:nvSpPr>
              <p:spPr>
                <a:xfrm>
                  <a:off x="4524120" y="5904000"/>
                  <a:ext cx="118440" cy="56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8134" name="CustomShape 34"/>
                <p:cNvSpPr/>
                <p:nvPr/>
              </p:nvSpPr>
              <p:spPr>
                <a:xfrm>
                  <a:off x="4566240" y="5874840"/>
                  <a:ext cx="260640" cy="91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8135" name="Group 35"/>
            <p:cNvGrpSpPr/>
            <p:nvPr/>
          </p:nvGrpSpPr>
          <p:grpSpPr>
            <a:xfrm>
              <a:off x="4094640" y="5164200"/>
              <a:ext cx="493560" cy="258120"/>
              <a:chOff x="4094640" y="5164200"/>
              <a:chExt cx="493560" cy="258120"/>
            </a:xfrm>
          </p:grpSpPr>
          <p:sp>
            <p:nvSpPr>
              <p:cNvPr id="8136" name="CustomShape 36"/>
              <p:cNvSpPr/>
              <p:nvPr/>
            </p:nvSpPr>
            <p:spPr>
              <a:xfrm>
                <a:off x="4094640" y="5254560"/>
                <a:ext cx="493560" cy="167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8137" name="CustomShape 37"/>
              <p:cNvSpPr/>
              <p:nvPr/>
            </p:nvSpPr>
            <p:spPr>
              <a:xfrm>
                <a:off x="4094640" y="5164200"/>
                <a:ext cx="493200" cy="1663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8138" name="Group 38"/>
              <p:cNvGrpSpPr/>
              <p:nvPr/>
            </p:nvGrpSpPr>
            <p:grpSpPr>
              <a:xfrm>
                <a:off x="4168080" y="5185800"/>
                <a:ext cx="346320" cy="121320"/>
                <a:chOff x="4168080" y="5185800"/>
                <a:chExt cx="346320" cy="121320"/>
              </a:xfrm>
            </p:grpSpPr>
            <p:sp>
              <p:nvSpPr>
                <p:cNvPr id="8139" name="CustomShape 39"/>
                <p:cNvSpPr/>
                <p:nvPr/>
              </p:nvSpPr>
              <p:spPr>
                <a:xfrm>
                  <a:off x="4177800" y="5185800"/>
                  <a:ext cx="327600" cy="66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140" name="CustomShape 40"/>
                <p:cNvSpPr/>
                <p:nvPr/>
              </p:nvSpPr>
              <p:spPr>
                <a:xfrm>
                  <a:off x="4393800" y="5245200"/>
                  <a:ext cx="120600" cy="57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141" name="CustomShape 41"/>
                <p:cNvSpPr/>
                <p:nvPr/>
              </p:nvSpPr>
              <p:spPr>
                <a:xfrm>
                  <a:off x="4168080" y="5245200"/>
                  <a:ext cx="118440" cy="56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8142" name="CustomShape 42"/>
                <p:cNvSpPr/>
                <p:nvPr/>
              </p:nvSpPr>
              <p:spPr>
                <a:xfrm>
                  <a:off x="4210200" y="5216040"/>
                  <a:ext cx="260640" cy="91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8143" name="CustomShape 43"/>
            <p:cNvSpPr/>
            <p:nvPr/>
          </p:nvSpPr>
          <p:spPr>
            <a:xfrm>
              <a:off x="4581360" y="4994640"/>
              <a:ext cx="540360" cy="292680"/>
            </a:xfrm>
            <a:custGeom>
              <a:avLst/>
              <a:gdLst/>
              <a:ahLst/>
              <a:rect l="l" t="t" r="r" b="b"/>
              <a:pathLst>
                <a:path w="342" h="186">
                  <a:moveTo>
                    <a:pt x="0" y="186"/>
                  </a:moveTo>
                  <a:lnTo>
                    <a:pt x="342" y="0"/>
                  </a:lnTo>
                </a:path>
              </a:pathLst>
            </a:custGeom>
            <a:noFill/>
            <a:ln w="12700">
              <a:solidFill>
                <a:srgbClr val="000000"/>
              </a:solidFill>
              <a:round/>
            </a:ln>
          </p:spPr>
          <p:style>
            <a:lnRef idx="0"/>
            <a:fillRef idx="0"/>
            <a:effectRef idx="0"/>
            <a:fontRef idx="minor"/>
          </p:style>
        </p:sp>
        <p:sp>
          <p:nvSpPr>
            <p:cNvPr id="8144" name="CustomShape 44"/>
            <p:cNvSpPr/>
            <p:nvPr/>
          </p:nvSpPr>
          <p:spPr>
            <a:xfrm>
              <a:off x="5622840" y="4988160"/>
              <a:ext cx="504000" cy="305280"/>
            </a:xfrm>
            <a:custGeom>
              <a:avLst/>
              <a:gdLst/>
              <a:ahLst/>
              <a:rect l="l" t="t" r="r" b="b"/>
              <a:pathLst>
                <a:path w="318" h="194">
                  <a:moveTo>
                    <a:pt x="0" y="0"/>
                  </a:moveTo>
                  <a:lnTo>
                    <a:pt x="318" y="194"/>
                  </a:lnTo>
                </a:path>
              </a:pathLst>
            </a:custGeom>
            <a:noFill/>
            <a:ln w="12700">
              <a:solidFill>
                <a:srgbClr val="000000"/>
              </a:solidFill>
              <a:round/>
            </a:ln>
          </p:spPr>
          <p:style>
            <a:lnRef idx="0"/>
            <a:fillRef idx="0"/>
            <a:effectRef idx="0"/>
            <a:fontRef idx="minor"/>
          </p:style>
        </p:sp>
        <p:sp>
          <p:nvSpPr>
            <p:cNvPr id="8145" name="CustomShape 45"/>
            <p:cNvSpPr/>
            <p:nvPr/>
          </p:nvSpPr>
          <p:spPr>
            <a:xfrm>
              <a:off x="4557600" y="5380200"/>
              <a:ext cx="478440" cy="235440"/>
            </a:xfrm>
            <a:custGeom>
              <a:avLst/>
              <a:gdLst/>
              <a:ahLst/>
              <a:rect l="l" t="t" r="r" b="b"/>
              <a:pathLst>
                <a:path w="294" h="174">
                  <a:moveTo>
                    <a:pt x="0" y="0"/>
                  </a:moveTo>
                  <a:lnTo>
                    <a:pt x="294" y="174"/>
                  </a:lnTo>
                </a:path>
              </a:pathLst>
            </a:custGeom>
            <a:noFill/>
            <a:ln w="12700">
              <a:solidFill>
                <a:srgbClr val="000000"/>
              </a:solidFill>
              <a:round/>
            </a:ln>
          </p:spPr>
          <p:style>
            <a:lnRef idx="0"/>
            <a:fillRef idx="0"/>
            <a:effectRef idx="0"/>
            <a:fontRef idx="minor"/>
          </p:style>
        </p:sp>
        <p:sp>
          <p:nvSpPr>
            <p:cNvPr id="8146" name="CustomShape 46"/>
            <p:cNvSpPr/>
            <p:nvPr/>
          </p:nvSpPr>
          <p:spPr>
            <a:xfrm>
              <a:off x="5505120" y="5356440"/>
              <a:ext cx="627840" cy="245160"/>
            </a:xfrm>
            <a:custGeom>
              <a:avLst/>
              <a:gdLst/>
              <a:ahLst/>
              <a:rect l="l" t="t" r="r" b="b"/>
              <a:pathLst>
                <a:path w="378" h="174">
                  <a:moveTo>
                    <a:pt x="0" y="174"/>
                  </a:moveTo>
                  <a:lnTo>
                    <a:pt x="378" y="0"/>
                  </a:lnTo>
                </a:path>
              </a:pathLst>
            </a:custGeom>
            <a:noFill/>
            <a:ln w="12700">
              <a:solidFill>
                <a:srgbClr val="000000"/>
              </a:solidFill>
              <a:round/>
            </a:ln>
          </p:spPr>
          <p:style>
            <a:lnRef idx="0"/>
            <a:fillRef idx="0"/>
            <a:effectRef idx="0"/>
            <a:fontRef idx="minor"/>
          </p:style>
        </p:sp>
        <p:sp>
          <p:nvSpPr>
            <p:cNvPr id="8147" name="CustomShape 47"/>
            <p:cNvSpPr/>
            <p:nvPr/>
          </p:nvSpPr>
          <p:spPr>
            <a:xfrm>
              <a:off x="6173640" y="5410440"/>
              <a:ext cx="203760" cy="505440"/>
            </a:xfrm>
            <a:custGeom>
              <a:avLst/>
              <a:gdLst/>
              <a:ahLst/>
              <a:rect l="l" t="t" r="r" b="b"/>
              <a:pathLst>
                <a:path w="118" h="500">
                  <a:moveTo>
                    <a:pt x="0" y="500"/>
                  </a:moveTo>
                  <a:lnTo>
                    <a:pt x="118" y="0"/>
                  </a:lnTo>
                </a:path>
              </a:pathLst>
            </a:custGeom>
            <a:noFill/>
            <a:ln w="12700">
              <a:solidFill>
                <a:srgbClr val="000000"/>
              </a:solidFill>
              <a:round/>
            </a:ln>
          </p:spPr>
          <p:style>
            <a:lnRef idx="0"/>
            <a:fillRef idx="0"/>
            <a:effectRef idx="0"/>
            <a:fontRef idx="minor"/>
          </p:style>
        </p:sp>
        <p:sp>
          <p:nvSpPr>
            <p:cNvPr id="8148" name="CustomShape 48"/>
            <p:cNvSpPr/>
            <p:nvPr/>
          </p:nvSpPr>
          <p:spPr>
            <a:xfrm>
              <a:off x="4937040" y="5943960"/>
              <a:ext cx="968040" cy="79200"/>
            </a:xfrm>
            <a:custGeom>
              <a:avLst/>
              <a:gdLst/>
              <a:ahLst/>
              <a:rect l="l" t="t" r="r" b="b"/>
              <a:pathLst>
                <a:path w="370" h="32">
                  <a:moveTo>
                    <a:pt x="370" y="32"/>
                  </a:moveTo>
                  <a:lnTo>
                    <a:pt x="0" y="0"/>
                  </a:lnTo>
                </a:path>
              </a:pathLst>
            </a:custGeom>
            <a:noFill/>
            <a:ln w="12700">
              <a:solidFill>
                <a:srgbClr val="000000"/>
              </a:solidFill>
              <a:round/>
            </a:ln>
          </p:spPr>
          <p:style>
            <a:lnRef idx="0"/>
            <a:fillRef idx="0"/>
            <a:effectRef idx="0"/>
            <a:fontRef idx="minor"/>
          </p:style>
        </p:sp>
        <p:sp>
          <p:nvSpPr>
            <p:cNvPr id="8149" name="CustomShape 49"/>
            <p:cNvSpPr/>
            <p:nvPr/>
          </p:nvSpPr>
          <p:spPr>
            <a:xfrm>
              <a:off x="4400280" y="5424840"/>
              <a:ext cx="191160" cy="402120"/>
            </a:xfrm>
            <a:custGeom>
              <a:avLst/>
              <a:gdLst/>
              <a:ahLst/>
              <a:rect l="l" t="t" r="r" b="b"/>
              <a:pathLst>
                <a:path w="176" h="412">
                  <a:moveTo>
                    <a:pt x="162" y="408"/>
                  </a:moveTo>
                  <a:lnTo>
                    <a:pt x="176" y="412"/>
                  </a:lnTo>
                  <a:lnTo>
                    <a:pt x="0" y="0"/>
                  </a:lnTo>
                </a:path>
              </a:pathLst>
            </a:custGeom>
            <a:noFill/>
            <a:ln w="12700">
              <a:solidFill>
                <a:srgbClr val="000000"/>
              </a:solidFill>
              <a:round/>
            </a:ln>
          </p:spPr>
          <p:style>
            <a:lnRef idx="0"/>
            <a:fillRef idx="0"/>
            <a:effectRef idx="0"/>
            <a:fontRef idx="minor"/>
          </p:style>
        </p:sp>
        <p:grpSp>
          <p:nvGrpSpPr>
            <p:cNvPr id="8150" name="Group 50"/>
            <p:cNvGrpSpPr/>
            <p:nvPr/>
          </p:nvGrpSpPr>
          <p:grpSpPr>
            <a:xfrm>
              <a:off x="5868360" y="5862240"/>
              <a:ext cx="493560" cy="257760"/>
              <a:chOff x="5868360" y="5862240"/>
              <a:chExt cx="493560" cy="257760"/>
            </a:xfrm>
          </p:grpSpPr>
          <p:sp>
            <p:nvSpPr>
              <p:cNvPr id="8151" name="CustomShape 51"/>
              <p:cNvSpPr/>
              <p:nvPr/>
            </p:nvSpPr>
            <p:spPr>
              <a:xfrm>
                <a:off x="5868360" y="5952240"/>
                <a:ext cx="493560" cy="167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8152" name="CustomShape 52"/>
              <p:cNvSpPr/>
              <p:nvPr/>
            </p:nvSpPr>
            <p:spPr>
              <a:xfrm>
                <a:off x="5868720" y="5862240"/>
                <a:ext cx="493200" cy="1663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8153" name="Group 53"/>
              <p:cNvGrpSpPr/>
              <p:nvPr/>
            </p:nvGrpSpPr>
            <p:grpSpPr>
              <a:xfrm>
                <a:off x="5941800" y="5883480"/>
                <a:ext cx="346320" cy="121320"/>
                <a:chOff x="5941800" y="5883480"/>
                <a:chExt cx="346320" cy="121320"/>
              </a:xfrm>
            </p:grpSpPr>
            <p:sp>
              <p:nvSpPr>
                <p:cNvPr id="8154" name="CustomShape 54"/>
                <p:cNvSpPr/>
                <p:nvPr/>
              </p:nvSpPr>
              <p:spPr>
                <a:xfrm>
                  <a:off x="5951520" y="5883480"/>
                  <a:ext cx="327600" cy="66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155" name="CustomShape 55"/>
                <p:cNvSpPr/>
                <p:nvPr/>
              </p:nvSpPr>
              <p:spPr>
                <a:xfrm>
                  <a:off x="6167520" y="5942880"/>
                  <a:ext cx="120600" cy="57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156" name="CustomShape 56"/>
                <p:cNvSpPr/>
                <p:nvPr/>
              </p:nvSpPr>
              <p:spPr>
                <a:xfrm>
                  <a:off x="5941800" y="5942880"/>
                  <a:ext cx="118440" cy="56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8157" name="CustomShape 57"/>
                <p:cNvSpPr/>
                <p:nvPr/>
              </p:nvSpPr>
              <p:spPr>
                <a:xfrm>
                  <a:off x="5983920" y="5913720"/>
                  <a:ext cx="260640" cy="91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sp>
        <p:nvSpPr>
          <p:cNvPr id="8158" name="CustomShape 58"/>
          <p:cNvSpPr/>
          <p:nvPr/>
        </p:nvSpPr>
        <p:spPr>
          <a:xfrm>
            <a:off x="760680" y="272160"/>
            <a:ext cx="1139076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TCP and the congested “bottleneck link”</a:t>
            </a:r>
            <a:endParaRPr b="0" lang="en-US" sz="4800" spc="-1" strike="noStrike">
              <a:latin typeface="Arial"/>
            </a:endParaRPr>
          </a:p>
        </p:txBody>
      </p:sp>
      <p:sp>
        <p:nvSpPr>
          <p:cNvPr id="8159" name="CustomShape 59"/>
          <p:cNvSpPr/>
          <p:nvPr/>
        </p:nvSpPr>
        <p:spPr>
          <a:xfrm>
            <a:off x="667080" y="1366200"/>
            <a:ext cx="11175120" cy="912600"/>
          </a:xfrm>
          <a:prstGeom prst="rect">
            <a:avLst/>
          </a:prstGeom>
          <a:noFill/>
          <a:ln w="0">
            <a:noFill/>
          </a:ln>
        </p:spPr>
        <p:style>
          <a:lnRef idx="0"/>
          <a:fillRef idx="0"/>
          <a:effectRef idx="0"/>
          <a:fontRef idx="minor"/>
        </p:style>
        <p:txBody>
          <a:bodyPr lIns="90000" rIns="90000" tIns="45000" bIns="45000">
            <a:normAutofit/>
          </a:bodyPr>
          <a:p>
            <a:pPr marL="457200" indent="-213480">
              <a:lnSpc>
                <a:spcPct val="90000"/>
              </a:lnSpc>
              <a:spcBef>
                <a:spcPts val="1001"/>
              </a:spcBef>
              <a:buClr>
                <a:srgbClr val="0000a3"/>
              </a:buClr>
              <a:buFont typeface="Wingdings" charset="2"/>
              <a:buChar char=""/>
            </a:pPr>
            <a:r>
              <a:rPr b="0" lang="en-US" sz="2800" spc="-1" strike="noStrike">
                <a:solidFill>
                  <a:srgbClr val="000000"/>
                </a:solidFill>
                <a:latin typeface="Calibri"/>
                <a:ea typeface="DejaVu Sans"/>
              </a:rPr>
              <a:t>TCP (classic, CUBIC) increase TCP’s sending rate until packet loss occurs at some router’s output: the </a:t>
            </a:r>
            <a:r>
              <a:rPr b="0" i="1" lang="en-US" sz="2800" spc="-1" strike="noStrike">
                <a:solidFill>
                  <a:srgbClr val="c00000"/>
                </a:solidFill>
                <a:latin typeface="Calibri"/>
                <a:ea typeface="DejaVu Sans"/>
              </a:rPr>
              <a:t>bottleneck link</a:t>
            </a:r>
            <a:endParaRPr b="0" lang="en-US" sz="2800" spc="-1" strike="noStrike">
              <a:latin typeface="Arial"/>
            </a:endParaRPr>
          </a:p>
        </p:txBody>
      </p:sp>
      <p:sp>
        <p:nvSpPr>
          <p:cNvPr id="8160" name="CustomShape 60"/>
          <p:cNvSpPr/>
          <p:nvPr/>
        </p:nvSpPr>
        <p:spPr>
          <a:xfrm>
            <a:off x="2980440" y="3593880"/>
            <a:ext cx="78912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1600" spc="-1" strike="noStrike">
                <a:solidFill>
                  <a:srgbClr val="000099"/>
                </a:solidFill>
                <a:latin typeface="Arial"/>
                <a:ea typeface="ＭＳ Ｐゴシック"/>
              </a:rPr>
              <a:t>source</a:t>
            </a:r>
            <a:endParaRPr b="0" lang="en-US" sz="1600" spc="-1" strike="noStrike">
              <a:latin typeface="Arial"/>
            </a:endParaRPr>
          </a:p>
        </p:txBody>
      </p:sp>
      <p:sp>
        <p:nvSpPr>
          <p:cNvPr id="8161" name="CustomShape 61"/>
          <p:cNvSpPr/>
          <p:nvPr/>
        </p:nvSpPr>
        <p:spPr>
          <a:xfrm flipH="1">
            <a:off x="2478960" y="3925800"/>
            <a:ext cx="324000" cy="1260360"/>
          </a:xfrm>
          <a:custGeom>
            <a:avLst/>
            <a:gdLst/>
            <a:ahLst/>
            <a:rect l="l" t="t" r="r" b="b"/>
            <a:pathLst>
              <a:path w="12213" h="10000">
                <a:moveTo>
                  <a:pt x="11726" y="4661"/>
                </a:moveTo>
                <a:lnTo>
                  <a:pt x="0" y="0"/>
                </a:lnTo>
                <a:lnTo>
                  <a:pt x="0" y="10000"/>
                </a:lnTo>
                <a:lnTo>
                  <a:pt x="12213" y="6473"/>
                </a:lnTo>
                <a:lnTo>
                  <a:pt x="11726" y="4661"/>
                </a:lnTo>
                <a:close/>
              </a:path>
            </a:pathLst>
          </a:custGeom>
          <a:gradFill rotWithShape="0">
            <a:gsLst>
              <a:gs pos="0">
                <a:srgbClr val="3333cc"/>
              </a:gs>
              <a:gs pos="100000">
                <a:srgbClr val="ffffff"/>
              </a:gs>
            </a:gsLst>
            <a:lin ang="10800000"/>
          </a:gradFill>
          <a:ln w="0">
            <a:noFill/>
          </a:ln>
        </p:spPr>
        <p:style>
          <a:lnRef idx="0"/>
          <a:fillRef idx="0"/>
          <a:effectRef idx="0"/>
          <a:fontRef idx="minor"/>
        </p:style>
      </p:sp>
      <p:sp>
        <p:nvSpPr>
          <p:cNvPr id="8162" name="CustomShape 62"/>
          <p:cNvSpPr/>
          <p:nvPr/>
        </p:nvSpPr>
        <p:spPr>
          <a:xfrm>
            <a:off x="2854440" y="3909960"/>
            <a:ext cx="1059840" cy="1288080"/>
          </a:xfrm>
          <a:prstGeom prst="rect">
            <a:avLst/>
          </a:prstGeom>
          <a:solidFill>
            <a:srgbClr val="000099"/>
          </a:solidFill>
          <a:ln w="0">
            <a:noFill/>
          </a:ln>
        </p:spPr>
        <p:style>
          <a:lnRef idx="0"/>
          <a:fillRef idx="0"/>
          <a:effectRef idx="0"/>
          <a:fontRef idx="minor"/>
        </p:style>
      </p:sp>
      <p:sp>
        <p:nvSpPr>
          <p:cNvPr id="8163" name="CustomShape 63"/>
          <p:cNvSpPr/>
          <p:nvPr/>
        </p:nvSpPr>
        <p:spPr>
          <a:xfrm>
            <a:off x="2814480" y="3949560"/>
            <a:ext cx="1064160" cy="1229400"/>
          </a:xfrm>
          <a:prstGeom prst="rect">
            <a:avLst/>
          </a:prstGeom>
          <a:solidFill>
            <a:srgbClr val="ffffff"/>
          </a:solidFill>
          <a:ln w="28575">
            <a:solidFill>
              <a:srgbClr val="000000"/>
            </a:solidFill>
            <a:miter/>
          </a:ln>
        </p:spPr>
        <p:style>
          <a:lnRef idx="0"/>
          <a:fillRef idx="0"/>
          <a:effectRef idx="0"/>
          <a:fontRef idx="minor"/>
        </p:style>
      </p:sp>
      <p:sp>
        <p:nvSpPr>
          <p:cNvPr id="8164" name="Line 64"/>
          <p:cNvSpPr/>
          <p:nvPr/>
        </p:nvSpPr>
        <p:spPr>
          <a:xfrm>
            <a:off x="2814480" y="4227120"/>
            <a:ext cx="1058760" cy="3240"/>
          </a:xfrm>
          <a:prstGeom prst="line">
            <a:avLst/>
          </a:prstGeom>
          <a:ln w="19050">
            <a:solidFill>
              <a:srgbClr val="000000"/>
            </a:solidFill>
            <a:round/>
          </a:ln>
        </p:spPr>
        <p:style>
          <a:lnRef idx="0"/>
          <a:fillRef idx="0"/>
          <a:effectRef idx="0"/>
          <a:fontRef idx="minor"/>
        </p:style>
      </p:sp>
      <p:sp>
        <p:nvSpPr>
          <p:cNvPr id="8165" name="CustomShape 65"/>
          <p:cNvSpPr/>
          <p:nvPr/>
        </p:nvSpPr>
        <p:spPr>
          <a:xfrm>
            <a:off x="2773440" y="3957120"/>
            <a:ext cx="1102320" cy="126144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bfbfbf"/>
                </a:solidFill>
                <a:latin typeface="Arial"/>
                <a:ea typeface="ＭＳ Ｐゴシック"/>
              </a:rPr>
              <a:t>application</a:t>
            </a:r>
            <a:endParaRPr b="0" lang="en-US" sz="1400" spc="-1" strike="noStrike">
              <a:latin typeface="Arial"/>
            </a:endParaRPr>
          </a:p>
          <a:p>
            <a:pPr algn="ctr">
              <a:lnSpc>
                <a:spcPct val="110000"/>
              </a:lnSpc>
              <a:tabLst>
                <a:tab algn="l" pos="0"/>
              </a:tabLst>
            </a:pPr>
            <a:r>
              <a:rPr b="1" lang="en-US" sz="1400" spc="-1" strike="noStrike">
                <a:solidFill>
                  <a:srgbClr val="0000a3"/>
                </a:solidFill>
                <a:latin typeface="Arial"/>
                <a:ea typeface="ＭＳ Ｐゴシック"/>
              </a:rPr>
              <a:t>TCP</a:t>
            </a:r>
            <a:endParaRPr b="0" lang="en-US" sz="1400" spc="-1" strike="noStrike">
              <a:latin typeface="Arial"/>
            </a:endParaRPr>
          </a:p>
          <a:p>
            <a:pPr algn="ctr">
              <a:lnSpc>
                <a:spcPct val="110000"/>
              </a:lnSpc>
              <a:tabLst>
                <a:tab algn="l" pos="0"/>
              </a:tabLst>
            </a:pPr>
            <a:r>
              <a:rPr b="0" lang="en-US" sz="1400" spc="-1" strike="noStrike">
                <a:solidFill>
                  <a:srgbClr val="bfbfbf"/>
                </a:solidFill>
                <a:latin typeface="Arial"/>
                <a:ea typeface="ＭＳ Ｐゴシック"/>
              </a:rPr>
              <a:t>network</a:t>
            </a:r>
            <a:endParaRPr b="0" lang="en-US" sz="1400" spc="-1" strike="noStrike">
              <a:latin typeface="Arial"/>
            </a:endParaRPr>
          </a:p>
          <a:p>
            <a:pPr algn="ctr">
              <a:lnSpc>
                <a:spcPct val="110000"/>
              </a:lnSpc>
              <a:tabLst>
                <a:tab algn="l" pos="0"/>
              </a:tabLst>
            </a:pPr>
            <a:r>
              <a:rPr b="0" lang="en-US" sz="1400" spc="-1" strike="noStrike">
                <a:solidFill>
                  <a:srgbClr val="bfbfbf"/>
                </a:solidFill>
                <a:latin typeface="Arial"/>
                <a:ea typeface="ＭＳ Ｐゴシック"/>
              </a:rPr>
              <a:t>link</a:t>
            </a:r>
            <a:endParaRPr b="0" lang="en-US" sz="1400" spc="-1" strike="noStrike">
              <a:latin typeface="Arial"/>
            </a:endParaRPr>
          </a:p>
          <a:p>
            <a:pPr algn="ctr">
              <a:lnSpc>
                <a:spcPct val="110000"/>
              </a:lnSpc>
              <a:tabLst>
                <a:tab algn="l" pos="0"/>
              </a:tabLst>
            </a:pPr>
            <a:r>
              <a:rPr b="0" lang="en-US" sz="1400" spc="-1" strike="noStrike">
                <a:solidFill>
                  <a:srgbClr val="bfbfbf"/>
                </a:solidFill>
                <a:latin typeface="Arial"/>
                <a:ea typeface="ＭＳ Ｐゴシック"/>
              </a:rPr>
              <a:t>physical</a:t>
            </a:r>
            <a:endParaRPr b="0" lang="en-US" sz="1400" spc="-1" strike="noStrike">
              <a:latin typeface="Arial"/>
            </a:endParaRPr>
          </a:p>
        </p:txBody>
      </p:sp>
      <p:grpSp>
        <p:nvGrpSpPr>
          <p:cNvPr id="8166" name="Group 66"/>
          <p:cNvGrpSpPr/>
          <p:nvPr/>
        </p:nvGrpSpPr>
        <p:grpSpPr>
          <a:xfrm>
            <a:off x="2151000" y="4424400"/>
            <a:ext cx="670680" cy="699120"/>
            <a:chOff x="2151000" y="4424400"/>
            <a:chExt cx="670680" cy="699120"/>
          </a:xfrm>
        </p:grpSpPr>
        <p:pic>
          <p:nvPicPr>
            <p:cNvPr id="8167" name="Picture 191" descr="desktop_computer_stylized_medium"/>
            <p:cNvPicPr/>
            <p:nvPr/>
          </p:nvPicPr>
          <p:blipFill>
            <a:blip r:embed="rId1"/>
            <a:stretch/>
          </p:blipFill>
          <p:spPr>
            <a:xfrm>
              <a:off x="2151000" y="4424400"/>
              <a:ext cx="670680" cy="699120"/>
            </a:xfrm>
            <a:prstGeom prst="rect">
              <a:avLst/>
            </a:prstGeom>
            <a:ln w="0">
              <a:noFill/>
            </a:ln>
          </p:spPr>
        </p:pic>
        <p:sp>
          <p:nvSpPr>
            <p:cNvPr id="8168" name="CustomShape 67"/>
            <p:cNvSpPr/>
            <p:nvPr/>
          </p:nvSpPr>
          <p:spPr>
            <a:xfrm>
              <a:off x="2210040" y="4491720"/>
              <a:ext cx="324720" cy="3189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8169" name="Line 68"/>
          <p:cNvSpPr/>
          <p:nvPr/>
        </p:nvSpPr>
        <p:spPr>
          <a:xfrm>
            <a:off x="2819160" y="4455720"/>
            <a:ext cx="1058760" cy="3240"/>
          </a:xfrm>
          <a:prstGeom prst="line">
            <a:avLst/>
          </a:prstGeom>
          <a:ln w="19050">
            <a:solidFill>
              <a:srgbClr val="000000"/>
            </a:solidFill>
            <a:round/>
          </a:ln>
        </p:spPr>
        <p:style>
          <a:lnRef idx="0"/>
          <a:fillRef idx="0"/>
          <a:effectRef idx="0"/>
          <a:fontRef idx="minor"/>
        </p:style>
      </p:sp>
      <p:sp>
        <p:nvSpPr>
          <p:cNvPr id="8170" name="Line 69"/>
          <p:cNvSpPr/>
          <p:nvPr/>
        </p:nvSpPr>
        <p:spPr>
          <a:xfrm>
            <a:off x="2823840" y="4684320"/>
            <a:ext cx="1059120" cy="3240"/>
          </a:xfrm>
          <a:prstGeom prst="line">
            <a:avLst/>
          </a:prstGeom>
          <a:ln w="19050">
            <a:solidFill>
              <a:srgbClr val="000000"/>
            </a:solidFill>
            <a:round/>
          </a:ln>
        </p:spPr>
        <p:style>
          <a:lnRef idx="0"/>
          <a:fillRef idx="0"/>
          <a:effectRef idx="0"/>
          <a:fontRef idx="minor"/>
        </p:style>
      </p:sp>
      <p:sp>
        <p:nvSpPr>
          <p:cNvPr id="8171" name="Line 70"/>
          <p:cNvSpPr/>
          <p:nvPr/>
        </p:nvSpPr>
        <p:spPr>
          <a:xfrm>
            <a:off x="2827080" y="4924080"/>
            <a:ext cx="1060560" cy="3240"/>
          </a:xfrm>
          <a:prstGeom prst="line">
            <a:avLst/>
          </a:prstGeom>
          <a:ln w="19050">
            <a:solidFill>
              <a:srgbClr val="000000"/>
            </a:solidFill>
            <a:round/>
          </a:ln>
        </p:spPr>
        <p:style>
          <a:lnRef idx="0"/>
          <a:fillRef idx="0"/>
          <a:effectRef idx="0"/>
          <a:fontRef idx="minor"/>
        </p:style>
      </p:sp>
      <p:grpSp>
        <p:nvGrpSpPr>
          <p:cNvPr id="8172" name="Group 71"/>
          <p:cNvGrpSpPr/>
          <p:nvPr/>
        </p:nvGrpSpPr>
        <p:grpSpPr>
          <a:xfrm>
            <a:off x="7825680" y="3673800"/>
            <a:ext cx="2014200" cy="1607040"/>
            <a:chOff x="7825680" y="3673800"/>
            <a:chExt cx="2014200" cy="1607040"/>
          </a:xfrm>
        </p:grpSpPr>
        <p:sp>
          <p:nvSpPr>
            <p:cNvPr id="8173" name="CustomShape 72"/>
            <p:cNvSpPr/>
            <p:nvPr/>
          </p:nvSpPr>
          <p:spPr>
            <a:xfrm>
              <a:off x="7825680" y="3673800"/>
              <a:ext cx="116280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1600" spc="-1" strike="noStrike">
                  <a:solidFill>
                    <a:srgbClr val="000099"/>
                  </a:solidFill>
                  <a:latin typeface="Arial"/>
                  <a:ea typeface="ＭＳ Ｐゴシック"/>
                </a:rPr>
                <a:t>destination</a:t>
              </a:r>
              <a:endParaRPr b="0" lang="en-US" sz="1600" spc="-1" strike="noStrike">
                <a:latin typeface="Arial"/>
              </a:endParaRPr>
            </a:p>
          </p:txBody>
        </p:sp>
        <p:grpSp>
          <p:nvGrpSpPr>
            <p:cNvPr id="8174" name="Group 73"/>
            <p:cNvGrpSpPr/>
            <p:nvPr/>
          </p:nvGrpSpPr>
          <p:grpSpPr>
            <a:xfrm>
              <a:off x="7839000" y="3986640"/>
              <a:ext cx="2000880" cy="1294200"/>
              <a:chOff x="7839000" y="3986640"/>
              <a:chExt cx="2000880" cy="1294200"/>
            </a:xfrm>
          </p:grpSpPr>
          <p:sp>
            <p:nvSpPr>
              <p:cNvPr id="8175" name="CustomShape 74"/>
              <p:cNvSpPr/>
              <p:nvPr/>
            </p:nvSpPr>
            <p:spPr>
              <a:xfrm>
                <a:off x="8960760" y="3986640"/>
                <a:ext cx="285840" cy="1288080"/>
              </a:xfrm>
              <a:custGeom>
                <a:avLst/>
                <a:gdLst/>
                <a:ahLst/>
                <a:rect l="l" t="t" r="r" b="b"/>
                <a:pathLst>
                  <a:path w="267" h="1186">
                    <a:moveTo>
                      <a:pt x="254" y="466"/>
                    </a:moveTo>
                    <a:lnTo>
                      <a:pt x="0" y="0"/>
                    </a:lnTo>
                    <a:lnTo>
                      <a:pt x="0" y="1186"/>
                    </a:lnTo>
                    <a:lnTo>
                      <a:pt x="267" y="652"/>
                    </a:lnTo>
                    <a:lnTo>
                      <a:pt x="254" y="466"/>
                    </a:lnTo>
                    <a:close/>
                  </a:path>
                </a:pathLst>
              </a:custGeom>
              <a:gradFill rotWithShape="0">
                <a:gsLst>
                  <a:gs pos="0">
                    <a:srgbClr val="3333cc"/>
                  </a:gs>
                  <a:gs pos="100000">
                    <a:srgbClr val="ffffff"/>
                  </a:gs>
                </a:gsLst>
                <a:lin ang="0"/>
              </a:gradFill>
              <a:ln w="0">
                <a:noFill/>
              </a:ln>
            </p:spPr>
            <p:style>
              <a:lnRef idx="0"/>
              <a:fillRef idx="0"/>
              <a:effectRef idx="0"/>
              <a:fontRef idx="minor"/>
            </p:style>
          </p:sp>
          <p:sp>
            <p:nvSpPr>
              <p:cNvPr id="8176" name="CustomShape 75"/>
              <p:cNvSpPr/>
              <p:nvPr/>
            </p:nvSpPr>
            <p:spPr>
              <a:xfrm>
                <a:off x="7932240" y="3994560"/>
                <a:ext cx="1043280" cy="1269360"/>
              </a:xfrm>
              <a:prstGeom prst="rect">
                <a:avLst/>
              </a:prstGeom>
              <a:solidFill>
                <a:srgbClr val="000099"/>
              </a:solidFill>
              <a:ln w="0">
                <a:noFill/>
              </a:ln>
            </p:spPr>
            <p:style>
              <a:lnRef idx="0"/>
              <a:fillRef idx="0"/>
              <a:effectRef idx="0"/>
              <a:fontRef idx="minor"/>
            </p:style>
          </p:sp>
          <p:sp>
            <p:nvSpPr>
              <p:cNvPr id="8177" name="CustomShape 76"/>
              <p:cNvSpPr/>
              <p:nvPr/>
            </p:nvSpPr>
            <p:spPr>
              <a:xfrm>
                <a:off x="7874640" y="4024800"/>
                <a:ext cx="1065240" cy="1230120"/>
              </a:xfrm>
              <a:prstGeom prst="rect">
                <a:avLst/>
              </a:prstGeom>
              <a:solidFill>
                <a:srgbClr val="ffffff"/>
              </a:solidFill>
              <a:ln w="28575">
                <a:solidFill>
                  <a:srgbClr val="000000"/>
                </a:solidFill>
                <a:miter/>
              </a:ln>
            </p:spPr>
            <p:style>
              <a:lnRef idx="0"/>
              <a:fillRef idx="0"/>
              <a:effectRef idx="0"/>
              <a:fontRef idx="minor"/>
            </p:style>
          </p:sp>
          <p:sp>
            <p:nvSpPr>
              <p:cNvPr id="8178" name="Line 77"/>
              <p:cNvSpPr/>
              <p:nvPr/>
            </p:nvSpPr>
            <p:spPr>
              <a:xfrm>
                <a:off x="7874640" y="4303440"/>
                <a:ext cx="1059840" cy="2880"/>
              </a:xfrm>
              <a:prstGeom prst="line">
                <a:avLst/>
              </a:prstGeom>
              <a:ln w="19050">
                <a:solidFill>
                  <a:srgbClr val="000000"/>
                </a:solidFill>
                <a:round/>
              </a:ln>
            </p:spPr>
            <p:style>
              <a:lnRef idx="0"/>
              <a:fillRef idx="0"/>
              <a:effectRef idx="0"/>
              <a:fontRef idx="minor"/>
            </p:style>
          </p:sp>
          <p:sp>
            <p:nvSpPr>
              <p:cNvPr id="8179" name="CustomShape 78"/>
              <p:cNvSpPr/>
              <p:nvPr/>
            </p:nvSpPr>
            <p:spPr>
              <a:xfrm>
                <a:off x="7839000" y="4019400"/>
                <a:ext cx="1102320" cy="126144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bfbfbf"/>
                    </a:solidFill>
                    <a:latin typeface="Arial"/>
                    <a:ea typeface="ＭＳ Ｐゴシック"/>
                  </a:rPr>
                  <a:t>application</a:t>
                </a:r>
                <a:endParaRPr b="0" lang="en-US" sz="1400" spc="-1" strike="noStrike">
                  <a:latin typeface="Arial"/>
                </a:endParaRPr>
              </a:p>
              <a:p>
                <a:pPr algn="ctr">
                  <a:lnSpc>
                    <a:spcPct val="110000"/>
                  </a:lnSpc>
                  <a:tabLst>
                    <a:tab algn="l" pos="0"/>
                  </a:tabLst>
                </a:pPr>
                <a:r>
                  <a:rPr b="1" lang="en-US" sz="1400" spc="-1" strike="noStrike">
                    <a:solidFill>
                      <a:srgbClr val="0000a3"/>
                    </a:solidFill>
                    <a:latin typeface="Arial"/>
                    <a:ea typeface="ＭＳ Ｐゴシック"/>
                  </a:rPr>
                  <a:t>TCP</a:t>
                </a:r>
                <a:endParaRPr b="0" lang="en-US" sz="1400" spc="-1" strike="noStrike">
                  <a:latin typeface="Arial"/>
                </a:endParaRPr>
              </a:p>
              <a:p>
                <a:pPr algn="ctr">
                  <a:lnSpc>
                    <a:spcPct val="110000"/>
                  </a:lnSpc>
                  <a:tabLst>
                    <a:tab algn="l" pos="0"/>
                  </a:tabLst>
                </a:pPr>
                <a:r>
                  <a:rPr b="0" lang="en-US" sz="1400" spc="-1" strike="noStrike">
                    <a:solidFill>
                      <a:srgbClr val="bfbfbf"/>
                    </a:solidFill>
                    <a:latin typeface="Arial"/>
                    <a:ea typeface="ＭＳ Ｐゴシック"/>
                  </a:rPr>
                  <a:t>network</a:t>
                </a:r>
                <a:endParaRPr b="0" lang="en-US" sz="1400" spc="-1" strike="noStrike">
                  <a:latin typeface="Arial"/>
                </a:endParaRPr>
              </a:p>
              <a:p>
                <a:pPr algn="ctr">
                  <a:lnSpc>
                    <a:spcPct val="110000"/>
                  </a:lnSpc>
                  <a:tabLst>
                    <a:tab algn="l" pos="0"/>
                  </a:tabLst>
                </a:pPr>
                <a:r>
                  <a:rPr b="0" lang="en-US" sz="1400" spc="-1" strike="noStrike">
                    <a:solidFill>
                      <a:srgbClr val="bfbfbf"/>
                    </a:solidFill>
                    <a:latin typeface="Arial"/>
                    <a:ea typeface="ＭＳ Ｐゴシック"/>
                  </a:rPr>
                  <a:t>link</a:t>
                </a:r>
                <a:endParaRPr b="0" lang="en-US" sz="1400" spc="-1" strike="noStrike">
                  <a:latin typeface="Arial"/>
                </a:endParaRPr>
              </a:p>
              <a:p>
                <a:pPr algn="ctr">
                  <a:lnSpc>
                    <a:spcPct val="110000"/>
                  </a:lnSpc>
                  <a:tabLst>
                    <a:tab algn="l" pos="0"/>
                  </a:tabLst>
                </a:pPr>
                <a:r>
                  <a:rPr b="0" lang="en-US" sz="1400" spc="-1" strike="noStrike">
                    <a:solidFill>
                      <a:srgbClr val="bfbfbf"/>
                    </a:solidFill>
                    <a:latin typeface="Arial"/>
                    <a:ea typeface="ＭＳ Ｐゴシック"/>
                  </a:rPr>
                  <a:t>physical</a:t>
                </a:r>
                <a:endParaRPr b="0" lang="en-US" sz="1400" spc="-1" strike="noStrike">
                  <a:latin typeface="Arial"/>
                </a:endParaRPr>
              </a:p>
            </p:txBody>
          </p:sp>
          <p:grpSp>
            <p:nvGrpSpPr>
              <p:cNvPr id="8180" name="Group 79"/>
              <p:cNvGrpSpPr/>
              <p:nvPr/>
            </p:nvGrpSpPr>
            <p:grpSpPr>
              <a:xfrm>
                <a:off x="9168840" y="4348440"/>
                <a:ext cx="671040" cy="699480"/>
                <a:chOff x="9168840" y="4348440"/>
                <a:chExt cx="671040" cy="699480"/>
              </a:xfrm>
            </p:grpSpPr>
            <p:pic>
              <p:nvPicPr>
                <p:cNvPr id="8181" name="Picture 191" descr="desktop_computer_stylized_medium"/>
                <p:cNvPicPr/>
                <p:nvPr/>
              </p:nvPicPr>
              <p:blipFill>
                <a:blip r:embed="rId2"/>
                <a:stretch/>
              </p:blipFill>
              <p:spPr>
                <a:xfrm>
                  <a:off x="9168840" y="4348440"/>
                  <a:ext cx="671040" cy="699480"/>
                </a:xfrm>
                <a:prstGeom prst="rect">
                  <a:avLst/>
                </a:prstGeom>
                <a:ln w="0">
                  <a:noFill/>
                </a:ln>
              </p:spPr>
            </p:pic>
            <p:sp>
              <p:nvSpPr>
                <p:cNvPr id="8182" name="CustomShape 80"/>
                <p:cNvSpPr/>
                <p:nvPr/>
              </p:nvSpPr>
              <p:spPr>
                <a:xfrm>
                  <a:off x="9227880" y="4415760"/>
                  <a:ext cx="325080" cy="3189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8183" name="Line 81"/>
              <p:cNvSpPr/>
              <p:nvPr/>
            </p:nvSpPr>
            <p:spPr>
              <a:xfrm>
                <a:off x="7878960" y="4532400"/>
                <a:ext cx="1059840" cy="2880"/>
              </a:xfrm>
              <a:prstGeom prst="line">
                <a:avLst/>
              </a:prstGeom>
              <a:ln w="19050">
                <a:solidFill>
                  <a:srgbClr val="000000"/>
                </a:solidFill>
                <a:round/>
              </a:ln>
            </p:spPr>
            <p:style>
              <a:lnRef idx="0"/>
              <a:fillRef idx="0"/>
              <a:effectRef idx="0"/>
              <a:fontRef idx="minor"/>
            </p:style>
          </p:sp>
          <p:sp>
            <p:nvSpPr>
              <p:cNvPr id="8184" name="Line 82"/>
              <p:cNvSpPr/>
              <p:nvPr/>
            </p:nvSpPr>
            <p:spPr>
              <a:xfrm>
                <a:off x="7883640" y="4761360"/>
                <a:ext cx="1059480" cy="2880"/>
              </a:xfrm>
              <a:prstGeom prst="line">
                <a:avLst/>
              </a:prstGeom>
              <a:ln w="19050">
                <a:solidFill>
                  <a:srgbClr val="000000"/>
                </a:solidFill>
                <a:round/>
              </a:ln>
            </p:spPr>
            <p:style>
              <a:lnRef idx="0"/>
              <a:fillRef idx="0"/>
              <a:effectRef idx="0"/>
              <a:fontRef idx="minor"/>
            </p:style>
          </p:sp>
          <p:sp>
            <p:nvSpPr>
              <p:cNvPr id="8185" name="Line 83"/>
              <p:cNvSpPr/>
              <p:nvPr/>
            </p:nvSpPr>
            <p:spPr>
              <a:xfrm>
                <a:off x="7887960" y="5000760"/>
                <a:ext cx="1059840" cy="2880"/>
              </a:xfrm>
              <a:prstGeom prst="line">
                <a:avLst/>
              </a:prstGeom>
              <a:ln w="19050">
                <a:solidFill>
                  <a:srgbClr val="000000"/>
                </a:solidFill>
                <a:round/>
              </a:ln>
            </p:spPr>
            <p:style>
              <a:lnRef idx="0"/>
              <a:fillRef idx="0"/>
              <a:effectRef idx="0"/>
              <a:fontRef idx="minor"/>
            </p:style>
          </p:sp>
        </p:grpSp>
      </p:grpSp>
      <p:sp>
        <p:nvSpPr>
          <p:cNvPr id="8186" name="CustomShape 84"/>
          <p:cNvSpPr/>
          <p:nvPr/>
        </p:nvSpPr>
        <p:spPr>
          <a:xfrm>
            <a:off x="3329640" y="4424040"/>
            <a:ext cx="5071320" cy="1296000"/>
          </a:xfrm>
          <a:custGeom>
            <a:avLst/>
            <a:gdLst/>
            <a:ahLst/>
            <a:rect l="l" t="t" r="r" b="b"/>
            <a:pathLst>
              <a:path w="5156094" h="1559667">
                <a:moveTo>
                  <a:pt x="0" y="0"/>
                </a:moveTo>
                <a:cubicBezTo>
                  <a:pt x="2320" y="388965"/>
                  <a:pt x="4641" y="777929"/>
                  <a:pt x="6961" y="1166894"/>
                </a:cubicBezTo>
                <a:lnTo>
                  <a:pt x="1130946" y="1169234"/>
                </a:lnTo>
                <a:lnTo>
                  <a:pt x="1824854" y="1559667"/>
                </a:lnTo>
                <a:lnTo>
                  <a:pt x="2145216" y="1553959"/>
                </a:lnTo>
                <a:lnTo>
                  <a:pt x="2930257" y="1152811"/>
                </a:lnTo>
                <a:lnTo>
                  <a:pt x="5156094" y="1198456"/>
                </a:lnTo>
                <a:lnTo>
                  <a:pt x="5126381" y="64084"/>
                </a:lnTo>
              </a:path>
            </a:pathLst>
          </a:custGeom>
          <a:noFill/>
          <a:ln w="22225">
            <a:solidFill>
              <a:srgbClr val="000090"/>
            </a:solidFill>
            <a:round/>
          </a:ln>
        </p:spPr>
        <p:style>
          <a:lnRef idx="0"/>
          <a:fillRef idx="0"/>
          <a:effectRef idx="0"/>
          <a:fontRef idx="minor"/>
        </p:style>
      </p:sp>
      <p:sp>
        <p:nvSpPr>
          <p:cNvPr id="8187" name="CustomShape 85"/>
          <p:cNvSpPr/>
          <p:nvPr/>
        </p:nvSpPr>
        <p:spPr>
          <a:xfrm>
            <a:off x="640440" y="2288160"/>
            <a:ext cx="11175120" cy="912600"/>
          </a:xfrm>
          <a:prstGeom prst="rect">
            <a:avLst/>
          </a:prstGeom>
          <a:noFill/>
          <a:ln w="0">
            <a:noFill/>
          </a:ln>
        </p:spPr>
        <p:style>
          <a:lnRef idx="0"/>
          <a:fillRef idx="0"/>
          <a:effectRef idx="0"/>
          <a:fontRef idx="minor"/>
        </p:style>
        <p:txBody>
          <a:bodyPr lIns="90000" rIns="90000" tIns="45000" bIns="45000">
            <a:normAutofit/>
          </a:bodyPr>
          <a:p>
            <a:pPr marL="457200" indent="-213480">
              <a:lnSpc>
                <a:spcPct val="90000"/>
              </a:lnSpc>
              <a:spcBef>
                <a:spcPts val="1001"/>
              </a:spcBef>
              <a:buClr>
                <a:srgbClr val="0000a3"/>
              </a:buClr>
              <a:buFont typeface="Wingdings" charset="2"/>
              <a:buChar char=""/>
            </a:pPr>
            <a:r>
              <a:rPr b="0" lang="en-US" sz="2800" spc="-1" strike="noStrike">
                <a:solidFill>
                  <a:srgbClr val="000000"/>
                </a:solidFill>
                <a:latin typeface="Calibri"/>
                <a:ea typeface="DejaVu Sans"/>
              </a:rPr>
              <a:t>understanding congestion: useful to focus on congested bottleneck link</a:t>
            </a:r>
            <a:endParaRPr b="0" lang="en-US" sz="2800" spc="-1" strike="noStrike">
              <a:latin typeface="Arial"/>
            </a:endParaRPr>
          </a:p>
        </p:txBody>
      </p:sp>
      <p:grpSp>
        <p:nvGrpSpPr>
          <p:cNvPr id="8188" name="Group 86"/>
          <p:cNvGrpSpPr/>
          <p:nvPr/>
        </p:nvGrpSpPr>
        <p:grpSpPr>
          <a:xfrm>
            <a:off x="4839120" y="5517720"/>
            <a:ext cx="874440" cy="401040"/>
            <a:chOff x="4839120" y="5517720"/>
            <a:chExt cx="874440" cy="401040"/>
          </a:xfrm>
        </p:grpSpPr>
        <p:sp>
          <p:nvSpPr>
            <p:cNvPr id="8189" name="Line 87"/>
            <p:cNvSpPr/>
            <p:nvPr/>
          </p:nvSpPr>
          <p:spPr>
            <a:xfrm>
              <a:off x="5323680" y="5715360"/>
              <a:ext cx="871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8190" name="CustomShape 88"/>
            <p:cNvSpPr/>
            <p:nvPr/>
          </p:nvSpPr>
          <p:spPr>
            <a:xfrm>
              <a:off x="4956840" y="5517720"/>
              <a:ext cx="380160" cy="401040"/>
            </a:xfrm>
            <a:prstGeom prst="rect">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8191" name="CustomShape 89"/>
            <p:cNvSpPr/>
            <p:nvPr/>
          </p:nvSpPr>
          <p:spPr>
            <a:xfrm>
              <a:off x="5371200" y="5541840"/>
              <a:ext cx="342360" cy="342360"/>
            </a:xfrm>
            <a:prstGeom prst="ellipse">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8192" name="Line 90"/>
            <p:cNvSpPr/>
            <p:nvPr/>
          </p:nvSpPr>
          <p:spPr>
            <a:xfrm>
              <a:off x="5233320" y="5551560"/>
              <a:ext cx="360" cy="328680"/>
            </a:xfrm>
            <a:prstGeom prst="line">
              <a:avLst/>
            </a:prstGeom>
            <a:ln w="15875">
              <a:solidFill>
                <a:schemeClr val="tx1"/>
              </a:solidFill>
            </a:ln>
          </p:spPr>
          <p:style>
            <a:lnRef idx="1">
              <a:schemeClr val="accent1"/>
            </a:lnRef>
            <a:fillRef idx="0">
              <a:schemeClr val="accent1"/>
            </a:fillRef>
            <a:effectRef idx="0">
              <a:schemeClr val="accent1"/>
            </a:effectRef>
            <a:fontRef idx="minor"/>
          </p:style>
        </p:sp>
        <p:sp>
          <p:nvSpPr>
            <p:cNvPr id="8193" name="Line 91"/>
            <p:cNvSpPr/>
            <p:nvPr/>
          </p:nvSpPr>
          <p:spPr>
            <a:xfrm>
              <a:off x="5135400" y="5551560"/>
              <a:ext cx="360" cy="328680"/>
            </a:xfrm>
            <a:prstGeom prst="line">
              <a:avLst/>
            </a:prstGeom>
            <a:ln w="15875">
              <a:solidFill>
                <a:schemeClr val="tx1"/>
              </a:solidFill>
            </a:ln>
          </p:spPr>
          <p:style>
            <a:lnRef idx="1">
              <a:schemeClr val="accent1"/>
            </a:lnRef>
            <a:fillRef idx="0">
              <a:schemeClr val="accent1"/>
            </a:fillRef>
            <a:effectRef idx="0">
              <a:schemeClr val="accent1"/>
            </a:effectRef>
            <a:fontRef idx="minor"/>
          </p:style>
        </p:sp>
        <p:sp>
          <p:nvSpPr>
            <p:cNvPr id="8194" name="Line 92"/>
            <p:cNvSpPr/>
            <p:nvPr/>
          </p:nvSpPr>
          <p:spPr>
            <a:xfrm>
              <a:off x="5043960" y="5551560"/>
              <a:ext cx="360" cy="328680"/>
            </a:xfrm>
            <a:prstGeom prst="line">
              <a:avLst/>
            </a:prstGeom>
            <a:ln w="15875">
              <a:solidFill>
                <a:schemeClr val="tx1"/>
              </a:solidFill>
            </a:ln>
          </p:spPr>
          <p:style>
            <a:lnRef idx="1">
              <a:schemeClr val="accent1"/>
            </a:lnRef>
            <a:fillRef idx="0">
              <a:schemeClr val="accent1"/>
            </a:fillRef>
            <a:effectRef idx="0">
              <a:schemeClr val="accent1"/>
            </a:effectRef>
            <a:fontRef idx="minor"/>
          </p:style>
        </p:sp>
        <p:sp>
          <p:nvSpPr>
            <p:cNvPr id="8195" name="CustomShape 93"/>
            <p:cNvSpPr/>
            <p:nvPr/>
          </p:nvSpPr>
          <p:spPr>
            <a:xfrm>
              <a:off x="4839120" y="5517720"/>
              <a:ext cx="110520" cy="401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p:style>
        </p:sp>
      </p:grpSp>
      <p:grpSp>
        <p:nvGrpSpPr>
          <p:cNvPr id="8196" name="Group 94"/>
          <p:cNvGrpSpPr/>
          <p:nvPr/>
        </p:nvGrpSpPr>
        <p:grpSpPr>
          <a:xfrm>
            <a:off x="3613680" y="3330720"/>
            <a:ext cx="4286520" cy="1037880"/>
            <a:chOff x="3613680" y="3330720"/>
            <a:chExt cx="4286520" cy="1037880"/>
          </a:xfrm>
        </p:grpSpPr>
        <p:sp>
          <p:nvSpPr>
            <p:cNvPr id="8197" name="CustomShape 95"/>
            <p:cNvSpPr/>
            <p:nvPr/>
          </p:nvSpPr>
          <p:spPr>
            <a:xfrm>
              <a:off x="3932640" y="3330720"/>
              <a:ext cx="3967560" cy="829440"/>
            </a:xfrm>
            <a:prstGeom prst="rect">
              <a:avLst/>
            </a:prstGeom>
            <a:noFill/>
            <a:ln w="0">
              <a:noFill/>
            </a:ln>
          </p:spPr>
          <p:style>
            <a:lnRef idx="0"/>
            <a:fillRef idx="0"/>
            <a:effectRef idx="0"/>
            <a:fontRef idx="minor"/>
          </p:style>
          <p:txBody>
            <a:bodyPr lIns="90000" rIns="90000" tIns="45000" bIns="45000">
              <a:spAutoFit/>
            </a:bodyPr>
            <a:p>
              <a:pPr marL="460440" indent="-457920">
                <a:lnSpc>
                  <a:spcPct val="90000"/>
                </a:lnSpc>
                <a:tabLst>
                  <a:tab algn="l" pos="0"/>
                </a:tabLst>
              </a:pPr>
              <a:r>
                <a:rPr b="1" lang="en-US" sz="1800" spc="-1" strike="noStrike">
                  <a:solidFill>
                    <a:srgbClr val="0000a3"/>
                  </a:solidFill>
                  <a:latin typeface="Calibri"/>
                  <a:ea typeface="DejaVu Sans"/>
                </a:rPr>
                <a:t>insight: </a:t>
              </a:r>
              <a:r>
                <a:rPr b="0" lang="en-US" sz="1800" spc="-1" strike="noStrike">
                  <a:solidFill>
                    <a:srgbClr val="000000"/>
                  </a:solidFill>
                  <a:latin typeface="Calibri"/>
                  <a:ea typeface="DejaVu Sans"/>
                </a:rPr>
                <a:t>increasing TCP sending rate will </a:t>
              </a:r>
              <a:r>
                <a:rPr b="0" i="1" lang="en-US" sz="1800" spc="-1" strike="noStrike">
                  <a:solidFill>
                    <a:srgbClr val="000000"/>
                  </a:solidFill>
                  <a:latin typeface="Calibri"/>
                  <a:ea typeface="DejaVu Sans"/>
                </a:rPr>
                <a:t>not</a:t>
              </a:r>
              <a:r>
                <a:rPr b="0" lang="en-US" sz="1800" spc="-1" strike="noStrike">
                  <a:solidFill>
                    <a:srgbClr val="000000"/>
                  </a:solidFill>
                  <a:latin typeface="Calibri"/>
                  <a:ea typeface="DejaVu Sans"/>
                </a:rPr>
                <a:t> increase end-end throughout with congested bottleneck</a:t>
              </a:r>
              <a:endParaRPr b="0" lang="en-US" sz="1800" spc="-1" strike="noStrike">
                <a:latin typeface="Arial"/>
              </a:endParaRPr>
            </a:p>
          </p:txBody>
        </p:sp>
        <p:sp>
          <p:nvSpPr>
            <p:cNvPr id="8198" name="Line 96"/>
            <p:cNvSpPr/>
            <p:nvPr/>
          </p:nvSpPr>
          <p:spPr>
            <a:xfrm flipH="1">
              <a:off x="3613680" y="3750840"/>
              <a:ext cx="739080" cy="617760"/>
            </a:xfrm>
            <a:prstGeom prst="line">
              <a:avLst/>
            </a:prstGeom>
            <a:ln>
              <a:solidFill>
                <a:schemeClr val="tx1"/>
              </a:solidFill>
            </a:ln>
          </p:spPr>
          <p:style>
            <a:lnRef idx="1">
              <a:schemeClr val="accent1"/>
            </a:lnRef>
            <a:fillRef idx="0">
              <a:schemeClr val="accent1"/>
            </a:fillRef>
            <a:effectRef idx="0">
              <a:schemeClr val="accent1"/>
            </a:effectRef>
            <a:fontRef idx="minor"/>
          </p:style>
        </p:sp>
      </p:grpSp>
      <p:grpSp>
        <p:nvGrpSpPr>
          <p:cNvPr id="8199" name="Group 97"/>
          <p:cNvGrpSpPr/>
          <p:nvPr/>
        </p:nvGrpSpPr>
        <p:grpSpPr>
          <a:xfrm>
            <a:off x="477000" y="5329440"/>
            <a:ext cx="4244040" cy="829440"/>
            <a:chOff x="477000" y="5329440"/>
            <a:chExt cx="4244040" cy="829440"/>
          </a:xfrm>
        </p:grpSpPr>
        <p:sp>
          <p:nvSpPr>
            <p:cNvPr id="8200" name="CustomShape 98"/>
            <p:cNvSpPr/>
            <p:nvPr/>
          </p:nvSpPr>
          <p:spPr>
            <a:xfrm>
              <a:off x="477000" y="5329440"/>
              <a:ext cx="2816280" cy="829440"/>
            </a:xfrm>
            <a:prstGeom prst="rect">
              <a:avLst/>
            </a:prstGeom>
            <a:noFill/>
            <a:ln w="0">
              <a:noFill/>
            </a:ln>
          </p:spPr>
          <p:style>
            <a:lnRef idx="0"/>
            <a:fillRef idx="0"/>
            <a:effectRef idx="0"/>
            <a:fontRef idx="minor"/>
          </p:style>
          <p:txBody>
            <a:bodyPr lIns="90000" rIns="90000" tIns="45000" bIns="45000">
              <a:spAutoFit/>
            </a:bodyPr>
            <a:p>
              <a:pPr marL="460440" indent="-457920" algn="r">
                <a:lnSpc>
                  <a:spcPct val="90000"/>
                </a:lnSpc>
                <a:tabLst>
                  <a:tab algn="l" pos="0"/>
                </a:tabLst>
              </a:pPr>
              <a:r>
                <a:rPr b="1" lang="en-US" sz="1800" spc="-1" strike="noStrike">
                  <a:solidFill>
                    <a:srgbClr val="0000a3"/>
                  </a:solidFill>
                  <a:latin typeface="Calibri"/>
                  <a:ea typeface="DejaVu Sans"/>
                </a:rPr>
                <a:t>insight: </a:t>
              </a:r>
              <a:r>
                <a:rPr b="0" lang="en-US" sz="1800" spc="-1" strike="noStrike">
                  <a:solidFill>
                    <a:srgbClr val="000000"/>
                  </a:solidFill>
                  <a:latin typeface="Calibri"/>
                  <a:ea typeface="DejaVu Sans"/>
                </a:rPr>
                <a:t>increasing TCP sending rate </a:t>
              </a:r>
              <a:r>
                <a:rPr b="0" i="1" lang="en-US" sz="1800" spc="-1" strike="noStrike">
                  <a:solidFill>
                    <a:srgbClr val="000000"/>
                  </a:solidFill>
                  <a:latin typeface="Calibri"/>
                  <a:ea typeface="DejaVu Sans"/>
                </a:rPr>
                <a:t>will</a:t>
              </a:r>
              <a:r>
                <a:rPr b="0" lang="en-US" sz="1800" spc="-1" strike="noStrike">
                  <a:solidFill>
                    <a:srgbClr val="000000"/>
                  </a:solidFill>
                  <a:latin typeface="Calibri"/>
                  <a:ea typeface="DejaVu Sans"/>
                </a:rPr>
                <a:t> increase measured RTT</a:t>
              </a:r>
              <a:endParaRPr b="0" lang="en-US" sz="1800" spc="-1" strike="noStrike">
                <a:latin typeface="Arial"/>
              </a:endParaRPr>
            </a:p>
          </p:txBody>
        </p:sp>
        <p:sp>
          <p:nvSpPr>
            <p:cNvPr id="8201" name="Line 99"/>
            <p:cNvSpPr/>
            <p:nvPr/>
          </p:nvSpPr>
          <p:spPr>
            <a:xfrm>
              <a:off x="3375000" y="5713920"/>
              <a:ext cx="13460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sp>
        <p:nvSpPr>
          <p:cNvPr id="8202" name="Line 100"/>
          <p:cNvSpPr/>
          <p:nvPr/>
        </p:nvSpPr>
        <p:spPr>
          <a:xfrm>
            <a:off x="3375000" y="6442920"/>
            <a:ext cx="5028480" cy="360"/>
          </a:xfrm>
          <a:prstGeom prst="line">
            <a:avLst/>
          </a:prstGeom>
          <a:ln w="15875">
            <a:solidFill>
              <a:schemeClr val="tx1"/>
            </a:solidFill>
            <a:headEnd len="med" type="triangle" w="med"/>
            <a:tailEnd len="med" type="triangle" w="lg"/>
          </a:ln>
        </p:spPr>
        <p:style>
          <a:lnRef idx="1">
            <a:schemeClr val="accent1"/>
          </a:lnRef>
          <a:fillRef idx="0">
            <a:schemeClr val="accent1"/>
          </a:fillRef>
          <a:effectRef idx="0">
            <a:schemeClr val="accent1"/>
          </a:effectRef>
          <a:fontRef idx="minor"/>
        </p:style>
      </p:sp>
      <p:sp>
        <p:nvSpPr>
          <p:cNvPr id="8203" name="CustomShape 101"/>
          <p:cNvSpPr/>
          <p:nvPr/>
        </p:nvSpPr>
        <p:spPr>
          <a:xfrm>
            <a:off x="4973400" y="6269400"/>
            <a:ext cx="527040" cy="36396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RTT</a:t>
            </a:r>
            <a:endParaRPr b="0" lang="en-US" sz="1800" spc="-1" strike="noStrike">
              <a:latin typeface="Arial"/>
            </a:endParaRPr>
          </a:p>
        </p:txBody>
      </p:sp>
      <p:sp>
        <p:nvSpPr>
          <p:cNvPr id="8204" name="CustomShape 102"/>
          <p:cNvSpPr/>
          <p:nvPr/>
        </p:nvSpPr>
        <p:spPr>
          <a:xfrm>
            <a:off x="5618520" y="5874840"/>
            <a:ext cx="7581960" cy="418680"/>
          </a:xfrm>
          <a:prstGeom prst="rect">
            <a:avLst/>
          </a:prstGeom>
          <a:noFill/>
          <a:ln w="0">
            <a:noFill/>
          </a:ln>
        </p:spPr>
        <p:style>
          <a:lnRef idx="0"/>
          <a:fillRef idx="0"/>
          <a:effectRef idx="0"/>
          <a:fontRef idx="minor"/>
        </p:style>
        <p:txBody>
          <a:bodyPr lIns="90000" rIns="90000" tIns="45000" bIns="45000">
            <a:spAutoFit/>
          </a:bodyPr>
          <a:p>
            <a:pPr marL="587520" indent="-585000">
              <a:lnSpc>
                <a:spcPct val="90000"/>
              </a:lnSpc>
              <a:tabLst>
                <a:tab algn="l" pos="0"/>
              </a:tabLst>
            </a:pPr>
            <a:r>
              <a:rPr b="1" i="1" lang="en-US" sz="2400" spc="-1" strike="noStrike">
                <a:solidFill>
                  <a:srgbClr val="0000a3"/>
                </a:solidFill>
                <a:latin typeface="Calibri"/>
                <a:ea typeface="DejaVu Sans"/>
              </a:rPr>
              <a:t>Goal: </a:t>
            </a:r>
            <a:r>
              <a:rPr b="0" i="1" lang="en-US" sz="2200" spc="-1" strike="noStrike">
                <a:solidFill>
                  <a:srgbClr val="000000"/>
                </a:solidFill>
                <a:latin typeface="Calibri"/>
                <a:ea typeface="DejaVu Sans"/>
              </a:rPr>
              <a:t>“keep the end-end pipe just full, but not fuller”</a:t>
            </a:r>
            <a:endParaRPr b="0" lang="en-US" sz="2200" spc="-1" strike="noStrike">
              <a:latin typeface="Arial"/>
            </a:endParaRPr>
          </a:p>
        </p:txBody>
      </p:sp>
      <p:sp>
        <p:nvSpPr>
          <p:cNvPr id="8205" name="CustomShape 10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70D2D114-BE36-41E5-8897-FE407C20C386}" type="slidenum">
              <a:rPr b="0" lang="en-US" sz="1100" spc="-1" strike="noStrike">
                <a:solidFill>
                  <a:srgbClr val="404040"/>
                </a:solidFill>
                <a:latin typeface="Calibri"/>
                <a:ea typeface="DejaVu Sans"/>
              </a:rPr>
              <a:t>129</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266" dur="indefinite" restart="never" nodeType="tmRoot">
          <p:childTnLst>
            <p:seq>
              <p:cTn id="3267" dur="indefinite" nodeType="mainSeq">
                <p:childTnLst>
                  <p:par>
                    <p:cTn id="3268" fill="hold">
                      <p:stCondLst>
                        <p:cond delay="0"/>
                      </p:stCondLst>
                      <p:childTnLst>
                        <p:par>
                          <p:cTn id="3269" fill="hold">
                            <p:stCondLst>
                              <p:cond delay="0"/>
                            </p:stCondLst>
                            <p:childTnLst>
                              <p:par>
                                <p:cTn id="3270" nodeType="withEffect" fill="hold" presetClass="entr" presetID="9">
                                  <p:stCondLst>
                                    <p:cond delay="0"/>
                                  </p:stCondLst>
                                  <p:childTnLst>
                                    <p:set>
                                      <p:cBhvr>
                                        <p:cTn id="3271" dur="1" fill="hold">
                                          <p:stCondLst>
                                            <p:cond delay="0"/>
                                          </p:stCondLst>
                                        </p:cTn>
                                        <p:tgtEl>
                                          <p:spTgt spid="8187"/>
                                        </p:tgtEl>
                                        <p:attrNameLst>
                                          <p:attrName>style.visibility</p:attrName>
                                        </p:attrNameLst>
                                      </p:cBhvr>
                                      <p:to>
                                        <p:strVal val="visible"/>
                                      </p:to>
                                    </p:set>
                                    <p:animEffect filter="dissolve" transition="in">
                                      <p:cBhvr additive="repl">
                                        <p:cTn id="3272" dur="500"/>
                                        <p:tgtEl>
                                          <p:spTgt spid="8187"/>
                                        </p:tgtEl>
                                      </p:cBhvr>
                                    </p:animEffect>
                                  </p:childTnLst>
                                </p:cTn>
                              </p:par>
                              <p:par>
                                <p:cTn id="3273" nodeType="withEffect" fill="hold" presetClass="exit" presetID="9">
                                  <p:stCondLst>
                                    <p:cond delay="0"/>
                                  </p:stCondLst>
                                  <p:childTnLst>
                                    <p:animEffect filter="dissolve" transition="out">
                                      <p:cBhvr additive="repl">
                                        <p:cTn id="3274" dur="500"/>
                                        <p:tgtEl>
                                          <p:spTgt spid="8101"/>
                                        </p:tgtEl>
                                      </p:cBhvr>
                                    </p:animEffect>
                                    <p:set>
                                      <p:cBhvr>
                                        <p:cTn id="3275" dur="1" fill="hold">
                                          <p:stCondLst>
                                            <p:cond delay="499"/>
                                          </p:stCondLst>
                                        </p:cTn>
                                        <p:tgtEl>
                                          <p:spTgt spid="8101"/>
                                        </p:tgtEl>
                                        <p:attrNameLst>
                                          <p:attrName>style.visibility</p:attrName>
                                        </p:attrNameLst>
                                      </p:cBhvr>
                                      <p:to>
                                        <p:strVal val="hidden"/>
                                      </p:to>
                                    </p:set>
                                  </p:childTnLst>
                                </p:cTn>
                              </p:par>
                            </p:childTnLst>
                          </p:cTn>
                        </p:par>
                      </p:childTnLst>
                    </p:cTn>
                  </p:par>
                  <p:par>
                    <p:cTn id="3276" fill="hold">
                      <p:stCondLst>
                        <p:cond delay="indefinite"/>
                      </p:stCondLst>
                      <p:childTnLst>
                        <p:par>
                          <p:cTn id="3277" fill="hold">
                            <p:stCondLst>
                              <p:cond delay="0"/>
                            </p:stCondLst>
                            <p:childTnLst>
                              <p:par>
                                <p:cTn id="3278" nodeType="clickEffect" fill="hold" presetClass="entr" presetID="9">
                                  <p:stCondLst>
                                    <p:cond delay="0"/>
                                  </p:stCondLst>
                                  <p:childTnLst>
                                    <p:set>
                                      <p:cBhvr>
                                        <p:cTn id="3279" dur="1" fill="hold">
                                          <p:stCondLst>
                                            <p:cond delay="0"/>
                                          </p:stCondLst>
                                        </p:cTn>
                                        <p:tgtEl>
                                          <p:spTgt spid="8196"/>
                                        </p:tgtEl>
                                        <p:attrNameLst>
                                          <p:attrName>style.visibility</p:attrName>
                                        </p:attrNameLst>
                                      </p:cBhvr>
                                      <p:to>
                                        <p:strVal val="visible"/>
                                      </p:to>
                                    </p:set>
                                    <p:animEffect filter="dissolve" transition="in">
                                      <p:cBhvr additive="repl">
                                        <p:cTn id="3280" dur="500"/>
                                        <p:tgtEl>
                                          <p:spTgt spid="8196"/>
                                        </p:tgtEl>
                                      </p:cBhvr>
                                    </p:animEffect>
                                  </p:childTnLst>
                                </p:cTn>
                              </p:par>
                            </p:childTnLst>
                          </p:cTn>
                        </p:par>
                      </p:childTnLst>
                    </p:cTn>
                  </p:par>
                  <p:par>
                    <p:cTn id="3281" fill="hold">
                      <p:stCondLst>
                        <p:cond delay="indefinite"/>
                      </p:stCondLst>
                      <p:childTnLst>
                        <p:par>
                          <p:cTn id="3282" fill="hold">
                            <p:stCondLst>
                              <p:cond delay="0"/>
                            </p:stCondLst>
                            <p:childTnLst>
                              <p:par>
                                <p:cTn id="3283" nodeType="clickEffect" fill="hold" presetClass="entr" presetID="9">
                                  <p:stCondLst>
                                    <p:cond delay="0"/>
                                  </p:stCondLst>
                                  <p:childTnLst>
                                    <p:set>
                                      <p:cBhvr>
                                        <p:cTn id="3284" dur="1" fill="hold">
                                          <p:stCondLst>
                                            <p:cond delay="0"/>
                                          </p:stCondLst>
                                        </p:cTn>
                                        <p:tgtEl>
                                          <p:spTgt spid="8199"/>
                                        </p:tgtEl>
                                        <p:attrNameLst>
                                          <p:attrName>style.visibility</p:attrName>
                                        </p:attrNameLst>
                                      </p:cBhvr>
                                      <p:to>
                                        <p:strVal val="visible"/>
                                      </p:to>
                                    </p:set>
                                    <p:animEffect filter="dissolve" transition="in">
                                      <p:cBhvr additive="repl">
                                        <p:cTn id="3285" dur="500"/>
                                        <p:tgtEl>
                                          <p:spTgt spid="8199"/>
                                        </p:tgtEl>
                                      </p:cBhvr>
                                    </p:animEffect>
                                  </p:childTnLst>
                                </p:cTn>
                              </p:par>
                            </p:childTnLst>
                          </p:cTn>
                        </p:par>
                      </p:childTnLst>
                    </p:cTn>
                  </p:par>
                  <p:par>
                    <p:cTn id="3286" fill="hold">
                      <p:stCondLst>
                        <p:cond delay="indefinite"/>
                      </p:stCondLst>
                      <p:childTnLst>
                        <p:par>
                          <p:cTn id="3287" fill="hold">
                            <p:stCondLst>
                              <p:cond delay="0"/>
                            </p:stCondLst>
                            <p:childTnLst>
                              <p:par>
                                <p:cTn id="3288" nodeType="clickEffect" fill="hold" presetClass="entr" presetID="9">
                                  <p:stCondLst>
                                    <p:cond delay="0"/>
                                  </p:stCondLst>
                                  <p:childTnLst>
                                    <p:set>
                                      <p:cBhvr>
                                        <p:cTn id="3289" dur="1" fill="hold">
                                          <p:stCondLst>
                                            <p:cond delay="0"/>
                                          </p:stCondLst>
                                        </p:cTn>
                                        <p:tgtEl>
                                          <p:spTgt spid="8204"/>
                                        </p:tgtEl>
                                        <p:attrNameLst>
                                          <p:attrName>style.visibility</p:attrName>
                                        </p:attrNameLst>
                                      </p:cBhvr>
                                      <p:to>
                                        <p:strVal val="visible"/>
                                      </p:to>
                                    </p:set>
                                    <p:animEffect filter="dissolve" transition="in">
                                      <p:cBhvr additive="repl">
                                        <p:cTn id="3290" dur="500"/>
                                        <p:tgtEl>
                                          <p:spTgt spid="8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06" name="Group 1"/>
          <p:cNvGrpSpPr/>
          <p:nvPr/>
        </p:nvGrpSpPr>
        <p:grpSpPr>
          <a:xfrm>
            <a:off x="144000" y="827280"/>
            <a:ext cx="11904120" cy="4737240"/>
            <a:chOff x="144000" y="827280"/>
            <a:chExt cx="11904120" cy="4737240"/>
          </a:xfrm>
        </p:grpSpPr>
        <p:sp>
          <p:nvSpPr>
            <p:cNvPr id="1507" name="CustomShape 2"/>
            <p:cNvSpPr/>
            <p:nvPr/>
          </p:nvSpPr>
          <p:spPr>
            <a:xfrm>
              <a:off x="4121640" y="1298160"/>
              <a:ext cx="844200" cy="3160080"/>
            </a:xfrm>
            <a:custGeom>
              <a:avLst/>
              <a:gdLst/>
              <a:ahLst/>
              <a:rect l="l" t="t"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a:gradFill>
            <a:ln w="9525">
              <a:solidFill>
                <a:srgbClr val="dddddd"/>
              </a:solidFill>
              <a:round/>
            </a:ln>
          </p:spPr>
          <p:style>
            <a:lnRef idx="0"/>
            <a:fillRef idx="0"/>
            <a:effectRef idx="0"/>
            <a:fontRef idx="minor"/>
          </p:style>
        </p:sp>
        <p:sp>
          <p:nvSpPr>
            <p:cNvPr id="1508" name="CustomShape 3"/>
            <p:cNvSpPr/>
            <p:nvPr/>
          </p:nvSpPr>
          <p:spPr>
            <a:xfrm>
              <a:off x="4961160" y="1375200"/>
              <a:ext cx="2291760" cy="3005640"/>
            </a:xfrm>
            <a:prstGeom prst="rect">
              <a:avLst/>
            </a:prstGeom>
            <a:solidFill>
              <a:srgbClr val="000099"/>
            </a:solidFill>
            <a:ln w="0">
              <a:noFill/>
            </a:ln>
          </p:spPr>
          <p:style>
            <a:lnRef idx="0"/>
            <a:fillRef idx="0"/>
            <a:effectRef idx="0"/>
            <a:fontRef idx="minor"/>
          </p:style>
        </p:sp>
        <p:sp>
          <p:nvSpPr>
            <p:cNvPr id="1509" name="CustomShape 4"/>
            <p:cNvSpPr/>
            <p:nvPr/>
          </p:nvSpPr>
          <p:spPr>
            <a:xfrm>
              <a:off x="4907520" y="1457280"/>
              <a:ext cx="2255040" cy="3003120"/>
            </a:xfrm>
            <a:prstGeom prst="rect">
              <a:avLst/>
            </a:prstGeom>
            <a:solidFill>
              <a:srgbClr val="ffffff"/>
            </a:solidFill>
            <a:ln w="28575">
              <a:solidFill>
                <a:srgbClr val="000000"/>
              </a:solidFill>
              <a:miter/>
            </a:ln>
          </p:spPr>
          <p:style>
            <a:lnRef idx="0"/>
            <a:fillRef idx="0"/>
            <a:effectRef idx="0"/>
            <a:fontRef idx="minor"/>
          </p:style>
        </p:sp>
        <p:sp>
          <p:nvSpPr>
            <p:cNvPr id="1510" name="Line 5"/>
            <p:cNvSpPr/>
            <p:nvPr/>
          </p:nvSpPr>
          <p:spPr>
            <a:xfrm>
              <a:off x="4916880" y="2626200"/>
              <a:ext cx="2238120" cy="4680"/>
            </a:xfrm>
            <a:prstGeom prst="line">
              <a:avLst/>
            </a:prstGeom>
            <a:ln w="28575">
              <a:solidFill>
                <a:srgbClr val="000000"/>
              </a:solidFill>
              <a:round/>
            </a:ln>
          </p:spPr>
          <p:style>
            <a:lnRef idx="0"/>
            <a:fillRef idx="0"/>
            <a:effectRef idx="0"/>
            <a:fontRef idx="minor"/>
          </p:style>
        </p:sp>
        <p:sp>
          <p:nvSpPr>
            <p:cNvPr id="1511" name="CustomShape 6"/>
            <p:cNvSpPr/>
            <p:nvPr/>
          </p:nvSpPr>
          <p:spPr>
            <a:xfrm>
              <a:off x="5026680" y="26758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p:txBody>
        </p:sp>
        <p:sp>
          <p:nvSpPr>
            <p:cNvPr id="1512" name="Line 7"/>
            <p:cNvSpPr/>
            <p:nvPr/>
          </p:nvSpPr>
          <p:spPr>
            <a:xfrm>
              <a:off x="4919040" y="3108240"/>
              <a:ext cx="2233440" cy="360"/>
            </a:xfrm>
            <a:prstGeom prst="line">
              <a:avLst/>
            </a:prstGeom>
            <a:ln w="28575">
              <a:solidFill>
                <a:srgbClr val="000000"/>
              </a:solidFill>
              <a:round/>
            </a:ln>
          </p:spPr>
          <p:style>
            <a:lnRef idx="0"/>
            <a:fillRef idx="0"/>
            <a:effectRef idx="0"/>
            <a:fontRef idx="minor"/>
          </p:style>
        </p:sp>
        <p:sp>
          <p:nvSpPr>
            <p:cNvPr id="1513" name="CustomShape 8"/>
            <p:cNvSpPr/>
            <p:nvPr/>
          </p:nvSpPr>
          <p:spPr>
            <a:xfrm>
              <a:off x="5016960" y="403884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1514" name="CustomShape 9"/>
            <p:cNvSpPr/>
            <p:nvPr/>
          </p:nvSpPr>
          <p:spPr>
            <a:xfrm>
              <a:off x="5016960" y="359424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1515" name="CustomShape 10"/>
            <p:cNvSpPr/>
            <p:nvPr/>
          </p:nvSpPr>
          <p:spPr>
            <a:xfrm>
              <a:off x="5016960" y="315180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a:t>
              </a:r>
              <a:endParaRPr b="0" lang="en-US" sz="2000" spc="-1" strike="noStrike">
                <a:latin typeface="Arial"/>
              </a:endParaRPr>
            </a:p>
          </p:txBody>
        </p:sp>
        <p:sp>
          <p:nvSpPr>
            <p:cNvPr id="1516" name="Line 11"/>
            <p:cNvSpPr/>
            <p:nvPr/>
          </p:nvSpPr>
          <p:spPr>
            <a:xfrm>
              <a:off x="4914360" y="3580560"/>
              <a:ext cx="2233440" cy="360"/>
            </a:xfrm>
            <a:prstGeom prst="line">
              <a:avLst/>
            </a:prstGeom>
            <a:ln w="28575">
              <a:solidFill>
                <a:srgbClr val="000000"/>
              </a:solidFill>
              <a:round/>
            </a:ln>
          </p:spPr>
          <p:style>
            <a:lnRef idx="0"/>
            <a:fillRef idx="0"/>
            <a:effectRef idx="0"/>
            <a:fontRef idx="minor"/>
          </p:style>
        </p:sp>
        <p:sp>
          <p:nvSpPr>
            <p:cNvPr id="1517" name="Line 12"/>
            <p:cNvSpPr/>
            <p:nvPr/>
          </p:nvSpPr>
          <p:spPr>
            <a:xfrm>
              <a:off x="4909320" y="4033800"/>
              <a:ext cx="2233440" cy="360"/>
            </a:xfrm>
            <a:prstGeom prst="line">
              <a:avLst/>
            </a:prstGeom>
            <a:ln w="28575">
              <a:solidFill>
                <a:srgbClr val="000000"/>
              </a:solidFill>
              <a:round/>
            </a:ln>
          </p:spPr>
          <p:style>
            <a:lnRef idx="0"/>
            <a:fillRef idx="0"/>
            <a:effectRef idx="0"/>
            <a:fontRef idx="minor"/>
          </p:style>
        </p:sp>
        <p:sp>
          <p:nvSpPr>
            <p:cNvPr id="1518" name="CustomShape 13"/>
            <p:cNvSpPr/>
            <p:nvPr/>
          </p:nvSpPr>
          <p:spPr>
            <a:xfrm>
              <a:off x="8427960" y="1936800"/>
              <a:ext cx="1985040" cy="3005640"/>
            </a:xfrm>
            <a:prstGeom prst="rect">
              <a:avLst/>
            </a:prstGeom>
            <a:solidFill>
              <a:srgbClr val="000099"/>
            </a:solidFill>
            <a:ln w="0">
              <a:noFill/>
            </a:ln>
          </p:spPr>
          <p:style>
            <a:lnRef idx="0"/>
            <a:fillRef idx="0"/>
            <a:effectRef idx="0"/>
            <a:fontRef idx="minor"/>
          </p:style>
        </p:sp>
        <p:sp>
          <p:nvSpPr>
            <p:cNvPr id="1519" name="CustomShape 14"/>
            <p:cNvSpPr/>
            <p:nvPr/>
          </p:nvSpPr>
          <p:spPr>
            <a:xfrm>
              <a:off x="8369640" y="2018880"/>
              <a:ext cx="1948680" cy="3003120"/>
            </a:xfrm>
            <a:prstGeom prst="rect">
              <a:avLst/>
            </a:prstGeom>
            <a:solidFill>
              <a:srgbClr val="ffffff"/>
            </a:solidFill>
            <a:ln w="28575">
              <a:solidFill>
                <a:srgbClr val="000000"/>
              </a:solidFill>
              <a:miter/>
            </a:ln>
          </p:spPr>
          <p:style>
            <a:lnRef idx="0"/>
            <a:fillRef idx="0"/>
            <a:effectRef idx="0"/>
            <a:fontRef idx="minor"/>
          </p:style>
        </p:sp>
        <p:sp>
          <p:nvSpPr>
            <p:cNvPr id="1520" name="Line 15"/>
            <p:cNvSpPr/>
            <p:nvPr/>
          </p:nvSpPr>
          <p:spPr>
            <a:xfrm>
              <a:off x="8384040" y="3173400"/>
              <a:ext cx="1936440" cy="4680"/>
            </a:xfrm>
            <a:prstGeom prst="line">
              <a:avLst/>
            </a:prstGeom>
            <a:ln w="28575">
              <a:solidFill>
                <a:srgbClr val="000000"/>
              </a:solidFill>
              <a:round/>
            </a:ln>
          </p:spPr>
          <p:style>
            <a:lnRef idx="0"/>
            <a:fillRef idx="0"/>
            <a:effectRef idx="0"/>
            <a:fontRef idx="minor"/>
          </p:style>
        </p:sp>
        <p:sp>
          <p:nvSpPr>
            <p:cNvPr id="1521" name="CustomShape 16"/>
            <p:cNvSpPr/>
            <p:nvPr/>
          </p:nvSpPr>
          <p:spPr>
            <a:xfrm>
              <a:off x="8318520" y="32122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p:txBody>
        </p:sp>
        <p:sp>
          <p:nvSpPr>
            <p:cNvPr id="1522" name="Line 17"/>
            <p:cNvSpPr/>
            <p:nvPr/>
          </p:nvSpPr>
          <p:spPr>
            <a:xfrm>
              <a:off x="8395920" y="3660120"/>
              <a:ext cx="1936440" cy="4680"/>
            </a:xfrm>
            <a:prstGeom prst="line">
              <a:avLst/>
            </a:prstGeom>
            <a:ln w="28575">
              <a:solidFill>
                <a:srgbClr val="000000"/>
              </a:solidFill>
              <a:round/>
            </a:ln>
          </p:spPr>
          <p:style>
            <a:lnRef idx="0"/>
            <a:fillRef idx="0"/>
            <a:effectRef idx="0"/>
            <a:fontRef idx="minor"/>
          </p:style>
        </p:sp>
        <p:sp>
          <p:nvSpPr>
            <p:cNvPr id="1523" name="Line 18"/>
            <p:cNvSpPr/>
            <p:nvPr/>
          </p:nvSpPr>
          <p:spPr>
            <a:xfrm>
              <a:off x="8374320" y="4130280"/>
              <a:ext cx="1936440" cy="4680"/>
            </a:xfrm>
            <a:prstGeom prst="line">
              <a:avLst/>
            </a:prstGeom>
            <a:ln w="28575">
              <a:solidFill>
                <a:srgbClr val="000000"/>
              </a:solidFill>
              <a:round/>
            </a:ln>
          </p:spPr>
          <p:style>
            <a:lnRef idx="0"/>
            <a:fillRef idx="0"/>
            <a:effectRef idx="0"/>
            <a:fontRef idx="minor"/>
          </p:style>
        </p:sp>
        <p:sp>
          <p:nvSpPr>
            <p:cNvPr id="1524" name="Line 19"/>
            <p:cNvSpPr/>
            <p:nvPr/>
          </p:nvSpPr>
          <p:spPr>
            <a:xfrm>
              <a:off x="8374320" y="4564080"/>
              <a:ext cx="1936440" cy="4680"/>
            </a:xfrm>
            <a:prstGeom prst="line">
              <a:avLst/>
            </a:prstGeom>
            <a:ln w="28575">
              <a:solidFill>
                <a:srgbClr val="000000"/>
              </a:solidFill>
              <a:round/>
            </a:ln>
          </p:spPr>
          <p:style>
            <a:lnRef idx="0"/>
            <a:fillRef idx="0"/>
            <a:effectRef idx="0"/>
            <a:fontRef idx="minor"/>
          </p:style>
        </p:sp>
        <p:sp>
          <p:nvSpPr>
            <p:cNvPr id="1525" name="CustomShape 20"/>
            <p:cNvSpPr/>
            <p:nvPr/>
          </p:nvSpPr>
          <p:spPr>
            <a:xfrm>
              <a:off x="8371800" y="20044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application</a:t>
              </a:r>
              <a:endParaRPr b="0" lang="en-US" sz="2000" spc="-1" strike="noStrike">
                <a:latin typeface="Arial"/>
              </a:endParaRPr>
            </a:p>
          </p:txBody>
        </p:sp>
        <p:sp>
          <p:nvSpPr>
            <p:cNvPr id="1526" name="CustomShape 21"/>
            <p:cNvSpPr/>
            <p:nvPr/>
          </p:nvSpPr>
          <p:spPr>
            <a:xfrm>
              <a:off x="8303760" y="459684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1527" name="CustomShape 22"/>
            <p:cNvSpPr/>
            <p:nvPr/>
          </p:nvSpPr>
          <p:spPr>
            <a:xfrm>
              <a:off x="8322120" y="413064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1528" name="CustomShape 23"/>
            <p:cNvSpPr/>
            <p:nvPr/>
          </p:nvSpPr>
          <p:spPr>
            <a:xfrm>
              <a:off x="8318520" y="36928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a:t>
              </a:r>
              <a:endParaRPr b="0" lang="en-US" sz="2000" spc="-1" strike="noStrike">
                <a:latin typeface="Arial"/>
              </a:endParaRPr>
            </a:p>
          </p:txBody>
        </p:sp>
        <p:sp>
          <p:nvSpPr>
            <p:cNvPr id="1529" name="CustomShape 24"/>
            <p:cNvSpPr/>
            <p:nvPr/>
          </p:nvSpPr>
          <p:spPr>
            <a:xfrm>
              <a:off x="10340280" y="1985040"/>
              <a:ext cx="887760" cy="309240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sp>
          <p:nvSpPr>
            <p:cNvPr id="1530" name="CustomShape 25"/>
            <p:cNvSpPr/>
            <p:nvPr/>
          </p:nvSpPr>
          <p:spPr>
            <a:xfrm>
              <a:off x="854280" y="2016360"/>
              <a:ext cx="844200" cy="3160080"/>
            </a:xfrm>
            <a:custGeom>
              <a:avLst/>
              <a:gdLst/>
              <a:ahLst/>
              <a:rect l="l" t="t"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a:gradFill>
            <a:ln w="9525">
              <a:solidFill>
                <a:srgbClr val="dddddd"/>
              </a:solidFill>
              <a:round/>
            </a:ln>
          </p:spPr>
          <p:style>
            <a:lnRef idx="0"/>
            <a:fillRef idx="0"/>
            <a:effectRef idx="0"/>
            <a:fontRef idx="minor"/>
          </p:style>
        </p:sp>
        <p:sp>
          <p:nvSpPr>
            <p:cNvPr id="1531" name="CustomShape 26"/>
            <p:cNvSpPr/>
            <p:nvPr/>
          </p:nvSpPr>
          <p:spPr>
            <a:xfrm>
              <a:off x="1769040" y="1949040"/>
              <a:ext cx="1985040" cy="3005640"/>
            </a:xfrm>
            <a:prstGeom prst="rect">
              <a:avLst/>
            </a:prstGeom>
            <a:solidFill>
              <a:srgbClr val="000099"/>
            </a:solidFill>
            <a:ln w="0">
              <a:noFill/>
            </a:ln>
          </p:spPr>
          <p:style>
            <a:lnRef idx="0"/>
            <a:fillRef idx="0"/>
            <a:effectRef idx="0"/>
            <a:fontRef idx="minor"/>
          </p:style>
        </p:sp>
        <p:sp>
          <p:nvSpPr>
            <p:cNvPr id="1532" name="CustomShape 27"/>
            <p:cNvSpPr/>
            <p:nvPr/>
          </p:nvSpPr>
          <p:spPr>
            <a:xfrm>
              <a:off x="1710720" y="2030760"/>
              <a:ext cx="1948680" cy="3003120"/>
            </a:xfrm>
            <a:prstGeom prst="rect">
              <a:avLst/>
            </a:prstGeom>
            <a:solidFill>
              <a:srgbClr val="ffffff"/>
            </a:solidFill>
            <a:ln w="28575">
              <a:solidFill>
                <a:srgbClr val="000000"/>
              </a:solidFill>
              <a:miter/>
            </a:ln>
          </p:spPr>
          <p:style>
            <a:lnRef idx="0"/>
            <a:fillRef idx="0"/>
            <a:effectRef idx="0"/>
            <a:fontRef idx="minor"/>
          </p:style>
        </p:sp>
        <p:sp>
          <p:nvSpPr>
            <p:cNvPr id="1533" name="Line 28"/>
            <p:cNvSpPr/>
            <p:nvPr/>
          </p:nvSpPr>
          <p:spPr>
            <a:xfrm>
              <a:off x="1724760" y="3185280"/>
              <a:ext cx="1936800" cy="4680"/>
            </a:xfrm>
            <a:prstGeom prst="line">
              <a:avLst/>
            </a:prstGeom>
            <a:ln w="28575">
              <a:solidFill>
                <a:srgbClr val="000000"/>
              </a:solidFill>
              <a:round/>
            </a:ln>
          </p:spPr>
          <p:style>
            <a:lnRef idx="0"/>
            <a:fillRef idx="0"/>
            <a:effectRef idx="0"/>
            <a:fontRef idx="minor"/>
          </p:style>
        </p:sp>
        <p:sp>
          <p:nvSpPr>
            <p:cNvPr id="1534" name="CustomShape 29"/>
            <p:cNvSpPr/>
            <p:nvPr/>
          </p:nvSpPr>
          <p:spPr>
            <a:xfrm>
              <a:off x="1659600" y="322416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p:txBody>
        </p:sp>
        <p:sp>
          <p:nvSpPr>
            <p:cNvPr id="1535" name="Line 30"/>
            <p:cNvSpPr/>
            <p:nvPr/>
          </p:nvSpPr>
          <p:spPr>
            <a:xfrm>
              <a:off x="1737000" y="3672000"/>
              <a:ext cx="1936800" cy="5040"/>
            </a:xfrm>
            <a:prstGeom prst="line">
              <a:avLst/>
            </a:prstGeom>
            <a:ln w="28575">
              <a:solidFill>
                <a:srgbClr val="000000"/>
              </a:solidFill>
              <a:round/>
            </a:ln>
          </p:spPr>
          <p:style>
            <a:lnRef idx="0"/>
            <a:fillRef idx="0"/>
            <a:effectRef idx="0"/>
            <a:fontRef idx="minor"/>
          </p:style>
        </p:sp>
        <p:sp>
          <p:nvSpPr>
            <p:cNvPr id="1536" name="Line 31"/>
            <p:cNvSpPr/>
            <p:nvPr/>
          </p:nvSpPr>
          <p:spPr>
            <a:xfrm>
              <a:off x="1715040" y="4142160"/>
              <a:ext cx="1936800" cy="5040"/>
            </a:xfrm>
            <a:prstGeom prst="line">
              <a:avLst/>
            </a:prstGeom>
            <a:ln w="28575">
              <a:solidFill>
                <a:srgbClr val="000000"/>
              </a:solidFill>
              <a:round/>
            </a:ln>
          </p:spPr>
          <p:style>
            <a:lnRef idx="0"/>
            <a:fillRef idx="0"/>
            <a:effectRef idx="0"/>
            <a:fontRef idx="minor"/>
          </p:style>
        </p:sp>
        <p:sp>
          <p:nvSpPr>
            <p:cNvPr id="1537" name="Line 32"/>
            <p:cNvSpPr/>
            <p:nvPr/>
          </p:nvSpPr>
          <p:spPr>
            <a:xfrm>
              <a:off x="1715040" y="4575960"/>
              <a:ext cx="1936800" cy="5040"/>
            </a:xfrm>
            <a:prstGeom prst="line">
              <a:avLst/>
            </a:prstGeom>
            <a:ln w="28575">
              <a:solidFill>
                <a:srgbClr val="000000"/>
              </a:solidFill>
              <a:round/>
            </a:ln>
          </p:spPr>
          <p:style>
            <a:lnRef idx="0"/>
            <a:fillRef idx="0"/>
            <a:effectRef idx="0"/>
            <a:fontRef idx="minor"/>
          </p:style>
        </p:sp>
        <p:sp>
          <p:nvSpPr>
            <p:cNvPr id="1538" name="CustomShape 33"/>
            <p:cNvSpPr/>
            <p:nvPr/>
          </p:nvSpPr>
          <p:spPr>
            <a:xfrm>
              <a:off x="1713240" y="201636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application</a:t>
              </a:r>
              <a:endParaRPr b="0" lang="en-US" sz="2000" spc="-1" strike="noStrike">
                <a:latin typeface="Arial"/>
              </a:endParaRPr>
            </a:p>
          </p:txBody>
        </p:sp>
        <p:sp>
          <p:nvSpPr>
            <p:cNvPr id="1539" name="CustomShape 34"/>
            <p:cNvSpPr/>
            <p:nvPr/>
          </p:nvSpPr>
          <p:spPr>
            <a:xfrm>
              <a:off x="1645200" y="45982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1540" name="CustomShape 35"/>
            <p:cNvSpPr/>
            <p:nvPr/>
          </p:nvSpPr>
          <p:spPr>
            <a:xfrm>
              <a:off x="1674360" y="415332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1541" name="CustomShape 36"/>
            <p:cNvSpPr/>
            <p:nvPr/>
          </p:nvSpPr>
          <p:spPr>
            <a:xfrm>
              <a:off x="1659600" y="370512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a:t>
              </a:r>
              <a:endParaRPr b="0" lang="en-US" sz="2000" spc="-1" strike="noStrike">
                <a:latin typeface="Arial"/>
              </a:endParaRPr>
            </a:p>
          </p:txBody>
        </p:sp>
        <p:grpSp>
          <p:nvGrpSpPr>
            <p:cNvPr id="1542" name="Group 37"/>
            <p:cNvGrpSpPr/>
            <p:nvPr/>
          </p:nvGrpSpPr>
          <p:grpSpPr>
            <a:xfrm>
              <a:off x="144000" y="4308840"/>
              <a:ext cx="1223640" cy="1255680"/>
              <a:chOff x="144000" y="4308840"/>
              <a:chExt cx="1223640" cy="1255680"/>
            </a:xfrm>
          </p:grpSpPr>
          <p:pic>
            <p:nvPicPr>
              <p:cNvPr id="1543" name="Picture 180" descr="desktop_computer_stylized_medium"/>
              <p:cNvPicPr/>
              <p:nvPr/>
            </p:nvPicPr>
            <p:blipFill>
              <a:blip r:embed="rId1"/>
              <a:stretch/>
            </p:blipFill>
            <p:spPr>
              <a:xfrm flipH="1">
                <a:off x="144000" y="4308840"/>
                <a:ext cx="1223640" cy="1255680"/>
              </a:xfrm>
              <a:prstGeom prst="rect">
                <a:avLst/>
              </a:prstGeom>
              <a:ln w="0">
                <a:noFill/>
              </a:ln>
            </p:spPr>
          </p:pic>
          <p:sp>
            <p:nvSpPr>
              <p:cNvPr id="1544" name="CustomShape 38"/>
              <p:cNvSpPr/>
              <p:nvPr/>
            </p:nvSpPr>
            <p:spPr>
              <a:xfrm flipH="1">
                <a:off x="660960" y="4429440"/>
                <a:ext cx="593640" cy="5734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1545" name="Group 39"/>
            <p:cNvGrpSpPr/>
            <p:nvPr/>
          </p:nvGrpSpPr>
          <p:grpSpPr>
            <a:xfrm>
              <a:off x="10841400" y="4178520"/>
              <a:ext cx="1206720" cy="1185840"/>
              <a:chOff x="10841400" y="4178520"/>
              <a:chExt cx="1206720" cy="1185840"/>
            </a:xfrm>
          </p:grpSpPr>
          <p:pic>
            <p:nvPicPr>
              <p:cNvPr id="1546" name="Picture 183" descr="desktop_computer_stylized_medium"/>
              <p:cNvPicPr/>
              <p:nvPr/>
            </p:nvPicPr>
            <p:blipFill>
              <a:blip r:embed="rId2"/>
              <a:stretch/>
            </p:blipFill>
            <p:spPr>
              <a:xfrm>
                <a:off x="10841400" y="4178520"/>
                <a:ext cx="1206720" cy="1185840"/>
              </a:xfrm>
              <a:prstGeom prst="rect">
                <a:avLst/>
              </a:prstGeom>
              <a:ln w="0">
                <a:noFill/>
              </a:ln>
            </p:spPr>
          </p:pic>
          <p:sp>
            <p:nvSpPr>
              <p:cNvPr id="1547" name="CustomShape 40"/>
              <p:cNvSpPr/>
              <p:nvPr/>
            </p:nvSpPr>
            <p:spPr>
              <a:xfrm>
                <a:off x="10947240" y="4292640"/>
                <a:ext cx="585360" cy="5418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1548" name="Group 41"/>
            <p:cNvGrpSpPr/>
            <p:nvPr/>
          </p:nvGrpSpPr>
          <p:grpSpPr>
            <a:xfrm>
              <a:off x="4082760" y="3549600"/>
              <a:ext cx="547560" cy="1067400"/>
              <a:chOff x="4082760" y="3549600"/>
              <a:chExt cx="547560" cy="1067400"/>
            </a:xfrm>
          </p:grpSpPr>
          <p:sp>
            <p:nvSpPr>
              <p:cNvPr id="1549" name="CustomShape 42"/>
              <p:cNvSpPr/>
              <p:nvPr/>
            </p:nvSpPr>
            <p:spPr>
              <a:xfrm>
                <a:off x="4518000" y="3551040"/>
                <a:ext cx="106560" cy="10184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1550" name="CustomShape 43"/>
              <p:cNvSpPr/>
              <p:nvPr/>
            </p:nvSpPr>
            <p:spPr>
              <a:xfrm>
                <a:off x="4107240" y="3549600"/>
                <a:ext cx="403920" cy="101736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1551" name="CustomShape 44"/>
              <p:cNvSpPr/>
              <p:nvPr/>
            </p:nvSpPr>
            <p:spPr>
              <a:xfrm>
                <a:off x="4538520" y="3612240"/>
                <a:ext cx="62640" cy="9421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1552" name="CustomShape 45"/>
              <p:cNvSpPr/>
              <p:nvPr/>
            </p:nvSpPr>
            <p:spPr>
              <a:xfrm>
                <a:off x="4524120" y="4090320"/>
                <a:ext cx="99000" cy="820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553" name="CustomShape 46"/>
              <p:cNvSpPr/>
              <p:nvPr/>
            </p:nvSpPr>
            <p:spPr>
              <a:xfrm>
                <a:off x="4109400" y="3667320"/>
                <a:ext cx="228600" cy="19440"/>
              </a:xfrm>
              <a:prstGeom prst="rect">
                <a:avLst/>
              </a:prstGeom>
              <a:solidFill>
                <a:srgbClr val="000000"/>
              </a:solidFill>
              <a:ln w="9525">
                <a:solidFill>
                  <a:srgbClr val="000000"/>
                </a:solidFill>
                <a:miter/>
              </a:ln>
            </p:spPr>
            <p:style>
              <a:lnRef idx="0"/>
              <a:fillRef idx="0"/>
              <a:effectRef idx="0"/>
              <a:fontRef idx="minor"/>
            </p:style>
          </p:sp>
          <p:grpSp>
            <p:nvGrpSpPr>
              <p:cNvPr id="1554" name="Group 47"/>
              <p:cNvGrpSpPr/>
              <p:nvPr/>
            </p:nvGrpSpPr>
            <p:grpSpPr>
              <a:xfrm>
                <a:off x="4318560" y="3655800"/>
                <a:ext cx="221400" cy="62640"/>
                <a:chOff x="4318560" y="3655800"/>
                <a:chExt cx="221400" cy="62640"/>
              </a:xfrm>
            </p:grpSpPr>
            <p:sp>
              <p:nvSpPr>
                <p:cNvPr id="1555" name="CustomShape 48"/>
                <p:cNvSpPr/>
                <p:nvPr/>
              </p:nvSpPr>
              <p:spPr>
                <a:xfrm>
                  <a:off x="4318560" y="3655800"/>
                  <a:ext cx="221400" cy="62640"/>
                </a:xfrm>
                <a:prstGeom prst="roundRect">
                  <a:avLst>
                    <a:gd name="adj" fmla="val 50000"/>
                  </a:avLst>
                </a:prstGeom>
                <a:solidFill>
                  <a:srgbClr val="000000"/>
                </a:solidFill>
                <a:ln w="0">
                  <a:noFill/>
                </a:ln>
              </p:spPr>
              <p:style>
                <a:lnRef idx="0"/>
                <a:fillRef idx="0"/>
                <a:effectRef idx="0"/>
                <a:fontRef idx="minor"/>
              </p:style>
            </p:sp>
            <p:sp>
              <p:nvSpPr>
                <p:cNvPr id="1556" name="CustomShape 49"/>
                <p:cNvSpPr/>
                <p:nvPr/>
              </p:nvSpPr>
              <p:spPr>
                <a:xfrm>
                  <a:off x="4323600" y="3662640"/>
                  <a:ext cx="211320" cy="48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557" name="CustomShape 50"/>
              <p:cNvSpPr/>
              <p:nvPr/>
            </p:nvSpPr>
            <p:spPr>
              <a:xfrm>
                <a:off x="4114440" y="3812040"/>
                <a:ext cx="228600" cy="19440"/>
              </a:xfrm>
              <a:prstGeom prst="rect">
                <a:avLst/>
              </a:prstGeom>
              <a:solidFill>
                <a:srgbClr val="000000"/>
              </a:solidFill>
              <a:ln w="9525">
                <a:solidFill>
                  <a:srgbClr val="000000"/>
                </a:solidFill>
                <a:miter/>
              </a:ln>
            </p:spPr>
            <p:style>
              <a:lnRef idx="0"/>
              <a:fillRef idx="0"/>
              <a:effectRef idx="0"/>
              <a:fontRef idx="minor"/>
            </p:style>
          </p:sp>
          <p:grpSp>
            <p:nvGrpSpPr>
              <p:cNvPr id="1558" name="Group 51"/>
              <p:cNvGrpSpPr/>
              <p:nvPr/>
            </p:nvGrpSpPr>
            <p:grpSpPr>
              <a:xfrm>
                <a:off x="4316400" y="3802680"/>
                <a:ext cx="221400" cy="67320"/>
                <a:chOff x="4316400" y="3802680"/>
                <a:chExt cx="221400" cy="67320"/>
              </a:xfrm>
            </p:grpSpPr>
            <p:sp>
              <p:nvSpPr>
                <p:cNvPr id="1559" name="CustomShape 52"/>
                <p:cNvSpPr/>
                <p:nvPr/>
              </p:nvSpPr>
              <p:spPr>
                <a:xfrm>
                  <a:off x="4316400" y="3802680"/>
                  <a:ext cx="221400" cy="67320"/>
                </a:xfrm>
                <a:prstGeom prst="roundRect">
                  <a:avLst>
                    <a:gd name="adj" fmla="val 50000"/>
                  </a:avLst>
                </a:prstGeom>
                <a:solidFill>
                  <a:srgbClr val="000000"/>
                </a:solidFill>
                <a:ln w="0">
                  <a:noFill/>
                </a:ln>
              </p:spPr>
              <p:style>
                <a:lnRef idx="0"/>
                <a:fillRef idx="0"/>
                <a:effectRef idx="0"/>
                <a:fontRef idx="minor"/>
              </p:style>
            </p:sp>
            <p:sp>
              <p:nvSpPr>
                <p:cNvPr id="1560" name="CustomShape 53"/>
                <p:cNvSpPr/>
                <p:nvPr/>
              </p:nvSpPr>
              <p:spPr>
                <a:xfrm>
                  <a:off x="4321440" y="3809520"/>
                  <a:ext cx="211320" cy="43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561" name="CustomShape 54"/>
              <p:cNvSpPr/>
              <p:nvPr/>
            </p:nvSpPr>
            <p:spPr>
              <a:xfrm>
                <a:off x="4112280" y="3963960"/>
                <a:ext cx="228600" cy="19440"/>
              </a:xfrm>
              <a:prstGeom prst="rect">
                <a:avLst/>
              </a:prstGeom>
              <a:solidFill>
                <a:srgbClr val="000000"/>
              </a:solidFill>
              <a:ln w="9525">
                <a:solidFill>
                  <a:srgbClr val="000000"/>
                </a:solidFill>
                <a:miter/>
              </a:ln>
            </p:spPr>
            <p:style>
              <a:lnRef idx="0"/>
              <a:fillRef idx="0"/>
              <a:effectRef idx="0"/>
              <a:fontRef idx="minor"/>
            </p:style>
          </p:sp>
          <p:sp>
            <p:nvSpPr>
              <p:cNvPr id="1562" name="CustomShape 55"/>
              <p:cNvSpPr/>
              <p:nvPr/>
            </p:nvSpPr>
            <p:spPr>
              <a:xfrm>
                <a:off x="4116600" y="4096440"/>
                <a:ext cx="226440" cy="19440"/>
              </a:xfrm>
              <a:prstGeom prst="rect">
                <a:avLst/>
              </a:prstGeom>
              <a:solidFill>
                <a:srgbClr val="000000"/>
              </a:solidFill>
              <a:ln w="9525">
                <a:solidFill>
                  <a:srgbClr val="000000"/>
                </a:solidFill>
                <a:miter/>
              </a:ln>
            </p:spPr>
            <p:style>
              <a:lnRef idx="0"/>
              <a:fillRef idx="0"/>
              <a:effectRef idx="0"/>
              <a:fontRef idx="minor"/>
            </p:style>
          </p:sp>
          <p:grpSp>
            <p:nvGrpSpPr>
              <p:cNvPr id="1563" name="Group 56"/>
              <p:cNvGrpSpPr/>
              <p:nvPr/>
            </p:nvGrpSpPr>
            <p:grpSpPr>
              <a:xfrm>
                <a:off x="4311360" y="4084560"/>
                <a:ext cx="223560" cy="64800"/>
                <a:chOff x="4311360" y="4084560"/>
                <a:chExt cx="223560" cy="64800"/>
              </a:xfrm>
            </p:grpSpPr>
            <p:sp>
              <p:nvSpPr>
                <p:cNvPr id="1564" name="CustomShape 57"/>
                <p:cNvSpPr/>
                <p:nvPr/>
              </p:nvSpPr>
              <p:spPr>
                <a:xfrm>
                  <a:off x="4311360" y="4084560"/>
                  <a:ext cx="223560" cy="64800"/>
                </a:xfrm>
                <a:prstGeom prst="roundRect">
                  <a:avLst>
                    <a:gd name="adj" fmla="val 50000"/>
                  </a:avLst>
                </a:prstGeom>
                <a:solidFill>
                  <a:srgbClr val="000000"/>
                </a:solidFill>
                <a:ln w="0">
                  <a:noFill/>
                </a:ln>
              </p:spPr>
              <p:style>
                <a:lnRef idx="0"/>
                <a:fillRef idx="0"/>
                <a:effectRef idx="0"/>
                <a:fontRef idx="minor"/>
              </p:style>
            </p:sp>
            <p:sp>
              <p:nvSpPr>
                <p:cNvPr id="1565" name="CustomShape 58"/>
                <p:cNvSpPr/>
                <p:nvPr/>
              </p:nvSpPr>
              <p:spPr>
                <a:xfrm>
                  <a:off x="4316400" y="4091760"/>
                  <a:ext cx="213840" cy="50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566" name="CustomShape 59"/>
              <p:cNvSpPr/>
              <p:nvPr/>
            </p:nvSpPr>
            <p:spPr>
              <a:xfrm>
                <a:off x="4525560" y="3962520"/>
                <a:ext cx="99000" cy="813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1567" name="Group 60"/>
              <p:cNvGrpSpPr/>
              <p:nvPr/>
            </p:nvGrpSpPr>
            <p:grpSpPr>
              <a:xfrm>
                <a:off x="4313880" y="3949560"/>
                <a:ext cx="221400" cy="60120"/>
                <a:chOff x="4313880" y="3949560"/>
                <a:chExt cx="221400" cy="60120"/>
              </a:xfrm>
            </p:grpSpPr>
            <p:sp>
              <p:nvSpPr>
                <p:cNvPr id="1568" name="CustomShape 61"/>
                <p:cNvSpPr/>
                <p:nvPr/>
              </p:nvSpPr>
              <p:spPr>
                <a:xfrm>
                  <a:off x="4313880" y="3949560"/>
                  <a:ext cx="221400" cy="60120"/>
                </a:xfrm>
                <a:prstGeom prst="roundRect">
                  <a:avLst>
                    <a:gd name="adj" fmla="val 50000"/>
                  </a:avLst>
                </a:prstGeom>
                <a:solidFill>
                  <a:srgbClr val="000000"/>
                </a:solidFill>
                <a:ln w="0">
                  <a:noFill/>
                </a:ln>
              </p:spPr>
              <p:style>
                <a:lnRef idx="0"/>
                <a:fillRef idx="0"/>
                <a:effectRef idx="0"/>
                <a:fontRef idx="minor"/>
              </p:style>
            </p:sp>
            <p:sp>
              <p:nvSpPr>
                <p:cNvPr id="1569" name="CustomShape 62"/>
                <p:cNvSpPr/>
                <p:nvPr/>
              </p:nvSpPr>
              <p:spPr>
                <a:xfrm>
                  <a:off x="4318920" y="3956760"/>
                  <a:ext cx="211680" cy="45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570" name="CustomShape 63"/>
              <p:cNvSpPr/>
              <p:nvPr/>
            </p:nvSpPr>
            <p:spPr>
              <a:xfrm>
                <a:off x="4511160" y="3549600"/>
                <a:ext cx="24120" cy="101952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1571" name="CustomShape 64"/>
              <p:cNvSpPr/>
              <p:nvPr/>
            </p:nvSpPr>
            <p:spPr>
              <a:xfrm>
                <a:off x="4534920" y="3807720"/>
                <a:ext cx="88920" cy="925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572" name="CustomShape 65"/>
              <p:cNvSpPr/>
              <p:nvPr/>
            </p:nvSpPr>
            <p:spPr>
              <a:xfrm>
                <a:off x="4536000" y="3661560"/>
                <a:ext cx="91800" cy="104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573" name="CustomShape 66"/>
              <p:cNvSpPr/>
              <p:nvPr/>
            </p:nvSpPr>
            <p:spPr>
              <a:xfrm>
                <a:off x="4613400" y="4523040"/>
                <a:ext cx="16920" cy="40680"/>
              </a:xfrm>
              <a:prstGeom prst="ellipse">
                <a:avLst/>
              </a:prstGeom>
              <a:solidFill>
                <a:srgbClr val="333333"/>
              </a:solidFill>
              <a:ln w="0">
                <a:noFill/>
              </a:ln>
            </p:spPr>
            <p:style>
              <a:lnRef idx="0"/>
              <a:fillRef idx="0"/>
              <a:effectRef idx="0"/>
              <a:fontRef idx="minor"/>
            </p:style>
          </p:sp>
          <p:sp>
            <p:nvSpPr>
              <p:cNvPr id="1574" name="CustomShape 67"/>
              <p:cNvSpPr/>
              <p:nvPr/>
            </p:nvSpPr>
            <p:spPr>
              <a:xfrm>
                <a:off x="4531320" y="4525560"/>
                <a:ext cx="92160" cy="867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1575" name="CustomShape 68"/>
              <p:cNvSpPr/>
              <p:nvPr/>
            </p:nvSpPr>
            <p:spPr>
              <a:xfrm>
                <a:off x="4082760" y="4554360"/>
                <a:ext cx="459720" cy="6264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1576" name="CustomShape 69"/>
              <p:cNvSpPr/>
              <p:nvPr/>
            </p:nvSpPr>
            <p:spPr>
              <a:xfrm>
                <a:off x="4107240" y="4569120"/>
                <a:ext cx="411120" cy="3384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1577" name="CustomShape 70"/>
              <p:cNvSpPr/>
              <p:nvPr/>
            </p:nvSpPr>
            <p:spPr>
              <a:xfrm>
                <a:off x="4148280" y="4421880"/>
                <a:ext cx="58320" cy="62640"/>
              </a:xfrm>
              <a:prstGeom prst="ellipse">
                <a:avLst/>
              </a:prstGeom>
              <a:solidFill>
                <a:srgbClr val="33cc33"/>
              </a:solidFill>
              <a:ln w="0">
                <a:noFill/>
              </a:ln>
            </p:spPr>
            <p:style>
              <a:lnRef idx="0"/>
              <a:fillRef idx="0"/>
              <a:effectRef idx="0"/>
              <a:fontRef idx="minor"/>
            </p:style>
          </p:sp>
          <p:sp>
            <p:nvSpPr>
              <p:cNvPr id="1578" name="CustomShape 71"/>
              <p:cNvSpPr/>
              <p:nvPr/>
            </p:nvSpPr>
            <p:spPr>
              <a:xfrm>
                <a:off x="4216680" y="4421880"/>
                <a:ext cx="58320" cy="62640"/>
              </a:xfrm>
              <a:prstGeom prst="ellipse">
                <a:avLst/>
              </a:prstGeom>
              <a:solidFill>
                <a:srgbClr val="ff0000"/>
              </a:solidFill>
              <a:ln w="0">
                <a:noFill/>
              </a:ln>
            </p:spPr>
            <p:style>
              <a:lnRef idx="0"/>
              <a:fillRef idx="0"/>
              <a:effectRef idx="0"/>
              <a:fontRef idx="minor"/>
            </p:style>
          </p:sp>
          <p:sp>
            <p:nvSpPr>
              <p:cNvPr id="1579" name="CustomShape 72"/>
              <p:cNvSpPr/>
              <p:nvPr/>
            </p:nvSpPr>
            <p:spPr>
              <a:xfrm>
                <a:off x="4284720" y="4421880"/>
                <a:ext cx="58320" cy="60120"/>
              </a:xfrm>
              <a:prstGeom prst="ellipse">
                <a:avLst/>
              </a:prstGeom>
              <a:solidFill>
                <a:srgbClr val="33cc33"/>
              </a:solidFill>
              <a:ln w="0">
                <a:noFill/>
              </a:ln>
            </p:spPr>
            <p:style>
              <a:lnRef idx="0"/>
              <a:fillRef idx="0"/>
              <a:effectRef idx="0"/>
              <a:fontRef idx="minor"/>
            </p:style>
          </p:sp>
          <p:sp>
            <p:nvSpPr>
              <p:cNvPr id="1580" name="CustomShape 73"/>
              <p:cNvSpPr/>
              <p:nvPr/>
            </p:nvSpPr>
            <p:spPr>
              <a:xfrm>
                <a:off x="4438080" y="4178160"/>
                <a:ext cx="31320" cy="337320"/>
              </a:xfrm>
              <a:prstGeom prst="rect">
                <a:avLst/>
              </a:prstGeom>
              <a:solidFill>
                <a:srgbClr val="292929"/>
              </a:solidFill>
              <a:ln w="9525">
                <a:solidFill>
                  <a:srgbClr val="000000"/>
                </a:solidFill>
                <a:miter/>
              </a:ln>
            </p:spPr>
            <p:style>
              <a:lnRef idx="0"/>
              <a:fillRef idx="0"/>
              <a:effectRef idx="0"/>
              <a:fontRef idx="minor"/>
            </p:style>
          </p:sp>
        </p:grpSp>
        <p:pic>
          <p:nvPicPr>
            <p:cNvPr id="1581" name="Picture 2" descr="Image result for firefox logo"/>
            <p:cNvPicPr/>
            <p:nvPr/>
          </p:nvPicPr>
          <p:blipFill>
            <a:blip r:embed="rId3"/>
            <a:stretch/>
          </p:blipFill>
          <p:spPr>
            <a:xfrm>
              <a:off x="2923200" y="2498400"/>
              <a:ext cx="591120" cy="548280"/>
            </a:xfrm>
            <a:prstGeom prst="rect">
              <a:avLst/>
            </a:prstGeom>
            <a:ln w="0">
              <a:noFill/>
            </a:ln>
          </p:spPr>
        </p:pic>
        <p:sp>
          <p:nvSpPr>
            <p:cNvPr id="1582" name="CustomShape 74"/>
            <p:cNvSpPr/>
            <p:nvPr/>
          </p:nvSpPr>
          <p:spPr>
            <a:xfrm>
              <a:off x="5075640" y="827280"/>
              <a:ext cx="191556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HTTP server</a:t>
              </a:r>
              <a:endParaRPr b="0" lang="en-US" sz="2800" spc="-1" strike="noStrike">
                <a:latin typeface="Arial"/>
              </a:endParaRPr>
            </a:p>
          </p:txBody>
        </p:sp>
        <p:pic>
          <p:nvPicPr>
            <p:cNvPr id="1583" name="Picture 4" descr="Image result for apache web server logo"/>
            <p:cNvPicPr/>
            <p:nvPr/>
          </p:nvPicPr>
          <p:blipFill>
            <a:blip r:embed="rId4"/>
            <a:stretch/>
          </p:blipFill>
          <p:spPr>
            <a:xfrm>
              <a:off x="4950720" y="1509840"/>
              <a:ext cx="2182320" cy="952920"/>
            </a:xfrm>
            <a:prstGeom prst="rect">
              <a:avLst/>
            </a:prstGeom>
            <a:ln w="0">
              <a:noFill/>
            </a:ln>
          </p:spPr>
        </p:pic>
        <p:pic>
          <p:nvPicPr>
            <p:cNvPr id="1584" name="Picture 2" descr="Image result for firefox logo"/>
            <p:cNvPicPr/>
            <p:nvPr/>
          </p:nvPicPr>
          <p:blipFill>
            <a:blip r:embed="rId5"/>
            <a:stretch/>
          </p:blipFill>
          <p:spPr>
            <a:xfrm>
              <a:off x="9407880" y="2442960"/>
              <a:ext cx="591120" cy="548280"/>
            </a:xfrm>
            <a:prstGeom prst="rect">
              <a:avLst/>
            </a:prstGeom>
            <a:ln w="0">
              <a:noFill/>
            </a:ln>
          </p:spPr>
        </p:pic>
        <p:pic>
          <p:nvPicPr>
            <p:cNvPr id="1585" name="Picture 8" descr="Image result for skype logo"/>
            <p:cNvPicPr/>
            <p:nvPr/>
          </p:nvPicPr>
          <p:blipFill>
            <a:blip r:embed="rId6"/>
            <a:stretch/>
          </p:blipFill>
          <p:spPr>
            <a:xfrm>
              <a:off x="1464480" y="2085840"/>
              <a:ext cx="591120" cy="594000"/>
            </a:xfrm>
            <a:prstGeom prst="rect">
              <a:avLst/>
            </a:prstGeom>
            <a:ln w="0">
              <a:noFill/>
            </a:ln>
          </p:spPr>
        </p:pic>
        <p:sp>
          <p:nvSpPr>
            <p:cNvPr id="1586" name="CustomShape 75"/>
            <p:cNvSpPr/>
            <p:nvPr/>
          </p:nvSpPr>
          <p:spPr>
            <a:xfrm>
              <a:off x="2157480" y="1380960"/>
              <a:ext cx="97056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client</a:t>
              </a:r>
              <a:endParaRPr b="0" lang="en-US" sz="2800" spc="-1" strike="noStrike">
                <a:latin typeface="Arial"/>
              </a:endParaRPr>
            </a:p>
          </p:txBody>
        </p:sp>
        <p:pic>
          <p:nvPicPr>
            <p:cNvPr id="1587" name="Picture 10" descr="Image result for netflix logo png"/>
            <p:cNvPicPr/>
            <p:nvPr/>
          </p:nvPicPr>
          <p:blipFill>
            <a:blip r:embed="rId7"/>
            <a:stretch/>
          </p:blipFill>
          <p:spPr>
            <a:xfrm>
              <a:off x="1860120" y="2592000"/>
              <a:ext cx="1057320" cy="587880"/>
            </a:xfrm>
            <a:prstGeom prst="rect">
              <a:avLst/>
            </a:prstGeom>
            <a:ln w="0">
              <a:noFill/>
            </a:ln>
          </p:spPr>
        </p:pic>
      </p:grpSp>
      <p:sp>
        <p:nvSpPr>
          <p:cNvPr id="1588" name="CustomShape 76"/>
          <p:cNvSpPr/>
          <p:nvPr/>
        </p:nvSpPr>
        <p:spPr>
          <a:xfrm>
            <a:off x="4356720" y="4965840"/>
            <a:ext cx="3124800" cy="1496160"/>
          </a:xfrm>
          <a:custGeom>
            <a:avLst/>
            <a:gdLst/>
            <a:ahLst/>
            <a:rect l="l" t="t" r="r" b="b"/>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w="0">
            <a:noFill/>
          </a:ln>
        </p:spPr>
        <p:style>
          <a:lnRef idx="0"/>
          <a:fillRef idx="0"/>
          <a:effectRef idx="0"/>
          <a:fontRef idx="minor"/>
        </p:style>
      </p:sp>
      <p:sp>
        <p:nvSpPr>
          <p:cNvPr id="1589" name="CustomShape 77"/>
          <p:cNvSpPr/>
          <p:nvPr/>
        </p:nvSpPr>
        <p:spPr>
          <a:xfrm>
            <a:off x="4944240" y="2675880"/>
            <a:ext cx="2191680" cy="174348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p:style>
      </p:sp>
      <p:sp>
        <p:nvSpPr>
          <p:cNvPr id="1590" name="Line 78"/>
          <p:cNvSpPr/>
          <p:nvPr/>
        </p:nvSpPr>
        <p:spPr>
          <a:xfrm flipV="1">
            <a:off x="3204360" y="2995560"/>
            <a:ext cx="360" cy="2502360"/>
          </a:xfrm>
          <a:prstGeom prst="line">
            <a:avLst/>
          </a:prstGeom>
          <a:ln w="44450">
            <a:solidFill>
              <a:srgbClr val="4472c4"/>
            </a:solidFill>
            <a:tailEnd len="med" type="triangle" w="med"/>
          </a:ln>
        </p:spPr>
        <p:style>
          <a:lnRef idx="1">
            <a:schemeClr val="accent1"/>
          </a:lnRef>
          <a:fillRef idx="0">
            <a:schemeClr val="accent1"/>
          </a:fillRef>
          <a:effectRef idx="0">
            <a:schemeClr val="accent1"/>
          </a:effectRef>
          <a:fontRef idx="minor"/>
        </p:style>
      </p:sp>
      <p:grpSp>
        <p:nvGrpSpPr>
          <p:cNvPr id="1591" name="Group 79"/>
          <p:cNvGrpSpPr/>
          <p:nvPr/>
        </p:nvGrpSpPr>
        <p:grpSpPr>
          <a:xfrm>
            <a:off x="5529600" y="2685240"/>
            <a:ext cx="1400760" cy="401400"/>
            <a:chOff x="5529600" y="2685240"/>
            <a:chExt cx="1400760" cy="401400"/>
          </a:xfrm>
        </p:grpSpPr>
        <p:sp>
          <p:nvSpPr>
            <p:cNvPr id="1592" name="CustomShape 80"/>
            <p:cNvSpPr/>
            <p:nvPr/>
          </p:nvSpPr>
          <p:spPr>
            <a:xfrm>
              <a:off x="5529600" y="2749320"/>
              <a:ext cx="1400760" cy="26352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p:style>
        </p:sp>
        <p:sp>
          <p:nvSpPr>
            <p:cNvPr id="1593" name="CustomShape 81"/>
            <p:cNvSpPr/>
            <p:nvPr/>
          </p:nvSpPr>
          <p:spPr>
            <a:xfrm>
              <a:off x="5824800" y="2700720"/>
              <a:ext cx="110556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HTTP msg</a:t>
              </a:r>
              <a:endParaRPr b="0" lang="en-US" sz="1800" spc="-1" strike="noStrike">
                <a:latin typeface="Arial"/>
              </a:endParaRPr>
            </a:p>
          </p:txBody>
        </p:sp>
        <p:sp>
          <p:nvSpPr>
            <p:cNvPr id="1594" name="CustomShape 82"/>
            <p:cNvSpPr/>
            <p:nvPr/>
          </p:nvSpPr>
          <p:spPr>
            <a:xfrm>
              <a:off x="5535000" y="2685240"/>
              <a:ext cx="36576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H</a:t>
              </a:r>
              <a:r>
                <a:rPr b="0" lang="en-US" sz="1800" spc="-1" strike="noStrike" baseline="-25000">
                  <a:solidFill>
                    <a:srgbClr val="000000"/>
                  </a:solidFill>
                  <a:latin typeface="Calibri"/>
                  <a:ea typeface="DejaVu Sans"/>
                </a:rPr>
                <a:t>t</a:t>
              </a:r>
              <a:endParaRPr b="0" lang="en-US" sz="1800" spc="-1" strike="noStrike">
                <a:latin typeface="Arial"/>
              </a:endParaRPr>
            </a:p>
          </p:txBody>
        </p:sp>
      </p:grpSp>
      <p:sp>
        <p:nvSpPr>
          <p:cNvPr id="1595" name="CustomShape 83"/>
          <p:cNvSpPr/>
          <p:nvPr/>
        </p:nvSpPr>
        <p:spPr>
          <a:xfrm>
            <a:off x="5864400" y="2340000"/>
            <a:ext cx="1061280" cy="263520"/>
          </a:xfrm>
          <a:prstGeom prst="rect">
            <a:avLst/>
          </a:prstGeom>
          <a:solidFill>
            <a:schemeClr val="bg1"/>
          </a:solidFill>
          <a:ln>
            <a:solidFill>
              <a:srgbClr val="325490"/>
            </a:solidFill>
          </a:ln>
        </p:spPr>
        <p:style>
          <a:lnRef idx="2">
            <a:schemeClr val="accent1">
              <a:shade val="50000"/>
            </a:schemeClr>
          </a:lnRef>
          <a:fillRef idx="1">
            <a:schemeClr val="accent1"/>
          </a:fillRef>
          <a:effectRef idx="0">
            <a:schemeClr val="accent1"/>
          </a:effectRef>
          <a:fontRef idx="minor"/>
        </p:style>
      </p:sp>
      <p:sp>
        <p:nvSpPr>
          <p:cNvPr id="1596" name="CustomShape 84"/>
          <p:cNvSpPr/>
          <p:nvPr/>
        </p:nvSpPr>
        <p:spPr>
          <a:xfrm>
            <a:off x="5819760" y="2291400"/>
            <a:ext cx="110556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HTTP msg</a:t>
            </a:r>
            <a:endParaRPr b="0" lang="en-US" sz="1800" spc="-1" strike="noStrike">
              <a:latin typeface="Arial"/>
            </a:endParaRPr>
          </a:p>
        </p:txBody>
      </p:sp>
      <p:sp>
        <p:nvSpPr>
          <p:cNvPr id="1597" name="Line 85"/>
          <p:cNvSpPr/>
          <p:nvPr/>
        </p:nvSpPr>
        <p:spPr>
          <a:xfrm>
            <a:off x="7011360" y="2484000"/>
            <a:ext cx="360" cy="3013920"/>
          </a:xfrm>
          <a:prstGeom prst="line">
            <a:avLst/>
          </a:prstGeom>
          <a:ln w="44450">
            <a:solidFill>
              <a:srgbClr val="4472c4"/>
            </a:solidFill>
          </a:ln>
        </p:spPr>
        <p:style>
          <a:lnRef idx="1">
            <a:schemeClr val="accent1"/>
          </a:lnRef>
          <a:fillRef idx="0">
            <a:schemeClr val="accent1"/>
          </a:fillRef>
          <a:effectRef idx="0">
            <a:schemeClr val="accent1"/>
          </a:effectRef>
          <a:fontRef idx="minor"/>
        </p:style>
      </p:sp>
      <p:sp>
        <p:nvSpPr>
          <p:cNvPr id="1598" name="Line 86"/>
          <p:cNvSpPr/>
          <p:nvPr/>
        </p:nvSpPr>
        <p:spPr>
          <a:xfrm>
            <a:off x="3184560" y="5478480"/>
            <a:ext cx="3851640" cy="360"/>
          </a:xfrm>
          <a:prstGeom prst="line">
            <a:avLst/>
          </a:prstGeom>
          <a:ln w="44450">
            <a:solidFill>
              <a:srgbClr val="4472c4"/>
            </a:solidFill>
          </a:ln>
        </p:spPr>
        <p:style>
          <a:lnRef idx="1">
            <a:schemeClr val="accent1"/>
          </a:lnRef>
          <a:fillRef idx="0">
            <a:schemeClr val="accent1"/>
          </a:fillRef>
          <a:effectRef idx="0">
            <a:schemeClr val="accent1"/>
          </a:effectRef>
          <a:fontRef idx="minor"/>
        </p:style>
      </p:sp>
      <p:sp>
        <p:nvSpPr>
          <p:cNvPr id="1599" name="CustomShape 87"/>
          <p:cNvSpPr/>
          <p:nvPr/>
        </p:nvSpPr>
        <p:spPr>
          <a:xfrm>
            <a:off x="5864400" y="2291400"/>
            <a:ext cx="1061280" cy="29808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sp>
        <p:nvSpPr>
          <p:cNvPr id="1600" name="CustomShape 88"/>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ABC61170-0851-488E-8671-EE39DB21E772}" type="slidenum">
              <a:rPr b="0" lang="en-US" sz="1100" spc="-1" strike="noStrike">
                <a:solidFill>
                  <a:srgbClr val="404040"/>
                </a:solidFill>
                <a:latin typeface="Calibri"/>
                <a:ea typeface="DejaVu Sans"/>
              </a:rPr>
              <a:t>11</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6" name="CustomShape 1"/>
          <p:cNvSpPr/>
          <p:nvPr/>
        </p:nvSpPr>
        <p:spPr>
          <a:xfrm>
            <a:off x="760680" y="272160"/>
            <a:ext cx="11390760" cy="892080"/>
          </a:xfrm>
          <a:prstGeom prst="rect">
            <a:avLst/>
          </a:prstGeom>
          <a:noFill/>
          <a:ln w="0">
            <a:noFill/>
          </a:ln>
        </p:spPr>
        <p:style>
          <a:lnRef idx="0"/>
          <a:fillRef idx="0"/>
          <a:effectRef idx="0"/>
          <a:fontRef idx="minor"/>
        </p:style>
        <p:txBody>
          <a:bodyPr lIns="90000" rIns="90000" tIns="45000" bIns="45000" anchor="ctr">
            <a:normAutofit fontScale="51000"/>
          </a:bodyPr>
          <a:p>
            <a:pPr>
              <a:lnSpc>
                <a:spcPct val="90000"/>
              </a:lnSpc>
            </a:pPr>
            <a:r>
              <a:rPr b="1" lang="en-US" sz="4800" spc="-1" strike="noStrike">
                <a:solidFill>
                  <a:srgbClr val="0000a3"/>
                </a:solidFill>
                <a:latin typeface="Calibri Light"/>
                <a:ea typeface="DejaVu Sans"/>
              </a:rPr>
              <a:t>Delay-based TCP </a:t>
            </a:r>
            <a:r>
              <a:rPr b="1" lang="en-US" sz="4400" spc="-1" strike="noStrike">
                <a:solidFill>
                  <a:srgbClr val="0000a3"/>
                </a:solidFill>
                <a:latin typeface="Calibri Light"/>
                <a:ea typeface="DejaVu Sans"/>
              </a:rPr>
              <a:t>congestion control</a:t>
            </a:r>
            <a:endParaRPr b="0" lang="en-US" sz="4400" spc="-1" strike="noStrike">
              <a:latin typeface="Arial"/>
            </a:endParaRPr>
          </a:p>
        </p:txBody>
      </p:sp>
      <p:sp>
        <p:nvSpPr>
          <p:cNvPr id="8207" name="CustomShape 2"/>
          <p:cNvSpPr/>
          <p:nvPr/>
        </p:nvSpPr>
        <p:spPr>
          <a:xfrm>
            <a:off x="630360" y="1334880"/>
            <a:ext cx="11637360" cy="2188080"/>
          </a:xfrm>
          <a:prstGeom prst="rect">
            <a:avLst/>
          </a:prstGeom>
          <a:noFill/>
          <a:ln w="0">
            <a:noFill/>
          </a:ln>
        </p:spPr>
        <p:style>
          <a:lnRef idx="0"/>
          <a:fillRef idx="0"/>
          <a:effectRef idx="0"/>
          <a:fontRef idx="minor"/>
        </p:style>
        <p:txBody>
          <a:bodyPr lIns="90000" rIns="90000" tIns="45000" bIns="45000">
            <a:normAutofit/>
          </a:bodyPr>
          <a:p>
            <a:pPr marL="241200">
              <a:lnSpc>
                <a:spcPct val="100000"/>
              </a:lnSpc>
              <a:spcBef>
                <a:spcPts val="1001"/>
              </a:spcBef>
              <a:tabLst>
                <a:tab algn="l" pos="0"/>
              </a:tabLst>
            </a:pPr>
            <a:r>
              <a:rPr b="0" lang="en-US" sz="2800" spc="-1" strike="noStrike">
                <a:solidFill>
                  <a:srgbClr val="000000"/>
                </a:solidFill>
                <a:latin typeface="Calibri"/>
                <a:ea typeface="DejaVu Sans"/>
              </a:rPr>
              <a:t>Keeping sender-to-receiver pipe “just full enough, but no fuller”: keep bottleneck link busy transmitting, but avoid high delays/buffering</a:t>
            </a:r>
            <a:endParaRPr b="0" lang="en-US" sz="2800" spc="-1" strike="noStrike">
              <a:latin typeface="Arial"/>
            </a:endParaRPr>
          </a:p>
        </p:txBody>
      </p:sp>
      <p:grpSp>
        <p:nvGrpSpPr>
          <p:cNvPr id="8208" name="Group 3"/>
          <p:cNvGrpSpPr/>
          <p:nvPr/>
        </p:nvGrpSpPr>
        <p:grpSpPr>
          <a:xfrm>
            <a:off x="1216800" y="2508840"/>
            <a:ext cx="5799240" cy="963360"/>
            <a:chOff x="1216800" y="2508840"/>
            <a:chExt cx="5799240" cy="963360"/>
          </a:xfrm>
        </p:grpSpPr>
        <p:grpSp>
          <p:nvGrpSpPr>
            <p:cNvPr id="8209" name="Group 4"/>
            <p:cNvGrpSpPr/>
            <p:nvPr/>
          </p:nvGrpSpPr>
          <p:grpSpPr>
            <a:xfrm>
              <a:off x="1216800" y="2508840"/>
              <a:ext cx="670680" cy="699120"/>
              <a:chOff x="1216800" y="2508840"/>
              <a:chExt cx="670680" cy="699120"/>
            </a:xfrm>
          </p:grpSpPr>
          <p:pic>
            <p:nvPicPr>
              <p:cNvPr id="8210" name="Picture 191" descr="desktop_computer_stylized_medium"/>
              <p:cNvPicPr/>
              <p:nvPr/>
            </p:nvPicPr>
            <p:blipFill>
              <a:blip r:embed="rId1"/>
              <a:stretch/>
            </p:blipFill>
            <p:spPr>
              <a:xfrm>
                <a:off x="1216800" y="2508840"/>
                <a:ext cx="670680" cy="699120"/>
              </a:xfrm>
              <a:prstGeom prst="rect">
                <a:avLst/>
              </a:prstGeom>
              <a:ln w="0">
                <a:noFill/>
              </a:ln>
            </p:spPr>
          </p:pic>
          <p:sp>
            <p:nvSpPr>
              <p:cNvPr id="8211" name="CustomShape 5"/>
              <p:cNvSpPr/>
              <p:nvPr/>
            </p:nvSpPr>
            <p:spPr>
              <a:xfrm>
                <a:off x="1275480" y="2576160"/>
                <a:ext cx="324720" cy="3189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8212" name="Group 6"/>
            <p:cNvGrpSpPr/>
            <p:nvPr/>
          </p:nvGrpSpPr>
          <p:grpSpPr>
            <a:xfrm>
              <a:off x="6345000" y="2546640"/>
              <a:ext cx="671040" cy="699480"/>
              <a:chOff x="6345000" y="2546640"/>
              <a:chExt cx="671040" cy="699480"/>
            </a:xfrm>
          </p:grpSpPr>
          <p:pic>
            <p:nvPicPr>
              <p:cNvPr id="8213" name="Picture 191" descr="desktop_computer_stylized_medium"/>
              <p:cNvPicPr/>
              <p:nvPr/>
            </p:nvPicPr>
            <p:blipFill>
              <a:blip r:embed="rId2"/>
              <a:stretch/>
            </p:blipFill>
            <p:spPr>
              <a:xfrm>
                <a:off x="6345000" y="2546640"/>
                <a:ext cx="671040" cy="699480"/>
              </a:xfrm>
              <a:prstGeom prst="rect">
                <a:avLst/>
              </a:prstGeom>
              <a:ln w="0">
                <a:noFill/>
              </a:ln>
            </p:spPr>
          </p:pic>
          <p:sp>
            <p:nvSpPr>
              <p:cNvPr id="8214" name="CustomShape 7"/>
              <p:cNvSpPr/>
              <p:nvPr/>
            </p:nvSpPr>
            <p:spPr>
              <a:xfrm>
                <a:off x="6404040" y="2613960"/>
                <a:ext cx="325080" cy="3189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8215" name="Group 8"/>
            <p:cNvGrpSpPr/>
            <p:nvPr/>
          </p:nvGrpSpPr>
          <p:grpSpPr>
            <a:xfrm>
              <a:off x="4078440" y="2653200"/>
              <a:ext cx="874800" cy="401040"/>
              <a:chOff x="4078440" y="2653200"/>
              <a:chExt cx="874800" cy="401040"/>
            </a:xfrm>
          </p:grpSpPr>
          <p:sp>
            <p:nvSpPr>
              <p:cNvPr id="8216" name="Line 9"/>
              <p:cNvSpPr/>
              <p:nvPr/>
            </p:nvSpPr>
            <p:spPr>
              <a:xfrm>
                <a:off x="4563360" y="2850480"/>
                <a:ext cx="871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8217" name="CustomShape 10"/>
              <p:cNvSpPr/>
              <p:nvPr/>
            </p:nvSpPr>
            <p:spPr>
              <a:xfrm>
                <a:off x="4196160" y="2653200"/>
                <a:ext cx="380160" cy="401040"/>
              </a:xfrm>
              <a:prstGeom prst="rect">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8218" name="CustomShape 11"/>
              <p:cNvSpPr/>
              <p:nvPr/>
            </p:nvSpPr>
            <p:spPr>
              <a:xfrm>
                <a:off x="4610880" y="2677320"/>
                <a:ext cx="342360" cy="342360"/>
              </a:xfrm>
              <a:prstGeom prst="ellipse">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8219" name="Line 12"/>
              <p:cNvSpPr/>
              <p:nvPr/>
            </p:nvSpPr>
            <p:spPr>
              <a:xfrm>
                <a:off x="4473000" y="2686680"/>
                <a:ext cx="360" cy="328680"/>
              </a:xfrm>
              <a:prstGeom prst="line">
                <a:avLst/>
              </a:prstGeom>
              <a:ln w="15875">
                <a:solidFill>
                  <a:schemeClr val="tx1"/>
                </a:solidFill>
              </a:ln>
            </p:spPr>
            <p:style>
              <a:lnRef idx="1">
                <a:schemeClr val="accent1"/>
              </a:lnRef>
              <a:fillRef idx="0">
                <a:schemeClr val="accent1"/>
              </a:fillRef>
              <a:effectRef idx="0">
                <a:schemeClr val="accent1"/>
              </a:effectRef>
              <a:fontRef idx="minor"/>
            </p:style>
          </p:sp>
          <p:sp>
            <p:nvSpPr>
              <p:cNvPr id="8220" name="Line 13"/>
              <p:cNvSpPr/>
              <p:nvPr/>
            </p:nvSpPr>
            <p:spPr>
              <a:xfrm>
                <a:off x="4375080" y="2686680"/>
                <a:ext cx="360" cy="328680"/>
              </a:xfrm>
              <a:prstGeom prst="line">
                <a:avLst/>
              </a:prstGeom>
              <a:ln w="15875">
                <a:solidFill>
                  <a:schemeClr val="tx1"/>
                </a:solidFill>
              </a:ln>
            </p:spPr>
            <p:style>
              <a:lnRef idx="1">
                <a:schemeClr val="accent1"/>
              </a:lnRef>
              <a:fillRef idx="0">
                <a:schemeClr val="accent1"/>
              </a:fillRef>
              <a:effectRef idx="0">
                <a:schemeClr val="accent1"/>
              </a:effectRef>
              <a:fontRef idx="minor"/>
            </p:style>
          </p:sp>
          <p:sp>
            <p:nvSpPr>
              <p:cNvPr id="8221" name="Line 14"/>
              <p:cNvSpPr/>
              <p:nvPr/>
            </p:nvSpPr>
            <p:spPr>
              <a:xfrm>
                <a:off x="4283640" y="2686680"/>
                <a:ext cx="360" cy="328680"/>
              </a:xfrm>
              <a:prstGeom prst="line">
                <a:avLst/>
              </a:prstGeom>
              <a:ln w="15875">
                <a:solidFill>
                  <a:schemeClr val="tx1"/>
                </a:solidFill>
              </a:ln>
            </p:spPr>
            <p:style>
              <a:lnRef idx="1">
                <a:schemeClr val="accent1"/>
              </a:lnRef>
              <a:fillRef idx="0">
                <a:schemeClr val="accent1"/>
              </a:fillRef>
              <a:effectRef idx="0">
                <a:schemeClr val="accent1"/>
              </a:effectRef>
              <a:fontRef idx="minor"/>
            </p:style>
          </p:sp>
          <p:sp>
            <p:nvSpPr>
              <p:cNvPr id="8222" name="CustomShape 15"/>
              <p:cNvSpPr/>
              <p:nvPr/>
            </p:nvSpPr>
            <p:spPr>
              <a:xfrm>
                <a:off x="4078440" y="2653200"/>
                <a:ext cx="110520" cy="401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p:style>
          </p:sp>
        </p:grpSp>
        <p:grpSp>
          <p:nvGrpSpPr>
            <p:cNvPr id="8223" name="Group 16"/>
            <p:cNvGrpSpPr/>
            <p:nvPr/>
          </p:nvGrpSpPr>
          <p:grpSpPr>
            <a:xfrm>
              <a:off x="1917720" y="2853720"/>
              <a:ext cx="4456800" cy="345600"/>
              <a:chOff x="1917720" y="2853720"/>
              <a:chExt cx="4456800" cy="345600"/>
            </a:xfrm>
          </p:grpSpPr>
          <p:sp>
            <p:nvSpPr>
              <p:cNvPr id="8224" name="Line 17"/>
              <p:cNvSpPr/>
              <p:nvPr/>
            </p:nvSpPr>
            <p:spPr>
              <a:xfrm>
                <a:off x="1917720" y="2853720"/>
                <a:ext cx="4456440" cy="360"/>
              </a:xfrm>
              <a:prstGeom prst="line">
                <a:avLst/>
              </a:prstGeom>
              <a:ln w="15875">
                <a:solidFill>
                  <a:schemeClr val="tx1"/>
                </a:solidFill>
                <a:tailEnd len="med" type="triangle" w="lg"/>
              </a:ln>
            </p:spPr>
            <p:style>
              <a:lnRef idx="1">
                <a:schemeClr val="accent1"/>
              </a:lnRef>
              <a:fillRef idx="0">
                <a:schemeClr val="accent1"/>
              </a:fillRef>
              <a:effectRef idx="0">
                <a:schemeClr val="accent1"/>
              </a:effectRef>
              <a:fontRef idx="minor"/>
            </p:style>
          </p:sp>
          <p:sp>
            <p:nvSpPr>
              <p:cNvPr id="8225" name="Line 18"/>
              <p:cNvSpPr/>
              <p:nvPr/>
            </p:nvSpPr>
            <p:spPr>
              <a:xfrm>
                <a:off x="1917720" y="3198600"/>
                <a:ext cx="4456440" cy="360"/>
              </a:xfrm>
              <a:prstGeom prst="line">
                <a:avLst/>
              </a:prstGeom>
              <a:ln w="15875">
                <a:solidFill>
                  <a:schemeClr val="tx1"/>
                </a:solidFill>
                <a:headEnd len="med" type="triangle" w="med"/>
              </a:ln>
            </p:spPr>
            <p:style>
              <a:lnRef idx="1">
                <a:schemeClr val="accent1"/>
              </a:lnRef>
              <a:fillRef idx="0">
                <a:schemeClr val="accent1"/>
              </a:fillRef>
              <a:effectRef idx="0">
                <a:schemeClr val="accent1"/>
              </a:effectRef>
              <a:fontRef idx="minor"/>
            </p:style>
          </p:sp>
          <p:sp>
            <p:nvSpPr>
              <p:cNvPr id="8226" name="Line 19"/>
              <p:cNvSpPr/>
              <p:nvPr/>
            </p:nvSpPr>
            <p:spPr>
              <a:xfrm>
                <a:off x="6374160" y="2853720"/>
                <a:ext cx="360" cy="345600"/>
              </a:xfrm>
              <a:prstGeom prst="line">
                <a:avLst/>
              </a:prstGeom>
              <a:ln w="15875">
                <a:solidFill>
                  <a:schemeClr val="tx1"/>
                </a:solidFill>
              </a:ln>
            </p:spPr>
            <p:style>
              <a:lnRef idx="1">
                <a:schemeClr val="accent1"/>
              </a:lnRef>
              <a:fillRef idx="0">
                <a:schemeClr val="accent1"/>
              </a:fillRef>
              <a:effectRef idx="0">
                <a:schemeClr val="accent1"/>
              </a:effectRef>
              <a:fontRef idx="minor"/>
            </p:style>
          </p:sp>
        </p:grpSp>
        <p:sp>
          <p:nvSpPr>
            <p:cNvPr id="8227" name="CustomShape 20"/>
            <p:cNvSpPr/>
            <p:nvPr/>
          </p:nvSpPr>
          <p:spPr>
            <a:xfrm>
              <a:off x="2356560" y="2966400"/>
              <a:ext cx="1360800" cy="50580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RTT</a:t>
              </a:r>
              <a:r>
                <a:rPr b="0" lang="en-US" sz="2400" spc="-1" strike="noStrike" baseline="-25000">
                  <a:solidFill>
                    <a:srgbClr val="000000"/>
                  </a:solidFill>
                  <a:latin typeface="Calibri"/>
                  <a:ea typeface="DejaVu Sans"/>
                </a:rPr>
                <a:t>measured</a:t>
              </a:r>
              <a:endParaRPr b="0" lang="en-US" sz="2400" spc="-1" strike="noStrike">
                <a:latin typeface="Arial"/>
              </a:endParaRPr>
            </a:p>
          </p:txBody>
        </p:sp>
      </p:grpSp>
      <p:sp>
        <p:nvSpPr>
          <p:cNvPr id="8228" name="CustomShape 21"/>
          <p:cNvSpPr/>
          <p:nvPr/>
        </p:nvSpPr>
        <p:spPr>
          <a:xfrm>
            <a:off x="750960" y="3728880"/>
            <a:ext cx="11637360" cy="2188080"/>
          </a:xfrm>
          <a:prstGeom prst="rect">
            <a:avLst/>
          </a:prstGeom>
          <a:noFill/>
          <a:ln w="0">
            <a:noFill/>
          </a:ln>
        </p:spPr>
        <p:style>
          <a:lnRef idx="0"/>
          <a:fillRef idx="0"/>
          <a:effectRef idx="0"/>
          <a:fontRef idx="minor"/>
        </p:style>
        <p:txBody>
          <a:bodyPr lIns="90000" rIns="90000" tIns="45000" bIns="45000">
            <a:normAutofit/>
          </a:bodyPr>
          <a:p>
            <a:pPr marL="50760">
              <a:lnSpc>
                <a:spcPct val="90000"/>
              </a:lnSpc>
              <a:spcBef>
                <a:spcPts val="1001"/>
              </a:spcBef>
              <a:tabLst>
                <a:tab algn="l" pos="0"/>
              </a:tabLst>
            </a:pPr>
            <a:r>
              <a:rPr b="0" lang="en-US" sz="2800" spc="-1" strike="noStrike">
                <a:solidFill>
                  <a:srgbClr val="c00000"/>
                </a:solidFill>
                <a:latin typeface="Calibri"/>
                <a:ea typeface="DejaVu Sans"/>
              </a:rPr>
              <a:t>Delay-based approach:</a:t>
            </a:r>
            <a:endParaRPr b="0" lang="en-US" sz="2800" spc="-1" strike="noStrike">
              <a:latin typeface="Arial"/>
            </a:endParaRPr>
          </a:p>
          <a:p>
            <a:pPr marL="523800" indent="-280080">
              <a:lnSpc>
                <a:spcPct val="90000"/>
              </a:lnSpc>
              <a:spcBef>
                <a:spcPts val="1001"/>
              </a:spcBef>
              <a:buClr>
                <a:srgbClr val="0000a3"/>
              </a:buClr>
              <a:buFont typeface="Wingdings" charset="2"/>
              <a:buChar char=""/>
              <a:tabLst>
                <a:tab algn="l" pos="0"/>
              </a:tabLst>
            </a:pPr>
            <a:r>
              <a:rPr b="0" lang="en-US" sz="2400" spc="-1" strike="noStrike">
                <a:solidFill>
                  <a:srgbClr val="000000"/>
                </a:solidFill>
                <a:latin typeface="Calibri"/>
                <a:ea typeface="DejaVu Sans"/>
              </a:rPr>
              <a:t>RTT</a:t>
            </a:r>
            <a:r>
              <a:rPr b="0" lang="en-US" sz="2400" spc="-1" strike="noStrike" baseline="-25000">
                <a:solidFill>
                  <a:srgbClr val="000000"/>
                </a:solidFill>
                <a:latin typeface="Calibri"/>
                <a:ea typeface="DejaVu Sans"/>
              </a:rPr>
              <a:t>min</a:t>
            </a:r>
            <a:r>
              <a:rPr b="0" lang="en-US" sz="2400" spc="-1" strike="noStrike">
                <a:solidFill>
                  <a:srgbClr val="000000"/>
                </a:solidFill>
                <a:latin typeface="Calibri"/>
                <a:ea typeface="DejaVu Sans"/>
              </a:rPr>
              <a:t> - minimum observed RTT (uncongested path)</a:t>
            </a:r>
            <a:endParaRPr b="0" lang="en-US" sz="2400" spc="-1" strike="noStrike">
              <a:latin typeface="Arial"/>
            </a:endParaRPr>
          </a:p>
          <a:p>
            <a:pPr marL="523800" indent="-280080">
              <a:lnSpc>
                <a:spcPct val="90000"/>
              </a:lnSpc>
              <a:spcBef>
                <a:spcPts val="1001"/>
              </a:spcBef>
              <a:buClr>
                <a:srgbClr val="0000a3"/>
              </a:buClr>
              <a:buFont typeface="Wingdings" charset="2"/>
              <a:buChar char=""/>
              <a:tabLst>
                <a:tab algn="l" pos="0"/>
              </a:tabLst>
            </a:pPr>
            <a:r>
              <a:rPr b="0" lang="en-US" sz="2400" spc="-1" strike="noStrike">
                <a:solidFill>
                  <a:srgbClr val="000000"/>
                </a:solidFill>
                <a:latin typeface="Calibri"/>
                <a:ea typeface="DejaVu Sans"/>
              </a:rPr>
              <a:t>uncongested throughput with congestion window </a:t>
            </a:r>
            <a:r>
              <a:rPr b="0" lang="en-US" sz="2400" spc="-1" strike="noStrike">
                <a:solidFill>
                  <a:srgbClr val="000000"/>
                </a:solidFill>
                <a:latin typeface="Courier New"/>
                <a:ea typeface="DejaVu Sans"/>
              </a:rPr>
              <a:t>cwnd </a:t>
            </a:r>
            <a:r>
              <a:rPr b="0" lang="en-US" sz="2400" spc="-1" strike="noStrike">
                <a:solidFill>
                  <a:srgbClr val="000000"/>
                </a:solidFill>
                <a:latin typeface="Calibri"/>
                <a:ea typeface="DejaVu Sans"/>
              </a:rPr>
              <a:t>is cwnd/RTT</a:t>
            </a:r>
            <a:r>
              <a:rPr b="0" lang="en-US" sz="2400" spc="-1" strike="noStrike" baseline="-25000">
                <a:solidFill>
                  <a:srgbClr val="000000"/>
                </a:solidFill>
                <a:latin typeface="Calibri"/>
                <a:ea typeface="DejaVu Sans"/>
              </a:rPr>
              <a:t>min</a:t>
            </a:r>
            <a:endParaRPr b="0" lang="en-US" sz="2400" spc="-1" strike="noStrike">
              <a:latin typeface="Arial"/>
            </a:endParaRPr>
          </a:p>
        </p:txBody>
      </p:sp>
      <p:sp>
        <p:nvSpPr>
          <p:cNvPr id="8229" name="CustomShape 22"/>
          <p:cNvSpPr/>
          <p:nvPr/>
        </p:nvSpPr>
        <p:spPr>
          <a:xfrm>
            <a:off x="2305080" y="5206680"/>
            <a:ext cx="7553160" cy="16142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Calibri"/>
                <a:ea typeface="DejaVu Sans"/>
              </a:rPr>
              <a:t>if measured throughput “very close” to  uncongested throughput</a:t>
            </a:r>
            <a:endParaRPr b="0" lang="en-US" sz="2000" spc="-1" strike="noStrike">
              <a:latin typeface="Arial"/>
            </a:endParaRPr>
          </a:p>
          <a:p>
            <a:pPr>
              <a:lnSpc>
                <a:spcPct val="100000"/>
              </a:lnSpc>
              <a:tabLst>
                <a:tab algn="l" pos="0"/>
              </a:tabLst>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increase </a:t>
            </a:r>
            <a:r>
              <a:rPr b="0" lang="en-US" sz="2000" spc="-1" strike="noStrike">
                <a:solidFill>
                  <a:srgbClr val="000000"/>
                </a:solidFill>
                <a:latin typeface="Courier New"/>
                <a:ea typeface="DejaVu Sans"/>
              </a:rPr>
              <a:t>cwnd</a:t>
            </a:r>
            <a:r>
              <a:rPr b="0" lang="en-US" sz="2000" spc="-1" strike="noStrike">
                <a:solidFill>
                  <a:srgbClr val="000000"/>
                </a:solidFill>
                <a:latin typeface="Calibri"/>
                <a:ea typeface="DejaVu Sans"/>
              </a:rPr>
              <a:t> linearly                /* since path not congested */ </a:t>
            </a:r>
            <a:endParaRPr b="0" lang="en-US" sz="2000" spc="-1" strike="noStrike">
              <a:latin typeface="Arial"/>
            </a:endParaRPr>
          </a:p>
          <a:p>
            <a:pPr>
              <a:lnSpc>
                <a:spcPct val="100000"/>
              </a:lnSpc>
              <a:tabLst>
                <a:tab algn="l" pos="0"/>
              </a:tabLst>
            </a:pPr>
            <a:r>
              <a:rPr b="0" lang="en-US" sz="2000" spc="-1" strike="noStrike">
                <a:solidFill>
                  <a:srgbClr val="000000"/>
                </a:solidFill>
                <a:latin typeface="Calibri"/>
                <a:ea typeface="DejaVu Sans"/>
              </a:rPr>
              <a:t>else if measured throughput “far below” uncongested throughout</a:t>
            </a:r>
            <a:endParaRPr b="0" lang="en-US" sz="2000" spc="-1" strike="noStrike">
              <a:latin typeface="Arial"/>
            </a:endParaRPr>
          </a:p>
          <a:p>
            <a:pPr>
              <a:lnSpc>
                <a:spcPct val="100000"/>
              </a:lnSpc>
              <a:tabLst>
                <a:tab algn="l" pos="0"/>
              </a:tabLst>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decrease </a:t>
            </a:r>
            <a:r>
              <a:rPr b="0" lang="en-US" sz="2000" spc="-1" strike="noStrike">
                <a:solidFill>
                  <a:srgbClr val="000000"/>
                </a:solidFill>
                <a:latin typeface="Courier New"/>
                <a:ea typeface="DejaVu Sans"/>
              </a:rPr>
              <a:t>cwnd </a:t>
            </a:r>
            <a:r>
              <a:rPr b="0" lang="en-US" sz="2000" spc="-1" strike="noStrike">
                <a:solidFill>
                  <a:srgbClr val="000000"/>
                </a:solidFill>
                <a:latin typeface="Calibri"/>
                <a:ea typeface="DejaVu Sans"/>
              </a:rPr>
              <a:t>linearly </a:t>
            </a:r>
            <a:r>
              <a:rPr b="0" lang="en-US" sz="2000" spc="-1" strike="noStrike">
                <a:solidFill>
                  <a:srgbClr val="000000"/>
                </a:solidFill>
                <a:latin typeface="Courier New"/>
                <a:ea typeface="DejaVu Sans"/>
              </a:rPr>
              <a:t>     </a:t>
            </a:r>
            <a:r>
              <a:rPr b="0" lang="en-US" sz="2000" spc="-1" strike="noStrike">
                <a:solidFill>
                  <a:srgbClr val="000000"/>
                </a:solidFill>
                <a:latin typeface="Calibri"/>
                <a:ea typeface="DejaVu Sans"/>
              </a:rPr>
              <a:t>/* since path is congested */</a:t>
            </a:r>
            <a:endParaRPr b="0" lang="en-US" sz="2000" spc="-1" strike="noStrike">
              <a:latin typeface="Arial"/>
            </a:endParaRPr>
          </a:p>
          <a:p>
            <a:pPr>
              <a:lnSpc>
                <a:spcPct val="100000"/>
              </a:lnSpc>
              <a:tabLst>
                <a:tab algn="l" pos="0"/>
              </a:tabLst>
            </a:pPr>
            <a:endParaRPr b="0" lang="en-US" sz="2000" spc="-1" strike="noStrike">
              <a:latin typeface="Arial"/>
            </a:endParaRPr>
          </a:p>
        </p:txBody>
      </p:sp>
      <p:grpSp>
        <p:nvGrpSpPr>
          <p:cNvPr id="8230" name="Group 23"/>
          <p:cNvGrpSpPr/>
          <p:nvPr/>
        </p:nvGrpSpPr>
        <p:grpSpPr>
          <a:xfrm>
            <a:off x="7372800" y="2588760"/>
            <a:ext cx="3540960" cy="1166400"/>
            <a:chOff x="7372800" y="2588760"/>
            <a:chExt cx="3540960" cy="1166400"/>
          </a:xfrm>
        </p:grpSpPr>
        <p:sp>
          <p:nvSpPr>
            <p:cNvPr id="8231" name="CustomShape 24"/>
            <p:cNvSpPr/>
            <p:nvPr/>
          </p:nvSpPr>
          <p:spPr>
            <a:xfrm>
              <a:off x="9118080" y="3179880"/>
              <a:ext cx="1554480" cy="57528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RTT</a:t>
              </a:r>
              <a:r>
                <a:rPr b="0" lang="en-US" sz="2800" spc="-1" strike="noStrike" baseline="-25000">
                  <a:solidFill>
                    <a:srgbClr val="000000"/>
                  </a:solidFill>
                  <a:latin typeface="Calibri"/>
                  <a:ea typeface="DejaVu Sans"/>
                </a:rPr>
                <a:t>measured</a:t>
              </a:r>
              <a:endParaRPr b="0" lang="en-US" sz="2800" spc="-1" strike="noStrike">
                <a:latin typeface="Arial"/>
              </a:endParaRPr>
            </a:p>
          </p:txBody>
        </p:sp>
        <p:grpSp>
          <p:nvGrpSpPr>
            <p:cNvPr id="8232" name="Group 25"/>
            <p:cNvGrpSpPr/>
            <p:nvPr/>
          </p:nvGrpSpPr>
          <p:grpSpPr>
            <a:xfrm>
              <a:off x="7372800" y="2588760"/>
              <a:ext cx="3540960" cy="915840"/>
              <a:chOff x="7372800" y="2588760"/>
              <a:chExt cx="3540960" cy="915840"/>
            </a:xfrm>
          </p:grpSpPr>
          <p:sp>
            <p:nvSpPr>
              <p:cNvPr id="8233" name="CustomShape 26"/>
              <p:cNvSpPr/>
              <p:nvPr/>
            </p:nvSpPr>
            <p:spPr>
              <a:xfrm>
                <a:off x="7372800" y="2866320"/>
                <a:ext cx="1360800" cy="638280"/>
              </a:xfrm>
              <a:prstGeom prst="rect">
                <a:avLst/>
              </a:prstGeom>
              <a:noFill/>
              <a:ln w="0">
                <a:noFill/>
              </a:ln>
            </p:spPr>
            <p:style>
              <a:lnRef idx="0"/>
              <a:fillRef idx="0"/>
              <a:effectRef idx="0"/>
              <a:fontRef idx="minor"/>
            </p:style>
            <p:txBody>
              <a:bodyPr wrap="none" lIns="90000" rIns="90000" tIns="45000" bIns="45000">
                <a:spAutoFit/>
              </a:bodyPr>
              <a:p>
                <a:pPr algn="r">
                  <a:lnSpc>
                    <a:spcPct val="90000"/>
                  </a:lnSpc>
                  <a:tabLst>
                    <a:tab algn="l" pos="0"/>
                  </a:tabLst>
                </a:pPr>
                <a:r>
                  <a:rPr b="0" lang="en-US" sz="2000" spc="-1" strike="noStrike">
                    <a:solidFill>
                      <a:srgbClr val="000000"/>
                    </a:solidFill>
                    <a:latin typeface="Calibri"/>
                    <a:ea typeface="DejaVu Sans"/>
                  </a:rPr>
                  <a:t>measured </a:t>
                </a:r>
                <a:endParaRPr b="0" lang="en-US" sz="2000" spc="-1" strike="noStrike">
                  <a:latin typeface="Arial"/>
                </a:endParaRPr>
              </a:p>
              <a:p>
                <a:pPr algn="r">
                  <a:lnSpc>
                    <a:spcPct val="90000"/>
                  </a:lnSpc>
                  <a:tabLst>
                    <a:tab algn="l" pos="0"/>
                  </a:tabLst>
                </a:pPr>
                <a:r>
                  <a:rPr b="0" lang="en-US" sz="2000" spc="-1" strike="noStrike">
                    <a:solidFill>
                      <a:srgbClr val="000000"/>
                    </a:solidFill>
                    <a:latin typeface="Calibri"/>
                    <a:ea typeface="DejaVu Sans"/>
                  </a:rPr>
                  <a:t>throughput</a:t>
                </a:r>
                <a:endParaRPr b="0" lang="en-US" sz="2000" spc="-1" strike="noStrike">
                  <a:latin typeface="Arial"/>
                </a:endParaRPr>
              </a:p>
            </p:txBody>
          </p:sp>
          <p:sp>
            <p:nvSpPr>
              <p:cNvPr id="8234" name="Line 27"/>
              <p:cNvSpPr/>
              <p:nvPr/>
            </p:nvSpPr>
            <p:spPr>
              <a:xfrm>
                <a:off x="9132480" y="3210120"/>
                <a:ext cx="914400" cy="360"/>
              </a:xfrm>
              <a:prstGeom prst="line">
                <a:avLst/>
              </a:prstGeom>
              <a:ln w="22225">
                <a:solidFill>
                  <a:schemeClr val="tx1"/>
                </a:solidFill>
              </a:ln>
            </p:spPr>
            <p:style>
              <a:lnRef idx="1">
                <a:schemeClr val="accent1"/>
              </a:lnRef>
              <a:fillRef idx="0">
                <a:schemeClr val="accent1"/>
              </a:fillRef>
              <a:effectRef idx="0">
                <a:schemeClr val="accent1"/>
              </a:effectRef>
              <a:fontRef idx="minor"/>
            </p:style>
          </p:sp>
          <p:sp>
            <p:nvSpPr>
              <p:cNvPr id="8235" name="CustomShape 28"/>
              <p:cNvSpPr/>
              <p:nvPr/>
            </p:nvSpPr>
            <p:spPr>
              <a:xfrm>
                <a:off x="8703720" y="2990880"/>
                <a:ext cx="30600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a:t>
                </a:r>
                <a:endParaRPr b="0" lang="en-US" sz="2000" spc="-1" strike="noStrike">
                  <a:latin typeface="Arial"/>
                </a:endParaRPr>
              </a:p>
            </p:txBody>
          </p:sp>
          <p:sp>
            <p:nvSpPr>
              <p:cNvPr id="8236" name="CustomShape 29"/>
              <p:cNvSpPr/>
              <p:nvPr/>
            </p:nvSpPr>
            <p:spPr>
              <a:xfrm>
                <a:off x="9058680" y="2588760"/>
                <a:ext cx="1855080" cy="63828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2000" spc="-1" strike="noStrike">
                    <a:solidFill>
                      <a:srgbClr val="000000"/>
                    </a:solidFill>
                    <a:latin typeface="Calibri"/>
                    <a:ea typeface="DejaVu Sans"/>
                  </a:rPr>
                  <a:t># bytes sent in last RTT interval</a:t>
                </a:r>
                <a:endParaRPr b="0" lang="en-US" sz="2000" spc="-1" strike="noStrike">
                  <a:latin typeface="Arial"/>
                </a:endParaRPr>
              </a:p>
            </p:txBody>
          </p:sp>
        </p:grpSp>
      </p:grpSp>
      <p:sp>
        <p:nvSpPr>
          <p:cNvPr id="8237" name="CustomShape 30"/>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04B6DAA1-2553-4654-BABD-B26598BBDC51}" type="slidenum">
              <a:rPr b="0" lang="en-US" sz="1100" spc="-1" strike="noStrike">
                <a:solidFill>
                  <a:srgbClr val="404040"/>
                </a:solidFill>
                <a:latin typeface="Calibri"/>
                <a:ea typeface="DejaVu Sans"/>
              </a:rPr>
              <a:t>130</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291" dur="indefinite" restart="never" nodeType="tmRoot">
          <p:childTnLst>
            <p:seq>
              <p:cTn id="3292" dur="indefinite" nodeType="mainSeq">
                <p:childTnLst>
                  <p:par>
                    <p:cTn id="3293" fill="hold">
                      <p:stCondLst>
                        <p:cond delay="indefinite"/>
                      </p:stCondLst>
                      <p:childTnLst>
                        <p:par>
                          <p:cTn id="3294" fill="hold">
                            <p:stCondLst>
                              <p:cond delay="0"/>
                            </p:stCondLst>
                            <p:childTnLst>
                              <p:par>
                                <p:cTn id="3295" nodeType="clickEffect" fill="hold" presetClass="entr" presetID="9">
                                  <p:stCondLst>
                                    <p:cond delay="0"/>
                                  </p:stCondLst>
                                  <p:childTnLst>
                                    <p:set>
                                      <p:cBhvr>
                                        <p:cTn id="3296" dur="1" fill="hold">
                                          <p:stCondLst>
                                            <p:cond delay="0"/>
                                          </p:stCondLst>
                                        </p:cTn>
                                        <p:tgtEl>
                                          <p:spTgt spid="8228"/>
                                        </p:tgtEl>
                                        <p:attrNameLst>
                                          <p:attrName>style.visibility</p:attrName>
                                        </p:attrNameLst>
                                      </p:cBhvr>
                                      <p:to>
                                        <p:strVal val="visible"/>
                                      </p:to>
                                    </p:set>
                                    <p:animEffect filter="dissolve" transition="in">
                                      <p:cBhvr additive="repl">
                                        <p:cTn id="3297" dur="500"/>
                                        <p:tgtEl>
                                          <p:spTgt spid="8228"/>
                                        </p:tgtEl>
                                      </p:cBhvr>
                                    </p:animEffect>
                                  </p:childTnLst>
                                </p:cTn>
                              </p:par>
                            </p:childTnLst>
                          </p:cTn>
                        </p:par>
                      </p:childTnLst>
                    </p:cTn>
                  </p:par>
                  <p:par>
                    <p:cTn id="3298" fill="hold">
                      <p:stCondLst>
                        <p:cond delay="indefinite"/>
                      </p:stCondLst>
                      <p:childTnLst>
                        <p:par>
                          <p:cTn id="3299" fill="hold">
                            <p:stCondLst>
                              <p:cond delay="0"/>
                            </p:stCondLst>
                            <p:childTnLst>
                              <p:par>
                                <p:cTn id="3300" nodeType="clickEffect" fill="hold" presetClass="entr" presetID="9">
                                  <p:stCondLst>
                                    <p:cond delay="0"/>
                                  </p:stCondLst>
                                  <p:childTnLst>
                                    <p:set>
                                      <p:cBhvr>
                                        <p:cTn id="3301" dur="1" fill="hold">
                                          <p:stCondLst>
                                            <p:cond delay="0"/>
                                          </p:stCondLst>
                                        </p:cTn>
                                        <p:tgtEl>
                                          <p:spTgt spid="8230"/>
                                        </p:tgtEl>
                                        <p:attrNameLst>
                                          <p:attrName>style.visibility</p:attrName>
                                        </p:attrNameLst>
                                      </p:cBhvr>
                                      <p:to>
                                        <p:strVal val="visible"/>
                                      </p:to>
                                    </p:set>
                                    <p:animEffect filter="dissolve" transition="in">
                                      <p:cBhvr additive="repl">
                                        <p:cTn id="3302" dur="500"/>
                                        <p:tgtEl>
                                          <p:spTgt spid="8230"/>
                                        </p:tgtEl>
                                      </p:cBhvr>
                                    </p:animEffect>
                                  </p:childTnLst>
                                </p:cTn>
                              </p:par>
                            </p:childTnLst>
                          </p:cTn>
                        </p:par>
                      </p:childTnLst>
                    </p:cTn>
                  </p:par>
                  <p:par>
                    <p:cTn id="3303" fill="hold">
                      <p:stCondLst>
                        <p:cond delay="indefinite"/>
                      </p:stCondLst>
                      <p:childTnLst>
                        <p:par>
                          <p:cTn id="3304" fill="hold">
                            <p:stCondLst>
                              <p:cond delay="0"/>
                            </p:stCondLst>
                            <p:childTnLst>
                              <p:par>
                                <p:cTn id="3305" nodeType="clickEffect" fill="hold" presetClass="entr" presetID="9">
                                  <p:stCondLst>
                                    <p:cond delay="0"/>
                                  </p:stCondLst>
                                  <p:childTnLst>
                                    <p:set>
                                      <p:cBhvr>
                                        <p:cTn id="3306" dur="1" fill="hold">
                                          <p:stCondLst>
                                            <p:cond delay="0"/>
                                          </p:stCondLst>
                                        </p:cTn>
                                        <p:tgtEl>
                                          <p:spTgt spid="8229"/>
                                        </p:tgtEl>
                                        <p:attrNameLst>
                                          <p:attrName>style.visibility</p:attrName>
                                        </p:attrNameLst>
                                      </p:cBhvr>
                                      <p:to>
                                        <p:strVal val="visible"/>
                                      </p:to>
                                    </p:set>
                                    <p:animEffect filter="dissolve" transition="in">
                                      <p:cBhvr additive="repl">
                                        <p:cTn id="3307" dur="500"/>
                                        <p:tgtEl>
                                          <p:spTgt spid="8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8" name="CustomShape 1"/>
          <p:cNvSpPr/>
          <p:nvPr/>
        </p:nvSpPr>
        <p:spPr>
          <a:xfrm>
            <a:off x="760680" y="272160"/>
            <a:ext cx="11390760" cy="892080"/>
          </a:xfrm>
          <a:prstGeom prst="rect">
            <a:avLst/>
          </a:prstGeom>
          <a:noFill/>
          <a:ln w="0">
            <a:noFill/>
          </a:ln>
        </p:spPr>
        <p:style>
          <a:lnRef idx="0"/>
          <a:fillRef idx="0"/>
          <a:effectRef idx="0"/>
          <a:fontRef idx="minor"/>
        </p:style>
        <p:txBody>
          <a:bodyPr lIns="90000" rIns="90000" tIns="45000" bIns="45000" anchor="ctr">
            <a:normAutofit fontScale="51000"/>
          </a:bodyPr>
          <a:p>
            <a:pPr>
              <a:lnSpc>
                <a:spcPct val="90000"/>
              </a:lnSpc>
            </a:pPr>
            <a:r>
              <a:rPr b="1" lang="en-US" sz="4800" spc="-1" strike="noStrike">
                <a:solidFill>
                  <a:srgbClr val="0000a3"/>
                </a:solidFill>
                <a:latin typeface="Calibri Light"/>
                <a:ea typeface="DejaVu Sans"/>
              </a:rPr>
              <a:t>Delay-based TCP </a:t>
            </a:r>
            <a:r>
              <a:rPr b="1" lang="en-US" sz="4400" spc="-1" strike="noStrike">
                <a:solidFill>
                  <a:srgbClr val="0000a3"/>
                </a:solidFill>
                <a:latin typeface="Calibri Light"/>
                <a:ea typeface="DejaVu Sans"/>
              </a:rPr>
              <a:t>congestion control</a:t>
            </a:r>
            <a:endParaRPr b="0" lang="en-US" sz="4400" spc="-1" strike="noStrike">
              <a:latin typeface="Arial"/>
            </a:endParaRPr>
          </a:p>
        </p:txBody>
      </p:sp>
      <p:sp>
        <p:nvSpPr>
          <p:cNvPr id="8239" name="CustomShape 2"/>
          <p:cNvSpPr/>
          <p:nvPr/>
        </p:nvSpPr>
        <p:spPr>
          <a:xfrm>
            <a:off x="574560" y="1614240"/>
            <a:ext cx="11386080" cy="2188080"/>
          </a:xfrm>
          <a:prstGeom prst="rect">
            <a:avLst/>
          </a:prstGeom>
          <a:noFill/>
          <a:ln w="0">
            <a:noFill/>
          </a:ln>
        </p:spPr>
        <p:style>
          <a:lnRef idx="0"/>
          <a:fillRef idx="0"/>
          <a:effectRef idx="0"/>
          <a:fontRef idx="minor"/>
        </p:style>
        <p:txBody>
          <a:bodyPr lIns="90000" rIns="90000" tIns="45000" bIns="45000">
            <a:normAutofit/>
          </a:bodyPr>
          <a:p>
            <a:pPr marL="523800" indent="-280080">
              <a:lnSpc>
                <a:spcPct val="90000"/>
              </a:lnSpc>
              <a:spcBef>
                <a:spcPts val="1001"/>
              </a:spcBef>
              <a:buClr>
                <a:srgbClr val="0000a3"/>
              </a:buClr>
              <a:buFont typeface="Wingdings" charset="2"/>
              <a:buChar char=""/>
            </a:pPr>
            <a:r>
              <a:rPr b="0" lang="en-US" sz="2800" spc="-1" strike="noStrike">
                <a:solidFill>
                  <a:srgbClr val="000000"/>
                </a:solidFill>
                <a:latin typeface="Calibri"/>
                <a:ea typeface="DejaVu Sans"/>
              </a:rPr>
              <a:t>congestion control without inducing/forcing loss</a:t>
            </a:r>
            <a:endParaRPr b="0" lang="en-US" sz="2800" spc="-1" strike="noStrike">
              <a:latin typeface="Arial"/>
            </a:endParaRPr>
          </a:p>
          <a:p>
            <a:pPr marL="523800" indent="-280080">
              <a:lnSpc>
                <a:spcPct val="90000"/>
              </a:lnSpc>
              <a:spcBef>
                <a:spcPts val="1001"/>
              </a:spcBef>
              <a:buClr>
                <a:srgbClr val="0000a3"/>
              </a:buClr>
              <a:buFont typeface="Wingdings" charset="2"/>
              <a:buChar char=""/>
            </a:pPr>
            <a:r>
              <a:rPr b="0" lang="en-US" sz="2800" spc="-1" strike="noStrike">
                <a:solidFill>
                  <a:srgbClr val="000000"/>
                </a:solidFill>
                <a:latin typeface="Calibri"/>
                <a:ea typeface="DejaVu Sans"/>
              </a:rPr>
              <a:t>maximizing throughout (“keeping the just pipe full… ”) while keeping delay low (“…but not fuller”)</a:t>
            </a:r>
            <a:endParaRPr b="0" lang="en-US" sz="2800" spc="-1" strike="noStrike">
              <a:latin typeface="Arial"/>
            </a:endParaRPr>
          </a:p>
        </p:txBody>
      </p:sp>
      <p:sp>
        <p:nvSpPr>
          <p:cNvPr id="8240" name="CustomShape 3"/>
          <p:cNvSpPr/>
          <p:nvPr/>
        </p:nvSpPr>
        <p:spPr>
          <a:xfrm>
            <a:off x="561600" y="2960280"/>
            <a:ext cx="11386080" cy="2188080"/>
          </a:xfrm>
          <a:prstGeom prst="rect">
            <a:avLst/>
          </a:prstGeom>
          <a:noFill/>
          <a:ln w="0">
            <a:noFill/>
          </a:ln>
        </p:spPr>
        <p:style>
          <a:lnRef idx="0"/>
          <a:fillRef idx="0"/>
          <a:effectRef idx="0"/>
          <a:fontRef idx="minor"/>
        </p:style>
        <p:txBody>
          <a:bodyPr lIns="90000" rIns="90000" tIns="45000" bIns="45000">
            <a:normAutofit/>
          </a:bodyPr>
          <a:p>
            <a:pPr marL="523800" indent="-280080">
              <a:lnSpc>
                <a:spcPct val="90000"/>
              </a:lnSpc>
              <a:spcBef>
                <a:spcPts val="1001"/>
              </a:spcBef>
              <a:buClr>
                <a:srgbClr val="0000a3"/>
              </a:buClr>
              <a:buFont typeface="Wingdings" charset="2"/>
              <a:buChar char=""/>
            </a:pPr>
            <a:r>
              <a:rPr b="0" lang="en-US" sz="2800" spc="-1" strike="noStrike">
                <a:solidFill>
                  <a:srgbClr val="000000"/>
                </a:solidFill>
                <a:latin typeface="Calibri"/>
                <a:ea typeface="DejaVu Sans"/>
              </a:rPr>
              <a:t>a number of deployed TCPs take a delay-based approach</a:t>
            </a:r>
            <a:endParaRPr b="0" lang="en-US" sz="2800" spc="-1" strike="noStrike">
              <a:latin typeface="Arial"/>
            </a:endParaRPr>
          </a:p>
          <a:p>
            <a:pPr lvl="1" marL="866880" indent="-280080">
              <a:lnSpc>
                <a:spcPct val="90000"/>
              </a:lnSpc>
              <a:spcBef>
                <a:spcPts val="499"/>
              </a:spcBef>
              <a:buClr>
                <a:srgbClr val="0000a8"/>
              </a:buClr>
              <a:buFont typeface="Wingdings" charset="2"/>
              <a:buChar char=""/>
            </a:pPr>
            <a:r>
              <a:rPr b="0" lang="en-US" sz="2800" spc="-1" strike="noStrike">
                <a:solidFill>
                  <a:srgbClr val="000000"/>
                </a:solidFill>
                <a:latin typeface="Calibri"/>
                <a:ea typeface="DejaVu Sans"/>
              </a:rPr>
              <a:t>BBR</a:t>
            </a:r>
            <a:r>
              <a:rPr b="0" lang="en-US" sz="2400" spc="-1" strike="noStrike">
                <a:solidFill>
                  <a:srgbClr val="000000"/>
                </a:solidFill>
                <a:latin typeface="Calibri"/>
                <a:ea typeface="DejaVu Sans"/>
              </a:rPr>
              <a:t> deployed on Google’s (internal) backbone network</a:t>
            </a:r>
            <a:endParaRPr b="0" lang="en-US" sz="2400" spc="-1" strike="noStrike">
              <a:latin typeface="Arial"/>
            </a:endParaRPr>
          </a:p>
        </p:txBody>
      </p:sp>
      <p:sp>
        <p:nvSpPr>
          <p:cNvPr id="8241" name="CustomShape 4"/>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CBA7D72C-9A32-4F8A-B3F9-338E14E0CF60}" type="slidenum">
              <a:rPr b="0" lang="en-US" sz="1100" spc="-1" strike="noStrike">
                <a:solidFill>
                  <a:srgbClr val="404040"/>
                </a:solidFill>
                <a:latin typeface="Calibri"/>
                <a:ea typeface="DejaVu Sans"/>
              </a:rPr>
              <a:t>131</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308" dur="indefinite" restart="never" nodeType="tmRoot">
          <p:childTnLst>
            <p:seq>
              <p:cTn id="3309" dur="indefinite" nodeType="mainSeq">
                <p:childTnLst>
                  <p:par>
                    <p:cTn id="3310" fill="hold">
                      <p:stCondLst>
                        <p:cond delay="indefinite"/>
                      </p:stCondLst>
                      <p:childTnLst>
                        <p:par>
                          <p:cTn id="3311" fill="hold">
                            <p:stCondLst>
                              <p:cond delay="0"/>
                            </p:stCondLst>
                            <p:childTnLst>
                              <p:par>
                                <p:cTn id="3312" nodeType="clickEffect" fill="hold" presetClass="entr" presetID="9">
                                  <p:stCondLst>
                                    <p:cond delay="0"/>
                                  </p:stCondLst>
                                  <p:childTnLst>
                                    <p:set>
                                      <p:cBhvr>
                                        <p:cTn id="3313" dur="1" fill="hold">
                                          <p:stCondLst>
                                            <p:cond delay="0"/>
                                          </p:stCondLst>
                                        </p:cTn>
                                        <p:tgtEl>
                                          <p:spTgt spid="8240"/>
                                        </p:tgtEl>
                                        <p:attrNameLst>
                                          <p:attrName>style.visibility</p:attrName>
                                        </p:attrNameLst>
                                      </p:cBhvr>
                                      <p:to>
                                        <p:strVal val="visible"/>
                                      </p:to>
                                    </p:set>
                                    <p:animEffect filter="dissolve" transition="in">
                                      <p:cBhvr additive="repl">
                                        <p:cTn id="3314" dur="500"/>
                                        <p:tgtEl>
                                          <p:spTgt spid="8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242" name="Group 1"/>
          <p:cNvGrpSpPr/>
          <p:nvPr/>
        </p:nvGrpSpPr>
        <p:grpSpPr>
          <a:xfrm>
            <a:off x="2250360" y="3864600"/>
            <a:ext cx="7688880" cy="2575800"/>
            <a:chOff x="2250360" y="3864600"/>
            <a:chExt cx="7688880" cy="2575800"/>
          </a:xfrm>
        </p:grpSpPr>
        <p:sp>
          <p:nvSpPr>
            <p:cNvPr id="8243" name="CustomShape 2"/>
            <p:cNvSpPr/>
            <p:nvPr/>
          </p:nvSpPr>
          <p:spPr>
            <a:xfrm>
              <a:off x="4229280" y="4961880"/>
              <a:ext cx="2846880" cy="1478520"/>
            </a:xfrm>
            <a:custGeom>
              <a:avLst/>
              <a:gdLst/>
              <a:ahLst/>
              <a:rect l="l" t="t" r="r" b="b"/>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w="0">
              <a:noFill/>
            </a:ln>
          </p:spPr>
          <p:style>
            <a:lnRef idx="0"/>
            <a:fillRef idx="0"/>
            <a:effectRef idx="0"/>
            <a:fontRef idx="minor"/>
          </p:style>
        </p:sp>
        <p:grpSp>
          <p:nvGrpSpPr>
            <p:cNvPr id="8244" name="Group 3"/>
            <p:cNvGrpSpPr/>
            <p:nvPr/>
          </p:nvGrpSpPr>
          <p:grpSpPr>
            <a:xfrm>
              <a:off x="5134320" y="5824800"/>
              <a:ext cx="493560" cy="257760"/>
              <a:chOff x="5134320" y="5824800"/>
              <a:chExt cx="493560" cy="257760"/>
            </a:xfrm>
          </p:grpSpPr>
          <p:sp>
            <p:nvSpPr>
              <p:cNvPr id="8245" name="CustomShape 4"/>
              <p:cNvSpPr/>
              <p:nvPr/>
            </p:nvSpPr>
            <p:spPr>
              <a:xfrm>
                <a:off x="5134320" y="5914800"/>
                <a:ext cx="493560" cy="167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ed356a"/>
                  </a:gs>
                  <a:gs pos="100000">
                    <a:srgbClr val="e40000"/>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8246" name="CustomShape 5"/>
              <p:cNvSpPr/>
              <p:nvPr/>
            </p:nvSpPr>
            <p:spPr>
              <a:xfrm>
                <a:off x="5134680" y="5824800"/>
                <a:ext cx="493200" cy="166320"/>
              </a:xfrm>
              <a:prstGeom prst="ellipse">
                <a:avLst/>
              </a:prstGeom>
              <a:solidFill>
                <a:srgbClr val="fa376e"/>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8247" name="Group 6"/>
              <p:cNvGrpSpPr/>
              <p:nvPr/>
            </p:nvGrpSpPr>
            <p:grpSpPr>
              <a:xfrm>
                <a:off x="5208120" y="5846040"/>
                <a:ext cx="346320" cy="121320"/>
                <a:chOff x="5208120" y="5846040"/>
                <a:chExt cx="346320" cy="121320"/>
              </a:xfrm>
            </p:grpSpPr>
            <p:sp>
              <p:nvSpPr>
                <p:cNvPr id="8248" name="CustomShape 7"/>
                <p:cNvSpPr/>
                <p:nvPr/>
              </p:nvSpPr>
              <p:spPr>
                <a:xfrm>
                  <a:off x="5217840" y="5846040"/>
                  <a:ext cx="327600" cy="66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a:noFill/>
                </a:ln>
              </p:spPr>
              <p:style>
                <a:lnRef idx="2">
                  <a:schemeClr val="accent1">
                    <a:shade val="50000"/>
                  </a:schemeClr>
                </a:lnRef>
                <a:fillRef idx="1">
                  <a:schemeClr val="accent1"/>
                </a:fillRef>
                <a:effectRef idx="0">
                  <a:schemeClr val="accent1"/>
                </a:effectRef>
                <a:fontRef idx="minor"/>
              </p:style>
            </p:sp>
            <p:sp>
              <p:nvSpPr>
                <p:cNvPr id="8249" name="CustomShape 8"/>
                <p:cNvSpPr/>
                <p:nvPr/>
              </p:nvSpPr>
              <p:spPr>
                <a:xfrm>
                  <a:off x="5433840" y="5905440"/>
                  <a:ext cx="120600" cy="57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e40000"/>
                </a:solidFill>
                <a:ln>
                  <a:noFill/>
                </a:ln>
              </p:spPr>
              <p:style>
                <a:lnRef idx="2">
                  <a:schemeClr val="accent1">
                    <a:shade val="50000"/>
                  </a:schemeClr>
                </a:lnRef>
                <a:fillRef idx="1">
                  <a:schemeClr val="accent1"/>
                </a:fillRef>
                <a:effectRef idx="0">
                  <a:schemeClr val="accent1"/>
                </a:effectRef>
                <a:fontRef idx="minor"/>
              </p:style>
            </p:sp>
            <p:sp>
              <p:nvSpPr>
                <p:cNvPr id="8250" name="CustomShape 9"/>
                <p:cNvSpPr/>
                <p:nvPr/>
              </p:nvSpPr>
              <p:spPr>
                <a:xfrm>
                  <a:off x="5208120" y="5905440"/>
                  <a:ext cx="118440" cy="56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e40000"/>
                </a:solidFill>
                <a:ln>
                  <a:noFill/>
                </a:ln>
              </p:spPr>
              <p:style>
                <a:lnRef idx="2">
                  <a:schemeClr val="accent1">
                    <a:shade val="50000"/>
                  </a:schemeClr>
                </a:lnRef>
                <a:fillRef idx="1">
                  <a:schemeClr val="accent1"/>
                </a:fillRef>
                <a:effectRef idx="0">
                  <a:schemeClr val="accent1"/>
                </a:effectRef>
                <a:fontRef idx="minor"/>
              </p:style>
            </p:sp>
            <p:sp>
              <p:nvSpPr>
                <p:cNvPr id="8251" name="CustomShape 10"/>
                <p:cNvSpPr/>
                <p:nvPr/>
              </p:nvSpPr>
              <p:spPr>
                <a:xfrm>
                  <a:off x="5250240" y="5876280"/>
                  <a:ext cx="260640" cy="91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style>
                <a:lnRef idx="2">
                  <a:schemeClr val="accent1">
                    <a:shade val="50000"/>
                  </a:schemeClr>
                </a:lnRef>
                <a:fillRef idx="1">
                  <a:schemeClr val="accent1"/>
                </a:fillRef>
                <a:effectRef idx="0">
                  <a:schemeClr val="accent1"/>
                </a:effectRef>
                <a:fontRef idx="minor"/>
              </p:style>
            </p:sp>
          </p:grpSp>
        </p:grpSp>
        <p:grpSp>
          <p:nvGrpSpPr>
            <p:cNvPr id="8252" name="Group 11"/>
            <p:cNvGrpSpPr/>
            <p:nvPr/>
          </p:nvGrpSpPr>
          <p:grpSpPr>
            <a:xfrm>
              <a:off x="6230520" y="5427360"/>
              <a:ext cx="493560" cy="257760"/>
              <a:chOff x="6230520" y="5427360"/>
              <a:chExt cx="493560" cy="257760"/>
            </a:xfrm>
          </p:grpSpPr>
          <p:sp>
            <p:nvSpPr>
              <p:cNvPr id="8253" name="CustomShape 12"/>
              <p:cNvSpPr/>
              <p:nvPr/>
            </p:nvSpPr>
            <p:spPr>
              <a:xfrm>
                <a:off x="6230520" y="5517360"/>
                <a:ext cx="493560" cy="167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8254" name="CustomShape 13"/>
              <p:cNvSpPr/>
              <p:nvPr/>
            </p:nvSpPr>
            <p:spPr>
              <a:xfrm>
                <a:off x="6230880" y="5427360"/>
                <a:ext cx="493200" cy="1663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8255" name="Group 14"/>
              <p:cNvGrpSpPr/>
              <p:nvPr/>
            </p:nvGrpSpPr>
            <p:grpSpPr>
              <a:xfrm>
                <a:off x="6304320" y="5448600"/>
                <a:ext cx="346320" cy="121320"/>
                <a:chOff x="6304320" y="5448600"/>
                <a:chExt cx="346320" cy="121320"/>
              </a:xfrm>
            </p:grpSpPr>
            <p:sp>
              <p:nvSpPr>
                <p:cNvPr id="8256" name="CustomShape 15"/>
                <p:cNvSpPr/>
                <p:nvPr/>
              </p:nvSpPr>
              <p:spPr>
                <a:xfrm>
                  <a:off x="6313680" y="5448600"/>
                  <a:ext cx="327600" cy="66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257" name="CustomShape 16"/>
                <p:cNvSpPr/>
                <p:nvPr/>
              </p:nvSpPr>
              <p:spPr>
                <a:xfrm>
                  <a:off x="6530040" y="5508000"/>
                  <a:ext cx="120600" cy="57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258" name="CustomShape 17"/>
                <p:cNvSpPr/>
                <p:nvPr/>
              </p:nvSpPr>
              <p:spPr>
                <a:xfrm>
                  <a:off x="6304320" y="5508000"/>
                  <a:ext cx="118440" cy="56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8259" name="CustomShape 18"/>
                <p:cNvSpPr/>
                <p:nvPr/>
              </p:nvSpPr>
              <p:spPr>
                <a:xfrm>
                  <a:off x="6346080" y="5478840"/>
                  <a:ext cx="260640" cy="91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8260" name="Group 19"/>
            <p:cNvGrpSpPr/>
            <p:nvPr/>
          </p:nvGrpSpPr>
          <p:grpSpPr>
            <a:xfrm>
              <a:off x="5221800" y="5131800"/>
              <a:ext cx="493560" cy="257760"/>
              <a:chOff x="5221800" y="5131800"/>
              <a:chExt cx="493560" cy="257760"/>
            </a:xfrm>
          </p:grpSpPr>
          <p:sp>
            <p:nvSpPr>
              <p:cNvPr id="8261" name="CustomShape 20"/>
              <p:cNvSpPr/>
              <p:nvPr/>
            </p:nvSpPr>
            <p:spPr>
              <a:xfrm>
                <a:off x="5221800" y="5221800"/>
                <a:ext cx="493560" cy="167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8262" name="CustomShape 21"/>
              <p:cNvSpPr/>
              <p:nvPr/>
            </p:nvSpPr>
            <p:spPr>
              <a:xfrm>
                <a:off x="5222160" y="5131800"/>
                <a:ext cx="493200" cy="1663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8263" name="Group 22"/>
              <p:cNvGrpSpPr/>
              <p:nvPr/>
            </p:nvGrpSpPr>
            <p:grpSpPr>
              <a:xfrm>
                <a:off x="5295240" y="5153040"/>
                <a:ext cx="346320" cy="121320"/>
                <a:chOff x="5295240" y="5153040"/>
                <a:chExt cx="346320" cy="121320"/>
              </a:xfrm>
            </p:grpSpPr>
            <p:sp>
              <p:nvSpPr>
                <p:cNvPr id="8264" name="CustomShape 23"/>
                <p:cNvSpPr/>
                <p:nvPr/>
              </p:nvSpPr>
              <p:spPr>
                <a:xfrm>
                  <a:off x="5304960" y="5153040"/>
                  <a:ext cx="327600" cy="66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265" name="CustomShape 24"/>
                <p:cNvSpPr/>
                <p:nvPr/>
              </p:nvSpPr>
              <p:spPr>
                <a:xfrm>
                  <a:off x="5520960" y="5212440"/>
                  <a:ext cx="120600" cy="57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266" name="CustomShape 25"/>
                <p:cNvSpPr/>
                <p:nvPr/>
              </p:nvSpPr>
              <p:spPr>
                <a:xfrm>
                  <a:off x="5295240" y="5212440"/>
                  <a:ext cx="118440" cy="56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8267" name="CustomShape 26"/>
                <p:cNvSpPr/>
                <p:nvPr/>
              </p:nvSpPr>
              <p:spPr>
                <a:xfrm>
                  <a:off x="5337360" y="5183280"/>
                  <a:ext cx="260640" cy="91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8268" name="Group 27"/>
            <p:cNvGrpSpPr/>
            <p:nvPr/>
          </p:nvGrpSpPr>
          <p:grpSpPr>
            <a:xfrm>
              <a:off x="4549680" y="6093720"/>
              <a:ext cx="493560" cy="258120"/>
              <a:chOff x="4549680" y="6093720"/>
              <a:chExt cx="493560" cy="258120"/>
            </a:xfrm>
          </p:grpSpPr>
          <p:sp>
            <p:nvSpPr>
              <p:cNvPr id="8269" name="CustomShape 28"/>
              <p:cNvSpPr/>
              <p:nvPr/>
            </p:nvSpPr>
            <p:spPr>
              <a:xfrm>
                <a:off x="4549680" y="6184080"/>
                <a:ext cx="493560" cy="167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8270" name="CustomShape 29"/>
              <p:cNvSpPr/>
              <p:nvPr/>
            </p:nvSpPr>
            <p:spPr>
              <a:xfrm>
                <a:off x="4550040" y="6093720"/>
                <a:ext cx="493200" cy="1663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8271" name="Group 30"/>
              <p:cNvGrpSpPr/>
              <p:nvPr/>
            </p:nvGrpSpPr>
            <p:grpSpPr>
              <a:xfrm>
                <a:off x="4623480" y="6115320"/>
                <a:ext cx="346320" cy="121320"/>
                <a:chOff x="4623480" y="6115320"/>
                <a:chExt cx="346320" cy="121320"/>
              </a:xfrm>
            </p:grpSpPr>
            <p:sp>
              <p:nvSpPr>
                <p:cNvPr id="8272" name="CustomShape 31"/>
                <p:cNvSpPr/>
                <p:nvPr/>
              </p:nvSpPr>
              <p:spPr>
                <a:xfrm>
                  <a:off x="4633200" y="6115320"/>
                  <a:ext cx="327600" cy="66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273" name="CustomShape 32"/>
                <p:cNvSpPr/>
                <p:nvPr/>
              </p:nvSpPr>
              <p:spPr>
                <a:xfrm>
                  <a:off x="4849200" y="6174720"/>
                  <a:ext cx="120600" cy="57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274" name="CustomShape 33"/>
                <p:cNvSpPr/>
                <p:nvPr/>
              </p:nvSpPr>
              <p:spPr>
                <a:xfrm>
                  <a:off x="4623480" y="6174720"/>
                  <a:ext cx="118440" cy="56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8275" name="CustomShape 34"/>
                <p:cNvSpPr/>
                <p:nvPr/>
              </p:nvSpPr>
              <p:spPr>
                <a:xfrm>
                  <a:off x="4665240" y="6145560"/>
                  <a:ext cx="260640" cy="91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8276" name="Group 35"/>
            <p:cNvGrpSpPr/>
            <p:nvPr/>
          </p:nvGrpSpPr>
          <p:grpSpPr>
            <a:xfrm>
              <a:off x="4193640" y="5434920"/>
              <a:ext cx="493560" cy="258120"/>
              <a:chOff x="4193640" y="5434920"/>
              <a:chExt cx="493560" cy="258120"/>
            </a:xfrm>
          </p:grpSpPr>
          <p:sp>
            <p:nvSpPr>
              <p:cNvPr id="8277" name="CustomShape 36"/>
              <p:cNvSpPr/>
              <p:nvPr/>
            </p:nvSpPr>
            <p:spPr>
              <a:xfrm>
                <a:off x="4193640" y="5525280"/>
                <a:ext cx="493560" cy="167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8278" name="CustomShape 37"/>
              <p:cNvSpPr/>
              <p:nvPr/>
            </p:nvSpPr>
            <p:spPr>
              <a:xfrm>
                <a:off x="4194000" y="5434920"/>
                <a:ext cx="493200" cy="1663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8279" name="Group 38"/>
              <p:cNvGrpSpPr/>
              <p:nvPr/>
            </p:nvGrpSpPr>
            <p:grpSpPr>
              <a:xfrm>
                <a:off x="4267440" y="5456520"/>
                <a:ext cx="346320" cy="120960"/>
                <a:chOff x="4267440" y="5456520"/>
                <a:chExt cx="346320" cy="120960"/>
              </a:xfrm>
            </p:grpSpPr>
            <p:sp>
              <p:nvSpPr>
                <p:cNvPr id="8280" name="CustomShape 39"/>
                <p:cNvSpPr/>
                <p:nvPr/>
              </p:nvSpPr>
              <p:spPr>
                <a:xfrm>
                  <a:off x="4276800" y="5456520"/>
                  <a:ext cx="327600" cy="66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281" name="CustomShape 40"/>
                <p:cNvSpPr/>
                <p:nvPr/>
              </p:nvSpPr>
              <p:spPr>
                <a:xfrm>
                  <a:off x="4493160" y="5515560"/>
                  <a:ext cx="120600" cy="57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282" name="CustomShape 41"/>
                <p:cNvSpPr/>
                <p:nvPr/>
              </p:nvSpPr>
              <p:spPr>
                <a:xfrm>
                  <a:off x="4267440" y="5515560"/>
                  <a:ext cx="118440" cy="56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8283" name="CustomShape 42"/>
                <p:cNvSpPr/>
                <p:nvPr/>
              </p:nvSpPr>
              <p:spPr>
                <a:xfrm>
                  <a:off x="4309200" y="5486400"/>
                  <a:ext cx="260640" cy="91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8284" name="CustomShape 43"/>
            <p:cNvSpPr/>
            <p:nvPr/>
          </p:nvSpPr>
          <p:spPr>
            <a:xfrm>
              <a:off x="3079800" y="3864600"/>
              <a:ext cx="78912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1600" spc="-1" strike="noStrike">
                  <a:solidFill>
                    <a:srgbClr val="000099"/>
                  </a:solidFill>
                  <a:latin typeface="Arial"/>
                  <a:ea typeface="ＭＳ Ｐゴシック"/>
                </a:rPr>
                <a:t>source</a:t>
              </a:r>
              <a:endParaRPr b="0" lang="en-US" sz="1600" spc="-1" strike="noStrike">
                <a:latin typeface="Arial"/>
              </a:endParaRPr>
            </a:p>
          </p:txBody>
        </p:sp>
        <p:sp>
          <p:nvSpPr>
            <p:cNvPr id="8285" name="CustomShape 44"/>
            <p:cNvSpPr/>
            <p:nvPr/>
          </p:nvSpPr>
          <p:spPr>
            <a:xfrm flipH="1">
              <a:off x="2578320" y="4196520"/>
              <a:ext cx="324000" cy="1260360"/>
            </a:xfrm>
            <a:custGeom>
              <a:avLst/>
              <a:gdLst/>
              <a:ahLst/>
              <a:rect l="l" t="t" r="r" b="b"/>
              <a:pathLst>
                <a:path w="12213" h="10000">
                  <a:moveTo>
                    <a:pt x="11726" y="4661"/>
                  </a:moveTo>
                  <a:lnTo>
                    <a:pt x="0" y="0"/>
                  </a:lnTo>
                  <a:lnTo>
                    <a:pt x="0" y="10000"/>
                  </a:lnTo>
                  <a:lnTo>
                    <a:pt x="12213" y="6473"/>
                  </a:lnTo>
                  <a:lnTo>
                    <a:pt x="11726" y="4661"/>
                  </a:lnTo>
                  <a:close/>
                </a:path>
              </a:pathLst>
            </a:custGeom>
            <a:gradFill rotWithShape="0">
              <a:gsLst>
                <a:gs pos="0">
                  <a:srgbClr val="3333cc"/>
                </a:gs>
                <a:gs pos="100000">
                  <a:srgbClr val="ffffff"/>
                </a:gs>
              </a:gsLst>
              <a:lin ang="10800000"/>
            </a:gradFill>
            <a:ln w="0">
              <a:noFill/>
            </a:ln>
          </p:spPr>
          <p:style>
            <a:lnRef idx="0"/>
            <a:fillRef idx="0"/>
            <a:effectRef idx="0"/>
            <a:fontRef idx="minor"/>
          </p:style>
        </p:sp>
        <p:sp>
          <p:nvSpPr>
            <p:cNvPr id="8286" name="CustomShape 45"/>
            <p:cNvSpPr/>
            <p:nvPr/>
          </p:nvSpPr>
          <p:spPr>
            <a:xfrm>
              <a:off x="2953440" y="4180680"/>
              <a:ext cx="1059840" cy="1288080"/>
            </a:xfrm>
            <a:prstGeom prst="rect">
              <a:avLst/>
            </a:prstGeom>
            <a:solidFill>
              <a:srgbClr val="000099"/>
            </a:solidFill>
            <a:ln w="0">
              <a:noFill/>
            </a:ln>
          </p:spPr>
          <p:style>
            <a:lnRef idx="0"/>
            <a:fillRef idx="0"/>
            <a:effectRef idx="0"/>
            <a:fontRef idx="minor"/>
          </p:style>
        </p:sp>
        <p:sp>
          <p:nvSpPr>
            <p:cNvPr id="8287" name="CustomShape 46"/>
            <p:cNvSpPr/>
            <p:nvPr/>
          </p:nvSpPr>
          <p:spPr>
            <a:xfrm>
              <a:off x="2913840" y="4220280"/>
              <a:ext cx="1064160" cy="1229400"/>
            </a:xfrm>
            <a:prstGeom prst="rect">
              <a:avLst/>
            </a:prstGeom>
            <a:solidFill>
              <a:srgbClr val="ffffff"/>
            </a:solidFill>
            <a:ln w="28575">
              <a:solidFill>
                <a:srgbClr val="000000"/>
              </a:solidFill>
              <a:miter/>
            </a:ln>
          </p:spPr>
          <p:style>
            <a:lnRef idx="0"/>
            <a:fillRef idx="0"/>
            <a:effectRef idx="0"/>
            <a:fontRef idx="minor"/>
          </p:style>
        </p:sp>
        <p:sp>
          <p:nvSpPr>
            <p:cNvPr id="8288" name="Line 47"/>
            <p:cNvSpPr/>
            <p:nvPr/>
          </p:nvSpPr>
          <p:spPr>
            <a:xfrm>
              <a:off x="2913480" y="4497840"/>
              <a:ext cx="1059120" cy="3240"/>
            </a:xfrm>
            <a:prstGeom prst="line">
              <a:avLst/>
            </a:prstGeom>
            <a:ln w="19050">
              <a:solidFill>
                <a:srgbClr val="000000"/>
              </a:solidFill>
              <a:round/>
            </a:ln>
          </p:spPr>
          <p:style>
            <a:lnRef idx="0"/>
            <a:fillRef idx="0"/>
            <a:effectRef idx="0"/>
            <a:fontRef idx="minor"/>
          </p:style>
        </p:sp>
        <p:sp>
          <p:nvSpPr>
            <p:cNvPr id="8289" name="CustomShape 48"/>
            <p:cNvSpPr/>
            <p:nvPr/>
          </p:nvSpPr>
          <p:spPr>
            <a:xfrm>
              <a:off x="2872800" y="4227480"/>
              <a:ext cx="1102320" cy="126144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bfbfbf"/>
                  </a:solidFill>
                  <a:latin typeface="Arial"/>
                  <a:ea typeface="ＭＳ Ｐゴシック"/>
                </a:rPr>
                <a:t>application</a:t>
              </a:r>
              <a:endParaRPr b="0" lang="en-US" sz="1400" spc="-1" strike="noStrike">
                <a:latin typeface="Arial"/>
              </a:endParaRPr>
            </a:p>
            <a:p>
              <a:pPr algn="ctr">
                <a:lnSpc>
                  <a:spcPct val="110000"/>
                </a:lnSpc>
                <a:tabLst>
                  <a:tab algn="l" pos="0"/>
                </a:tabLst>
              </a:pPr>
              <a:r>
                <a:rPr b="1" lang="en-US" sz="1400" spc="-1" strike="noStrike">
                  <a:solidFill>
                    <a:srgbClr val="0000a3"/>
                  </a:solidFill>
                  <a:latin typeface="Arial"/>
                  <a:ea typeface="ＭＳ Ｐゴシック"/>
                </a:rPr>
                <a:t>TCP</a:t>
              </a:r>
              <a:endParaRPr b="0" lang="en-US" sz="1400" spc="-1" strike="noStrike">
                <a:latin typeface="Arial"/>
              </a:endParaRPr>
            </a:p>
            <a:p>
              <a:pPr algn="ctr">
                <a:lnSpc>
                  <a:spcPct val="110000"/>
                </a:lnSpc>
                <a:tabLst>
                  <a:tab algn="l" pos="0"/>
                </a:tabLst>
              </a:pPr>
              <a:r>
                <a:rPr b="0" lang="en-US" sz="1400" spc="-1" strike="noStrike">
                  <a:solidFill>
                    <a:srgbClr val="bfbfbf"/>
                  </a:solidFill>
                  <a:latin typeface="Arial"/>
                  <a:ea typeface="ＭＳ Ｐゴシック"/>
                </a:rPr>
                <a:t>network</a:t>
              </a:r>
              <a:endParaRPr b="0" lang="en-US" sz="1400" spc="-1" strike="noStrike">
                <a:latin typeface="Arial"/>
              </a:endParaRPr>
            </a:p>
            <a:p>
              <a:pPr algn="ctr">
                <a:lnSpc>
                  <a:spcPct val="110000"/>
                </a:lnSpc>
                <a:tabLst>
                  <a:tab algn="l" pos="0"/>
                </a:tabLst>
              </a:pPr>
              <a:r>
                <a:rPr b="0" lang="en-US" sz="1400" spc="-1" strike="noStrike">
                  <a:solidFill>
                    <a:srgbClr val="bfbfbf"/>
                  </a:solidFill>
                  <a:latin typeface="Arial"/>
                  <a:ea typeface="ＭＳ Ｐゴシック"/>
                </a:rPr>
                <a:t>link</a:t>
              </a:r>
              <a:endParaRPr b="0" lang="en-US" sz="1400" spc="-1" strike="noStrike">
                <a:latin typeface="Arial"/>
              </a:endParaRPr>
            </a:p>
            <a:p>
              <a:pPr algn="ctr">
                <a:lnSpc>
                  <a:spcPct val="110000"/>
                </a:lnSpc>
                <a:tabLst>
                  <a:tab algn="l" pos="0"/>
                </a:tabLst>
              </a:pPr>
              <a:r>
                <a:rPr b="0" lang="en-US" sz="1400" spc="-1" strike="noStrike">
                  <a:solidFill>
                    <a:srgbClr val="bfbfbf"/>
                  </a:solidFill>
                  <a:latin typeface="Arial"/>
                  <a:ea typeface="ＭＳ Ｐゴシック"/>
                </a:rPr>
                <a:t>physical</a:t>
              </a:r>
              <a:endParaRPr b="0" lang="en-US" sz="1400" spc="-1" strike="noStrike">
                <a:latin typeface="Arial"/>
              </a:endParaRPr>
            </a:p>
          </p:txBody>
        </p:sp>
        <p:grpSp>
          <p:nvGrpSpPr>
            <p:cNvPr id="8290" name="Group 49"/>
            <p:cNvGrpSpPr/>
            <p:nvPr/>
          </p:nvGrpSpPr>
          <p:grpSpPr>
            <a:xfrm>
              <a:off x="2250360" y="4694760"/>
              <a:ext cx="670680" cy="699120"/>
              <a:chOff x="2250360" y="4694760"/>
              <a:chExt cx="670680" cy="699120"/>
            </a:xfrm>
          </p:grpSpPr>
          <p:pic>
            <p:nvPicPr>
              <p:cNvPr id="8291" name="Picture 191" descr="desktop_computer_stylized_medium"/>
              <p:cNvPicPr/>
              <p:nvPr/>
            </p:nvPicPr>
            <p:blipFill>
              <a:blip r:embed="rId1"/>
              <a:stretch/>
            </p:blipFill>
            <p:spPr>
              <a:xfrm>
                <a:off x="2250360" y="4694760"/>
                <a:ext cx="670680" cy="699120"/>
              </a:xfrm>
              <a:prstGeom prst="rect">
                <a:avLst/>
              </a:prstGeom>
              <a:ln w="0">
                <a:noFill/>
              </a:ln>
            </p:spPr>
          </p:pic>
          <p:sp>
            <p:nvSpPr>
              <p:cNvPr id="8292" name="CustomShape 50"/>
              <p:cNvSpPr/>
              <p:nvPr/>
            </p:nvSpPr>
            <p:spPr>
              <a:xfrm>
                <a:off x="2309400" y="4762080"/>
                <a:ext cx="324720" cy="3189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8293" name="Line 51"/>
            <p:cNvSpPr/>
            <p:nvPr/>
          </p:nvSpPr>
          <p:spPr>
            <a:xfrm>
              <a:off x="2918160" y="4726440"/>
              <a:ext cx="1059120" cy="3240"/>
            </a:xfrm>
            <a:prstGeom prst="line">
              <a:avLst/>
            </a:prstGeom>
            <a:ln w="19050">
              <a:solidFill>
                <a:srgbClr val="000000"/>
              </a:solidFill>
              <a:round/>
            </a:ln>
          </p:spPr>
          <p:style>
            <a:lnRef idx="0"/>
            <a:fillRef idx="0"/>
            <a:effectRef idx="0"/>
            <a:fontRef idx="minor"/>
          </p:style>
        </p:sp>
        <p:sp>
          <p:nvSpPr>
            <p:cNvPr id="8294" name="Line 52"/>
            <p:cNvSpPr/>
            <p:nvPr/>
          </p:nvSpPr>
          <p:spPr>
            <a:xfrm>
              <a:off x="2922840" y="4955040"/>
              <a:ext cx="1059120" cy="3240"/>
            </a:xfrm>
            <a:prstGeom prst="line">
              <a:avLst/>
            </a:prstGeom>
            <a:ln w="19050">
              <a:solidFill>
                <a:srgbClr val="000000"/>
              </a:solidFill>
              <a:round/>
            </a:ln>
          </p:spPr>
          <p:style>
            <a:lnRef idx="0"/>
            <a:fillRef idx="0"/>
            <a:effectRef idx="0"/>
            <a:fontRef idx="minor"/>
          </p:style>
        </p:sp>
        <p:sp>
          <p:nvSpPr>
            <p:cNvPr id="8295" name="Line 53"/>
            <p:cNvSpPr/>
            <p:nvPr/>
          </p:nvSpPr>
          <p:spPr>
            <a:xfrm>
              <a:off x="2926080" y="5194800"/>
              <a:ext cx="1060920" cy="3240"/>
            </a:xfrm>
            <a:prstGeom prst="line">
              <a:avLst/>
            </a:prstGeom>
            <a:ln w="19050">
              <a:solidFill>
                <a:srgbClr val="000000"/>
              </a:solidFill>
              <a:round/>
            </a:ln>
          </p:spPr>
          <p:style>
            <a:lnRef idx="0"/>
            <a:fillRef idx="0"/>
            <a:effectRef idx="0"/>
            <a:fontRef idx="minor"/>
          </p:style>
        </p:sp>
        <p:grpSp>
          <p:nvGrpSpPr>
            <p:cNvPr id="8296" name="Group 54"/>
            <p:cNvGrpSpPr/>
            <p:nvPr/>
          </p:nvGrpSpPr>
          <p:grpSpPr>
            <a:xfrm>
              <a:off x="7924680" y="3944520"/>
              <a:ext cx="2014560" cy="1607040"/>
              <a:chOff x="7924680" y="3944520"/>
              <a:chExt cx="2014560" cy="1607040"/>
            </a:xfrm>
          </p:grpSpPr>
          <p:sp>
            <p:nvSpPr>
              <p:cNvPr id="8297" name="CustomShape 55"/>
              <p:cNvSpPr/>
              <p:nvPr/>
            </p:nvSpPr>
            <p:spPr>
              <a:xfrm>
                <a:off x="7924680" y="3944520"/>
                <a:ext cx="116280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1600" spc="-1" strike="noStrike">
                    <a:solidFill>
                      <a:srgbClr val="000099"/>
                    </a:solidFill>
                    <a:latin typeface="Arial"/>
                    <a:ea typeface="ＭＳ Ｐゴシック"/>
                  </a:rPr>
                  <a:t>destination</a:t>
                </a:r>
                <a:endParaRPr b="0" lang="en-US" sz="1600" spc="-1" strike="noStrike">
                  <a:latin typeface="Arial"/>
                </a:endParaRPr>
              </a:p>
            </p:txBody>
          </p:sp>
          <p:grpSp>
            <p:nvGrpSpPr>
              <p:cNvPr id="8298" name="Group 56"/>
              <p:cNvGrpSpPr/>
              <p:nvPr/>
            </p:nvGrpSpPr>
            <p:grpSpPr>
              <a:xfrm>
                <a:off x="7938360" y="4257360"/>
                <a:ext cx="2000880" cy="1294200"/>
                <a:chOff x="7938360" y="4257360"/>
                <a:chExt cx="2000880" cy="1294200"/>
              </a:xfrm>
            </p:grpSpPr>
            <p:sp>
              <p:nvSpPr>
                <p:cNvPr id="8299" name="CustomShape 57"/>
                <p:cNvSpPr/>
                <p:nvPr/>
              </p:nvSpPr>
              <p:spPr>
                <a:xfrm>
                  <a:off x="9059760" y="4257360"/>
                  <a:ext cx="285840" cy="1288080"/>
                </a:xfrm>
                <a:custGeom>
                  <a:avLst/>
                  <a:gdLst/>
                  <a:ahLst/>
                  <a:rect l="l" t="t" r="r" b="b"/>
                  <a:pathLst>
                    <a:path w="267" h="1186">
                      <a:moveTo>
                        <a:pt x="254" y="466"/>
                      </a:moveTo>
                      <a:lnTo>
                        <a:pt x="0" y="0"/>
                      </a:lnTo>
                      <a:lnTo>
                        <a:pt x="0" y="1186"/>
                      </a:lnTo>
                      <a:lnTo>
                        <a:pt x="267" y="652"/>
                      </a:lnTo>
                      <a:lnTo>
                        <a:pt x="254" y="466"/>
                      </a:lnTo>
                      <a:close/>
                    </a:path>
                  </a:pathLst>
                </a:custGeom>
                <a:gradFill rotWithShape="0">
                  <a:gsLst>
                    <a:gs pos="0">
                      <a:srgbClr val="3333cc"/>
                    </a:gs>
                    <a:gs pos="100000">
                      <a:srgbClr val="ffffff"/>
                    </a:gs>
                  </a:gsLst>
                  <a:lin ang="0"/>
                </a:gradFill>
                <a:ln w="0">
                  <a:noFill/>
                </a:ln>
              </p:spPr>
              <p:style>
                <a:lnRef idx="0"/>
                <a:fillRef idx="0"/>
                <a:effectRef idx="0"/>
                <a:fontRef idx="minor"/>
              </p:style>
            </p:sp>
            <p:sp>
              <p:nvSpPr>
                <p:cNvPr id="8300" name="CustomShape 58"/>
                <p:cNvSpPr/>
                <p:nvPr/>
              </p:nvSpPr>
              <p:spPr>
                <a:xfrm>
                  <a:off x="8031240" y="4265280"/>
                  <a:ext cx="1043280" cy="1269360"/>
                </a:xfrm>
                <a:prstGeom prst="rect">
                  <a:avLst/>
                </a:prstGeom>
                <a:solidFill>
                  <a:srgbClr val="000099"/>
                </a:solidFill>
                <a:ln w="0">
                  <a:noFill/>
                </a:ln>
              </p:spPr>
              <p:style>
                <a:lnRef idx="0"/>
                <a:fillRef idx="0"/>
                <a:effectRef idx="0"/>
                <a:fontRef idx="minor"/>
              </p:style>
            </p:sp>
            <p:sp>
              <p:nvSpPr>
                <p:cNvPr id="8301" name="CustomShape 59"/>
                <p:cNvSpPr/>
                <p:nvPr/>
              </p:nvSpPr>
              <p:spPr>
                <a:xfrm>
                  <a:off x="7974000" y="4295520"/>
                  <a:ext cx="1065240" cy="1230120"/>
                </a:xfrm>
                <a:prstGeom prst="rect">
                  <a:avLst/>
                </a:prstGeom>
                <a:solidFill>
                  <a:srgbClr val="ffffff"/>
                </a:solidFill>
                <a:ln w="28575">
                  <a:solidFill>
                    <a:srgbClr val="000000"/>
                  </a:solidFill>
                  <a:miter/>
                </a:ln>
              </p:spPr>
              <p:style>
                <a:lnRef idx="0"/>
                <a:fillRef idx="0"/>
                <a:effectRef idx="0"/>
                <a:fontRef idx="minor"/>
              </p:style>
            </p:sp>
            <p:sp>
              <p:nvSpPr>
                <p:cNvPr id="8302" name="Line 60"/>
                <p:cNvSpPr/>
                <p:nvPr/>
              </p:nvSpPr>
              <p:spPr>
                <a:xfrm>
                  <a:off x="7973640" y="4574160"/>
                  <a:ext cx="1059840" cy="2880"/>
                </a:xfrm>
                <a:prstGeom prst="line">
                  <a:avLst/>
                </a:prstGeom>
                <a:ln w="19050">
                  <a:solidFill>
                    <a:srgbClr val="000000"/>
                  </a:solidFill>
                  <a:round/>
                </a:ln>
              </p:spPr>
              <p:style>
                <a:lnRef idx="0"/>
                <a:fillRef idx="0"/>
                <a:effectRef idx="0"/>
                <a:fontRef idx="minor"/>
              </p:style>
            </p:sp>
            <p:sp>
              <p:nvSpPr>
                <p:cNvPr id="8303" name="CustomShape 61"/>
                <p:cNvSpPr/>
                <p:nvPr/>
              </p:nvSpPr>
              <p:spPr>
                <a:xfrm>
                  <a:off x="7938360" y="4290120"/>
                  <a:ext cx="1102320" cy="126144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bfbfbf"/>
                      </a:solidFill>
                      <a:latin typeface="Arial"/>
                      <a:ea typeface="ＭＳ Ｐゴシック"/>
                    </a:rPr>
                    <a:t>application</a:t>
                  </a:r>
                  <a:endParaRPr b="0" lang="en-US" sz="1400" spc="-1" strike="noStrike">
                    <a:latin typeface="Arial"/>
                  </a:endParaRPr>
                </a:p>
                <a:p>
                  <a:pPr algn="ctr">
                    <a:lnSpc>
                      <a:spcPct val="110000"/>
                    </a:lnSpc>
                    <a:tabLst>
                      <a:tab algn="l" pos="0"/>
                    </a:tabLst>
                  </a:pPr>
                  <a:r>
                    <a:rPr b="1" lang="en-US" sz="1400" spc="-1" strike="noStrike">
                      <a:solidFill>
                        <a:srgbClr val="0000a3"/>
                      </a:solidFill>
                      <a:latin typeface="Arial"/>
                      <a:ea typeface="ＭＳ Ｐゴシック"/>
                    </a:rPr>
                    <a:t>TCP</a:t>
                  </a:r>
                  <a:endParaRPr b="0" lang="en-US" sz="1400" spc="-1" strike="noStrike">
                    <a:latin typeface="Arial"/>
                  </a:endParaRPr>
                </a:p>
                <a:p>
                  <a:pPr algn="ctr">
                    <a:lnSpc>
                      <a:spcPct val="110000"/>
                    </a:lnSpc>
                    <a:tabLst>
                      <a:tab algn="l" pos="0"/>
                    </a:tabLst>
                  </a:pPr>
                  <a:r>
                    <a:rPr b="0" lang="en-US" sz="1400" spc="-1" strike="noStrike">
                      <a:solidFill>
                        <a:srgbClr val="bfbfbf"/>
                      </a:solidFill>
                      <a:latin typeface="Arial"/>
                      <a:ea typeface="ＭＳ Ｐゴシック"/>
                    </a:rPr>
                    <a:t>network</a:t>
                  </a:r>
                  <a:endParaRPr b="0" lang="en-US" sz="1400" spc="-1" strike="noStrike">
                    <a:latin typeface="Arial"/>
                  </a:endParaRPr>
                </a:p>
                <a:p>
                  <a:pPr algn="ctr">
                    <a:lnSpc>
                      <a:spcPct val="110000"/>
                    </a:lnSpc>
                    <a:tabLst>
                      <a:tab algn="l" pos="0"/>
                    </a:tabLst>
                  </a:pPr>
                  <a:r>
                    <a:rPr b="0" lang="en-US" sz="1400" spc="-1" strike="noStrike">
                      <a:solidFill>
                        <a:srgbClr val="bfbfbf"/>
                      </a:solidFill>
                      <a:latin typeface="Arial"/>
                      <a:ea typeface="ＭＳ Ｐゴシック"/>
                    </a:rPr>
                    <a:t>link</a:t>
                  </a:r>
                  <a:endParaRPr b="0" lang="en-US" sz="1400" spc="-1" strike="noStrike">
                    <a:latin typeface="Arial"/>
                  </a:endParaRPr>
                </a:p>
                <a:p>
                  <a:pPr algn="ctr">
                    <a:lnSpc>
                      <a:spcPct val="110000"/>
                    </a:lnSpc>
                    <a:tabLst>
                      <a:tab algn="l" pos="0"/>
                    </a:tabLst>
                  </a:pPr>
                  <a:r>
                    <a:rPr b="0" lang="en-US" sz="1400" spc="-1" strike="noStrike">
                      <a:solidFill>
                        <a:srgbClr val="bfbfbf"/>
                      </a:solidFill>
                      <a:latin typeface="Arial"/>
                      <a:ea typeface="ＭＳ Ｐゴシック"/>
                    </a:rPr>
                    <a:t>physical</a:t>
                  </a:r>
                  <a:endParaRPr b="0" lang="en-US" sz="1400" spc="-1" strike="noStrike">
                    <a:latin typeface="Arial"/>
                  </a:endParaRPr>
                </a:p>
              </p:txBody>
            </p:sp>
            <p:grpSp>
              <p:nvGrpSpPr>
                <p:cNvPr id="8304" name="Group 62"/>
                <p:cNvGrpSpPr/>
                <p:nvPr/>
              </p:nvGrpSpPr>
              <p:grpSpPr>
                <a:xfrm>
                  <a:off x="9268200" y="4619160"/>
                  <a:ext cx="671040" cy="699480"/>
                  <a:chOff x="9268200" y="4619160"/>
                  <a:chExt cx="671040" cy="699480"/>
                </a:xfrm>
              </p:grpSpPr>
              <p:pic>
                <p:nvPicPr>
                  <p:cNvPr id="8305" name="Picture 191" descr="desktop_computer_stylized_medium"/>
                  <p:cNvPicPr/>
                  <p:nvPr/>
                </p:nvPicPr>
                <p:blipFill>
                  <a:blip r:embed="rId2"/>
                  <a:stretch/>
                </p:blipFill>
                <p:spPr>
                  <a:xfrm>
                    <a:off x="9268200" y="4619160"/>
                    <a:ext cx="671040" cy="699480"/>
                  </a:xfrm>
                  <a:prstGeom prst="rect">
                    <a:avLst/>
                  </a:prstGeom>
                  <a:ln w="0">
                    <a:noFill/>
                  </a:ln>
                </p:spPr>
              </p:pic>
              <p:sp>
                <p:nvSpPr>
                  <p:cNvPr id="8306" name="CustomShape 63"/>
                  <p:cNvSpPr/>
                  <p:nvPr/>
                </p:nvSpPr>
                <p:spPr>
                  <a:xfrm>
                    <a:off x="9327240" y="4686480"/>
                    <a:ext cx="325080" cy="3189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8307" name="Line 64"/>
                <p:cNvSpPr/>
                <p:nvPr/>
              </p:nvSpPr>
              <p:spPr>
                <a:xfrm>
                  <a:off x="7978320" y="4803120"/>
                  <a:ext cx="1059840" cy="2880"/>
                </a:xfrm>
                <a:prstGeom prst="line">
                  <a:avLst/>
                </a:prstGeom>
                <a:ln w="19050">
                  <a:solidFill>
                    <a:srgbClr val="000000"/>
                  </a:solidFill>
                  <a:round/>
                </a:ln>
              </p:spPr>
              <p:style>
                <a:lnRef idx="0"/>
                <a:fillRef idx="0"/>
                <a:effectRef idx="0"/>
                <a:fontRef idx="minor"/>
              </p:style>
            </p:sp>
            <p:sp>
              <p:nvSpPr>
                <p:cNvPr id="8308" name="Line 65"/>
                <p:cNvSpPr/>
                <p:nvPr/>
              </p:nvSpPr>
              <p:spPr>
                <a:xfrm>
                  <a:off x="7982640" y="5032080"/>
                  <a:ext cx="1059840" cy="2880"/>
                </a:xfrm>
                <a:prstGeom prst="line">
                  <a:avLst/>
                </a:prstGeom>
                <a:ln w="19050">
                  <a:solidFill>
                    <a:srgbClr val="000000"/>
                  </a:solidFill>
                  <a:round/>
                </a:ln>
              </p:spPr>
              <p:style>
                <a:lnRef idx="0"/>
                <a:fillRef idx="0"/>
                <a:effectRef idx="0"/>
                <a:fontRef idx="minor"/>
              </p:style>
            </p:sp>
            <p:sp>
              <p:nvSpPr>
                <p:cNvPr id="8309" name="Line 66"/>
                <p:cNvSpPr/>
                <p:nvPr/>
              </p:nvSpPr>
              <p:spPr>
                <a:xfrm>
                  <a:off x="7987320" y="5271120"/>
                  <a:ext cx="1059480" cy="2880"/>
                </a:xfrm>
                <a:prstGeom prst="line">
                  <a:avLst/>
                </a:prstGeom>
                <a:ln w="19050">
                  <a:solidFill>
                    <a:srgbClr val="000000"/>
                  </a:solidFill>
                  <a:round/>
                </a:ln>
              </p:spPr>
              <p:style>
                <a:lnRef idx="0"/>
                <a:fillRef idx="0"/>
                <a:effectRef idx="0"/>
                <a:fontRef idx="minor"/>
              </p:style>
            </p:sp>
          </p:grpSp>
        </p:grpSp>
        <p:sp>
          <p:nvSpPr>
            <p:cNvPr id="8310" name="CustomShape 67"/>
            <p:cNvSpPr/>
            <p:nvPr/>
          </p:nvSpPr>
          <p:spPr>
            <a:xfrm>
              <a:off x="4680720" y="5265000"/>
              <a:ext cx="540360" cy="292680"/>
            </a:xfrm>
            <a:custGeom>
              <a:avLst/>
              <a:gdLst/>
              <a:ahLst/>
              <a:rect l="l" t="t" r="r" b="b"/>
              <a:pathLst>
                <a:path w="342" h="186">
                  <a:moveTo>
                    <a:pt x="0" y="186"/>
                  </a:moveTo>
                  <a:lnTo>
                    <a:pt x="342" y="0"/>
                  </a:lnTo>
                </a:path>
              </a:pathLst>
            </a:custGeom>
            <a:noFill/>
            <a:ln w="12700">
              <a:solidFill>
                <a:srgbClr val="000000"/>
              </a:solidFill>
              <a:round/>
            </a:ln>
          </p:spPr>
          <p:style>
            <a:lnRef idx="0"/>
            <a:fillRef idx="0"/>
            <a:effectRef idx="0"/>
            <a:fontRef idx="minor"/>
          </p:style>
        </p:sp>
        <p:sp>
          <p:nvSpPr>
            <p:cNvPr id="8311" name="CustomShape 68"/>
            <p:cNvSpPr/>
            <p:nvPr/>
          </p:nvSpPr>
          <p:spPr>
            <a:xfrm>
              <a:off x="5721840" y="5258880"/>
              <a:ext cx="504000" cy="305280"/>
            </a:xfrm>
            <a:custGeom>
              <a:avLst/>
              <a:gdLst/>
              <a:ahLst/>
              <a:rect l="l" t="t" r="r" b="b"/>
              <a:pathLst>
                <a:path w="318" h="194">
                  <a:moveTo>
                    <a:pt x="0" y="0"/>
                  </a:moveTo>
                  <a:lnTo>
                    <a:pt x="318" y="194"/>
                  </a:lnTo>
                </a:path>
              </a:pathLst>
            </a:custGeom>
            <a:noFill/>
            <a:ln w="12700">
              <a:solidFill>
                <a:srgbClr val="000000"/>
              </a:solidFill>
              <a:round/>
            </a:ln>
          </p:spPr>
          <p:style>
            <a:lnRef idx="0"/>
            <a:fillRef idx="0"/>
            <a:effectRef idx="0"/>
            <a:fontRef idx="minor"/>
          </p:style>
        </p:sp>
        <p:sp>
          <p:nvSpPr>
            <p:cNvPr id="8312" name="CustomShape 69"/>
            <p:cNvSpPr/>
            <p:nvPr/>
          </p:nvSpPr>
          <p:spPr>
            <a:xfrm>
              <a:off x="4656600" y="5650920"/>
              <a:ext cx="478440" cy="235440"/>
            </a:xfrm>
            <a:custGeom>
              <a:avLst/>
              <a:gdLst/>
              <a:ahLst/>
              <a:rect l="l" t="t" r="r" b="b"/>
              <a:pathLst>
                <a:path w="294" h="174">
                  <a:moveTo>
                    <a:pt x="0" y="0"/>
                  </a:moveTo>
                  <a:lnTo>
                    <a:pt x="294" y="174"/>
                  </a:lnTo>
                </a:path>
              </a:pathLst>
            </a:custGeom>
            <a:noFill/>
            <a:ln w="12700">
              <a:solidFill>
                <a:srgbClr val="000000"/>
              </a:solidFill>
              <a:round/>
            </a:ln>
          </p:spPr>
          <p:style>
            <a:lnRef idx="0"/>
            <a:fillRef idx="0"/>
            <a:effectRef idx="0"/>
            <a:fontRef idx="minor"/>
          </p:style>
        </p:sp>
        <p:sp>
          <p:nvSpPr>
            <p:cNvPr id="8313" name="CustomShape 70"/>
            <p:cNvSpPr/>
            <p:nvPr/>
          </p:nvSpPr>
          <p:spPr>
            <a:xfrm>
              <a:off x="5604480" y="5627160"/>
              <a:ext cx="627840" cy="245160"/>
            </a:xfrm>
            <a:custGeom>
              <a:avLst/>
              <a:gdLst/>
              <a:ahLst/>
              <a:rect l="l" t="t" r="r" b="b"/>
              <a:pathLst>
                <a:path w="378" h="174">
                  <a:moveTo>
                    <a:pt x="0" y="174"/>
                  </a:moveTo>
                  <a:lnTo>
                    <a:pt x="378" y="0"/>
                  </a:lnTo>
                </a:path>
              </a:pathLst>
            </a:custGeom>
            <a:noFill/>
            <a:ln w="12700">
              <a:solidFill>
                <a:srgbClr val="000000"/>
              </a:solidFill>
              <a:round/>
            </a:ln>
          </p:spPr>
          <p:style>
            <a:lnRef idx="0"/>
            <a:fillRef idx="0"/>
            <a:effectRef idx="0"/>
            <a:fontRef idx="minor"/>
          </p:style>
        </p:sp>
        <p:sp>
          <p:nvSpPr>
            <p:cNvPr id="8314" name="CustomShape 71"/>
            <p:cNvSpPr/>
            <p:nvPr/>
          </p:nvSpPr>
          <p:spPr>
            <a:xfrm>
              <a:off x="6272640" y="5681160"/>
              <a:ext cx="203760" cy="505440"/>
            </a:xfrm>
            <a:custGeom>
              <a:avLst/>
              <a:gdLst/>
              <a:ahLst/>
              <a:rect l="l" t="t" r="r" b="b"/>
              <a:pathLst>
                <a:path w="118" h="500">
                  <a:moveTo>
                    <a:pt x="0" y="500"/>
                  </a:moveTo>
                  <a:lnTo>
                    <a:pt x="118" y="0"/>
                  </a:lnTo>
                </a:path>
              </a:pathLst>
            </a:custGeom>
            <a:noFill/>
            <a:ln w="12700">
              <a:solidFill>
                <a:srgbClr val="000000"/>
              </a:solidFill>
              <a:round/>
            </a:ln>
          </p:spPr>
          <p:style>
            <a:lnRef idx="0"/>
            <a:fillRef idx="0"/>
            <a:effectRef idx="0"/>
            <a:fontRef idx="minor"/>
          </p:style>
        </p:sp>
        <p:sp>
          <p:nvSpPr>
            <p:cNvPr id="8315" name="CustomShape 72"/>
            <p:cNvSpPr/>
            <p:nvPr/>
          </p:nvSpPr>
          <p:spPr>
            <a:xfrm>
              <a:off x="5036040" y="6214320"/>
              <a:ext cx="968040" cy="79200"/>
            </a:xfrm>
            <a:custGeom>
              <a:avLst/>
              <a:gdLst/>
              <a:ahLst/>
              <a:rect l="l" t="t" r="r" b="b"/>
              <a:pathLst>
                <a:path w="370" h="32">
                  <a:moveTo>
                    <a:pt x="370" y="32"/>
                  </a:moveTo>
                  <a:lnTo>
                    <a:pt x="0" y="0"/>
                  </a:lnTo>
                </a:path>
              </a:pathLst>
            </a:custGeom>
            <a:noFill/>
            <a:ln w="12700">
              <a:solidFill>
                <a:srgbClr val="000000"/>
              </a:solidFill>
              <a:round/>
            </a:ln>
          </p:spPr>
          <p:style>
            <a:lnRef idx="0"/>
            <a:fillRef idx="0"/>
            <a:effectRef idx="0"/>
            <a:fontRef idx="minor"/>
          </p:style>
        </p:sp>
        <p:sp>
          <p:nvSpPr>
            <p:cNvPr id="8316" name="CustomShape 73"/>
            <p:cNvSpPr/>
            <p:nvPr/>
          </p:nvSpPr>
          <p:spPr>
            <a:xfrm>
              <a:off x="4499640" y="5695560"/>
              <a:ext cx="191160" cy="402120"/>
            </a:xfrm>
            <a:custGeom>
              <a:avLst/>
              <a:gdLst/>
              <a:ahLst/>
              <a:rect l="l" t="t" r="r" b="b"/>
              <a:pathLst>
                <a:path w="176" h="412">
                  <a:moveTo>
                    <a:pt x="162" y="408"/>
                  </a:moveTo>
                  <a:lnTo>
                    <a:pt x="176" y="412"/>
                  </a:lnTo>
                  <a:lnTo>
                    <a:pt x="0" y="0"/>
                  </a:lnTo>
                </a:path>
              </a:pathLst>
            </a:custGeom>
            <a:noFill/>
            <a:ln w="12700">
              <a:solidFill>
                <a:srgbClr val="000000"/>
              </a:solidFill>
              <a:round/>
            </a:ln>
          </p:spPr>
          <p:style>
            <a:lnRef idx="0"/>
            <a:fillRef idx="0"/>
            <a:effectRef idx="0"/>
            <a:fontRef idx="minor"/>
          </p:style>
        </p:sp>
        <p:sp>
          <p:nvSpPr>
            <p:cNvPr id="8317" name="CustomShape 74"/>
            <p:cNvSpPr/>
            <p:nvPr/>
          </p:nvSpPr>
          <p:spPr>
            <a:xfrm>
              <a:off x="3429000" y="4694400"/>
              <a:ext cx="5071320" cy="1296000"/>
            </a:xfrm>
            <a:custGeom>
              <a:avLst/>
              <a:gdLst/>
              <a:ahLst/>
              <a:rect l="l" t="t" r="r" b="b"/>
              <a:pathLst>
                <a:path w="5156094" h="1559667">
                  <a:moveTo>
                    <a:pt x="0" y="0"/>
                  </a:moveTo>
                  <a:cubicBezTo>
                    <a:pt x="2320" y="388965"/>
                    <a:pt x="4641" y="777929"/>
                    <a:pt x="6961" y="1166894"/>
                  </a:cubicBezTo>
                  <a:lnTo>
                    <a:pt x="1130946" y="1169234"/>
                  </a:lnTo>
                  <a:lnTo>
                    <a:pt x="1824854" y="1559667"/>
                  </a:lnTo>
                  <a:lnTo>
                    <a:pt x="2145216" y="1553959"/>
                  </a:lnTo>
                  <a:lnTo>
                    <a:pt x="2930257" y="1152811"/>
                  </a:lnTo>
                  <a:lnTo>
                    <a:pt x="5156094" y="1198456"/>
                  </a:lnTo>
                  <a:lnTo>
                    <a:pt x="5126381" y="64084"/>
                  </a:lnTo>
                </a:path>
              </a:pathLst>
            </a:custGeom>
            <a:noFill/>
            <a:ln w="22225">
              <a:solidFill>
                <a:srgbClr val="000090"/>
              </a:solidFill>
              <a:round/>
            </a:ln>
          </p:spPr>
          <p:style>
            <a:lnRef idx="0"/>
            <a:fillRef idx="0"/>
            <a:effectRef idx="0"/>
            <a:fontRef idx="minor"/>
          </p:style>
        </p:sp>
        <p:grpSp>
          <p:nvGrpSpPr>
            <p:cNvPr id="8318" name="Group 75"/>
            <p:cNvGrpSpPr/>
            <p:nvPr/>
          </p:nvGrpSpPr>
          <p:grpSpPr>
            <a:xfrm>
              <a:off x="5967720" y="6132600"/>
              <a:ext cx="493560" cy="258120"/>
              <a:chOff x="5967720" y="6132600"/>
              <a:chExt cx="493560" cy="258120"/>
            </a:xfrm>
          </p:grpSpPr>
          <p:sp>
            <p:nvSpPr>
              <p:cNvPr id="8319" name="CustomShape 76"/>
              <p:cNvSpPr/>
              <p:nvPr/>
            </p:nvSpPr>
            <p:spPr>
              <a:xfrm>
                <a:off x="5967720" y="6222960"/>
                <a:ext cx="493560" cy="167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8320" name="CustomShape 77"/>
              <p:cNvSpPr/>
              <p:nvPr/>
            </p:nvSpPr>
            <p:spPr>
              <a:xfrm>
                <a:off x="5967720" y="6132600"/>
                <a:ext cx="493200" cy="1663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8321" name="Group 78"/>
              <p:cNvGrpSpPr/>
              <p:nvPr/>
            </p:nvGrpSpPr>
            <p:grpSpPr>
              <a:xfrm>
                <a:off x="6041160" y="6154200"/>
                <a:ext cx="346320" cy="120960"/>
                <a:chOff x="6041160" y="6154200"/>
                <a:chExt cx="346320" cy="120960"/>
              </a:xfrm>
            </p:grpSpPr>
            <p:sp>
              <p:nvSpPr>
                <p:cNvPr id="8322" name="CustomShape 79"/>
                <p:cNvSpPr/>
                <p:nvPr/>
              </p:nvSpPr>
              <p:spPr>
                <a:xfrm>
                  <a:off x="6050880" y="6154200"/>
                  <a:ext cx="327600" cy="66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323" name="CustomShape 80"/>
                <p:cNvSpPr/>
                <p:nvPr/>
              </p:nvSpPr>
              <p:spPr>
                <a:xfrm>
                  <a:off x="6266880" y="6213600"/>
                  <a:ext cx="120600" cy="57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324" name="CustomShape 81"/>
                <p:cNvSpPr/>
                <p:nvPr/>
              </p:nvSpPr>
              <p:spPr>
                <a:xfrm>
                  <a:off x="6041160" y="6213600"/>
                  <a:ext cx="118440" cy="56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8325" name="CustomShape 82"/>
                <p:cNvSpPr/>
                <p:nvPr/>
              </p:nvSpPr>
              <p:spPr>
                <a:xfrm>
                  <a:off x="6083280" y="6184080"/>
                  <a:ext cx="260640" cy="91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sp>
        <p:nvSpPr>
          <p:cNvPr id="8326" name="CustomShape 83"/>
          <p:cNvSpPr/>
          <p:nvPr/>
        </p:nvSpPr>
        <p:spPr>
          <a:xfrm>
            <a:off x="760680" y="272160"/>
            <a:ext cx="11390760" cy="892080"/>
          </a:xfrm>
          <a:prstGeom prst="rect">
            <a:avLst/>
          </a:prstGeom>
          <a:noFill/>
          <a:ln w="0">
            <a:noFill/>
          </a:ln>
        </p:spPr>
        <p:style>
          <a:lnRef idx="0"/>
          <a:fillRef idx="0"/>
          <a:effectRef idx="0"/>
          <a:fontRef idx="minor"/>
        </p:style>
        <p:txBody>
          <a:bodyPr lIns="90000" rIns="90000" tIns="45000" bIns="45000" anchor="ctr">
            <a:normAutofit fontScale="60000"/>
          </a:bodyPr>
          <a:p>
            <a:pPr>
              <a:lnSpc>
                <a:spcPct val="90000"/>
              </a:lnSpc>
            </a:pPr>
            <a:r>
              <a:rPr b="1" lang="en-US" sz="4800" spc="-1" strike="noStrike">
                <a:solidFill>
                  <a:srgbClr val="0000a3"/>
                </a:solidFill>
                <a:latin typeface="Calibri Light"/>
                <a:ea typeface="DejaVu Sans"/>
              </a:rPr>
              <a:t>Explicit congestion notification </a:t>
            </a:r>
            <a:r>
              <a:rPr b="1" lang="en-US" sz="3600" spc="-1" strike="noStrike">
                <a:solidFill>
                  <a:srgbClr val="0000a3"/>
                </a:solidFill>
                <a:latin typeface="Calibri Light"/>
                <a:ea typeface="DejaVu Sans"/>
              </a:rPr>
              <a:t>(ECN)</a:t>
            </a:r>
            <a:endParaRPr b="0" lang="en-US" sz="3600" spc="-1" strike="noStrike">
              <a:latin typeface="Arial"/>
            </a:endParaRPr>
          </a:p>
        </p:txBody>
      </p:sp>
      <p:sp>
        <p:nvSpPr>
          <p:cNvPr id="8327" name="CustomShape 84"/>
          <p:cNvSpPr/>
          <p:nvPr/>
        </p:nvSpPr>
        <p:spPr>
          <a:xfrm>
            <a:off x="719640" y="1274400"/>
            <a:ext cx="11175120" cy="2617560"/>
          </a:xfrm>
          <a:prstGeom prst="rect">
            <a:avLst/>
          </a:prstGeom>
          <a:noFill/>
          <a:ln w="0">
            <a:noFill/>
          </a:ln>
        </p:spPr>
        <p:style>
          <a:lnRef idx="0"/>
          <a:fillRef idx="0"/>
          <a:effectRef idx="0"/>
          <a:fontRef idx="minor"/>
        </p:style>
        <p:txBody>
          <a:bodyPr lIns="90000" rIns="90000" tIns="45000" bIns="45000">
            <a:normAutofit/>
          </a:bodyPr>
          <a:p>
            <a:pPr marL="50760">
              <a:lnSpc>
                <a:spcPct val="90000"/>
              </a:lnSpc>
              <a:spcBef>
                <a:spcPts val="1001"/>
              </a:spcBef>
              <a:tabLst>
                <a:tab algn="l" pos="0"/>
              </a:tabLst>
            </a:pPr>
            <a:r>
              <a:rPr b="0" lang="en-US" sz="2800" spc="-1" strike="noStrike">
                <a:solidFill>
                  <a:srgbClr val="000000"/>
                </a:solidFill>
                <a:latin typeface="Calibri"/>
                <a:ea typeface="DejaVu Sans"/>
              </a:rPr>
              <a:t>TCP deployments often implement </a:t>
            </a:r>
            <a:r>
              <a:rPr b="0" i="1" lang="en-US" sz="2800" spc="-1" strike="noStrike">
                <a:solidFill>
                  <a:srgbClr val="c00000"/>
                </a:solidFill>
                <a:latin typeface="Calibri"/>
                <a:ea typeface="DejaVu Sans"/>
              </a:rPr>
              <a:t>network-assisted </a:t>
            </a:r>
            <a:r>
              <a:rPr b="0" lang="en-US" sz="2800" spc="-1" strike="noStrike">
                <a:solidFill>
                  <a:srgbClr val="000000"/>
                </a:solidFill>
                <a:latin typeface="Calibri"/>
                <a:ea typeface="DejaVu Sans"/>
              </a:rPr>
              <a:t>congestion control:</a:t>
            </a:r>
            <a:endParaRPr b="0" lang="en-US" sz="2800" spc="-1" strike="noStrike">
              <a:latin typeface="Arial"/>
            </a:endParaRPr>
          </a:p>
          <a:p>
            <a:pPr marL="457200" indent="-213480">
              <a:lnSpc>
                <a:spcPct val="90000"/>
              </a:lnSpc>
              <a:spcBef>
                <a:spcPts val="400"/>
              </a:spcBef>
              <a:buClr>
                <a:srgbClr val="0000a3"/>
              </a:buClr>
              <a:buFont typeface="Wingdings" charset="2"/>
              <a:buChar char=""/>
              <a:tabLst>
                <a:tab algn="l" pos="0"/>
              </a:tabLst>
            </a:pPr>
            <a:r>
              <a:rPr b="0" lang="en-US" sz="2400" spc="-1" strike="noStrike">
                <a:solidFill>
                  <a:srgbClr val="000000"/>
                </a:solidFill>
                <a:latin typeface="Calibri"/>
                <a:ea typeface="DejaVu Sans"/>
              </a:rPr>
              <a:t>two bits in IP header (ToS field) marked </a:t>
            </a:r>
            <a:r>
              <a:rPr b="0" i="1" lang="en-US" sz="2400" spc="-1" strike="noStrike">
                <a:solidFill>
                  <a:srgbClr val="c00000"/>
                </a:solidFill>
                <a:latin typeface="Calibri"/>
                <a:ea typeface="DejaVu Sans"/>
              </a:rPr>
              <a:t>by network router</a:t>
            </a:r>
            <a:r>
              <a:rPr b="0" lang="en-US" sz="2400" spc="-1" strike="noStrike">
                <a:solidFill>
                  <a:srgbClr val="c00000"/>
                </a:solidFill>
                <a:latin typeface="Calibri"/>
                <a:ea typeface="DejaVu Sans"/>
              </a:rPr>
              <a:t> </a:t>
            </a:r>
            <a:r>
              <a:rPr b="0" lang="en-US" sz="2400" spc="-1" strike="noStrike">
                <a:solidFill>
                  <a:srgbClr val="000000"/>
                </a:solidFill>
                <a:latin typeface="Calibri"/>
                <a:ea typeface="DejaVu Sans"/>
              </a:rPr>
              <a:t>to indicate congestion</a:t>
            </a:r>
            <a:endParaRPr b="0" lang="en-US" sz="2400" spc="-1" strike="noStrike">
              <a:latin typeface="Arial"/>
            </a:endParaRPr>
          </a:p>
          <a:p>
            <a:pPr lvl="1" marL="800280" indent="-213480">
              <a:lnSpc>
                <a:spcPct val="90000"/>
              </a:lnSpc>
              <a:spcBef>
                <a:spcPts val="400"/>
              </a:spcBef>
              <a:buClr>
                <a:srgbClr val="0000a3"/>
              </a:buClr>
              <a:buFont typeface="Arial"/>
              <a:buChar char="•"/>
              <a:tabLst>
                <a:tab algn="l" pos="0"/>
              </a:tabLst>
            </a:pPr>
            <a:r>
              <a:rPr b="0" i="1" lang="en-US" sz="2400" spc="-1" strike="noStrike">
                <a:solidFill>
                  <a:srgbClr val="000000"/>
                </a:solidFill>
                <a:latin typeface="Calibri"/>
                <a:ea typeface="DejaVu Sans"/>
              </a:rPr>
              <a:t>policy </a:t>
            </a:r>
            <a:r>
              <a:rPr b="0" lang="en-US" sz="2400" spc="-1" strike="noStrike">
                <a:solidFill>
                  <a:srgbClr val="000000"/>
                </a:solidFill>
                <a:latin typeface="Calibri"/>
                <a:ea typeface="DejaVu Sans"/>
              </a:rPr>
              <a:t>to determine marking chosen by network operator</a:t>
            </a:r>
            <a:endParaRPr b="0" lang="en-US" sz="2400" spc="-1" strike="noStrike">
              <a:latin typeface="Arial"/>
            </a:endParaRPr>
          </a:p>
          <a:p>
            <a:pPr marL="457200" indent="-213480">
              <a:lnSpc>
                <a:spcPct val="90000"/>
              </a:lnSpc>
              <a:spcBef>
                <a:spcPts val="400"/>
              </a:spcBef>
              <a:buClr>
                <a:srgbClr val="0000a3"/>
              </a:buClr>
              <a:buFont typeface="Wingdings" charset="2"/>
              <a:buChar char=""/>
              <a:tabLst>
                <a:tab algn="l" pos="0"/>
              </a:tabLst>
            </a:pPr>
            <a:r>
              <a:rPr b="0" lang="en-US" sz="2400" spc="-1" strike="noStrike">
                <a:solidFill>
                  <a:srgbClr val="000000"/>
                </a:solidFill>
                <a:latin typeface="Calibri"/>
                <a:ea typeface="DejaVu Sans"/>
              </a:rPr>
              <a:t>congestion indication carried to destination</a:t>
            </a:r>
            <a:endParaRPr b="0" lang="en-US" sz="2400" spc="-1" strike="noStrike">
              <a:latin typeface="Arial"/>
            </a:endParaRPr>
          </a:p>
          <a:p>
            <a:pPr marL="457200" indent="-213480">
              <a:lnSpc>
                <a:spcPct val="90000"/>
              </a:lnSpc>
              <a:spcBef>
                <a:spcPts val="400"/>
              </a:spcBef>
              <a:buClr>
                <a:srgbClr val="0000a3"/>
              </a:buClr>
              <a:buFont typeface="Wingdings" charset="2"/>
              <a:buChar char=""/>
              <a:tabLst>
                <a:tab algn="l" pos="0"/>
              </a:tabLst>
            </a:pPr>
            <a:r>
              <a:rPr b="0" lang="en-US" sz="2400" spc="-1" strike="noStrike">
                <a:solidFill>
                  <a:srgbClr val="000000"/>
                </a:solidFill>
                <a:latin typeface="Calibri"/>
                <a:ea typeface="DejaVu Sans"/>
              </a:rPr>
              <a:t>destination sets ECN bit on ACK segment to notify sender of congestion</a:t>
            </a:r>
            <a:endParaRPr b="0" lang="en-US" sz="2400" spc="-1" strike="noStrike">
              <a:latin typeface="Arial"/>
            </a:endParaRPr>
          </a:p>
          <a:p>
            <a:pPr marL="457200" indent="-213480">
              <a:lnSpc>
                <a:spcPct val="90000"/>
              </a:lnSpc>
              <a:spcBef>
                <a:spcPts val="400"/>
              </a:spcBef>
              <a:buClr>
                <a:srgbClr val="0000a3"/>
              </a:buClr>
              <a:buFont typeface="Wingdings" charset="2"/>
              <a:buChar char=""/>
              <a:tabLst>
                <a:tab algn="l" pos="0"/>
              </a:tabLst>
            </a:pPr>
            <a:r>
              <a:rPr b="0" lang="en-US" sz="2400" spc="-1" strike="noStrike">
                <a:solidFill>
                  <a:srgbClr val="000000"/>
                </a:solidFill>
                <a:latin typeface="Calibri"/>
                <a:ea typeface="DejaVu Sans"/>
              </a:rPr>
              <a:t>involves both IP </a:t>
            </a:r>
            <a:r>
              <a:rPr b="0" lang="en-US" sz="2000" spc="-1" strike="noStrike">
                <a:solidFill>
                  <a:srgbClr val="000000"/>
                </a:solidFill>
                <a:latin typeface="Calibri"/>
                <a:ea typeface="DejaVu Sans"/>
              </a:rPr>
              <a:t>(IP header ECN bit marking) </a:t>
            </a:r>
            <a:r>
              <a:rPr b="0" lang="en-US" sz="2400" spc="-1" strike="noStrike">
                <a:solidFill>
                  <a:srgbClr val="000000"/>
                </a:solidFill>
                <a:latin typeface="Calibri"/>
                <a:ea typeface="DejaVu Sans"/>
              </a:rPr>
              <a:t>and TCP </a:t>
            </a:r>
            <a:r>
              <a:rPr b="0" lang="en-US" sz="2000" spc="-1" strike="noStrike">
                <a:solidFill>
                  <a:srgbClr val="000000"/>
                </a:solidFill>
                <a:latin typeface="Calibri"/>
                <a:ea typeface="DejaVu Sans"/>
              </a:rPr>
              <a:t>(TCP header C,E bit marking)</a:t>
            </a:r>
            <a:endParaRPr b="0" lang="en-US" sz="2000" spc="-1" strike="noStrike">
              <a:latin typeface="Arial"/>
            </a:endParaRPr>
          </a:p>
        </p:txBody>
      </p:sp>
      <p:grpSp>
        <p:nvGrpSpPr>
          <p:cNvPr id="8328" name="Group 85"/>
          <p:cNvGrpSpPr/>
          <p:nvPr/>
        </p:nvGrpSpPr>
        <p:grpSpPr>
          <a:xfrm>
            <a:off x="3226680" y="5686200"/>
            <a:ext cx="1491480" cy="302760"/>
            <a:chOff x="3226680" y="5686200"/>
            <a:chExt cx="1491480" cy="302760"/>
          </a:xfrm>
        </p:grpSpPr>
        <p:grpSp>
          <p:nvGrpSpPr>
            <p:cNvPr id="8329" name="Group 86"/>
            <p:cNvGrpSpPr/>
            <p:nvPr/>
          </p:nvGrpSpPr>
          <p:grpSpPr>
            <a:xfrm>
              <a:off x="3226680" y="5686200"/>
              <a:ext cx="1491480" cy="302760"/>
              <a:chOff x="3226680" y="5686200"/>
              <a:chExt cx="1491480" cy="302760"/>
            </a:xfrm>
          </p:grpSpPr>
          <p:grpSp>
            <p:nvGrpSpPr>
              <p:cNvPr id="8330" name="Group 87"/>
              <p:cNvGrpSpPr/>
              <p:nvPr/>
            </p:nvGrpSpPr>
            <p:grpSpPr>
              <a:xfrm>
                <a:off x="3604320" y="5694120"/>
                <a:ext cx="811440" cy="254160"/>
                <a:chOff x="3604320" y="5694120"/>
                <a:chExt cx="811440" cy="254160"/>
              </a:xfrm>
            </p:grpSpPr>
            <p:sp>
              <p:nvSpPr>
                <p:cNvPr id="8331" name="CustomShape 88"/>
                <p:cNvSpPr/>
                <p:nvPr/>
              </p:nvSpPr>
              <p:spPr>
                <a:xfrm>
                  <a:off x="3650400" y="5697000"/>
                  <a:ext cx="735840" cy="192600"/>
                </a:xfrm>
                <a:prstGeom prst="rect">
                  <a:avLst/>
                </a:prstGeom>
                <a:solidFill>
                  <a:srgbClr val="008000"/>
                </a:solidFill>
                <a:ln w="12700">
                  <a:solidFill>
                    <a:srgbClr val="00664d"/>
                  </a:solidFill>
                  <a:round/>
                </a:ln>
              </p:spPr>
              <p:style>
                <a:lnRef idx="0"/>
                <a:fillRef idx="0"/>
                <a:effectRef idx="0"/>
                <a:fontRef idx="minor"/>
              </p:style>
            </p:sp>
            <p:sp>
              <p:nvSpPr>
                <p:cNvPr id="8332" name="CustomShape 89"/>
                <p:cNvSpPr/>
                <p:nvPr/>
              </p:nvSpPr>
              <p:spPr>
                <a:xfrm>
                  <a:off x="3609360" y="5746320"/>
                  <a:ext cx="734040" cy="194400"/>
                </a:xfrm>
                <a:prstGeom prst="rect">
                  <a:avLst/>
                </a:prstGeom>
                <a:solidFill>
                  <a:srgbClr val="008000"/>
                </a:solidFill>
                <a:ln w="12700">
                  <a:solidFill>
                    <a:srgbClr val="00664d"/>
                  </a:solidFill>
                  <a:round/>
                </a:ln>
              </p:spPr>
              <p:style>
                <a:lnRef idx="0"/>
                <a:fillRef idx="0"/>
                <a:effectRef idx="0"/>
                <a:fontRef idx="minor"/>
              </p:style>
            </p:sp>
            <p:sp>
              <p:nvSpPr>
                <p:cNvPr id="8333" name="CustomShape 90"/>
                <p:cNvSpPr/>
                <p:nvPr/>
              </p:nvSpPr>
              <p:spPr>
                <a:xfrm>
                  <a:off x="3604320" y="5694120"/>
                  <a:ext cx="781560" cy="51480"/>
                </a:xfrm>
                <a:custGeom>
                  <a:avLst/>
                  <a:gdLst/>
                  <a:ahLst/>
                  <a:rect l="l" t="t" r="r" b="b"/>
                  <a:pathLst>
                    <a:path w="1223105" h="93730">
                      <a:moveTo>
                        <a:pt x="0" y="89042"/>
                      </a:moveTo>
                      <a:lnTo>
                        <a:pt x="70293" y="0"/>
                      </a:lnTo>
                      <a:lnTo>
                        <a:pt x="1223105" y="4687"/>
                      </a:lnTo>
                      <a:lnTo>
                        <a:pt x="1143439" y="93730"/>
                      </a:lnTo>
                      <a:lnTo>
                        <a:pt x="0" y="89042"/>
                      </a:lnTo>
                      <a:close/>
                    </a:path>
                  </a:pathLst>
                </a:custGeom>
                <a:solidFill>
                  <a:srgbClr val="32946a"/>
                </a:solidFill>
                <a:ln w="0">
                  <a:noFill/>
                </a:ln>
              </p:spPr>
              <p:style>
                <a:lnRef idx="0"/>
                <a:fillRef idx="0"/>
                <a:effectRef idx="0"/>
                <a:fontRef idx="minor"/>
              </p:style>
            </p:sp>
            <p:sp>
              <p:nvSpPr>
                <p:cNvPr id="8334" name="CustomShape 91"/>
                <p:cNvSpPr/>
                <p:nvPr/>
              </p:nvSpPr>
              <p:spPr>
                <a:xfrm flipV="1" rot="21253200">
                  <a:off x="4318560" y="5699880"/>
                  <a:ext cx="84600" cy="244800"/>
                </a:xfrm>
                <a:custGeom>
                  <a:avLst/>
                  <a:gdLst/>
                  <a:ahLst/>
                  <a:rect l="l" t="t" r="r" b="b"/>
                  <a:pathLst>
                    <a:path w="136342" h="891908">
                      <a:moveTo>
                        <a:pt x="36019" y="731496"/>
                      </a:moveTo>
                      <a:lnTo>
                        <a:pt x="0" y="1"/>
                      </a:lnTo>
                      <a:lnTo>
                        <a:pt x="100909" y="172120"/>
                      </a:lnTo>
                      <a:lnTo>
                        <a:pt x="136342" y="891907"/>
                      </a:lnTo>
                      <a:lnTo>
                        <a:pt x="36019" y="731496"/>
                      </a:lnTo>
                      <a:close/>
                    </a:path>
                  </a:pathLst>
                </a:custGeom>
                <a:solidFill>
                  <a:srgbClr val="32946a"/>
                </a:solidFill>
                <a:ln w="0">
                  <a:noFill/>
                </a:ln>
              </p:spPr>
              <p:style>
                <a:lnRef idx="0"/>
                <a:fillRef idx="0"/>
                <a:effectRef idx="0"/>
                <a:fontRef idx="minor"/>
              </p:style>
            </p:sp>
          </p:grpSp>
          <p:sp>
            <p:nvSpPr>
              <p:cNvPr id="8335" name="CustomShape 92"/>
              <p:cNvSpPr/>
              <p:nvPr/>
            </p:nvSpPr>
            <p:spPr>
              <a:xfrm>
                <a:off x="3226680" y="5686200"/>
                <a:ext cx="1491480" cy="3027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400" spc="-1" strike="noStrike">
                    <a:solidFill>
                      <a:srgbClr val="ffffff"/>
                    </a:solidFill>
                    <a:latin typeface="Tahoma"/>
                    <a:ea typeface="ＭＳ Ｐゴシック"/>
                  </a:rPr>
                  <a:t>ECN=10</a:t>
                </a:r>
                <a:endParaRPr b="0" lang="en-US" sz="1400" spc="-1" strike="noStrike">
                  <a:latin typeface="Arial"/>
                </a:endParaRPr>
              </a:p>
            </p:txBody>
          </p:sp>
        </p:grpSp>
        <p:sp>
          <p:nvSpPr>
            <p:cNvPr id="8336" name="CustomShape 93"/>
            <p:cNvSpPr/>
            <p:nvPr/>
          </p:nvSpPr>
          <p:spPr>
            <a:xfrm flipV="1">
              <a:off x="3875040" y="5970240"/>
              <a:ext cx="609840" cy="360"/>
            </a:xfrm>
            <a:custGeom>
              <a:avLst/>
              <a:gdLst/>
              <a:ahLst/>
              <a:rect l="l" t="t" r="r" b="b"/>
              <a:pathLst>
                <a:path w="21600" h="21600">
                  <a:moveTo>
                    <a:pt x="0" y="0"/>
                  </a:moveTo>
                  <a:lnTo>
                    <a:pt x="21600" y="21600"/>
                  </a:lnTo>
                </a:path>
              </a:pathLst>
            </a:custGeom>
            <a:noFill/>
            <a:ln w="9525">
              <a:solidFill>
                <a:srgbClr val="008000"/>
              </a:solidFill>
              <a:round/>
              <a:tailEnd len="med" type="triangle" w="med"/>
            </a:ln>
          </p:spPr>
          <p:style>
            <a:lnRef idx="0"/>
            <a:fillRef idx="0"/>
            <a:effectRef idx="0"/>
            <a:fontRef idx="minor"/>
          </p:style>
        </p:sp>
      </p:grpSp>
      <p:grpSp>
        <p:nvGrpSpPr>
          <p:cNvPr id="8337" name="Group 94"/>
          <p:cNvGrpSpPr/>
          <p:nvPr/>
        </p:nvGrpSpPr>
        <p:grpSpPr>
          <a:xfrm>
            <a:off x="5346000" y="5617800"/>
            <a:ext cx="1491480" cy="353880"/>
            <a:chOff x="5346000" y="5617800"/>
            <a:chExt cx="1491480" cy="353880"/>
          </a:xfrm>
        </p:grpSpPr>
        <p:grpSp>
          <p:nvGrpSpPr>
            <p:cNvPr id="8338" name="Group 95"/>
            <p:cNvGrpSpPr/>
            <p:nvPr/>
          </p:nvGrpSpPr>
          <p:grpSpPr>
            <a:xfrm>
              <a:off x="5346000" y="5617800"/>
              <a:ext cx="1491480" cy="302760"/>
              <a:chOff x="5346000" y="5617800"/>
              <a:chExt cx="1491480" cy="302760"/>
            </a:xfrm>
          </p:grpSpPr>
          <p:grpSp>
            <p:nvGrpSpPr>
              <p:cNvPr id="8339" name="Group 96"/>
              <p:cNvGrpSpPr/>
              <p:nvPr/>
            </p:nvGrpSpPr>
            <p:grpSpPr>
              <a:xfrm>
                <a:off x="5723640" y="5625720"/>
                <a:ext cx="811800" cy="255240"/>
                <a:chOff x="5723640" y="5625720"/>
                <a:chExt cx="811800" cy="255240"/>
              </a:xfrm>
            </p:grpSpPr>
            <p:sp>
              <p:nvSpPr>
                <p:cNvPr id="8340" name="CustomShape 97"/>
                <p:cNvSpPr/>
                <p:nvPr/>
              </p:nvSpPr>
              <p:spPr>
                <a:xfrm>
                  <a:off x="5769720" y="5628960"/>
                  <a:ext cx="735840" cy="192600"/>
                </a:xfrm>
                <a:prstGeom prst="rect">
                  <a:avLst/>
                </a:prstGeom>
                <a:solidFill>
                  <a:srgbClr val="008000"/>
                </a:solidFill>
                <a:ln w="12700">
                  <a:solidFill>
                    <a:srgbClr val="00664d"/>
                  </a:solidFill>
                  <a:round/>
                </a:ln>
              </p:spPr>
              <p:style>
                <a:lnRef idx="0"/>
                <a:fillRef idx="0"/>
                <a:effectRef idx="0"/>
                <a:fontRef idx="minor"/>
              </p:style>
            </p:sp>
            <p:sp>
              <p:nvSpPr>
                <p:cNvPr id="8341" name="CustomShape 98"/>
                <p:cNvSpPr/>
                <p:nvPr/>
              </p:nvSpPr>
              <p:spPr>
                <a:xfrm>
                  <a:off x="5728320" y="5678280"/>
                  <a:ext cx="734040" cy="194400"/>
                </a:xfrm>
                <a:prstGeom prst="rect">
                  <a:avLst/>
                </a:prstGeom>
                <a:solidFill>
                  <a:srgbClr val="008000"/>
                </a:solidFill>
                <a:ln w="12700">
                  <a:solidFill>
                    <a:srgbClr val="00664d"/>
                  </a:solidFill>
                  <a:round/>
                </a:ln>
              </p:spPr>
              <p:style>
                <a:lnRef idx="0"/>
                <a:fillRef idx="0"/>
                <a:effectRef idx="0"/>
                <a:fontRef idx="minor"/>
              </p:style>
            </p:sp>
            <p:sp>
              <p:nvSpPr>
                <p:cNvPr id="8342" name="CustomShape 99"/>
                <p:cNvSpPr/>
                <p:nvPr/>
              </p:nvSpPr>
              <p:spPr>
                <a:xfrm>
                  <a:off x="5723640" y="5625720"/>
                  <a:ext cx="781560" cy="51480"/>
                </a:xfrm>
                <a:custGeom>
                  <a:avLst/>
                  <a:gdLst/>
                  <a:ahLst/>
                  <a:rect l="l" t="t" r="r" b="b"/>
                  <a:pathLst>
                    <a:path w="1223105" h="93730">
                      <a:moveTo>
                        <a:pt x="0" y="89042"/>
                      </a:moveTo>
                      <a:lnTo>
                        <a:pt x="70293" y="0"/>
                      </a:lnTo>
                      <a:lnTo>
                        <a:pt x="1223105" y="4687"/>
                      </a:lnTo>
                      <a:lnTo>
                        <a:pt x="1143439" y="93730"/>
                      </a:lnTo>
                      <a:lnTo>
                        <a:pt x="0" y="89042"/>
                      </a:lnTo>
                      <a:close/>
                    </a:path>
                  </a:pathLst>
                </a:custGeom>
                <a:solidFill>
                  <a:srgbClr val="32946a"/>
                </a:solidFill>
                <a:ln w="0">
                  <a:noFill/>
                </a:ln>
              </p:spPr>
              <p:style>
                <a:lnRef idx="0"/>
                <a:fillRef idx="0"/>
                <a:effectRef idx="0"/>
                <a:fontRef idx="minor"/>
              </p:style>
            </p:sp>
            <p:sp>
              <p:nvSpPr>
                <p:cNvPr id="8343" name="CustomShape 100"/>
                <p:cNvSpPr/>
                <p:nvPr/>
              </p:nvSpPr>
              <p:spPr>
                <a:xfrm flipV="1" rot="21252600">
                  <a:off x="6438240" y="5631120"/>
                  <a:ext cx="84600" cy="245880"/>
                </a:xfrm>
                <a:custGeom>
                  <a:avLst/>
                  <a:gdLst/>
                  <a:ahLst/>
                  <a:rect l="l" t="t" r="r" b="b"/>
                  <a:pathLst>
                    <a:path w="136342" h="891908">
                      <a:moveTo>
                        <a:pt x="36019" y="731496"/>
                      </a:moveTo>
                      <a:lnTo>
                        <a:pt x="0" y="1"/>
                      </a:lnTo>
                      <a:lnTo>
                        <a:pt x="100909" y="172120"/>
                      </a:lnTo>
                      <a:lnTo>
                        <a:pt x="136342" y="891907"/>
                      </a:lnTo>
                      <a:lnTo>
                        <a:pt x="36019" y="731496"/>
                      </a:lnTo>
                      <a:close/>
                    </a:path>
                  </a:pathLst>
                </a:custGeom>
                <a:solidFill>
                  <a:srgbClr val="32946a"/>
                </a:solidFill>
                <a:ln w="0">
                  <a:noFill/>
                </a:ln>
              </p:spPr>
              <p:style>
                <a:lnRef idx="0"/>
                <a:fillRef idx="0"/>
                <a:effectRef idx="0"/>
                <a:fontRef idx="minor"/>
              </p:style>
            </p:sp>
          </p:grpSp>
          <p:sp>
            <p:nvSpPr>
              <p:cNvPr id="8344" name="CustomShape 101"/>
              <p:cNvSpPr/>
              <p:nvPr/>
            </p:nvSpPr>
            <p:spPr>
              <a:xfrm>
                <a:off x="5346000" y="5617800"/>
                <a:ext cx="1491480" cy="3027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400" spc="-1" strike="noStrike">
                    <a:solidFill>
                      <a:srgbClr val="ffffff"/>
                    </a:solidFill>
                    <a:latin typeface="Tahoma"/>
                    <a:ea typeface="ＭＳ Ｐゴシック"/>
                  </a:rPr>
                  <a:t>ECN=</a:t>
                </a:r>
                <a:r>
                  <a:rPr b="0" lang="en-US" sz="1400" spc="-1" strike="noStrike">
                    <a:solidFill>
                      <a:srgbClr val="ff0000"/>
                    </a:solidFill>
                    <a:latin typeface="Tahoma"/>
                    <a:ea typeface="ＭＳ Ｐゴシック"/>
                  </a:rPr>
                  <a:t>11</a:t>
                </a:r>
                <a:endParaRPr b="0" lang="en-US" sz="1400" spc="-1" strike="noStrike">
                  <a:latin typeface="Arial"/>
                </a:endParaRPr>
              </a:p>
            </p:txBody>
          </p:sp>
        </p:grpSp>
        <p:sp>
          <p:nvSpPr>
            <p:cNvPr id="8345" name="CustomShape 102"/>
            <p:cNvSpPr/>
            <p:nvPr/>
          </p:nvSpPr>
          <p:spPr>
            <a:xfrm flipV="1">
              <a:off x="6208200" y="5789520"/>
              <a:ext cx="455040" cy="181800"/>
            </a:xfrm>
            <a:custGeom>
              <a:avLst/>
              <a:gdLst/>
              <a:ahLst/>
              <a:rect l="l" t="t" r="r" b="b"/>
              <a:pathLst>
                <a:path w="21600" h="21600">
                  <a:moveTo>
                    <a:pt x="0" y="0"/>
                  </a:moveTo>
                  <a:lnTo>
                    <a:pt x="21600" y="21600"/>
                  </a:lnTo>
                </a:path>
              </a:pathLst>
            </a:custGeom>
            <a:noFill/>
            <a:ln w="9525">
              <a:solidFill>
                <a:srgbClr val="008000"/>
              </a:solidFill>
              <a:round/>
              <a:tailEnd len="med" type="triangle" w="med"/>
            </a:ln>
          </p:spPr>
          <p:style>
            <a:lnRef idx="0"/>
            <a:fillRef idx="0"/>
            <a:effectRef idx="0"/>
            <a:fontRef idx="minor"/>
          </p:style>
        </p:sp>
      </p:grpSp>
      <p:grpSp>
        <p:nvGrpSpPr>
          <p:cNvPr id="8346" name="Group 103"/>
          <p:cNvGrpSpPr/>
          <p:nvPr/>
        </p:nvGrpSpPr>
        <p:grpSpPr>
          <a:xfrm>
            <a:off x="4055760" y="4376520"/>
            <a:ext cx="3980520" cy="374400"/>
            <a:chOff x="4055760" y="4376520"/>
            <a:chExt cx="3980520" cy="374400"/>
          </a:xfrm>
        </p:grpSpPr>
        <p:grpSp>
          <p:nvGrpSpPr>
            <p:cNvPr id="8347" name="Group 104"/>
            <p:cNvGrpSpPr/>
            <p:nvPr/>
          </p:nvGrpSpPr>
          <p:grpSpPr>
            <a:xfrm>
              <a:off x="5233320" y="4376520"/>
              <a:ext cx="1491120" cy="302760"/>
              <a:chOff x="5233320" y="4376520"/>
              <a:chExt cx="1491120" cy="302760"/>
            </a:xfrm>
          </p:grpSpPr>
          <p:sp>
            <p:nvSpPr>
              <p:cNvPr id="8348" name="CustomShape 105"/>
              <p:cNvSpPr/>
              <p:nvPr/>
            </p:nvSpPr>
            <p:spPr>
              <a:xfrm>
                <a:off x="5631480" y="4390560"/>
                <a:ext cx="734040" cy="192600"/>
              </a:xfrm>
              <a:prstGeom prst="rect">
                <a:avLst/>
              </a:prstGeom>
              <a:solidFill>
                <a:srgbClr val="008000"/>
              </a:solidFill>
              <a:ln w="12700">
                <a:solidFill>
                  <a:srgbClr val="00664d"/>
                </a:solidFill>
                <a:round/>
              </a:ln>
            </p:spPr>
            <p:style>
              <a:lnRef idx="0"/>
              <a:fillRef idx="0"/>
              <a:effectRef idx="0"/>
              <a:fontRef idx="minor"/>
            </p:style>
          </p:sp>
          <p:sp>
            <p:nvSpPr>
              <p:cNvPr id="8349" name="CustomShape 106"/>
              <p:cNvSpPr/>
              <p:nvPr/>
            </p:nvSpPr>
            <p:spPr>
              <a:xfrm>
                <a:off x="5588640" y="4440600"/>
                <a:ext cx="734760" cy="194040"/>
              </a:xfrm>
              <a:prstGeom prst="rect">
                <a:avLst/>
              </a:prstGeom>
              <a:solidFill>
                <a:srgbClr val="0000ff"/>
              </a:solidFill>
              <a:ln w="12700">
                <a:solidFill>
                  <a:srgbClr val="000090"/>
                </a:solidFill>
                <a:miter/>
              </a:ln>
            </p:spPr>
            <p:style>
              <a:lnRef idx="0"/>
              <a:fillRef idx="0"/>
              <a:effectRef idx="0"/>
              <a:fontRef idx="minor"/>
            </p:style>
          </p:sp>
          <p:sp>
            <p:nvSpPr>
              <p:cNvPr id="8350" name="CustomShape 107"/>
              <p:cNvSpPr/>
              <p:nvPr/>
            </p:nvSpPr>
            <p:spPr>
              <a:xfrm>
                <a:off x="5584320" y="4387680"/>
                <a:ext cx="781560" cy="51120"/>
              </a:xfrm>
              <a:custGeom>
                <a:avLst/>
                <a:gdLst/>
                <a:ahLst/>
                <a:rect l="l" t="t" r="r" b="b"/>
                <a:pathLst>
                  <a:path w="1223105" h="93730">
                    <a:moveTo>
                      <a:pt x="0" y="89042"/>
                    </a:moveTo>
                    <a:lnTo>
                      <a:pt x="70293" y="0"/>
                    </a:lnTo>
                    <a:lnTo>
                      <a:pt x="1223105" y="4687"/>
                    </a:lnTo>
                    <a:lnTo>
                      <a:pt x="1143439" y="93730"/>
                    </a:lnTo>
                    <a:lnTo>
                      <a:pt x="0" y="89042"/>
                    </a:lnTo>
                    <a:close/>
                  </a:path>
                </a:pathLst>
              </a:custGeom>
              <a:solidFill>
                <a:srgbClr val="3366ff"/>
              </a:solidFill>
              <a:ln w="9525">
                <a:solidFill>
                  <a:srgbClr val="000090"/>
                </a:solidFill>
                <a:round/>
              </a:ln>
            </p:spPr>
            <p:style>
              <a:lnRef idx="0"/>
              <a:fillRef idx="0"/>
              <a:effectRef idx="0"/>
              <a:fontRef idx="minor"/>
            </p:style>
          </p:sp>
          <p:sp>
            <p:nvSpPr>
              <p:cNvPr id="8351" name="CustomShape 108"/>
              <p:cNvSpPr/>
              <p:nvPr/>
            </p:nvSpPr>
            <p:spPr>
              <a:xfrm flipV="1" rot="21210600">
                <a:off x="6303600" y="4392720"/>
                <a:ext cx="84960" cy="245520"/>
              </a:xfrm>
              <a:custGeom>
                <a:avLst/>
                <a:gdLst/>
                <a:ahLst/>
                <a:rect l="l" t="t" r="r" b="b"/>
                <a:pathLst>
                  <a:path w="136342" h="891908">
                    <a:moveTo>
                      <a:pt x="36019" y="731496"/>
                    </a:moveTo>
                    <a:lnTo>
                      <a:pt x="0" y="1"/>
                    </a:lnTo>
                    <a:lnTo>
                      <a:pt x="100909" y="172120"/>
                    </a:lnTo>
                    <a:lnTo>
                      <a:pt x="136342" y="891907"/>
                    </a:lnTo>
                    <a:lnTo>
                      <a:pt x="36019" y="731496"/>
                    </a:lnTo>
                    <a:close/>
                  </a:path>
                </a:pathLst>
              </a:custGeom>
              <a:solidFill>
                <a:srgbClr val="3366ff"/>
              </a:solidFill>
              <a:ln w="9525">
                <a:solidFill>
                  <a:srgbClr val="000090"/>
                </a:solidFill>
                <a:round/>
              </a:ln>
            </p:spPr>
            <p:style>
              <a:lnRef idx="0"/>
              <a:fillRef idx="0"/>
              <a:effectRef idx="0"/>
              <a:fontRef idx="minor"/>
            </p:style>
          </p:sp>
          <p:sp>
            <p:nvSpPr>
              <p:cNvPr id="8352" name="CustomShape 109"/>
              <p:cNvSpPr/>
              <p:nvPr/>
            </p:nvSpPr>
            <p:spPr>
              <a:xfrm>
                <a:off x="5233320" y="4376520"/>
                <a:ext cx="1491120" cy="3027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400" spc="-1" strike="noStrike">
                    <a:solidFill>
                      <a:srgbClr val="ffffff"/>
                    </a:solidFill>
                    <a:latin typeface="Tahoma"/>
                    <a:ea typeface="ＭＳ Ｐゴシック"/>
                  </a:rPr>
                  <a:t>ECE=</a:t>
                </a:r>
                <a:r>
                  <a:rPr b="0" lang="en-US" sz="1400" spc="-1" strike="noStrike">
                    <a:solidFill>
                      <a:srgbClr val="ff0000"/>
                    </a:solidFill>
                    <a:latin typeface="Tahoma"/>
                    <a:ea typeface="ＭＳ Ｐゴシック"/>
                  </a:rPr>
                  <a:t>1</a:t>
                </a:r>
                <a:endParaRPr b="0" lang="en-US" sz="1400" spc="-1" strike="noStrike">
                  <a:latin typeface="Arial"/>
                </a:endParaRPr>
              </a:p>
            </p:txBody>
          </p:sp>
        </p:grpSp>
        <p:sp>
          <p:nvSpPr>
            <p:cNvPr id="8353" name="CustomShape 110"/>
            <p:cNvSpPr/>
            <p:nvPr/>
          </p:nvSpPr>
          <p:spPr>
            <a:xfrm flipH="1" flipV="1">
              <a:off x="5523480" y="4745160"/>
              <a:ext cx="695520" cy="5400"/>
            </a:xfrm>
            <a:custGeom>
              <a:avLst/>
              <a:gdLst/>
              <a:ahLst/>
              <a:rect l="l" t="t" r="r" b="b"/>
              <a:pathLst>
                <a:path w="21600" h="21600">
                  <a:moveTo>
                    <a:pt x="0" y="0"/>
                  </a:moveTo>
                  <a:lnTo>
                    <a:pt x="21600" y="21600"/>
                  </a:lnTo>
                </a:path>
              </a:pathLst>
            </a:custGeom>
            <a:noFill/>
            <a:ln w="9525">
              <a:solidFill>
                <a:srgbClr val="0000ff"/>
              </a:solidFill>
              <a:round/>
              <a:tailEnd len="med" type="triangle" w="med"/>
            </a:ln>
          </p:spPr>
          <p:style>
            <a:lnRef idx="0"/>
            <a:fillRef idx="0"/>
            <a:effectRef idx="0"/>
            <a:fontRef idx="minor"/>
          </p:style>
        </p:sp>
        <p:sp>
          <p:nvSpPr>
            <p:cNvPr id="8354" name="CustomShape 111"/>
            <p:cNvSpPr/>
            <p:nvPr/>
          </p:nvSpPr>
          <p:spPr>
            <a:xfrm flipH="1">
              <a:off x="4055400" y="4681800"/>
              <a:ext cx="3980520" cy="360"/>
            </a:xfrm>
            <a:custGeom>
              <a:avLst/>
              <a:gdLst/>
              <a:ahLst/>
              <a:rect l="l" t="t" r="r" b="b"/>
              <a:pathLst>
                <a:path w="21600" h="21600">
                  <a:moveTo>
                    <a:pt x="0" y="0"/>
                  </a:moveTo>
                  <a:lnTo>
                    <a:pt x="21600" y="21600"/>
                  </a:lnTo>
                </a:path>
              </a:pathLst>
            </a:custGeom>
            <a:noFill/>
            <a:ln w="12700">
              <a:solidFill>
                <a:srgbClr val="0000ff"/>
              </a:solidFill>
              <a:round/>
              <a:tailEnd len="med" type="triangle" w="med"/>
            </a:ln>
          </p:spPr>
          <p:style>
            <a:lnRef idx="0"/>
            <a:fillRef idx="0"/>
            <a:effectRef idx="0"/>
            <a:fontRef idx="minor"/>
          </p:style>
        </p:sp>
      </p:grpSp>
      <p:grpSp>
        <p:nvGrpSpPr>
          <p:cNvPr id="8355" name="Group 112"/>
          <p:cNvGrpSpPr/>
          <p:nvPr/>
        </p:nvGrpSpPr>
        <p:grpSpPr>
          <a:xfrm>
            <a:off x="2572200" y="6003360"/>
            <a:ext cx="1269360" cy="457200"/>
            <a:chOff x="2572200" y="6003360"/>
            <a:chExt cx="1269360" cy="457200"/>
          </a:xfrm>
        </p:grpSpPr>
        <p:sp>
          <p:nvSpPr>
            <p:cNvPr id="8356" name="CustomShape 113"/>
            <p:cNvSpPr/>
            <p:nvPr/>
          </p:nvSpPr>
          <p:spPr>
            <a:xfrm>
              <a:off x="2572200" y="6157800"/>
              <a:ext cx="126936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IP datagram</a:t>
              </a:r>
              <a:endParaRPr b="0" lang="en-US" sz="1400" spc="-1" strike="noStrike">
                <a:latin typeface="Arial"/>
              </a:endParaRPr>
            </a:p>
          </p:txBody>
        </p:sp>
        <p:sp>
          <p:nvSpPr>
            <p:cNvPr id="8357" name="Line 114"/>
            <p:cNvSpPr/>
            <p:nvPr/>
          </p:nvSpPr>
          <p:spPr>
            <a:xfrm flipH="1">
              <a:off x="3508920" y="6003360"/>
              <a:ext cx="274680" cy="240120"/>
            </a:xfrm>
            <a:prstGeom prst="line">
              <a:avLst/>
            </a:prstGeom>
            <a:ln w="9525">
              <a:solidFill>
                <a:srgbClr val="000000"/>
              </a:solidFill>
              <a:round/>
            </a:ln>
          </p:spPr>
          <p:style>
            <a:lnRef idx="0"/>
            <a:fillRef idx="0"/>
            <a:effectRef idx="0"/>
            <a:fontRef idx="minor"/>
          </p:style>
        </p:sp>
      </p:grpSp>
      <p:grpSp>
        <p:nvGrpSpPr>
          <p:cNvPr id="8358" name="Group 115"/>
          <p:cNvGrpSpPr/>
          <p:nvPr/>
        </p:nvGrpSpPr>
        <p:grpSpPr>
          <a:xfrm>
            <a:off x="6183720" y="3838320"/>
            <a:ext cx="1767600" cy="515520"/>
            <a:chOff x="6183720" y="3838320"/>
            <a:chExt cx="1767600" cy="515520"/>
          </a:xfrm>
        </p:grpSpPr>
        <p:sp>
          <p:nvSpPr>
            <p:cNvPr id="8359" name="CustomShape 116"/>
            <p:cNvSpPr/>
            <p:nvPr/>
          </p:nvSpPr>
          <p:spPr>
            <a:xfrm>
              <a:off x="6183720" y="3838320"/>
              <a:ext cx="176760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TCP ACK segment</a:t>
              </a:r>
              <a:endParaRPr b="0" lang="en-US" sz="1400" spc="-1" strike="noStrike">
                <a:latin typeface="Arial"/>
              </a:endParaRPr>
            </a:p>
          </p:txBody>
        </p:sp>
        <p:sp>
          <p:nvSpPr>
            <p:cNvPr id="8360" name="Line 117"/>
            <p:cNvSpPr/>
            <p:nvPr/>
          </p:nvSpPr>
          <p:spPr>
            <a:xfrm flipH="1">
              <a:off x="6355080" y="4113360"/>
              <a:ext cx="274680" cy="240480"/>
            </a:xfrm>
            <a:prstGeom prst="line">
              <a:avLst/>
            </a:prstGeom>
            <a:ln w="9525">
              <a:solidFill>
                <a:srgbClr val="000000"/>
              </a:solidFill>
              <a:round/>
            </a:ln>
          </p:spPr>
          <p:style>
            <a:lnRef idx="0"/>
            <a:fillRef idx="0"/>
            <a:effectRef idx="0"/>
            <a:fontRef idx="minor"/>
          </p:style>
        </p:sp>
      </p:grpSp>
      <p:sp>
        <p:nvSpPr>
          <p:cNvPr id="8361" name="CustomShape 118"/>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0092158F-691E-466A-B6CB-58E91C0F8F51}" type="slidenum">
              <a:rPr b="0" lang="en-US" sz="1100" spc="-1" strike="noStrike">
                <a:solidFill>
                  <a:srgbClr val="404040"/>
                </a:solidFill>
                <a:latin typeface="Calibri"/>
                <a:ea typeface="DejaVu Sans"/>
              </a:rPr>
              <a:t>132</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315" dur="indefinite" restart="never" nodeType="tmRoot">
          <p:childTnLst>
            <p:seq>
              <p:cTn id="3316" dur="indefinite" nodeType="mainSeq">
                <p:childTnLst>
                  <p:par>
                    <p:cTn id="3317" fill="hold">
                      <p:stCondLst>
                        <p:cond delay="indefinite"/>
                      </p:stCondLst>
                      <p:childTnLst>
                        <p:par>
                          <p:cTn id="3318" fill="hold">
                            <p:stCondLst>
                              <p:cond delay="0"/>
                            </p:stCondLst>
                            <p:childTnLst>
                              <p:par>
                                <p:cTn id="3319" nodeType="clickEffect" fill="hold" presetClass="entr" presetID="9">
                                  <p:stCondLst>
                                    <p:cond delay="0"/>
                                  </p:stCondLst>
                                  <p:childTnLst>
                                    <p:set>
                                      <p:cBhvr>
                                        <p:cTn id="3320" dur="1" fill="hold">
                                          <p:stCondLst>
                                            <p:cond delay="0"/>
                                          </p:stCondLst>
                                        </p:cTn>
                                        <p:tgtEl>
                                          <p:spTgt spid="8327">
                                            <p:txEl>
                                              <p:pRg st="1" end="1"/>
                                            </p:txEl>
                                          </p:spTgt>
                                        </p:tgtEl>
                                        <p:attrNameLst>
                                          <p:attrName>style.visibility</p:attrName>
                                        </p:attrNameLst>
                                      </p:cBhvr>
                                      <p:to>
                                        <p:strVal val="visible"/>
                                      </p:to>
                                    </p:set>
                                    <p:animEffect filter="dissolve" transition="in">
                                      <p:cBhvr additive="repl">
                                        <p:cTn id="3321" dur="500"/>
                                        <p:tgtEl>
                                          <p:spTgt spid="8327">
                                            <p:txEl>
                                              <p:pRg st="1" end="1"/>
                                            </p:txEl>
                                          </p:spTgt>
                                        </p:tgtEl>
                                      </p:cBhvr>
                                    </p:animEffect>
                                  </p:childTnLst>
                                </p:cTn>
                              </p:par>
                              <p:par>
                                <p:cTn id="3322" nodeType="withEffect" fill="hold" presetClass="entr" presetID="9">
                                  <p:stCondLst>
                                    <p:cond delay="0"/>
                                  </p:stCondLst>
                                  <p:childTnLst>
                                    <p:set>
                                      <p:cBhvr>
                                        <p:cTn id="3323" dur="1" fill="hold">
                                          <p:stCondLst>
                                            <p:cond delay="0"/>
                                          </p:stCondLst>
                                        </p:cTn>
                                        <p:tgtEl>
                                          <p:spTgt spid="8327">
                                            <p:txEl>
                                              <p:pRg st="2" end="2"/>
                                            </p:txEl>
                                          </p:spTgt>
                                        </p:tgtEl>
                                        <p:attrNameLst>
                                          <p:attrName>style.visibility</p:attrName>
                                        </p:attrNameLst>
                                      </p:cBhvr>
                                      <p:to>
                                        <p:strVal val="visible"/>
                                      </p:to>
                                    </p:set>
                                    <p:animEffect filter="dissolve" transition="in">
                                      <p:cBhvr additive="repl">
                                        <p:cTn id="3324" dur="500"/>
                                        <p:tgtEl>
                                          <p:spTgt spid="8327">
                                            <p:txEl>
                                              <p:pRg st="2" end="2"/>
                                            </p:txEl>
                                          </p:spTgt>
                                        </p:tgtEl>
                                      </p:cBhvr>
                                    </p:animEffect>
                                  </p:childTnLst>
                                </p:cTn>
                              </p:par>
                            </p:childTnLst>
                          </p:cTn>
                        </p:par>
                      </p:childTnLst>
                    </p:cTn>
                  </p:par>
                  <p:par>
                    <p:cTn id="3325" fill="hold">
                      <p:stCondLst>
                        <p:cond delay="indefinite"/>
                      </p:stCondLst>
                      <p:childTnLst>
                        <p:par>
                          <p:cTn id="3326" fill="hold">
                            <p:stCondLst>
                              <p:cond delay="0"/>
                            </p:stCondLst>
                            <p:childTnLst>
                              <p:par>
                                <p:cTn id="3327" nodeType="clickEffect" fill="hold" presetClass="entr" presetID="22" presetSubtype="8">
                                  <p:stCondLst>
                                    <p:cond delay="0"/>
                                  </p:stCondLst>
                                  <p:childTnLst>
                                    <p:set>
                                      <p:cBhvr>
                                        <p:cTn id="3328" dur="1" fill="hold">
                                          <p:stCondLst>
                                            <p:cond delay="0"/>
                                          </p:stCondLst>
                                        </p:cTn>
                                        <p:tgtEl>
                                          <p:spTgt spid="8328"/>
                                        </p:tgtEl>
                                        <p:attrNameLst>
                                          <p:attrName>style.visibility</p:attrName>
                                        </p:attrNameLst>
                                      </p:cBhvr>
                                      <p:to>
                                        <p:strVal val="visible"/>
                                      </p:to>
                                    </p:set>
                                    <p:animEffect filter="wipe(left)" transition="in">
                                      <p:cBhvr additive="repl">
                                        <p:cTn id="3329" dur="500"/>
                                        <p:tgtEl>
                                          <p:spTgt spid="8328"/>
                                        </p:tgtEl>
                                      </p:cBhvr>
                                    </p:animEffect>
                                  </p:childTnLst>
                                </p:cTn>
                              </p:par>
                            </p:childTnLst>
                          </p:cTn>
                        </p:par>
                        <p:par>
                          <p:cTn id="3330" fill="hold">
                            <p:stCondLst>
                              <p:cond delay="500"/>
                            </p:stCondLst>
                            <p:childTnLst>
                              <p:par>
                                <p:cTn id="3331" nodeType="afterEffect" fill="hold" presetClass="entr" presetID="9">
                                  <p:stCondLst>
                                    <p:cond delay="0"/>
                                  </p:stCondLst>
                                  <p:childTnLst>
                                    <p:set>
                                      <p:cBhvr>
                                        <p:cTn id="3332" dur="1" fill="hold">
                                          <p:stCondLst>
                                            <p:cond delay="0"/>
                                          </p:stCondLst>
                                        </p:cTn>
                                        <p:tgtEl>
                                          <p:spTgt spid="8355"/>
                                        </p:tgtEl>
                                        <p:attrNameLst>
                                          <p:attrName>style.visibility</p:attrName>
                                        </p:attrNameLst>
                                      </p:cBhvr>
                                      <p:to>
                                        <p:strVal val="visible"/>
                                      </p:to>
                                    </p:set>
                                    <p:animEffect filter="dissolve" transition="in">
                                      <p:cBhvr additive="repl">
                                        <p:cTn id="3333" dur="500"/>
                                        <p:tgtEl>
                                          <p:spTgt spid="8355"/>
                                        </p:tgtEl>
                                      </p:cBhvr>
                                    </p:animEffect>
                                  </p:childTnLst>
                                </p:cTn>
                              </p:par>
                            </p:childTnLst>
                          </p:cTn>
                        </p:par>
                      </p:childTnLst>
                    </p:cTn>
                  </p:par>
                  <p:par>
                    <p:cTn id="3334" fill="hold">
                      <p:stCondLst>
                        <p:cond delay="indefinite"/>
                      </p:stCondLst>
                      <p:childTnLst>
                        <p:par>
                          <p:cTn id="3335" fill="hold">
                            <p:stCondLst>
                              <p:cond delay="0"/>
                            </p:stCondLst>
                            <p:childTnLst>
                              <p:par>
                                <p:cTn id="3336" nodeType="clickEffect" fill="hold" presetClass="entr" presetID="9">
                                  <p:stCondLst>
                                    <p:cond delay="0"/>
                                  </p:stCondLst>
                                  <p:childTnLst>
                                    <p:set>
                                      <p:cBhvr>
                                        <p:cTn id="3337" dur="1" fill="hold">
                                          <p:stCondLst>
                                            <p:cond delay="0"/>
                                          </p:stCondLst>
                                        </p:cTn>
                                        <p:tgtEl>
                                          <p:spTgt spid="8327">
                                            <p:txEl>
                                              <p:pRg st="3" end="3"/>
                                            </p:txEl>
                                          </p:spTgt>
                                        </p:tgtEl>
                                        <p:attrNameLst>
                                          <p:attrName>style.visibility</p:attrName>
                                        </p:attrNameLst>
                                      </p:cBhvr>
                                      <p:to>
                                        <p:strVal val="visible"/>
                                      </p:to>
                                    </p:set>
                                    <p:animEffect filter="dissolve" transition="in">
                                      <p:cBhvr additive="repl">
                                        <p:cTn id="3338" dur="500"/>
                                        <p:tgtEl>
                                          <p:spTgt spid="8327">
                                            <p:txEl>
                                              <p:pRg st="3" end="3"/>
                                            </p:txEl>
                                          </p:spTgt>
                                        </p:tgtEl>
                                      </p:cBhvr>
                                    </p:animEffect>
                                  </p:childTnLst>
                                </p:cTn>
                              </p:par>
                            </p:childTnLst>
                          </p:cTn>
                        </p:par>
                        <p:par>
                          <p:cTn id="3339" fill="hold">
                            <p:stCondLst>
                              <p:cond delay="500"/>
                            </p:stCondLst>
                            <p:childTnLst>
                              <p:par>
                                <p:cTn id="3340" nodeType="afterEffect" fill="hold" presetClass="entr" presetID="22" presetSubtype="8">
                                  <p:stCondLst>
                                    <p:cond delay="0"/>
                                  </p:stCondLst>
                                  <p:childTnLst>
                                    <p:set>
                                      <p:cBhvr>
                                        <p:cTn id="3341" dur="1" fill="hold">
                                          <p:stCondLst>
                                            <p:cond delay="0"/>
                                          </p:stCondLst>
                                        </p:cTn>
                                        <p:tgtEl>
                                          <p:spTgt spid="8337"/>
                                        </p:tgtEl>
                                        <p:attrNameLst>
                                          <p:attrName>style.visibility</p:attrName>
                                        </p:attrNameLst>
                                      </p:cBhvr>
                                      <p:to>
                                        <p:strVal val="visible"/>
                                      </p:to>
                                    </p:set>
                                    <p:animEffect filter="wipe(left)" transition="in">
                                      <p:cBhvr additive="repl">
                                        <p:cTn id="3342" dur="500"/>
                                        <p:tgtEl>
                                          <p:spTgt spid="8337"/>
                                        </p:tgtEl>
                                      </p:cBhvr>
                                    </p:animEffect>
                                  </p:childTnLst>
                                </p:cTn>
                              </p:par>
                            </p:childTnLst>
                          </p:cTn>
                        </p:par>
                      </p:childTnLst>
                    </p:cTn>
                  </p:par>
                  <p:par>
                    <p:cTn id="3343" fill="hold">
                      <p:stCondLst>
                        <p:cond delay="indefinite"/>
                      </p:stCondLst>
                      <p:childTnLst>
                        <p:par>
                          <p:cTn id="3344" fill="hold">
                            <p:stCondLst>
                              <p:cond delay="0"/>
                            </p:stCondLst>
                            <p:childTnLst>
                              <p:par>
                                <p:cTn id="3345" nodeType="clickEffect" fill="hold" presetClass="entr" presetID="9">
                                  <p:stCondLst>
                                    <p:cond delay="0"/>
                                  </p:stCondLst>
                                  <p:childTnLst>
                                    <p:set>
                                      <p:cBhvr>
                                        <p:cTn id="3346" dur="1" fill="hold">
                                          <p:stCondLst>
                                            <p:cond delay="0"/>
                                          </p:stCondLst>
                                        </p:cTn>
                                        <p:tgtEl>
                                          <p:spTgt spid="8327">
                                            <p:txEl>
                                              <p:pRg st="4" end="4"/>
                                            </p:txEl>
                                          </p:spTgt>
                                        </p:tgtEl>
                                        <p:attrNameLst>
                                          <p:attrName>style.visibility</p:attrName>
                                        </p:attrNameLst>
                                      </p:cBhvr>
                                      <p:to>
                                        <p:strVal val="visible"/>
                                      </p:to>
                                    </p:set>
                                    <p:animEffect filter="dissolve" transition="in">
                                      <p:cBhvr additive="repl">
                                        <p:cTn id="3347" dur="500"/>
                                        <p:tgtEl>
                                          <p:spTgt spid="8327">
                                            <p:txEl>
                                              <p:pRg st="4" end="4"/>
                                            </p:txEl>
                                          </p:spTgt>
                                        </p:tgtEl>
                                      </p:cBhvr>
                                    </p:animEffect>
                                  </p:childTnLst>
                                </p:cTn>
                              </p:par>
                            </p:childTnLst>
                          </p:cTn>
                        </p:par>
                        <p:par>
                          <p:cTn id="3348" fill="hold">
                            <p:stCondLst>
                              <p:cond delay="500"/>
                            </p:stCondLst>
                            <p:childTnLst>
                              <p:par>
                                <p:cTn id="3349" nodeType="afterEffect" fill="hold" presetClass="entr" presetID="22" presetSubtype="2">
                                  <p:stCondLst>
                                    <p:cond delay="0"/>
                                  </p:stCondLst>
                                  <p:childTnLst>
                                    <p:set>
                                      <p:cBhvr>
                                        <p:cTn id="3350" dur="1" fill="hold">
                                          <p:stCondLst>
                                            <p:cond delay="0"/>
                                          </p:stCondLst>
                                        </p:cTn>
                                        <p:tgtEl>
                                          <p:spTgt spid="8346"/>
                                        </p:tgtEl>
                                        <p:attrNameLst>
                                          <p:attrName>style.visibility</p:attrName>
                                        </p:attrNameLst>
                                      </p:cBhvr>
                                      <p:to>
                                        <p:strVal val="visible"/>
                                      </p:to>
                                    </p:set>
                                    <p:animEffect filter="wipe(right)" transition="in">
                                      <p:cBhvr additive="repl">
                                        <p:cTn id="3351" dur="500"/>
                                        <p:tgtEl>
                                          <p:spTgt spid="8346"/>
                                        </p:tgtEl>
                                      </p:cBhvr>
                                    </p:animEffect>
                                  </p:childTnLst>
                                </p:cTn>
                              </p:par>
                              <p:par>
                                <p:cTn id="3352" nodeType="withEffect" fill="hold" presetClass="entr" presetID="9">
                                  <p:stCondLst>
                                    <p:cond delay="0"/>
                                  </p:stCondLst>
                                  <p:childTnLst>
                                    <p:set>
                                      <p:cBhvr>
                                        <p:cTn id="3353" dur="1" fill="hold">
                                          <p:stCondLst>
                                            <p:cond delay="0"/>
                                          </p:stCondLst>
                                        </p:cTn>
                                        <p:tgtEl>
                                          <p:spTgt spid="8358"/>
                                        </p:tgtEl>
                                        <p:attrNameLst>
                                          <p:attrName>style.visibility</p:attrName>
                                        </p:attrNameLst>
                                      </p:cBhvr>
                                      <p:to>
                                        <p:strVal val="visible"/>
                                      </p:to>
                                    </p:set>
                                    <p:animEffect filter="dissolve" transition="in">
                                      <p:cBhvr additive="repl">
                                        <p:cTn id="3354" dur="500"/>
                                        <p:tgtEl>
                                          <p:spTgt spid="8358"/>
                                        </p:tgtEl>
                                      </p:cBhvr>
                                    </p:animEffect>
                                  </p:childTnLst>
                                </p:cTn>
                              </p:par>
                            </p:childTnLst>
                          </p:cTn>
                        </p:par>
                      </p:childTnLst>
                    </p:cTn>
                  </p:par>
                  <p:par>
                    <p:cTn id="3355" fill="hold">
                      <p:stCondLst>
                        <p:cond delay="indefinite"/>
                      </p:stCondLst>
                      <p:childTnLst>
                        <p:par>
                          <p:cTn id="3356" fill="hold">
                            <p:stCondLst>
                              <p:cond delay="0"/>
                            </p:stCondLst>
                            <p:childTnLst>
                              <p:par>
                                <p:cTn id="3357" nodeType="clickEffect" fill="hold" presetClass="entr" presetID="9">
                                  <p:stCondLst>
                                    <p:cond delay="0"/>
                                  </p:stCondLst>
                                  <p:childTnLst>
                                    <p:set>
                                      <p:cBhvr>
                                        <p:cTn id="3358" dur="1" fill="hold">
                                          <p:stCondLst>
                                            <p:cond delay="0"/>
                                          </p:stCondLst>
                                        </p:cTn>
                                        <p:tgtEl>
                                          <p:spTgt spid="8327">
                                            <p:txEl>
                                              <p:pRg st="5" end="5"/>
                                            </p:txEl>
                                          </p:spTgt>
                                        </p:tgtEl>
                                        <p:attrNameLst>
                                          <p:attrName>style.visibility</p:attrName>
                                        </p:attrNameLst>
                                      </p:cBhvr>
                                      <p:to>
                                        <p:strVal val="visible"/>
                                      </p:to>
                                    </p:set>
                                    <p:animEffect filter="dissolve" transition="in">
                                      <p:cBhvr additive="repl">
                                        <p:cTn id="3359" dur="500"/>
                                        <p:tgtEl>
                                          <p:spTgt spid="8327">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362" name="Group 1"/>
          <p:cNvGrpSpPr/>
          <p:nvPr/>
        </p:nvGrpSpPr>
        <p:grpSpPr>
          <a:xfrm>
            <a:off x="7593840" y="3434400"/>
            <a:ext cx="1098360" cy="716400"/>
            <a:chOff x="7593840" y="3434400"/>
            <a:chExt cx="1098360" cy="716400"/>
          </a:xfrm>
        </p:grpSpPr>
        <p:sp>
          <p:nvSpPr>
            <p:cNvPr id="8363" name="CustomShape 2"/>
            <p:cNvSpPr/>
            <p:nvPr/>
          </p:nvSpPr>
          <p:spPr>
            <a:xfrm>
              <a:off x="7593840" y="3683160"/>
              <a:ext cx="1098360" cy="467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8364" name="CustomShape 3"/>
            <p:cNvSpPr/>
            <p:nvPr/>
          </p:nvSpPr>
          <p:spPr>
            <a:xfrm>
              <a:off x="7594560" y="3434400"/>
              <a:ext cx="1096920" cy="4629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8365" name="Group 4"/>
            <p:cNvGrpSpPr/>
            <p:nvPr/>
          </p:nvGrpSpPr>
          <p:grpSpPr>
            <a:xfrm>
              <a:off x="7756920" y="3493440"/>
              <a:ext cx="771480" cy="339480"/>
              <a:chOff x="7756920" y="3493440"/>
              <a:chExt cx="771480" cy="339480"/>
            </a:xfrm>
          </p:grpSpPr>
          <p:sp>
            <p:nvSpPr>
              <p:cNvPr id="8366" name="CustomShape 5"/>
              <p:cNvSpPr/>
              <p:nvPr/>
            </p:nvSpPr>
            <p:spPr>
              <a:xfrm>
                <a:off x="7778520" y="3493440"/>
                <a:ext cx="729720" cy="1890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367" name="CustomShape 6"/>
              <p:cNvSpPr/>
              <p:nvPr/>
            </p:nvSpPr>
            <p:spPr>
              <a:xfrm>
                <a:off x="8257680" y="3657240"/>
                <a:ext cx="270720" cy="1623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368" name="CustomShape 7"/>
              <p:cNvSpPr/>
              <p:nvPr/>
            </p:nvSpPr>
            <p:spPr>
              <a:xfrm>
                <a:off x="7756920" y="3657240"/>
                <a:ext cx="266040" cy="1605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8369" name="CustomShape 8"/>
              <p:cNvSpPr/>
              <p:nvPr/>
            </p:nvSpPr>
            <p:spPr>
              <a:xfrm>
                <a:off x="7850160" y="3576600"/>
                <a:ext cx="581040" cy="2563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8370" name="Group 9"/>
          <p:cNvGrpSpPr/>
          <p:nvPr/>
        </p:nvGrpSpPr>
        <p:grpSpPr>
          <a:xfrm>
            <a:off x="5720040" y="3438720"/>
            <a:ext cx="1098360" cy="716400"/>
            <a:chOff x="5720040" y="3438720"/>
            <a:chExt cx="1098360" cy="716400"/>
          </a:xfrm>
        </p:grpSpPr>
        <p:sp>
          <p:nvSpPr>
            <p:cNvPr id="8371" name="CustomShape 10"/>
            <p:cNvSpPr/>
            <p:nvPr/>
          </p:nvSpPr>
          <p:spPr>
            <a:xfrm>
              <a:off x="5720040" y="3687480"/>
              <a:ext cx="1098360" cy="467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8372" name="CustomShape 11"/>
            <p:cNvSpPr/>
            <p:nvPr/>
          </p:nvSpPr>
          <p:spPr>
            <a:xfrm>
              <a:off x="5720760" y="3438720"/>
              <a:ext cx="1096920" cy="4629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8373" name="Group 12"/>
            <p:cNvGrpSpPr/>
            <p:nvPr/>
          </p:nvGrpSpPr>
          <p:grpSpPr>
            <a:xfrm>
              <a:off x="5883480" y="3497760"/>
              <a:ext cx="771480" cy="339480"/>
              <a:chOff x="5883480" y="3497760"/>
              <a:chExt cx="771480" cy="339480"/>
            </a:xfrm>
          </p:grpSpPr>
          <p:sp>
            <p:nvSpPr>
              <p:cNvPr id="8374" name="CustomShape 13"/>
              <p:cNvSpPr/>
              <p:nvPr/>
            </p:nvSpPr>
            <p:spPr>
              <a:xfrm>
                <a:off x="5904720" y="3497760"/>
                <a:ext cx="729720" cy="1890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375" name="CustomShape 14"/>
              <p:cNvSpPr/>
              <p:nvPr/>
            </p:nvSpPr>
            <p:spPr>
              <a:xfrm>
                <a:off x="6384240" y="3661560"/>
                <a:ext cx="270720" cy="1623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376" name="CustomShape 15"/>
              <p:cNvSpPr/>
              <p:nvPr/>
            </p:nvSpPr>
            <p:spPr>
              <a:xfrm>
                <a:off x="5883480" y="3661560"/>
                <a:ext cx="266040" cy="1605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8377" name="CustomShape 16"/>
              <p:cNvSpPr/>
              <p:nvPr/>
            </p:nvSpPr>
            <p:spPr>
              <a:xfrm>
                <a:off x="5976720" y="3580920"/>
                <a:ext cx="581040" cy="2563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8378" name="CustomShape 17"/>
          <p:cNvSpPr/>
          <p:nvPr/>
        </p:nvSpPr>
        <p:spPr>
          <a:xfrm>
            <a:off x="798840" y="27180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fairness</a:t>
            </a:r>
            <a:endParaRPr b="0" lang="en-US" sz="4800" spc="-1" strike="noStrike">
              <a:latin typeface="Arial"/>
            </a:endParaRPr>
          </a:p>
        </p:txBody>
      </p:sp>
      <p:sp>
        <p:nvSpPr>
          <p:cNvPr id="8379" name="CustomShape 18"/>
          <p:cNvSpPr/>
          <p:nvPr/>
        </p:nvSpPr>
        <p:spPr>
          <a:xfrm>
            <a:off x="876240" y="1271160"/>
            <a:ext cx="10171800" cy="108648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3200" spc="-1" strike="noStrike">
                <a:solidFill>
                  <a:srgbClr val="cc0000"/>
                </a:solidFill>
                <a:latin typeface="Calibri"/>
                <a:ea typeface="DejaVu Sans"/>
              </a:rPr>
              <a:t>Fairness goal:</a:t>
            </a:r>
            <a:r>
              <a:rPr b="0" lang="en-US" sz="3200" spc="-1" strike="noStrike">
                <a:solidFill>
                  <a:srgbClr val="000000"/>
                </a:solidFill>
                <a:latin typeface="Calibri"/>
                <a:ea typeface="DejaVu Sans"/>
              </a:rPr>
              <a:t> if</a:t>
            </a:r>
            <a:r>
              <a:rPr b="0" i="1" lang="en-US" sz="3200" spc="-1" strike="noStrike">
                <a:solidFill>
                  <a:srgbClr val="000000"/>
                </a:solidFill>
                <a:latin typeface="Calibri"/>
                <a:ea typeface="DejaVu Sans"/>
              </a:rPr>
              <a:t> K </a:t>
            </a:r>
            <a:r>
              <a:rPr b="0" lang="en-US" sz="3200" spc="-1" strike="noStrike">
                <a:solidFill>
                  <a:srgbClr val="000000"/>
                </a:solidFill>
                <a:latin typeface="Calibri"/>
                <a:ea typeface="DejaVu Sans"/>
              </a:rPr>
              <a:t>TCP sessions share same bottleneck link of bandwidth </a:t>
            </a:r>
            <a:r>
              <a:rPr b="0" i="1" lang="en-US" sz="3200" spc="-1" strike="noStrike">
                <a:solidFill>
                  <a:srgbClr val="000000"/>
                </a:solidFill>
                <a:latin typeface="Calibri"/>
                <a:ea typeface="DejaVu Sans"/>
              </a:rPr>
              <a:t>R</a:t>
            </a:r>
            <a:r>
              <a:rPr b="0" lang="en-US" sz="3200" spc="-1" strike="noStrike">
                <a:solidFill>
                  <a:srgbClr val="000000"/>
                </a:solidFill>
                <a:latin typeface="Calibri"/>
                <a:ea typeface="DejaVu Sans"/>
              </a:rPr>
              <a:t>, each should have average rate of </a:t>
            </a:r>
            <a:r>
              <a:rPr b="0" i="1" lang="en-US" sz="3200" spc="-1" strike="noStrike">
                <a:solidFill>
                  <a:srgbClr val="000000"/>
                </a:solidFill>
                <a:latin typeface="Calibri"/>
                <a:ea typeface="DejaVu Sans"/>
              </a:rPr>
              <a:t>R/K</a:t>
            </a:r>
            <a:endParaRPr b="0" lang="en-US" sz="3200" spc="-1" strike="noStrike">
              <a:latin typeface="Arial"/>
            </a:endParaRPr>
          </a:p>
        </p:txBody>
      </p:sp>
      <p:sp>
        <p:nvSpPr>
          <p:cNvPr id="8380" name="Line 19"/>
          <p:cNvSpPr/>
          <p:nvPr/>
        </p:nvSpPr>
        <p:spPr>
          <a:xfrm flipV="1">
            <a:off x="6815880" y="3752640"/>
            <a:ext cx="819360" cy="9000"/>
          </a:xfrm>
          <a:prstGeom prst="line">
            <a:avLst/>
          </a:prstGeom>
          <a:ln w="28575">
            <a:solidFill>
              <a:srgbClr val="000000"/>
            </a:solidFill>
            <a:round/>
          </a:ln>
        </p:spPr>
        <p:style>
          <a:lnRef idx="0"/>
          <a:fillRef idx="0"/>
          <a:effectRef idx="0"/>
          <a:fontRef idx="minor"/>
        </p:style>
      </p:sp>
      <p:sp>
        <p:nvSpPr>
          <p:cNvPr id="8381" name="CustomShape 20"/>
          <p:cNvSpPr/>
          <p:nvPr/>
        </p:nvSpPr>
        <p:spPr>
          <a:xfrm>
            <a:off x="6986520" y="3552840"/>
            <a:ext cx="145080" cy="197640"/>
          </a:xfrm>
          <a:prstGeom prst="rect">
            <a:avLst/>
          </a:prstGeom>
          <a:solidFill>
            <a:srgbClr val="009900"/>
          </a:solidFill>
          <a:ln w="9525">
            <a:solidFill>
              <a:srgbClr val="000000"/>
            </a:solidFill>
            <a:miter/>
          </a:ln>
        </p:spPr>
        <p:style>
          <a:lnRef idx="0"/>
          <a:fillRef idx="0"/>
          <a:effectRef idx="0"/>
          <a:fontRef idx="minor"/>
        </p:style>
      </p:sp>
      <p:sp>
        <p:nvSpPr>
          <p:cNvPr id="8382" name="CustomShape 21"/>
          <p:cNvSpPr/>
          <p:nvPr/>
        </p:nvSpPr>
        <p:spPr>
          <a:xfrm>
            <a:off x="6296040" y="3614760"/>
            <a:ext cx="145080" cy="197640"/>
          </a:xfrm>
          <a:prstGeom prst="rect">
            <a:avLst/>
          </a:prstGeom>
          <a:solidFill>
            <a:srgbClr val="009900"/>
          </a:solidFill>
          <a:ln w="9525">
            <a:solidFill>
              <a:srgbClr val="000000"/>
            </a:solidFill>
            <a:miter/>
          </a:ln>
        </p:spPr>
        <p:style>
          <a:lnRef idx="0"/>
          <a:fillRef idx="0"/>
          <a:effectRef idx="0"/>
          <a:fontRef idx="minor"/>
        </p:style>
      </p:sp>
      <p:sp>
        <p:nvSpPr>
          <p:cNvPr id="8383" name="CustomShape 22"/>
          <p:cNvSpPr/>
          <p:nvPr/>
        </p:nvSpPr>
        <p:spPr>
          <a:xfrm>
            <a:off x="6586560" y="3552840"/>
            <a:ext cx="145080" cy="197640"/>
          </a:xfrm>
          <a:prstGeom prst="rect">
            <a:avLst/>
          </a:prstGeom>
          <a:solidFill>
            <a:srgbClr val="009900"/>
          </a:solidFill>
          <a:ln w="9525">
            <a:solidFill>
              <a:srgbClr val="000000"/>
            </a:solidFill>
            <a:miter/>
          </a:ln>
        </p:spPr>
        <p:style>
          <a:lnRef idx="0"/>
          <a:fillRef idx="0"/>
          <a:effectRef idx="0"/>
          <a:fontRef idx="minor"/>
        </p:style>
      </p:sp>
      <p:sp>
        <p:nvSpPr>
          <p:cNvPr id="8384" name="CustomShape 23"/>
          <p:cNvSpPr/>
          <p:nvPr/>
        </p:nvSpPr>
        <p:spPr>
          <a:xfrm>
            <a:off x="2383560" y="2468160"/>
            <a:ext cx="231012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TCP connection 1</a:t>
            </a:r>
            <a:endParaRPr b="0" lang="en-US" sz="2400" spc="-1" strike="noStrike">
              <a:latin typeface="Arial"/>
            </a:endParaRPr>
          </a:p>
        </p:txBody>
      </p:sp>
      <p:sp>
        <p:nvSpPr>
          <p:cNvPr id="8385" name="CustomShape 24"/>
          <p:cNvSpPr/>
          <p:nvPr/>
        </p:nvSpPr>
        <p:spPr>
          <a:xfrm>
            <a:off x="5520960" y="4275360"/>
            <a:ext cx="1496520" cy="1076760"/>
          </a:xfrm>
          <a:prstGeom prst="rect">
            <a:avLst/>
          </a:prstGeom>
          <a:noFill/>
          <a:ln w="0">
            <a:noFill/>
          </a:ln>
        </p:spPr>
        <p:style>
          <a:lnRef idx="0"/>
          <a:fillRef idx="0"/>
          <a:effectRef idx="0"/>
          <a:fontRef idx="minor"/>
        </p:style>
        <p:txBody>
          <a:bodyPr wrap="none" lIns="90000" rIns="90000" tIns="45000" bIns="45000">
            <a:spAutoFit/>
          </a:bodyPr>
          <a:p>
            <a:pPr algn="ctr">
              <a:lnSpc>
                <a:spcPct val="90000"/>
              </a:lnSpc>
              <a:tabLst>
                <a:tab algn="l" pos="0"/>
              </a:tabLst>
            </a:pPr>
            <a:r>
              <a:rPr b="0" lang="en-US" sz="2400" spc="-1" strike="noStrike">
                <a:solidFill>
                  <a:srgbClr val="000000"/>
                </a:solidFill>
                <a:latin typeface="Calibri"/>
                <a:ea typeface="ＭＳ Ｐゴシック"/>
              </a:rPr>
              <a:t>bottleneck</a:t>
            </a:r>
            <a:endParaRPr b="0" lang="en-US" sz="2400" spc="-1" strike="noStrike">
              <a:latin typeface="Arial"/>
            </a:endParaRPr>
          </a:p>
          <a:p>
            <a:pPr algn="ctr">
              <a:lnSpc>
                <a:spcPct val="90000"/>
              </a:lnSpc>
              <a:tabLst>
                <a:tab algn="l" pos="0"/>
              </a:tabLst>
            </a:pPr>
            <a:r>
              <a:rPr b="0" lang="en-US" sz="2400" spc="-1" strike="noStrike">
                <a:solidFill>
                  <a:srgbClr val="000000"/>
                </a:solidFill>
                <a:latin typeface="Calibri"/>
                <a:ea typeface="ＭＳ Ｐゴシック"/>
              </a:rPr>
              <a:t>router</a:t>
            </a:r>
            <a:endParaRPr b="0" lang="en-US" sz="2400" spc="-1" strike="noStrike">
              <a:latin typeface="Arial"/>
            </a:endParaRPr>
          </a:p>
          <a:p>
            <a:pPr algn="ctr">
              <a:lnSpc>
                <a:spcPct val="90000"/>
              </a:lnSpc>
              <a:tabLst>
                <a:tab algn="l" pos="0"/>
              </a:tabLst>
            </a:pPr>
            <a:r>
              <a:rPr b="0" lang="en-US" sz="2400" spc="-1" strike="noStrike">
                <a:solidFill>
                  <a:srgbClr val="000000"/>
                </a:solidFill>
                <a:latin typeface="Calibri"/>
                <a:ea typeface="ＭＳ Ｐゴシック"/>
              </a:rPr>
              <a:t>capacity R</a:t>
            </a:r>
            <a:endParaRPr b="0" lang="en-US" sz="2400" spc="-1" strike="noStrike">
              <a:latin typeface="Arial"/>
            </a:endParaRPr>
          </a:p>
        </p:txBody>
      </p:sp>
      <p:sp>
        <p:nvSpPr>
          <p:cNvPr id="8386" name="CustomShape 25"/>
          <p:cNvSpPr/>
          <p:nvPr/>
        </p:nvSpPr>
        <p:spPr>
          <a:xfrm>
            <a:off x="4765680" y="2967840"/>
            <a:ext cx="4224960" cy="716760"/>
          </a:xfrm>
          <a:custGeom>
            <a:avLst/>
            <a:gdLst/>
            <a:ahLst/>
            <a:rect l="l" t="t" r="r" b="b"/>
            <a:pathLst>
              <a:path w="2412" h="453">
                <a:moveTo>
                  <a:pt x="0" y="0"/>
                </a:moveTo>
                <a:cubicBezTo>
                  <a:pt x="93" y="65"/>
                  <a:pt x="156" y="318"/>
                  <a:pt x="558" y="390"/>
                </a:cubicBezTo>
                <a:cubicBezTo>
                  <a:pt x="959" y="453"/>
                  <a:pt x="2026" y="423"/>
                  <a:pt x="2412" y="432"/>
                </a:cubicBezTo>
              </a:path>
            </a:pathLst>
          </a:custGeom>
          <a:noFill/>
          <a:ln w="38100">
            <a:solidFill>
              <a:srgbClr val="009900"/>
            </a:solidFill>
            <a:round/>
            <a:tailEnd len="med" type="triangle" w="med"/>
          </a:ln>
        </p:spPr>
        <p:style>
          <a:lnRef idx="0"/>
          <a:fillRef idx="0"/>
          <a:effectRef idx="0"/>
          <a:fontRef idx="minor"/>
        </p:style>
      </p:sp>
      <p:sp>
        <p:nvSpPr>
          <p:cNvPr id="8387" name="CustomShape 26"/>
          <p:cNvSpPr/>
          <p:nvPr/>
        </p:nvSpPr>
        <p:spPr>
          <a:xfrm>
            <a:off x="6458040" y="3614760"/>
            <a:ext cx="145080" cy="197640"/>
          </a:xfrm>
          <a:prstGeom prst="rect">
            <a:avLst/>
          </a:prstGeom>
          <a:solidFill>
            <a:srgbClr val="3333cc"/>
          </a:solidFill>
          <a:ln w="9525">
            <a:solidFill>
              <a:srgbClr val="000000"/>
            </a:solidFill>
            <a:miter/>
          </a:ln>
        </p:spPr>
        <p:style>
          <a:lnRef idx="0"/>
          <a:fillRef idx="0"/>
          <a:effectRef idx="0"/>
          <a:fontRef idx="minor"/>
        </p:style>
      </p:sp>
      <p:sp>
        <p:nvSpPr>
          <p:cNvPr id="8388" name="CustomShape 27"/>
          <p:cNvSpPr/>
          <p:nvPr/>
        </p:nvSpPr>
        <p:spPr>
          <a:xfrm>
            <a:off x="4724280" y="3763800"/>
            <a:ext cx="4266000" cy="716760"/>
          </a:xfrm>
          <a:custGeom>
            <a:avLst/>
            <a:gdLst/>
            <a:ahLst/>
            <a:rect l="l" t="t" r="r" b="b"/>
            <a:pathLst>
              <a:path w="2412" h="453">
                <a:moveTo>
                  <a:pt x="0" y="453"/>
                </a:moveTo>
                <a:cubicBezTo>
                  <a:pt x="93" y="388"/>
                  <a:pt x="156" y="134"/>
                  <a:pt x="558" y="63"/>
                </a:cubicBezTo>
                <a:cubicBezTo>
                  <a:pt x="959" y="0"/>
                  <a:pt x="2026" y="36"/>
                  <a:pt x="2412" y="29"/>
                </a:cubicBezTo>
              </a:path>
            </a:pathLst>
          </a:custGeom>
          <a:noFill/>
          <a:ln w="38100">
            <a:solidFill>
              <a:srgbClr val="3333cc"/>
            </a:solidFill>
            <a:round/>
            <a:tailEnd len="med" type="triangle" w="med"/>
          </a:ln>
        </p:spPr>
        <p:style>
          <a:lnRef idx="0"/>
          <a:fillRef idx="0"/>
          <a:effectRef idx="0"/>
          <a:fontRef idx="minor"/>
        </p:style>
      </p:sp>
      <p:sp>
        <p:nvSpPr>
          <p:cNvPr id="8389" name="CustomShape 28"/>
          <p:cNvSpPr/>
          <p:nvPr/>
        </p:nvSpPr>
        <p:spPr>
          <a:xfrm>
            <a:off x="2367360" y="4692960"/>
            <a:ext cx="231012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TCP connection 2</a:t>
            </a:r>
            <a:endParaRPr b="0" lang="en-US" sz="2400" spc="-1" strike="noStrike">
              <a:latin typeface="Arial"/>
            </a:endParaRPr>
          </a:p>
        </p:txBody>
      </p:sp>
      <p:grpSp>
        <p:nvGrpSpPr>
          <p:cNvPr id="8390" name="Group 29"/>
          <p:cNvGrpSpPr/>
          <p:nvPr/>
        </p:nvGrpSpPr>
        <p:grpSpPr>
          <a:xfrm>
            <a:off x="3977640" y="2860560"/>
            <a:ext cx="764280" cy="702360"/>
            <a:chOff x="3977640" y="2860560"/>
            <a:chExt cx="764280" cy="702360"/>
          </a:xfrm>
        </p:grpSpPr>
        <p:pic>
          <p:nvPicPr>
            <p:cNvPr id="8391" name="Picture 70" descr="desktop_computer_stylized_medium"/>
            <p:cNvPicPr/>
            <p:nvPr/>
          </p:nvPicPr>
          <p:blipFill>
            <a:blip r:embed="rId1"/>
            <a:stretch/>
          </p:blipFill>
          <p:spPr>
            <a:xfrm flipH="1">
              <a:off x="3977640" y="2860560"/>
              <a:ext cx="764280" cy="702360"/>
            </a:xfrm>
            <a:prstGeom prst="rect">
              <a:avLst/>
            </a:prstGeom>
            <a:ln w="0">
              <a:noFill/>
            </a:ln>
          </p:spPr>
        </p:pic>
        <p:sp>
          <p:nvSpPr>
            <p:cNvPr id="8392" name="CustomShape 30"/>
            <p:cNvSpPr/>
            <p:nvPr/>
          </p:nvSpPr>
          <p:spPr>
            <a:xfrm flipH="1">
              <a:off x="4298760" y="2928240"/>
              <a:ext cx="370440" cy="3204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8393" name="Group 31"/>
          <p:cNvGrpSpPr/>
          <p:nvPr/>
        </p:nvGrpSpPr>
        <p:grpSpPr>
          <a:xfrm>
            <a:off x="3980880" y="4106880"/>
            <a:ext cx="764280" cy="702360"/>
            <a:chOff x="3980880" y="4106880"/>
            <a:chExt cx="764280" cy="702360"/>
          </a:xfrm>
        </p:grpSpPr>
        <p:pic>
          <p:nvPicPr>
            <p:cNvPr id="8394" name="Picture 73" descr="desktop_computer_stylized_medium"/>
            <p:cNvPicPr/>
            <p:nvPr/>
          </p:nvPicPr>
          <p:blipFill>
            <a:blip r:embed="rId2"/>
            <a:stretch/>
          </p:blipFill>
          <p:spPr>
            <a:xfrm flipH="1">
              <a:off x="3980880" y="4106880"/>
              <a:ext cx="764280" cy="702360"/>
            </a:xfrm>
            <a:prstGeom prst="rect">
              <a:avLst/>
            </a:prstGeom>
            <a:ln w="0">
              <a:noFill/>
            </a:ln>
          </p:spPr>
        </p:pic>
        <p:sp>
          <p:nvSpPr>
            <p:cNvPr id="8395" name="CustomShape 32"/>
            <p:cNvSpPr/>
            <p:nvPr/>
          </p:nvSpPr>
          <p:spPr>
            <a:xfrm flipH="1">
              <a:off x="4302000" y="4174560"/>
              <a:ext cx="370440" cy="3204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8396" name="CustomShape 3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EC10C09C-09A8-4429-B5BC-B05F120733A8}" type="slidenum">
              <a:rPr b="0" lang="en-US" sz="1100" spc="-1" strike="noStrike">
                <a:solidFill>
                  <a:srgbClr val="404040"/>
                </a:solidFill>
                <a:latin typeface="Calibri"/>
                <a:ea typeface="DejaVu Sans"/>
              </a:rPr>
              <a:t>133</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7" name="CustomShape 1"/>
          <p:cNvSpPr/>
          <p:nvPr/>
        </p:nvSpPr>
        <p:spPr>
          <a:xfrm>
            <a:off x="798840" y="23436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Q: is TCP Fair?</a:t>
            </a:r>
            <a:endParaRPr b="0" lang="en-US" sz="4800" spc="-1" strike="noStrike">
              <a:latin typeface="Arial"/>
            </a:endParaRPr>
          </a:p>
        </p:txBody>
      </p:sp>
      <p:sp>
        <p:nvSpPr>
          <p:cNvPr id="8398" name="CustomShape 2"/>
          <p:cNvSpPr/>
          <p:nvPr/>
        </p:nvSpPr>
        <p:spPr>
          <a:xfrm>
            <a:off x="1028160" y="1209600"/>
            <a:ext cx="10640520" cy="464580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tabLst>
                <a:tab algn="l" pos="0"/>
              </a:tabLst>
            </a:pPr>
            <a:r>
              <a:rPr b="0" lang="en-US" sz="3200" spc="-1" strike="noStrike">
                <a:solidFill>
                  <a:srgbClr val="000000"/>
                </a:solidFill>
                <a:latin typeface="Calibri"/>
                <a:ea typeface="DejaVu Sans"/>
              </a:rPr>
              <a:t>Example: two competing TCP sessions:</a:t>
            </a:r>
            <a:endParaRPr b="0" lang="en-US" sz="3200" spc="-1" strike="noStrike">
              <a:latin typeface="Arial"/>
            </a:endParaRPr>
          </a:p>
          <a:p>
            <a:pPr marL="457200" indent="-21348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additive increase gives slope of 1, as throughout increases</a:t>
            </a:r>
            <a:endParaRPr b="0" lang="en-US" sz="2800" spc="-1" strike="noStrike">
              <a:latin typeface="Arial"/>
            </a:endParaRPr>
          </a:p>
          <a:p>
            <a:pPr marL="457200" indent="-21348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multiplicative decrease decreases throughput proportionally </a:t>
            </a:r>
            <a:endParaRPr b="0" lang="en-US" sz="2800" spc="-1" strike="noStrike">
              <a:latin typeface="Arial"/>
            </a:endParaRPr>
          </a:p>
        </p:txBody>
      </p:sp>
      <p:sp>
        <p:nvSpPr>
          <p:cNvPr id="8399" name="Line 3"/>
          <p:cNvSpPr/>
          <p:nvPr/>
        </p:nvSpPr>
        <p:spPr>
          <a:xfrm>
            <a:off x="1701720" y="6091200"/>
            <a:ext cx="3638520" cy="360"/>
          </a:xfrm>
          <a:prstGeom prst="line">
            <a:avLst/>
          </a:prstGeom>
          <a:ln w="38100">
            <a:solidFill>
              <a:srgbClr val="000000"/>
            </a:solidFill>
            <a:round/>
          </a:ln>
        </p:spPr>
        <p:style>
          <a:lnRef idx="0"/>
          <a:fillRef idx="0"/>
          <a:effectRef idx="0"/>
          <a:fontRef idx="minor"/>
        </p:style>
      </p:sp>
      <p:sp>
        <p:nvSpPr>
          <p:cNvPr id="8400" name="Line 4"/>
          <p:cNvSpPr/>
          <p:nvPr/>
        </p:nvSpPr>
        <p:spPr>
          <a:xfrm flipV="1">
            <a:off x="1701720" y="2995560"/>
            <a:ext cx="360" cy="3085920"/>
          </a:xfrm>
          <a:prstGeom prst="line">
            <a:avLst/>
          </a:prstGeom>
          <a:ln w="38100">
            <a:solidFill>
              <a:srgbClr val="000000"/>
            </a:solidFill>
            <a:round/>
          </a:ln>
        </p:spPr>
        <p:style>
          <a:lnRef idx="0"/>
          <a:fillRef idx="0"/>
          <a:effectRef idx="0"/>
          <a:fontRef idx="minor"/>
        </p:style>
      </p:sp>
      <p:sp>
        <p:nvSpPr>
          <p:cNvPr id="8401" name="Line 5"/>
          <p:cNvSpPr/>
          <p:nvPr/>
        </p:nvSpPr>
        <p:spPr>
          <a:xfrm flipH="1">
            <a:off x="1701360" y="3399480"/>
            <a:ext cx="2348280" cy="2676600"/>
          </a:xfrm>
          <a:prstGeom prst="line">
            <a:avLst/>
          </a:prstGeom>
          <a:ln w="19050">
            <a:solidFill>
              <a:srgbClr val="000000"/>
            </a:solidFill>
            <a:prstDash val="dash"/>
            <a:round/>
          </a:ln>
        </p:spPr>
        <p:style>
          <a:lnRef idx="0"/>
          <a:fillRef idx="0"/>
          <a:effectRef idx="0"/>
          <a:fontRef idx="minor"/>
        </p:style>
      </p:sp>
      <p:sp>
        <p:nvSpPr>
          <p:cNvPr id="8402" name="Line 6"/>
          <p:cNvSpPr/>
          <p:nvPr/>
        </p:nvSpPr>
        <p:spPr>
          <a:xfrm>
            <a:off x="1682640" y="3243240"/>
            <a:ext cx="2819160" cy="2809800"/>
          </a:xfrm>
          <a:prstGeom prst="line">
            <a:avLst/>
          </a:prstGeom>
          <a:ln w="38100">
            <a:solidFill>
              <a:srgbClr val="3333cc"/>
            </a:solidFill>
            <a:round/>
          </a:ln>
        </p:spPr>
        <p:style>
          <a:lnRef idx="0"/>
          <a:fillRef idx="0"/>
          <a:effectRef idx="0"/>
          <a:fontRef idx="minor"/>
        </p:style>
      </p:sp>
      <p:sp>
        <p:nvSpPr>
          <p:cNvPr id="8403" name="CustomShape 7"/>
          <p:cNvSpPr/>
          <p:nvPr/>
        </p:nvSpPr>
        <p:spPr>
          <a:xfrm>
            <a:off x="1332000" y="3071880"/>
            <a:ext cx="400680" cy="394560"/>
          </a:xfrm>
          <a:prstGeom prst="rect">
            <a:avLst/>
          </a:prstGeom>
          <a:noFill/>
          <a:ln w="0">
            <a:noFill/>
          </a:ln>
        </p:spPr>
        <p:style>
          <a:lnRef idx="0"/>
          <a:fillRef idx="0"/>
          <a:effectRef idx="0"/>
          <a:fontRef idx="minor"/>
        </p:style>
        <p:txBody>
          <a:bodyPr lIns="90000" rIns="90000" tIns="45000" bIns="45000">
            <a:spAutoFit/>
          </a:bodyPr>
          <a:p>
            <a:pPr algn="ctr">
              <a:lnSpc>
                <a:spcPct val="100000"/>
              </a:lnSpc>
              <a:spcBef>
                <a:spcPts val="1001"/>
              </a:spcBef>
              <a:tabLst>
                <a:tab algn="l" pos="0"/>
              </a:tabLst>
            </a:pPr>
            <a:r>
              <a:rPr b="0" lang="en-US" sz="2000" spc="-1" strike="noStrike">
                <a:solidFill>
                  <a:srgbClr val="000000"/>
                </a:solidFill>
                <a:latin typeface="Arial"/>
                <a:ea typeface="ＭＳ Ｐゴシック"/>
              </a:rPr>
              <a:t>R</a:t>
            </a:r>
            <a:endParaRPr b="0" lang="en-US" sz="2000" spc="-1" strike="noStrike">
              <a:latin typeface="Arial"/>
            </a:endParaRPr>
          </a:p>
        </p:txBody>
      </p:sp>
      <p:sp>
        <p:nvSpPr>
          <p:cNvPr id="8404" name="CustomShape 8"/>
          <p:cNvSpPr/>
          <p:nvPr/>
        </p:nvSpPr>
        <p:spPr>
          <a:xfrm>
            <a:off x="4284720" y="6119640"/>
            <a:ext cx="400680" cy="394560"/>
          </a:xfrm>
          <a:prstGeom prst="rect">
            <a:avLst/>
          </a:prstGeom>
          <a:noFill/>
          <a:ln w="0">
            <a:noFill/>
          </a:ln>
        </p:spPr>
        <p:style>
          <a:lnRef idx="0"/>
          <a:fillRef idx="0"/>
          <a:effectRef idx="0"/>
          <a:fontRef idx="minor"/>
        </p:style>
        <p:txBody>
          <a:bodyPr lIns="90000" rIns="90000" tIns="45000" bIns="45000">
            <a:spAutoFit/>
          </a:bodyPr>
          <a:p>
            <a:pPr algn="ctr">
              <a:lnSpc>
                <a:spcPct val="100000"/>
              </a:lnSpc>
              <a:spcBef>
                <a:spcPts val="1001"/>
              </a:spcBef>
              <a:tabLst>
                <a:tab algn="l" pos="0"/>
              </a:tabLst>
            </a:pPr>
            <a:r>
              <a:rPr b="0" lang="en-US" sz="2000" spc="-1" strike="noStrike">
                <a:solidFill>
                  <a:srgbClr val="000000"/>
                </a:solidFill>
                <a:latin typeface="Arial"/>
                <a:ea typeface="ＭＳ Ｐゴシック"/>
              </a:rPr>
              <a:t>R</a:t>
            </a:r>
            <a:endParaRPr b="0" lang="en-US" sz="2000" spc="-1" strike="noStrike">
              <a:latin typeface="Arial"/>
            </a:endParaRPr>
          </a:p>
        </p:txBody>
      </p:sp>
      <p:sp>
        <p:nvSpPr>
          <p:cNvPr id="8405" name="CustomShape 9"/>
          <p:cNvSpPr/>
          <p:nvPr/>
        </p:nvSpPr>
        <p:spPr>
          <a:xfrm>
            <a:off x="2560680" y="3062160"/>
            <a:ext cx="3543840" cy="363960"/>
          </a:xfrm>
          <a:prstGeom prst="rect">
            <a:avLst/>
          </a:prstGeom>
          <a:noFill/>
          <a:ln w="0">
            <a:noFill/>
          </a:ln>
        </p:spPr>
        <p:style>
          <a:lnRef idx="0"/>
          <a:fillRef idx="0"/>
          <a:effectRef idx="0"/>
          <a:fontRef idx="minor"/>
        </p:style>
        <p:txBody>
          <a:bodyPr lIns="90000" rIns="90000" tIns="45000" bIns="45000">
            <a:spAutoFit/>
          </a:bodyPr>
          <a:p>
            <a:pPr algn="ctr">
              <a:lnSpc>
                <a:spcPct val="100000"/>
              </a:lnSpc>
              <a:spcBef>
                <a:spcPts val="901"/>
              </a:spcBef>
              <a:tabLst>
                <a:tab algn="l" pos="0"/>
              </a:tabLst>
            </a:pPr>
            <a:r>
              <a:rPr b="0" lang="en-US" sz="1800" spc="-1" strike="noStrike">
                <a:solidFill>
                  <a:srgbClr val="000000"/>
                </a:solidFill>
                <a:latin typeface="Arial"/>
                <a:ea typeface="ＭＳ Ｐゴシック"/>
              </a:rPr>
              <a:t>equal bandwidth share</a:t>
            </a:r>
            <a:endParaRPr b="0" lang="en-US" sz="1800" spc="-1" strike="noStrike">
              <a:latin typeface="Arial"/>
            </a:endParaRPr>
          </a:p>
        </p:txBody>
      </p:sp>
      <p:sp>
        <p:nvSpPr>
          <p:cNvPr id="8406" name="CustomShape 10"/>
          <p:cNvSpPr/>
          <p:nvPr/>
        </p:nvSpPr>
        <p:spPr>
          <a:xfrm>
            <a:off x="1141560" y="6100920"/>
            <a:ext cx="3543840" cy="363960"/>
          </a:xfrm>
          <a:prstGeom prst="rect">
            <a:avLst/>
          </a:prstGeom>
          <a:noFill/>
          <a:ln w="0">
            <a:noFill/>
          </a:ln>
        </p:spPr>
        <p:style>
          <a:lnRef idx="0"/>
          <a:fillRef idx="0"/>
          <a:effectRef idx="0"/>
          <a:fontRef idx="minor"/>
        </p:style>
        <p:txBody>
          <a:bodyPr lIns="90000" rIns="90000" tIns="45000" bIns="45000">
            <a:spAutoFit/>
          </a:bodyPr>
          <a:p>
            <a:pPr algn="ctr">
              <a:lnSpc>
                <a:spcPct val="100000"/>
              </a:lnSpc>
              <a:spcBef>
                <a:spcPts val="901"/>
              </a:spcBef>
              <a:tabLst>
                <a:tab algn="l" pos="0"/>
              </a:tabLst>
            </a:pPr>
            <a:r>
              <a:rPr b="0" lang="en-US" sz="1800" spc="-1" strike="noStrike">
                <a:solidFill>
                  <a:srgbClr val="000000"/>
                </a:solidFill>
                <a:latin typeface="Arial"/>
                <a:ea typeface="ＭＳ Ｐゴシック"/>
              </a:rPr>
              <a:t>Connection 1 throughput</a:t>
            </a:r>
            <a:endParaRPr b="0" lang="en-US" sz="1800" spc="-1" strike="noStrike">
              <a:latin typeface="Arial"/>
            </a:endParaRPr>
          </a:p>
        </p:txBody>
      </p:sp>
      <p:sp>
        <p:nvSpPr>
          <p:cNvPr id="8407" name="CustomShape 11"/>
          <p:cNvSpPr/>
          <p:nvPr/>
        </p:nvSpPr>
        <p:spPr>
          <a:xfrm rot="16203600">
            <a:off x="-272880" y="4641480"/>
            <a:ext cx="3543840" cy="363960"/>
          </a:xfrm>
          <a:prstGeom prst="rect">
            <a:avLst/>
          </a:prstGeom>
          <a:noFill/>
          <a:ln w="0">
            <a:noFill/>
          </a:ln>
        </p:spPr>
        <p:style>
          <a:lnRef idx="0"/>
          <a:fillRef idx="0"/>
          <a:effectRef idx="0"/>
          <a:fontRef idx="minor"/>
        </p:style>
        <p:txBody>
          <a:bodyPr lIns="90000" rIns="90000" tIns="45000" bIns="45000">
            <a:spAutoFit/>
          </a:bodyPr>
          <a:p>
            <a:pPr algn="ctr">
              <a:lnSpc>
                <a:spcPct val="100000"/>
              </a:lnSpc>
              <a:spcBef>
                <a:spcPts val="901"/>
              </a:spcBef>
              <a:tabLst>
                <a:tab algn="l" pos="0"/>
              </a:tabLst>
            </a:pPr>
            <a:r>
              <a:rPr b="0" lang="en-US" sz="1800" spc="-1" strike="noStrike">
                <a:solidFill>
                  <a:srgbClr val="000000"/>
                </a:solidFill>
                <a:latin typeface="Arial"/>
                <a:ea typeface="ＭＳ Ｐゴシック"/>
              </a:rPr>
              <a:t>Connection 2 throughput</a:t>
            </a:r>
            <a:endParaRPr b="0" lang="en-US" sz="1800" spc="-1" strike="noStrike">
              <a:latin typeface="Arial"/>
            </a:endParaRPr>
          </a:p>
        </p:txBody>
      </p:sp>
      <p:sp>
        <p:nvSpPr>
          <p:cNvPr id="8408" name="Line 12"/>
          <p:cNvSpPr/>
          <p:nvPr/>
        </p:nvSpPr>
        <p:spPr>
          <a:xfrm flipH="1">
            <a:off x="3025440" y="4863960"/>
            <a:ext cx="852840" cy="973080"/>
          </a:xfrm>
          <a:prstGeom prst="line">
            <a:avLst/>
          </a:prstGeom>
          <a:ln w="19050">
            <a:solidFill>
              <a:srgbClr val="c00000"/>
            </a:solidFill>
            <a:round/>
            <a:headEnd len="med" type="triangle" w="med"/>
          </a:ln>
        </p:spPr>
        <p:style>
          <a:lnRef idx="0"/>
          <a:fillRef idx="0"/>
          <a:effectRef idx="0"/>
          <a:fontRef idx="minor"/>
        </p:style>
      </p:sp>
      <p:sp>
        <p:nvSpPr>
          <p:cNvPr id="8409" name="CustomShape 13"/>
          <p:cNvSpPr/>
          <p:nvPr/>
        </p:nvSpPr>
        <p:spPr>
          <a:xfrm>
            <a:off x="3475080" y="4919760"/>
            <a:ext cx="4534560" cy="333000"/>
          </a:xfrm>
          <a:prstGeom prst="rect">
            <a:avLst/>
          </a:prstGeom>
          <a:noFill/>
          <a:ln w="0">
            <a:noFill/>
          </a:ln>
        </p:spPr>
        <p:style>
          <a:lnRef idx="0"/>
          <a:fillRef idx="0"/>
          <a:effectRef idx="0"/>
          <a:fontRef idx="minor"/>
        </p:style>
        <p:txBody>
          <a:bodyPr lIns="90000" rIns="90000" tIns="45000" bIns="45000">
            <a:spAutoFit/>
          </a:bodyPr>
          <a:p>
            <a:pPr algn="ctr">
              <a:lnSpc>
                <a:spcPct val="100000"/>
              </a:lnSpc>
              <a:spcBef>
                <a:spcPts val="799"/>
              </a:spcBef>
              <a:tabLst>
                <a:tab algn="l" pos="0"/>
              </a:tabLst>
            </a:pPr>
            <a:r>
              <a:rPr b="0" lang="en-US" sz="1600" spc="-1" strike="noStrike">
                <a:solidFill>
                  <a:srgbClr val="000000"/>
                </a:solidFill>
                <a:latin typeface="Arial"/>
                <a:ea typeface="ＭＳ Ｐゴシック"/>
              </a:rPr>
              <a:t>congestion avoidance: additive increase</a:t>
            </a:r>
            <a:endParaRPr b="0" lang="en-US" sz="1600" spc="-1" strike="noStrike">
              <a:latin typeface="Arial"/>
            </a:endParaRPr>
          </a:p>
        </p:txBody>
      </p:sp>
      <p:sp>
        <p:nvSpPr>
          <p:cNvPr id="8410" name="Line 14"/>
          <p:cNvSpPr/>
          <p:nvPr/>
        </p:nvSpPr>
        <p:spPr>
          <a:xfrm flipH="1">
            <a:off x="2692080" y="4881240"/>
            <a:ext cx="1171800" cy="631800"/>
          </a:xfrm>
          <a:prstGeom prst="line">
            <a:avLst/>
          </a:prstGeom>
          <a:ln w="19050">
            <a:solidFill>
              <a:srgbClr val="c00000"/>
            </a:solidFill>
            <a:round/>
            <a:tailEnd len="med" type="triangle" w="med"/>
          </a:ln>
        </p:spPr>
        <p:style>
          <a:lnRef idx="0"/>
          <a:fillRef idx="0"/>
          <a:effectRef idx="0"/>
          <a:fontRef idx="minor"/>
        </p:style>
      </p:sp>
      <p:sp>
        <p:nvSpPr>
          <p:cNvPr id="8411" name="CustomShape 15"/>
          <p:cNvSpPr/>
          <p:nvPr/>
        </p:nvSpPr>
        <p:spPr>
          <a:xfrm>
            <a:off x="4009680" y="4675320"/>
            <a:ext cx="345312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loss: decrease window by factor of 2</a:t>
            </a:r>
            <a:endParaRPr b="0" lang="en-US" sz="1600" spc="-1" strike="noStrike">
              <a:latin typeface="Arial"/>
            </a:endParaRPr>
          </a:p>
        </p:txBody>
      </p:sp>
      <p:sp>
        <p:nvSpPr>
          <p:cNvPr id="8412" name="Line 16"/>
          <p:cNvSpPr/>
          <p:nvPr/>
        </p:nvSpPr>
        <p:spPr>
          <a:xfrm flipH="1">
            <a:off x="2699280" y="4549320"/>
            <a:ext cx="873360" cy="967320"/>
          </a:xfrm>
          <a:prstGeom prst="line">
            <a:avLst/>
          </a:prstGeom>
          <a:ln w="19050">
            <a:solidFill>
              <a:srgbClr val="c00000"/>
            </a:solidFill>
            <a:round/>
            <a:headEnd len="med" type="triangle" w="med"/>
          </a:ln>
        </p:spPr>
        <p:style>
          <a:lnRef idx="0"/>
          <a:fillRef idx="0"/>
          <a:effectRef idx="0"/>
          <a:fontRef idx="minor"/>
        </p:style>
      </p:sp>
      <p:sp>
        <p:nvSpPr>
          <p:cNvPr id="8413" name="CustomShape 17"/>
          <p:cNvSpPr/>
          <p:nvPr/>
        </p:nvSpPr>
        <p:spPr>
          <a:xfrm>
            <a:off x="3189240" y="4433760"/>
            <a:ext cx="4534560" cy="333000"/>
          </a:xfrm>
          <a:prstGeom prst="rect">
            <a:avLst/>
          </a:prstGeom>
          <a:noFill/>
          <a:ln w="0">
            <a:noFill/>
          </a:ln>
        </p:spPr>
        <p:style>
          <a:lnRef idx="0"/>
          <a:fillRef idx="0"/>
          <a:effectRef idx="0"/>
          <a:fontRef idx="minor"/>
        </p:style>
        <p:txBody>
          <a:bodyPr lIns="90000" rIns="90000" tIns="45000" bIns="45000">
            <a:spAutoFit/>
          </a:bodyPr>
          <a:p>
            <a:pPr algn="ctr">
              <a:lnSpc>
                <a:spcPct val="100000"/>
              </a:lnSpc>
              <a:spcBef>
                <a:spcPts val="799"/>
              </a:spcBef>
              <a:tabLst>
                <a:tab algn="l" pos="0"/>
              </a:tabLst>
            </a:pPr>
            <a:r>
              <a:rPr b="0" lang="en-US" sz="1600" spc="-1" strike="noStrike">
                <a:solidFill>
                  <a:srgbClr val="000000"/>
                </a:solidFill>
                <a:latin typeface="Arial"/>
                <a:ea typeface="ＭＳ Ｐゴシック"/>
              </a:rPr>
              <a:t>congestion avoidance: additive increase</a:t>
            </a:r>
            <a:endParaRPr b="0" lang="en-US" sz="1600" spc="-1" strike="noStrike">
              <a:latin typeface="Arial"/>
            </a:endParaRPr>
          </a:p>
        </p:txBody>
      </p:sp>
      <p:sp>
        <p:nvSpPr>
          <p:cNvPr id="8414" name="Line 18"/>
          <p:cNvSpPr/>
          <p:nvPr/>
        </p:nvSpPr>
        <p:spPr>
          <a:xfrm flipH="1">
            <a:off x="2549520" y="4595760"/>
            <a:ext cx="981000" cy="765000"/>
          </a:xfrm>
          <a:prstGeom prst="line">
            <a:avLst/>
          </a:prstGeom>
          <a:ln w="19050">
            <a:solidFill>
              <a:srgbClr val="c00000"/>
            </a:solidFill>
            <a:round/>
            <a:tailEnd len="med" type="triangle" w="med"/>
          </a:ln>
        </p:spPr>
        <p:style>
          <a:lnRef idx="0"/>
          <a:fillRef idx="0"/>
          <a:effectRef idx="0"/>
          <a:fontRef idx="minor"/>
        </p:style>
      </p:sp>
      <p:sp>
        <p:nvSpPr>
          <p:cNvPr id="8415" name="CustomShape 19"/>
          <p:cNvSpPr/>
          <p:nvPr/>
        </p:nvSpPr>
        <p:spPr>
          <a:xfrm>
            <a:off x="3609720" y="4227480"/>
            <a:ext cx="345312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loss: decrease window by factor of 2</a:t>
            </a:r>
            <a:endParaRPr b="0" lang="en-US" sz="1600" spc="-1" strike="noStrike">
              <a:latin typeface="Arial"/>
            </a:endParaRPr>
          </a:p>
        </p:txBody>
      </p:sp>
      <p:sp>
        <p:nvSpPr>
          <p:cNvPr id="8416" name="Line 20"/>
          <p:cNvSpPr/>
          <p:nvPr/>
        </p:nvSpPr>
        <p:spPr>
          <a:xfrm flipH="1">
            <a:off x="2554920" y="4403520"/>
            <a:ext cx="850680" cy="955800"/>
          </a:xfrm>
          <a:prstGeom prst="line">
            <a:avLst/>
          </a:prstGeom>
          <a:ln w="19050">
            <a:solidFill>
              <a:srgbClr val="c00000"/>
            </a:solidFill>
            <a:round/>
            <a:headEnd len="med" type="triangle" w="med"/>
          </a:ln>
        </p:spPr>
        <p:style>
          <a:lnRef idx="0"/>
          <a:fillRef idx="0"/>
          <a:effectRef idx="0"/>
          <a:fontRef idx="minor"/>
        </p:style>
      </p:sp>
      <p:sp>
        <p:nvSpPr>
          <p:cNvPr id="8417" name="Line 21"/>
          <p:cNvSpPr/>
          <p:nvPr/>
        </p:nvSpPr>
        <p:spPr>
          <a:xfrm flipH="1">
            <a:off x="2482560" y="4414680"/>
            <a:ext cx="911160" cy="888840"/>
          </a:xfrm>
          <a:prstGeom prst="line">
            <a:avLst/>
          </a:prstGeom>
          <a:ln w="19050">
            <a:solidFill>
              <a:srgbClr val="c00000"/>
            </a:solidFill>
            <a:round/>
            <a:tailEnd len="med" type="triangle" w="med"/>
          </a:ln>
        </p:spPr>
        <p:style>
          <a:lnRef idx="0"/>
          <a:fillRef idx="0"/>
          <a:effectRef idx="0"/>
          <a:fontRef idx="minor"/>
        </p:style>
      </p:sp>
      <p:sp>
        <p:nvSpPr>
          <p:cNvPr id="8418" name="Line 22"/>
          <p:cNvSpPr/>
          <p:nvPr/>
        </p:nvSpPr>
        <p:spPr>
          <a:xfrm flipH="1">
            <a:off x="2475720" y="4339800"/>
            <a:ext cx="850680" cy="956160"/>
          </a:xfrm>
          <a:prstGeom prst="line">
            <a:avLst/>
          </a:prstGeom>
          <a:ln w="19050">
            <a:solidFill>
              <a:srgbClr val="c00000"/>
            </a:solidFill>
            <a:round/>
            <a:headEnd len="med" type="triangle" w="med"/>
          </a:ln>
        </p:spPr>
        <p:style>
          <a:lnRef idx="0"/>
          <a:fillRef idx="0"/>
          <a:effectRef idx="0"/>
          <a:fontRef idx="minor"/>
        </p:style>
      </p:sp>
      <p:grpSp>
        <p:nvGrpSpPr>
          <p:cNvPr id="8419" name="Group 23"/>
          <p:cNvGrpSpPr/>
          <p:nvPr/>
        </p:nvGrpSpPr>
        <p:grpSpPr>
          <a:xfrm>
            <a:off x="7983000" y="3205440"/>
            <a:ext cx="3861360" cy="2710800"/>
            <a:chOff x="7983000" y="3205440"/>
            <a:chExt cx="3861360" cy="2710800"/>
          </a:xfrm>
        </p:grpSpPr>
        <p:sp>
          <p:nvSpPr>
            <p:cNvPr id="8420" name="CustomShape 24"/>
            <p:cNvSpPr/>
            <p:nvPr/>
          </p:nvSpPr>
          <p:spPr>
            <a:xfrm>
              <a:off x="8130600" y="3671640"/>
              <a:ext cx="3700800" cy="217332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i="1" lang="en-US" sz="2800" spc="-1" strike="noStrike">
                  <a:solidFill>
                    <a:srgbClr val="c00000"/>
                  </a:solidFill>
                  <a:latin typeface="Calibri"/>
                  <a:ea typeface="DejaVu Sans"/>
                </a:rPr>
                <a:t>A: </a:t>
              </a:r>
              <a:r>
                <a:rPr b="0" lang="en-US" sz="2800" spc="-1" strike="noStrike">
                  <a:solidFill>
                    <a:srgbClr val="000000"/>
                  </a:solidFill>
                  <a:latin typeface="Calibri"/>
                  <a:ea typeface="DejaVu Sans"/>
                </a:rPr>
                <a:t>Yes, under idealized assumptions:</a:t>
              </a:r>
              <a:endParaRPr b="0" lang="en-US" sz="2800" spc="-1" strike="noStrike">
                <a:latin typeface="Arial"/>
              </a:endParaRPr>
            </a:p>
            <a:p>
              <a:pPr marL="343080" indent="-226080">
                <a:lnSpc>
                  <a:spcPct val="90000"/>
                </a:lnSpc>
                <a:buClr>
                  <a:srgbClr val="0000a8"/>
                </a:buClr>
                <a:buFont typeface="Wingdings" charset="2"/>
                <a:buChar char=""/>
                <a:tabLst>
                  <a:tab algn="l" pos="0"/>
                </a:tabLst>
              </a:pPr>
              <a:r>
                <a:rPr b="0" lang="en-US" sz="2400" spc="-1" strike="noStrike">
                  <a:solidFill>
                    <a:srgbClr val="000000"/>
                  </a:solidFill>
                  <a:latin typeface="Calibri"/>
                  <a:ea typeface="DejaVu Sans"/>
                </a:rPr>
                <a:t>same RTT</a:t>
              </a:r>
              <a:endParaRPr b="0" lang="en-US" sz="2400" spc="-1" strike="noStrike">
                <a:latin typeface="Arial"/>
              </a:endParaRPr>
            </a:p>
            <a:p>
              <a:pPr marL="343080" indent="-226080">
                <a:lnSpc>
                  <a:spcPct val="90000"/>
                </a:lnSpc>
                <a:buClr>
                  <a:srgbClr val="0000a8"/>
                </a:buClr>
                <a:buFont typeface="Wingdings" charset="2"/>
                <a:buChar char=""/>
                <a:tabLst>
                  <a:tab algn="l" pos="0"/>
                </a:tabLst>
              </a:pPr>
              <a:r>
                <a:rPr b="0" lang="en-US" sz="2400" spc="-1" strike="noStrike">
                  <a:solidFill>
                    <a:srgbClr val="000000"/>
                  </a:solidFill>
                  <a:latin typeface="Calibri"/>
                  <a:ea typeface="DejaVu Sans"/>
                </a:rPr>
                <a:t>fixed number of sessions only in congestion avoidance </a:t>
              </a:r>
              <a:endParaRPr b="0" lang="en-US" sz="2400" spc="-1" strike="noStrike">
                <a:latin typeface="Arial"/>
              </a:endParaRPr>
            </a:p>
          </p:txBody>
        </p:sp>
        <p:sp>
          <p:nvSpPr>
            <p:cNvPr id="8421" name="CustomShape 25"/>
            <p:cNvSpPr/>
            <p:nvPr/>
          </p:nvSpPr>
          <p:spPr>
            <a:xfrm>
              <a:off x="7983000" y="3468600"/>
              <a:ext cx="3861360" cy="2447640"/>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p:style>
        </p:sp>
        <p:sp>
          <p:nvSpPr>
            <p:cNvPr id="8422" name="CustomShape 26"/>
            <p:cNvSpPr/>
            <p:nvPr/>
          </p:nvSpPr>
          <p:spPr>
            <a:xfrm>
              <a:off x="8338320" y="3328920"/>
              <a:ext cx="1760040" cy="253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423" name="CustomShape 27"/>
            <p:cNvSpPr/>
            <p:nvPr/>
          </p:nvSpPr>
          <p:spPr>
            <a:xfrm>
              <a:off x="8341200" y="3205440"/>
              <a:ext cx="174924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800" spc="-1" strike="noStrike">
                  <a:solidFill>
                    <a:srgbClr val="c00000"/>
                  </a:solidFill>
                  <a:latin typeface="Calibri"/>
                  <a:ea typeface="DejaVu Sans"/>
                </a:rPr>
                <a:t>Is</a:t>
              </a:r>
              <a:r>
                <a:rPr b="0" lang="en-US" sz="2800" spc="-1" strike="noStrike">
                  <a:solidFill>
                    <a:srgbClr val="c00000"/>
                  </a:solidFill>
                  <a:latin typeface="Calibri"/>
                  <a:ea typeface="DejaVu Sans"/>
                </a:rPr>
                <a:t> TCP fair?</a:t>
              </a:r>
              <a:endParaRPr b="0" lang="en-US" sz="2800" spc="-1" strike="noStrike">
                <a:latin typeface="Arial"/>
              </a:endParaRPr>
            </a:p>
          </p:txBody>
        </p:sp>
      </p:grpSp>
      <p:sp>
        <p:nvSpPr>
          <p:cNvPr id="8424" name="CustomShape 28"/>
          <p:cNvSpPr/>
          <p:nvPr/>
        </p:nvSpPr>
        <p:spPr>
          <a:xfrm>
            <a:off x="2998440" y="5695200"/>
            <a:ext cx="163800" cy="163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8425" name="CustomShape 29"/>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8EB05A47-A482-4877-AF40-50894BBC97DB}" type="slidenum">
              <a:rPr b="0" lang="en-US" sz="1100" spc="-1" strike="noStrike">
                <a:solidFill>
                  <a:srgbClr val="404040"/>
                </a:solidFill>
                <a:latin typeface="Calibri"/>
                <a:ea typeface="DejaVu Sans"/>
              </a:rPr>
              <a:t>134</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360" dur="indefinite" restart="never" nodeType="tmRoot">
          <p:childTnLst>
            <p:seq>
              <p:cTn id="3361" dur="indefinite" nodeType="mainSeq">
                <p:childTnLst>
                  <p:par>
                    <p:cTn id="3362" fill="hold">
                      <p:stCondLst>
                        <p:cond delay="indefinite"/>
                      </p:stCondLst>
                      <p:childTnLst>
                        <p:par>
                          <p:cTn id="3363" fill="hold">
                            <p:stCondLst>
                              <p:cond delay="0"/>
                            </p:stCondLst>
                            <p:childTnLst>
                              <p:par>
                                <p:cTn id="3364" nodeType="clickEffect" fill="hold" presetClass="entr" presetID="22" presetSubtype="8">
                                  <p:stCondLst>
                                    <p:cond delay="0"/>
                                  </p:stCondLst>
                                  <p:childTnLst>
                                    <p:set>
                                      <p:cBhvr>
                                        <p:cTn id="3365" dur="1" fill="hold">
                                          <p:stCondLst>
                                            <p:cond delay="0"/>
                                          </p:stCondLst>
                                        </p:cTn>
                                        <p:tgtEl>
                                          <p:spTgt spid="8408"/>
                                        </p:tgtEl>
                                        <p:attrNameLst>
                                          <p:attrName>style.visibility</p:attrName>
                                        </p:attrNameLst>
                                      </p:cBhvr>
                                      <p:to>
                                        <p:strVal val="visible"/>
                                      </p:to>
                                    </p:set>
                                    <p:animEffect filter="wipe(left)" transition="in">
                                      <p:cBhvr additive="repl">
                                        <p:cTn id="3366" dur="500"/>
                                        <p:tgtEl>
                                          <p:spTgt spid="8408"/>
                                        </p:tgtEl>
                                      </p:cBhvr>
                                    </p:animEffect>
                                  </p:childTnLst>
                                </p:cTn>
                              </p:par>
                              <p:par>
                                <p:cTn id="3367" nodeType="withEffect" fill="hold" presetClass="exit" presetID="9">
                                  <p:stCondLst>
                                    <p:cond delay="0"/>
                                  </p:stCondLst>
                                  <p:childTnLst>
                                    <p:animEffect filter="dissolve" transition="out">
                                      <p:cBhvr additive="repl">
                                        <p:cTn id="3368" dur="500"/>
                                        <p:tgtEl>
                                          <p:spTgt spid="8424"/>
                                        </p:tgtEl>
                                      </p:cBhvr>
                                    </p:animEffect>
                                    <p:set>
                                      <p:cBhvr>
                                        <p:cTn id="3369" dur="1" fill="hold">
                                          <p:stCondLst>
                                            <p:cond delay="499"/>
                                          </p:stCondLst>
                                        </p:cTn>
                                        <p:tgtEl>
                                          <p:spTgt spid="8424"/>
                                        </p:tgtEl>
                                        <p:attrNameLst>
                                          <p:attrName>style.visibility</p:attrName>
                                        </p:attrNameLst>
                                      </p:cBhvr>
                                      <p:to>
                                        <p:strVal val="hidden"/>
                                      </p:to>
                                    </p:set>
                                  </p:childTnLst>
                                </p:cTn>
                              </p:par>
                            </p:childTnLst>
                          </p:cTn>
                        </p:par>
                        <p:par>
                          <p:cTn id="3370" fill="hold">
                            <p:stCondLst>
                              <p:cond delay="500"/>
                            </p:stCondLst>
                            <p:childTnLst>
                              <p:par>
                                <p:cTn id="3371" nodeType="afterEffect" fill="hold" presetClass="entr" presetID="9">
                                  <p:stCondLst>
                                    <p:cond delay="0"/>
                                  </p:stCondLst>
                                  <p:childTnLst>
                                    <p:set>
                                      <p:cBhvr>
                                        <p:cTn id="3372" dur="1" fill="hold">
                                          <p:stCondLst>
                                            <p:cond delay="0"/>
                                          </p:stCondLst>
                                        </p:cTn>
                                        <p:tgtEl>
                                          <p:spTgt spid="8409"/>
                                        </p:tgtEl>
                                        <p:attrNameLst>
                                          <p:attrName>style.visibility</p:attrName>
                                        </p:attrNameLst>
                                      </p:cBhvr>
                                      <p:to>
                                        <p:strVal val="visible"/>
                                      </p:to>
                                    </p:set>
                                    <p:animEffect filter="dissolve" transition="in">
                                      <p:cBhvr additive="repl">
                                        <p:cTn id="3373" dur="500"/>
                                        <p:tgtEl>
                                          <p:spTgt spid="8409"/>
                                        </p:tgtEl>
                                      </p:cBhvr>
                                    </p:animEffect>
                                    <p:set>
                                      <p:cBhvr>
                                        <p:cTn id="3374" dur="1" fill="hold"/>
                                        <p:tgtEl>
                                          <p:spTgt spid="8409"/>
                                        </p:tgtEl>
                                        <p:attrNameLst>
                                          <p:attrName>style.visibility</p:attrName>
                                        </p:attrNameLst>
                                      </p:cBhvr>
                                      <p:to>
                                        <p:strVal val="hidden"/>
                                      </p:to>
                                    </p:set>
                                  </p:childTnLst>
                                </p:cTn>
                              </p:par>
                            </p:childTnLst>
                          </p:cTn>
                        </p:par>
                      </p:childTnLst>
                    </p:cTn>
                  </p:par>
                  <p:par>
                    <p:cTn id="3375" fill="hold">
                      <p:stCondLst>
                        <p:cond delay="indefinite"/>
                      </p:stCondLst>
                      <p:childTnLst>
                        <p:par>
                          <p:cTn id="3376" fill="hold">
                            <p:stCondLst>
                              <p:cond delay="0"/>
                            </p:stCondLst>
                            <p:childTnLst>
                              <p:par>
                                <p:cTn id="3377" nodeType="clickEffect" fill="hold" presetClass="entr" presetID="22" presetSubtype="2">
                                  <p:stCondLst>
                                    <p:cond delay="0"/>
                                  </p:stCondLst>
                                  <p:childTnLst>
                                    <p:set>
                                      <p:cBhvr>
                                        <p:cTn id="3378" dur="1" fill="hold">
                                          <p:stCondLst>
                                            <p:cond delay="0"/>
                                          </p:stCondLst>
                                        </p:cTn>
                                        <p:tgtEl>
                                          <p:spTgt spid="8410"/>
                                        </p:tgtEl>
                                        <p:attrNameLst>
                                          <p:attrName>style.visibility</p:attrName>
                                        </p:attrNameLst>
                                      </p:cBhvr>
                                      <p:to>
                                        <p:strVal val="visible"/>
                                      </p:to>
                                    </p:set>
                                    <p:animEffect filter="wipe(right)" transition="in">
                                      <p:cBhvr additive="repl">
                                        <p:cTn id="3379" dur="500"/>
                                        <p:tgtEl>
                                          <p:spTgt spid="8410"/>
                                        </p:tgtEl>
                                      </p:cBhvr>
                                    </p:animEffect>
                                  </p:childTnLst>
                                </p:cTn>
                              </p:par>
                            </p:childTnLst>
                          </p:cTn>
                        </p:par>
                        <p:par>
                          <p:cTn id="3380" fill="hold">
                            <p:stCondLst>
                              <p:cond delay="500"/>
                            </p:stCondLst>
                            <p:childTnLst>
                              <p:par>
                                <p:cTn id="3381" nodeType="afterEffect" fill="hold" presetClass="entr" presetID="9">
                                  <p:stCondLst>
                                    <p:cond delay="0"/>
                                  </p:stCondLst>
                                  <p:childTnLst>
                                    <p:set>
                                      <p:cBhvr>
                                        <p:cTn id="3382" dur="1" fill="hold">
                                          <p:stCondLst>
                                            <p:cond delay="0"/>
                                          </p:stCondLst>
                                        </p:cTn>
                                        <p:tgtEl>
                                          <p:spTgt spid="8411"/>
                                        </p:tgtEl>
                                        <p:attrNameLst>
                                          <p:attrName>style.visibility</p:attrName>
                                        </p:attrNameLst>
                                      </p:cBhvr>
                                      <p:to>
                                        <p:strVal val="visible"/>
                                      </p:to>
                                    </p:set>
                                    <p:animEffect filter="dissolve" transition="in">
                                      <p:cBhvr additive="repl">
                                        <p:cTn id="3383" dur="500"/>
                                        <p:tgtEl>
                                          <p:spTgt spid="8411"/>
                                        </p:tgtEl>
                                      </p:cBhvr>
                                    </p:animEffect>
                                    <p:set>
                                      <p:cBhvr>
                                        <p:cTn id="3384" dur="1" fill="hold"/>
                                        <p:tgtEl>
                                          <p:spTgt spid="8411"/>
                                        </p:tgtEl>
                                        <p:attrNameLst>
                                          <p:attrName>style.visibility</p:attrName>
                                        </p:attrNameLst>
                                      </p:cBhvr>
                                      <p:to>
                                        <p:strVal val="hidden"/>
                                      </p:to>
                                    </p:set>
                                  </p:childTnLst>
                                </p:cTn>
                              </p:par>
                            </p:childTnLst>
                          </p:cTn>
                        </p:par>
                      </p:childTnLst>
                    </p:cTn>
                  </p:par>
                  <p:par>
                    <p:cTn id="3385" fill="hold">
                      <p:stCondLst>
                        <p:cond delay="indefinite"/>
                      </p:stCondLst>
                      <p:childTnLst>
                        <p:par>
                          <p:cTn id="3386" fill="hold">
                            <p:stCondLst>
                              <p:cond delay="0"/>
                            </p:stCondLst>
                            <p:childTnLst>
                              <p:par>
                                <p:cTn id="3387" nodeType="clickEffect" fill="hold" presetClass="entr" presetID="22" presetSubtype="8">
                                  <p:stCondLst>
                                    <p:cond delay="0"/>
                                  </p:stCondLst>
                                  <p:childTnLst>
                                    <p:set>
                                      <p:cBhvr>
                                        <p:cTn id="3388" dur="1" fill="hold">
                                          <p:stCondLst>
                                            <p:cond delay="0"/>
                                          </p:stCondLst>
                                        </p:cTn>
                                        <p:tgtEl>
                                          <p:spTgt spid="8412"/>
                                        </p:tgtEl>
                                        <p:attrNameLst>
                                          <p:attrName>style.visibility</p:attrName>
                                        </p:attrNameLst>
                                      </p:cBhvr>
                                      <p:to>
                                        <p:strVal val="visible"/>
                                      </p:to>
                                    </p:set>
                                    <p:animEffect filter="wipe(left)" transition="in">
                                      <p:cBhvr additive="repl">
                                        <p:cTn id="3389" dur="500"/>
                                        <p:tgtEl>
                                          <p:spTgt spid="8412"/>
                                        </p:tgtEl>
                                      </p:cBhvr>
                                    </p:animEffect>
                                  </p:childTnLst>
                                </p:cTn>
                              </p:par>
                            </p:childTnLst>
                          </p:cTn>
                        </p:par>
                        <p:par>
                          <p:cTn id="3390" fill="hold">
                            <p:stCondLst>
                              <p:cond delay="500"/>
                            </p:stCondLst>
                            <p:childTnLst>
                              <p:par>
                                <p:cTn id="3391" nodeType="afterEffect" fill="hold" presetClass="entr" presetID="9">
                                  <p:stCondLst>
                                    <p:cond delay="0"/>
                                  </p:stCondLst>
                                  <p:childTnLst>
                                    <p:set>
                                      <p:cBhvr>
                                        <p:cTn id="3392" dur="1" fill="hold">
                                          <p:stCondLst>
                                            <p:cond delay="0"/>
                                          </p:stCondLst>
                                        </p:cTn>
                                        <p:tgtEl>
                                          <p:spTgt spid="8413"/>
                                        </p:tgtEl>
                                        <p:attrNameLst>
                                          <p:attrName>style.visibility</p:attrName>
                                        </p:attrNameLst>
                                      </p:cBhvr>
                                      <p:to>
                                        <p:strVal val="visible"/>
                                      </p:to>
                                    </p:set>
                                    <p:animEffect filter="dissolve" transition="in">
                                      <p:cBhvr additive="repl">
                                        <p:cTn id="3393" dur="500"/>
                                        <p:tgtEl>
                                          <p:spTgt spid="8413"/>
                                        </p:tgtEl>
                                      </p:cBhvr>
                                    </p:animEffect>
                                    <p:set>
                                      <p:cBhvr>
                                        <p:cTn id="3394" dur="1" fill="hold"/>
                                        <p:tgtEl>
                                          <p:spTgt spid="8413"/>
                                        </p:tgtEl>
                                        <p:attrNameLst>
                                          <p:attrName>style.visibility</p:attrName>
                                        </p:attrNameLst>
                                      </p:cBhvr>
                                      <p:to>
                                        <p:strVal val="hidden"/>
                                      </p:to>
                                    </p:set>
                                  </p:childTnLst>
                                </p:cTn>
                              </p:par>
                            </p:childTnLst>
                          </p:cTn>
                        </p:par>
                      </p:childTnLst>
                    </p:cTn>
                  </p:par>
                  <p:par>
                    <p:cTn id="3395" fill="hold">
                      <p:stCondLst>
                        <p:cond delay="indefinite"/>
                      </p:stCondLst>
                      <p:childTnLst>
                        <p:par>
                          <p:cTn id="3396" fill="hold">
                            <p:stCondLst>
                              <p:cond delay="0"/>
                            </p:stCondLst>
                            <p:childTnLst>
                              <p:par>
                                <p:cTn id="3397" nodeType="clickEffect" fill="hold" presetClass="entr" presetID="22" presetSubtype="2">
                                  <p:stCondLst>
                                    <p:cond delay="0"/>
                                  </p:stCondLst>
                                  <p:childTnLst>
                                    <p:set>
                                      <p:cBhvr>
                                        <p:cTn id="3398" dur="1" fill="hold">
                                          <p:stCondLst>
                                            <p:cond delay="0"/>
                                          </p:stCondLst>
                                        </p:cTn>
                                        <p:tgtEl>
                                          <p:spTgt spid="8414"/>
                                        </p:tgtEl>
                                        <p:attrNameLst>
                                          <p:attrName>style.visibility</p:attrName>
                                        </p:attrNameLst>
                                      </p:cBhvr>
                                      <p:to>
                                        <p:strVal val="visible"/>
                                      </p:to>
                                    </p:set>
                                    <p:animEffect filter="wipe(right)" transition="in">
                                      <p:cBhvr additive="repl">
                                        <p:cTn id="3399" dur="500"/>
                                        <p:tgtEl>
                                          <p:spTgt spid="8414"/>
                                        </p:tgtEl>
                                      </p:cBhvr>
                                    </p:animEffect>
                                  </p:childTnLst>
                                </p:cTn>
                              </p:par>
                            </p:childTnLst>
                          </p:cTn>
                        </p:par>
                        <p:par>
                          <p:cTn id="3400" fill="hold">
                            <p:stCondLst>
                              <p:cond delay="500"/>
                            </p:stCondLst>
                            <p:childTnLst>
                              <p:par>
                                <p:cTn id="3401" nodeType="afterEffect" fill="hold" presetClass="entr" presetID="9">
                                  <p:stCondLst>
                                    <p:cond delay="0"/>
                                  </p:stCondLst>
                                  <p:childTnLst>
                                    <p:set>
                                      <p:cBhvr>
                                        <p:cTn id="3402" dur="1" fill="hold">
                                          <p:stCondLst>
                                            <p:cond delay="0"/>
                                          </p:stCondLst>
                                        </p:cTn>
                                        <p:tgtEl>
                                          <p:spTgt spid="8415"/>
                                        </p:tgtEl>
                                        <p:attrNameLst>
                                          <p:attrName>style.visibility</p:attrName>
                                        </p:attrNameLst>
                                      </p:cBhvr>
                                      <p:to>
                                        <p:strVal val="visible"/>
                                      </p:to>
                                    </p:set>
                                    <p:animEffect filter="dissolve" transition="in">
                                      <p:cBhvr additive="repl">
                                        <p:cTn id="3403" dur="500"/>
                                        <p:tgtEl>
                                          <p:spTgt spid="8415"/>
                                        </p:tgtEl>
                                      </p:cBhvr>
                                    </p:animEffect>
                                    <p:set>
                                      <p:cBhvr>
                                        <p:cTn id="3404" dur="1" fill="hold"/>
                                        <p:tgtEl>
                                          <p:spTgt spid="8415"/>
                                        </p:tgtEl>
                                        <p:attrNameLst>
                                          <p:attrName>style.visibility</p:attrName>
                                        </p:attrNameLst>
                                      </p:cBhvr>
                                      <p:to>
                                        <p:strVal val="hidden"/>
                                      </p:to>
                                    </p:set>
                                  </p:childTnLst>
                                </p:cTn>
                              </p:par>
                            </p:childTnLst>
                          </p:cTn>
                        </p:par>
                      </p:childTnLst>
                    </p:cTn>
                  </p:par>
                  <p:par>
                    <p:cTn id="3405" fill="hold">
                      <p:stCondLst>
                        <p:cond delay="indefinite"/>
                      </p:stCondLst>
                      <p:childTnLst>
                        <p:par>
                          <p:cTn id="3406" fill="hold">
                            <p:stCondLst>
                              <p:cond delay="0"/>
                            </p:stCondLst>
                            <p:childTnLst>
                              <p:par>
                                <p:cTn id="3407" nodeType="clickEffect" fill="hold" presetClass="entr" presetID="22" presetSubtype="8">
                                  <p:stCondLst>
                                    <p:cond delay="0"/>
                                  </p:stCondLst>
                                  <p:childTnLst>
                                    <p:set>
                                      <p:cBhvr>
                                        <p:cTn id="3408" dur="1" fill="hold">
                                          <p:stCondLst>
                                            <p:cond delay="0"/>
                                          </p:stCondLst>
                                        </p:cTn>
                                        <p:tgtEl>
                                          <p:spTgt spid="8416"/>
                                        </p:tgtEl>
                                        <p:attrNameLst>
                                          <p:attrName>style.visibility</p:attrName>
                                        </p:attrNameLst>
                                      </p:cBhvr>
                                      <p:to>
                                        <p:strVal val="visible"/>
                                      </p:to>
                                    </p:set>
                                    <p:animEffect filter="wipe(left)" transition="in">
                                      <p:cBhvr additive="repl">
                                        <p:cTn id="3409" dur="500"/>
                                        <p:tgtEl>
                                          <p:spTgt spid="8416"/>
                                        </p:tgtEl>
                                      </p:cBhvr>
                                    </p:animEffect>
                                  </p:childTnLst>
                                </p:cTn>
                              </p:par>
                            </p:childTnLst>
                          </p:cTn>
                        </p:par>
                      </p:childTnLst>
                    </p:cTn>
                  </p:par>
                  <p:par>
                    <p:cTn id="3410" fill="hold">
                      <p:stCondLst>
                        <p:cond delay="indefinite"/>
                      </p:stCondLst>
                      <p:childTnLst>
                        <p:par>
                          <p:cTn id="3411" fill="hold">
                            <p:stCondLst>
                              <p:cond delay="0"/>
                            </p:stCondLst>
                            <p:childTnLst>
                              <p:par>
                                <p:cTn id="3412" nodeType="clickEffect" fill="hold" presetClass="entr" presetID="22" presetSubtype="2">
                                  <p:stCondLst>
                                    <p:cond delay="0"/>
                                  </p:stCondLst>
                                  <p:childTnLst>
                                    <p:set>
                                      <p:cBhvr>
                                        <p:cTn id="3413" dur="1" fill="hold">
                                          <p:stCondLst>
                                            <p:cond delay="0"/>
                                          </p:stCondLst>
                                        </p:cTn>
                                        <p:tgtEl>
                                          <p:spTgt spid="8417"/>
                                        </p:tgtEl>
                                        <p:attrNameLst>
                                          <p:attrName>style.visibility</p:attrName>
                                        </p:attrNameLst>
                                      </p:cBhvr>
                                      <p:to>
                                        <p:strVal val="visible"/>
                                      </p:to>
                                    </p:set>
                                    <p:animEffect filter="wipe(right)" transition="in">
                                      <p:cBhvr additive="repl">
                                        <p:cTn id="3414" dur="500"/>
                                        <p:tgtEl>
                                          <p:spTgt spid="8417"/>
                                        </p:tgtEl>
                                      </p:cBhvr>
                                    </p:animEffect>
                                  </p:childTnLst>
                                </p:cTn>
                              </p:par>
                            </p:childTnLst>
                          </p:cTn>
                        </p:par>
                      </p:childTnLst>
                    </p:cTn>
                  </p:par>
                  <p:par>
                    <p:cTn id="3415" fill="hold">
                      <p:stCondLst>
                        <p:cond delay="indefinite"/>
                      </p:stCondLst>
                      <p:childTnLst>
                        <p:par>
                          <p:cTn id="3416" fill="hold">
                            <p:stCondLst>
                              <p:cond delay="0"/>
                            </p:stCondLst>
                            <p:childTnLst>
                              <p:par>
                                <p:cTn id="3417" nodeType="clickEffect" fill="hold" presetClass="entr" presetID="22" presetSubtype="8">
                                  <p:stCondLst>
                                    <p:cond delay="0"/>
                                  </p:stCondLst>
                                  <p:childTnLst>
                                    <p:set>
                                      <p:cBhvr>
                                        <p:cTn id="3418" dur="1" fill="hold">
                                          <p:stCondLst>
                                            <p:cond delay="0"/>
                                          </p:stCondLst>
                                        </p:cTn>
                                        <p:tgtEl>
                                          <p:spTgt spid="8418"/>
                                        </p:tgtEl>
                                        <p:attrNameLst>
                                          <p:attrName>style.visibility</p:attrName>
                                        </p:attrNameLst>
                                      </p:cBhvr>
                                      <p:to>
                                        <p:strVal val="visible"/>
                                      </p:to>
                                    </p:set>
                                    <p:animEffect filter="wipe(left)" transition="in">
                                      <p:cBhvr additive="repl">
                                        <p:cTn id="3419" dur="500"/>
                                        <p:tgtEl>
                                          <p:spTgt spid="8418"/>
                                        </p:tgtEl>
                                      </p:cBhvr>
                                    </p:animEffect>
                                  </p:childTnLst>
                                </p:cTn>
                              </p:par>
                            </p:childTnLst>
                          </p:cTn>
                        </p:par>
                      </p:childTnLst>
                    </p:cTn>
                  </p:par>
                  <p:par>
                    <p:cTn id="3420" fill="hold">
                      <p:stCondLst>
                        <p:cond delay="indefinite"/>
                      </p:stCondLst>
                      <p:childTnLst>
                        <p:par>
                          <p:cTn id="3421" fill="hold">
                            <p:stCondLst>
                              <p:cond delay="0"/>
                            </p:stCondLst>
                            <p:childTnLst>
                              <p:par>
                                <p:cTn id="3422" nodeType="clickEffect" fill="hold" presetClass="entr" presetID="9">
                                  <p:stCondLst>
                                    <p:cond delay="0"/>
                                  </p:stCondLst>
                                  <p:childTnLst>
                                    <p:set>
                                      <p:cBhvr>
                                        <p:cTn id="3423" dur="1" fill="hold">
                                          <p:stCondLst>
                                            <p:cond delay="0"/>
                                          </p:stCondLst>
                                        </p:cTn>
                                        <p:tgtEl>
                                          <p:spTgt spid="8419"/>
                                        </p:tgtEl>
                                        <p:attrNameLst>
                                          <p:attrName>style.visibility</p:attrName>
                                        </p:attrNameLst>
                                      </p:cBhvr>
                                      <p:to>
                                        <p:strVal val="visible"/>
                                      </p:to>
                                    </p:set>
                                    <p:animEffect filter="dissolve" transition="in">
                                      <p:cBhvr additive="repl">
                                        <p:cTn id="3424" dur="500"/>
                                        <p:tgtEl>
                                          <p:spTgt spid="8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6" name="CustomShape 1"/>
          <p:cNvSpPr/>
          <p:nvPr/>
        </p:nvSpPr>
        <p:spPr>
          <a:xfrm>
            <a:off x="780480" y="261000"/>
            <a:ext cx="1083204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Fairness: must all network apps be “fair”?</a:t>
            </a:r>
            <a:endParaRPr b="0" lang="en-US" sz="4800" spc="-1" strike="noStrike">
              <a:latin typeface="Arial"/>
            </a:endParaRPr>
          </a:p>
        </p:txBody>
      </p:sp>
      <p:sp>
        <p:nvSpPr>
          <p:cNvPr id="8427" name="CustomShape 2"/>
          <p:cNvSpPr/>
          <p:nvPr/>
        </p:nvSpPr>
        <p:spPr>
          <a:xfrm>
            <a:off x="749160" y="1219320"/>
            <a:ext cx="5204520" cy="464580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tabLst>
                <a:tab algn="l" pos="0"/>
              </a:tabLst>
            </a:pPr>
            <a:r>
              <a:rPr b="0" lang="en-US" sz="3200" spc="-1" strike="noStrike">
                <a:solidFill>
                  <a:srgbClr val="000099"/>
                </a:solidFill>
                <a:latin typeface="Calibri"/>
                <a:ea typeface="DejaVu Sans"/>
              </a:rPr>
              <a:t>Fairness and UDP</a:t>
            </a:r>
            <a:endParaRPr b="0" lang="en-US" sz="32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multimedia apps often do not use TCP</a:t>
            </a:r>
            <a:endParaRPr b="0" lang="en-US" sz="28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400" spc="-1" strike="noStrike">
                <a:solidFill>
                  <a:srgbClr val="000000"/>
                </a:solidFill>
                <a:latin typeface="Calibri"/>
                <a:ea typeface="DejaVu Sans"/>
              </a:rPr>
              <a:t>do not want rate throttled by congestion control</a:t>
            </a:r>
            <a:endParaRPr b="0" lang="en-US" sz="24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instead use UDP:</a:t>
            </a:r>
            <a:endParaRPr b="0" lang="en-US" sz="28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400" spc="-1" strike="noStrike">
                <a:solidFill>
                  <a:srgbClr val="000000"/>
                </a:solidFill>
                <a:latin typeface="Calibri"/>
                <a:ea typeface="DejaVu Sans"/>
              </a:rPr>
              <a:t>send audio/video at constant rate, tolerate packet loss</a:t>
            </a:r>
            <a:endParaRPr b="0" lang="en-US" sz="24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there is no “Internet police” policing use of congestion control</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8428" name="CustomShape 3"/>
          <p:cNvSpPr/>
          <p:nvPr/>
        </p:nvSpPr>
        <p:spPr>
          <a:xfrm>
            <a:off x="6210360" y="1193760"/>
            <a:ext cx="5572800" cy="50648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3200" spc="-1" strike="noStrike">
                <a:solidFill>
                  <a:srgbClr val="000099"/>
                </a:solidFill>
                <a:latin typeface="Calibri"/>
                <a:ea typeface="DejaVu Sans"/>
              </a:rPr>
              <a:t>Fairness, parallel TCP connections</a:t>
            </a:r>
            <a:endParaRPr b="0" lang="en-US" sz="32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application can open </a:t>
            </a:r>
            <a:r>
              <a:rPr b="0" i="1" lang="en-US" sz="2800" spc="-1" strike="noStrike">
                <a:solidFill>
                  <a:srgbClr val="000000"/>
                </a:solidFill>
                <a:latin typeface="Calibri"/>
                <a:ea typeface="DejaVu Sans"/>
              </a:rPr>
              <a:t>multiple</a:t>
            </a:r>
            <a:r>
              <a:rPr b="0" lang="en-US" sz="2800" spc="-1" strike="noStrike">
                <a:solidFill>
                  <a:srgbClr val="000000"/>
                </a:solidFill>
                <a:latin typeface="Calibri"/>
                <a:ea typeface="DejaVu Sans"/>
              </a:rPr>
              <a:t> parallel connections between two hosts</a:t>
            </a:r>
            <a:endParaRPr b="0" lang="en-US" sz="28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web browsers do this , e.g., link of rate R with 9 existing connections:</a:t>
            </a:r>
            <a:endParaRPr b="0" lang="en-US" sz="28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400" spc="-1" strike="noStrike">
                <a:solidFill>
                  <a:srgbClr val="000000"/>
                </a:solidFill>
                <a:latin typeface="Calibri"/>
                <a:ea typeface="DejaVu Sans"/>
              </a:rPr>
              <a:t>new app asks for 1 TCP, gets rate R/10</a:t>
            </a:r>
            <a:endParaRPr b="0" lang="en-US" sz="24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400" spc="-1" strike="noStrike">
                <a:solidFill>
                  <a:srgbClr val="000000"/>
                </a:solidFill>
                <a:latin typeface="Calibri"/>
                <a:ea typeface="DejaVu Sans"/>
              </a:rPr>
              <a:t>new app asks for 11 TCPs, gets R/2 </a:t>
            </a: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p:txBody>
      </p:sp>
      <p:sp>
        <p:nvSpPr>
          <p:cNvPr id="8429" name="CustomShape 4"/>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35377DC1-0CE6-4EFD-9626-DAFF5C57083B}" type="slidenum">
              <a:rPr b="0" lang="en-US" sz="1100" spc="-1" strike="noStrike">
                <a:solidFill>
                  <a:srgbClr val="404040"/>
                </a:solidFill>
                <a:latin typeface="Calibri"/>
                <a:ea typeface="DejaVu Sans"/>
              </a:rPr>
              <a:t>135</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425" dur="indefinite" restart="never" nodeType="tmRoot">
          <p:childTnLst>
            <p:seq>
              <p:cTn id="3426" dur="indefinite" nodeType="mainSeq">
                <p:childTnLst>
                  <p:par>
                    <p:cTn id="3427" fill="hold">
                      <p:stCondLst>
                        <p:cond delay="indefinite"/>
                      </p:stCondLst>
                      <p:childTnLst>
                        <p:par>
                          <p:cTn id="3428" fill="hold">
                            <p:stCondLst>
                              <p:cond delay="0"/>
                            </p:stCondLst>
                            <p:childTnLst>
                              <p:par>
                                <p:cTn id="3429" nodeType="clickEffect" fill="hold" presetClass="entr" presetID="9">
                                  <p:stCondLst>
                                    <p:cond delay="0"/>
                                  </p:stCondLst>
                                  <p:childTnLst>
                                    <p:set>
                                      <p:cBhvr>
                                        <p:cTn id="3430" dur="1" fill="hold">
                                          <p:stCondLst>
                                            <p:cond delay="0"/>
                                          </p:stCondLst>
                                        </p:cTn>
                                        <p:tgtEl>
                                          <p:spTgt spid="8428"/>
                                        </p:tgtEl>
                                        <p:attrNameLst>
                                          <p:attrName>style.visibility</p:attrName>
                                        </p:attrNameLst>
                                      </p:cBhvr>
                                      <p:to>
                                        <p:strVal val="visible"/>
                                      </p:to>
                                    </p:set>
                                    <p:animEffect filter="dissolve" transition="in">
                                      <p:cBhvr additive="repl">
                                        <p:cTn id="3431" dur="500"/>
                                        <p:tgtEl>
                                          <p:spTgt spid="8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0" name="CustomShape 1"/>
          <p:cNvSpPr/>
          <p:nvPr/>
        </p:nvSpPr>
        <p:spPr>
          <a:xfrm>
            <a:off x="798840" y="289440"/>
            <a:ext cx="10513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a3"/>
                </a:solidFill>
                <a:latin typeface="Calibri Light"/>
                <a:ea typeface="DejaVu Sans"/>
              </a:rPr>
              <a:t>Transport layer: roadmap</a:t>
            </a:r>
            <a:endParaRPr b="0" lang="en-US" sz="4400" spc="-1" strike="noStrike">
              <a:latin typeface="Arial"/>
            </a:endParaRPr>
          </a:p>
        </p:txBody>
      </p:sp>
      <p:sp>
        <p:nvSpPr>
          <p:cNvPr id="8431" name="CustomShape 2"/>
          <p:cNvSpPr/>
          <p:nvPr/>
        </p:nvSpPr>
        <p:spPr>
          <a:xfrm>
            <a:off x="798840" y="1414080"/>
            <a:ext cx="6615720" cy="5026680"/>
          </a:xfrm>
          <a:prstGeom prst="rect">
            <a:avLst/>
          </a:prstGeom>
          <a:noFill/>
          <a:ln w="0">
            <a:noFill/>
          </a:ln>
        </p:spPr>
        <p:style>
          <a:lnRef idx="0"/>
          <a:fillRef idx="0"/>
          <a:effectRef idx="0"/>
          <a:fontRef idx="minor"/>
        </p:style>
        <p:txBody>
          <a:bodyPr lIns="90000" rIns="90000" tIns="45000" bIns="45000">
            <a:normAutofit/>
          </a:bodyPr>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Transport-layer services</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Multiplexing and demultiplexing</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Connectionless transport: UDP</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Principles of reliable data transfer </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Connection-oriented transport: TCP</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Principles of congestion control</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TCP congestion control</a:t>
            </a:r>
            <a:endParaRPr b="0" lang="en-US" sz="3200" spc="-1" strike="noStrike">
              <a:latin typeface="Arial"/>
            </a:endParaRPr>
          </a:p>
          <a:p>
            <a:pPr marL="403200" indent="-283320">
              <a:lnSpc>
                <a:spcPct val="90000"/>
              </a:lnSpc>
              <a:spcBef>
                <a:spcPts val="799"/>
              </a:spcBef>
              <a:buClr>
                <a:srgbClr val="0000a3"/>
              </a:buClr>
              <a:buFont typeface="Wingdings" charset="2"/>
              <a:buChar char=""/>
            </a:pPr>
            <a:r>
              <a:rPr b="0" lang="en-US" sz="3200" spc="-1" strike="noStrike">
                <a:solidFill>
                  <a:srgbClr val="000000"/>
                </a:solidFill>
                <a:latin typeface="Calibri"/>
                <a:ea typeface="DejaVu Sans"/>
              </a:rPr>
              <a:t>Evolution of transport-layer functionality</a:t>
            </a:r>
            <a:endParaRPr b="0" lang="en-US" sz="3200" spc="-1" strike="noStrike">
              <a:latin typeface="Arial"/>
            </a:endParaRPr>
          </a:p>
          <a:p>
            <a:pPr marL="352440" indent="-219600">
              <a:lnSpc>
                <a:spcPct val="90000"/>
              </a:lnSpc>
              <a:spcBef>
                <a:spcPts val="1001"/>
              </a:spcBef>
              <a:tabLst>
                <a:tab algn="l" pos="0"/>
              </a:tabLst>
            </a:pPr>
            <a:endParaRPr b="0" lang="en-US" sz="3200" spc="-1" strike="noStrike">
              <a:latin typeface="Arial"/>
            </a:endParaRPr>
          </a:p>
        </p:txBody>
      </p:sp>
      <p:sp>
        <p:nvSpPr>
          <p:cNvPr id="8432" name="CustomShape 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24A9BE23-15DC-4525-BCFB-F50E41C86FFB}" type="slidenum">
              <a:rPr b="0" lang="en-US" sz="1100" spc="-1" strike="noStrike">
                <a:solidFill>
                  <a:srgbClr val="404040"/>
                </a:solidFill>
                <a:latin typeface="Calibri"/>
                <a:ea typeface="DejaVu Sans"/>
              </a:rPr>
              <a:t>136</a:t>
            </a:fld>
            <a:endParaRPr b="0" lang="en-US" sz="1100" spc="-1" strike="noStrike">
              <a:latin typeface="Arial"/>
            </a:endParaRPr>
          </a:p>
        </p:txBody>
      </p:sp>
      <p:pic>
        <p:nvPicPr>
          <p:cNvPr id="8433" name="Picture 5" descr=""/>
          <p:cNvPicPr/>
          <p:nvPr/>
        </p:nvPicPr>
        <p:blipFill>
          <a:blip r:embed="rId1"/>
          <a:stretch/>
        </p:blipFill>
        <p:spPr>
          <a:xfrm>
            <a:off x="7774200" y="1293480"/>
            <a:ext cx="3655080" cy="2740680"/>
          </a:xfrm>
          <a:prstGeom prst="rect">
            <a:avLst/>
          </a:prstGeom>
          <a:ln w="0">
            <a:noFill/>
          </a:ln>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4" name="CustomShape 1"/>
          <p:cNvSpPr/>
          <p:nvPr/>
        </p:nvSpPr>
        <p:spPr>
          <a:xfrm>
            <a:off x="825480" y="1489320"/>
            <a:ext cx="10513080" cy="98460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601"/>
              </a:spcBef>
              <a:buClr>
                <a:srgbClr val="0000a3"/>
              </a:buClr>
              <a:buFont typeface="Wingdings" charset="2"/>
              <a:buChar char=""/>
            </a:pPr>
            <a:r>
              <a:rPr b="0" lang="en-US" sz="2800" spc="-1" strike="noStrike">
                <a:solidFill>
                  <a:srgbClr val="000000"/>
                </a:solidFill>
                <a:latin typeface="Calibri"/>
                <a:ea typeface="DejaVu Sans"/>
              </a:rPr>
              <a:t>TCP, UDP: principal transport protocols for 40 years</a:t>
            </a:r>
            <a:endParaRPr b="0" lang="en-US" sz="2800" spc="-1" strike="noStrike">
              <a:latin typeface="Arial"/>
            </a:endParaRPr>
          </a:p>
          <a:p>
            <a:pPr marL="352440" indent="-219600">
              <a:lnSpc>
                <a:spcPct val="90000"/>
              </a:lnSpc>
              <a:spcBef>
                <a:spcPts val="601"/>
              </a:spcBef>
              <a:buClr>
                <a:srgbClr val="0000a3"/>
              </a:buClr>
              <a:buFont typeface="Wingdings" charset="2"/>
              <a:buChar char=""/>
            </a:pPr>
            <a:r>
              <a:rPr b="0" lang="en-US" sz="2800" spc="-1" strike="noStrike">
                <a:solidFill>
                  <a:srgbClr val="000000"/>
                </a:solidFill>
                <a:latin typeface="Calibri"/>
                <a:ea typeface="DejaVu Sans"/>
              </a:rPr>
              <a:t>different “flavors” of TCP developed, for specific scenarios:</a:t>
            </a:r>
            <a:endParaRPr b="0" lang="en-US" sz="2800" spc="-1" strike="noStrike">
              <a:latin typeface="Arial"/>
            </a:endParaRPr>
          </a:p>
          <a:p>
            <a:pPr marL="463680">
              <a:lnSpc>
                <a:spcPct val="90000"/>
              </a:lnSpc>
              <a:spcBef>
                <a:spcPts val="499"/>
              </a:spcBef>
              <a:tabLst>
                <a:tab algn="l" pos="0"/>
              </a:tabLst>
            </a:pPr>
            <a:endParaRPr b="0" lang="en-US" sz="2800" spc="-1" strike="noStrike">
              <a:latin typeface="Arial"/>
            </a:endParaRPr>
          </a:p>
        </p:txBody>
      </p:sp>
      <p:sp>
        <p:nvSpPr>
          <p:cNvPr id="8435" name="CustomShape 2"/>
          <p:cNvSpPr/>
          <p:nvPr/>
        </p:nvSpPr>
        <p:spPr>
          <a:xfrm>
            <a:off x="838080" y="451800"/>
            <a:ext cx="1051308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0" lang="en-US" sz="4800" spc="-1" strike="noStrike">
                <a:solidFill>
                  <a:srgbClr val="0000a3"/>
                </a:solidFill>
                <a:latin typeface="Calibri Light"/>
                <a:ea typeface="DejaVu Sans"/>
              </a:rPr>
              <a:t>Evolving transport-layer functionality</a:t>
            </a:r>
            <a:endParaRPr b="0" lang="en-US" sz="4800" spc="-1" strike="noStrike">
              <a:latin typeface="Arial"/>
            </a:endParaRPr>
          </a:p>
        </p:txBody>
      </p:sp>
      <p:sp>
        <p:nvSpPr>
          <p:cNvPr id="8436" name="CustomShape 3"/>
          <p:cNvSpPr/>
          <p:nvPr/>
        </p:nvSpPr>
        <p:spPr>
          <a:xfrm>
            <a:off x="787320" y="4952880"/>
            <a:ext cx="10513080" cy="1483560"/>
          </a:xfrm>
          <a:prstGeom prst="rect">
            <a:avLst/>
          </a:prstGeom>
          <a:noFill/>
          <a:ln w="0">
            <a:noFill/>
          </a:ln>
        </p:spPr>
        <p:style>
          <a:lnRef idx="0"/>
          <a:fillRef idx="0"/>
          <a:effectRef idx="0"/>
          <a:fontRef idx="minor"/>
        </p:style>
        <p:txBody>
          <a:bodyPr lIns="90000" rIns="90000" tIns="45000" bIns="45000">
            <a:normAutofit/>
          </a:bodyPr>
          <a:p>
            <a:pPr marL="463680">
              <a:lnSpc>
                <a:spcPct val="90000"/>
              </a:lnSpc>
              <a:spcBef>
                <a:spcPts val="499"/>
              </a:spcBef>
              <a:tabLst>
                <a:tab algn="l" pos="0"/>
              </a:tabLst>
            </a:pPr>
            <a:endParaRPr b="0" lang="en-US" sz="18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moving transport–layer functions to application layer, on top of UDP</a:t>
            </a:r>
            <a:endParaRPr b="0" lang="en-US" sz="28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ea typeface="DejaVu Sans"/>
              </a:rPr>
              <a:t>HTTP/3: QUIC</a:t>
            </a:r>
            <a:endParaRPr b="0" lang="en-US" sz="2800" spc="-1" strike="noStrike">
              <a:latin typeface="Arial"/>
            </a:endParaRPr>
          </a:p>
        </p:txBody>
      </p:sp>
      <p:graphicFrame>
        <p:nvGraphicFramePr>
          <p:cNvPr id="8437" name="Table 4"/>
          <p:cNvGraphicFramePr/>
          <p:nvPr/>
        </p:nvGraphicFramePr>
        <p:xfrm>
          <a:off x="2124000" y="2591640"/>
          <a:ext cx="7920720" cy="0"/>
        </p:xfrm>
        <a:graphic>
          <a:graphicData uri="http://schemas.openxmlformats.org/drawingml/2006/table">
            <a:tbl>
              <a:tblPr/>
              <a:tblGrid>
                <a:gridCol w="3450960"/>
                <a:gridCol w="4470120"/>
              </a:tblGrid>
              <a:tr h="0">
                <a:tc>
                  <a:txBody>
                    <a:bodyPr lIns="68400" rIns="68400">
                      <a:noAutofit/>
                    </a:bodyPr>
                    <a:p>
                      <a:pPr>
                        <a:lnSpc>
                          <a:spcPct val="100000"/>
                        </a:lnSpc>
                      </a:pPr>
                      <a:r>
                        <a:rPr b="0" lang="en-US" sz="2000" spc="-1" strike="noStrike">
                          <a:solidFill>
                            <a:srgbClr val="ffffff"/>
                          </a:solidFill>
                          <a:latin typeface="Calibri"/>
                          <a:ea typeface="Calibri"/>
                        </a:rPr>
                        <a:t>Scenario</a:t>
                      </a:r>
                      <a:endParaRPr b="0" lang="en-US" sz="2000" spc="-1" strike="noStrike">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c00000"/>
                    </a:solidFill>
                  </a:tcPr>
                </a:tc>
                <a:tc>
                  <a:txBody>
                    <a:bodyPr lIns="68400" rIns="68400">
                      <a:noAutofit/>
                    </a:bodyPr>
                    <a:p>
                      <a:pPr>
                        <a:lnSpc>
                          <a:spcPct val="100000"/>
                        </a:lnSpc>
                      </a:pPr>
                      <a:r>
                        <a:rPr b="0" lang="en-US" sz="2000" spc="-1" strike="noStrike">
                          <a:solidFill>
                            <a:srgbClr val="ffffff"/>
                          </a:solidFill>
                          <a:latin typeface="Calibri"/>
                          <a:ea typeface="Calibri"/>
                        </a:rPr>
                        <a:t>Challenges</a:t>
                      </a:r>
                      <a:endParaRPr b="0" lang="en-US" sz="2000" spc="-1" strike="noStrike">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c00000"/>
                    </a:solidFill>
                  </a:tcPr>
                </a:tc>
              </a:tr>
              <a:tr h="0">
                <a:tc>
                  <a:txBody>
                    <a:bodyPr lIns="68400" rIns="68400">
                      <a:noAutofit/>
                    </a:bodyPr>
                    <a:p>
                      <a:pPr>
                        <a:lnSpc>
                          <a:spcPct val="100000"/>
                        </a:lnSpc>
                      </a:pPr>
                      <a:r>
                        <a:rPr b="0" lang="en-US" sz="2000" spc="-1" strike="noStrike">
                          <a:solidFill>
                            <a:srgbClr val="000000"/>
                          </a:solidFill>
                          <a:latin typeface="Calibri"/>
                          <a:ea typeface="Calibri"/>
                        </a:rPr>
                        <a:t>Long, fat pipes (large data transfers)</a:t>
                      </a:r>
                      <a:endParaRPr b="0" lang="en-US" sz="2000" spc="-1" strike="noStrike">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lIns="68400" rIns="68400">
                      <a:noAutofit/>
                    </a:bodyPr>
                    <a:p>
                      <a:pPr>
                        <a:lnSpc>
                          <a:spcPct val="100000"/>
                        </a:lnSpc>
                      </a:pPr>
                      <a:r>
                        <a:rPr b="0" lang="en-US" sz="2000" spc="-1" strike="noStrike">
                          <a:solidFill>
                            <a:srgbClr val="000000"/>
                          </a:solidFill>
                          <a:latin typeface="Calibri"/>
                          <a:ea typeface="Calibri"/>
                        </a:rPr>
                        <a:t>Many packets “in flight”; loss shuts down pipeline</a:t>
                      </a:r>
                      <a:endParaRPr b="0" lang="en-US" sz="2000" spc="-1" strike="noStrike">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lIns="68400" rIns="68400">
                      <a:noAutofit/>
                    </a:bodyPr>
                    <a:p>
                      <a:pPr>
                        <a:lnSpc>
                          <a:spcPct val="100000"/>
                        </a:lnSpc>
                      </a:pPr>
                      <a:r>
                        <a:rPr b="0" lang="en-US" sz="2000" spc="-1" strike="noStrike">
                          <a:solidFill>
                            <a:srgbClr val="000000"/>
                          </a:solidFill>
                          <a:latin typeface="Calibri"/>
                          <a:ea typeface="Calibri"/>
                        </a:rPr>
                        <a:t>Wireless networks</a:t>
                      </a:r>
                      <a:endParaRPr b="0" lang="en-US" sz="2000" spc="-1" strike="noStrike">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lIns="68400" rIns="68400">
                      <a:noAutofit/>
                    </a:bodyPr>
                    <a:p>
                      <a:pPr>
                        <a:lnSpc>
                          <a:spcPct val="100000"/>
                        </a:lnSpc>
                      </a:pPr>
                      <a:r>
                        <a:rPr b="0" lang="en-US" sz="2000" spc="-1" strike="noStrike">
                          <a:solidFill>
                            <a:srgbClr val="000000"/>
                          </a:solidFill>
                          <a:latin typeface="Calibri"/>
                          <a:ea typeface="Calibri"/>
                        </a:rPr>
                        <a:t>Loss due to noisy wireless links, mobility; TCP treat this as congestion loss</a:t>
                      </a:r>
                      <a:endParaRPr b="0" lang="en-US" sz="2000" spc="-1" strike="noStrike">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lIns="68400" rIns="68400">
                      <a:noAutofit/>
                    </a:bodyPr>
                    <a:p>
                      <a:pPr>
                        <a:lnSpc>
                          <a:spcPct val="100000"/>
                        </a:lnSpc>
                      </a:pPr>
                      <a:r>
                        <a:rPr b="0" lang="en-US" sz="2000" spc="-1" strike="noStrike">
                          <a:solidFill>
                            <a:srgbClr val="000000"/>
                          </a:solidFill>
                          <a:latin typeface="Calibri"/>
                          <a:ea typeface="Calibri"/>
                        </a:rPr>
                        <a:t>Long-delay links</a:t>
                      </a:r>
                      <a:endParaRPr b="0" lang="en-US" sz="2000" spc="-1" strike="noStrike">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lIns="68400" rIns="68400">
                      <a:noAutofit/>
                    </a:bodyPr>
                    <a:p>
                      <a:pPr>
                        <a:lnSpc>
                          <a:spcPct val="100000"/>
                        </a:lnSpc>
                      </a:pPr>
                      <a:r>
                        <a:rPr b="0" lang="en-US" sz="2000" spc="-1" strike="noStrike">
                          <a:solidFill>
                            <a:srgbClr val="000000"/>
                          </a:solidFill>
                          <a:latin typeface="Calibri"/>
                          <a:ea typeface="Calibri"/>
                        </a:rPr>
                        <a:t>Extremely long RTTs</a:t>
                      </a:r>
                      <a:endParaRPr b="0" lang="en-US" sz="2000" spc="-1" strike="noStrike">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lIns="68400" rIns="68400">
                      <a:noAutofit/>
                    </a:bodyPr>
                    <a:p>
                      <a:pPr>
                        <a:lnSpc>
                          <a:spcPct val="100000"/>
                        </a:lnSpc>
                      </a:pPr>
                      <a:r>
                        <a:rPr b="0" lang="en-US" sz="2000" spc="-1" strike="noStrike">
                          <a:solidFill>
                            <a:srgbClr val="000000"/>
                          </a:solidFill>
                          <a:latin typeface="Calibri"/>
                          <a:ea typeface="Calibri"/>
                        </a:rPr>
                        <a:t>Data center networks</a:t>
                      </a:r>
                      <a:endParaRPr b="0" lang="en-US" sz="2000" spc="-1" strike="noStrike">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lIns="68400" rIns="68400">
                      <a:noAutofit/>
                    </a:bodyPr>
                    <a:p>
                      <a:pPr>
                        <a:lnSpc>
                          <a:spcPct val="100000"/>
                        </a:lnSpc>
                      </a:pPr>
                      <a:r>
                        <a:rPr b="0" lang="en-US" sz="2000" spc="-1" strike="noStrike">
                          <a:solidFill>
                            <a:srgbClr val="000000"/>
                          </a:solidFill>
                          <a:latin typeface="Calibri"/>
                          <a:ea typeface="Calibri"/>
                        </a:rPr>
                        <a:t>Latency sensitive</a:t>
                      </a:r>
                      <a:endParaRPr b="0" lang="en-US" sz="2000" spc="-1" strike="noStrike">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lIns="68400" rIns="68400">
                      <a:noAutofit/>
                    </a:bodyPr>
                    <a:p>
                      <a:pPr>
                        <a:lnSpc>
                          <a:spcPct val="100000"/>
                        </a:lnSpc>
                      </a:pPr>
                      <a:r>
                        <a:rPr b="0" lang="en-US" sz="2000" spc="-1" strike="noStrike">
                          <a:solidFill>
                            <a:srgbClr val="000000"/>
                          </a:solidFill>
                          <a:latin typeface="Calibri"/>
                          <a:ea typeface="Calibri"/>
                        </a:rPr>
                        <a:t>Background traffic flows</a:t>
                      </a:r>
                      <a:endParaRPr b="0" lang="en-US" sz="2000" spc="-1" strike="noStrike">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lIns="68400" rIns="68400">
                      <a:noAutofit/>
                    </a:bodyPr>
                    <a:p>
                      <a:pPr>
                        <a:lnSpc>
                          <a:spcPct val="100000"/>
                        </a:lnSpc>
                      </a:pPr>
                      <a:r>
                        <a:rPr b="0" lang="en-US" sz="2000" spc="-1" strike="noStrike">
                          <a:solidFill>
                            <a:srgbClr val="000000"/>
                          </a:solidFill>
                          <a:latin typeface="Calibri"/>
                          <a:ea typeface="Calibri"/>
                        </a:rPr>
                        <a:t>Low priority, “background” TCP flows </a:t>
                      </a:r>
                      <a:endParaRPr b="0" lang="en-US" sz="2000" spc="-1" strike="noStrike">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8438" name="CustomShape 5"/>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20CA874E-8F7C-4403-973D-8D4506CCFD2E}" type="slidenum">
              <a:rPr b="0" lang="en-US" sz="1100" spc="-1" strike="noStrike">
                <a:solidFill>
                  <a:srgbClr val="404040"/>
                </a:solidFill>
                <a:latin typeface="Calibri"/>
                <a:ea typeface="DejaVu Sans"/>
              </a:rPr>
              <a:t>137</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432" dur="indefinite" restart="never" nodeType="tmRoot">
          <p:childTnLst>
            <p:seq>
              <p:cTn id="3433" dur="indefinite" nodeType="mainSeq">
                <p:childTnLst>
                  <p:par>
                    <p:cTn id="3434" fill="hold">
                      <p:stCondLst>
                        <p:cond delay="indefinite"/>
                      </p:stCondLst>
                      <p:childTnLst>
                        <p:par>
                          <p:cTn id="3435" fill="hold">
                            <p:stCondLst>
                              <p:cond delay="0"/>
                            </p:stCondLst>
                            <p:childTnLst>
                              <p:par>
                                <p:cTn id="3436" nodeType="clickEffect" fill="hold" presetClass="entr" presetID="9">
                                  <p:stCondLst>
                                    <p:cond delay="0"/>
                                  </p:stCondLst>
                                  <p:childTnLst>
                                    <p:set>
                                      <p:cBhvr>
                                        <p:cTn id="3437" dur="1" fill="hold">
                                          <p:stCondLst>
                                            <p:cond delay="0"/>
                                          </p:stCondLst>
                                        </p:cTn>
                                        <p:tgtEl>
                                          <p:spTgt spid="8434">
                                            <p:txEl>
                                              <p:pRg st="0" end="0"/>
                                            </p:txEl>
                                          </p:spTgt>
                                        </p:tgtEl>
                                        <p:attrNameLst>
                                          <p:attrName>style.visibility</p:attrName>
                                        </p:attrNameLst>
                                      </p:cBhvr>
                                      <p:to>
                                        <p:strVal val="visible"/>
                                      </p:to>
                                    </p:set>
                                    <p:animEffect filter="dissolve" transition="in">
                                      <p:cBhvr additive="repl">
                                        <p:cTn id="3438" dur="500"/>
                                        <p:tgtEl>
                                          <p:spTgt spid="8434">
                                            <p:txEl>
                                              <p:pRg st="0" end="0"/>
                                            </p:txEl>
                                          </p:spTgt>
                                        </p:tgtEl>
                                      </p:cBhvr>
                                    </p:animEffect>
                                  </p:childTnLst>
                                </p:cTn>
                              </p:par>
                            </p:childTnLst>
                          </p:cTn>
                        </p:par>
                      </p:childTnLst>
                    </p:cTn>
                  </p:par>
                  <p:par>
                    <p:cTn id="3439" fill="hold">
                      <p:stCondLst>
                        <p:cond delay="indefinite"/>
                      </p:stCondLst>
                      <p:childTnLst>
                        <p:par>
                          <p:cTn id="3440" fill="hold">
                            <p:stCondLst>
                              <p:cond delay="0"/>
                            </p:stCondLst>
                            <p:childTnLst>
                              <p:par>
                                <p:cTn id="3441" nodeType="clickEffect" fill="hold" presetClass="entr" presetID="9">
                                  <p:stCondLst>
                                    <p:cond delay="0"/>
                                  </p:stCondLst>
                                  <p:childTnLst>
                                    <p:set>
                                      <p:cBhvr>
                                        <p:cTn id="3442" dur="1" fill="hold">
                                          <p:stCondLst>
                                            <p:cond delay="0"/>
                                          </p:stCondLst>
                                        </p:cTn>
                                        <p:tgtEl>
                                          <p:spTgt spid="8434">
                                            <p:txEl>
                                              <p:pRg st="1" end="1"/>
                                            </p:txEl>
                                          </p:spTgt>
                                        </p:tgtEl>
                                        <p:attrNameLst>
                                          <p:attrName>style.visibility</p:attrName>
                                        </p:attrNameLst>
                                      </p:cBhvr>
                                      <p:to>
                                        <p:strVal val="visible"/>
                                      </p:to>
                                    </p:set>
                                    <p:animEffect filter="dissolve" transition="in">
                                      <p:cBhvr additive="repl">
                                        <p:cTn id="3443" dur="500"/>
                                        <p:tgtEl>
                                          <p:spTgt spid="8434">
                                            <p:txEl>
                                              <p:pRg st="1" end="1"/>
                                            </p:txEl>
                                          </p:spTgt>
                                        </p:tgtEl>
                                      </p:cBhvr>
                                    </p:animEffect>
                                  </p:childTnLst>
                                </p:cTn>
                              </p:par>
                            </p:childTnLst>
                          </p:cTn>
                        </p:par>
                        <p:par>
                          <p:cTn id="3444" fill="hold">
                            <p:stCondLst>
                              <p:cond delay="500"/>
                            </p:stCondLst>
                            <p:childTnLst>
                              <p:par>
                                <p:cTn id="3445" nodeType="afterEffect" fill="hold" presetClass="entr" presetID="9">
                                  <p:stCondLst>
                                    <p:cond delay="0"/>
                                  </p:stCondLst>
                                  <p:childTnLst>
                                    <p:set>
                                      <p:cBhvr>
                                        <p:cTn id="3446" dur="1" fill="hold">
                                          <p:stCondLst>
                                            <p:cond delay="0"/>
                                          </p:stCondLst>
                                        </p:cTn>
                                        <p:tgtEl>
                                          <p:spTgt spid="8437"/>
                                        </p:tgtEl>
                                        <p:attrNameLst>
                                          <p:attrName>style.visibility</p:attrName>
                                        </p:attrNameLst>
                                      </p:cBhvr>
                                      <p:to>
                                        <p:strVal val="visible"/>
                                      </p:to>
                                    </p:set>
                                    <p:animEffect filter="dissolve" transition="in">
                                      <p:cBhvr additive="repl">
                                        <p:cTn id="3447" dur="500"/>
                                        <p:tgtEl>
                                          <p:spTgt spid="8437"/>
                                        </p:tgtEl>
                                      </p:cBhvr>
                                    </p:animEffect>
                                  </p:childTnLst>
                                </p:cTn>
                              </p:par>
                            </p:childTnLst>
                          </p:cTn>
                        </p:par>
                      </p:childTnLst>
                    </p:cTn>
                  </p:par>
                  <p:par>
                    <p:cTn id="3448" fill="hold">
                      <p:stCondLst>
                        <p:cond delay="indefinite"/>
                      </p:stCondLst>
                      <p:childTnLst>
                        <p:par>
                          <p:cTn id="3449" fill="hold">
                            <p:stCondLst>
                              <p:cond delay="0"/>
                            </p:stCondLst>
                            <p:childTnLst>
                              <p:par>
                                <p:cTn id="3450" nodeType="clickEffect" fill="hold" presetClass="entr" presetID="9">
                                  <p:stCondLst>
                                    <p:cond delay="0"/>
                                  </p:stCondLst>
                                  <p:childTnLst>
                                    <p:set>
                                      <p:cBhvr>
                                        <p:cTn id="3451" dur="1" fill="hold">
                                          <p:stCondLst>
                                            <p:cond delay="0"/>
                                          </p:stCondLst>
                                        </p:cTn>
                                        <p:tgtEl>
                                          <p:spTgt spid="8436"/>
                                        </p:tgtEl>
                                        <p:attrNameLst>
                                          <p:attrName>style.visibility</p:attrName>
                                        </p:attrNameLst>
                                      </p:cBhvr>
                                      <p:to>
                                        <p:strVal val="visible"/>
                                      </p:to>
                                    </p:set>
                                    <p:animEffect filter="dissolve" transition="in">
                                      <p:cBhvr additive="repl">
                                        <p:cTn id="3452" dur="500"/>
                                        <p:tgtEl>
                                          <p:spTgt spid="8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9" name="CustomShape 1"/>
          <p:cNvSpPr/>
          <p:nvPr/>
        </p:nvSpPr>
        <p:spPr>
          <a:xfrm>
            <a:off x="838080" y="1540080"/>
            <a:ext cx="10513080" cy="141660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buClr>
                <a:srgbClr val="0000a3"/>
              </a:buClr>
              <a:buFont typeface="Wingdings" charset="2"/>
              <a:buChar char=""/>
            </a:pPr>
            <a:r>
              <a:rPr b="0" lang="en-US" sz="2800" spc="-1" strike="noStrike">
                <a:solidFill>
                  <a:srgbClr val="000000"/>
                </a:solidFill>
                <a:latin typeface="Calibri"/>
                <a:ea typeface="DejaVu Sans"/>
              </a:rPr>
              <a:t>application-layer protocol, on top of UDP</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600" spc="-1" strike="noStrike">
                <a:solidFill>
                  <a:srgbClr val="000000"/>
                </a:solidFill>
                <a:latin typeface="Calibri"/>
                <a:ea typeface="DejaVu Sans"/>
              </a:rPr>
              <a:t>increase performance of HTTP</a:t>
            </a:r>
            <a:endParaRPr b="0" lang="en-US" sz="2600" spc="-1" strike="noStrike">
              <a:latin typeface="Arial"/>
            </a:endParaRPr>
          </a:p>
          <a:p>
            <a:pPr lvl="1" marL="695160" indent="-229320">
              <a:lnSpc>
                <a:spcPct val="90000"/>
              </a:lnSpc>
              <a:spcBef>
                <a:spcPts val="499"/>
              </a:spcBef>
              <a:buClr>
                <a:srgbClr val="0000a8"/>
              </a:buClr>
              <a:buFont typeface="Arial"/>
              <a:buChar char="•"/>
            </a:pPr>
            <a:r>
              <a:rPr b="0" lang="en-US" sz="2600" spc="-1" strike="noStrike">
                <a:solidFill>
                  <a:srgbClr val="000000"/>
                </a:solidFill>
                <a:latin typeface="Calibri"/>
                <a:ea typeface="DejaVu Sans"/>
              </a:rPr>
              <a:t>deployed on many Google servers, apps (Chrome, mobile YouTube app) </a:t>
            </a:r>
            <a:endParaRPr b="0" lang="en-US" sz="2600" spc="-1" strike="noStrike">
              <a:latin typeface="Arial"/>
            </a:endParaRPr>
          </a:p>
          <a:p>
            <a:pPr marL="130320">
              <a:lnSpc>
                <a:spcPct val="90000"/>
              </a:lnSpc>
              <a:spcBef>
                <a:spcPts val="1001"/>
              </a:spcBef>
              <a:tabLst>
                <a:tab algn="l" pos="0"/>
              </a:tabLst>
            </a:pPr>
            <a:endParaRPr b="0" lang="en-US" sz="2600" spc="-1" strike="noStrike">
              <a:latin typeface="Arial"/>
            </a:endParaRPr>
          </a:p>
        </p:txBody>
      </p:sp>
      <p:sp>
        <p:nvSpPr>
          <p:cNvPr id="8440" name="CustomShape 2"/>
          <p:cNvSpPr/>
          <p:nvPr/>
        </p:nvSpPr>
        <p:spPr>
          <a:xfrm>
            <a:off x="838080" y="451800"/>
            <a:ext cx="1051308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QUIC: Quick UDP Internet Connections</a:t>
            </a:r>
            <a:endParaRPr b="0" lang="en-US" sz="4800" spc="-1" strike="noStrike">
              <a:latin typeface="Arial"/>
            </a:endParaRPr>
          </a:p>
        </p:txBody>
      </p:sp>
      <p:grpSp>
        <p:nvGrpSpPr>
          <p:cNvPr id="8441" name="Group 3"/>
          <p:cNvGrpSpPr/>
          <p:nvPr/>
        </p:nvGrpSpPr>
        <p:grpSpPr>
          <a:xfrm>
            <a:off x="2484000" y="3363120"/>
            <a:ext cx="6855480" cy="2743200"/>
            <a:chOff x="2484000" y="3363120"/>
            <a:chExt cx="6855480" cy="2743200"/>
          </a:xfrm>
        </p:grpSpPr>
        <p:sp>
          <p:nvSpPr>
            <p:cNvPr id="8442" name="CustomShape 4"/>
            <p:cNvSpPr/>
            <p:nvPr/>
          </p:nvSpPr>
          <p:spPr>
            <a:xfrm>
              <a:off x="4009680" y="5111280"/>
              <a:ext cx="1902600" cy="452880"/>
            </a:xfrm>
            <a:prstGeom prst="rect">
              <a:avLst/>
            </a:prstGeom>
            <a:solidFill>
              <a:srgbClr val="ebf1de"/>
            </a:solidFill>
            <a:ln w="25400">
              <a:solidFill>
                <a:srgbClr val="77933c"/>
              </a:solidFill>
              <a:round/>
            </a:ln>
          </p:spPr>
          <p:style>
            <a:lnRef idx="0"/>
            <a:fillRef idx="0"/>
            <a:effectRef idx="0"/>
            <a:fontRef idx="minor"/>
          </p:style>
        </p:sp>
        <p:sp>
          <p:nvSpPr>
            <p:cNvPr id="8443" name="CustomShape 5"/>
            <p:cNvSpPr/>
            <p:nvPr/>
          </p:nvSpPr>
          <p:spPr>
            <a:xfrm>
              <a:off x="4788720" y="5154840"/>
              <a:ext cx="354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IP</a:t>
              </a:r>
              <a:endParaRPr b="0" lang="en-US" sz="1800" spc="-1" strike="noStrike">
                <a:latin typeface="Arial"/>
              </a:endParaRPr>
            </a:p>
          </p:txBody>
        </p:sp>
        <p:sp>
          <p:nvSpPr>
            <p:cNvPr id="8444" name="CustomShape 6"/>
            <p:cNvSpPr/>
            <p:nvPr/>
          </p:nvSpPr>
          <p:spPr>
            <a:xfrm>
              <a:off x="4011480" y="4539960"/>
              <a:ext cx="1902600" cy="452880"/>
            </a:xfrm>
            <a:prstGeom prst="rect">
              <a:avLst/>
            </a:prstGeom>
            <a:solidFill>
              <a:srgbClr val="ebf1de"/>
            </a:solidFill>
            <a:ln w="25400">
              <a:solidFill>
                <a:srgbClr val="77933c"/>
              </a:solidFill>
              <a:round/>
            </a:ln>
          </p:spPr>
          <p:style>
            <a:lnRef idx="0"/>
            <a:fillRef idx="0"/>
            <a:effectRef idx="0"/>
            <a:fontRef idx="minor"/>
          </p:style>
        </p:sp>
        <p:sp>
          <p:nvSpPr>
            <p:cNvPr id="8445" name="CustomShape 7"/>
            <p:cNvSpPr/>
            <p:nvPr/>
          </p:nvSpPr>
          <p:spPr>
            <a:xfrm>
              <a:off x="4707720" y="4586400"/>
              <a:ext cx="5256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TCP</a:t>
              </a:r>
              <a:endParaRPr b="0" lang="en-US" sz="1800" spc="-1" strike="noStrike">
                <a:latin typeface="Arial"/>
              </a:endParaRPr>
            </a:p>
          </p:txBody>
        </p:sp>
        <p:sp>
          <p:nvSpPr>
            <p:cNvPr id="8446" name="CustomShape 8"/>
            <p:cNvSpPr/>
            <p:nvPr/>
          </p:nvSpPr>
          <p:spPr>
            <a:xfrm>
              <a:off x="4012560" y="3958200"/>
              <a:ext cx="1902600" cy="452880"/>
            </a:xfrm>
            <a:prstGeom prst="rect">
              <a:avLst/>
            </a:prstGeom>
            <a:solidFill>
              <a:srgbClr val="ebf1de"/>
            </a:solidFill>
            <a:ln w="25400">
              <a:solidFill>
                <a:srgbClr val="77933c"/>
              </a:solidFill>
              <a:round/>
            </a:ln>
          </p:spPr>
          <p:style>
            <a:lnRef idx="0"/>
            <a:fillRef idx="0"/>
            <a:effectRef idx="0"/>
            <a:fontRef idx="minor"/>
          </p:style>
        </p:sp>
        <p:sp>
          <p:nvSpPr>
            <p:cNvPr id="8447" name="CustomShape 9"/>
            <p:cNvSpPr/>
            <p:nvPr/>
          </p:nvSpPr>
          <p:spPr>
            <a:xfrm>
              <a:off x="4705560" y="4004640"/>
              <a:ext cx="49212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TLS</a:t>
              </a:r>
              <a:endParaRPr b="0" lang="en-US" sz="1800" spc="-1" strike="noStrike">
                <a:latin typeface="Arial"/>
              </a:endParaRPr>
            </a:p>
          </p:txBody>
        </p:sp>
        <p:grpSp>
          <p:nvGrpSpPr>
            <p:cNvPr id="8448" name="Group 10"/>
            <p:cNvGrpSpPr/>
            <p:nvPr/>
          </p:nvGrpSpPr>
          <p:grpSpPr>
            <a:xfrm>
              <a:off x="4009680" y="3373560"/>
              <a:ext cx="1902600" cy="452880"/>
              <a:chOff x="4009680" y="3373560"/>
              <a:chExt cx="1902600" cy="452880"/>
            </a:xfrm>
          </p:grpSpPr>
          <p:sp>
            <p:nvSpPr>
              <p:cNvPr id="8449" name="CustomShape 11"/>
              <p:cNvSpPr/>
              <p:nvPr/>
            </p:nvSpPr>
            <p:spPr>
              <a:xfrm>
                <a:off x="4009680" y="3373560"/>
                <a:ext cx="1902600" cy="452880"/>
              </a:xfrm>
              <a:prstGeom prst="rect">
                <a:avLst/>
              </a:prstGeom>
              <a:solidFill>
                <a:srgbClr val="ebf1de"/>
              </a:solidFill>
              <a:ln w="25400">
                <a:solidFill>
                  <a:srgbClr val="77933c"/>
                </a:solidFill>
                <a:round/>
              </a:ln>
            </p:spPr>
            <p:style>
              <a:lnRef idx="0"/>
              <a:fillRef idx="0"/>
              <a:effectRef idx="0"/>
              <a:fontRef idx="minor"/>
            </p:style>
          </p:sp>
          <p:sp>
            <p:nvSpPr>
              <p:cNvPr id="8450" name="CustomShape 12"/>
              <p:cNvSpPr/>
              <p:nvPr/>
            </p:nvSpPr>
            <p:spPr>
              <a:xfrm>
                <a:off x="4557240" y="3420000"/>
                <a:ext cx="8578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HTTP/2</a:t>
                </a:r>
                <a:endParaRPr b="0" lang="en-US" sz="1800" spc="-1" strike="noStrike">
                  <a:latin typeface="Arial"/>
                </a:endParaRPr>
              </a:p>
            </p:txBody>
          </p:sp>
        </p:grpSp>
        <p:sp>
          <p:nvSpPr>
            <p:cNvPr id="8451" name="CustomShape 13"/>
            <p:cNvSpPr/>
            <p:nvPr/>
          </p:nvSpPr>
          <p:spPr>
            <a:xfrm>
              <a:off x="6496560" y="5113800"/>
              <a:ext cx="1902600" cy="452880"/>
            </a:xfrm>
            <a:prstGeom prst="rect">
              <a:avLst/>
            </a:prstGeom>
            <a:solidFill>
              <a:srgbClr val="ebf1de"/>
            </a:solidFill>
            <a:ln w="25400">
              <a:solidFill>
                <a:srgbClr val="77933c"/>
              </a:solidFill>
              <a:round/>
            </a:ln>
          </p:spPr>
          <p:style>
            <a:lnRef idx="0"/>
            <a:fillRef idx="0"/>
            <a:effectRef idx="0"/>
            <a:fontRef idx="minor"/>
          </p:style>
        </p:sp>
        <p:sp>
          <p:nvSpPr>
            <p:cNvPr id="8452" name="CustomShape 14"/>
            <p:cNvSpPr/>
            <p:nvPr/>
          </p:nvSpPr>
          <p:spPr>
            <a:xfrm>
              <a:off x="7275600" y="5157000"/>
              <a:ext cx="354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IP</a:t>
              </a:r>
              <a:endParaRPr b="0" lang="en-US" sz="1800" spc="-1" strike="noStrike">
                <a:latin typeface="Arial"/>
              </a:endParaRPr>
            </a:p>
          </p:txBody>
        </p:sp>
        <p:sp>
          <p:nvSpPr>
            <p:cNvPr id="8453" name="CustomShape 15"/>
            <p:cNvSpPr/>
            <p:nvPr/>
          </p:nvSpPr>
          <p:spPr>
            <a:xfrm>
              <a:off x="6498360" y="4629240"/>
              <a:ext cx="1902600" cy="365760"/>
            </a:xfrm>
            <a:prstGeom prst="rect">
              <a:avLst/>
            </a:prstGeom>
            <a:solidFill>
              <a:srgbClr val="ebf1de"/>
            </a:solidFill>
            <a:ln w="25400">
              <a:solidFill>
                <a:srgbClr val="77933c"/>
              </a:solidFill>
              <a:round/>
            </a:ln>
          </p:spPr>
          <p:style>
            <a:lnRef idx="0"/>
            <a:fillRef idx="0"/>
            <a:effectRef idx="0"/>
            <a:fontRef idx="minor"/>
          </p:style>
        </p:sp>
        <p:sp>
          <p:nvSpPr>
            <p:cNvPr id="8454" name="CustomShape 16"/>
            <p:cNvSpPr/>
            <p:nvPr/>
          </p:nvSpPr>
          <p:spPr>
            <a:xfrm>
              <a:off x="7179840" y="4618080"/>
              <a:ext cx="5835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UDP</a:t>
              </a:r>
              <a:endParaRPr b="0" lang="en-US" sz="1800" spc="-1" strike="noStrike">
                <a:latin typeface="Arial"/>
              </a:endParaRPr>
            </a:p>
          </p:txBody>
        </p:sp>
        <p:sp>
          <p:nvSpPr>
            <p:cNvPr id="8455" name="CustomShape 17"/>
            <p:cNvSpPr/>
            <p:nvPr/>
          </p:nvSpPr>
          <p:spPr>
            <a:xfrm>
              <a:off x="6499080" y="3834720"/>
              <a:ext cx="1902600" cy="572400"/>
            </a:xfrm>
            <a:prstGeom prst="rect">
              <a:avLst/>
            </a:prstGeom>
            <a:solidFill>
              <a:srgbClr val="ebf1de"/>
            </a:solidFill>
            <a:ln w="25400">
              <a:solidFill>
                <a:srgbClr val="77933c"/>
              </a:solidFill>
              <a:round/>
            </a:ln>
          </p:spPr>
          <p:style>
            <a:lnRef idx="0"/>
            <a:fillRef idx="0"/>
            <a:effectRef idx="0"/>
            <a:fontRef idx="minor"/>
          </p:style>
        </p:sp>
        <p:sp>
          <p:nvSpPr>
            <p:cNvPr id="8456" name="CustomShape 18"/>
            <p:cNvSpPr/>
            <p:nvPr/>
          </p:nvSpPr>
          <p:spPr>
            <a:xfrm>
              <a:off x="7062480" y="3940920"/>
              <a:ext cx="6598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QUIC</a:t>
              </a:r>
              <a:endParaRPr b="0" lang="en-US" sz="1800" spc="-1" strike="noStrike">
                <a:latin typeface="Arial"/>
              </a:endParaRPr>
            </a:p>
          </p:txBody>
        </p:sp>
        <p:sp>
          <p:nvSpPr>
            <p:cNvPr id="8457" name="CustomShape 19"/>
            <p:cNvSpPr/>
            <p:nvPr/>
          </p:nvSpPr>
          <p:spPr>
            <a:xfrm>
              <a:off x="6496560" y="3363120"/>
              <a:ext cx="1902600" cy="395280"/>
            </a:xfrm>
            <a:prstGeom prst="rect">
              <a:avLst/>
            </a:prstGeom>
            <a:solidFill>
              <a:srgbClr val="ebf1de"/>
            </a:solidFill>
            <a:ln w="25400">
              <a:solidFill>
                <a:srgbClr val="77933c"/>
              </a:solidFill>
              <a:round/>
            </a:ln>
          </p:spPr>
          <p:style>
            <a:lnRef idx="0"/>
            <a:fillRef idx="0"/>
            <a:effectRef idx="0"/>
            <a:fontRef idx="minor"/>
          </p:style>
        </p:sp>
        <p:sp>
          <p:nvSpPr>
            <p:cNvPr id="8458" name="CustomShape 20"/>
            <p:cNvSpPr/>
            <p:nvPr/>
          </p:nvSpPr>
          <p:spPr>
            <a:xfrm>
              <a:off x="6633360" y="3363120"/>
              <a:ext cx="17355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HTTP/2 </a:t>
              </a:r>
              <a:r>
                <a:rPr b="0" lang="en-US" sz="1600" spc="-1" strike="noStrike">
                  <a:solidFill>
                    <a:srgbClr val="000000"/>
                  </a:solidFill>
                  <a:latin typeface="Calibri"/>
                  <a:ea typeface="DejaVu Sans"/>
                </a:rPr>
                <a:t>(slimmed)</a:t>
              </a:r>
              <a:endParaRPr b="0" lang="en-US" sz="1600" spc="-1" strike="noStrike">
                <a:latin typeface="Arial"/>
              </a:endParaRPr>
            </a:p>
          </p:txBody>
        </p:sp>
        <p:sp>
          <p:nvSpPr>
            <p:cNvPr id="8459" name="Line 21"/>
            <p:cNvSpPr/>
            <p:nvPr/>
          </p:nvSpPr>
          <p:spPr>
            <a:xfrm>
              <a:off x="3600000" y="5055480"/>
              <a:ext cx="5147280" cy="360"/>
            </a:xfrm>
            <a:prstGeom prst="line">
              <a:avLst/>
            </a:prstGeom>
            <a:ln w="12700">
              <a:solidFill>
                <a:srgbClr val="000000"/>
              </a:solidFill>
              <a:prstDash val="dash"/>
              <a:round/>
            </a:ln>
          </p:spPr>
          <p:style>
            <a:lnRef idx="0"/>
            <a:fillRef idx="0"/>
            <a:effectRef idx="0"/>
            <a:fontRef idx="minor"/>
          </p:style>
        </p:sp>
        <p:sp>
          <p:nvSpPr>
            <p:cNvPr id="8460" name="Line 22"/>
            <p:cNvSpPr/>
            <p:nvPr/>
          </p:nvSpPr>
          <p:spPr>
            <a:xfrm>
              <a:off x="3619080" y="4480200"/>
              <a:ext cx="5147280" cy="360"/>
            </a:xfrm>
            <a:prstGeom prst="line">
              <a:avLst/>
            </a:prstGeom>
            <a:ln w="12700">
              <a:solidFill>
                <a:srgbClr val="000000"/>
              </a:solidFill>
              <a:prstDash val="dash"/>
              <a:round/>
            </a:ln>
          </p:spPr>
          <p:style>
            <a:lnRef idx="0"/>
            <a:fillRef idx="0"/>
            <a:effectRef idx="0"/>
            <a:fontRef idx="minor"/>
          </p:style>
        </p:sp>
        <p:sp>
          <p:nvSpPr>
            <p:cNvPr id="8461" name="CustomShape 23"/>
            <p:cNvSpPr/>
            <p:nvPr/>
          </p:nvSpPr>
          <p:spPr>
            <a:xfrm>
              <a:off x="2615760" y="5157000"/>
              <a:ext cx="1221840" cy="36396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800" spc="-1" strike="noStrike">
                  <a:solidFill>
                    <a:srgbClr val="000000"/>
                  </a:solidFill>
                  <a:latin typeface="Calibri"/>
                  <a:ea typeface="DejaVu Sans"/>
                </a:rPr>
                <a:t>Network</a:t>
              </a:r>
              <a:endParaRPr b="0" lang="en-US" sz="1800" spc="-1" strike="noStrike">
                <a:latin typeface="Arial"/>
              </a:endParaRPr>
            </a:p>
          </p:txBody>
        </p:sp>
        <p:sp>
          <p:nvSpPr>
            <p:cNvPr id="8462" name="CustomShape 24"/>
            <p:cNvSpPr/>
            <p:nvPr/>
          </p:nvSpPr>
          <p:spPr>
            <a:xfrm>
              <a:off x="2621880" y="4563000"/>
              <a:ext cx="1221840" cy="36396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800" spc="-1" strike="noStrike">
                  <a:solidFill>
                    <a:srgbClr val="000000"/>
                  </a:solidFill>
                  <a:latin typeface="Calibri"/>
                  <a:ea typeface="DejaVu Sans"/>
                </a:rPr>
                <a:t>Transport</a:t>
              </a:r>
              <a:endParaRPr b="0" lang="en-US" sz="1800" spc="-1" strike="noStrike">
                <a:latin typeface="Arial"/>
              </a:endParaRPr>
            </a:p>
          </p:txBody>
        </p:sp>
        <p:sp>
          <p:nvSpPr>
            <p:cNvPr id="8463" name="CustomShape 25"/>
            <p:cNvSpPr/>
            <p:nvPr/>
          </p:nvSpPr>
          <p:spPr>
            <a:xfrm>
              <a:off x="2484000" y="3690720"/>
              <a:ext cx="1377360" cy="36396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800" spc="-1" strike="noStrike">
                  <a:solidFill>
                    <a:srgbClr val="000000"/>
                  </a:solidFill>
                  <a:latin typeface="Calibri"/>
                  <a:ea typeface="DejaVu Sans"/>
                </a:rPr>
                <a:t>Application</a:t>
              </a:r>
              <a:endParaRPr b="0" lang="en-US" sz="1800" spc="-1" strike="noStrike">
                <a:latin typeface="Arial"/>
              </a:endParaRPr>
            </a:p>
          </p:txBody>
        </p:sp>
        <p:sp>
          <p:nvSpPr>
            <p:cNvPr id="8464" name="CustomShape 26"/>
            <p:cNvSpPr/>
            <p:nvPr/>
          </p:nvSpPr>
          <p:spPr>
            <a:xfrm>
              <a:off x="4173480" y="5742360"/>
              <a:ext cx="17204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HTTP/2 over TCP</a:t>
              </a:r>
              <a:endParaRPr b="0" lang="en-US" sz="1800" spc="-1" strike="noStrike">
                <a:latin typeface="Arial"/>
              </a:endParaRPr>
            </a:p>
          </p:txBody>
        </p:sp>
        <p:sp>
          <p:nvSpPr>
            <p:cNvPr id="8465" name="CustomShape 27"/>
            <p:cNvSpPr/>
            <p:nvPr/>
          </p:nvSpPr>
          <p:spPr>
            <a:xfrm>
              <a:off x="8461440" y="3363120"/>
              <a:ext cx="153000" cy="1047960"/>
            </a:xfrm>
            <a:prstGeom prst="rightBrace">
              <a:avLst>
                <a:gd name="adj1" fmla="val 8333"/>
                <a:gd name="adj2" fmla="val 50000"/>
              </a:avLst>
            </a:prstGeom>
            <a:noFill/>
            <a:ln w="12700">
              <a:solidFill>
                <a:srgbClr val="000000"/>
              </a:solidFill>
              <a:round/>
            </a:ln>
          </p:spPr>
          <p:style>
            <a:lnRef idx="0"/>
            <a:fillRef idx="0"/>
            <a:effectRef idx="0"/>
            <a:fontRef idx="minor"/>
          </p:style>
        </p:sp>
        <p:sp>
          <p:nvSpPr>
            <p:cNvPr id="8466" name="CustomShape 28"/>
            <p:cNvSpPr/>
            <p:nvPr/>
          </p:nvSpPr>
          <p:spPr>
            <a:xfrm>
              <a:off x="8442000" y="3706920"/>
              <a:ext cx="897480" cy="33300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600" spc="-1" strike="noStrike">
                  <a:solidFill>
                    <a:srgbClr val="000000"/>
                  </a:solidFill>
                  <a:latin typeface="Calibri"/>
                  <a:ea typeface="DejaVu Sans"/>
                </a:rPr>
                <a:t>HTTP/3</a:t>
              </a:r>
              <a:endParaRPr b="0" lang="en-US" sz="1600" spc="-1" strike="noStrike">
                <a:latin typeface="Arial"/>
              </a:endParaRPr>
            </a:p>
          </p:txBody>
        </p:sp>
        <p:sp>
          <p:nvSpPr>
            <p:cNvPr id="8467" name="CustomShape 29"/>
            <p:cNvSpPr/>
            <p:nvPr/>
          </p:nvSpPr>
          <p:spPr>
            <a:xfrm>
              <a:off x="6474960" y="5706000"/>
              <a:ext cx="27748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HTTP/2 over QUIC over UDP</a:t>
              </a:r>
              <a:endParaRPr b="0" lang="en-US" sz="1800" spc="-1" strike="noStrike">
                <a:latin typeface="Arial"/>
              </a:endParaRPr>
            </a:p>
          </p:txBody>
        </p:sp>
      </p:grpSp>
      <p:sp>
        <p:nvSpPr>
          <p:cNvPr id="8468" name="CustomShape 30"/>
          <p:cNvSpPr/>
          <p:nvPr/>
        </p:nvSpPr>
        <p:spPr>
          <a:xfrm>
            <a:off x="6134040" y="3060720"/>
            <a:ext cx="4937760" cy="3489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469" name="CustomShape 31"/>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BEAEC825-7DB8-4E10-A027-48DC1830F03E}" type="slidenum">
              <a:rPr b="0" lang="en-US" sz="1100" spc="-1" strike="noStrike">
                <a:solidFill>
                  <a:srgbClr val="404040"/>
                </a:solidFill>
                <a:latin typeface="Calibri"/>
                <a:ea typeface="DejaVu Sans"/>
              </a:rPr>
              <a:t>138</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453" dur="indefinite" restart="never" nodeType="tmRoot">
          <p:childTnLst>
            <p:seq>
              <p:cTn id="3454" dur="indefinite" nodeType="mainSeq">
                <p:childTnLst>
                  <p:par>
                    <p:cTn id="3455" fill="hold">
                      <p:stCondLst>
                        <p:cond delay="indefinite"/>
                      </p:stCondLst>
                      <p:childTnLst>
                        <p:par>
                          <p:cTn id="3456" fill="hold">
                            <p:stCondLst>
                              <p:cond delay="0"/>
                            </p:stCondLst>
                            <p:childTnLst>
                              <p:par>
                                <p:cTn id="3457" nodeType="clickEffect" fill="hold" presetClass="entr" presetID="9">
                                  <p:stCondLst>
                                    <p:cond delay="0"/>
                                  </p:stCondLst>
                                  <p:childTnLst>
                                    <p:set>
                                      <p:cBhvr>
                                        <p:cTn id="3458" dur="1" fill="hold">
                                          <p:stCondLst>
                                            <p:cond delay="0"/>
                                          </p:stCondLst>
                                        </p:cTn>
                                        <p:tgtEl>
                                          <p:spTgt spid="8441"/>
                                        </p:tgtEl>
                                        <p:attrNameLst>
                                          <p:attrName>style.visibility</p:attrName>
                                        </p:attrNameLst>
                                      </p:cBhvr>
                                      <p:to>
                                        <p:strVal val="visible"/>
                                      </p:to>
                                    </p:set>
                                    <p:animEffect filter="dissolve" transition="in">
                                      <p:cBhvr additive="repl">
                                        <p:cTn id="3459" dur="500"/>
                                        <p:tgtEl>
                                          <p:spTgt spid="8441"/>
                                        </p:tgtEl>
                                      </p:cBhvr>
                                    </p:animEffect>
                                  </p:childTnLst>
                                </p:cTn>
                              </p:par>
                            </p:childTnLst>
                          </p:cTn>
                        </p:par>
                      </p:childTnLst>
                    </p:cTn>
                  </p:par>
                  <p:par>
                    <p:cTn id="3460" fill="hold">
                      <p:stCondLst>
                        <p:cond delay="indefinite"/>
                      </p:stCondLst>
                      <p:childTnLst>
                        <p:par>
                          <p:cTn id="3461" fill="hold">
                            <p:stCondLst>
                              <p:cond delay="0"/>
                            </p:stCondLst>
                            <p:childTnLst>
                              <p:par>
                                <p:cTn id="3462" nodeType="clickEffect" fill="hold" presetClass="exit" presetID="9">
                                  <p:stCondLst>
                                    <p:cond delay="0"/>
                                  </p:stCondLst>
                                  <p:childTnLst>
                                    <p:animEffect filter="dissolve" transition="out">
                                      <p:cBhvr additive="repl">
                                        <p:cTn id="3463" dur="500"/>
                                        <p:tgtEl>
                                          <p:spTgt spid="8468"/>
                                        </p:tgtEl>
                                      </p:cBhvr>
                                    </p:animEffect>
                                    <p:set>
                                      <p:cBhvr>
                                        <p:cTn id="3464" dur="1" fill="hold">
                                          <p:stCondLst>
                                            <p:cond delay="499"/>
                                          </p:stCondLst>
                                        </p:cTn>
                                        <p:tgtEl>
                                          <p:spTgt spid="846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0" name="CustomShape 1"/>
          <p:cNvSpPr/>
          <p:nvPr/>
        </p:nvSpPr>
        <p:spPr>
          <a:xfrm>
            <a:off x="838080" y="451800"/>
            <a:ext cx="1051308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QUIC: Quick UDP Internet Connections</a:t>
            </a:r>
            <a:endParaRPr b="0" lang="en-US" sz="4800" spc="-1" strike="noStrike">
              <a:latin typeface="Arial"/>
            </a:endParaRPr>
          </a:p>
        </p:txBody>
      </p:sp>
      <p:sp>
        <p:nvSpPr>
          <p:cNvPr id="8471" name="CustomShape 2"/>
          <p:cNvSpPr/>
          <p:nvPr/>
        </p:nvSpPr>
        <p:spPr>
          <a:xfrm>
            <a:off x="723960" y="1498680"/>
            <a:ext cx="10513080" cy="1026000"/>
          </a:xfrm>
          <a:prstGeom prst="rect">
            <a:avLst/>
          </a:prstGeom>
          <a:noFill/>
          <a:ln w="0">
            <a:noFill/>
          </a:ln>
        </p:spPr>
        <p:style>
          <a:lnRef idx="0"/>
          <a:fillRef idx="0"/>
          <a:effectRef idx="0"/>
          <a:fontRef idx="minor"/>
        </p:style>
        <p:txBody>
          <a:bodyPr lIns="90000" rIns="90000" tIns="45000" bIns="45000">
            <a:normAutofit/>
          </a:bodyPr>
          <a:p>
            <a:pPr marL="130320">
              <a:lnSpc>
                <a:spcPct val="90000"/>
              </a:lnSpc>
              <a:spcBef>
                <a:spcPts val="2200"/>
              </a:spcBef>
              <a:tabLst>
                <a:tab algn="l" pos="0"/>
              </a:tabLst>
            </a:pPr>
            <a:r>
              <a:rPr b="0" lang="en-US" sz="3200" spc="-1" strike="noStrike">
                <a:solidFill>
                  <a:srgbClr val="000000"/>
                </a:solidFill>
                <a:latin typeface="Calibri"/>
                <a:ea typeface="DejaVu Sans"/>
              </a:rPr>
              <a:t>adopts approaches we’ve studied in this chapter for connection establishment, error control, congestion control</a:t>
            </a:r>
            <a:endParaRPr b="0" lang="en-US" sz="3200" spc="-1" strike="noStrike">
              <a:latin typeface="Arial"/>
            </a:endParaRPr>
          </a:p>
          <a:p>
            <a:pPr marL="130320">
              <a:lnSpc>
                <a:spcPct val="90000"/>
              </a:lnSpc>
              <a:spcBef>
                <a:spcPts val="1001"/>
              </a:spcBef>
              <a:tabLst>
                <a:tab algn="l" pos="0"/>
              </a:tabLst>
            </a:pPr>
            <a:endParaRPr b="0" lang="en-US" sz="3200" spc="-1" strike="noStrike">
              <a:latin typeface="Arial"/>
            </a:endParaRPr>
          </a:p>
        </p:txBody>
      </p:sp>
      <p:sp>
        <p:nvSpPr>
          <p:cNvPr id="8472" name="CustomShape 3"/>
          <p:cNvSpPr/>
          <p:nvPr/>
        </p:nvSpPr>
        <p:spPr>
          <a:xfrm>
            <a:off x="806760" y="4750920"/>
            <a:ext cx="10648800" cy="167292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buClr>
                <a:srgbClr val="0000a3"/>
              </a:buClr>
              <a:buFont typeface="Wingdings" charset="2"/>
              <a:buChar char=""/>
            </a:pPr>
            <a:r>
              <a:rPr b="0" lang="en-US" sz="2800" spc="-1" strike="noStrike">
                <a:solidFill>
                  <a:srgbClr val="000000"/>
                </a:solidFill>
                <a:latin typeface="Calibri"/>
                <a:ea typeface="DejaVu Sans"/>
              </a:rPr>
              <a:t> </a:t>
            </a:r>
            <a:r>
              <a:rPr b="0" lang="en-US" sz="2800" spc="-1" strike="noStrike">
                <a:solidFill>
                  <a:srgbClr val="000000"/>
                </a:solidFill>
                <a:latin typeface="Calibri"/>
                <a:ea typeface="DejaVu Sans"/>
              </a:rPr>
              <a:t>multiple application-level “streams” multiplexed over single QUIC connection</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DejaVu Sans"/>
              </a:rPr>
              <a:t>separate reliable data transfer, security</a:t>
            </a:r>
            <a:endParaRPr b="0" lang="en-US" sz="24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DejaVu Sans"/>
              </a:rPr>
              <a:t>common congestion control</a:t>
            </a:r>
            <a:endParaRPr b="0" lang="en-US" sz="2400" spc="-1" strike="noStrike">
              <a:latin typeface="Arial"/>
            </a:endParaRPr>
          </a:p>
          <a:p>
            <a:pPr>
              <a:lnSpc>
                <a:spcPct val="90000"/>
              </a:lnSpc>
              <a:spcBef>
                <a:spcPts val="1001"/>
              </a:spcBef>
            </a:pPr>
            <a:endParaRPr b="0" lang="en-US" sz="2400" spc="-1" strike="noStrike">
              <a:latin typeface="Arial"/>
            </a:endParaRPr>
          </a:p>
        </p:txBody>
      </p:sp>
      <p:sp>
        <p:nvSpPr>
          <p:cNvPr id="8473" name="CustomShape 4"/>
          <p:cNvSpPr/>
          <p:nvPr/>
        </p:nvSpPr>
        <p:spPr>
          <a:xfrm>
            <a:off x="673200" y="2565360"/>
            <a:ext cx="10513080" cy="2093040"/>
          </a:xfrm>
          <a:prstGeom prst="rect">
            <a:avLst/>
          </a:prstGeom>
          <a:noFill/>
          <a:ln w="0">
            <a:noFill/>
          </a:ln>
        </p:spPr>
        <p:style>
          <a:lnRef idx="0"/>
          <a:fillRef idx="0"/>
          <a:effectRef idx="0"/>
          <a:fontRef idx="minor"/>
        </p:style>
        <p:txBody>
          <a:bodyPr lIns="90000" rIns="90000" tIns="45000" bIns="45000">
            <a:normAutofit/>
          </a:bodyPr>
          <a:p>
            <a:pPr lvl="1" marL="695160" indent="-229320">
              <a:lnSpc>
                <a:spcPct val="90000"/>
              </a:lnSpc>
              <a:spcBef>
                <a:spcPts val="499"/>
              </a:spcBef>
              <a:buClr>
                <a:srgbClr val="0000a8"/>
              </a:buClr>
              <a:buFont typeface="Arial"/>
              <a:buChar char="•"/>
            </a:pPr>
            <a:r>
              <a:rPr b="1" lang="en-US" sz="2600" spc="-1" strike="noStrike">
                <a:solidFill>
                  <a:srgbClr val="0000a3"/>
                </a:solidFill>
                <a:latin typeface="Calibri"/>
                <a:ea typeface="DejaVu Sans"/>
              </a:rPr>
              <a:t>error and congestion control: </a:t>
            </a:r>
            <a:r>
              <a:rPr b="0" lang="en-US" sz="2600" spc="-1" strike="noStrike">
                <a:solidFill>
                  <a:srgbClr val="000000"/>
                </a:solidFill>
                <a:latin typeface="Calibri"/>
                <a:ea typeface="DejaVu Sans"/>
              </a:rPr>
              <a:t>“Readers familiar with TCP’s loss detection and congestion control will find algorithms here that parallel well-known TCP ones.” </a:t>
            </a:r>
            <a:r>
              <a:rPr b="0" lang="en-US" sz="1800" spc="-1" strike="noStrike">
                <a:solidFill>
                  <a:srgbClr val="000000"/>
                </a:solidFill>
                <a:latin typeface="Calibri"/>
                <a:ea typeface="DejaVu Sans"/>
              </a:rPr>
              <a:t>[from QUIC specification]</a:t>
            </a:r>
            <a:endParaRPr b="0" lang="en-US" sz="1800" spc="-1" strike="noStrike">
              <a:latin typeface="Arial"/>
            </a:endParaRPr>
          </a:p>
          <a:p>
            <a:pPr lvl="1" marL="695160" indent="-229320">
              <a:lnSpc>
                <a:spcPct val="90000"/>
              </a:lnSpc>
              <a:spcBef>
                <a:spcPts val="499"/>
              </a:spcBef>
              <a:buClr>
                <a:srgbClr val="0000a8"/>
              </a:buClr>
              <a:buFont typeface="Arial"/>
              <a:buChar char="•"/>
            </a:pPr>
            <a:r>
              <a:rPr b="1" lang="en-US" sz="2600" spc="-1" strike="noStrike">
                <a:solidFill>
                  <a:srgbClr val="0000a3"/>
                </a:solidFill>
                <a:latin typeface="Calibri"/>
                <a:ea typeface="DejaVu Sans"/>
              </a:rPr>
              <a:t>connection establishment: </a:t>
            </a:r>
            <a:r>
              <a:rPr b="0" lang="en-US" sz="2600" spc="-1" strike="noStrike">
                <a:solidFill>
                  <a:srgbClr val="000000"/>
                </a:solidFill>
                <a:latin typeface="Calibri"/>
                <a:ea typeface="DejaVu Sans"/>
              </a:rPr>
              <a:t>reliability, congestion control, authentication, encryption, state established in one RTT</a:t>
            </a:r>
            <a:endParaRPr b="0" lang="en-US" sz="2600" spc="-1" strike="noStrike">
              <a:latin typeface="Arial"/>
            </a:endParaRPr>
          </a:p>
          <a:p>
            <a:pPr>
              <a:lnSpc>
                <a:spcPct val="90000"/>
              </a:lnSpc>
              <a:spcBef>
                <a:spcPts val="499"/>
              </a:spcBef>
            </a:pPr>
            <a:endParaRPr b="0" lang="en-US" sz="2600" spc="-1" strike="noStrike">
              <a:latin typeface="Arial"/>
            </a:endParaRPr>
          </a:p>
          <a:p>
            <a:pPr marL="130320">
              <a:lnSpc>
                <a:spcPct val="90000"/>
              </a:lnSpc>
              <a:spcBef>
                <a:spcPts val="1001"/>
              </a:spcBef>
              <a:tabLst>
                <a:tab algn="l" pos="0"/>
              </a:tabLst>
            </a:pPr>
            <a:endParaRPr b="0" lang="en-US" sz="2600" spc="-1" strike="noStrike">
              <a:latin typeface="Arial"/>
            </a:endParaRPr>
          </a:p>
        </p:txBody>
      </p:sp>
      <p:sp>
        <p:nvSpPr>
          <p:cNvPr id="8474" name="CustomShape 5"/>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32D7C9F5-016C-4B7B-8F57-229EB421DC74}" type="slidenum">
              <a:rPr b="0" lang="en-US" sz="1100" spc="-1" strike="noStrike">
                <a:solidFill>
                  <a:srgbClr val="404040"/>
                </a:solidFill>
                <a:latin typeface="Calibri"/>
                <a:ea typeface="DejaVu Sans"/>
              </a:rPr>
              <a:t>139</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465" dur="indefinite" restart="never" nodeType="tmRoot">
          <p:childTnLst>
            <p:seq>
              <p:cTn id="3466" dur="indefinite" nodeType="mainSeq">
                <p:childTnLst>
                  <p:par>
                    <p:cTn id="3467" fill="hold">
                      <p:stCondLst>
                        <p:cond delay="indefinite"/>
                      </p:stCondLst>
                      <p:childTnLst>
                        <p:par>
                          <p:cTn id="3468" fill="hold">
                            <p:stCondLst>
                              <p:cond delay="0"/>
                            </p:stCondLst>
                            <p:childTnLst>
                              <p:par>
                                <p:cTn id="3469" nodeType="clickEffect" fill="hold" presetClass="entr" presetID="9">
                                  <p:stCondLst>
                                    <p:cond delay="0"/>
                                  </p:stCondLst>
                                  <p:childTnLst>
                                    <p:set>
                                      <p:cBhvr>
                                        <p:cTn id="3470" dur="1" fill="hold">
                                          <p:stCondLst>
                                            <p:cond delay="0"/>
                                          </p:stCondLst>
                                        </p:cTn>
                                        <p:tgtEl>
                                          <p:spTgt spid="8473">
                                            <p:txEl>
                                              <p:pRg st="0" end="0"/>
                                            </p:txEl>
                                          </p:spTgt>
                                        </p:tgtEl>
                                        <p:attrNameLst>
                                          <p:attrName>style.visibility</p:attrName>
                                        </p:attrNameLst>
                                      </p:cBhvr>
                                      <p:to>
                                        <p:strVal val="visible"/>
                                      </p:to>
                                    </p:set>
                                    <p:animEffect filter="dissolve" transition="in">
                                      <p:cBhvr additive="repl">
                                        <p:cTn id="3471" dur="500"/>
                                        <p:tgtEl>
                                          <p:spTgt spid="8473">
                                            <p:txEl>
                                              <p:pRg st="0" end="0"/>
                                            </p:txEl>
                                          </p:spTgt>
                                        </p:tgtEl>
                                      </p:cBhvr>
                                    </p:animEffect>
                                  </p:childTnLst>
                                </p:cTn>
                              </p:par>
                            </p:childTnLst>
                          </p:cTn>
                        </p:par>
                      </p:childTnLst>
                    </p:cTn>
                  </p:par>
                  <p:par>
                    <p:cTn id="3472" fill="hold">
                      <p:stCondLst>
                        <p:cond delay="indefinite"/>
                      </p:stCondLst>
                      <p:childTnLst>
                        <p:par>
                          <p:cTn id="3473" fill="hold">
                            <p:stCondLst>
                              <p:cond delay="0"/>
                            </p:stCondLst>
                            <p:childTnLst>
                              <p:par>
                                <p:cTn id="3474" nodeType="clickEffect" fill="hold" presetClass="entr" presetID="9">
                                  <p:stCondLst>
                                    <p:cond delay="0"/>
                                  </p:stCondLst>
                                  <p:childTnLst>
                                    <p:set>
                                      <p:cBhvr>
                                        <p:cTn id="3475" dur="1" fill="hold">
                                          <p:stCondLst>
                                            <p:cond delay="0"/>
                                          </p:stCondLst>
                                        </p:cTn>
                                        <p:tgtEl>
                                          <p:spTgt spid="8473">
                                            <p:txEl>
                                              <p:pRg st="1" end="1"/>
                                            </p:txEl>
                                          </p:spTgt>
                                        </p:tgtEl>
                                        <p:attrNameLst>
                                          <p:attrName>style.visibility</p:attrName>
                                        </p:attrNameLst>
                                      </p:cBhvr>
                                      <p:to>
                                        <p:strVal val="visible"/>
                                      </p:to>
                                    </p:set>
                                    <p:animEffect filter="dissolve" transition="in">
                                      <p:cBhvr additive="repl">
                                        <p:cTn id="3476" dur="500"/>
                                        <p:tgtEl>
                                          <p:spTgt spid="8473">
                                            <p:txEl>
                                              <p:pRg st="1" end="1"/>
                                            </p:txEl>
                                          </p:spTgt>
                                        </p:tgtEl>
                                      </p:cBhvr>
                                    </p:animEffect>
                                  </p:childTnLst>
                                </p:cTn>
                              </p:par>
                            </p:childTnLst>
                          </p:cTn>
                        </p:par>
                      </p:childTnLst>
                    </p:cTn>
                  </p:par>
                  <p:par>
                    <p:cTn id="3477" fill="hold">
                      <p:stCondLst>
                        <p:cond delay="indefinite"/>
                      </p:stCondLst>
                      <p:childTnLst>
                        <p:par>
                          <p:cTn id="3478" fill="hold">
                            <p:stCondLst>
                              <p:cond delay="0"/>
                            </p:stCondLst>
                            <p:childTnLst>
                              <p:par>
                                <p:cTn id="3479" nodeType="clickEffect" fill="hold" presetClass="entr" presetID="9">
                                  <p:stCondLst>
                                    <p:cond delay="0"/>
                                  </p:stCondLst>
                                  <p:childTnLst>
                                    <p:set>
                                      <p:cBhvr>
                                        <p:cTn id="3480" dur="1" fill="hold">
                                          <p:stCondLst>
                                            <p:cond delay="0"/>
                                          </p:stCondLst>
                                        </p:cTn>
                                        <p:tgtEl>
                                          <p:spTgt spid="8472">
                                            <p:txEl>
                                              <p:pRg st="0" end="0"/>
                                            </p:txEl>
                                          </p:spTgt>
                                        </p:tgtEl>
                                        <p:attrNameLst>
                                          <p:attrName>style.visibility</p:attrName>
                                        </p:attrNameLst>
                                      </p:cBhvr>
                                      <p:to>
                                        <p:strVal val="visible"/>
                                      </p:to>
                                    </p:set>
                                    <p:animEffect filter="dissolve" transition="in">
                                      <p:cBhvr additive="repl">
                                        <p:cTn id="3481" dur="500"/>
                                        <p:tgtEl>
                                          <p:spTgt spid="8472">
                                            <p:txEl>
                                              <p:pRg st="0" end="0"/>
                                            </p:txEl>
                                          </p:spTgt>
                                        </p:tgtEl>
                                      </p:cBhvr>
                                    </p:animEffect>
                                  </p:childTnLst>
                                </p:cTn>
                              </p:par>
                              <p:par>
                                <p:cTn id="3482" nodeType="withEffect" fill="hold" presetClass="entr" presetID="9">
                                  <p:stCondLst>
                                    <p:cond delay="0"/>
                                  </p:stCondLst>
                                  <p:childTnLst>
                                    <p:set>
                                      <p:cBhvr>
                                        <p:cTn id="3483" dur="1" fill="hold">
                                          <p:stCondLst>
                                            <p:cond delay="0"/>
                                          </p:stCondLst>
                                        </p:cTn>
                                        <p:tgtEl>
                                          <p:spTgt spid="8472">
                                            <p:txEl>
                                              <p:pRg st="1" end="1"/>
                                            </p:txEl>
                                          </p:spTgt>
                                        </p:tgtEl>
                                        <p:attrNameLst>
                                          <p:attrName>style.visibility</p:attrName>
                                        </p:attrNameLst>
                                      </p:cBhvr>
                                      <p:to>
                                        <p:strVal val="visible"/>
                                      </p:to>
                                    </p:set>
                                    <p:animEffect filter="dissolve" transition="in">
                                      <p:cBhvr additive="repl">
                                        <p:cTn id="3484" dur="500"/>
                                        <p:tgtEl>
                                          <p:spTgt spid="8472">
                                            <p:txEl>
                                              <p:pRg st="1" end="1"/>
                                            </p:txEl>
                                          </p:spTgt>
                                        </p:tgtEl>
                                      </p:cBhvr>
                                    </p:animEffect>
                                  </p:childTnLst>
                                </p:cTn>
                              </p:par>
                              <p:par>
                                <p:cTn id="3485" nodeType="withEffect" fill="hold" presetClass="entr" presetID="9">
                                  <p:stCondLst>
                                    <p:cond delay="0"/>
                                  </p:stCondLst>
                                  <p:childTnLst>
                                    <p:set>
                                      <p:cBhvr>
                                        <p:cTn id="3486" dur="1" fill="hold">
                                          <p:stCondLst>
                                            <p:cond delay="0"/>
                                          </p:stCondLst>
                                        </p:cTn>
                                        <p:tgtEl>
                                          <p:spTgt spid="8472">
                                            <p:txEl>
                                              <p:pRg st="2" end="2"/>
                                            </p:txEl>
                                          </p:spTgt>
                                        </p:tgtEl>
                                        <p:attrNameLst>
                                          <p:attrName>style.visibility</p:attrName>
                                        </p:attrNameLst>
                                      </p:cBhvr>
                                      <p:to>
                                        <p:strVal val="visible"/>
                                      </p:to>
                                    </p:set>
                                    <p:animEffect filter="dissolve" transition="in">
                                      <p:cBhvr additive="repl">
                                        <p:cTn id="3487" dur="500"/>
                                        <p:tgtEl>
                                          <p:spTgt spid="8472">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601" name="Group 1"/>
          <p:cNvGrpSpPr/>
          <p:nvPr/>
        </p:nvGrpSpPr>
        <p:grpSpPr>
          <a:xfrm>
            <a:off x="144000" y="827280"/>
            <a:ext cx="11904120" cy="4737240"/>
            <a:chOff x="144000" y="827280"/>
            <a:chExt cx="11904120" cy="4737240"/>
          </a:xfrm>
        </p:grpSpPr>
        <p:sp>
          <p:nvSpPr>
            <p:cNvPr id="1602" name="CustomShape 2"/>
            <p:cNvSpPr/>
            <p:nvPr/>
          </p:nvSpPr>
          <p:spPr>
            <a:xfrm>
              <a:off x="4121640" y="1298160"/>
              <a:ext cx="844200" cy="3160080"/>
            </a:xfrm>
            <a:custGeom>
              <a:avLst/>
              <a:gdLst/>
              <a:ahLst/>
              <a:rect l="l" t="t"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a:gradFill>
            <a:ln w="9525">
              <a:solidFill>
                <a:srgbClr val="dddddd"/>
              </a:solidFill>
              <a:round/>
            </a:ln>
          </p:spPr>
          <p:style>
            <a:lnRef idx="0"/>
            <a:fillRef idx="0"/>
            <a:effectRef idx="0"/>
            <a:fontRef idx="minor"/>
          </p:style>
        </p:sp>
        <p:sp>
          <p:nvSpPr>
            <p:cNvPr id="1603" name="CustomShape 3"/>
            <p:cNvSpPr/>
            <p:nvPr/>
          </p:nvSpPr>
          <p:spPr>
            <a:xfrm>
              <a:off x="4961160" y="1375200"/>
              <a:ext cx="2291760" cy="3005640"/>
            </a:xfrm>
            <a:prstGeom prst="rect">
              <a:avLst/>
            </a:prstGeom>
            <a:solidFill>
              <a:srgbClr val="000099"/>
            </a:solidFill>
            <a:ln w="0">
              <a:noFill/>
            </a:ln>
          </p:spPr>
          <p:style>
            <a:lnRef idx="0"/>
            <a:fillRef idx="0"/>
            <a:effectRef idx="0"/>
            <a:fontRef idx="minor"/>
          </p:style>
        </p:sp>
        <p:sp>
          <p:nvSpPr>
            <p:cNvPr id="1604" name="CustomShape 4"/>
            <p:cNvSpPr/>
            <p:nvPr/>
          </p:nvSpPr>
          <p:spPr>
            <a:xfrm>
              <a:off x="4907520" y="1457280"/>
              <a:ext cx="2255040" cy="3003120"/>
            </a:xfrm>
            <a:prstGeom prst="rect">
              <a:avLst/>
            </a:prstGeom>
            <a:solidFill>
              <a:srgbClr val="ffffff"/>
            </a:solidFill>
            <a:ln w="28575">
              <a:solidFill>
                <a:srgbClr val="000000"/>
              </a:solidFill>
              <a:miter/>
            </a:ln>
          </p:spPr>
          <p:style>
            <a:lnRef idx="0"/>
            <a:fillRef idx="0"/>
            <a:effectRef idx="0"/>
            <a:fontRef idx="minor"/>
          </p:style>
        </p:sp>
        <p:sp>
          <p:nvSpPr>
            <p:cNvPr id="1605" name="Line 5"/>
            <p:cNvSpPr/>
            <p:nvPr/>
          </p:nvSpPr>
          <p:spPr>
            <a:xfrm>
              <a:off x="4916880" y="2626200"/>
              <a:ext cx="2238120" cy="4680"/>
            </a:xfrm>
            <a:prstGeom prst="line">
              <a:avLst/>
            </a:prstGeom>
            <a:ln w="28575">
              <a:solidFill>
                <a:srgbClr val="000000"/>
              </a:solidFill>
              <a:round/>
            </a:ln>
          </p:spPr>
          <p:style>
            <a:lnRef idx="0"/>
            <a:fillRef idx="0"/>
            <a:effectRef idx="0"/>
            <a:fontRef idx="minor"/>
          </p:style>
        </p:sp>
        <p:sp>
          <p:nvSpPr>
            <p:cNvPr id="1606" name="CustomShape 6"/>
            <p:cNvSpPr/>
            <p:nvPr/>
          </p:nvSpPr>
          <p:spPr>
            <a:xfrm>
              <a:off x="5026680" y="26758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p:txBody>
        </p:sp>
        <p:sp>
          <p:nvSpPr>
            <p:cNvPr id="1607" name="Line 7"/>
            <p:cNvSpPr/>
            <p:nvPr/>
          </p:nvSpPr>
          <p:spPr>
            <a:xfrm>
              <a:off x="4919040" y="3108240"/>
              <a:ext cx="2233440" cy="360"/>
            </a:xfrm>
            <a:prstGeom prst="line">
              <a:avLst/>
            </a:prstGeom>
            <a:ln w="28575">
              <a:solidFill>
                <a:srgbClr val="000000"/>
              </a:solidFill>
              <a:round/>
            </a:ln>
          </p:spPr>
          <p:style>
            <a:lnRef idx="0"/>
            <a:fillRef idx="0"/>
            <a:effectRef idx="0"/>
            <a:fontRef idx="minor"/>
          </p:style>
        </p:sp>
        <p:sp>
          <p:nvSpPr>
            <p:cNvPr id="1608" name="CustomShape 8"/>
            <p:cNvSpPr/>
            <p:nvPr/>
          </p:nvSpPr>
          <p:spPr>
            <a:xfrm>
              <a:off x="5016960" y="403884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1609" name="CustomShape 9"/>
            <p:cNvSpPr/>
            <p:nvPr/>
          </p:nvSpPr>
          <p:spPr>
            <a:xfrm>
              <a:off x="5016960" y="359424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1610" name="CustomShape 10"/>
            <p:cNvSpPr/>
            <p:nvPr/>
          </p:nvSpPr>
          <p:spPr>
            <a:xfrm>
              <a:off x="5016960" y="315180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a:t>
              </a:r>
              <a:endParaRPr b="0" lang="en-US" sz="2000" spc="-1" strike="noStrike">
                <a:latin typeface="Arial"/>
              </a:endParaRPr>
            </a:p>
          </p:txBody>
        </p:sp>
        <p:sp>
          <p:nvSpPr>
            <p:cNvPr id="1611" name="Line 11"/>
            <p:cNvSpPr/>
            <p:nvPr/>
          </p:nvSpPr>
          <p:spPr>
            <a:xfrm>
              <a:off x="4914360" y="3580560"/>
              <a:ext cx="2233440" cy="360"/>
            </a:xfrm>
            <a:prstGeom prst="line">
              <a:avLst/>
            </a:prstGeom>
            <a:ln w="28575">
              <a:solidFill>
                <a:srgbClr val="000000"/>
              </a:solidFill>
              <a:round/>
            </a:ln>
          </p:spPr>
          <p:style>
            <a:lnRef idx="0"/>
            <a:fillRef idx="0"/>
            <a:effectRef idx="0"/>
            <a:fontRef idx="minor"/>
          </p:style>
        </p:sp>
        <p:sp>
          <p:nvSpPr>
            <p:cNvPr id="1612" name="Line 12"/>
            <p:cNvSpPr/>
            <p:nvPr/>
          </p:nvSpPr>
          <p:spPr>
            <a:xfrm>
              <a:off x="4909320" y="4033800"/>
              <a:ext cx="2233440" cy="360"/>
            </a:xfrm>
            <a:prstGeom prst="line">
              <a:avLst/>
            </a:prstGeom>
            <a:ln w="28575">
              <a:solidFill>
                <a:srgbClr val="000000"/>
              </a:solidFill>
              <a:round/>
            </a:ln>
          </p:spPr>
          <p:style>
            <a:lnRef idx="0"/>
            <a:fillRef idx="0"/>
            <a:effectRef idx="0"/>
            <a:fontRef idx="minor"/>
          </p:style>
        </p:sp>
        <p:sp>
          <p:nvSpPr>
            <p:cNvPr id="1613" name="CustomShape 13"/>
            <p:cNvSpPr/>
            <p:nvPr/>
          </p:nvSpPr>
          <p:spPr>
            <a:xfrm>
              <a:off x="8427960" y="1936800"/>
              <a:ext cx="1985040" cy="3005640"/>
            </a:xfrm>
            <a:prstGeom prst="rect">
              <a:avLst/>
            </a:prstGeom>
            <a:solidFill>
              <a:srgbClr val="000099"/>
            </a:solidFill>
            <a:ln w="0">
              <a:noFill/>
            </a:ln>
          </p:spPr>
          <p:style>
            <a:lnRef idx="0"/>
            <a:fillRef idx="0"/>
            <a:effectRef idx="0"/>
            <a:fontRef idx="minor"/>
          </p:style>
        </p:sp>
        <p:sp>
          <p:nvSpPr>
            <p:cNvPr id="1614" name="CustomShape 14"/>
            <p:cNvSpPr/>
            <p:nvPr/>
          </p:nvSpPr>
          <p:spPr>
            <a:xfrm>
              <a:off x="8369640" y="2018880"/>
              <a:ext cx="1948680" cy="3003120"/>
            </a:xfrm>
            <a:prstGeom prst="rect">
              <a:avLst/>
            </a:prstGeom>
            <a:solidFill>
              <a:srgbClr val="ffffff"/>
            </a:solidFill>
            <a:ln w="28575">
              <a:solidFill>
                <a:srgbClr val="000000"/>
              </a:solidFill>
              <a:miter/>
            </a:ln>
          </p:spPr>
          <p:style>
            <a:lnRef idx="0"/>
            <a:fillRef idx="0"/>
            <a:effectRef idx="0"/>
            <a:fontRef idx="minor"/>
          </p:style>
        </p:sp>
        <p:sp>
          <p:nvSpPr>
            <p:cNvPr id="1615" name="Line 15"/>
            <p:cNvSpPr/>
            <p:nvPr/>
          </p:nvSpPr>
          <p:spPr>
            <a:xfrm>
              <a:off x="8384040" y="3173400"/>
              <a:ext cx="1936440" cy="4680"/>
            </a:xfrm>
            <a:prstGeom prst="line">
              <a:avLst/>
            </a:prstGeom>
            <a:ln w="28575">
              <a:solidFill>
                <a:srgbClr val="000000"/>
              </a:solidFill>
              <a:round/>
            </a:ln>
          </p:spPr>
          <p:style>
            <a:lnRef idx="0"/>
            <a:fillRef idx="0"/>
            <a:effectRef idx="0"/>
            <a:fontRef idx="minor"/>
          </p:style>
        </p:sp>
        <p:sp>
          <p:nvSpPr>
            <p:cNvPr id="1616" name="CustomShape 16"/>
            <p:cNvSpPr/>
            <p:nvPr/>
          </p:nvSpPr>
          <p:spPr>
            <a:xfrm>
              <a:off x="8318520" y="32122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p:txBody>
        </p:sp>
        <p:sp>
          <p:nvSpPr>
            <p:cNvPr id="1617" name="Line 17"/>
            <p:cNvSpPr/>
            <p:nvPr/>
          </p:nvSpPr>
          <p:spPr>
            <a:xfrm>
              <a:off x="8395920" y="3660120"/>
              <a:ext cx="1936440" cy="4680"/>
            </a:xfrm>
            <a:prstGeom prst="line">
              <a:avLst/>
            </a:prstGeom>
            <a:ln w="28575">
              <a:solidFill>
                <a:srgbClr val="000000"/>
              </a:solidFill>
              <a:round/>
            </a:ln>
          </p:spPr>
          <p:style>
            <a:lnRef idx="0"/>
            <a:fillRef idx="0"/>
            <a:effectRef idx="0"/>
            <a:fontRef idx="minor"/>
          </p:style>
        </p:sp>
        <p:sp>
          <p:nvSpPr>
            <p:cNvPr id="1618" name="Line 18"/>
            <p:cNvSpPr/>
            <p:nvPr/>
          </p:nvSpPr>
          <p:spPr>
            <a:xfrm>
              <a:off x="8374320" y="4130280"/>
              <a:ext cx="1936440" cy="4680"/>
            </a:xfrm>
            <a:prstGeom prst="line">
              <a:avLst/>
            </a:prstGeom>
            <a:ln w="28575">
              <a:solidFill>
                <a:srgbClr val="000000"/>
              </a:solidFill>
              <a:round/>
            </a:ln>
          </p:spPr>
          <p:style>
            <a:lnRef idx="0"/>
            <a:fillRef idx="0"/>
            <a:effectRef idx="0"/>
            <a:fontRef idx="minor"/>
          </p:style>
        </p:sp>
        <p:sp>
          <p:nvSpPr>
            <p:cNvPr id="1619" name="Line 19"/>
            <p:cNvSpPr/>
            <p:nvPr/>
          </p:nvSpPr>
          <p:spPr>
            <a:xfrm>
              <a:off x="8374320" y="4564080"/>
              <a:ext cx="1936440" cy="4680"/>
            </a:xfrm>
            <a:prstGeom prst="line">
              <a:avLst/>
            </a:prstGeom>
            <a:ln w="28575">
              <a:solidFill>
                <a:srgbClr val="000000"/>
              </a:solidFill>
              <a:round/>
            </a:ln>
          </p:spPr>
          <p:style>
            <a:lnRef idx="0"/>
            <a:fillRef idx="0"/>
            <a:effectRef idx="0"/>
            <a:fontRef idx="minor"/>
          </p:style>
        </p:sp>
        <p:sp>
          <p:nvSpPr>
            <p:cNvPr id="1620" name="CustomShape 20"/>
            <p:cNvSpPr/>
            <p:nvPr/>
          </p:nvSpPr>
          <p:spPr>
            <a:xfrm>
              <a:off x="8371800" y="20044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application</a:t>
              </a:r>
              <a:endParaRPr b="0" lang="en-US" sz="2000" spc="-1" strike="noStrike">
                <a:latin typeface="Arial"/>
              </a:endParaRPr>
            </a:p>
          </p:txBody>
        </p:sp>
        <p:sp>
          <p:nvSpPr>
            <p:cNvPr id="1621" name="CustomShape 21"/>
            <p:cNvSpPr/>
            <p:nvPr/>
          </p:nvSpPr>
          <p:spPr>
            <a:xfrm>
              <a:off x="8303760" y="459684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1622" name="CustomShape 22"/>
            <p:cNvSpPr/>
            <p:nvPr/>
          </p:nvSpPr>
          <p:spPr>
            <a:xfrm>
              <a:off x="8322120" y="413064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1623" name="CustomShape 23"/>
            <p:cNvSpPr/>
            <p:nvPr/>
          </p:nvSpPr>
          <p:spPr>
            <a:xfrm>
              <a:off x="8318520" y="36928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a:t>
              </a:r>
              <a:endParaRPr b="0" lang="en-US" sz="2000" spc="-1" strike="noStrike">
                <a:latin typeface="Arial"/>
              </a:endParaRPr>
            </a:p>
          </p:txBody>
        </p:sp>
        <p:sp>
          <p:nvSpPr>
            <p:cNvPr id="1624" name="CustomShape 24"/>
            <p:cNvSpPr/>
            <p:nvPr/>
          </p:nvSpPr>
          <p:spPr>
            <a:xfrm>
              <a:off x="10340280" y="1985040"/>
              <a:ext cx="887760" cy="309240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sp>
          <p:nvSpPr>
            <p:cNvPr id="1625" name="CustomShape 25"/>
            <p:cNvSpPr/>
            <p:nvPr/>
          </p:nvSpPr>
          <p:spPr>
            <a:xfrm>
              <a:off x="854280" y="2016360"/>
              <a:ext cx="844200" cy="3160080"/>
            </a:xfrm>
            <a:custGeom>
              <a:avLst/>
              <a:gdLst/>
              <a:ahLst/>
              <a:rect l="l" t="t"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a:gradFill>
            <a:ln w="9525">
              <a:solidFill>
                <a:srgbClr val="dddddd"/>
              </a:solidFill>
              <a:round/>
            </a:ln>
          </p:spPr>
          <p:style>
            <a:lnRef idx="0"/>
            <a:fillRef idx="0"/>
            <a:effectRef idx="0"/>
            <a:fontRef idx="minor"/>
          </p:style>
        </p:sp>
        <p:sp>
          <p:nvSpPr>
            <p:cNvPr id="1626" name="CustomShape 26"/>
            <p:cNvSpPr/>
            <p:nvPr/>
          </p:nvSpPr>
          <p:spPr>
            <a:xfrm>
              <a:off x="1769040" y="1949040"/>
              <a:ext cx="1985040" cy="3005640"/>
            </a:xfrm>
            <a:prstGeom prst="rect">
              <a:avLst/>
            </a:prstGeom>
            <a:solidFill>
              <a:srgbClr val="000099"/>
            </a:solidFill>
            <a:ln w="0">
              <a:noFill/>
            </a:ln>
          </p:spPr>
          <p:style>
            <a:lnRef idx="0"/>
            <a:fillRef idx="0"/>
            <a:effectRef idx="0"/>
            <a:fontRef idx="minor"/>
          </p:style>
        </p:sp>
        <p:sp>
          <p:nvSpPr>
            <p:cNvPr id="1627" name="CustomShape 27"/>
            <p:cNvSpPr/>
            <p:nvPr/>
          </p:nvSpPr>
          <p:spPr>
            <a:xfrm>
              <a:off x="1710720" y="2030760"/>
              <a:ext cx="1948680" cy="3003120"/>
            </a:xfrm>
            <a:prstGeom prst="rect">
              <a:avLst/>
            </a:prstGeom>
            <a:solidFill>
              <a:srgbClr val="ffffff"/>
            </a:solidFill>
            <a:ln w="28575">
              <a:solidFill>
                <a:srgbClr val="000000"/>
              </a:solidFill>
              <a:miter/>
            </a:ln>
          </p:spPr>
          <p:style>
            <a:lnRef idx="0"/>
            <a:fillRef idx="0"/>
            <a:effectRef idx="0"/>
            <a:fontRef idx="minor"/>
          </p:style>
        </p:sp>
        <p:sp>
          <p:nvSpPr>
            <p:cNvPr id="1628" name="Line 28"/>
            <p:cNvSpPr/>
            <p:nvPr/>
          </p:nvSpPr>
          <p:spPr>
            <a:xfrm>
              <a:off x="1724760" y="3185280"/>
              <a:ext cx="1936800" cy="4680"/>
            </a:xfrm>
            <a:prstGeom prst="line">
              <a:avLst/>
            </a:prstGeom>
            <a:ln w="28575">
              <a:solidFill>
                <a:srgbClr val="000000"/>
              </a:solidFill>
              <a:round/>
            </a:ln>
          </p:spPr>
          <p:style>
            <a:lnRef idx="0"/>
            <a:fillRef idx="0"/>
            <a:effectRef idx="0"/>
            <a:fontRef idx="minor"/>
          </p:style>
        </p:sp>
        <p:sp>
          <p:nvSpPr>
            <p:cNvPr id="1629" name="CustomShape 29"/>
            <p:cNvSpPr/>
            <p:nvPr/>
          </p:nvSpPr>
          <p:spPr>
            <a:xfrm>
              <a:off x="1659600" y="322416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p:txBody>
        </p:sp>
        <p:sp>
          <p:nvSpPr>
            <p:cNvPr id="1630" name="Line 30"/>
            <p:cNvSpPr/>
            <p:nvPr/>
          </p:nvSpPr>
          <p:spPr>
            <a:xfrm>
              <a:off x="1737000" y="3672000"/>
              <a:ext cx="1936800" cy="5040"/>
            </a:xfrm>
            <a:prstGeom prst="line">
              <a:avLst/>
            </a:prstGeom>
            <a:ln w="28575">
              <a:solidFill>
                <a:srgbClr val="000000"/>
              </a:solidFill>
              <a:round/>
            </a:ln>
          </p:spPr>
          <p:style>
            <a:lnRef idx="0"/>
            <a:fillRef idx="0"/>
            <a:effectRef idx="0"/>
            <a:fontRef idx="minor"/>
          </p:style>
        </p:sp>
        <p:sp>
          <p:nvSpPr>
            <p:cNvPr id="1631" name="Line 31"/>
            <p:cNvSpPr/>
            <p:nvPr/>
          </p:nvSpPr>
          <p:spPr>
            <a:xfrm>
              <a:off x="1715040" y="4142160"/>
              <a:ext cx="1936800" cy="5040"/>
            </a:xfrm>
            <a:prstGeom prst="line">
              <a:avLst/>
            </a:prstGeom>
            <a:ln w="28575">
              <a:solidFill>
                <a:srgbClr val="000000"/>
              </a:solidFill>
              <a:round/>
            </a:ln>
          </p:spPr>
          <p:style>
            <a:lnRef idx="0"/>
            <a:fillRef idx="0"/>
            <a:effectRef idx="0"/>
            <a:fontRef idx="minor"/>
          </p:style>
        </p:sp>
        <p:sp>
          <p:nvSpPr>
            <p:cNvPr id="1632" name="Line 32"/>
            <p:cNvSpPr/>
            <p:nvPr/>
          </p:nvSpPr>
          <p:spPr>
            <a:xfrm>
              <a:off x="1715040" y="4575960"/>
              <a:ext cx="1936800" cy="5040"/>
            </a:xfrm>
            <a:prstGeom prst="line">
              <a:avLst/>
            </a:prstGeom>
            <a:ln w="28575">
              <a:solidFill>
                <a:srgbClr val="000000"/>
              </a:solidFill>
              <a:round/>
            </a:ln>
          </p:spPr>
          <p:style>
            <a:lnRef idx="0"/>
            <a:fillRef idx="0"/>
            <a:effectRef idx="0"/>
            <a:fontRef idx="minor"/>
          </p:style>
        </p:sp>
        <p:sp>
          <p:nvSpPr>
            <p:cNvPr id="1633" name="CustomShape 33"/>
            <p:cNvSpPr/>
            <p:nvPr/>
          </p:nvSpPr>
          <p:spPr>
            <a:xfrm>
              <a:off x="1713240" y="201636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application</a:t>
              </a:r>
              <a:endParaRPr b="0" lang="en-US" sz="2000" spc="-1" strike="noStrike">
                <a:latin typeface="Arial"/>
              </a:endParaRPr>
            </a:p>
          </p:txBody>
        </p:sp>
        <p:sp>
          <p:nvSpPr>
            <p:cNvPr id="1634" name="CustomShape 34"/>
            <p:cNvSpPr/>
            <p:nvPr/>
          </p:nvSpPr>
          <p:spPr>
            <a:xfrm>
              <a:off x="1645200" y="45982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1635" name="CustomShape 35"/>
            <p:cNvSpPr/>
            <p:nvPr/>
          </p:nvSpPr>
          <p:spPr>
            <a:xfrm>
              <a:off x="1674360" y="415332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1636" name="CustomShape 36"/>
            <p:cNvSpPr/>
            <p:nvPr/>
          </p:nvSpPr>
          <p:spPr>
            <a:xfrm>
              <a:off x="1659600" y="370512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a:t>
              </a:r>
              <a:endParaRPr b="0" lang="en-US" sz="2000" spc="-1" strike="noStrike">
                <a:latin typeface="Arial"/>
              </a:endParaRPr>
            </a:p>
          </p:txBody>
        </p:sp>
        <p:grpSp>
          <p:nvGrpSpPr>
            <p:cNvPr id="1637" name="Group 37"/>
            <p:cNvGrpSpPr/>
            <p:nvPr/>
          </p:nvGrpSpPr>
          <p:grpSpPr>
            <a:xfrm>
              <a:off x="144000" y="4308840"/>
              <a:ext cx="1223640" cy="1255680"/>
              <a:chOff x="144000" y="4308840"/>
              <a:chExt cx="1223640" cy="1255680"/>
            </a:xfrm>
          </p:grpSpPr>
          <p:pic>
            <p:nvPicPr>
              <p:cNvPr id="1638" name="Picture 180" descr="desktop_computer_stylized_medium"/>
              <p:cNvPicPr/>
              <p:nvPr/>
            </p:nvPicPr>
            <p:blipFill>
              <a:blip r:embed="rId1"/>
              <a:stretch/>
            </p:blipFill>
            <p:spPr>
              <a:xfrm flipH="1">
                <a:off x="144000" y="4308840"/>
                <a:ext cx="1223640" cy="1255680"/>
              </a:xfrm>
              <a:prstGeom prst="rect">
                <a:avLst/>
              </a:prstGeom>
              <a:ln w="0">
                <a:noFill/>
              </a:ln>
            </p:spPr>
          </p:pic>
          <p:sp>
            <p:nvSpPr>
              <p:cNvPr id="1639" name="CustomShape 38"/>
              <p:cNvSpPr/>
              <p:nvPr/>
            </p:nvSpPr>
            <p:spPr>
              <a:xfrm flipH="1">
                <a:off x="660960" y="4429440"/>
                <a:ext cx="593640" cy="5734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1640" name="Group 39"/>
            <p:cNvGrpSpPr/>
            <p:nvPr/>
          </p:nvGrpSpPr>
          <p:grpSpPr>
            <a:xfrm>
              <a:off x="10841400" y="4178520"/>
              <a:ext cx="1206720" cy="1185840"/>
              <a:chOff x="10841400" y="4178520"/>
              <a:chExt cx="1206720" cy="1185840"/>
            </a:xfrm>
          </p:grpSpPr>
          <p:pic>
            <p:nvPicPr>
              <p:cNvPr id="1641" name="Picture 183" descr="desktop_computer_stylized_medium"/>
              <p:cNvPicPr/>
              <p:nvPr/>
            </p:nvPicPr>
            <p:blipFill>
              <a:blip r:embed="rId2"/>
              <a:stretch/>
            </p:blipFill>
            <p:spPr>
              <a:xfrm>
                <a:off x="10841400" y="4178520"/>
                <a:ext cx="1206720" cy="1185840"/>
              </a:xfrm>
              <a:prstGeom prst="rect">
                <a:avLst/>
              </a:prstGeom>
              <a:ln w="0">
                <a:noFill/>
              </a:ln>
            </p:spPr>
          </p:pic>
          <p:sp>
            <p:nvSpPr>
              <p:cNvPr id="1642" name="CustomShape 40"/>
              <p:cNvSpPr/>
              <p:nvPr/>
            </p:nvSpPr>
            <p:spPr>
              <a:xfrm>
                <a:off x="10947240" y="4292640"/>
                <a:ext cx="585360" cy="5418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1643" name="Group 41"/>
            <p:cNvGrpSpPr/>
            <p:nvPr/>
          </p:nvGrpSpPr>
          <p:grpSpPr>
            <a:xfrm>
              <a:off x="4082760" y="3549600"/>
              <a:ext cx="547560" cy="1067400"/>
              <a:chOff x="4082760" y="3549600"/>
              <a:chExt cx="547560" cy="1067400"/>
            </a:xfrm>
          </p:grpSpPr>
          <p:sp>
            <p:nvSpPr>
              <p:cNvPr id="1644" name="CustomShape 42"/>
              <p:cNvSpPr/>
              <p:nvPr/>
            </p:nvSpPr>
            <p:spPr>
              <a:xfrm>
                <a:off x="4518000" y="3551040"/>
                <a:ext cx="106560" cy="10184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1645" name="CustomShape 43"/>
              <p:cNvSpPr/>
              <p:nvPr/>
            </p:nvSpPr>
            <p:spPr>
              <a:xfrm>
                <a:off x="4107240" y="3549600"/>
                <a:ext cx="403920" cy="101736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1646" name="CustomShape 44"/>
              <p:cNvSpPr/>
              <p:nvPr/>
            </p:nvSpPr>
            <p:spPr>
              <a:xfrm>
                <a:off x="4538520" y="3612240"/>
                <a:ext cx="62640" cy="9421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1647" name="CustomShape 45"/>
              <p:cNvSpPr/>
              <p:nvPr/>
            </p:nvSpPr>
            <p:spPr>
              <a:xfrm>
                <a:off x="4524120" y="4090320"/>
                <a:ext cx="99000" cy="820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648" name="CustomShape 46"/>
              <p:cNvSpPr/>
              <p:nvPr/>
            </p:nvSpPr>
            <p:spPr>
              <a:xfrm>
                <a:off x="4109400" y="3667320"/>
                <a:ext cx="228600" cy="19440"/>
              </a:xfrm>
              <a:prstGeom prst="rect">
                <a:avLst/>
              </a:prstGeom>
              <a:solidFill>
                <a:srgbClr val="000000"/>
              </a:solidFill>
              <a:ln w="9525">
                <a:solidFill>
                  <a:srgbClr val="000000"/>
                </a:solidFill>
                <a:miter/>
              </a:ln>
            </p:spPr>
            <p:style>
              <a:lnRef idx="0"/>
              <a:fillRef idx="0"/>
              <a:effectRef idx="0"/>
              <a:fontRef idx="minor"/>
            </p:style>
          </p:sp>
          <p:grpSp>
            <p:nvGrpSpPr>
              <p:cNvPr id="1649" name="Group 47"/>
              <p:cNvGrpSpPr/>
              <p:nvPr/>
            </p:nvGrpSpPr>
            <p:grpSpPr>
              <a:xfrm>
                <a:off x="4318560" y="3655800"/>
                <a:ext cx="221400" cy="62640"/>
                <a:chOff x="4318560" y="3655800"/>
                <a:chExt cx="221400" cy="62640"/>
              </a:xfrm>
            </p:grpSpPr>
            <p:sp>
              <p:nvSpPr>
                <p:cNvPr id="1650" name="CustomShape 48"/>
                <p:cNvSpPr/>
                <p:nvPr/>
              </p:nvSpPr>
              <p:spPr>
                <a:xfrm>
                  <a:off x="4318560" y="3655800"/>
                  <a:ext cx="221400" cy="62640"/>
                </a:xfrm>
                <a:prstGeom prst="roundRect">
                  <a:avLst>
                    <a:gd name="adj" fmla="val 50000"/>
                  </a:avLst>
                </a:prstGeom>
                <a:solidFill>
                  <a:srgbClr val="000000"/>
                </a:solidFill>
                <a:ln w="0">
                  <a:noFill/>
                </a:ln>
              </p:spPr>
              <p:style>
                <a:lnRef idx="0"/>
                <a:fillRef idx="0"/>
                <a:effectRef idx="0"/>
                <a:fontRef idx="minor"/>
              </p:style>
            </p:sp>
            <p:sp>
              <p:nvSpPr>
                <p:cNvPr id="1651" name="CustomShape 49"/>
                <p:cNvSpPr/>
                <p:nvPr/>
              </p:nvSpPr>
              <p:spPr>
                <a:xfrm>
                  <a:off x="4323600" y="3662640"/>
                  <a:ext cx="211320" cy="48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652" name="CustomShape 50"/>
              <p:cNvSpPr/>
              <p:nvPr/>
            </p:nvSpPr>
            <p:spPr>
              <a:xfrm>
                <a:off x="4114440" y="3812040"/>
                <a:ext cx="228600" cy="19440"/>
              </a:xfrm>
              <a:prstGeom prst="rect">
                <a:avLst/>
              </a:prstGeom>
              <a:solidFill>
                <a:srgbClr val="000000"/>
              </a:solidFill>
              <a:ln w="9525">
                <a:solidFill>
                  <a:srgbClr val="000000"/>
                </a:solidFill>
                <a:miter/>
              </a:ln>
            </p:spPr>
            <p:style>
              <a:lnRef idx="0"/>
              <a:fillRef idx="0"/>
              <a:effectRef idx="0"/>
              <a:fontRef idx="minor"/>
            </p:style>
          </p:sp>
          <p:grpSp>
            <p:nvGrpSpPr>
              <p:cNvPr id="1653" name="Group 51"/>
              <p:cNvGrpSpPr/>
              <p:nvPr/>
            </p:nvGrpSpPr>
            <p:grpSpPr>
              <a:xfrm>
                <a:off x="4316400" y="3802680"/>
                <a:ext cx="221400" cy="67320"/>
                <a:chOff x="4316400" y="3802680"/>
                <a:chExt cx="221400" cy="67320"/>
              </a:xfrm>
            </p:grpSpPr>
            <p:sp>
              <p:nvSpPr>
                <p:cNvPr id="1654" name="CustomShape 52"/>
                <p:cNvSpPr/>
                <p:nvPr/>
              </p:nvSpPr>
              <p:spPr>
                <a:xfrm>
                  <a:off x="4316400" y="3802680"/>
                  <a:ext cx="221400" cy="67320"/>
                </a:xfrm>
                <a:prstGeom prst="roundRect">
                  <a:avLst>
                    <a:gd name="adj" fmla="val 50000"/>
                  </a:avLst>
                </a:prstGeom>
                <a:solidFill>
                  <a:srgbClr val="000000"/>
                </a:solidFill>
                <a:ln w="0">
                  <a:noFill/>
                </a:ln>
              </p:spPr>
              <p:style>
                <a:lnRef idx="0"/>
                <a:fillRef idx="0"/>
                <a:effectRef idx="0"/>
                <a:fontRef idx="minor"/>
              </p:style>
            </p:sp>
            <p:sp>
              <p:nvSpPr>
                <p:cNvPr id="1655" name="CustomShape 53"/>
                <p:cNvSpPr/>
                <p:nvPr/>
              </p:nvSpPr>
              <p:spPr>
                <a:xfrm>
                  <a:off x="4321440" y="3809520"/>
                  <a:ext cx="211320" cy="43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656" name="CustomShape 54"/>
              <p:cNvSpPr/>
              <p:nvPr/>
            </p:nvSpPr>
            <p:spPr>
              <a:xfrm>
                <a:off x="4112280" y="3963960"/>
                <a:ext cx="228600" cy="19440"/>
              </a:xfrm>
              <a:prstGeom prst="rect">
                <a:avLst/>
              </a:prstGeom>
              <a:solidFill>
                <a:srgbClr val="000000"/>
              </a:solidFill>
              <a:ln w="9525">
                <a:solidFill>
                  <a:srgbClr val="000000"/>
                </a:solidFill>
                <a:miter/>
              </a:ln>
            </p:spPr>
            <p:style>
              <a:lnRef idx="0"/>
              <a:fillRef idx="0"/>
              <a:effectRef idx="0"/>
              <a:fontRef idx="minor"/>
            </p:style>
          </p:sp>
          <p:sp>
            <p:nvSpPr>
              <p:cNvPr id="1657" name="CustomShape 55"/>
              <p:cNvSpPr/>
              <p:nvPr/>
            </p:nvSpPr>
            <p:spPr>
              <a:xfrm>
                <a:off x="4116600" y="4096440"/>
                <a:ext cx="226440" cy="19440"/>
              </a:xfrm>
              <a:prstGeom prst="rect">
                <a:avLst/>
              </a:prstGeom>
              <a:solidFill>
                <a:srgbClr val="000000"/>
              </a:solidFill>
              <a:ln w="9525">
                <a:solidFill>
                  <a:srgbClr val="000000"/>
                </a:solidFill>
                <a:miter/>
              </a:ln>
            </p:spPr>
            <p:style>
              <a:lnRef idx="0"/>
              <a:fillRef idx="0"/>
              <a:effectRef idx="0"/>
              <a:fontRef idx="minor"/>
            </p:style>
          </p:sp>
          <p:grpSp>
            <p:nvGrpSpPr>
              <p:cNvPr id="1658" name="Group 56"/>
              <p:cNvGrpSpPr/>
              <p:nvPr/>
            </p:nvGrpSpPr>
            <p:grpSpPr>
              <a:xfrm>
                <a:off x="4311360" y="4084560"/>
                <a:ext cx="223560" cy="64800"/>
                <a:chOff x="4311360" y="4084560"/>
                <a:chExt cx="223560" cy="64800"/>
              </a:xfrm>
            </p:grpSpPr>
            <p:sp>
              <p:nvSpPr>
                <p:cNvPr id="1659" name="CustomShape 57"/>
                <p:cNvSpPr/>
                <p:nvPr/>
              </p:nvSpPr>
              <p:spPr>
                <a:xfrm>
                  <a:off x="4311360" y="4084560"/>
                  <a:ext cx="223560" cy="64800"/>
                </a:xfrm>
                <a:prstGeom prst="roundRect">
                  <a:avLst>
                    <a:gd name="adj" fmla="val 50000"/>
                  </a:avLst>
                </a:prstGeom>
                <a:solidFill>
                  <a:srgbClr val="000000"/>
                </a:solidFill>
                <a:ln w="0">
                  <a:noFill/>
                </a:ln>
              </p:spPr>
              <p:style>
                <a:lnRef idx="0"/>
                <a:fillRef idx="0"/>
                <a:effectRef idx="0"/>
                <a:fontRef idx="minor"/>
              </p:style>
            </p:sp>
            <p:sp>
              <p:nvSpPr>
                <p:cNvPr id="1660" name="CustomShape 58"/>
                <p:cNvSpPr/>
                <p:nvPr/>
              </p:nvSpPr>
              <p:spPr>
                <a:xfrm>
                  <a:off x="4316400" y="4091760"/>
                  <a:ext cx="213840" cy="50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661" name="CustomShape 59"/>
              <p:cNvSpPr/>
              <p:nvPr/>
            </p:nvSpPr>
            <p:spPr>
              <a:xfrm>
                <a:off x="4525560" y="3962520"/>
                <a:ext cx="99000" cy="813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1662" name="Group 60"/>
              <p:cNvGrpSpPr/>
              <p:nvPr/>
            </p:nvGrpSpPr>
            <p:grpSpPr>
              <a:xfrm>
                <a:off x="4313880" y="3949560"/>
                <a:ext cx="221400" cy="60120"/>
                <a:chOff x="4313880" y="3949560"/>
                <a:chExt cx="221400" cy="60120"/>
              </a:xfrm>
            </p:grpSpPr>
            <p:sp>
              <p:nvSpPr>
                <p:cNvPr id="1663" name="CustomShape 61"/>
                <p:cNvSpPr/>
                <p:nvPr/>
              </p:nvSpPr>
              <p:spPr>
                <a:xfrm>
                  <a:off x="4313880" y="3949560"/>
                  <a:ext cx="221400" cy="60120"/>
                </a:xfrm>
                <a:prstGeom prst="roundRect">
                  <a:avLst>
                    <a:gd name="adj" fmla="val 50000"/>
                  </a:avLst>
                </a:prstGeom>
                <a:solidFill>
                  <a:srgbClr val="000000"/>
                </a:solidFill>
                <a:ln w="0">
                  <a:noFill/>
                </a:ln>
              </p:spPr>
              <p:style>
                <a:lnRef idx="0"/>
                <a:fillRef idx="0"/>
                <a:effectRef idx="0"/>
                <a:fontRef idx="minor"/>
              </p:style>
            </p:sp>
            <p:sp>
              <p:nvSpPr>
                <p:cNvPr id="1664" name="CustomShape 62"/>
                <p:cNvSpPr/>
                <p:nvPr/>
              </p:nvSpPr>
              <p:spPr>
                <a:xfrm>
                  <a:off x="4318920" y="3956760"/>
                  <a:ext cx="211680" cy="45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665" name="CustomShape 63"/>
              <p:cNvSpPr/>
              <p:nvPr/>
            </p:nvSpPr>
            <p:spPr>
              <a:xfrm>
                <a:off x="4511160" y="3549600"/>
                <a:ext cx="24120" cy="101952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1666" name="CustomShape 64"/>
              <p:cNvSpPr/>
              <p:nvPr/>
            </p:nvSpPr>
            <p:spPr>
              <a:xfrm>
                <a:off x="4534920" y="3807720"/>
                <a:ext cx="88920" cy="925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667" name="CustomShape 65"/>
              <p:cNvSpPr/>
              <p:nvPr/>
            </p:nvSpPr>
            <p:spPr>
              <a:xfrm>
                <a:off x="4536000" y="3661560"/>
                <a:ext cx="91800" cy="104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668" name="CustomShape 66"/>
              <p:cNvSpPr/>
              <p:nvPr/>
            </p:nvSpPr>
            <p:spPr>
              <a:xfrm>
                <a:off x="4613400" y="4523040"/>
                <a:ext cx="16920" cy="40680"/>
              </a:xfrm>
              <a:prstGeom prst="ellipse">
                <a:avLst/>
              </a:prstGeom>
              <a:solidFill>
                <a:srgbClr val="333333"/>
              </a:solidFill>
              <a:ln w="0">
                <a:noFill/>
              </a:ln>
            </p:spPr>
            <p:style>
              <a:lnRef idx="0"/>
              <a:fillRef idx="0"/>
              <a:effectRef idx="0"/>
              <a:fontRef idx="minor"/>
            </p:style>
          </p:sp>
          <p:sp>
            <p:nvSpPr>
              <p:cNvPr id="1669" name="CustomShape 67"/>
              <p:cNvSpPr/>
              <p:nvPr/>
            </p:nvSpPr>
            <p:spPr>
              <a:xfrm>
                <a:off x="4531320" y="4525560"/>
                <a:ext cx="92160" cy="867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1670" name="CustomShape 68"/>
              <p:cNvSpPr/>
              <p:nvPr/>
            </p:nvSpPr>
            <p:spPr>
              <a:xfrm>
                <a:off x="4082760" y="4554360"/>
                <a:ext cx="459720" cy="6264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1671" name="CustomShape 69"/>
              <p:cNvSpPr/>
              <p:nvPr/>
            </p:nvSpPr>
            <p:spPr>
              <a:xfrm>
                <a:off x="4107240" y="4569120"/>
                <a:ext cx="411120" cy="3384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1672" name="CustomShape 70"/>
              <p:cNvSpPr/>
              <p:nvPr/>
            </p:nvSpPr>
            <p:spPr>
              <a:xfrm>
                <a:off x="4148280" y="4421880"/>
                <a:ext cx="58320" cy="62640"/>
              </a:xfrm>
              <a:prstGeom prst="ellipse">
                <a:avLst/>
              </a:prstGeom>
              <a:solidFill>
                <a:srgbClr val="33cc33"/>
              </a:solidFill>
              <a:ln w="0">
                <a:noFill/>
              </a:ln>
            </p:spPr>
            <p:style>
              <a:lnRef idx="0"/>
              <a:fillRef idx="0"/>
              <a:effectRef idx="0"/>
              <a:fontRef idx="minor"/>
            </p:style>
          </p:sp>
          <p:sp>
            <p:nvSpPr>
              <p:cNvPr id="1673" name="CustomShape 71"/>
              <p:cNvSpPr/>
              <p:nvPr/>
            </p:nvSpPr>
            <p:spPr>
              <a:xfrm>
                <a:off x="4216680" y="4421880"/>
                <a:ext cx="58320" cy="62640"/>
              </a:xfrm>
              <a:prstGeom prst="ellipse">
                <a:avLst/>
              </a:prstGeom>
              <a:solidFill>
                <a:srgbClr val="ff0000"/>
              </a:solidFill>
              <a:ln w="0">
                <a:noFill/>
              </a:ln>
            </p:spPr>
            <p:style>
              <a:lnRef idx="0"/>
              <a:fillRef idx="0"/>
              <a:effectRef idx="0"/>
              <a:fontRef idx="minor"/>
            </p:style>
          </p:sp>
          <p:sp>
            <p:nvSpPr>
              <p:cNvPr id="1674" name="CustomShape 72"/>
              <p:cNvSpPr/>
              <p:nvPr/>
            </p:nvSpPr>
            <p:spPr>
              <a:xfrm>
                <a:off x="4284720" y="4421880"/>
                <a:ext cx="58320" cy="60120"/>
              </a:xfrm>
              <a:prstGeom prst="ellipse">
                <a:avLst/>
              </a:prstGeom>
              <a:solidFill>
                <a:srgbClr val="33cc33"/>
              </a:solidFill>
              <a:ln w="0">
                <a:noFill/>
              </a:ln>
            </p:spPr>
            <p:style>
              <a:lnRef idx="0"/>
              <a:fillRef idx="0"/>
              <a:effectRef idx="0"/>
              <a:fontRef idx="minor"/>
            </p:style>
          </p:sp>
          <p:sp>
            <p:nvSpPr>
              <p:cNvPr id="1675" name="CustomShape 73"/>
              <p:cNvSpPr/>
              <p:nvPr/>
            </p:nvSpPr>
            <p:spPr>
              <a:xfrm>
                <a:off x="4438080" y="4178160"/>
                <a:ext cx="31320" cy="337320"/>
              </a:xfrm>
              <a:prstGeom prst="rect">
                <a:avLst/>
              </a:prstGeom>
              <a:solidFill>
                <a:srgbClr val="292929"/>
              </a:solidFill>
              <a:ln w="9525">
                <a:solidFill>
                  <a:srgbClr val="000000"/>
                </a:solidFill>
                <a:miter/>
              </a:ln>
            </p:spPr>
            <p:style>
              <a:lnRef idx="0"/>
              <a:fillRef idx="0"/>
              <a:effectRef idx="0"/>
              <a:fontRef idx="minor"/>
            </p:style>
          </p:sp>
        </p:grpSp>
        <p:pic>
          <p:nvPicPr>
            <p:cNvPr id="1676" name="Picture 2" descr="Image result for firefox logo"/>
            <p:cNvPicPr/>
            <p:nvPr/>
          </p:nvPicPr>
          <p:blipFill>
            <a:blip r:embed="rId3"/>
            <a:stretch/>
          </p:blipFill>
          <p:spPr>
            <a:xfrm>
              <a:off x="2923200" y="2498400"/>
              <a:ext cx="591120" cy="548280"/>
            </a:xfrm>
            <a:prstGeom prst="rect">
              <a:avLst/>
            </a:prstGeom>
            <a:ln w="0">
              <a:noFill/>
            </a:ln>
          </p:spPr>
        </p:pic>
        <p:sp>
          <p:nvSpPr>
            <p:cNvPr id="1677" name="CustomShape 74"/>
            <p:cNvSpPr/>
            <p:nvPr/>
          </p:nvSpPr>
          <p:spPr>
            <a:xfrm>
              <a:off x="5075640" y="827280"/>
              <a:ext cx="191556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HTTP server</a:t>
              </a:r>
              <a:endParaRPr b="0" lang="en-US" sz="2800" spc="-1" strike="noStrike">
                <a:latin typeface="Arial"/>
              </a:endParaRPr>
            </a:p>
          </p:txBody>
        </p:sp>
        <p:pic>
          <p:nvPicPr>
            <p:cNvPr id="1678" name="Picture 4" descr="Image result for apache web server logo"/>
            <p:cNvPicPr/>
            <p:nvPr/>
          </p:nvPicPr>
          <p:blipFill>
            <a:blip r:embed="rId4"/>
            <a:stretch/>
          </p:blipFill>
          <p:spPr>
            <a:xfrm>
              <a:off x="4950720" y="1509840"/>
              <a:ext cx="2182320" cy="952920"/>
            </a:xfrm>
            <a:prstGeom prst="rect">
              <a:avLst/>
            </a:prstGeom>
            <a:ln w="0">
              <a:noFill/>
            </a:ln>
          </p:spPr>
        </p:pic>
        <p:pic>
          <p:nvPicPr>
            <p:cNvPr id="1679" name="Picture 2" descr="Image result for firefox logo"/>
            <p:cNvPicPr/>
            <p:nvPr/>
          </p:nvPicPr>
          <p:blipFill>
            <a:blip r:embed="rId5"/>
            <a:stretch/>
          </p:blipFill>
          <p:spPr>
            <a:xfrm>
              <a:off x="9407880" y="2442960"/>
              <a:ext cx="591120" cy="548280"/>
            </a:xfrm>
            <a:prstGeom prst="rect">
              <a:avLst/>
            </a:prstGeom>
            <a:ln w="0">
              <a:noFill/>
            </a:ln>
          </p:spPr>
        </p:pic>
        <p:pic>
          <p:nvPicPr>
            <p:cNvPr id="1680" name="Picture 8" descr="Image result for skype logo"/>
            <p:cNvPicPr/>
            <p:nvPr/>
          </p:nvPicPr>
          <p:blipFill>
            <a:blip r:embed="rId6"/>
            <a:stretch/>
          </p:blipFill>
          <p:spPr>
            <a:xfrm>
              <a:off x="1464480" y="2085840"/>
              <a:ext cx="591120" cy="594000"/>
            </a:xfrm>
            <a:prstGeom prst="rect">
              <a:avLst/>
            </a:prstGeom>
            <a:ln w="0">
              <a:noFill/>
            </a:ln>
          </p:spPr>
        </p:pic>
        <p:sp>
          <p:nvSpPr>
            <p:cNvPr id="1681" name="CustomShape 75"/>
            <p:cNvSpPr/>
            <p:nvPr/>
          </p:nvSpPr>
          <p:spPr>
            <a:xfrm>
              <a:off x="2157480" y="1380960"/>
              <a:ext cx="97056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client</a:t>
              </a:r>
              <a:endParaRPr b="0" lang="en-US" sz="2800" spc="-1" strike="noStrike">
                <a:latin typeface="Arial"/>
              </a:endParaRPr>
            </a:p>
          </p:txBody>
        </p:sp>
        <p:pic>
          <p:nvPicPr>
            <p:cNvPr id="1682" name="Picture 10" descr="Image result for netflix logo png"/>
            <p:cNvPicPr/>
            <p:nvPr/>
          </p:nvPicPr>
          <p:blipFill>
            <a:blip r:embed="rId7"/>
            <a:stretch/>
          </p:blipFill>
          <p:spPr>
            <a:xfrm>
              <a:off x="1860120" y="2592000"/>
              <a:ext cx="1057320" cy="587880"/>
            </a:xfrm>
            <a:prstGeom prst="rect">
              <a:avLst/>
            </a:prstGeom>
            <a:ln w="0">
              <a:noFill/>
            </a:ln>
          </p:spPr>
        </p:pic>
      </p:grpSp>
      <p:sp>
        <p:nvSpPr>
          <p:cNvPr id="1683" name="CustomShape 76"/>
          <p:cNvSpPr/>
          <p:nvPr/>
        </p:nvSpPr>
        <p:spPr>
          <a:xfrm>
            <a:off x="4356720" y="4965840"/>
            <a:ext cx="3124800" cy="1496160"/>
          </a:xfrm>
          <a:custGeom>
            <a:avLst/>
            <a:gdLst/>
            <a:ahLst/>
            <a:rect l="l" t="t" r="r" b="b"/>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w="0">
            <a:noFill/>
          </a:ln>
        </p:spPr>
        <p:style>
          <a:lnRef idx="0"/>
          <a:fillRef idx="0"/>
          <a:effectRef idx="0"/>
          <a:fontRef idx="minor"/>
        </p:style>
      </p:sp>
      <p:sp>
        <p:nvSpPr>
          <p:cNvPr id="1684" name="CustomShape 77"/>
          <p:cNvSpPr/>
          <p:nvPr/>
        </p:nvSpPr>
        <p:spPr>
          <a:xfrm>
            <a:off x="4944240" y="2675880"/>
            <a:ext cx="2191680" cy="174348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p:style>
      </p:sp>
      <p:sp>
        <p:nvSpPr>
          <p:cNvPr id="1685" name="Line 78"/>
          <p:cNvSpPr/>
          <p:nvPr/>
        </p:nvSpPr>
        <p:spPr>
          <a:xfrm flipV="1">
            <a:off x="3204360" y="2995560"/>
            <a:ext cx="360" cy="2502360"/>
          </a:xfrm>
          <a:prstGeom prst="line">
            <a:avLst/>
          </a:prstGeom>
          <a:ln w="44450">
            <a:solidFill>
              <a:srgbClr val="4472c4"/>
            </a:solidFill>
            <a:tailEnd len="med" type="triangle" w="med"/>
          </a:ln>
        </p:spPr>
        <p:style>
          <a:lnRef idx="1">
            <a:schemeClr val="accent1"/>
          </a:lnRef>
          <a:fillRef idx="0">
            <a:schemeClr val="accent1"/>
          </a:fillRef>
          <a:effectRef idx="0">
            <a:schemeClr val="accent1"/>
          </a:effectRef>
          <a:fontRef idx="minor"/>
        </p:style>
      </p:sp>
      <p:grpSp>
        <p:nvGrpSpPr>
          <p:cNvPr id="1686" name="Group 79"/>
          <p:cNvGrpSpPr/>
          <p:nvPr/>
        </p:nvGrpSpPr>
        <p:grpSpPr>
          <a:xfrm>
            <a:off x="5529600" y="2683800"/>
            <a:ext cx="1400760" cy="401400"/>
            <a:chOff x="5529600" y="2683800"/>
            <a:chExt cx="1400760" cy="401400"/>
          </a:xfrm>
        </p:grpSpPr>
        <p:sp>
          <p:nvSpPr>
            <p:cNvPr id="1687" name="CustomShape 80"/>
            <p:cNvSpPr/>
            <p:nvPr/>
          </p:nvSpPr>
          <p:spPr>
            <a:xfrm>
              <a:off x="5529600" y="2749320"/>
              <a:ext cx="1400760" cy="263520"/>
            </a:xfrm>
            <a:prstGeom prst="rect">
              <a:avLst/>
            </a:prstGeom>
            <a:solidFill>
              <a:schemeClr val="bg1"/>
            </a:solidFill>
            <a:ln>
              <a:solidFill>
                <a:srgbClr val="325490"/>
              </a:solidFill>
            </a:ln>
          </p:spPr>
          <p:style>
            <a:lnRef idx="2">
              <a:schemeClr val="accent1">
                <a:shade val="50000"/>
              </a:schemeClr>
            </a:lnRef>
            <a:fillRef idx="1">
              <a:schemeClr val="accent1"/>
            </a:fillRef>
            <a:effectRef idx="0">
              <a:schemeClr val="accent1"/>
            </a:effectRef>
            <a:fontRef idx="minor"/>
          </p:style>
        </p:sp>
        <p:sp>
          <p:nvSpPr>
            <p:cNvPr id="1688" name="CustomShape 81"/>
            <p:cNvSpPr/>
            <p:nvPr/>
          </p:nvSpPr>
          <p:spPr>
            <a:xfrm>
              <a:off x="5824800" y="2700720"/>
              <a:ext cx="110556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HTTP msg</a:t>
              </a:r>
              <a:endParaRPr b="0" lang="en-US" sz="1800" spc="-1" strike="noStrike">
                <a:latin typeface="Arial"/>
              </a:endParaRPr>
            </a:p>
          </p:txBody>
        </p:sp>
        <p:sp>
          <p:nvSpPr>
            <p:cNvPr id="1689" name="CustomShape 82"/>
            <p:cNvSpPr/>
            <p:nvPr/>
          </p:nvSpPr>
          <p:spPr>
            <a:xfrm>
              <a:off x="5531400" y="2683800"/>
              <a:ext cx="36576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H</a:t>
              </a:r>
              <a:r>
                <a:rPr b="0" lang="en-US" sz="1800" spc="-1" strike="noStrike" baseline="-25000">
                  <a:solidFill>
                    <a:srgbClr val="000000"/>
                  </a:solidFill>
                  <a:latin typeface="Calibri"/>
                  <a:ea typeface="DejaVu Sans"/>
                </a:rPr>
                <a:t>t</a:t>
              </a:r>
              <a:endParaRPr b="0" lang="en-US" sz="1800" spc="-1" strike="noStrike">
                <a:latin typeface="Arial"/>
              </a:endParaRPr>
            </a:p>
          </p:txBody>
        </p:sp>
      </p:grpSp>
      <p:grpSp>
        <p:nvGrpSpPr>
          <p:cNvPr id="1690" name="Group 83"/>
          <p:cNvGrpSpPr/>
          <p:nvPr/>
        </p:nvGrpSpPr>
        <p:grpSpPr>
          <a:xfrm>
            <a:off x="5279760" y="3145320"/>
            <a:ext cx="1641600" cy="404640"/>
            <a:chOff x="5279760" y="3145320"/>
            <a:chExt cx="1641600" cy="404640"/>
          </a:xfrm>
        </p:grpSpPr>
        <p:sp>
          <p:nvSpPr>
            <p:cNvPr id="1691" name="CustomShape 84"/>
            <p:cNvSpPr/>
            <p:nvPr/>
          </p:nvSpPr>
          <p:spPr>
            <a:xfrm>
              <a:off x="5292000" y="3214080"/>
              <a:ext cx="1629360" cy="26352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p:style>
        </p:sp>
        <p:sp>
          <p:nvSpPr>
            <p:cNvPr id="1692" name="CustomShape 85"/>
            <p:cNvSpPr/>
            <p:nvPr/>
          </p:nvSpPr>
          <p:spPr>
            <a:xfrm>
              <a:off x="5815440" y="3165480"/>
              <a:ext cx="110556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HTTP msg</a:t>
              </a:r>
              <a:endParaRPr b="0" lang="en-US" sz="1800" spc="-1" strike="noStrike">
                <a:latin typeface="Arial"/>
              </a:endParaRPr>
            </a:p>
          </p:txBody>
        </p:sp>
        <p:sp>
          <p:nvSpPr>
            <p:cNvPr id="1693" name="CustomShape 86"/>
            <p:cNvSpPr/>
            <p:nvPr/>
          </p:nvSpPr>
          <p:spPr>
            <a:xfrm>
              <a:off x="5522400" y="3148560"/>
              <a:ext cx="36576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H</a:t>
              </a:r>
              <a:r>
                <a:rPr b="0" lang="en-US" sz="1800" spc="-1" strike="noStrike" baseline="-25000">
                  <a:solidFill>
                    <a:srgbClr val="000000"/>
                  </a:solidFill>
                  <a:latin typeface="Calibri"/>
                  <a:ea typeface="DejaVu Sans"/>
                </a:rPr>
                <a:t>t</a:t>
              </a:r>
              <a:endParaRPr b="0" lang="en-US" sz="1800" spc="-1" strike="noStrike">
                <a:latin typeface="Arial"/>
              </a:endParaRPr>
            </a:p>
          </p:txBody>
        </p:sp>
        <p:sp>
          <p:nvSpPr>
            <p:cNvPr id="1694" name="CustomShape 87"/>
            <p:cNvSpPr/>
            <p:nvPr/>
          </p:nvSpPr>
          <p:spPr>
            <a:xfrm>
              <a:off x="5279760" y="3145320"/>
              <a:ext cx="39168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H</a:t>
              </a:r>
              <a:r>
                <a:rPr b="0" lang="en-US" sz="1800" spc="-1" strike="noStrike" baseline="-25000">
                  <a:solidFill>
                    <a:srgbClr val="000000"/>
                  </a:solidFill>
                  <a:latin typeface="Calibri"/>
                  <a:ea typeface="DejaVu Sans"/>
                </a:rPr>
                <a:t>n</a:t>
              </a:r>
              <a:endParaRPr b="0" lang="en-US" sz="1800" spc="-1" strike="noStrike">
                <a:latin typeface="Arial"/>
              </a:endParaRPr>
            </a:p>
          </p:txBody>
        </p:sp>
      </p:grpSp>
      <p:sp>
        <p:nvSpPr>
          <p:cNvPr id="1695" name="CustomShape 88"/>
          <p:cNvSpPr/>
          <p:nvPr/>
        </p:nvSpPr>
        <p:spPr>
          <a:xfrm>
            <a:off x="5864400" y="2340000"/>
            <a:ext cx="1061280" cy="263520"/>
          </a:xfrm>
          <a:prstGeom prst="rect">
            <a:avLst/>
          </a:prstGeom>
          <a:solidFill>
            <a:schemeClr val="bg1"/>
          </a:solidFill>
          <a:ln>
            <a:solidFill>
              <a:srgbClr val="325490"/>
            </a:solidFill>
          </a:ln>
        </p:spPr>
        <p:style>
          <a:lnRef idx="2">
            <a:schemeClr val="accent1">
              <a:shade val="50000"/>
            </a:schemeClr>
          </a:lnRef>
          <a:fillRef idx="1">
            <a:schemeClr val="accent1"/>
          </a:fillRef>
          <a:effectRef idx="0">
            <a:schemeClr val="accent1"/>
          </a:effectRef>
          <a:fontRef idx="minor"/>
        </p:style>
      </p:sp>
      <p:sp>
        <p:nvSpPr>
          <p:cNvPr id="1696" name="CustomShape 89"/>
          <p:cNvSpPr/>
          <p:nvPr/>
        </p:nvSpPr>
        <p:spPr>
          <a:xfrm>
            <a:off x="5819760" y="2291400"/>
            <a:ext cx="110556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HTTP msg</a:t>
            </a:r>
            <a:endParaRPr b="0" lang="en-US" sz="1800" spc="-1" strike="noStrike">
              <a:latin typeface="Arial"/>
            </a:endParaRPr>
          </a:p>
        </p:txBody>
      </p:sp>
      <p:sp>
        <p:nvSpPr>
          <p:cNvPr id="1697" name="Line 90"/>
          <p:cNvSpPr/>
          <p:nvPr/>
        </p:nvSpPr>
        <p:spPr>
          <a:xfrm>
            <a:off x="7011360" y="2484000"/>
            <a:ext cx="360" cy="3013920"/>
          </a:xfrm>
          <a:prstGeom prst="line">
            <a:avLst/>
          </a:prstGeom>
          <a:ln w="44450">
            <a:solidFill>
              <a:srgbClr val="4472c4"/>
            </a:solidFill>
          </a:ln>
        </p:spPr>
        <p:style>
          <a:lnRef idx="1">
            <a:schemeClr val="accent1"/>
          </a:lnRef>
          <a:fillRef idx="0">
            <a:schemeClr val="accent1"/>
          </a:fillRef>
          <a:effectRef idx="0">
            <a:schemeClr val="accent1"/>
          </a:effectRef>
          <a:fontRef idx="minor"/>
        </p:style>
      </p:sp>
      <p:sp>
        <p:nvSpPr>
          <p:cNvPr id="1698" name="Line 91"/>
          <p:cNvSpPr/>
          <p:nvPr/>
        </p:nvSpPr>
        <p:spPr>
          <a:xfrm>
            <a:off x="3184560" y="5478480"/>
            <a:ext cx="3851640" cy="360"/>
          </a:xfrm>
          <a:prstGeom prst="line">
            <a:avLst/>
          </a:prstGeom>
          <a:ln w="44450">
            <a:solidFill>
              <a:srgbClr val="4472c4"/>
            </a:solidFill>
          </a:ln>
        </p:spPr>
        <p:style>
          <a:lnRef idx="1">
            <a:schemeClr val="accent1"/>
          </a:lnRef>
          <a:fillRef idx="0">
            <a:schemeClr val="accent1"/>
          </a:fillRef>
          <a:effectRef idx="0">
            <a:schemeClr val="accent1"/>
          </a:effectRef>
          <a:fontRef idx="minor"/>
        </p:style>
      </p:sp>
      <p:sp>
        <p:nvSpPr>
          <p:cNvPr id="1699" name="CustomShape 92"/>
          <p:cNvSpPr/>
          <p:nvPr/>
        </p:nvSpPr>
        <p:spPr>
          <a:xfrm>
            <a:off x="5864400" y="2291400"/>
            <a:ext cx="1061280" cy="29808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sp>
        <p:nvSpPr>
          <p:cNvPr id="1700" name="CustomShape 93"/>
          <p:cNvSpPr/>
          <p:nvPr/>
        </p:nvSpPr>
        <p:spPr>
          <a:xfrm>
            <a:off x="5474880" y="2744640"/>
            <a:ext cx="1475640" cy="28188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sp>
        <p:nvSpPr>
          <p:cNvPr id="1701" name="CustomShape 94"/>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A1B02044-7E80-4004-9F74-CA29E6F421BB}" type="slidenum">
              <a:rPr b="0" lang="en-US" sz="1100" spc="-1" strike="noStrike">
                <a:solidFill>
                  <a:srgbClr val="404040"/>
                </a:solidFill>
                <a:latin typeface="Calibri"/>
                <a:ea typeface="DejaVu Sans"/>
              </a:rPr>
              <a:t>11</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5" name="CustomShape 1"/>
          <p:cNvSpPr/>
          <p:nvPr/>
        </p:nvSpPr>
        <p:spPr>
          <a:xfrm>
            <a:off x="838080" y="451800"/>
            <a:ext cx="1051308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QUIC: Connection establishment</a:t>
            </a:r>
            <a:endParaRPr b="0" lang="en-US" sz="4800" spc="-1" strike="noStrike">
              <a:latin typeface="Arial"/>
            </a:endParaRPr>
          </a:p>
        </p:txBody>
      </p:sp>
      <p:sp>
        <p:nvSpPr>
          <p:cNvPr id="8476" name="Line 2"/>
          <p:cNvSpPr/>
          <p:nvPr/>
        </p:nvSpPr>
        <p:spPr>
          <a:xfrm>
            <a:off x="3068280" y="2380680"/>
            <a:ext cx="11880" cy="1766160"/>
          </a:xfrm>
          <a:prstGeom prst="line">
            <a:avLst/>
          </a:prstGeom>
          <a:ln w="9525">
            <a:solidFill>
              <a:srgbClr val="777777"/>
            </a:solidFill>
            <a:round/>
          </a:ln>
        </p:spPr>
        <p:style>
          <a:lnRef idx="0"/>
          <a:fillRef idx="0"/>
          <a:effectRef idx="0"/>
          <a:fontRef idx="minor"/>
        </p:style>
      </p:sp>
      <p:sp>
        <p:nvSpPr>
          <p:cNvPr id="8477" name="Line 3"/>
          <p:cNvSpPr/>
          <p:nvPr/>
        </p:nvSpPr>
        <p:spPr>
          <a:xfrm flipH="1">
            <a:off x="4567680" y="2453760"/>
            <a:ext cx="29520" cy="1738440"/>
          </a:xfrm>
          <a:prstGeom prst="line">
            <a:avLst/>
          </a:prstGeom>
          <a:ln w="9525">
            <a:solidFill>
              <a:srgbClr val="777777"/>
            </a:solidFill>
            <a:round/>
          </a:ln>
        </p:spPr>
        <p:style>
          <a:lnRef idx="0"/>
          <a:fillRef idx="0"/>
          <a:effectRef idx="0"/>
          <a:fontRef idx="minor"/>
        </p:style>
      </p:sp>
      <p:sp>
        <p:nvSpPr>
          <p:cNvPr id="8478" name="Line 4"/>
          <p:cNvSpPr/>
          <p:nvPr/>
        </p:nvSpPr>
        <p:spPr>
          <a:xfrm>
            <a:off x="3112560" y="2485440"/>
            <a:ext cx="1479600" cy="316080"/>
          </a:xfrm>
          <a:prstGeom prst="line">
            <a:avLst/>
          </a:prstGeom>
          <a:ln w="28575">
            <a:solidFill>
              <a:srgbClr val="000099"/>
            </a:solidFill>
            <a:round/>
            <a:tailEnd len="med" type="triangle" w="med"/>
          </a:ln>
        </p:spPr>
        <p:style>
          <a:lnRef idx="0"/>
          <a:fillRef idx="0"/>
          <a:effectRef idx="0"/>
          <a:fontRef idx="minor"/>
        </p:style>
      </p:sp>
      <p:sp>
        <p:nvSpPr>
          <p:cNvPr id="8479" name="CustomShape 5"/>
          <p:cNvSpPr/>
          <p:nvPr/>
        </p:nvSpPr>
        <p:spPr>
          <a:xfrm>
            <a:off x="1320480" y="2446200"/>
            <a:ext cx="1848600" cy="5763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cc0000"/>
                </a:solidFill>
                <a:latin typeface="Tahoma"/>
                <a:ea typeface="ＭＳ Ｐゴシック"/>
              </a:rPr>
              <a:t>TCP handshake</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Tahoma"/>
                <a:ea typeface="ＭＳ Ｐゴシック"/>
              </a:rPr>
              <a:t>(transport layer)</a:t>
            </a:r>
            <a:endParaRPr b="0" lang="en-US" sz="1600" spc="-1" strike="noStrike">
              <a:latin typeface="Arial"/>
            </a:endParaRPr>
          </a:p>
        </p:txBody>
      </p:sp>
      <p:grpSp>
        <p:nvGrpSpPr>
          <p:cNvPr id="8480" name="Group 6"/>
          <p:cNvGrpSpPr/>
          <p:nvPr/>
        </p:nvGrpSpPr>
        <p:grpSpPr>
          <a:xfrm>
            <a:off x="2599560" y="1844280"/>
            <a:ext cx="618120" cy="484920"/>
            <a:chOff x="2599560" y="1844280"/>
            <a:chExt cx="618120" cy="484920"/>
          </a:xfrm>
        </p:grpSpPr>
        <p:pic>
          <p:nvPicPr>
            <p:cNvPr id="8481" name="Picture 117" descr="desktop_computer_stylized_medium"/>
            <p:cNvPicPr/>
            <p:nvPr/>
          </p:nvPicPr>
          <p:blipFill>
            <a:blip r:embed="rId1"/>
            <a:stretch/>
          </p:blipFill>
          <p:spPr>
            <a:xfrm flipH="1">
              <a:off x="2599560" y="1844280"/>
              <a:ext cx="618120" cy="484920"/>
            </a:xfrm>
            <a:prstGeom prst="rect">
              <a:avLst/>
            </a:prstGeom>
            <a:ln w="0">
              <a:noFill/>
            </a:ln>
          </p:spPr>
        </p:pic>
        <p:sp>
          <p:nvSpPr>
            <p:cNvPr id="8482" name="CustomShape 7"/>
            <p:cNvSpPr/>
            <p:nvPr/>
          </p:nvSpPr>
          <p:spPr>
            <a:xfrm flipH="1">
              <a:off x="2858400" y="1891080"/>
              <a:ext cx="299160" cy="2206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8483" name="Group 8"/>
          <p:cNvGrpSpPr/>
          <p:nvPr/>
        </p:nvGrpSpPr>
        <p:grpSpPr>
          <a:xfrm>
            <a:off x="4404960" y="1825200"/>
            <a:ext cx="334080" cy="510120"/>
            <a:chOff x="4404960" y="1825200"/>
            <a:chExt cx="334080" cy="510120"/>
          </a:xfrm>
        </p:grpSpPr>
        <p:sp>
          <p:nvSpPr>
            <p:cNvPr id="8484" name="CustomShape 9"/>
            <p:cNvSpPr/>
            <p:nvPr/>
          </p:nvSpPr>
          <p:spPr>
            <a:xfrm>
              <a:off x="4671360" y="1825920"/>
              <a:ext cx="64440" cy="48672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8485" name="CustomShape 10"/>
            <p:cNvSpPr/>
            <p:nvPr/>
          </p:nvSpPr>
          <p:spPr>
            <a:xfrm>
              <a:off x="4420800" y="1825200"/>
              <a:ext cx="245160" cy="48636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8486" name="CustomShape 11"/>
            <p:cNvSpPr/>
            <p:nvPr/>
          </p:nvSpPr>
          <p:spPr>
            <a:xfrm>
              <a:off x="4683960" y="1855440"/>
              <a:ext cx="37440" cy="4500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8487" name="CustomShape 12"/>
            <p:cNvSpPr/>
            <p:nvPr/>
          </p:nvSpPr>
          <p:spPr>
            <a:xfrm>
              <a:off x="4675320" y="2084400"/>
              <a:ext cx="59760" cy="378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8488" name="CustomShape 13"/>
            <p:cNvSpPr/>
            <p:nvPr/>
          </p:nvSpPr>
          <p:spPr>
            <a:xfrm>
              <a:off x="4422600" y="1882440"/>
              <a:ext cx="137160" cy="7200"/>
            </a:xfrm>
            <a:prstGeom prst="rect">
              <a:avLst/>
            </a:prstGeom>
            <a:solidFill>
              <a:srgbClr val="000000"/>
            </a:solidFill>
            <a:ln w="9525">
              <a:solidFill>
                <a:srgbClr val="000000"/>
              </a:solidFill>
              <a:miter/>
            </a:ln>
          </p:spPr>
          <p:style>
            <a:lnRef idx="0"/>
            <a:fillRef idx="0"/>
            <a:effectRef idx="0"/>
            <a:fontRef idx="minor"/>
          </p:style>
        </p:sp>
        <p:grpSp>
          <p:nvGrpSpPr>
            <p:cNvPr id="8489" name="Group 14"/>
            <p:cNvGrpSpPr/>
            <p:nvPr/>
          </p:nvGrpSpPr>
          <p:grpSpPr>
            <a:xfrm>
              <a:off x="4549680" y="1875960"/>
              <a:ext cx="133920" cy="29160"/>
              <a:chOff x="4549680" y="1875960"/>
              <a:chExt cx="133920" cy="29160"/>
            </a:xfrm>
          </p:grpSpPr>
          <p:sp>
            <p:nvSpPr>
              <p:cNvPr id="8490" name="CustomShape 15"/>
              <p:cNvSpPr/>
              <p:nvPr/>
            </p:nvSpPr>
            <p:spPr>
              <a:xfrm>
                <a:off x="4549680" y="1875960"/>
                <a:ext cx="133920" cy="29160"/>
              </a:xfrm>
              <a:prstGeom prst="roundRect">
                <a:avLst>
                  <a:gd name="adj" fmla="val 50000"/>
                </a:avLst>
              </a:prstGeom>
              <a:solidFill>
                <a:srgbClr val="000000"/>
              </a:solidFill>
              <a:ln w="0">
                <a:noFill/>
              </a:ln>
            </p:spPr>
            <p:style>
              <a:lnRef idx="0"/>
              <a:fillRef idx="0"/>
              <a:effectRef idx="0"/>
              <a:fontRef idx="minor"/>
            </p:style>
          </p:sp>
          <p:sp>
            <p:nvSpPr>
              <p:cNvPr id="8491" name="CustomShape 16"/>
              <p:cNvSpPr/>
              <p:nvPr/>
            </p:nvSpPr>
            <p:spPr>
              <a:xfrm>
                <a:off x="4552920" y="1879200"/>
                <a:ext cx="127800" cy="23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492" name="CustomShape 17"/>
            <p:cNvSpPr/>
            <p:nvPr/>
          </p:nvSpPr>
          <p:spPr>
            <a:xfrm>
              <a:off x="4424400" y="1952280"/>
              <a:ext cx="138600" cy="7200"/>
            </a:xfrm>
            <a:prstGeom prst="rect">
              <a:avLst/>
            </a:prstGeom>
            <a:solidFill>
              <a:srgbClr val="000000"/>
            </a:solidFill>
            <a:ln w="9525">
              <a:solidFill>
                <a:srgbClr val="000000"/>
              </a:solidFill>
              <a:miter/>
            </a:ln>
          </p:spPr>
          <p:style>
            <a:lnRef idx="0"/>
            <a:fillRef idx="0"/>
            <a:effectRef idx="0"/>
            <a:fontRef idx="minor"/>
          </p:style>
        </p:sp>
        <p:grpSp>
          <p:nvGrpSpPr>
            <p:cNvPr id="8493" name="Group 18"/>
            <p:cNvGrpSpPr/>
            <p:nvPr/>
          </p:nvGrpSpPr>
          <p:grpSpPr>
            <a:xfrm>
              <a:off x="4547880" y="1945800"/>
              <a:ext cx="135720" cy="26280"/>
              <a:chOff x="4547880" y="1945800"/>
              <a:chExt cx="135720" cy="26280"/>
            </a:xfrm>
          </p:grpSpPr>
          <p:sp>
            <p:nvSpPr>
              <p:cNvPr id="8494" name="CustomShape 19"/>
              <p:cNvSpPr/>
              <p:nvPr/>
            </p:nvSpPr>
            <p:spPr>
              <a:xfrm>
                <a:off x="4547880" y="1945800"/>
                <a:ext cx="135720" cy="26280"/>
              </a:xfrm>
              <a:prstGeom prst="roundRect">
                <a:avLst>
                  <a:gd name="adj" fmla="val 50000"/>
                </a:avLst>
              </a:prstGeom>
              <a:solidFill>
                <a:srgbClr val="000000"/>
              </a:solidFill>
              <a:ln w="0">
                <a:noFill/>
              </a:ln>
            </p:spPr>
            <p:style>
              <a:lnRef idx="0"/>
              <a:fillRef idx="0"/>
              <a:effectRef idx="0"/>
              <a:fontRef idx="minor"/>
            </p:style>
          </p:sp>
          <p:sp>
            <p:nvSpPr>
              <p:cNvPr id="8495" name="CustomShape 20"/>
              <p:cNvSpPr/>
              <p:nvPr/>
            </p:nvSpPr>
            <p:spPr>
              <a:xfrm>
                <a:off x="4551120" y="1949040"/>
                <a:ext cx="12924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496" name="CustomShape 21"/>
            <p:cNvSpPr/>
            <p:nvPr/>
          </p:nvSpPr>
          <p:spPr>
            <a:xfrm>
              <a:off x="4422600" y="2023560"/>
              <a:ext cx="138600" cy="7200"/>
            </a:xfrm>
            <a:prstGeom prst="rect">
              <a:avLst/>
            </a:prstGeom>
            <a:solidFill>
              <a:srgbClr val="000000"/>
            </a:solidFill>
            <a:ln w="9525">
              <a:solidFill>
                <a:srgbClr val="000000"/>
              </a:solidFill>
              <a:miter/>
            </a:ln>
          </p:spPr>
          <p:style>
            <a:lnRef idx="0"/>
            <a:fillRef idx="0"/>
            <a:effectRef idx="0"/>
            <a:fontRef idx="minor"/>
          </p:style>
        </p:sp>
        <p:sp>
          <p:nvSpPr>
            <p:cNvPr id="8497" name="CustomShape 22"/>
            <p:cNvSpPr/>
            <p:nvPr/>
          </p:nvSpPr>
          <p:spPr>
            <a:xfrm>
              <a:off x="4425840" y="2087280"/>
              <a:ext cx="138600" cy="8640"/>
            </a:xfrm>
            <a:prstGeom prst="rect">
              <a:avLst/>
            </a:prstGeom>
            <a:solidFill>
              <a:srgbClr val="000000"/>
            </a:solidFill>
            <a:ln w="9525">
              <a:solidFill>
                <a:srgbClr val="000000"/>
              </a:solidFill>
              <a:miter/>
            </a:ln>
          </p:spPr>
          <p:style>
            <a:lnRef idx="0"/>
            <a:fillRef idx="0"/>
            <a:effectRef idx="0"/>
            <a:fontRef idx="minor"/>
          </p:style>
        </p:sp>
        <p:grpSp>
          <p:nvGrpSpPr>
            <p:cNvPr id="8498" name="Group 23"/>
            <p:cNvGrpSpPr/>
            <p:nvPr/>
          </p:nvGrpSpPr>
          <p:grpSpPr>
            <a:xfrm>
              <a:off x="4546440" y="2082240"/>
              <a:ext cx="133920" cy="29160"/>
              <a:chOff x="4546440" y="2082240"/>
              <a:chExt cx="133920" cy="29160"/>
            </a:xfrm>
          </p:grpSpPr>
          <p:sp>
            <p:nvSpPr>
              <p:cNvPr id="8499" name="CustomShape 24"/>
              <p:cNvSpPr/>
              <p:nvPr/>
            </p:nvSpPr>
            <p:spPr>
              <a:xfrm>
                <a:off x="4546440" y="2082240"/>
                <a:ext cx="133920" cy="29160"/>
              </a:xfrm>
              <a:prstGeom prst="roundRect">
                <a:avLst>
                  <a:gd name="adj" fmla="val 50000"/>
                </a:avLst>
              </a:prstGeom>
              <a:solidFill>
                <a:srgbClr val="000000"/>
              </a:solidFill>
              <a:ln w="0">
                <a:noFill/>
              </a:ln>
            </p:spPr>
            <p:style>
              <a:lnRef idx="0"/>
              <a:fillRef idx="0"/>
              <a:effectRef idx="0"/>
              <a:fontRef idx="minor"/>
            </p:style>
          </p:sp>
          <p:sp>
            <p:nvSpPr>
              <p:cNvPr id="8500" name="CustomShape 25"/>
              <p:cNvSpPr/>
              <p:nvPr/>
            </p:nvSpPr>
            <p:spPr>
              <a:xfrm>
                <a:off x="4549680" y="2085480"/>
                <a:ext cx="127800" cy="22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501" name="CustomShape 26"/>
            <p:cNvSpPr/>
            <p:nvPr/>
          </p:nvSpPr>
          <p:spPr>
            <a:xfrm>
              <a:off x="4676400" y="2023200"/>
              <a:ext cx="59760" cy="378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8502" name="Group 27"/>
            <p:cNvGrpSpPr/>
            <p:nvPr/>
          </p:nvGrpSpPr>
          <p:grpSpPr>
            <a:xfrm>
              <a:off x="4546440" y="2017440"/>
              <a:ext cx="135360" cy="27720"/>
              <a:chOff x="4546440" y="2017440"/>
              <a:chExt cx="135360" cy="27720"/>
            </a:xfrm>
          </p:grpSpPr>
          <p:sp>
            <p:nvSpPr>
              <p:cNvPr id="8503" name="CustomShape 28"/>
              <p:cNvSpPr/>
              <p:nvPr/>
            </p:nvSpPr>
            <p:spPr>
              <a:xfrm>
                <a:off x="4546440" y="2017440"/>
                <a:ext cx="135360" cy="27720"/>
              </a:xfrm>
              <a:prstGeom prst="roundRect">
                <a:avLst>
                  <a:gd name="adj" fmla="val 50000"/>
                </a:avLst>
              </a:prstGeom>
              <a:solidFill>
                <a:srgbClr val="000000"/>
              </a:solidFill>
              <a:ln w="0">
                <a:noFill/>
              </a:ln>
            </p:spPr>
            <p:style>
              <a:lnRef idx="0"/>
              <a:fillRef idx="0"/>
              <a:effectRef idx="0"/>
              <a:fontRef idx="minor"/>
            </p:style>
          </p:sp>
          <p:sp>
            <p:nvSpPr>
              <p:cNvPr id="8504" name="CustomShape 29"/>
              <p:cNvSpPr/>
              <p:nvPr/>
            </p:nvSpPr>
            <p:spPr>
              <a:xfrm>
                <a:off x="4549680" y="2020320"/>
                <a:ext cx="129240" cy="21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505" name="CustomShape 30"/>
            <p:cNvSpPr/>
            <p:nvPr/>
          </p:nvSpPr>
          <p:spPr>
            <a:xfrm>
              <a:off x="4667040" y="1825200"/>
              <a:ext cx="13320" cy="4881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8506" name="CustomShape 31"/>
            <p:cNvSpPr/>
            <p:nvPr/>
          </p:nvSpPr>
          <p:spPr>
            <a:xfrm>
              <a:off x="4681800" y="1949040"/>
              <a:ext cx="53280" cy="432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8507" name="CustomShape 32"/>
            <p:cNvSpPr/>
            <p:nvPr/>
          </p:nvSpPr>
          <p:spPr>
            <a:xfrm>
              <a:off x="4682520" y="1878840"/>
              <a:ext cx="55080" cy="489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8508" name="CustomShape 33"/>
            <p:cNvSpPr/>
            <p:nvPr/>
          </p:nvSpPr>
          <p:spPr>
            <a:xfrm>
              <a:off x="4730400" y="2292120"/>
              <a:ext cx="8640" cy="18000"/>
            </a:xfrm>
            <a:prstGeom prst="ellipse">
              <a:avLst/>
            </a:prstGeom>
            <a:solidFill>
              <a:srgbClr val="333333"/>
            </a:solidFill>
            <a:ln w="0">
              <a:noFill/>
            </a:ln>
          </p:spPr>
          <p:style>
            <a:lnRef idx="0"/>
            <a:fillRef idx="0"/>
            <a:effectRef idx="0"/>
            <a:fontRef idx="minor"/>
          </p:style>
        </p:sp>
        <p:sp>
          <p:nvSpPr>
            <p:cNvPr id="8509" name="CustomShape 34"/>
            <p:cNvSpPr/>
            <p:nvPr/>
          </p:nvSpPr>
          <p:spPr>
            <a:xfrm>
              <a:off x="4679640" y="2292840"/>
              <a:ext cx="55440" cy="403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8510" name="CustomShape 35"/>
            <p:cNvSpPr/>
            <p:nvPr/>
          </p:nvSpPr>
          <p:spPr>
            <a:xfrm>
              <a:off x="4404960" y="2306160"/>
              <a:ext cx="280080" cy="291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8511" name="CustomShape 36"/>
            <p:cNvSpPr/>
            <p:nvPr/>
          </p:nvSpPr>
          <p:spPr>
            <a:xfrm>
              <a:off x="4420800" y="2314080"/>
              <a:ext cx="249840" cy="1512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8512" name="CustomShape 37"/>
            <p:cNvSpPr/>
            <p:nvPr/>
          </p:nvSpPr>
          <p:spPr>
            <a:xfrm>
              <a:off x="4444920" y="2242800"/>
              <a:ext cx="34200" cy="29160"/>
            </a:xfrm>
            <a:prstGeom prst="ellipse">
              <a:avLst/>
            </a:prstGeom>
            <a:solidFill>
              <a:srgbClr val="33cc33"/>
            </a:solidFill>
            <a:ln w="0">
              <a:noFill/>
            </a:ln>
          </p:spPr>
          <p:style>
            <a:lnRef idx="0"/>
            <a:fillRef idx="0"/>
            <a:effectRef idx="0"/>
            <a:fontRef idx="minor"/>
          </p:style>
        </p:sp>
        <p:sp>
          <p:nvSpPr>
            <p:cNvPr id="8513" name="CustomShape 38"/>
            <p:cNvSpPr/>
            <p:nvPr/>
          </p:nvSpPr>
          <p:spPr>
            <a:xfrm>
              <a:off x="4485960" y="2244240"/>
              <a:ext cx="35640" cy="27720"/>
            </a:xfrm>
            <a:prstGeom prst="ellipse">
              <a:avLst/>
            </a:prstGeom>
            <a:solidFill>
              <a:srgbClr val="ff0000"/>
            </a:solidFill>
            <a:ln w="0">
              <a:noFill/>
            </a:ln>
          </p:spPr>
          <p:style>
            <a:lnRef idx="0"/>
            <a:fillRef idx="0"/>
            <a:effectRef idx="0"/>
            <a:fontRef idx="minor"/>
          </p:style>
        </p:sp>
        <p:sp>
          <p:nvSpPr>
            <p:cNvPr id="8514" name="CustomShape 39"/>
            <p:cNvSpPr/>
            <p:nvPr/>
          </p:nvSpPr>
          <p:spPr>
            <a:xfrm>
              <a:off x="4528800" y="2242800"/>
              <a:ext cx="34200" cy="27720"/>
            </a:xfrm>
            <a:prstGeom prst="ellipse">
              <a:avLst/>
            </a:prstGeom>
            <a:solidFill>
              <a:srgbClr val="33cc33"/>
            </a:solidFill>
            <a:ln w="0">
              <a:noFill/>
            </a:ln>
          </p:spPr>
          <p:style>
            <a:lnRef idx="0"/>
            <a:fillRef idx="0"/>
            <a:effectRef idx="0"/>
            <a:fontRef idx="minor"/>
          </p:style>
        </p:sp>
        <p:sp>
          <p:nvSpPr>
            <p:cNvPr id="8515" name="CustomShape 40"/>
            <p:cNvSpPr/>
            <p:nvPr/>
          </p:nvSpPr>
          <p:spPr>
            <a:xfrm>
              <a:off x="4622760" y="2126880"/>
              <a:ext cx="18000" cy="159480"/>
            </a:xfrm>
            <a:prstGeom prst="rect">
              <a:avLst/>
            </a:prstGeom>
            <a:solidFill>
              <a:srgbClr val="292929"/>
            </a:solidFill>
            <a:ln w="9525">
              <a:solidFill>
                <a:srgbClr val="000000"/>
              </a:solidFill>
              <a:miter/>
            </a:ln>
          </p:spPr>
          <p:style>
            <a:lnRef idx="0"/>
            <a:fillRef idx="0"/>
            <a:effectRef idx="0"/>
            <a:fontRef idx="minor"/>
          </p:style>
        </p:sp>
      </p:grpSp>
      <p:sp>
        <p:nvSpPr>
          <p:cNvPr id="8516" name="Line 41"/>
          <p:cNvSpPr/>
          <p:nvPr/>
        </p:nvSpPr>
        <p:spPr>
          <a:xfrm flipH="1">
            <a:off x="3079440" y="2852280"/>
            <a:ext cx="1479600" cy="315720"/>
          </a:xfrm>
          <a:prstGeom prst="line">
            <a:avLst/>
          </a:prstGeom>
          <a:ln w="28575">
            <a:solidFill>
              <a:srgbClr val="000099"/>
            </a:solidFill>
            <a:round/>
            <a:tailEnd len="med" type="triangle" w="med"/>
          </a:ln>
        </p:spPr>
        <p:style>
          <a:lnRef idx="0"/>
          <a:fillRef idx="0"/>
          <a:effectRef idx="0"/>
          <a:fontRef idx="minor"/>
        </p:style>
      </p:sp>
      <p:sp>
        <p:nvSpPr>
          <p:cNvPr id="8517" name="Line 42"/>
          <p:cNvSpPr/>
          <p:nvPr/>
        </p:nvSpPr>
        <p:spPr>
          <a:xfrm>
            <a:off x="3090960" y="3182040"/>
            <a:ext cx="1479600" cy="316080"/>
          </a:xfrm>
          <a:prstGeom prst="line">
            <a:avLst/>
          </a:prstGeom>
          <a:ln w="28575">
            <a:solidFill>
              <a:srgbClr val="000099"/>
            </a:solidFill>
            <a:round/>
            <a:tailEnd len="med" type="triangle" w="med"/>
          </a:ln>
        </p:spPr>
        <p:style>
          <a:lnRef idx="0"/>
          <a:fillRef idx="0"/>
          <a:effectRef idx="0"/>
          <a:fontRef idx="minor"/>
        </p:style>
      </p:sp>
      <p:sp>
        <p:nvSpPr>
          <p:cNvPr id="8518" name="CustomShape 43"/>
          <p:cNvSpPr/>
          <p:nvPr/>
        </p:nvSpPr>
        <p:spPr>
          <a:xfrm>
            <a:off x="1381320" y="3320640"/>
            <a:ext cx="1709640" cy="5763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cc0000"/>
                </a:solidFill>
                <a:latin typeface="Tahoma"/>
                <a:ea typeface="ＭＳ Ｐゴシック"/>
              </a:rPr>
              <a:t>TLS handshake</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Tahoma"/>
                <a:ea typeface="ＭＳ Ｐゴシック"/>
              </a:rPr>
              <a:t>(security)</a:t>
            </a:r>
            <a:endParaRPr b="0" lang="en-US" sz="1600" spc="-1" strike="noStrike">
              <a:latin typeface="Arial"/>
            </a:endParaRPr>
          </a:p>
        </p:txBody>
      </p:sp>
      <p:sp>
        <p:nvSpPr>
          <p:cNvPr id="8519" name="Line 44"/>
          <p:cNvSpPr/>
          <p:nvPr/>
        </p:nvSpPr>
        <p:spPr>
          <a:xfrm flipH="1">
            <a:off x="3057480" y="3548880"/>
            <a:ext cx="1479600" cy="315720"/>
          </a:xfrm>
          <a:prstGeom prst="line">
            <a:avLst/>
          </a:prstGeom>
          <a:ln w="28575">
            <a:solidFill>
              <a:srgbClr val="000099"/>
            </a:solidFill>
            <a:round/>
            <a:tailEnd len="med" type="triangle" w="med"/>
          </a:ln>
        </p:spPr>
        <p:style>
          <a:lnRef idx="0"/>
          <a:fillRef idx="0"/>
          <a:effectRef idx="0"/>
          <a:fontRef idx="minor"/>
        </p:style>
      </p:sp>
      <p:sp>
        <p:nvSpPr>
          <p:cNvPr id="8520" name="CustomShape 45"/>
          <p:cNvSpPr/>
          <p:nvPr/>
        </p:nvSpPr>
        <p:spPr>
          <a:xfrm>
            <a:off x="1198440" y="4421520"/>
            <a:ext cx="4450320" cy="2091240"/>
          </a:xfrm>
          <a:prstGeom prst="rect">
            <a:avLst/>
          </a:prstGeom>
          <a:noFill/>
          <a:ln w="0">
            <a:noFill/>
          </a:ln>
        </p:spPr>
        <p:style>
          <a:lnRef idx="0"/>
          <a:fillRef idx="0"/>
          <a:effectRef idx="0"/>
          <a:fontRef idx="minor"/>
        </p:style>
        <p:txBody>
          <a:bodyPr lIns="90000" rIns="90000" tIns="45000" bIns="45000">
            <a:normAutofit/>
          </a:bodyPr>
          <a:p>
            <a:pPr marL="130320">
              <a:lnSpc>
                <a:spcPct val="90000"/>
              </a:lnSpc>
              <a:spcBef>
                <a:spcPts val="1001"/>
              </a:spcBef>
              <a:tabLst>
                <a:tab algn="l" pos="0"/>
              </a:tabLst>
            </a:pPr>
            <a:r>
              <a:rPr b="0" lang="en-US" sz="2800" spc="-1" strike="noStrike">
                <a:solidFill>
                  <a:srgbClr val="000000"/>
                </a:solidFill>
                <a:latin typeface="Calibri"/>
                <a:ea typeface="DejaVu Sans"/>
              </a:rPr>
              <a:t>TCP </a:t>
            </a:r>
            <a:r>
              <a:rPr b="0" lang="en-US" sz="2000" spc="-1" strike="noStrike">
                <a:solidFill>
                  <a:srgbClr val="000000"/>
                </a:solidFill>
                <a:latin typeface="Calibri"/>
                <a:ea typeface="DejaVu Sans"/>
              </a:rPr>
              <a:t>(reliability, congestion control state) </a:t>
            </a:r>
            <a:r>
              <a:rPr b="0" lang="en-US" sz="2800" spc="-1" strike="noStrike">
                <a:solidFill>
                  <a:srgbClr val="000000"/>
                </a:solidFill>
                <a:latin typeface="Calibri"/>
                <a:ea typeface="DejaVu Sans"/>
              </a:rPr>
              <a:t>+ TLS </a:t>
            </a:r>
            <a:r>
              <a:rPr b="0" lang="en-US" sz="2000" spc="-1" strike="noStrike">
                <a:solidFill>
                  <a:srgbClr val="000000"/>
                </a:solidFill>
                <a:latin typeface="Calibri"/>
                <a:ea typeface="DejaVu Sans"/>
              </a:rPr>
              <a:t>(authentication, crypto state)</a:t>
            </a:r>
            <a:endParaRPr b="0" lang="en-US" sz="2000" spc="-1" strike="noStrike">
              <a:latin typeface="Arial"/>
            </a:endParaRPr>
          </a:p>
          <a:p>
            <a:pPr marL="507960" indent="-21348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2 serial handshakes</a:t>
            </a:r>
            <a:endParaRPr b="0" lang="en-US" sz="2800" spc="-1" strike="noStrike">
              <a:latin typeface="Arial"/>
            </a:endParaRPr>
          </a:p>
          <a:p>
            <a:pPr marL="130320">
              <a:lnSpc>
                <a:spcPct val="90000"/>
              </a:lnSpc>
              <a:spcBef>
                <a:spcPts val="1001"/>
              </a:spcBef>
              <a:tabLst>
                <a:tab algn="l" pos="0"/>
              </a:tabLst>
            </a:pPr>
            <a:endParaRPr b="0" lang="en-US" sz="2800" spc="-1" strike="noStrike">
              <a:latin typeface="Arial"/>
            </a:endParaRPr>
          </a:p>
        </p:txBody>
      </p:sp>
      <p:sp>
        <p:nvSpPr>
          <p:cNvPr id="8521" name="Line 46"/>
          <p:cNvSpPr/>
          <p:nvPr/>
        </p:nvSpPr>
        <p:spPr>
          <a:xfrm>
            <a:off x="3087360" y="3907800"/>
            <a:ext cx="1479600" cy="316080"/>
          </a:xfrm>
          <a:prstGeom prst="line">
            <a:avLst/>
          </a:prstGeom>
          <a:ln w="28575">
            <a:solidFill>
              <a:schemeClr val="tx1"/>
            </a:solidFill>
            <a:round/>
            <a:tailEnd len="med" type="triangle" w="med"/>
          </a:ln>
        </p:spPr>
        <p:style>
          <a:lnRef idx="0"/>
          <a:fillRef idx="0"/>
          <a:effectRef idx="0"/>
          <a:fontRef idx="minor"/>
        </p:style>
      </p:sp>
      <p:sp>
        <p:nvSpPr>
          <p:cNvPr id="8522" name="CustomShape 47"/>
          <p:cNvSpPr/>
          <p:nvPr/>
        </p:nvSpPr>
        <p:spPr>
          <a:xfrm>
            <a:off x="3509280" y="3860640"/>
            <a:ext cx="589680" cy="36396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data</a:t>
            </a:r>
            <a:endParaRPr b="0" lang="en-US" sz="1800" spc="-1" strike="noStrike">
              <a:latin typeface="Arial"/>
            </a:endParaRPr>
          </a:p>
        </p:txBody>
      </p:sp>
      <p:grpSp>
        <p:nvGrpSpPr>
          <p:cNvPr id="8523" name="Group 48"/>
          <p:cNvGrpSpPr/>
          <p:nvPr/>
        </p:nvGrpSpPr>
        <p:grpSpPr>
          <a:xfrm>
            <a:off x="6309000" y="1850760"/>
            <a:ext cx="5131080" cy="4750560"/>
            <a:chOff x="6309000" y="1850760"/>
            <a:chExt cx="5131080" cy="4750560"/>
          </a:xfrm>
        </p:grpSpPr>
        <p:sp>
          <p:nvSpPr>
            <p:cNvPr id="8524" name="Line 49"/>
            <p:cNvSpPr/>
            <p:nvPr/>
          </p:nvSpPr>
          <p:spPr>
            <a:xfrm>
              <a:off x="8046720" y="2406240"/>
              <a:ext cx="11520" cy="1766160"/>
            </a:xfrm>
            <a:prstGeom prst="line">
              <a:avLst/>
            </a:prstGeom>
            <a:ln w="9525">
              <a:solidFill>
                <a:srgbClr val="777777"/>
              </a:solidFill>
              <a:round/>
            </a:ln>
          </p:spPr>
          <p:style>
            <a:lnRef idx="0"/>
            <a:fillRef idx="0"/>
            <a:effectRef idx="0"/>
            <a:fontRef idx="minor"/>
          </p:style>
        </p:sp>
        <p:sp>
          <p:nvSpPr>
            <p:cNvPr id="8525" name="Line 50"/>
            <p:cNvSpPr/>
            <p:nvPr/>
          </p:nvSpPr>
          <p:spPr>
            <a:xfrm flipH="1">
              <a:off x="9545760" y="2478960"/>
              <a:ext cx="29520" cy="1738440"/>
            </a:xfrm>
            <a:prstGeom prst="line">
              <a:avLst/>
            </a:prstGeom>
            <a:ln w="9525">
              <a:solidFill>
                <a:srgbClr val="777777"/>
              </a:solidFill>
              <a:round/>
            </a:ln>
          </p:spPr>
          <p:style>
            <a:lnRef idx="0"/>
            <a:fillRef idx="0"/>
            <a:effectRef idx="0"/>
            <a:fontRef idx="minor"/>
          </p:style>
        </p:sp>
        <p:sp>
          <p:nvSpPr>
            <p:cNvPr id="8526" name="Line 51"/>
            <p:cNvSpPr/>
            <p:nvPr/>
          </p:nvSpPr>
          <p:spPr>
            <a:xfrm>
              <a:off x="8091000" y="2511000"/>
              <a:ext cx="1479600" cy="315720"/>
            </a:xfrm>
            <a:prstGeom prst="line">
              <a:avLst/>
            </a:prstGeom>
            <a:ln w="28575">
              <a:solidFill>
                <a:srgbClr val="000099"/>
              </a:solidFill>
              <a:round/>
              <a:tailEnd len="med" type="triangle" w="med"/>
            </a:ln>
          </p:spPr>
          <p:style>
            <a:lnRef idx="0"/>
            <a:fillRef idx="0"/>
            <a:effectRef idx="0"/>
            <a:fontRef idx="minor"/>
          </p:style>
        </p:sp>
        <p:sp>
          <p:nvSpPr>
            <p:cNvPr id="8527" name="CustomShape 52"/>
            <p:cNvSpPr/>
            <p:nvPr/>
          </p:nvSpPr>
          <p:spPr>
            <a:xfrm>
              <a:off x="6309000" y="2649240"/>
              <a:ext cx="18543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cc0000"/>
                  </a:solidFill>
                  <a:latin typeface="Tahoma"/>
                  <a:ea typeface="ＭＳ Ｐゴシック"/>
                </a:rPr>
                <a:t>QUIC handshake</a:t>
              </a:r>
              <a:endParaRPr b="0" lang="en-US" sz="1600" spc="-1" strike="noStrike">
                <a:latin typeface="Arial"/>
              </a:endParaRPr>
            </a:p>
          </p:txBody>
        </p:sp>
        <p:grpSp>
          <p:nvGrpSpPr>
            <p:cNvPr id="8528" name="Group 53"/>
            <p:cNvGrpSpPr/>
            <p:nvPr/>
          </p:nvGrpSpPr>
          <p:grpSpPr>
            <a:xfrm>
              <a:off x="7578000" y="1869840"/>
              <a:ext cx="618120" cy="484920"/>
              <a:chOff x="7578000" y="1869840"/>
              <a:chExt cx="618120" cy="484920"/>
            </a:xfrm>
          </p:grpSpPr>
          <p:pic>
            <p:nvPicPr>
              <p:cNvPr id="8529" name="Picture 117" descr="desktop_computer_stylized_medium"/>
              <p:cNvPicPr/>
              <p:nvPr/>
            </p:nvPicPr>
            <p:blipFill>
              <a:blip r:embed="rId2"/>
              <a:stretch/>
            </p:blipFill>
            <p:spPr>
              <a:xfrm flipH="1">
                <a:off x="7578000" y="1869840"/>
                <a:ext cx="618120" cy="484920"/>
              </a:xfrm>
              <a:prstGeom prst="rect">
                <a:avLst/>
              </a:prstGeom>
              <a:ln w="0">
                <a:noFill/>
              </a:ln>
            </p:spPr>
          </p:pic>
          <p:sp>
            <p:nvSpPr>
              <p:cNvPr id="8530" name="CustomShape 54"/>
              <p:cNvSpPr/>
              <p:nvPr/>
            </p:nvSpPr>
            <p:spPr>
              <a:xfrm flipH="1">
                <a:off x="7836840" y="1916280"/>
                <a:ext cx="299160" cy="2206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8531" name="Group 55"/>
            <p:cNvGrpSpPr/>
            <p:nvPr/>
          </p:nvGrpSpPr>
          <p:grpSpPr>
            <a:xfrm>
              <a:off x="9383400" y="1850760"/>
              <a:ext cx="334080" cy="510120"/>
              <a:chOff x="9383400" y="1850760"/>
              <a:chExt cx="334080" cy="510120"/>
            </a:xfrm>
          </p:grpSpPr>
          <p:sp>
            <p:nvSpPr>
              <p:cNvPr id="8532" name="CustomShape 56"/>
              <p:cNvSpPr/>
              <p:nvPr/>
            </p:nvSpPr>
            <p:spPr>
              <a:xfrm>
                <a:off x="9649800" y="1851480"/>
                <a:ext cx="64440" cy="48672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8533" name="CustomShape 57"/>
              <p:cNvSpPr/>
              <p:nvPr/>
            </p:nvSpPr>
            <p:spPr>
              <a:xfrm>
                <a:off x="9399240" y="1850760"/>
                <a:ext cx="245160" cy="48636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8534" name="CustomShape 58"/>
              <p:cNvSpPr/>
              <p:nvPr/>
            </p:nvSpPr>
            <p:spPr>
              <a:xfrm>
                <a:off x="9662400" y="1880640"/>
                <a:ext cx="37440" cy="4500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8535" name="CustomShape 59"/>
              <p:cNvSpPr/>
              <p:nvPr/>
            </p:nvSpPr>
            <p:spPr>
              <a:xfrm>
                <a:off x="9653760" y="2109960"/>
                <a:ext cx="59760" cy="378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8536" name="CustomShape 60"/>
              <p:cNvSpPr/>
              <p:nvPr/>
            </p:nvSpPr>
            <p:spPr>
              <a:xfrm>
                <a:off x="9401040" y="1907640"/>
                <a:ext cx="137160" cy="7200"/>
              </a:xfrm>
              <a:prstGeom prst="rect">
                <a:avLst/>
              </a:prstGeom>
              <a:solidFill>
                <a:srgbClr val="000000"/>
              </a:solidFill>
              <a:ln w="9525">
                <a:solidFill>
                  <a:srgbClr val="000000"/>
                </a:solidFill>
                <a:miter/>
              </a:ln>
            </p:spPr>
            <p:style>
              <a:lnRef idx="0"/>
              <a:fillRef idx="0"/>
              <a:effectRef idx="0"/>
              <a:fontRef idx="minor"/>
            </p:style>
          </p:sp>
          <p:grpSp>
            <p:nvGrpSpPr>
              <p:cNvPr id="8537" name="Group 61"/>
              <p:cNvGrpSpPr/>
              <p:nvPr/>
            </p:nvGrpSpPr>
            <p:grpSpPr>
              <a:xfrm>
                <a:off x="9527760" y="1901160"/>
                <a:ext cx="133920" cy="29160"/>
                <a:chOff x="9527760" y="1901160"/>
                <a:chExt cx="133920" cy="29160"/>
              </a:xfrm>
            </p:grpSpPr>
            <p:sp>
              <p:nvSpPr>
                <p:cNvPr id="8538" name="CustomShape 62"/>
                <p:cNvSpPr/>
                <p:nvPr/>
              </p:nvSpPr>
              <p:spPr>
                <a:xfrm>
                  <a:off x="9527760" y="1901160"/>
                  <a:ext cx="133920" cy="29160"/>
                </a:xfrm>
                <a:prstGeom prst="roundRect">
                  <a:avLst>
                    <a:gd name="adj" fmla="val 50000"/>
                  </a:avLst>
                </a:prstGeom>
                <a:solidFill>
                  <a:srgbClr val="000000"/>
                </a:solidFill>
                <a:ln w="0">
                  <a:noFill/>
                </a:ln>
              </p:spPr>
              <p:style>
                <a:lnRef idx="0"/>
                <a:fillRef idx="0"/>
                <a:effectRef idx="0"/>
                <a:fontRef idx="minor"/>
              </p:style>
            </p:sp>
            <p:sp>
              <p:nvSpPr>
                <p:cNvPr id="8539" name="CustomShape 63"/>
                <p:cNvSpPr/>
                <p:nvPr/>
              </p:nvSpPr>
              <p:spPr>
                <a:xfrm>
                  <a:off x="9531000" y="1904760"/>
                  <a:ext cx="127800" cy="23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540" name="CustomShape 64"/>
              <p:cNvSpPr/>
              <p:nvPr/>
            </p:nvSpPr>
            <p:spPr>
              <a:xfrm>
                <a:off x="9402480" y="1977480"/>
                <a:ext cx="138600" cy="7200"/>
              </a:xfrm>
              <a:prstGeom prst="rect">
                <a:avLst/>
              </a:prstGeom>
              <a:solidFill>
                <a:srgbClr val="000000"/>
              </a:solidFill>
              <a:ln w="9525">
                <a:solidFill>
                  <a:srgbClr val="000000"/>
                </a:solidFill>
                <a:miter/>
              </a:ln>
            </p:spPr>
            <p:style>
              <a:lnRef idx="0"/>
              <a:fillRef idx="0"/>
              <a:effectRef idx="0"/>
              <a:fontRef idx="minor"/>
            </p:style>
          </p:sp>
          <p:grpSp>
            <p:nvGrpSpPr>
              <p:cNvPr id="8541" name="Group 65"/>
              <p:cNvGrpSpPr/>
              <p:nvPr/>
            </p:nvGrpSpPr>
            <p:grpSpPr>
              <a:xfrm>
                <a:off x="9526320" y="1971360"/>
                <a:ext cx="135720" cy="26280"/>
                <a:chOff x="9526320" y="1971360"/>
                <a:chExt cx="135720" cy="26280"/>
              </a:xfrm>
            </p:grpSpPr>
            <p:sp>
              <p:nvSpPr>
                <p:cNvPr id="8542" name="CustomShape 66"/>
                <p:cNvSpPr/>
                <p:nvPr/>
              </p:nvSpPr>
              <p:spPr>
                <a:xfrm>
                  <a:off x="9526320" y="1971360"/>
                  <a:ext cx="135720" cy="26280"/>
                </a:xfrm>
                <a:prstGeom prst="roundRect">
                  <a:avLst>
                    <a:gd name="adj" fmla="val 50000"/>
                  </a:avLst>
                </a:prstGeom>
                <a:solidFill>
                  <a:srgbClr val="000000"/>
                </a:solidFill>
                <a:ln w="0">
                  <a:noFill/>
                </a:ln>
              </p:spPr>
              <p:style>
                <a:lnRef idx="0"/>
                <a:fillRef idx="0"/>
                <a:effectRef idx="0"/>
                <a:fontRef idx="minor"/>
              </p:style>
            </p:sp>
            <p:sp>
              <p:nvSpPr>
                <p:cNvPr id="8543" name="CustomShape 67"/>
                <p:cNvSpPr/>
                <p:nvPr/>
              </p:nvSpPr>
              <p:spPr>
                <a:xfrm>
                  <a:off x="9529560" y="1974600"/>
                  <a:ext cx="12924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544" name="CustomShape 68"/>
              <p:cNvSpPr/>
              <p:nvPr/>
            </p:nvSpPr>
            <p:spPr>
              <a:xfrm>
                <a:off x="9401040" y="2049120"/>
                <a:ext cx="138600" cy="7200"/>
              </a:xfrm>
              <a:prstGeom prst="rect">
                <a:avLst/>
              </a:prstGeom>
              <a:solidFill>
                <a:srgbClr val="000000"/>
              </a:solidFill>
              <a:ln w="9525">
                <a:solidFill>
                  <a:srgbClr val="000000"/>
                </a:solidFill>
                <a:miter/>
              </a:ln>
            </p:spPr>
            <p:style>
              <a:lnRef idx="0"/>
              <a:fillRef idx="0"/>
              <a:effectRef idx="0"/>
              <a:fontRef idx="minor"/>
            </p:style>
          </p:sp>
          <p:sp>
            <p:nvSpPr>
              <p:cNvPr id="8545" name="CustomShape 69"/>
              <p:cNvSpPr/>
              <p:nvPr/>
            </p:nvSpPr>
            <p:spPr>
              <a:xfrm>
                <a:off x="9403920" y="2112480"/>
                <a:ext cx="138600" cy="8640"/>
              </a:xfrm>
              <a:prstGeom prst="rect">
                <a:avLst/>
              </a:prstGeom>
              <a:solidFill>
                <a:srgbClr val="000000"/>
              </a:solidFill>
              <a:ln w="9525">
                <a:solidFill>
                  <a:srgbClr val="000000"/>
                </a:solidFill>
                <a:miter/>
              </a:ln>
            </p:spPr>
            <p:style>
              <a:lnRef idx="0"/>
              <a:fillRef idx="0"/>
              <a:effectRef idx="0"/>
              <a:fontRef idx="minor"/>
            </p:style>
          </p:sp>
          <p:grpSp>
            <p:nvGrpSpPr>
              <p:cNvPr id="8546" name="Group 70"/>
              <p:cNvGrpSpPr/>
              <p:nvPr/>
            </p:nvGrpSpPr>
            <p:grpSpPr>
              <a:xfrm>
                <a:off x="9524880" y="2107800"/>
                <a:ext cx="133920" cy="29160"/>
                <a:chOff x="9524880" y="2107800"/>
                <a:chExt cx="133920" cy="29160"/>
              </a:xfrm>
            </p:grpSpPr>
            <p:sp>
              <p:nvSpPr>
                <p:cNvPr id="8547" name="CustomShape 71"/>
                <p:cNvSpPr/>
                <p:nvPr/>
              </p:nvSpPr>
              <p:spPr>
                <a:xfrm>
                  <a:off x="9524880" y="2107800"/>
                  <a:ext cx="133920" cy="29160"/>
                </a:xfrm>
                <a:prstGeom prst="roundRect">
                  <a:avLst>
                    <a:gd name="adj" fmla="val 50000"/>
                  </a:avLst>
                </a:prstGeom>
                <a:solidFill>
                  <a:srgbClr val="000000"/>
                </a:solidFill>
                <a:ln w="0">
                  <a:noFill/>
                </a:ln>
              </p:spPr>
              <p:style>
                <a:lnRef idx="0"/>
                <a:fillRef idx="0"/>
                <a:effectRef idx="0"/>
                <a:fontRef idx="minor"/>
              </p:style>
            </p:sp>
            <p:sp>
              <p:nvSpPr>
                <p:cNvPr id="8548" name="CustomShape 72"/>
                <p:cNvSpPr/>
                <p:nvPr/>
              </p:nvSpPr>
              <p:spPr>
                <a:xfrm>
                  <a:off x="9528120" y="2111040"/>
                  <a:ext cx="127800" cy="22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549" name="CustomShape 73"/>
              <p:cNvSpPr/>
              <p:nvPr/>
            </p:nvSpPr>
            <p:spPr>
              <a:xfrm>
                <a:off x="9654480" y="2048760"/>
                <a:ext cx="59760" cy="378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8550" name="Group 74"/>
              <p:cNvGrpSpPr/>
              <p:nvPr/>
            </p:nvGrpSpPr>
            <p:grpSpPr>
              <a:xfrm>
                <a:off x="9524880" y="2042640"/>
                <a:ext cx="135360" cy="27720"/>
                <a:chOff x="9524880" y="2042640"/>
                <a:chExt cx="135360" cy="27720"/>
              </a:xfrm>
            </p:grpSpPr>
            <p:sp>
              <p:nvSpPr>
                <p:cNvPr id="8551" name="CustomShape 75"/>
                <p:cNvSpPr/>
                <p:nvPr/>
              </p:nvSpPr>
              <p:spPr>
                <a:xfrm>
                  <a:off x="9524880" y="2042640"/>
                  <a:ext cx="135360" cy="27720"/>
                </a:xfrm>
                <a:prstGeom prst="roundRect">
                  <a:avLst>
                    <a:gd name="adj" fmla="val 50000"/>
                  </a:avLst>
                </a:prstGeom>
                <a:solidFill>
                  <a:srgbClr val="000000"/>
                </a:solidFill>
                <a:ln w="0">
                  <a:noFill/>
                </a:ln>
              </p:spPr>
              <p:style>
                <a:lnRef idx="0"/>
                <a:fillRef idx="0"/>
                <a:effectRef idx="0"/>
                <a:fontRef idx="minor"/>
              </p:style>
            </p:sp>
            <p:sp>
              <p:nvSpPr>
                <p:cNvPr id="8552" name="CustomShape 76"/>
                <p:cNvSpPr/>
                <p:nvPr/>
              </p:nvSpPr>
              <p:spPr>
                <a:xfrm>
                  <a:off x="9528120" y="2045880"/>
                  <a:ext cx="129240" cy="21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553" name="CustomShape 77"/>
              <p:cNvSpPr/>
              <p:nvPr/>
            </p:nvSpPr>
            <p:spPr>
              <a:xfrm>
                <a:off x="9645480" y="1850760"/>
                <a:ext cx="13320" cy="4881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8554" name="CustomShape 78"/>
              <p:cNvSpPr/>
              <p:nvPr/>
            </p:nvSpPr>
            <p:spPr>
              <a:xfrm>
                <a:off x="9660240" y="1974240"/>
                <a:ext cx="53280" cy="432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8555" name="CustomShape 79"/>
              <p:cNvSpPr/>
              <p:nvPr/>
            </p:nvSpPr>
            <p:spPr>
              <a:xfrm>
                <a:off x="9660960" y="1904400"/>
                <a:ext cx="55080" cy="489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8556" name="CustomShape 80"/>
              <p:cNvSpPr/>
              <p:nvPr/>
            </p:nvSpPr>
            <p:spPr>
              <a:xfrm>
                <a:off x="9708840" y="2317320"/>
                <a:ext cx="8640" cy="18000"/>
              </a:xfrm>
              <a:prstGeom prst="ellipse">
                <a:avLst/>
              </a:prstGeom>
              <a:solidFill>
                <a:srgbClr val="333333"/>
              </a:solidFill>
              <a:ln w="0">
                <a:noFill/>
              </a:ln>
            </p:spPr>
            <p:style>
              <a:lnRef idx="0"/>
              <a:fillRef idx="0"/>
              <a:effectRef idx="0"/>
              <a:fontRef idx="minor"/>
            </p:style>
          </p:sp>
          <p:sp>
            <p:nvSpPr>
              <p:cNvPr id="8557" name="CustomShape 81"/>
              <p:cNvSpPr/>
              <p:nvPr/>
            </p:nvSpPr>
            <p:spPr>
              <a:xfrm>
                <a:off x="9658080" y="2318400"/>
                <a:ext cx="55440" cy="403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8558" name="CustomShape 82"/>
              <p:cNvSpPr/>
              <p:nvPr/>
            </p:nvSpPr>
            <p:spPr>
              <a:xfrm>
                <a:off x="9383400" y="2331720"/>
                <a:ext cx="280080" cy="291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8559" name="CustomShape 83"/>
              <p:cNvSpPr/>
              <p:nvPr/>
            </p:nvSpPr>
            <p:spPr>
              <a:xfrm>
                <a:off x="9399240" y="2339640"/>
                <a:ext cx="249840" cy="1512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8560" name="CustomShape 84"/>
              <p:cNvSpPr/>
              <p:nvPr/>
            </p:nvSpPr>
            <p:spPr>
              <a:xfrm>
                <a:off x="9423360" y="2268000"/>
                <a:ext cx="34200" cy="29160"/>
              </a:xfrm>
              <a:prstGeom prst="ellipse">
                <a:avLst/>
              </a:prstGeom>
              <a:solidFill>
                <a:srgbClr val="33cc33"/>
              </a:solidFill>
              <a:ln w="0">
                <a:noFill/>
              </a:ln>
            </p:spPr>
            <p:style>
              <a:lnRef idx="0"/>
              <a:fillRef idx="0"/>
              <a:effectRef idx="0"/>
              <a:fontRef idx="minor"/>
            </p:style>
          </p:sp>
          <p:sp>
            <p:nvSpPr>
              <p:cNvPr id="8561" name="CustomShape 85"/>
              <p:cNvSpPr/>
              <p:nvPr/>
            </p:nvSpPr>
            <p:spPr>
              <a:xfrm>
                <a:off x="9464400" y="2269800"/>
                <a:ext cx="35640" cy="27720"/>
              </a:xfrm>
              <a:prstGeom prst="ellipse">
                <a:avLst/>
              </a:prstGeom>
              <a:solidFill>
                <a:srgbClr val="ff0000"/>
              </a:solidFill>
              <a:ln w="0">
                <a:noFill/>
              </a:ln>
            </p:spPr>
            <p:style>
              <a:lnRef idx="0"/>
              <a:fillRef idx="0"/>
              <a:effectRef idx="0"/>
              <a:fontRef idx="minor"/>
            </p:style>
          </p:sp>
          <p:sp>
            <p:nvSpPr>
              <p:cNvPr id="8562" name="CustomShape 86"/>
              <p:cNvSpPr/>
              <p:nvPr/>
            </p:nvSpPr>
            <p:spPr>
              <a:xfrm>
                <a:off x="9507240" y="2268000"/>
                <a:ext cx="34200" cy="27720"/>
              </a:xfrm>
              <a:prstGeom prst="ellipse">
                <a:avLst/>
              </a:prstGeom>
              <a:solidFill>
                <a:srgbClr val="33cc33"/>
              </a:solidFill>
              <a:ln w="0">
                <a:noFill/>
              </a:ln>
            </p:spPr>
            <p:style>
              <a:lnRef idx="0"/>
              <a:fillRef idx="0"/>
              <a:effectRef idx="0"/>
              <a:fontRef idx="minor"/>
            </p:style>
          </p:sp>
          <p:sp>
            <p:nvSpPr>
              <p:cNvPr id="8563" name="CustomShape 87"/>
              <p:cNvSpPr/>
              <p:nvPr/>
            </p:nvSpPr>
            <p:spPr>
              <a:xfrm>
                <a:off x="9601200" y="2152080"/>
                <a:ext cx="18000" cy="159480"/>
              </a:xfrm>
              <a:prstGeom prst="rect">
                <a:avLst/>
              </a:prstGeom>
              <a:solidFill>
                <a:srgbClr val="292929"/>
              </a:solidFill>
              <a:ln w="9525">
                <a:solidFill>
                  <a:srgbClr val="000000"/>
                </a:solidFill>
                <a:miter/>
              </a:ln>
            </p:spPr>
            <p:style>
              <a:lnRef idx="0"/>
              <a:fillRef idx="0"/>
              <a:effectRef idx="0"/>
              <a:fontRef idx="minor"/>
            </p:style>
          </p:sp>
        </p:grpSp>
        <p:sp>
          <p:nvSpPr>
            <p:cNvPr id="8564" name="Line 88"/>
            <p:cNvSpPr/>
            <p:nvPr/>
          </p:nvSpPr>
          <p:spPr>
            <a:xfrm flipH="1">
              <a:off x="8057880" y="2877480"/>
              <a:ext cx="1479600" cy="316080"/>
            </a:xfrm>
            <a:prstGeom prst="line">
              <a:avLst/>
            </a:prstGeom>
            <a:ln w="28575">
              <a:solidFill>
                <a:srgbClr val="000099"/>
              </a:solidFill>
              <a:round/>
              <a:tailEnd len="med" type="triangle" w="med"/>
            </a:ln>
          </p:spPr>
          <p:style>
            <a:lnRef idx="0"/>
            <a:fillRef idx="0"/>
            <a:effectRef idx="0"/>
            <a:fontRef idx="minor"/>
          </p:style>
        </p:sp>
        <p:sp>
          <p:nvSpPr>
            <p:cNvPr id="8565" name="Line 89"/>
            <p:cNvSpPr/>
            <p:nvPr/>
          </p:nvSpPr>
          <p:spPr>
            <a:xfrm>
              <a:off x="8078400" y="3222000"/>
              <a:ext cx="1479600" cy="316080"/>
            </a:xfrm>
            <a:prstGeom prst="line">
              <a:avLst/>
            </a:prstGeom>
            <a:ln w="28575">
              <a:solidFill>
                <a:schemeClr val="tx1"/>
              </a:solidFill>
              <a:round/>
              <a:tailEnd len="med" type="triangle" w="med"/>
            </a:ln>
          </p:spPr>
          <p:style>
            <a:lnRef idx="0"/>
            <a:fillRef idx="0"/>
            <a:effectRef idx="0"/>
            <a:fontRef idx="minor"/>
          </p:style>
        </p:sp>
        <p:sp>
          <p:nvSpPr>
            <p:cNvPr id="8566" name="CustomShape 90"/>
            <p:cNvSpPr/>
            <p:nvPr/>
          </p:nvSpPr>
          <p:spPr>
            <a:xfrm>
              <a:off x="8500320" y="3174840"/>
              <a:ext cx="589680" cy="36396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data</a:t>
              </a:r>
              <a:endParaRPr b="0" lang="en-US" sz="1800" spc="-1" strike="noStrike">
                <a:latin typeface="Arial"/>
              </a:endParaRPr>
            </a:p>
          </p:txBody>
        </p:sp>
        <p:sp>
          <p:nvSpPr>
            <p:cNvPr id="8567" name="CustomShape 91"/>
            <p:cNvSpPr/>
            <p:nvPr/>
          </p:nvSpPr>
          <p:spPr>
            <a:xfrm>
              <a:off x="6354720" y="4510080"/>
              <a:ext cx="5085360" cy="2091240"/>
            </a:xfrm>
            <a:prstGeom prst="rect">
              <a:avLst/>
            </a:prstGeom>
            <a:noFill/>
            <a:ln w="0">
              <a:noFill/>
            </a:ln>
          </p:spPr>
          <p:style>
            <a:lnRef idx="0"/>
            <a:fillRef idx="0"/>
            <a:effectRef idx="0"/>
            <a:fontRef idx="minor"/>
          </p:style>
          <p:txBody>
            <a:bodyPr lIns="90000" rIns="90000" tIns="45000" bIns="45000">
              <a:normAutofit/>
            </a:bodyPr>
            <a:p>
              <a:pPr marL="130320">
                <a:lnSpc>
                  <a:spcPct val="90000"/>
                </a:lnSpc>
                <a:spcBef>
                  <a:spcPts val="1001"/>
                </a:spcBef>
                <a:tabLst>
                  <a:tab algn="l" pos="0"/>
                </a:tabLst>
              </a:pPr>
              <a:r>
                <a:rPr b="0" lang="en-US" sz="2800" spc="-1" strike="noStrike">
                  <a:solidFill>
                    <a:srgbClr val="000000"/>
                  </a:solidFill>
                  <a:latin typeface="Calibri"/>
                  <a:ea typeface="DejaVu Sans"/>
                </a:rPr>
                <a:t>QUIC:  </a:t>
              </a:r>
              <a:r>
                <a:rPr b="0" lang="en-US" sz="2400" spc="-1" strike="noStrike">
                  <a:solidFill>
                    <a:srgbClr val="000000"/>
                  </a:solidFill>
                  <a:latin typeface="Calibri"/>
                  <a:ea typeface="DejaVu Sans"/>
                </a:rPr>
                <a:t>reliability, congestion control, authentication, crypto state</a:t>
              </a:r>
              <a:endParaRPr b="0" lang="en-US" sz="2400" spc="-1" strike="noStrike">
                <a:latin typeface="Arial"/>
              </a:endParaRPr>
            </a:p>
            <a:p>
              <a:pPr marL="507960" indent="-22608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1 handshake</a:t>
              </a:r>
              <a:endParaRPr b="0" lang="en-US" sz="2800" spc="-1" strike="noStrike">
                <a:latin typeface="Arial"/>
              </a:endParaRPr>
            </a:p>
            <a:p>
              <a:pPr marL="130320">
                <a:lnSpc>
                  <a:spcPct val="90000"/>
                </a:lnSpc>
                <a:spcBef>
                  <a:spcPts val="1001"/>
                </a:spcBef>
                <a:tabLst>
                  <a:tab algn="l" pos="0"/>
                </a:tabLst>
              </a:pPr>
              <a:endParaRPr b="0" lang="en-US" sz="2800" spc="-1" strike="noStrike">
                <a:latin typeface="Arial"/>
              </a:endParaRPr>
            </a:p>
          </p:txBody>
        </p:sp>
      </p:grpSp>
      <p:sp>
        <p:nvSpPr>
          <p:cNvPr id="8568" name="CustomShape 92"/>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98035A6F-9D79-47BE-9119-9080272C1983}" type="slidenum">
              <a:rPr b="0" lang="en-US" sz="1100" spc="-1" strike="noStrike">
                <a:solidFill>
                  <a:srgbClr val="404040"/>
                </a:solidFill>
                <a:latin typeface="Calibri"/>
                <a:ea typeface="DejaVu Sans"/>
              </a:rPr>
              <a:t>140</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488" dur="indefinite" restart="never" nodeType="tmRoot">
          <p:childTnLst>
            <p:seq>
              <p:cTn id="3489" dur="indefinite" nodeType="mainSeq">
                <p:childTnLst>
                  <p:par>
                    <p:cTn id="3490" fill="hold">
                      <p:stCondLst>
                        <p:cond delay="indefinite"/>
                      </p:stCondLst>
                      <p:childTnLst>
                        <p:par>
                          <p:cTn id="3491" fill="hold">
                            <p:stCondLst>
                              <p:cond delay="0"/>
                            </p:stCondLst>
                            <p:childTnLst>
                              <p:par>
                                <p:cTn id="3492" nodeType="clickEffect" fill="hold" presetClass="entr" presetID="9">
                                  <p:stCondLst>
                                    <p:cond delay="0"/>
                                  </p:stCondLst>
                                  <p:childTnLst>
                                    <p:set>
                                      <p:cBhvr>
                                        <p:cTn id="3493" dur="1" fill="hold">
                                          <p:stCondLst>
                                            <p:cond delay="0"/>
                                          </p:stCondLst>
                                        </p:cTn>
                                        <p:tgtEl>
                                          <p:spTgt spid="8523"/>
                                        </p:tgtEl>
                                        <p:attrNameLst>
                                          <p:attrName>style.visibility</p:attrName>
                                        </p:attrNameLst>
                                      </p:cBhvr>
                                      <p:to>
                                        <p:strVal val="visible"/>
                                      </p:to>
                                    </p:set>
                                    <p:animEffect filter="dissolve" transition="in">
                                      <p:cBhvr additive="repl">
                                        <p:cTn id="3494" dur="500"/>
                                        <p:tgtEl>
                                          <p:spTgt spid="8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9" name="CustomShape 1"/>
          <p:cNvSpPr/>
          <p:nvPr/>
        </p:nvSpPr>
        <p:spPr>
          <a:xfrm>
            <a:off x="838080" y="451800"/>
            <a:ext cx="1051308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QUIC: streams: parallelism, no HOL blocking</a:t>
            </a:r>
            <a:endParaRPr b="0" lang="en-US" sz="4800" spc="-1" strike="noStrike">
              <a:latin typeface="Arial"/>
            </a:endParaRPr>
          </a:p>
        </p:txBody>
      </p:sp>
      <p:sp>
        <p:nvSpPr>
          <p:cNvPr id="8570" name="CustomShape 2"/>
          <p:cNvSpPr/>
          <p:nvPr/>
        </p:nvSpPr>
        <p:spPr>
          <a:xfrm>
            <a:off x="2548440" y="6035760"/>
            <a:ext cx="14371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(a) HTTP 1.1</a:t>
            </a:r>
            <a:endParaRPr b="0" lang="en-US" sz="2000" spc="-1" strike="noStrike">
              <a:latin typeface="Arial"/>
            </a:endParaRPr>
          </a:p>
        </p:txBody>
      </p:sp>
      <p:sp>
        <p:nvSpPr>
          <p:cNvPr id="8571" name="CustomShape 3"/>
          <p:cNvSpPr/>
          <p:nvPr/>
        </p:nvSpPr>
        <p:spPr>
          <a:xfrm>
            <a:off x="1054440" y="1578600"/>
            <a:ext cx="1963080" cy="2172600"/>
          </a:xfrm>
          <a:prstGeom prst="rect">
            <a:avLst/>
          </a:prstGeom>
          <a:solidFill>
            <a:schemeClr val="accent1">
              <a:lumMod val="20000"/>
              <a:lumOff val="80000"/>
            </a:schemeClr>
          </a:solidFill>
          <a:ln w="3175">
            <a:noFill/>
          </a:ln>
        </p:spPr>
        <p:style>
          <a:lnRef idx="0"/>
          <a:fillRef idx="0"/>
          <a:effectRef idx="0"/>
          <a:fontRef idx="minor"/>
        </p:style>
      </p:sp>
      <p:sp>
        <p:nvSpPr>
          <p:cNvPr id="8572" name="CustomShape 4"/>
          <p:cNvSpPr/>
          <p:nvPr/>
        </p:nvSpPr>
        <p:spPr>
          <a:xfrm>
            <a:off x="1036080" y="4019040"/>
            <a:ext cx="1963080" cy="1276200"/>
          </a:xfrm>
          <a:prstGeom prst="rect">
            <a:avLst/>
          </a:prstGeom>
          <a:solidFill>
            <a:schemeClr val="accent1">
              <a:lumMod val="20000"/>
              <a:lumOff val="80000"/>
            </a:schemeClr>
          </a:solidFill>
          <a:ln w="3175">
            <a:noFill/>
          </a:ln>
        </p:spPr>
        <p:style>
          <a:lnRef idx="0"/>
          <a:fillRef idx="0"/>
          <a:effectRef idx="0"/>
          <a:fontRef idx="minor"/>
        </p:style>
      </p:sp>
      <p:sp>
        <p:nvSpPr>
          <p:cNvPr id="8573" name="CustomShape 5"/>
          <p:cNvSpPr/>
          <p:nvPr/>
        </p:nvSpPr>
        <p:spPr>
          <a:xfrm>
            <a:off x="1115640" y="3255480"/>
            <a:ext cx="1827360" cy="446760"/>
          </a:xfrm>
          <a:prstGeom prst="rect">
            <a:avLst/>
          </a:prstGeom>
          <a:noFill/>
          <a:ln w="3175">
            <a:solidFill>
              <a:srgbClr val="000000"/>
            </a:solidFill>
            <a:round/>
          </a:ln>
        </p:spPr>
        <p:style>
          <a:lnRef idx="0"/>
          <a:fillRef idx="0"/>
          <a:effectRef idx="0"/>
          <a:fontRef idx="minor"/>
        </p:style>
      </p:sp>
      <p:sp>
        <p:nvSpPr>
          <p:cNvPr id="8574" name="CustomShape 6"/>
          <p:cNvSpPr/>
          <p:nvPr/>
        </p:nvSpPr>
        <p:spPr>
          <a:xfrm>
            <a:off x="1260360" y="3237480"/>
            <a:ext cx="155124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TLS </a:t>
            </a:r>
            <a:r>
              <a:rPr b="0" lang="en-US" sz="1600" spc="-1" strike="noStrike">
                <a:solidFill>
                  <a:srgbClr val="000000"/>
                </a:solidFill>
                <a:latin typeface="Calibri"/>
                <a:ea typeface="DejaVu Sans"/>
              </a:rPr>
              <a:t>encryption</a:t>
            </a:r>
            <a:endParaRPr b="0" lang="en-US" sz="1600" spc="-1" strike="noStrike">
              <a:latin typeface="Arial"/>
            </a:endParaRPr>
          </a:p>
        </p:txBody>
      </p:sp>
      <p:grpSp>
        <p:nvGrpSpPr>
          <p:cNvPr id="8575" name="Group 7"/>
          <p:cNvGrpSpPr/>
          <p:nvPr/>
        </p:nvGrpSpPr>
        <p:grpSpPr>
          <a:xfrm>
            <a:off x="1115640" y="4169880"/>
            <a:ext cx="1827360" cy="461160"/>
            <a:chOff x="1115640" y="4169880"/>
            <a:chExt cx="1827360" cy="461160"/>
          </a:xfrm>
        </p:grpSpPr>
        <p:sp>
          <p:nvSpPr>
            <p:cNvPr id="8576" name="CustomShape 8"/>
            <p:cNvSpPr/>
            <p:nvPr/>
          </p:nvSpPr>
          <p:spPr>
            <a:xfrm>
              <a:off x="1115640" y="4169880"/>
              <a:ext cx="1827360" cy="446760"/>
            </a:xfrm>
            <a:prstGeom prst="rect">
              <a:avLst/>
            </a:prstGeom>
            <a:noFill/>
            <a:ln w="3175">
              <a:solidFill>
                <a:srgbClr val="000000"/>
              </a:solidFill>
              <a:round/>
            </a:ln>
          </p:spPr>
          <p:style>
            <a:lnRef idx="0"/>
            <a:fillRef idx="0"/>
            <a:effectRef idx="0"/>
            <a:fontRef idx="minor"/>
          </p:style>
        </p:sp>
        <p:sp>
          <p:nvSpPr>
            <p:cNvPr id="8577" name="CustomShape 9"/>
            <p:cNvSpPr/>
            <p:nvPr/>
          </p:nvSpPr>
          <p:spPr>
            <a:xfrm>
              <a:off x="1351080" y="4175640"/>
              <a:ext cx="120852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TCP RDT</a:t>
              </a:r>
              <a:endParaRPr b="0" lang="en-US" sz="2400" spc="-1" strike="noStrike">
                <a:latin typeface="Arial"/>
              </a:endParaRPr>
            </a:p>
          </p:txBody>
        </p:sp>
      </p:grpSp>
      <p:grpSp>
        <p:nvGrpSpPr>
          <p:cNvPr id="8578" name="Group 10"/>
          <p:cNvGrpSpPr/>
          <p:nvPr/>
        </p:nvGrpSpPr>
        <p:grpSpPr>
          <a:xfrm>
            <a:off x="1054440" y="4684680"/>
            <a:ext cx="1922760" cy="465120"/>
            <a:chOff x="1054440" y="4684680"/>
            <a:chExt cx="1922760" cy="465120"/>
          </a:xfrm>
        </p:grpSpPr>
        <p:sp>
          <p:nvSpPr>
            <p:cNvPr id="8579" name="CustomShape 11"/>
            <p:cNvSpPr/>
            <p:nvPr/>
          </p:nvSpPr>
          <p:spPr>
            <a:xfrm>
              <a:off x="1098360" y="4703040"/>
              <a:ext cx="1827360" cy="446760"/>
            </a:xfrm>
            <a:prstGeom prst="rect">
              <a:avLst/>
            </a:prstGeom>
            <a:noFill/>
            <a:ln w="3175">
              <a:solidFill>
                <a:srgbClr val="000000"/>
              </a:solidFill>
              <a:round/>
            </a:ln>
          </p:spPr>
          <p:style>
            <a:lnRef idx="0"/>
            <a:fillRef idx="0"/>
            <a:effectRef idx="0"/>
            <a:fontRef idx="minor"/>
          </p:style>
        </p:sp>
        <p:sp>
          <p:nvSpPr>
            <p:cNvPr id="8580" name="CustomShape 12"/>
            <p:cNvSpPr/>
            <p:nvPr/>
          </p:nvSpPr>
          <p:spPr>
            <a:xfrm>
              <a:off x="1054440" y="4684680"/>
              <a:ext cx="1922760" cy="4554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DejaVu Sans"/>
                </a:rPr>
                <a:t>TCP </a:t>
              </a:r>
              <a:r>
                <a:rPr b="0" lang="en-US" sz="1800" spc="-1" strike="noStrike">
                  <a:solidFill>
                    <a:srgbClr val="000000"/>
                  </a:solidFill>
                  <a:latin typeface="Calibri"/>
                  <a:ea typeface="DejaVu Sans"/>
                </a:rPr>
                <a:t>Cong. Contr.</a:t>
              </a:r>
              <a:endParaRPr b="0" lang="en-US" sz="1800" spc="-1" strike="noStrike">
                <a:latin typeface="Arial"/>
              </a:endParaRPr>
            </a:p>
          </p:txBody>
        </p:sp>
      </p:grpSp>
      <p:sp>
        <p:nvSpPr>
          <p:cNvPr id="8581" name="CustomShape 13"/>
          <p:cNvSpPr/>
          <p:nvPr/>
        </p:nvSpPr>
        <p:spPr>
          <a:xfrm>
            <a:off x="3680640" y="1557720"/>
            <a:ext cx="1963080" cy="2172600"/>
          </a:xfrm>
          <a:prstGeom prst="rect">
            <a:avLst/>
          </a:prstGeom>
          <a:solidFill>
            <a:schemeClr val="accent1">
              <a:lumMod val="20000"/>
              <a:lumOff val="80000"/>
            </a:schemeClr>
          </a:solidFill>
          <a:ln w="3175">
            <a:noFill/>
          </a:ln>
        </p:spPr>
        <p:style>
          <a:lnRef idx="0"/>
          <a:fillRef idx="0"/>
          <a:effectRef idx="0"/>
          <a:fontRef idx="minor"/>
        </p:style>
      </p:sp>
      <p:sp>
        <p:nvSpPr>
          <p:cNvPr id="8582" name="CustomShape 14"/>
          <p:cNvSpPr/>
          <p:nvPr/>
        </p:nvSpPr>
        <p:spPr>
          <a:xfrm rot="16200000">
            <a:off x="-226440" y="4420800"/>
            <a:ext cx="114768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000000"/>
                </a:solidFill>
                <a:latin typeface="Calibri"/>
                <a:ea typeface="DejaVu Sans"/>
              </a:rPr>
              <a:t>transport</a:t>
            </a:r>
            <a:endParaRPr b="0" lang="en-US" sz="2000" spc="-1" strike="noStrike">
              <a:latin typeface="Arial"/>
            </a:endParaRPr>
          </a:p>
        </p:txBody>
      </p:sp>
      <p:sp>
        <p:nvSpPr>
          <p:cNvPr id="8583" name="CustomShape 15"/>
          <p:cNvSpPr/>
          <p:nvPr/>
        </p:nvSpPr>
        <p:spPr>
          <a:xfrm rot="16200000">
            <a:off x="-236160" y="2469240"/>
            <a:ext cx="132768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000000"/>
                </a:solidFill>
                <a:latin typeface="Calibri"/>
                <a:ea typeface="DejaVu Sans"/>
              </a:rPr>
              <a:t>application</a:t>
            </a:r>
            <a:endParaRPr b="0" lang="en-US" sz="2000" spc="-1" strike="noStrike">
              <a:latin typeface="Arial"/>
            </a:endParaRPr>
          </a:p>
        </p:txBody>
      </p:sp>
      <p:sp>
        <p:nvSpPr>
          <p:cNvPr id="8584" name="Line 16"/>
          <p:cNvSpPr/>
          <p:nvPr/>
        </p:nvSpPr>
        <p:spPr>
          <a:xfrm>
            <a:off x="1044000" y="3866400"/>
            <a:ext cx="4502160" cy="360"/>
          </a:xfrm>
          <a:prstGeom prst="line">
            <a:avLst/>
          </a:prstGeom>
          <a:ln w="12700">
            <a:solidFill>
              <a:srgbClr val="000000"/>
            </a:solidFill>
            <a:prstDash val="dash"/>
            <a:round/>
          </a:ln>
        </p:spPr>
        <p:style>
          <a:lnRef idx="0"/>
          <a:fillRef idx="0"/>
          <a:effectRef idx="0"/>
          <a:fontRef idx="minor"/>
        </p:style>
      </p:sp>
      <p:sp>
        <p:nvSpPr>
          <p:cNvPr id="8585" name="CustomShape 17"/>
          <p:cNvSpPr/>
          <p:nvPr/>
        </p:nvSpPr>
        <p:spPr>
          <a:xfrm>
            <a:off x="6796440" y="6025680"/>
            <a:ext cx="41983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(b) HTTP/2 with QUIC: no HOL blocking</a:t>
            </a:r>
            <a:endParaRPr b="0" lang="en-US" sz="2000" spc="-1" strike="noStrike">
              <a:latin typeface="Arial"/>
            </a:endParaRPr>
          </a:p>
        </p:txBody>
      </p:sp>
      <p:grpSp>
        <p:nvGrpSpPr>
          <p:cNvPr id="8586" name="Group 18"/>
          <p:cNvGrpSpPr/>
          <p:nvPr/>
        </p:nvGrpSpPr>
        <p:grpSpPr>
          <a:xfrm>
            <a:off x="3654360" y="4021560"/>
            <a:ext cx="1963080" cy="1276200"/>
            <a:chOff x="3654360" y="4021560"/>
            <a:chExt cx="1963080" cy="1276200"/>
          </a:xfrm>
        </p:grpSpPr>
        <p:sp>
          <p:nvSpPr>
            <p:cNvPr id="8587" name="CustomShape 19"/>
            <p:cNvSpPr/>
            <p:nvPr/>
          </p:nvSpPr>
          <p:spPr>
            <a:xfrm>
              <a:off x="3654360" y="4021560"/>
              <a:ext cx="1963080" cy="1276200"/>
            </a:xfrm>
            <a:prstGeom prst="rect">
              <a:avLst/>
            </a:prstGeom>
            <a:solidFill>
              <a:schemeClr val="accent1">
                <a:lumMod val="20000"/>
                <a:lumOff val="80000"/>
              </a:schemeClr>
            </a:solidFill>
            <a:ln w="3175">
              <a:noFill/>
            </a:ln>
          </p:spPr>
          <p:style>
            <a:lnRef idx="0"/>
            <a:fillRef idx="0"/>
            <a:effectRef idx="0"/>
            <a:fontRef idx="minor"/>
          </p:style>
        </p:sp>
        <p:grpSp>
          <p:nvGrpSpPr>
            <p:cNvPr id="8588" name="Group 20"/>
            <p:cNvGrpSpPr/>
            <p:nvPr/>
          </p:nvGrpSpPr>
          <p:grpSpPr>
            <a:xfrm>
              <a:off x="3733560" y="4172400"/>
              <a:ext cx="1827360" cy="461160"/>
              <a:chOff x="3733560" y="4172400"/>
              <a:chExt cx="1827360" cy="461160"/>
            </a:xfrm>
          </p:grpSpPr>
          <p:sp>
            <p:nvSpPr>
              <p:cNvPr id="8589" name="CustomShape 21"/>
              <p:cNvSpPr/>
              <p:nvPr/>
            </p:nvSpPr>
            <p:spPr>
              <a:xfrm>
                <a:off x="3733560" y="4172400"/>
                <a:ext cx="1827360" cy="446760"/>
              </a:xfrm>
              <a:prstGeom prst="rect">
                <a:avLst/>
              </a:prstGeom>
              <a:noFill/>
              <a:ln w="3175">
                <a:solidFill>
                  <a:srgbClr val="000000"/>
                </a:solidFill>
                <a:round/>
              </a:ln>
            </p:spPr>
            <p:style>
              <a:lnRef idx="0"/>
              <a:fillRef idx="0"/>
              <a:effectRef idx="0"/>
              <a:fontRef idx="minor"/>
            </p:style>
          </p:sp>
          <p:sp>
            <p:nvSpPr>
              <p:cNvPr id="8590" name="CustomShape 22"/>
              <p:cNvSpPr/>
              <p:nvPr/>
            </p:nvSpPr>
            <p:spPr>
              <a:xfrm>
                <a:off x="3969000" y="4178160"/>
                <a:ext cx="120852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TCP RDT</a:t>
                </a:r>
                <a:endParaRPr b="0" lang="en-US" sz="2400" spc="-1" strike="noStrike">
                  <a:latin typeface="Arial"/>
                </a:endParaRPr>
              </a:p>
            </p:txBody>
          </p:sp>
        </p:grpSp>
        <p:grpSp>
          <p:nvGrpSpPr>
            <p:cNvPr id="8591" name="Group 23"/>
            <p:cNvGrpSpPr/>
            <p:nvPr/>
          </p:nvGrpSpPr>
          <p:grpSpPr>
            <a:xfrm>
              <a:off x="3672360" y="4687200"/>
              <a:ext cx="1922760" cy="465120"/>
              <a:chOff x="3672360" y="4687200"/>
              <a:chExt cx="1922760" cy="465120"/>
            </a:xfrm>
          </p:grpSpPr>
          <p:sp>
            <p:nvSpPr>
              <p:cNvPr id="8592" name="CustomShape 24"/>
              <p:cNvSpPr/>
              <p:nvPr/>
            </p:nvSpPr>
            <p:spPr>
              <a:xfrm>
                <a:off x="3716280" y="4705560"/>
                <a:ext cx="1827360" cy="446760"/>
              </a:xfrm>
              <a:prstGeom prst="rect">
                <a:avLst/>
              </a:prstGeom>
              <a:noFill/>
              <a:ln w="3175">
                <a:solidFill>
                  <a:srgbClr val="000000"/>
                </a:solidFill>
                <a:round/>
              </a:ln>
            </p:spPr>
            <p:style>
              <a:lnRef idx="0"/>
              <a:fillRef idx="0"/>
              <a:effectRef idx="0"/>
              <a:fontRef idx="minor"/>
            </p:style>
          </p:sp>
          <p:sp>
            <p:nvSpPr>
              <p:cNvPr id="8593" name="CustomShape 25"/>
              <p:cNvSpPr/>
              <p:nvPr/>
            </p:nvSpPr>
            <p:spPr>
              <a:xfrm>
                <a:off x="3672360" y="4687200"/>
                <a:ext cx="1922760" cy="4554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DejaVu Sans"/>
                  </a:rPr>
                  <a:t>TCP </a:t>
                </a:r>
                <a:r>
                  <a:rPr b="0" lang="en-US" sz="1800" spc="-1" strike="noStrike">
                    <a:solidFill>
                      <a:srgbClr val="000000"/>
                    </a:solidFill>
                    <a:latin typeface="Calibri"/>
                    <a:ea typeface="DejaVu Sans"/>
                  </a:rPr>
                  <a:t>Cong. Contr.</a:t>
                </a:r>
                <a:endParaRPr b="0" lang="en-US" sz="1800" spc="-1" strike="noStrike">
                  <a:latin typeface="Arial"/>
                </a:endParaRPr>
              </a:p>
            </p:txBody>
          </p:sp>
        </p:grpSp>
      </p:grpSp>
      <p:sp>
        <p:nvSpPr>
          <p:cNvPr id="8594" name="CustomShape 26"/>
          <p:cNvSpPr/>
          <p:nvPr/>
        </p:nvSpPr>
        <p:spPr>
          <a:xfrm>
            <a:off x="3822840" y="3261240"/>
            <a:ext cx="1827360" cy="446760"/>
          </a:xfrm>
          <a:prstGeom prst="rect">
            <a:avLst/>
          </a:prstGeom>
          <a:noFill/>
          <a:ln w="3175">
            <a:solidFill>
              <a:srgbClr val="000000"/>
            </a:solidFill>
            <a:round/>
          </a:ln>
        </p:spPr>
        <p:style>
          <a:lnRef idx="0"/>
          <a:fillRef idx="0"/>
          <a:effectRef idx="0"/>
          <a:fontRef idx="minor"/>
        </p:style>
      </p:sp>
      <p:sp>
        <p:nvSpPr>
          <p:cNvPr id="8595" name="CustomShape 27"/>
          <p:cNvSpPr/>
          <p:nvPr/>
        </p:nvSpPr>
        <p:spPr>
          <a:xfrm>
            <a:off x="3960360" y="3242880"/>
            <a:ext cx="155124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TLS </a:t>
            </a:r>
            <a:r>
              <a:rPr b="0" lang="en-US" sz="1600" spc="-1" strike="noStrike">
                <a:solidFill>
                  <a:srgbClr val="000000"/>
                </a:solidFill>
                <a:latin typeface="Calibri"/>
                <a:ea typeface="DejaVu Sans"/>
              </a:rPr>
              <a:t>encryption</a:t>
            </a:r>
            <a:endParaRPr b="0" lang="en-US" sz="1600" spc="-1" strike="noStrike">
              <a:latin typeface="Arial"/>
            </a:endParaRPr>
          </a:p>
        </p:txBody>
      </p:sp>
      <p:sp>
        <p:nvSpPr>
          <p:cNvPr id="8596" name="CustomShape 28"/>
          <p:cNvSpPr/>
          <p:nvPr/>
        </p:nvSpPr>
        <p:spPr>
          <a:xfrm>
            <a:off x="2308680" y="2654640"/>
            <a:ext cx="1708200" cy="2821680"/>
          </a:xfrm>
          <a:custGeom>
            <a:avLst/>
            <a:gdLst/>
            <a:ahLst/>
            <a:rect l="l" t="t" r="r" b="b"/>
            <a:pathLst>
              <a:path w="1710813" h="2824317">
                <a:moveTo>
                  <a:pt x="0" y="376084"/>
                </a:moveTo>
                <a:lnTo>
                  <a:pt x="0" y="2824317"/>
                </a:lnTo>
                <a:lnTo>
                  <a:pt x="95865" y="2824317"/>
                </a:lnTo>
                <a:lnTo>
                  <a:pt x="1710813" y="2824317"/>
                </a:lnTo>
                <a:lnTo>
                  <a:pt x="1710813" y="2676833"/>
                </a:lnTo>
                <a:lnTo>
                  <a:pt x="1710813" y="0"/>
                </a:lnTo>
              </a:path>
            </a:pathLst>
          </a:custGeom>
          <a:noFill/>
          <a:ln>
            <a:solidFill>
              <a:srgbClr val="0000a3"/>
            </a:solidFill>
            <a:tailEnd len="med" type="triangle" w="med"/>
          </a:ln>
        </p:spPr>
        <p:style>
          <a:lnRef idx="2">
            <a:schemeClr val="accent1">
              <a:shade val="50000"/>
            </a:schemeClr>
          </a:lnRef>
          <a:fillRef idx="1">
            <a:schemeClr val="accent1"/>
          </a:fillRef>
          <a:effectRef idx="0">
            <a:schemeClr val="accent1"/>
          </a:effectRef>
          <a:fontRef idx="minor"/>
        </p:style>
      </p:sp>
      <p:sp>
        <p:nvSpPr>
          <p:cNvPr id="8597" name="CustomShape 29"/>
          <p:cNvSpPr/>
          <p:nvPr/>
        </p:nvSpPr>
        <p:spPr>
          <a:xfrm>
            <a:off x="1947600" y="2410920"/>
            <a:ext cx="2327040" cy="3140280"/>
          </a:xfrm>
          <a:custGeom>
            <a:avLst/>
            <a:gdLst/>
            <a:ahLst/>
            <a:rect l="l" t="t" r="r" b="b"/>
            <a:pathLst>
              <a:path w="2455606" h="2831690">
                <a:moveTo>
                  <a:pt x="0" y="0"/>
                </a:moveTo>
                <a:lnTo>
                  <a:pt x="0" y="2831690"/>
                </a:lnTo>
                <a:lnTo>
                  <a:pt x="88490" y="2831690"/>
                </a:lnTo>
                <a:lnTo>
                  <a:pt x="2455606" y="2831690"/>
                </a:lnTo>
                <a:lnTo>
                  <a:pt x="2455606" y="1755057"/>
                </a:lnTo>
              </a:path>
            </a:pathLst>
          </a:custGeom>
          <a:noFill/>
          <a:ln>
            <a:solidFill>
              <a:srgbClr val="0000a3"/>
            </a:solidFill>
            <a:tailEnd len="med" type="triangle" w="med"/>
          </a:ln>
        </p:spPr>
        <p:style>
          <a:lnRef idx="2">
            <a:schemeClr val="accent1">
              <a:shade val="50000"/>
            </a:schemeClr>
          </a:lnRef>
          <a:fillRef idx="1">
            <a:schemeClr val="accent1"/>
          </a:fillRef>
          <a:effectRef idx="0">
            <a:schemeClr val="accent1"/>
          </a:effectRef>
          <a:fontRef idx="minor"/>
        </p:style>
      </p:sp>
      <p:sp>
        <p:nvSpPr>
          <p:cNvPr id="8598" name="CustomShape 30"/>
          <p:cNvSpPr/>
          <p:nvPr/>
        </p:nvSpPr>
        <p:spPr>
          <a:xfrm>
            <a:off x="2120040" y="4420080"/>
            <a:ext cx="2282400" cy="1089000"/>
          </a:xfrm>
          <a:custGeom>
            <a:avLst/>
            <a:gdLst/>
            <a:ahLst/>
            <a:rect l="l" t="t" r="r" b="b"/>
            <a:pathLst>
              <a:path w="2558845" h="1091381">
                <a:moveTo>
                  <a:pt x="2558845" y="0"/>
                </a:moveTo>
                <a:lnTo>
                  <a:pt x="2558845" y="1091381"/>
                </a:lnTo>
                <a:lnTo>
                  <a:pt x="2485103" y="1091381"/>
                </a:lnTo>
                <a:lnTo>
                  <a:pt x="0" y="1091381"/>
                </a:lnTo>
                <a:lnTo>
                  <a:pt x="0" y="582562"/>
                </a:lnTo>
                <a:lnTo>
                  <a:pt x="0" y="14749"/>
                </a:lnTo>
              </a:path>
            </a:pathLst>
          </a:custGeom>
          <a:noFill/>
          <a:ln>
            <a:solidFill>
              <a:srgbClr val="325490"/>
            </a:solidFill>
            <a:tailEnd len="med" type="triangle" w="med"/>
          </a:ln>
        </p:spPr>
        <p:style>
          <a:lnRef idx="2">
            <a:schemeClr val="accent1">
              <a:shade val="50000"/>
            </a:schemeClr>
          </a:lnRef>
          <a:fillRef idx="1">
            <a:schemeClr val="accent1"/>
          </a:fillRef>
          <a:effectRef idx="0">
            <a:schemeClr val="accent1"/>
          </a:effectRef>
          <a:fontRef idx="minor"/>
        </p:style>
      </p:sp>
      <p:sp>
        <p:nvSpPr>
          <p:cNvPr id="8599" name="CustomShape 31"/>
          <p:cNvSpPr/>
          <p:nvPr/>
        </p:nvSpPr>
        <p:spPr>
          <a:xfrm>
            <a:off x="4018680" y="4262760"/>
            <a:ext cx="635760" cy="302760"/>
          </a:xfrm>
          <a:prstGeom prst="rect">
            <a:avLst/>
          </a:prstGeom>
          <a:solidFill>
            <a:schemeClr val="bg1"/>
          </a:solid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ff0000"/>
                </a:solidFill>
                <a:latin typeface="Calibri"/>
                <a:ea typeface="DejaVu Sans"/>
              </a:rPr>
              <a:t>error!</a:t>
            </a:r>
            <a:endParaRPr b="0" lang="en-US" sz="1400" spc="-1" strike="noStrike">
              <a:latin typeface="Arial"/>
            </a:endParaRPr>
          </a:p>
        </p:txBody>
      </p:sp>
      <p:sp>
        <p:nvSpPr>
          <p:cNvPr id="8600" name="CustomShape 32"/>
          <p:cNvSpPr/>
          <p:nvPr/>
        </p:nvSpPr>
        <p:spPr>
          <a:xfrm>
            <a:off x="2162520" y="2535480"/>
            <a:ext cx="2342880" cy="3020760"/>
          </a:xfrm>
          <a:custGeom>
            <a:avLst/>
            <a:gdLst/>
            <a:ahLst/>
            <a:rect l="l" t="t" r="r" b="b"/>
            <a:pathLst>
              <a:path w="2573594" h="3023419">
                <a:moveTo>
                  <a:pt x="0" y="1976284"/>
                </a:moveTo>
                <a:lnTo>
                  <a:pt x="0" y="3023419"/>
                </a:lnTo>
                <a:lnTo>
                  <a:pt x="2573594" y="3023419"/>
                </a:lnTo>
                <a:lnTo>
                  <a:pt x="2573594" y="0"/>
                </a:lnTo>
              </a:path>
            </a:pathLst>
          </a:custGeom>
          <a:noFill/>
          <a:ln>
            <a:solidFill>
              <a:srgbClr val="0000a3"/>
            </a:solidFill>
            <a:tailEnd len="med" type="triangle" w="lg"/>
          </a:ln>
        </p:spPr>
        <p:style>
          <a:lnRef idx="2">
            <a:schemeClr val="accent1">
              <a:shade val="50000"/>
            </a:schemeClr>
          </a:lnRef>
          <a:fillRef idx="1">
            <a:schemeClr val="accent1"/>
          </a:fillRef>
          <a:effectRef idx="0">
            <a:schemeClr val="accent1"/>
          </a:effectRef>
          <a:fontRef idx="minor"/>
        </p:style>
      </p:sp>
      <p:sp>
        <p:nvSpPr>
          <p:cNvPr id="8601" name="CustomShape 33"/>
          <p:cNvSpPr/>
          <p:nvPr/>
        </p:nvSpPr>
        <p:spPr>
          <a:xfrm>
            <a:off x="1714680" y="2240280"/>
            <a:ext cx="3186360" cy="3312360"/>
          </a:xfrm>
          <a:custGeom>
            <a:avLst/>
            <a:gdLst/>
            <a:ahLst/>
            <a:rect l="l" t="t" r="r" b="b"/>
            <a:pathLst>
              <a:path w="3188970" h="3314700">
                <a:moveTo>
                  <a:pt x="0" y="0"/>
                </a:moveTo>
                <a:lnTo>
                  <a:pt x="0" y="3314700"/>
                </a:lnTo>
                <a:lnTo>
                  <a:pt x="3188970" y="3314700"/>
                </a:lnTo>
                <a:lnTo>
                  <a:pt x="3188970" y="11430"/>
                </a:lnTo>
                <a:lnTo>
                  <a:pt x="3188970" y="11430"/>
                </a:lnTo>
              </a:path>
            </a:pathLst>
          </a:custGeom>
          <a:noFill/>
          <a:ln>
            <a:solidFill>
              <a:srgbClr val="0000a3"/>
            </a:solidFill>
            <a:tailEnd len="med" type="triangle" w="med"/>
          </a:ln>
        </p:spPr>
        <p:style>
          <a:lnRef idx="2">
            <a:schemeClr val="accent1">
              <a:shade val="50000"/>
            </a:schemeClr>
          </a:lnRef>
          <a:fillRef idx="1">
            <a:schemeClr val="accent1"/>
          </a:fillRef>
          <a:effectRef idx="0">
            <a:schemeClr val="accent1"/>
          </a:effectRef>
          <a:fontRef idx="minor"/>
        </p:style>
      </p:sp>
      <p:grpSp>
        <p:nvGrpSpPr>
          <p:cNvPr id="8602" name="Group 34"/>
          <p:cNvGrpSpPr/>
          <p:nvPr/>
        </p:nvGrpSpPr>
        <p:grpSpPr>
          <a:xfrm>
            <a:off x="1247760" y="1815480"/>
            <a:ext cx="1026360" cy="452880"/>
            <a:chOff x="1247760" y="1815480"/>
            <a:chExt cx="1026360" cy="452880"/>
          </a:xfrm>
        </p:grpSpPr>
        <p:sp>
          <p:nvSpPr>
            <p:cNvPr id="8603" name="CustomShape 35"/>
            <p:cNvSpPr/>
            <p:nvPr/>
          </p:nvSpPr>
          <p:spPr>
            <a:xfrm>
              <a:off x="1428840" y="1815480"/>
              <a:ext cx="684360" cy="437400"/>
            </a:xfrm>
            <a:prstGeom prst="rect">
              <a:avLst/>
            </a:prstGeom>
            <a:solidFill>
              <a:srgbClr val="ffffff"/>
            </a:solidFill>
            <a:ln w="3175">
              <a:solidFill>
                <a:srgbClr val="000000"/>
              </a:solidFill>
              <a:round/>
            </a:ln>
          </p:spPr>
          <p:style>
            <a:lnRef idx="0"/>
            <a:fillRef idx="0"/>
            <a:effectRef idx="0"/>
            <a:fontRef idx="minor"/>
          </p:style>
        </p:sp>
        <p:sp>
          <p:nvSpPr>
            <p:cNvPr id="8604" name="CustomShape 36"/>
            <p:cNvSpPr/>
            <p:nvPr/>
          </p:nvSpPr>
          <p:spPr>
            <a:xfrm>
              <a:off x="1247760" y="1838160"/>
              <a:ext cx="1026360" cy="43020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0" lang="en-US" sz="1400" spc="-1" strike="noStrike">
                  <a:solidFill>
                    <a:srgbClr val="000000"/>
                  </a:solidFill>
                  <a:latin typeface="Calibri"/>
                  <a:ea typeface="DejaVu Sans"/>
                </a:rPr>
                <a:t>HTTP </a:t>
              </a:r>
              <a:endParaRPr b="0" lang="en-US" sz="1400" spc="-1" strike="noStrike">
                <a:latin typeface="Arial"/>
              </a:endParaRPr>
            </a:p>
            <a:p>
              <a:pPr algn="ctr">
                <a:lnSpc>
                  <a:spcPct val="80000"/>
                </a:lnSpc>
                <a:tabLst>
                  <a:tab algn="l" pos="0"/>
                </a:tabLst>
              </a:pPr>
              <a:r>
                <a:rPr b="0" lang="en-US" sz="1400" spc="-1" strike="noStrike">
                  <a:solidFill>
                    <a:srgbClr val="000000"/>
                  </a:solidFill>
                  <a:latin typeface="Calibri"/>
                  <a:ea typeface="DejaVu Sans"/>
                </a:rPr>
                <a:t>GET </a:t>
              </a:r>
              <a:endParaRPr b="0" lang="en-US" sz="1400" spc="-1" strike="noStrike">
                <a:latin typeface="Arial"/>
              </a:endParaRPr>
            </a:p>
          </p:txBody>
        </p:sp>
      </p:grpSp>
      <p:grpSp>
        <p:nvGrpSpPr>
          <p:cNvPr id="8605" name="Group 37"/>
          <p:cNvGrpSpPr/>
          <p:nvPr/>
        </p:nvGrpSpPr>
        <p:grpSpPr>
          <a:xfrm>
            <a:off x="1510560" y="2208960"/>
            <a:ext cx="1026360" cy="452880"/>
            <a:chOff x="1510560" y="2208960"/>
            <a:chExt cx="1026360" cy="452880"/>
          </a:xfrm>
        </p:grpSpPr>
        <p:sp>
          <p:nvSpPr>
            <p:cNvPr id="8606" name="CustomShape 38"/>
            <p:cNvSpPr/>
            <p:nvPr/>
          </p:nvSpPr>
          <p:spPr>
            <a:xfrm>
              <a:off x="1670760" y="2208960"/>
              <a:ext cx="684360" cy="437400"/>
            </a:xfrm>
            <a:prstGeom prst="rect">
              <a:avLst/>
            </a:prstGeom>
            <a:solidFill>
              <a:srgbClr val="ffffff"/>
            </a:solidFill>
            <a:ln w="3175">
              <a:solidFill>
                <a:srgbClr val="000000"/>
              </a:solidFill>
              <a:round/>
            </a:ln>
          </p:spPr>
          <p:style>
            <a:lnRef idx="0"/>
            <a:fillRef idx="0"/>
            <a:effectRef idx="0"/>
            <a:fontRef idx="minor"/>
          </p:style>
        </p:sp>
        <p:sp>
          <p:nvSpPr>
            <p:cNvPr id="8607" name="CustomShape 39"/>
            <p:cNvSpPr/>
            <p:nvPr/>
          </p:nvSpPr>
          <p:spPr>
            <a:xfrm>
              <a:off x="1510560" y="2231640"/>
              <a:ext cx="1026360" cy="43020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0" lang="en-US" sz="1400" spc="-1" strike="noStrike">
                  <a:solidFill>
                    <a:srgbClr val="000000"/>
                  </a:solidFill>
                  <a:latin typeface="Calibri"/>
                  <a:ea typeface="DejaVu Sans"/>
                </a:rPr>
                <a:t>HTTP </a:t>
              </a:r>
              <a:endParaRPr b="0" lang="en-US" sz="1400" spc="-1" strike="noStrike">
                <a:latin typeface="Arial"/>
              </a:endParaRPr>
            </a:p>
            <a:p>
              <a:pPr algn="ctr">
                <a:lnSpc>
                  <a:spcPct val="80000"/>
                </a:lnSpc>
                <a:tabLst>
                  <a:tab algn="l" pos="0"/>
                </a:tabLst>
              </a:pPr>
              <a:r>
                <a:rPr b="0" lang="en-US" sz="1400" spc="-1" strike="noStrike">
                  <a:solidFill>
                    <a:srgbClr val="000000"/>
                  </a:solidFill>
                  <a:latin typeface="Calibri"/>
                  <a:ea typeface="DejaVu Sans"/>
                </a:rPr>
                <a:t>GET </a:t>
              </a:r>
              <a:endParaRPr b="0" lang="en-US" sz="1400" spc="-1" strike="noStrike">
                <a:latin typeface="Arial"/>
              </a:endParaRPr>
            </a:p>
          </p:txBody>
        </p:sp>
      </p:grpSp>
      <p:grpSp>
        <p:nvGrpSpPr>
          <p:cNvPr id="8608" name="Group 40"/>
          <p:cNvGrpSpPr/>
          <p:nvPr/>
        </p:nvGrpSpPr>
        <p:grpSpPr>
          <a:xfrm>
            <a:off x="5386320" y="1360440"/>
            <a:ext cx="307800" cy="626400"/>
            <a:chOff x="5386320" y="1360440"/>
            <a:chExt cx="307800" cy="626400"/>
          </a:xfrm>
        </p:grpSpPr>
        <p:sp>
          <p:nvSpPr>
            <p:cNvPr id="8609" name="CustomShape 41"/>
            <p:cNvSpPr/>
            <p:nvPr/>
          </p:nvSpPr>
          <p:spPr>
            <a:xfrm>
              <a:off x="5631840" y="1361520"/>
              <a:ext cx="59040" cy="5976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8610" name="CustomShape 42"/>
            <p:cNvSpPr/>
            <p:nvPr/>
          </p:nvSpPr>
          <p:spPr>
            <a:xfrm>
              <a:off x="5401080" y="1360440"/>
              <a:ext cx="224640" cy="5968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8611" name="CustomShape 43"/>
            <p:cNvSpPr/>
            <p:nvPr/>
          </p:nvSpPr>
          <p:spPr>
            <a:xfrm>
              <a:off x="5643360" y="1397520"/>
              <a:ext cx="34200" cy="5526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8612" name="CustomShape 44"/>
            <p:cNvSpPr/>
            <p:nvPr/>
          </p:nvSpPr>
          <p:spPr>
            <a:xfrm>
              <a:off x="5635440" y="1678320"/>
              <a:ext cx="54720" cy="471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8613" name="CustomShape 45"/>
            <p:cNvSpPr/>
            <p:nvPr/>
          </p:nvSpPr>
          <p:spPr>
            <a:xfrm>
              <a:off x="5401080" y="1430640"/>
              <a:ext cx="127080" cy="8640"/>
            </a:xfrm>
            <a:prstGeom prst="rect">
              <a:avLst/>
            </a:prstGeom>
            <a:solidFill>
              <a:srgbClr val="000000"/>
            </a:solidFill>
            <a:ln w="9525">
              <a:solidFill>
                <a:srgbClr val="000000"/>
              </a:solidFill>
              <a:miter/>
            </a:ln>
          </p:spPr>
          <p:style>
            <a:lnRef idx="0"/>
            <a:fillRef idx="0"/>
            <a:effectRef idx="0"/>
            <a:fontRef idx="minor"/>
          </p:style>
        </p:sp>
        <p:grpSp>
          <p:nvGrpSpPr>
            <p:cNvPr id="8614" name="Group 46"/>
            <p:cNvGrpSpPr/>
            <p:nvPr/>
          </p:nvGrpSpPr>
          <p:grpSpPr>
            <a:xfrm>
              <a:off x="5518080" y="1423800"/>
              <a:ext cx="124920" cy="35640"/>
              <a:chOff x="5518080" y="1423800"/>
              <a:chExt cx="124920" cy="35640"/>
            </a:xfrm>
          </p:grpSpPr>
          <p:sp>
            <p:nvSpPr>
              <p:cNvPr id="8615" name="CustomShape 47"/>
              <p:cNvSpPr/>
              <p:nvPr/>
            </p:nvSpPr>
            <p:spPr>
              <a:xfrm>
                <a:off x="5518080" y="1423800"/>
                <a:ext cx="124920" cy="35640"/>
              </a:xfrm>
              <a:prstGeom prst="roundRect">
                <a:avLst>
                  <a:gd name="adj" fmla="val 50000"/>
                </a:avLst>
              </a:prstGeom>
              <a:solidFill>
                <a:srgbClr val="000000"/>
              </a:solidFill>
              <a:ln w="0">
                <a:noFill/>
              </a:ln>
            </p:spPr>
            <p:style>
              <a:lnRef idx="0"/>
              <a:fillRef idx="0"/>
              <a:effectRef idx="0"/>
              <a:fontRef idx="minor"/>
            </p:style>
          </p:sp>
          <p:sp>
            <p:nvSpPr>
              <p:cNvPr id="8616" name="CustomShape 48"/>
              <p:cNvSpPr/>
              <p:nvPr/>
            </p:nvSpPr>
            <p:spPr>
              <a:xfrm>
                <a:off x="5519880" y="1428480"/>
                <a:ext cx="120600" cy="266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617" name="CustomShape 49"/>
            <p:cNvSpPr/>
            <p:nvPr/>
          </p:nvSpPr>
          <p:spPr>
            <a:xfrm>
              <a:off x="5405400" y="1514520"/>
              <a:ext cx="127080" cy="11160"/>
            </a:xfrm>
            <a:prstGeom prst="rect">
              <a:avLst/>
            </a:prstGeom>
            <a:solidFill>
              <a:srgbClr val="000000"/>
            </a:solidFill>
            <a:ln w="9525">
              <a:solidFill>
                <a:srgbClr val="000000"/>
              </a:solidFill>
              <a:miter/>
            </a:ln>
          </p:spPr>
          <p:style>
            <a:lnRef idx="0"/>
            <a:fillRef idx="0"/>
            <a:effectRef idx="0"/>
            <a:fontRef idx="minor"/>
          </p:style>
        </p:sp>
        <p:grpSp>
          <p:nvGrpSpPr>
            <p:cNvPr id="8618" name="Group 50"/>
            <p:cNvGrpSpPr/>
            <p:nvPr/>
          </p:nvGrpSpPr>
          <p:grpSpPr>
            <a:xfrm>
              <a:off x="5518080" y="1509840"/>
              <a:ext cx="124920" cy="31320"/>
              <a:chOff x="5518080" y="1509840"/>
              <a:chExt cx="124920" cy="31320"/>
            </a:xfrm>
          </p:grpSpPr>
          <p:sp>
            <p:nvSpPr>
              <p:cNvPr id="8619" name="CustomShape 51"/>
              <p:cNvSpPr/>
              <p:nvPr/>
            </p:nvSpPr>
            <p:spPr>
              <a:xfrm>
                <a:off x="5518080" y="1509840"/>
                <a:ext cx="124920" cy="31320"/>
              </a:xfrm>
              <a:prstGeom prst="roundRect">
                <a:avLst>
                  <a:gd name="adj" fmla="val 50000"/>
                </a:avLst>
              </a:prstGeom>
              <a:solidFill>
                <a:srgbClr val="000000"/>
              </a:solidFill>
              <a:ln w="0">
                <a:noFill/>
              </a:ln>
            </p:spPr>
            <p:style>
              <a:lnRef idx="0"/>
              <a:fillRef idx="0"/>
              <a:effectRef idx="0"/>
              <a:fontRef idx="minor"/>
            </p:style>
          </p:sp>
          <p:sp>
            <p:nvSpPr>
              <p:cNvPr id="8620" name="CustomShape 52"/>
              <p:cNvSpPr/>
              <p:nvPr/>
            </p:nvSpPr>
            <p:spPr>
              <a:xfrm>
                <a:off x="5520240" y="1514520"/>
                <a:ext cx="120600" cy="22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621" name="CustomShape 53"/>
            <p:cNvSpPr/>
            <p:nvPr/>
          </p:nvSpPr>
          <p:spPr>
            <a:xfrm>
              <a:off x="5403240" y="1604880"/>
              <a:ext cx="127080" cy="8640"/>
            </a:xfrm>
            <a:prstGeom prst="rect">
              <a:avLst/>
            </a:prstGeom>
            <a:solidFill>
              <a:srgbClr val="000000"/>
            </a:solidFill>
            <a:ln w="9525">
              <a:solidFill>
                <a:srgbClr val="000000"/>
              </a:solidFill>
              <a:miter/>
            </a:ln>
          </p:spPr>
          <p:style>
            <a:lnRef idx="0"/>
            <a:fillRef idx="0"/>
            <a:effectRef idx="0"/>
            <a:fontRef idx="minor"/>
          </p:style>
        </p:sp>
        <p:sp>
          <p:nvSpPr>
            <p:cNvPr id="8622" name="CustomShape 54"/>
            <p:cNvSpPr/>
            <p:nvPr/>
          </p:nvSpPr>
          <p:spPr>
            <a:xfrm>
              <a:off x="5405400" y="1681920"/>
              <a:ext cx="127080" cy="11160"/>
            </a:xfrm>
            <a:prstGeom prst="rect">
              <a:avLst/>
            </a:prstGeom>
            <a:solidFill>
              <a:srgbClr val="000000"/>
            </a:solidFill>
            <a:ln w="9525">
              <a:solidFill>
                <a:srgbClr val="000000"/>
              </a:solidFill>
              <a:miter/>
            </a:ln>
          </p:spPr>
          <p:style>
            <a:lnRef idx="0"/>
            <a:fillRef idx="0"/>
            <a:effectRef idx="0"/>
            <a:fontRef idx="minor"/>
          </p:style>
        </p:sp>
        <p:grpSp>
          <p:nvGrpSpPr>
            <p:cNvPr id="8623" name="Group 55"/>
            <p:cNvGrpSpPr/>
            <p:nvPr/>
          </p:nvGrpSpPr>
          <p:grpSpPr>
            <a:xfrm>
              <a:off x="5515920" y="1675080"/>
              <a:ext cx="124920" cy="54000"/>
              <a:chOff x="5515920" y="1675080"/>
              <a:chExt cx="124920" cy="54000"/>
            </a:xfrm>
          </p:grpSpPr>
          <p:sp>
            <p:nvSpPr>
              <p:cNvPr id="8624" name="CustomShape 56"/>
              <p:cNvSpPr/>
              <p:nvPr/>
            </p:nvSpPr>
            <p:spPr>
              <a:xfrm>
                <a:off x="5515920" y="1675080"/>
                <a:ext cx="124920" cy="54000"/>
              </a:xfrm>
              <a:prstGeom prst="roundRect">
                <a:avLst>
                  <a:gd name="adj" fmla="val 50000"/>
                </a:avLst>
              </a:prstGeom>
              <a:solidFill>
                <a:srgbClr val="000000"/>
              </a:solidFill>
              <a:ln w="0">
                <a:noFill/>
              </a:ln>
            </p:spPr>
            <p:style>
              <a:lnRef idx="0"/>
              <a:fillRef idx="0"/>
              <a:effectRef idx="0"/>
              <a:fontRef idx="minor"/>
            </p:style>
          </p:sp>
          <p:sp>
            <p:nvSpPr>
              <p:cNvPr id="8625" name="CustomShape 57"/>
              <p:cNvSpPr/>
              <p:nvPr/>
            </p:nvSpPr>
            <p:spPr>
              <a:xfrm>
                <a:off x="5518080" y="1679400"/>
                <a:ext cx="120600" cy="291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626" name="CustomShape 58"/>
            <p:cNvSpPr/>
            <p:nvPr/>
          </p:nvSpPr>
          <p:spPr>
            <a:xfrm>
              <a:off x="5636160" y="1603440"/>
              <a:ext cx="54720" cy="468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8627" name="Group 59"/>
            <p:cNvGrpSpPr/>
            <p:nvPr/>
          </p:nvGrpSpPr>
          <p:grpSpPr>
            <a:xfrm>
              <a:off x="5515920" y="1595880"/>
              <a:ext cx="124920" cy="33840"/>
              <a:chOff x="5515920" y="1595880"/>
              <a:chExt cx="124920" cy="33840"/>
            </a:xfrm>
          </p:grpSpPr>
          <p:sp>
            <p:nvSpPr>
              <p:cNvPr id="8628" name="CustomShape 60"/>
              <p:cNvSpPr/>
              <p:nvPr/>
            </p:nvSpPr>
            <p:spPr>
              <a:xfrm>
                <a:off x="5515920" y="1595880"/>
                <a:ext cx="124920" cy="33840"/>
              </a:xfrm>
              <a:prstGeom prst="roundRect">
                <a:avLst>
                  <a:gd name="adj" fmla="val 50000"/>
                </a:avLst>
              </a:prstGeom>
              <a:solidFill>
                <a:srgbClr val="000000"/>
              </a:solidFill>
              <a:ln w="0">
                <a:noFill/>
              </a:ln>
            </p:spPr>
            <p:style>
              <a:lnRef idx="0"/>
              <a:fillRef idx="0"/>
              <a:effectRef idx="0"/>
              <a:fontRef idx="minor"/>
            </p:style>
          </p:sp>
          <p:sp>
            <p:nvSpPr>
              <p:cNvPr id="8629" name="CustomShape 61"/>
              <p:cNvSpPr/>
              <p:nvPr/>
            </p:nvSpPr>
            <p:spPr>
              <a:xfrm>
                <a:off x="5518080" y="1600560"/>
                <a:ext cx="120600" cy="24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630" name="CustomShape 62"/>
            <p:cNvSpPr/>
            <p:nvPr/>
          </p:nvSpPr>
          <p:spPr>
            <a:xfrm>
              <a:off x="5628600" y="1360440"/>
              <a:ext cx="12240" cy="59940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8631" name="CustomShape 63"/>
            <p:cNvSpPr/>
            <p:nvPr/>
          </p:nvSpPr>
          <p:spPr>
            <a:xfrm>
              <a:off x="5641560" y="1512360"/>
              <a:ext cx="48960" cy="532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8632" name="CustomShape 64"/>
            <p:cNvSpPr/>
            <p:nvPr/>
          </p:nvSpPr>
          <p:spPr>
            <a:xfrm>
              <a:off x="5641920" y="1426320"/>
              <a:ext cx="50760" cy="6048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8633" name="CustomShape 65"/>
            <p:cNvSpPr/>
            <p:nvPr/>
          </p:nvSpPr>
          <p:spPr>
            <a:xfrm>
              <a:off x="5685840" y="1932840"/>
              <a:ext cx="8280" cy="22320"/>
            </a:xfrm>
            <a:prstGeom prst="ellipse">
              <a:avLst/>
            </a:prstGeom>
            <a:solidFill>
              <a:srgbClr val="333333"/>
            </a:solidFill>
            <a:ln w="0">
              <a:noFill/>
            </a:ln>
          </p:spPr>
          <p:style>
            <a:lnRef idx="0"/>
            <a:fillRef idx="0"/>
            <a:effectRef idx="0"/>
            <a:fontRef idx="minor"/>
          </p:style>
        </p:sp>
        <p:sp>
          <p:nvSpPr>
            <p:cNvPr id="8634" name="CustomShape 66"/>
            <p:cNvSpPr/>
            <p:nvPr/>
          </p:nvSpPr>
          <p:spPr>
            <a:xfrm>
              <a:off x="5639400" y="1933920"/>
              <a:ext cx="50760" cy="500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8635" name="CustomShape 67"/>
            <p:cNvSpPr/>
            <p:nvPr/>
          </p:nvSpPr>
          <p:spPr>
            <a:xfrm>
              <a:off x="5386320" y="1950840"/>
              <a:ext cx="258840" cy="3600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8636" name="CustomShape 68"/>
            <p:cNvSpPr/>
            <p:nvPr/>
          </p:nvSpPr>
          <p:spPr>
            <a:xfrm>
              <a:off x="5401080" y="1959840"/>
              <a:ext cx="229320" cy="1800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8637" name="CustomShape 69"/>
            <p:cNvSpPr/>
            <p:nvPr/>
          </p:nvSpPr>
          <p:spPr>
            <a:xfrm>
              <a:off x="5422320" y="1873800"/>
              <a:ext cx="31320" cy="33840"/>
            </a:xfrm>
            <a:prstGeom prst="ellipse">
              <a:avLst/>
            </a:prstGeom>
            <a:solidFill>
              <a:srgbClr val="33cc33"/>
            </a:solidFill>
            <a:ln w="0">
              <a:noFill/>
            </a:ln>
          </p:spPr>
          <p:style>
            <a:lnRef idx="0"/>
            <a:fillRef idx="0"/>
            <a:effectRef idx="0"/>
            <a:fontRef idx="minor"/>
          </p:style>
        </p:sp>
        <p:sp>
          <p:nvSpPr>
            <p:cNvPr id="8638" name="CustomShape 70"/>
            <p:cNvSpPr/>
            <p:nvPr/>
          </p:nvSpPr>
          <p:spPr>
            <a:xfrm>
              <a:off x="5460840" y="1873800"/>
              <a:ext cx="33480" cy="33840"/>
            </a:xfrm>
            <a:prstGeom prst="ellipse">
              <a:avLst/>
            </a:prstGeom>
            <a:solidFill>
              <a:srgbClr val="ff0000"/>
            </a:solidFill>
            <a:ln w="0">
              <a:noFill/>
            </a:ln>
          </p:spPr>
          <p:style>
            <a:lnRef idx="0"/>
            <a:fillRef idx="0"/>
            <a:effectRef idx="0"/>
            <a:fontRef idx="minor"/>
          </p:style>
        </p:sp>
        <p:sp>
          <p:nvSpPr>
            <p:cNvPr id="8639" name="CustomShape 71"/>
            <p:cNvSpPr/>
            <p:nvPr/>
          </p:nvSpPr>
          <p:spPr>
            <a:xfrm>
              <a:off x="5498640" y="1872000"/>
              <a:ext cx="33480" cy="36000"/>
            </a:xfrm>
            <a:prstGeom prst="ellipse">
              <a:avLst/>
            </a:prstGeom>
            <a:solidFill>
              <a:srgbClr val="33cc33"/>
            </a:solidFill>
            <a:ln w="0">
              <a:noFill/>
            </a:ln>
          </p:spPr>
          <p:style>
            <a:lnRef idx="0"/>
            <a:fillRef idx="0"/>
            <a:effectRef idx="0"/>
            <a:fontRef idx="minor"/>
          </p:style>
        </p:sp>
        <p:sp>
          <p:nvSpPr>
            <p:cNvPr id="8640" name="CustomShape 72"/>
            <p:cNvSpPr/>
            <p:nvPr/>
          </p:nvSpPr>
          <p:spPr>
            <a:xfrm>
              <a:off x="5585760" y="1729440"/>
              <a:ext cx="16560" cy="196560"/>
            </a:xfrm>
            <a:prstGeom prst="rect">
              <a:avLst/>
            </a:prstGeom>
            <a:solidFill>
              <a:srgbClr val="292929"/>
            </a:solidFill>
            <a:ln w="9525">
              <a:solidFill>
                <a:srgbClr val="000000"/>
              </a:solidFill>
              <a:miter/>
            </a:ln>
          </p:spPr>
          <p:style>
            <a:lnRef idx="0"/>
            <a:fillRef idx="0"/>
            <a:effectRef idx="0"/>
            <a:fontRef idx="minor"/>
          </p:style>
        </p:sp>
      </p:grpSp>
      <p:grpSp>
        <p:nvGrpSpPr>
          <p:cNvPr id="8641" name="Group 73"/>
          <p:cNvGrpSpPr/>
          <p:nvPr/>
        </p:nvGrpSpPr>
        <p:grpSpPr>
          <a:xfrm>
            <a:off x="775800" y="1418400"/>
            <a:ext cx="523080" cy="432360"/>
            <a:chOff x="775800" y="1418400"/>
            <a:chExt cx="523080" cy="432360"/>
          </a:xfrm>
        </p:grpSpPr>
        <p:pic>
          <p:nvPicPr>
            <p:cNvPr id="8642" name="Picture 355" descr="desktop_computer_stylized_medium"/>
            <p:cNvPicPr/>
            <p:nvPr/>
          </p:nvPicPr>
          <p:blipFill>
            <a:blip r:embed="rId1"/>
            <a:stretch/>
          </p:blipFill>
          <p:spPr>
            <a:xfrm flipH="1">
              <a:off x="775800" y="1418400"/>
              <a:ext cx="523080" cy="432360"/>
            </a:xfrm>
            <a:prstGeom prst="rect">
              <a:avLst/>
            </a:prstGeom>
            <a:ln w="0">
              <a:noFill/>
            </a:ln>
          </p:spPr>
        </p:pic>
        <p:sp>
          <p:nvSpPr>
            <p:cNvPr id="8643" name="CustomShape 74"/>
            <p:cNvSpPr/>
            <p:nvPr/>
          </p:nvSpPr>
          <p:spPr>
            <a:xfrm flipH="1">
              <a:off x="994320" y="1460160"/>
              <a:ext cx="253080" cy="1965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8644" name="Group 75"/>
          <p:cNvGrpSpPr/>
          <p:nvPr/>
        </p:nvGrpSpPr>
        <p:grpSpPr>
          <a:xfrm>
            <a:off x="1830240" y="2617200"/>
            <a:ext cx="1026360" cy="452520"/>
            <a:chOff x="1830240" y="2617200"/>
            <a:chExt cx="1026360" cy="452520"/>
          </a:xfrm>
        </p:grpSpPr>
        <p:sp>
          <p:nvSpPr>
            <p:cNvPr id="8645" name="CustomShape 76"/>
            <p:cNvSpPr/>
            <p:nvPr/>
          </p:nvSpPr>
          <p:spPr>
            <a:xfrm>
              <a:off x="1990440" y="2617200"/>
              <a:ext cx="684360" cy="437400"/>
            </a:xfrm>
            <a:prstGeom prst="rect">
              <a:avLst/>
            </a:prstGeom>
            <a:solidFill>
              <a:srgbClr val="ffffff"/>
            </a:solidFill>
            <a:ln w="3175">
              <a:solidFill>
                <a:srgbClr val="000000"/>
              </a:solidFill>
              <a:round/>
            </a:ln>
          </p:spPr>
          <p:style>
            <a:lnRef idx="0"/>
            <a:fillRef idx="0"/>
            <a:effectRef idx="0"/>
            <a:fontRef idx="minor"/>
          </p:style>
        </p:sp>
        <p:sp>
          <p:nvSpPr>
            <p:cNvPr id="8646" name="CustomShape 77"/>
            <p:cNvSpPr/>
            <p:nvPr/>
          </p:nvSpPr>
          <p:spPr>
            <a:xfrm>
              <a:off x="1830240" y="2639520"/>
              <a:ext cx="1026360" cy="43020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0" lang="en-US" sz="1400" spc="-1" strike="noStrike">
                  <a:solidFill>
                    <a:srgbClr val="000000"/>
                  </a:solidFill>
                  <a:latin typeface="Calibri"/>
                  <a:ea typeface="DejaVu Sans"/>
                </a:rPr>
                <a:t>HTTP </a:t>
              </a:r>
              <a:endParaRPr b="0" lang="en-US" sz="1400" spc="-1" strike="noStrike">
                <a:latin typeface="Arial"/>
              </a:endParaRPr>
            </a:p>
            <a:p>
              <a:pPr algn="ctr">
                <a:lnSpc>
                  <a:spcPct val="80000"/>
                </a:lnSpc>
                <a:tabLst>
                  <a:tab algn="l" pos="0"/>
                </a:tabLst>
              </a:pPr>
              <a:r>
                <a:rPr b="0" lang="en-US" sz="1400" spc="-1" strike="noStrike">
                  <a:solidFill>
                    <a:srgbClr val="000000"/>
                  </a:solidFill>
                  <a:latin typeface="Calibri"/>
                  <a:ea typeface="DejaVu Sans"/>
                </a:rPr>
                <a:t>GET </a:t>
              </a:r>
              <a:endParaRPr b="0" lang="en-US" sz="1400" spc="-1" strike="noStrike">
                <a:latin typeface="Arial"/>
              </a:endParaRPr>
            </a:p>
          </p:txBody>
        </p:sp>
      </p:grpSp>
      <p:grpSp>
        <p:nvGrpSpPr>
          <p:cNvPr id="8647" name="Group 78"/>
          <p:cNvGrpSpPr/>
          <p:nvPr/>
        </p:nvGrpSpPr>
        <p:grpSpPr>
          <a:xfrm>
            <a:off x="6475320" y="1528560"/>
            <a:ext cx="5173920" cy="3798360"/>
            <a:chOff x="6475320" y="1528560"/>
            <a:chExt cx="5173920" cy="3798360"/>
          </a:xfrm>
        </p:grpSpPr>
        <p:sp>
          <p:nvSpPr>
            <p:cNvPr id="8648" name="CustomShape 79"/>
            <p:cNvSpPr/>
            <p:nvPr/>
          </p:nvSpPr>
          <p:spPr>
            <a:xfrm>
              <a:off x="6554520" y="1528560"/>
              <a:ext cx="2244600" cy="2723760"/>
            </a:xfrm>
            <a:prstGeom prst="rect">
              <a:avLst/>
            </a:prstGeom>
            <a:solidFill>
              <a:schemeClr val="accent1">
                <a:lumMod val="20000"/>
                <a:lumOff val="80000"/>
              </a:schemeClr>
            </a:solidFill>
            <a:ln w="3175">
              <a:noFill/>
            </a:ln>
          </p:spPr>
          <p:style>
            <a:lnRef idx="0"/>
            <a:fillRef idx="0"/>
            <a:effectRef idx="0"/>
            <a:fontRef idx="minor"/>
          </p:style>
        </p:sp>
        <p:sp>
          <p:nvSpPr>
            <p:cNvPr id="8649" name="CustomShape 80"/>
            <p:cNvSpPr/>
            <p:nvPr/>
          </p:nvSpPr>
          <p:spPr>
            <a:xfrm>
              <a:off x="6643800" y="3728880"/>
              <a:ext cx="2068200" cy="406800"/>
            </a:xfrm>
            <a:prstGeom prst="rect">
              <a:avLst/>
            </a:prstGeom>
            <a:noFill/>
            <a:ln w="3175">
              <a:solidFill>
                <a:srgbClr val="000000"/>
              </a:solidFill>
              <a:round/>
            </a:ln>
          </p:spPr>
          <p:style>
            <a:lnRef idx="0"/>
            <a:fillRef idx="0"/>
            <a:effectRef idx="0"/>
            <a:fontRef idx="minor"/>
          </p:style>
        </p:sp>
        <p:sp>
          <p:nvSpPr>
            <p:cNvPr id="8650" name="CustomShape 81"/>
            <p:cNvSpPr/>
            <p:nvPr/>
          </p:nvSpPr>
          <p:spPr>
            <a:xfrm>
              <a:off x="6475320" y="3722760"/>
              <a:ext cx="2331360" cy="4554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2400" spc="-1" strike="noStrike">
                  <a:solidFill>
                    <a:srgbClr val="000000"/>
                  </a:solidFill>
                  <a:latin typeface="Calibri"/>
                  <a:ea typeface="DejaVu Sans"/>
                </a:rPr>
                <a:t>QUIC </a:t>
              </a:r>
              <a:r>
                <a:rPr b="0" lang="en-US" sz="2000" spc="-1" strike="noStrike">
                  <a:solidFill>
                    <a:srgbClr val="000000"/>
                  </a:solidFill>
                  <a:latin typeface="Calibri"/>
                  <a:ea typeface="DejaVu Sans"/>
                </a:rPr>
                <a:t>Cong. Cont.</a:t>
              </a:r>
              <a:endParaRPr b="0" lang="en-US" sz="2000" spc="-1" strike="noStrike">
                <a:latin typeface="Arial"/>
              </a:endParaRPr>
            </a:p>
          </p:txBody>
        </p:sp>
        <p:grpSp>
          <p:nvGrpSpPr>
            <p:cNvPr id="8651" name="Group 82"/>
            <p:cNvGrpSpPr/>
            <p:nvPr/>
          </p:nvGrpSpPr>
          <p:grpSpPr>
            <a:xfrm>
              <a:off x="6531480" y="2774880"/>
              <a:ext cx="2141640" cy="949320"/>
              <a:chOff x="6531480" y="2774880"/>
              <a:chExt cx="2141640" cy="949320"/>
            </a:xfrm>
          </p:grpSpPr>
          <p:grpSp>
            <p:nvGrpSpPr>
              <p:cNvPr id="8652" name="Group 83"/>
              <p:cNvGrpSpPr/>
              <p:nvPr/>
            </p:nvGrpSpPr>
            <p:grpSpPr>
              <a:xfrm>
                <a:off x="6531480" y="2774880"/>
                <a:ext cx="888840" cy="411120"/>
                <a:chOff x="6531480" y="2774880"/>
                <a:chExt cx="888840" cy="411120"/>
              </a:xfrm>
            </p:grpSpPr>
            <p:sp>
              <p:nvSpPr>
                <p:cNvPr id="8653" name="CustomShape 84"/>
                <p:cNvSpPr/>
                <p:nvPr/>
              </p:nvSpPr>
              <p:spPr>
                <a:xfrm>
                  <a:off x="6643800" y="2779200"/>
                  <a:ext cx="652320" cy="406800"/>
                </a:xfrm>
                <a:prstGeom prst="rect">
                  <a:avLst/>
                </a:prstGeom>
                <a:noFill/>
                <a:ln w="3175">
                  <a:solidFill>
                    <a:srgbClr val="000000"/>
                  </a:solidFill>
                  <a:round/>
                </a:ln>
              </p:spPr>
              <p:style>
                <a:lnRef idx="0"/>
                <a:fillRef idx="0"/>
                <a:effectRef idx="0"/>
                <a:fontRef idx="minor"/>
              </p:style>
            </p:sp>
            <p:sp>
              <p:nvSpPr>
                <p:cNvPr id="8654" name="CustomShape 85"/>
                <p:cNvSpPr/>
                <p:nvPr/>
              </p:nvSpPr>
              <p:spPr>
                <a:xfrm>
                  <a:off x="6531480" y="2774880"/>
                  <a:ext cx="888840" cy="408960"/>
                </a:xfrm>
                <a:prstGeom prst="rect">
                  <a:avLst/>
                </a:prstGeom>
                <a:noFill/>
                <a:ln w="0">
                  <a:noFill/>
                </a:ln>
              </p:spPr>
              <p:style>
                <a:lnRef idx="0"/>
                <a:fillRef idx="0"/>
                <a:effectRef idx="0"/>
                <a:fontRef idx="minor"/>
              </p:style>
              <p:txBody>
                <a:bodyPr lIns="90000" rIns="90000" tIns="45000" bIns="45000">
                  <a:spAutoFit/>
                </a:bodyPr>
                <a:p>
                  <a:pPr algn="ctr">
                    <a:lnSpc>
                      <a:spcPct val="70000"/>
                    </a:lnSpc>
                    <a:tabLst>
                      <a:tab algn="l" pos="0"/>
                    </a:tabLst>
                  </a:pPr>
                  <a:r>
                    <a:rPr b="0" lang="en-US" sz="1800" spc="-1" strike="noStrike">
                      <a:solidFill>
                        <a:srgbClr val="000000"/>
                      </a:solidFill>
                      <a:latin typeface="Calibri"/>
                      <a:ea typeface="DejaVu Sans"/>
                    </a:rPr>
                    <a:t>QUIC </a:t>
                  </a:r>
                  <a:endParaRPr b="0" lang="en-US" sz="1800" spc="-1" strike="noStrike">
                    <a:latin typeface="Arial"/>
                  </a:endParaRPr>
                </a:p>
                <a:p>
                  <a:pPr algn="ctr">
                    <a:lnSpc>
                      <a:spcPct val="70000"/>
                    </a:lnSpc>
                    <a:tabLst>
                      <a:tab algn="l" pos="0"/>
                    </a:tabLst>
                  </a:pPr>
                  <a:r>
                    <a:rPr b="0" lang="en-US" sz="1200" spc="-1" strike="noStrike">
                      <a:solidFill>
                        <a:srgbClr val="000000"/>
                      </a:solidFill>
                      <a:latin typeface="Calibri"/>
                      <a:ea typeface="DejaVu Sans"/>
                    </a:rPr>
                    <a:t>encrypt</a:t>
                  </a:r>
                  <a:endParaRPr b="0" lang="en-US" sz="1200" spc="-1" strike="noStrike">
                    <a:latin typeface="Arial"/>
                  </a:endParaRPr>
                </a:p>
              </p:txBody>
            </p:sp>
          </p:grpSp>
          <p:grpSp>
            <p:nvGrpSpPr>
              <p:cNvPr id="8655" name="Group 86"/>
              <p:cNvGrpSpPr/>
              <p:nvPr/>
            </p:nvGrpSpPr>
            <p:grpSpPr>
              <a:xfrm>
                <a:off x="6650280" y="3236400"/>
                <a:ext cx="2022840" cy="487800"/>
                <a:chOff x="6650280" y="3236400"/>
                <a:chExt cx="2022840" cy="487800"/>
              </a:xfrm>
            </p:grpSpPr>
            <p:sp>
              <p:nvSpPr>
                <p:cNvPr id="8656" name="CustomShape 87"/>
                <p:cNvSpPr/>
                <p:nvPr/>
              </p:nvSpPr>
              <p:spPr>
                <a:xfrm>
                  <a:off x="6651360" y="3237120"/>
                  <a:ext cx="659880" cy="473400"/>
                </a:xfrm>
                <a:prstGeom prst="rect">
                  <a:avLst/>
                </a:prstGeom>
                <a:noFill/>
                <a:ln w="0">
                  <a:noFill/>
                </a:ln>
              </p:spPr>
              <p:style>
                <a:lnRef idx="0"/>
                <a:fillRef idx="0"/>
                <a:effectRef idx="0"/>
                <a:fontRef idx="minor"/>
              </p:style>
              <p:txBody>
                <a:bodyPr wrap="none" lIns="90000" rIns="90000" tIns="45000" bIns="45000">
                  <a:spAutoFit/>
                </a:bodyPr>
                <a:p>
                  <a:pPr algn="ctr">
                    <a:lnSpc>
                      <a:spcPct val="70000"/>
                    </a:lnSpc>
                    <a:tabLst>
                      <a:tab algn="l" pos="0"/>
                    </a:tabLst>
                  </a:pPr>
                  <a:r>
                    <a:rPr b="0" lang="en-US" sz="1800" spc="-1" strike="noStrike">
                      <a:solidFill>
                        <a:srgbClr val="000000"/>
                      </a:solidFill>
                      <a:latin typeface="Calibri"/>
                      <a:ea typeface="DejaVu Sans"/>
                    </a:rPr>
                    <a:t>QUIC</a:t>
                  </a:r>
                  <a:endParaRPr b="0" lang="en-US" sz="1800" spc="-1" strike="noStrike">
                    <a:latin typeface="Arial"/>
                  </a:endParaRPr>
                </a:p>
                <a:p>
                  <a:pPr algn="ctr">
                    <a:lnSpc>
                      <a:spcPct val="70000"/>
                    </a:lnSpc>
                    <a:tabLst>
                      <a:tab algn="l" pos="0"/>
                    </a:tabLst>
                  </a:pPr>
                  <a:r>
                    <a:rPr b="0" lang="en-US" sz="1800" spc="-1" strike="noStrike">
                      <a:solidFill>
                        <a:srgbClr val="000000"/>
                      </a:solidFill>
                      <a:latin typeface="Calibri"/>
                      <a:ea typeface="DejaVu Sans"/>
                    </a:rPr>
                    <a:t> </a:t>
                  </a:r>
                  <a:r>
                    <a:rPr b="0" lang="en-US" sz="1400" spc="-1" strike="noStrike">
                      <a:solidFill>
                        <a:srgbClr val="000000"/>
                      </a:solidFill>
                      <a:latin typeface="Calibri"/>
                      <a:ea typeface="DejaVu Sans"/>
                    </a:rPr>
                    <a:t>RDT</a:t>
                  </a:r>
                  <a:endParaRPr b="0" lang="en-US" sz="1400" spc="-1" strike="noStrike">
                    <a:latin typeface="Arial"/>
                  </a:endParaRPr>
                </a:p>
              </p:txBody>
            </p:sp>
            <p:sp>
              <p:nvSpPr>
                <p:cNvPr id="8657" name="CustomShape 88"/>
                <p:cNvSpPr/>
                <p:nvPr/>
              </p:nvSpPr>
              <p:spPr>
                <a:xfrm>
                  <a:off x="6650280" y="3241440"/>
                  <a:ext cx="652320" cy="406800"/>
                </a:xfrm>
                <a:prstGeom prst="rect">
                  <a:avLst/>
                </a:prstGeom>
                <a:noFill/>
                <a:ln w="3175">
                  <a:solidFill>
                    <a:srgbClr val="000000"/>
                  </a:solidFill>
                  <a:round/>
                </a:ln>
              </p:spPr>
              <p:style>
                <a:lnRef idx="0"/>
                <a:fillRef idx="0"/>
                <a:effectRef idx="0"/>
                <a:fontRef idx="minor"/>
              </p:style>
            </p:sp>
            <p:sp>
              <p:nvSpPr>
                <p:cNvPr id="8658" name="CustomShape 89"/>
                <p:cNvSpPr/>
                <p:nvPr/>
              </p:nvSpPr>
              <p:spPr>
                <a:xfrm>
                  <a:off x="7328880" y="3250800"/>
                  <a:ext cx="659880" cy="473400"/>
                </a:xfrm>
                <a:prstGeom prst="rect">
                  <a:avLst/>
                </a:prstGeom>
                <a:noFill/>
                <a:ln w="0">
                  <a:noFill/>
                </a:ln>
              </p:spPr>
              <p:style>
                <a:lnRef idx="0"/>
                <a:fillRef idx="0"/>
                <a:effectRef idx="0"/>
                <a:fontRef idx="minor"/>
              </p:style>
              <p:txBody>
                <a:bodyPr wrap="none" lIns="90000" rIns="90000" tIns="45000" bIns="45000">
                  <a:spAutoFit/>
                </a:bodyPr>
                <a:p>
                  <a:pPr algn="ctr">
                    <a:lnSpc>
                      <a:spcPct val="70000"/>
                    </a:lnSpc>
                    <a:tabLst>
                      <a:tab algn="l" pos="0"/>
                    </a:tabLst>
                  </a:pPr>
                  <a:r>
                    <a:rPr b="0" lang="en-US" sz="1800" spc="-1" strike="noStrike">
                      <a:solidFill>
                        <a:srgbClr val="000000"/>
                      </a:solidFill>
                      <a:latin typeface="Calibri"/>
                      <a:ea typeface="DejaVu Sans"/>
                    </a:rPr>
                    <a:t>QUIC</a:t>
                  </a:r>
                  <a:endParaRPr b="0" lang="en-US" sz="1800" spc="-1" strike="noStrike">
                    <a:latin typeface="Arial"/>
                  </a:endParaRPr>
                </a:p>
                <a:p>
                  <a:pPr algn="ctr">
                    <a:lnSpc>
                      <a:spcPct val="70000"/>
                    </a:lnSpc>
                    <a:tabLst>
                      <a:tab algn="l" pos="0"/>
                    </a:tabLst>
                  </a:pPr>
                  <a:r>
                    <a:rPr b="0" lang="en-US" sz="1800" spc="-1" strike="noStrike">
                      <a:solidFill>
                        <a:srgbClr val="000000"/>
                      </a:solidFill>
                      <a:latin typeface="Calibri"/>
                      <a:ea typeface="DejaVu Sans"/>
                    </a:rPr>
                    <a:t> </a:t>
                  </a:r>
                  <a:r>
                    <a:rPr b="0" lang="en-US" sz="1400" spc="-1" strike="noStrike">
                      <a:solidFill>
                        <a:srgbClr val="000000"/>
                      </a:solidFill>
                      <a:latin typeface="Calibri"/>
                      <a:ea typeface="DejaVu Sans"/>
                    </a:rPr>
                    <a:t>RDT</a:t>
                  </a:r>
                  <a:endParaRPr b="0" lang="en-US" sz="1400" spc="-1" strike="noStrike">
                    <a:latin typeface="Arial"/>
                  </a:endParaRPr>
                </a:p>
              </p:txBody>
            </p:sp>
            <p:sp>
              <p:nvSpPr>
                <p:cNvPr id="8659" name="CustomShape 90"/>
                <p:cNvSpPr/>
                <p:nvPr/>
              </p:nvSpPr>
              <p:spPr>
                <a:xfrm>
                  <a:off x="8013240" y="3236400"/>
                  <a:ext cx="659880" cy="473400"/>
                </a:xfrm>
                <a:prstGeom prst="rect">
                  <a:avLst/>
                </a:prstGeom>
                <a:noFill/>
                <a:ln w="0">
                  <a:noFill/>
                </a:ln>
              </p:spPr>
              <p:style>
                <a:lnRef idx="0"/>
                <a:fillRef idx="0"/>
                <a:effectRef idx="0"/>
                <a:fontRef idx="minor"/>
              </p:style>
              <p:txBody>
                <a:bodyPr wrap="none" lIns="90000" rIns="90000" tIns="45000" bIns="45000">
                  <a:spAutoFit/>
                </a:bodyPr>
                <a:p>
                  <a:pPr algn="ctr">
                    <a:lnSpc>
                      <a:spcPct val="70000"/>
                    </a:lnSpc>
                    <a:tabLst>
                      <a:tab algn="l" pos="0"/>
                    </a:tabLst>
                  </a:pPr>
                  <a:r>
                    <a:rPr b="0" lang="en-US" sz="1800" spc="-1" strike="noStrike">
                      <a:solidFill>
                        <a:srgbClr val="000000"/>
                      </a:solidFill>
                      <a:latin typeface="Calibri"/>
                      <a:ea typeface="DejaVu Sans"/>
                    </a:rPr>
                    <a:t>QUIC</a:t>
                  </a:r>
                  <a:endParaRPr b="0" lang="en-US" sz="1800" spc="-1" strike="noStrike">
                    <a:latin typeface="Arial"/>
                  </a:endParaRPr>
                </a:p>
                <a:p>
                  <a:pPr algn="ctr">
                    <a:lnSpc>
                      <a:spcPct val="70000"/>
                    </a:lnSpc>
                    <a:tabLst>
                      <a:tab algn="l" pos="0"/>
                    </a:tabLst>
                  </a:pPr>
                  <a:r>
                    <a:rPr b="0" lang="en-US" sz="1800" spc="-1" strike="noStrike">
                      <a:solidFill>
                        <a:srgbClr val="000000"/>
                      </a:solidFill>
                      <a:latin typeface="Calibri"/>
                      <a:ea typeface="DejaVu Sans"/>
                    </a:rPr>
                    <a:t> </a:t>
                  </a:r>
                  <a:r>
                    <a:rPr b="0" lang="en-US" sz="1400" spc="-1" strike="noStrike">
                      <a:solidFill>
                        <a:srgbClr val="000000"/>
                      </a:solidFill>
                      <a:latin typeface="Calibri"/>
                      <a:ea typeface="DejaVu Sans"/>
                    </a:rPr>
                    <a:t>RDT</a:t>
                  </a:r>
                  <a:endParaRPr b="0" lang="en-US" sz="1400" spc="-1" strike="noStrike">
                    <a:latin typeface="Arial"/>
                  </a:endParaRPr>
                </a:p>
              </p:txBody>
            </p:sp>
          </p:grpSp>
        </p:grpSp>
        <p:grpSp>
          <p:nvGrpSpPr>
            <p:cNvPr id="8660" name="Group 91"/>
            <p:cNvGrpSpPr/>
            <p:nvPr/>
          </p:nvGrpSpPr>
          <p:grpSpPr>
            <a:xfrm>
              <a:off x="7215840" y="2765520"/>
              <a:ext cx="888840" cy="873720"/>
              <a:chOff x="7215840" y="2765520"/>
              <a:chExt cx="888840" cy="873720"/>
            </a:xfrm>
          </p:grpSpPr>
          <p:grpSp>
            <p:nvGrpSpPr>
              <p:cNvPr id="8661" name="Group 92"/>
              <p:cNvGrpSpPr/>
              <p:nvPr/>
            </p:nvGrpSpPr>
            <p:grpSpPr>
              <a:xfrm>
                <a:off x="7215840" y="2765520"/>
                <a:ext cx="888840" cy="430200"/>
                <a:chOff x="7215840" y="2765520"/>
                <a:chExt cx="888840" cy="430200"/>
              </a:xfrm>
            </p:grpSpPr>
            <p:sp>
              <p:nvSpPr>
                <p:cNvPr id="8662" name="CustomShape 93"/>
                <p:cNvSpPr/>
                <p:nvPr/>
              </p:nvSpPr>
              <p:spPr>
                <a:xfrm>
                  <a:off x="7348320" y="2770200"/>
                  <a:ext cx="652320" cy="406800"/>
                </a:xfrm>
                <a:prstGeom prst="rect">
                  <a:avLst/>
                </a:prstGeom>
                <a:noFill/>
                <a:ln w="3175">
                  <a:solidFill>
                    <a:srgbClr val="000000"/>
                  </a:solidFill>
                  <a:round/>
                </a:ln>
              </p:spPr>
              <p:style>
                <a:lnRef idx="0"/>
                <a:fillRef idx="0"/>
                <a:effectRef idx="0"/>
                <a:fontRef idx="minor"/>
              </p:style>
            </p:sp>
            <p:sp>
              <p:nvSpPr>
                <p:cNvPr id="8663" name="CustomShape 94"/>
                <p:cNvSpPr/>
                <p:nvPr/>
              </p:nvSpPr>
              <p:spPr>
                <a:xfrm>
                  <a:off x="7215840" y="2765520"/>
                  <a:ext cx="888840" cy="430200"/>
                </a:xfrm>
                <a:prstGeom prst="rect">
                  <a:avLst/>
                </a:prstGeom>
                <a:noFill/>
                <a:ln w="0">
                  <a:noFill/>
                </a:ln>
              </p:spPr>
              <p:style>
                <a:lnRef idx="0"/>
                <a:fillRef idx="0"/>
                <a:effectRef idx="0"/>
                <a:fontRef idx="minor"/>
              </p:style>
              <p:txBody>
                <a:bodyPr lIns="90000" rIns="90000" tIns="45000" bIns="45000">
                  <a:spAutoFit/>
                </a:bodyPr>
                <a:p>
                  <a:pPr algn="ctr">
                    <a:lnSpc>
                      <a:spcPct val="70000"/>
                    </a:lnSpc>
                    <a:tabLst>
                      <a:tab algn="l" pos="0"/>
                    </a:tabLst>
                  </a:pPr>
                  <a:r>
                    <a:rPr b="0" lang="en-US" sz="2000" spc="-1" strike="noStrike">
                      <a:solidFill>
                        <a:srgbClr val="000000"/>
                      </a:solidFill>
                      <a:latin typeface="Calibri"/>
                      <a:ea typeface="DejaVu Sans"/>
                    </a:rPr>
                    <a:t>QUIC </a:t>
                  </a:r>
                  <a:endParaRPr b="0" lang="en-US" sz="2000" spc="-1" strike="noStrike">
                    <a:latin typeface="Arial"/>
                  </a:endParaRPr>
                </a:p>
                <a:p>
                  <a:pPr algn="ctr">
                    <a:lnSpc>
                      <a:spcPct val="70000"/>
                    </a:lnSpc>
                    <a:tabLst>
                      <a:tab algn="l" pos="0"/>
                    </a:tabLst>
                  </a:pPr>
                  <a:r>
                    <a:rPr b="0" lang="en-US" sz="1200" spc="-1" strike="noStrike">
                      <a:solidFill>
                        <a:srgbClr val="000000"/>
                      </a:solidFill>
                      <a:latin typeface="Calibri"/>
                      <a:ea typeface="DejaVu Sans"/>
                    </a:rPr>
                    <a:t>encrypt</a:t>
                  </a:r>
                  <a:endParaRPr b="0" lang="en-US" sz="1200" spc="-1" strike="noStrike">
                    <a:latin typeface="Arial"/>
                  </a:endParaRPr>
                </a:p>
              </p:txBody>
            </p:sp>
          </p:grpSp>
          <p:sp>
            <p:nvSpPr>
              <p:cNvPr id="8664" name="CustomShape 95"/>
              <p:cNvSpPr/>
              <p:nvPr/>
            </p:nvSpPr>
            <p:spPr>
              <a:xfrm>
                <a:off x="7354800" y="3232440"/>
                <a:ext cx="652320" cy="406800"/>
              </a:xfrm>
              <a:prstGeom prst="rect">
                <a:avLst/>
              </a:prstGeom>
              <a:noFill/>
              <a:ln w="3175">
                <a:solidFill>
                  <a:srgbClr val="000000"/>
                </a:solidFill>
                <a:round/>
              </a:ln>
            </p:spPr>
            <p:style>
              <a:lnRef idx="0"/>
              <a:fillRef idx="0"/>
              <a:effectRef idx="0"/>
              <a:fontRef idx="minor"/>
            </p:style>
          </p:sp>
        </p:grpSp>
        <p:grpSp>
          <p:nvGrpSpPr>
            <p:cNvPr id="8665" name="Group 96"/>
            <p:cNvGrpSpPr/>
            <p:nvPr/>
          </p:nvGrpSpPr>
          <p:grpSpPr>
            <a:xfrm>
              <a:off x="7930440" y="2756520"/>
              <a:ext cx="888840" cy="873720"/>
              <a:chOff x="7930440" y="2756520"/>
              <a:chExt cx="888840" cy="873720"/>
            </a:xfrm>
          </p:grpSpPr>
          <p:grpSp>
            <p:nvGrpSpPr>
              <p:cNvPr id="8666" name="Group 97"/>
              <p:cNvGrpSpPr/>
              <p:nvPr/>
            </p:nvGrpSpPr>
            <p:grpSpPr>
              <a:xfrm>
                <a:off x="7930440" y="2756520"/>
                <a:ext cx="888840" cy="430200"/>
                <a:chOff x="7930440" y="2756520"/>
                <a:chExt cx="888840" cy="430200"/>
              </a:xfrm>
            </p:grpSpPr>
            <p:sp>
              <p:nvSpPr>
                <p:cNvPr id="8667" name="CustomShape 98"/>
                <p:cNvSpPr/>
                <p:nvPr/>
              </p:nvSpPr>
              <p:spPr>
                <a:xfrm>
                  <a:off x="8053200" y="2760840"/>
                  <a:ext cx="652320" cy="406800"/>
                </a:xfrm>
                <a:prstGeom prst="rect">
                  <a:avLst/>
                </a:prstGeom>
                <a:noFill/>
                <a:ln w="3175">
                  <a:solidFill>
                    <a:srgbClr val="000000"/>
                  </a:solidFill>
                  <a:round/>
                </a:ln>
              </p:spPr>
              <p:style>
                <a:lnRef idx="0"/>
                <a:fillRef idx="0"/>
                <a:effectRef idx="0"/>
                <a:fontRef idx="minor"/>
              </p:style>
            </p:sp>
            <p:sp>
              <p:nvSpPr>
                <p:cNvPr id="8668" name="CustomShape 99"/>
                <p:cNvSpPr/>
                <p:nvPr/>
              </p:nvSpPr>
              <p:spPr>
                <a:xfrm>
                  <a:off x="7930440" y="2756520"/>
                  <a:ext cx="888840" cy="430200"/>
                </a:xfrm>
                <a:prstGeom prst="rect">
                  <a:avLst/>
                </a:prstGeom>
                <a:noFill/>
                <a:ln w="0">
                  <a:noFill/>
                </a:ln>
              </p:spPr>
              <p:style>
                <a:lnRef idx="0"/>
                <a:fillRef idx="0"/>
                <a:effectRef idx="0"/>
                <a:fontRef idx="minor"/>
              </p:style>
              <p:txBody>
                <a:bodyPr lIns="90000" rIns="90000" tIns="45000" bIns="45000">
                  <a:spAutoFit/>
                </a:bodyPr>
                <a:p>
                  <a:pPr algn="ctr">
                    <a:lnSpc>
                      <a:spcPct val="70000"/>
                    </a:lnSpc>
                    <a:tabLst>
                      <a:tab algn="l" pos="0"/>
                    </a:tabLst>
                  </a:pPr>
                  <a:r>
                    <a:rPr b="0" lang="en-US" sz="2000" spc="-1" strike="noStrike">
                      <a:solidFill>
                        <a:srgbClr val="000000"/>
                      </a:solidFill>
                      <a:latin typeface="Calibri"/>
                      <a:ea typeface="DejaVu Sans"/>
                    </a:rPr>
                    <a:t>QUIC </a:t>
                  </a:r>
                  <a:endParaRPr b="0" lang="en-US" sz="2000" spc="-1" strike="noStrike">
                    <a:latin typeface="Arial"/>
                  </a:endParaRPr>
                </a:p>
                <a:p>
                  <a:pPr algn="ctr">
                    <a:lnSpc>
                      <a:spcPct val="70000"/>
                    </a:lnSpc>
                    <a:tabLst>
                      <a:tab algn="l" pos="0"/>
                    </a:tabLst>
                  </a:pPr>
                  <a:r>
                    <a:rPr b="0" lang="en-US" sz="1200" spc="-1" strike="noStrike">
                      <a:solidFill>
                        <a:srgbClr val="000000"/>
                      </a:solidFill>
                      <a:latin typeface="Calibri"/>
                      <a:ea typeface="DejaVu Sans"/>
                    </a:rPr>
                    <a:t>encrypt</a:t>
                  </a:r>
                  <a:endParaRPr b="0" lang="en-US" sz="1200" spc="-1" strike="noStrike">
                    <a:latin typeface="Arial"/>
                  </a:endParaRPr>
                </a:p>
              </p:txBody>
            </p:sp>
          </p:grpSp>
          <p:sp>
            <p:nvSpPr>
              <p:cNvPr id="8669" name="CustomShape 100"/>
              <p:cNvSpPr/>
              <p:nvPr/>
            </p:nvSpPr>
            <p:spPr>
              <a:xfrm>
                <a:off x="8059680" y="3223440"/>
                <a:ext cx="652320" cy="406800"/>
              </a:xfrm>
              <a:prstGeom prst="rect">
                <a:avLst/>
              </a:prstGeom>
              <a:noFill/>
              <a:ln w="3175">
                <a:solidFill>
                  <a:srgbClr val="000000"/>
                </a:solidFill>
                <a:round/>
              </a:ln>
            </p:spPr>
            <p:style>
              <a:lnRef idx="0"/>
              <a:fillRef idx="0"/>
              <a:effectRef idx="0"/>
              <a:fontRef idx="minor"/>
            </p:style>
          </p:sp>
        </p:grpSp>
        <p:grpSp>
          <p:nvGrpSpPr>
            <p:cNvPr id="8670" name="Group 101"/>
            <p:cNvGrpSpPr/>
            <p:nvPr/>
          </p:nvGrpSpPr>
          <p:grpSpPr>
            <a:xfrm>
              <a:off x="6566400" y="4746600"/>
              <a:ext cx="2221920" cy="573840"/>
              <a:chOff x="6566400" y="4746600"/>
              <a:chExt cx="2221920" cy="573840"/>
            </a:xfrm>
          </p:grpSpPr>
          <p:sp>
            <p:nvSpPr>
              <p:cNvPr id="8671" name="CustomShape 102"/>
              <p:cNvSpPr/>
              <p:nvPr/>
            </p:nvSpPr>
            <p:spPr>
              <a:xfrm>
                <a:off x="6566400" y="4746600"/>
                <a:ext cx="2221920" cy="573840"/>
              </a:xfrm>
              <a:prstGeom prst="rect">
                <a:avLst/>
              </a:prstGeom>
              <a:solidFill>
                <a:schemeClr val="accent1">
                  <a:lumMod val="20000"/>
                  <a:lumOff val="80000"/>
                </a:schemeClr>
              </a:solidFill>
              <a:ln w="3175">
                <a:noFill/>
              </a:ln>
            </p:spPr>
            <p:style>
              <a:lnRef idx="0"/>
              <a:fillRef idx="0"/>
              <a:effectRef idx="0"/>
              <a:fontRef idx="minor"/>
            </p:style>
          </p:sp>
          <p:sp>
            <p:nvSpPr>
              <p:cNvPr id="8672" name="CustomShape 103"/>
              <p:cNvSpPr/>
              <p:nvPr/>
            </p:nvSpPr>
            <p:spPr>
              <a:xfrm>
                <a:off x="6628320" y="4824000"/>
                <a:ext cx="2068200" cy="406800"/>
              </a:xfrm>
              <a:prstGeom prst="rect">
                <a:avLst/>
              </a:prstGeom>
              <a:noFill/>
              <a:ln w="3175">
                <a:solidFill>
                  <a:srgbClr val="000000"/>
                </a:solidFill>
                <a:round/>
              </a:ln>
            </p:spPr>
            <p:style>
              <a:lnRef idx="0"/>
              <a:fillRef idx="0"/>
              <a:effectRef idx="0"/>
              <a:fontRef idx="minor"/>
            </p:style>
          </p:sp>
          <p:sp>
            <p:nvSpPr>
              <p:cNvPr id="8673" name="CustomShape 104"/>
              <p:cNvSpPr/>
              <p:nvPr/>
            </p:nvSpPr>
            <p:spPr>
              <a:xfrm>
                <a:off x="6619320" y="4803480"/>
                <a:ext cx="2092680" cy="4554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2400" spc="-1" strike="noStrike">
                    <a:solidFill>
                      <a:srgbClr val="000000"/>
                    </a:solidFill>
                    <a:latin typeface="Calibri"/>
                    <a:ea typeface="DejaVu Sans"/>
                  </a:rPr>
                  <a:t>UDP</a:t>
                </a:r>
                <a:endParaRPr b="0" lang="en-US" sz="2400" spc="-1" strike="noStrike">
                  <a:latin typeface="Arial"/>
                </a:endParaRPr>
              </a:p>
            </p:txBody>
          </p:sp>
        </p:grpSp>
        <p:grpSp>
          <p:nvGrpSpPr>
            <p:cNvPr id="8674" name="Group 105"/>
            <p:cNvGrpSpPr/>
            <p:nvPr/>
          </p:nvGrpSpPr>
          <p:grpSpPr>
            <a:xfrm>
              <a:off x="9374760" y="4753080"/>
              <a:ext cx="2221920" cy="573840"/>
              <a:chOff x="9374760" y="4753080"/>
              <a:chExt cx="2221920" cy="573840"/>
            </a:xfrm>
          </p:grpSpPr>
          <p:sp>
            <p:nvSpPr>
              <p:cNvPr id="8675" name="CustomShape 106"/>
              <p:cNvSpPr/>
              <p:nvPr/>
            </p:nvSpPr>
            <p:spPr>
              <a:xfrm>
                <a:off x="9374760" y="4753080"/>
                <a:ext cx="2221920" cy="573840"/>
              </a:xfrm>
              <a:prstGeom prst="rect">
                <a:avLst/>
              </a:prstGeom>
              <a:solidFill>
                <a:schemeClr val="accent1">
                  <a:lumMod val="20000"/>
                  <a:lumOff val="80000"/>
                </a:schemeClr>
              </a:solidFill>
              <a:ln w="3175">
                <a:noFill/>
              </a:ln>
            </p:spPr>
            <p:style>
              <a:lnRef idx="0"/>
              <a:fillRef idx="0"/>
              <a:effectRef idx="0"/>
              <a:fontRef idx="minor"/>
            </p:style>
          </p:sp>
          <p:sp>
            <p:nvSpPr>
              <p:cNvPr id="8676" name="CustomShape 107"/>
              <p:cNvSpPr/>
              <p:nvPr/>
            </p:nvSpPr>
            <p:spPr>
              <a:xfrm>
                <a:off x="9436680" y="4830480"/>
                <a:ext cx="2068200" cy="406800"/>
              </a:xfrm>
              <a:prstGeom prst="rect">
                <a:avLst/>
              </a:prstGeom>
              <a:noFill/>
              <a:ln w="3175">
                <a:solidFill>
                  <a:srgbClr val="000000"/>
                </a:solidFill>
                <a:round/>
              </a:ln>
            </p:spPr>
            <p:style>
              <a:lnRef idx="0"/>
              <a:fillRef idx="0"/>
              <a:effectRef idx="0"/>
              <a:fontRef idx="minor"/>
            </p:style>
          </p:sp>
          <p:sp>
            <p:nvSpPr>
              <p:cNvPr id="8677" name="CustomShape 108"/>
              <p:cNvSpPr/>
              <p:nvPr/>
            </p:nvSpPr>
            <p:spPr>
              <a:xfrm>
                <a:off x="9427680" y="4824720"/>
                <a:ext cx="2092680" cy="4554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2400" spc="-1" strike="noStrike">
                    <a:solidFill>
                      <a:srgbClr val="000000"/>
                    </a:solidFill>
                    <a:latin typeface="Calibri"/>
                    <a:ea typeface="DejaVu Sans"/>
                  </a:rPr>
                  <a:t>UDP</a:t>
                </a:r>
                <a:endParaRPr b="0" lang="en-US" sz="2400" spc="-1" strike="noStrike">
                  <a:latin typeface="Arial"/>
                </a:endParaRPr>
              </a:p>
            </p:txBody>
          </p:sp>
        </p:grpSp>
        <p:sp>
          <p:nvSpPr>
            <p:cNvPr id="8678" name="Line 109"/>
            <p:cNvSpPr/>
            <p:nvPr/>
          </p:nvSpPr>
          <p:spPr>
            <a:xfrm>
              <a:off x="6619320" y="4394520"/>
              <a:ext cx="5029920" cy="360"/>
            </a:xfrm>
            <a:prstGeom prst="line">
              <a:avLst/>
            </a:prstGeom>
            <a:ln w="12700">
              <a:solidFill>
                <a:srgbClr val="000000"/>
              </a:solidFill>
              <a:prstDash val="dash"/>
              <a:round/>
            </a:ln>
          </p:spPr>
          <p:style>
            <a:lnRef idx="0"/>
            <a:fillRef idx="0"/>
            <a:effectRef idx="0"/>
            <a:fontRef idx="minor"/>
          </p:style>
        </p:sp>
        <p:sp>
          <p:nvSpPr>
            <p:cNvPr id="8679" name="CustomShape 110"/>
            <p:cNvSpPr/>
            <p:nvPr/>
          </p:nvSpPr>
          <p:spPr>
            <a:xfrm>
              <a:off x="9353880" y="1583280"/>
              <a:ext cx="2244600" cy="2723760"/>
            </a:xfrm>
            <a:prstGeom prst="rect">
              <a:avLst/>
            </a:prstGeom>
            <a:solidFill>
              <a:schemeClr val="accent1">
                <a:lumMod val="20000"/>
                <a:lumOff val="80000"/>
              </a:schemeClr>
            </a:solidFill>
            <a:ln w="3175">
              <a:noFill/>
            </a:ln>
          </p:spPr>
          <p:style>
            <a:lnRef idx="0"/>
            <a:fillRef idx="0"/>
            <a:effectRef idx="0"/>
            <a:fontRef idx="minor"/>
          </p:style>
        </p:sp>
        <p:sp>
          <p:nvSpPr>
            <p:cNvPr id="8680" name="CustomShape 111"/>
            <p:cNvSpPr/>
            <p:nvPr/>
          </p:nvSpPr>
          <p:spPr>
            <a:xfrm>
              <a:off x="9442800" y="3783600"/>
              <a:ext cx="2068200" cy="406800"/>
            </a:xfrm>
            <a:prstGeom prst="rect">
              <a:avLst/>
            </a:prstGeom>
            <a:noFill/>
            <a:ln w="3175">
              <a:solidFill>
                <a:srgbClr val="000000"/>
              </a:solidFill>
              <a:round/>
            </a:ln>
          </p:spPr>
          <p:style>
            <a:lnRef idx="0"/>
            <a:fillRef idx="0"/>
            <a:effectRef idx="0"/>
            <a:fontRef idx="minor"/>
          </p:style>
        </p:sp>
        <p:sp>
          <p:nvSpPr>
            <p:cNvPr id="8681" name="CustomShape 112"/>
            <p:cNvSpPr/>
            <p:nvPr/>
          </p:nvSpPr>
          <p:spPr>
            <a:xfrm>
              <a:off x="9274680" y="3777480"/>
              <a:ext cx="2331360" cy="4554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2400" spc="-1" strike="noStrike">
                  <a:solidFill>
                    <a:srgbClr val="000000"/>
                  </a:solidFill>
                  <a:latin typeface="Calibri"/>
                  <a:ea typeface="DejaVu Sans"/>
                </a:rPr>
                <a:t>QUIC </a:t>
              </a:r>
              <a:r>
                <a:rPr b="0" lang="en-US" sz="2000" spc="-1" strike="noStrike">
                  <a:solidFill>
                    <a:srgbClr val="000000"/>
                  </a:solidFill>
                  <a:latin typeface="Calibri"/>
                  <a:ea typeface="DejaVu Sans"/>
                </a:rPr>
                <a:t>Cong. Cont.</a:t>
              </a:r>
              <a:endParaRPr b="0" lang="en-US" sz="2000" spc="-1" strike="noStrike">
                <a:latin typeface="Arial"/>
              </a:endParaRPr>
            </a:p>
          </p:txBody>
        </p:sp>
        <p:grpSp>
          <p:nvGrpSpPr>
            <p:cNvPr id="8682" name="Group 113"/>
            <p:cNvGrpSpPr/>
            <p:nvPr/>
          </p:nvGrpSpPr>
          <p:grpSpPr>
            <a:xfrm>
              <a:off x="9330480" y="2829600"/>
              <a:ext cx="2141640" cy="949320"/>
              <a:chOff x="9330480" y="2829600"/>
              <a:chExt cx="2141640" cy="949320"/>
            </a:xfrm>
          </p:grpSpPr>
          <p:grpSp>
            <p:nvGrpSpPr>
              <p:cNvPr id="8683" name="Group 114"/>
              <p:cNvGrpSpPr/>
              <p:nvPr/>
            </p:nvGrpSpPr>
            <p:grpSpPr>
              <a:xfrm>
                <a:off x="9330480" y="2829600"/>
                <a:ext cx="888840" cy="411120"/>
                <a:chOff x="9330480" y="2829600"/>
                <a:chExt cx="888840" cy="411120"/>
              </a:xfrm>
            </p:grpSpPr>
            <p:sp>
              <p:nvSpPr>
                <p:cNvPr id="8684" name="CustomShape 115"/>
                <p:cNvSpPr/>
                <p:nvPr/>
              </p:nvSpPr>
              <p:spPr>
                <a:xfrm>
                  <a:off x="9442800" y="2833920"/>
                  <a:ext cx="652320" cy="406800"/>
                </a:xfrm>
                <a:prstGeom prst="rect">
                  <a:avLst/>
                </a:prstGeom>
                <a:noFill/>
                <a:ln w="3175">
                  <a:solidFill>
                    <a:srgbClr val="000000"/>
                  </a:solidFill>
                  <a:round/>
                </a:ln>
              </p:spPr>
              <p:style>
                <a:lnRef idx="0"/>
                <a:fillRef idx="0"/>
                <a:effectRef idx="0"/>
                <a:fontRef idx="minor"/>
              </p:style>
            </p:sp>
            <p:sp>
              <p:nvSpPr>
                <p:cNvPr id="8685" name="CustomShape 116"/>
                <p:cNvSpPr/>
                <p:nvPr/>
              </p:nvSpPr>
              <p:spPr>
                <a:xfrm>
                  <a:off x="9330480" y="2829600"/>
                  <a:ext cx="888840" cy="408960"/>
                </a:xfrm>
                <a:prstGeom prst="rect">
                  <a:avLst/>
                </a:prstGeom>
                <a:noFill/>
                <a:ln w="0">
                  <a:noFill/>
                </a:ln>
              </p:spPr>
              <p:style>
                <a:lnRef idx="0"/>
                <a:fillRef idx="0"/>
                <a:effectRef idx="0"/>
                <a:fontRef idx="minor"/>
              </p:style>
              <p:txBody>
                <a:bodyPr lIns="90000" rIns="90000" tIns="45000" bIns="45000">
                  <a:spAutoFit/>
                </a:bodyPr>
                <a:p>
                  <a:pPr algn="ctr">
                    <a:lnSpc>
                      <a:spcPct val="70000"/>
                    </a:lnSpc>
                    <a:tabLst>
                      <a:tab algn="l" pos="0"/>
                    </a:tabLst>
                  </a:pPr>
                  <a:r>
                    <a:rPr b="0" lang="en-US" sz="1800" spc="-1" strike="noStrike">
                      <a:solidFill>
                        <a:srgbClr val="000000"/>
                      </a:solidFill>
                      <a:latin typeface="Calibri"/>
                      <a:ea typeface="DejaVu Sans"/>
                    </a:rPr>
                    <a:t>QUIC </a:t>
                  </a:r>
                  <a:endParaRPr b="0" lang="en-US" sz="1800" spc="-1" strike="noStrike">
                    <a:latin typeface="Arial"/>
                  </a:endParaRPr>
                </a:p>
                <a:p>
                  <a:pPr algn="ctr">
                    <a:lnSpc>
                      <a:spcPct val="70000"/>
                    </a:lnSpc>
                    <a:tabLst>
                      <a:tab algn="l" pos="0"/>
                    </a:tabLst>
                  </a:pPr>
                  <a:r>
                    <a:rPr b="0" lang="en-US" sz="1200" spc="-1" strike="noStrike">
                      <a:solidFill>
                        <a:srgbClr val="000000"/>
                      </a:solidFill>
                      <a:latin typeface="Calibri"/>
                      <a:ea typeface="DejaVu Sans"/>
                    </a:rPr>
                    <a:t>encrypt</a:t>
                  </a:r>
                  <a:endParaRPr b="0" lang="en-US" sz="1200" spc="-1" strike="noStrike">
                    <a:latin typeface="Arial"/>
                  </a:endParaRPr>
                </a:p>
              </p:txBody>
            </p:sp>
          </p:grpSp>
          <p:grpSp>
            <p:nvGrpSpPr>
              <p:cNvPr id="8686" name="Group 117"/>
              <p:cNvGrpSpPr/>
              <p:nvPr/>
            </p:nvGrpSpPr>
            <p:grpSpPr>
              <a:xfrm>
                <a:off x="9449280" y="3291120"/>
                <a:ext cx="2022840" cy="487800"/>
                <a:chOff x="9449280" y="3291120"/>
                <a:chExt cx="2022840" cy="487800"/>
              </a:xfrm>
            </p:grpSpPr>
            <p:sp>
              <p:nvSpPr>
                <p:cNvPr id="8687" name="CustomShape 118"/>
                <p:cNvSpPr/>
                <p:nvPr/>
              </p:nvSpPr>
              <p:spPr>
                <a:xfrm>
                  <a:off x="9450720" y="3291840"/>
                  <a:ext cx="659880" cy="473400"/>
                </a:xfrm>
                <a:prstGeom prst="rect">
                  <a:avLst/>
                </a:prstGeom>
                <a:noFill/>
                <a:ln w="0">
                  <a:noFill/>
                </a:ln>
              </p:spPr>
              <p:style>
                <a:lnRef idx="0"/>
                <a:fillRef idx="0"/>
                <a:effectRef idx="0"/>
                <a:fontRef idx="minor"/>
              </p:style>
              <p:txBody>
                <a:bodyPr wrap="none" lIns="90000" rIns="90000" tIns="45000" bIns="45000">
                  <a:spAutoFit/>
                </a:bodyPr>
                <a:p>
                  <a:pPr algn="ctr">
                    <a:lnSpc>
                      <a:spcPct val="70000"/>
                    </a:lnSpc>
                    <a:tabLst>
                      <a:tab algn="l" pos="0"/>
                    </a:tabLst>
                  </a:pPr>
                  <a:r>
                    <a:rPr b="0" lang="en-US" sz="1800" spc="-1" strike="noStrike">
                      <a:solidFill>
                        <a:srgbClr val="000000"/>
                      </a:solidFill>
                      <a:latin typeface="Calibri"/>
                      <a:ea typeface="DejaVu Sans"/>
                    </a:rPr>
                    <a:t>QUIC</a:t>
                  </a:r>
                  <a:endParaRPr b="0" lang="en-US" sz="1800" spc="-1" strike="noStrike">
                    <a:latin typeface="Arial"/>
                  </a:endParaRPr>
                </a:p>
                <a:p>
                  <a:pPr algn="ctr">
                    <a:lnSpc>
                      <a:spcPct val="70000"/>
                    </a:lnSpc>
                    <a:tabLst>
                      <a:tab algn="l" pos="0"/>
                    </a:tabLst>
                  </a:pPr>
                  <a:r>
                    <a:rPr b="0" lang="en-US" sz="1800" spc="-1" strike="noStrike">
                      <a:solidFill>
                        <a:srgbClr val="000000"/>
                      </a:solidFill>
                      <a:latin typeface="Calibri"/>
                      <a:ea typeface="DejaVu Sans"/>
                    </a:rPr>
                    <a:t> </a:t>
                  </a:r>
                  <a:r>
                    <a:rPr b="0" lang="en-US" sz="1400" spc="-1" strike="noStrike">
                      <a:solidFill>
                        <a:srgbClr val="000000"/>
                      </a:solidFill>
                      <a:latin typeface="Calibri"/>
                      <a:ea typeface="DejaVu Sans"/>
                    </a:rPr>
                    <a:t>RDT</a:t>
                  </a:r>
                  <a:endParaRPr b="0" lang="en-US" sz="1400" spc="-1" strike="noStrike">
                    <a:latin typeface="Arial"/>
                  </a:endParaRPr>
                </a:p>
              </p:txBody>
            </p:sp>
            <p:sp>
              <p:nvSpPr>
                <p:cNvPr id="8688" name="CustomShape 119"/>
                <p:cNvSpPr/>
                <p:nvPr/>
              </p:nvSpPr>
              <p:spPr>
                <a:xfrm>
                  <a:off x="9449280" y="3296520"/>
                  <a:ext cx="652320" cy="406800"/>
                </a:xfrm>
                <a:prstGeom prst="rect">
                  <a:avLst/>
                </a:prstGeom>
                <a:noFill/>
                <a:ln w="3175">
                  <a:solidFill>
                    <a:srgbClr val="000000"/>
                  </a:solidFill>
                  <a:round/>
                </a:ln>
              </p:spPr>
              <p:style>
                <a:lnRef idx="0"/>
                <a:fillRef idx="0"/>
                <a:effectRef idx="0"/>
                <a:fontRef idx="minor"/>
              </p:style>
            </p:sp>
            <p:sp>
              <p:nvSpPr>
                <p:cNvPr id="8689" name="CustomShape 120"/>
                <p:cNvSpPr/>
                <p:nvPr/>
              </p:nvSpPr>
              <p:spPr>
                <a:xfrm>
                  <a:off x="10128240" y="3305520"/>
                  <a:ext cx="659880" cy="473400"/>
                </a:xfrm>
                <a:prstGeom prst="rect">
                  <a:avLst/>
                </a:prstGeom>
                <a:noFill/>
                <a:ln w="0">
                  <a:noFill/>
                </a:ln>
              </p:spPr>
              <p:style>
                <a:lnRef idx="0"/>
                <a:fillRef idx="0"/>
                <a:effectRef idx="0"/>
                <a:fontRef idx="minor"/>
              </p:style>
              <p:txBody>
                <a:bodyPr wrap="none" lIns="90000" rIns="90000" tIns="45000" bIns="45000">
                  <a:spAutoFit/>
                </a:bodyPr>
                <a:p>
                  <a:pPr algn="ctr">
                    <a:lnSpc>
                      <a:spcPct val="70000"/>
                    </a:lnSpc>
                    <a:tabLst>
                      <a:tab algn="l" pos="0"/>
                    </a:tabLst>
                  </a:pPr>
                  <a:r>
                    <a:rPr b="0" lang="en-US" sz="1800" spc="-1" strike="noStrike">
                      <a:solidFill>
                        <a:srgbClr val="000000"/>
                      </a:solidFill>
                      <a:latin typeface="Calibri"/>
                      <a:ea typeface="DejaVu Sans"/>
                    </a:rPr>
                    <a:t>QUIC</a:t>
                  </a:r>
                  <a:endParaRPr b="0" lang="en-US" sz="1800" spc="-1" strike="noStrike">
                    <a:latin typeface="Arial"/>
                  </a:endParaRPr>
                </a:p>
                <a:p>
                  <a:pPr algn="ctr">
                    <a:lnSpc>
                      <a:spcPct val="70000"/>
                    </a:lnSpc>
                    <a:tabLst>
                      <a:tab algn="l" pos="0"/>
                    </a:tabLst>
                  </a:pPr>
                  <a:r>
                    <a:rPr b="0" lang="en-US" sz="1800" spc="-1" strike="noStrike">
                      <a:solidFill>
                        <a:srgbClr val="000000"/>
                      </a:solidFill>
                      <a:latin typeface="Calibri"/>
                      <a:ea typeface="DejaVu Sans"/>
                    </a:rPr>
                    <a:t> </a:t>
                  </a:r>
                  <a:r>
                    <a:rPr b="0" lang="en-US" sz="1400" spc="-1" strike="noStrike">
                      <a:solidFill>
                        <a:srgbClr val="000000"/>
                      </a:solidFill>
                      <a:latin typeface="Calibri"/>
                      <a:ea typeface="DejaVu Sans"/>
                    </a:rPr>
                    <a:t>RDT</a:t>
                  </a:r>
                  <a:endParaRPr b="0" lang="en-US" sz="1400" spc="-1" strike="noStrike">
                    <a:latin typeface="Arial"/>
                  </a:endParaRPr>
                </a:p>
              </p:txBody>
            </p:sp>
            <p:sp>
              <p:nvSpPr>
                <p:cNvPr id="8690" name="CustomShape 121"/>
                <p:cNvSpPr/>
                <p:nvPr/>
              </p:nvSpPr>
              <p:spPr>
                <a:xfrm>
                  <a:off x="10812240" y="3291120"/>
                  <a:ext cx="659880" cy="473400"/>
                </a:xfrm>
                <a:prstGeom prst="rect">
                  <a:avLst/>
                </a:prstGeom>
                <a:noFill/>
                <a:ln w="0">
                  <a:noFill/>
                </a:ln>
              </p:spPr>
              <p:style>
                <a:lnRef idx="0"/>
                <a:fillRef idx="0"/>
                <a:effectRef idx="0"/>
                <a:fontRef idx="minor"/>
              </p:style>
              <p:txBody>
                <a:bodyPr wrap="none" lIns="90000" rIns="90000" tIns="45000" bIns="45000">
                  <a:spAutoFit/>
                </a:bodyPr>
                <a:p>
                  <a:pPr algn="ctr">
                    <a:lnSpc>
                      <a:spcPct val="70000"/>
                    </a:lnSpc>
                    <a:tabLst>
                      <a:tab algn="l" pos="0"/>
                    </a:tabLst>
                  </a:pPr>
                  <a:r>
                    <a:rPr b="0" lang="en-US" sz="1800" spc="-1" strike="noStrike">
                      <a:solidFill>
                        <a:srgbClr val="000000"/>
                      </a:solidFill>
                      <a:latin typeface="Calibri"/>
                      <a:ea typeface="DejaVu Sans"/>
                    </a:rPr>
                    <a:t>QUIC</a:t>
                  </a:r>
                  <a:endParaRPr b="0" lang="en-US" sz="1800" spc="-1" strike="noStrike">
                    <a:latin typeface="Arial"/>
                  </a:endParaRPr>
                </a:p>
                <a:p>
                  <a:pPr algn="ctr">
                    <a:lnSpc>
                      <a:spcPct val="70000"/>
                    </a:lnSpc>
                    <a:tabLst>
                      <a:tab algn="l" pos="0"/>
                    </a:tabLst>
                  </a:pPr>
                  <a:r>
                    <a:rPr b="0" lang="en-US" sz="1800" spc="-1" strike="noStrike">
                      <a:solidFill>
                        <a:srgbClr val="000000"/>
                      </a:solidFill>
                      <a:latin typeface="Calibri"/>
                      <a:ea typeface="DejaVu Sans"/>
                    </a:rPr>
                    <a:t> </a:t>
                  </a:r>
                  <a:r>
                    <a:rPr b="0" lang="en-US" sz="1400" spc="-1" strike="noStrike">
                      <a:solidFill>
                        <a:srgbClr val="000000"/>
                      </a:solidFill>
                      <a:latin typeface="Calibri"/>
                      <a:ea typeface="DejaVu Sans"/>
                    </a:rPr>
                    <a:t>RDT</a:t>
                  </a:r>
                  <a:endParaRPr b="0" lang="en-US" sz="1400" spc="-1" strike="noStrike">
                    <a:latin typeface="Arial"/>
                  </a:endParaRPr>
                </a:p>
              </p:txBody>
            </p:sp>
          </p:grpSp>
        </p:grpSp>
        <p:grpSp>
          <p:nvGrpSpPr>
            <p:cNvPr id="8691" name="Group 122"/>
            <p:cNvGrpSpPr/>
            <p:nvPr/>
          </p:nvGrpSpPr>
          <p:grpSpPr>
            <a:xfrm>
              <a:off x="10014840" y="2820600"/>
              <a:ext cx="888840" cy="873360"/>
              <a:chOff x="10014840" y="2820600"/>
              <a:chExt cx="888840" cy="873360"/>
            </a:xfrm>
          </p:grpSpPr>
          <p:grpSp>
            <p:nvGrpSpPr>
              <p:cNvPr id="8692" name="Group 123"/>
              <p:cNvGrpSpPr/>
              <p:nvPr/>
            </p:nvGrpSpPr>
            <p:grpSpPr>
              <a:xfrm>
                <a:off x="10014840" y="2820600"/>
                <a:ext cx="888840" cy="430200"/>
                <a:chOff x="10014840" y="2820600"/>
                <a:chExt cx="888840" cy="430200"/>
              </a:xfrm>
            </p:grpSpPr>
            <p:sp>
              <p:nvSpPr>
                <p:cNvPr id="8693" name="CustomShape 124"/>
                <p:cNvSpPr/>
                <p:nvPr/>
              </p:nvSpPr>
              <p:spPr>
                <a:xfrm>
                  <a:off x="10147680" y="2824920"/>
                  <a:ext cx="652320" cy="406800"/>
                </a:xfrm>
                <a:prstGeom prst="rect">
                  <a:avLst/>
                </a:prstGeom>
                <a:noFill/>
                <a:ln w="3175">
                  <a:solidFill>
                    <a:srgbClr val="000000"/>
                  </a:solidFill>
                  <a:round/>
                </a:ln>
              </p:spPr>
              <p:style>
                <a:lnRef idx="0"/>
                <a:fillRef idx="0"/>
                <a:effectRef idx="0"/>
                <a:fontRef idx="minor"/>
              </p:style>
            </p:sp>
            <p:sp>
              <p:nvSpPr>
                <p:cNvPr id="8694" name="CustomShape 125"/>
                <p:cNvSpPr/>
                <p:nvPr/>
              </p:nvSpPr>
              <p:spPr>
                <a:xfrm>
                  <a:off x="10014840" y="2820600"/>
                  <a:ext cx="888840" cy="430200"/>
                </a:xfrm>
                <a:prstGeom prst="rect">
                  <a:avLst/>
                </a:prstGeom>
                <a:noFill/>
                <a:ln w="0">
                  <a:noFill/>
                </a:ln>
              </p:spPr>
              <p:style>
                <a:lnRef idx="0"/>
                <a:fillRef idx="0"/>
                <a:effectRef idx="0"/>
                <a:fontRef idx="minor"/>
              </p:style>
              <p:txBody>
                <a:bodyPr lIns="90000" rIns="90000" tIns="45000" bIns="45000">
                  <a:spAutoFit/>
                </a:bodyPr>
                <a:p>
                  <a:pPr algn="ctr">
                    <a:lnSpc>
                      <a:spcPct val="70000"/>
                    </a:lnSpc>
                    <a:tabLst>
                      <a:tab algn="l" pos="0"/>
                    </a:tabLst>
                  </a:pPr>
                  <a:r>
                    <a:rPr b="0" lang="en-US" sz="2000" spc="-1" strike="noStrike">
                      <a:solidFill>
                        <a:srgbClr val="000000"/>
                      </a:solidFill>
                      <a:latin typeface="Calibri"/>
                      <a:ea typeface="DejaVu Sans"/>
                    </a:rPr>
                    <a:t>QUIC </a:t>
                  </a:r>
                  <a:endParaRPr b="0" lang="en-US" sz="2000" spc="-1" strike="noStrike">
                    <a:latin typeface="Arial"/>
                  </a:endParaRPr>
                </a:p>
                <a:p>
                  <a:pPr algn="ctr">
                    <a:lnSpc>
                      <a:spcPct val="70000"/>
                    </a:lnSpc>
                    <a:tabLst>
                      <a:tab algn="l" pos="0"/>
                    </a:tabLst>
                  </a:pPr>
                  <a:r>
                    <a:rPr b="0" lang="en-US" sz="1200" spc="-1" strike="noStrike">
                      <a:solidFill>
                        <a:srgbClr val="000000"/>
                      </a:solidFill>
                      <a:latin typeface="Calibri"/>
                      <a:ea typeface="DejaVu Sans"/>
                    </a:rPr>
                    <a:t>encrypt</a:t>
                  </a:r>
                  <a:endParaRPr b="0" lang="en-US" sz="1200" spc="-1" strike="noStrike">
                    <a:latin typeface="Arial"/>
                  </a:endParaRPr>
                </a:p>
              </p:txBody>
            </p:sp>
          </p:grpSp>
          <p:sp>
            <p:nvSpPr>
              <p:cNvPr id="8695" name="CustomShape 126"/>
              <p:cNvSpPr/>
              <p:nvPr/>
            </p:nvSpPr>
            <p:spPr>
              <a:xfrm>
                <a:off x="10153800" y="3287160"/>
                <a:ext cx="652320" cy="406800"/>
              </a:xfrm>
              <a:prstGeom prst="rect">
                <a:avLst/>
              </a:prstGeom>
              <a:noFill/>
              <a:ln w="3175">
                <a:solidFill>
                  <a:srgbClr val="000000"/>
                </a:solidFill>
                <a:round/>
              </a:ln>
            </p:spPr>
            <p:style>
              <a:lnRef idx="0"/>
              <a:fillRef idx="0"/>
              <a:effectRef idx="0"/>
              <a:fontRef idx="minor"/>
            </p:style>
          </p:sp>
        </p:grpSp>
        <p:grpSp>
          <p:nvGrpSpPr>
            <p:cNvPr id="8696" name="Group 127"/>
            <p:cNvGrpSpPr/>
            <p:nvPr/>
          </p:nvGrpSpPr>
          <p:grpSpPr>
            <a:xfrm>
              <a:off x="10729800" y="2811240"/>
              <a:ext cx="888840" cy="873720"/>
              <a:chOff x="10729800" y="2811240"/>
              <a:chExt cx="888840" cy="873720"/>
            </a:xfrm>
          </p:grpSpPr>
          <p:grpSp>
            <p:nvGrpSpPr>
              <p:cNvPr id="8697" name="Group 128"/>
              <p:cNvGrpSpPr/>
              <p:nvPr/>
            </p:nvGrpSpPr>
            <p:grpSpPr>
              <a:xfrm>
                <a:off x="10729800" y="2811240"/>
                <a:ext cx="888840" cy="430200"/>
                <a:chOff x="10729800" y="2811240"/>
                <a:chExt cx="888840" cy="430200"/>
              </a:xfrm>
            </p:grpSpPr>
            <p:sp>
              <p:nvSpPr>
                <p:cNvPr id="8698" name="CustomShape 129"/>
                <p:cNvSpPr/>
                <p:nvPr/>
              </p:nvSpPr>
              <p:spPr>
                <a:xfrm>
                  <a:off x="10852200" y="2815920"/>
                  <a:ext cx="652320" cy="406800"/>
                </a:xfrm>
                <a:prstGeom prst="rect">
                  <a:avLst/>
                </a:prstGeom>
                <a:noFill/>
                <a:ln w="3175">
                  <a:solidFill>
                    <a:srgbClr val="000000"/>
                  </a:solidFill>
                  <a:round/>
                </a:ln>
              </p:spPr>
              <p:style>
                <a:lnRef idx="0"/>
                <a:fillRef idx="0"/>
                <a:effectRef idx="0"/>
                <a:fontRef idx="minor"/>
              </p:style>
            </p:sp>
            <p:sp>
              <p:nvSpPr>
                <p:cNvPr id="8699" name="CustomShape 130"/>
                <p:cNvSpPr/>
                <p:nvPr/>
              </p:nvSpPr>
              <p:spPr>
                <a:xfrm>
                  <a:off x="10729800" y="2811240"/>
                  <a:ext cx="888840" cy="430200"/>
                </a:xfrm>
                <a:prstGeom prst="rect">
                  <a:avLst/>
                </a:prstGeom>
                <a:noFill/>
                <a:ln w="0">
                  <a:noFill/>
                </a:ln>
              </p:spPr>
              <p:style>
                <a:lnRef idx="0"/>
                <a:fillRef idx="0"/>
                <a:effectRef idx="0"/>
                <a:fontRef idx="minor"/>
              </p:style>
              <p:txBody>
                <a:bodyPr lIns="90000" rIns="90000" tIns="45000" bIns="45000">
                  <a:spAutoFit/>
                </a:bodyPr>
                <a:p>
                  <a:pPr algn="ctr">
                    <a:lnSpc>
                      <a:spcPct val="70000"/>
                    </a:lnSpc>
                    <a:tabLst>
                      <a:tab algn="l" pos="0"/>
                    </a:tabLst>
                  </a:pPr>
                  <a:r>
                    <a:rPr b="0" lang="en-US" sz="2000" spc="-1" strike="noStrike">
                      <a:solidFill>
                        <a:srgbClr val="000000"/>
                      </a:solidFill>
                      <a:latin typeface="Calibri"/>
                      <a:ea typeface="DejaVu Sans"/>
                    </a:rPr>
                    <a:t>QUIC </a:t>
                  </a:r>
                  <a:endParaRPr b="0" lang="en-US" sz="2000" spc="-1" strike="noStrike">
                    <a:latin typeface="Arial"/>
                  </a:endParaRPr>
                </a:p>
                <a:p>
                  <a:pPr algn="ctr">
                    <a:lnSpc>
                      <a:spcPct val="70000"/>
                    </a:lnSpc>
                    <a:tabLst>
                      <a:tab algn="l" pos="0"/>
                    </a:tabLst>
                  </a:pPr>
                  <a:r>
                    <a:rPr b="0" lang="en-US" sz="1200" spc="-1" strike="noStrike">
                      <a:solidFill>
                        <a:srgbClr val="000000"/>
                      </a:solidFill>
                      <a:latin typeface="Calibri"/>
                      <a:ea typeface="DejaVu Sans"/>
                    </a:rPr>
                    <a:t>encrypt</a:t>
                  </a:r>
                  <a:endParaRPr b="0" lang="en-US" sz="1200" spc="-1" strike="noStrike">
                    <a:latin typeface="Arial"/>
                  </a:endParaRPr>
                </a:p>
              </p:txBody>
            </p:sp>
          </p:grpSp>
          <p:sp>
            <p:nvSpPr>
              <p:cNvPr id="8700" name="CustomShape 131"/>
              <p:cNvSpPr/>
              <p:nvPr/>
            </p:nvSpPr>
            <p:spPr>
              <a:xfrm>
                <a:off x="10858680" y="3278160"/>
                <a:ext cx="652320" cy="406800"/>
              </a:xfrm>
              <a:prstGeom prst="rect">
                <a:avLst/>
              </a:prstGeom>
              <a:noFill/>
              <a:ln w="3175">
                <a:solidFill>
                  <a:srgbClr val="000000"/>
                </a:solidFill>
                <a:round/>
              </a:ln>
            </p:spPr>
            <p:style>
              <a:lnRef idx="0"/>
              <a:fillRef idx="0"/>
              <a:effectRef idx="0"/>
              <a:fontRef idx="minor"/>
            </p:style>
          </p:sp>
        </p:grpSp>
      </p:grpSp>
      <p:sp>
        <p:nvSpPr>
          <p:cNvPr id="8701" name="CustomShape 132"/>
          <p:cNvSpPr/>
          <p:nvPr/>
        </p:nvSpPr>
        <p:spPr>
          <a:xfrm>
            <a:off x="8349120" y="2170440"/>
            <a:ext cx="1432800" cy="3312360"/>
          </a:xfrm>
          <a:custGeom>
            <a:avLst/>
            <a:gdLst/>
            <a:ahLst/>
            <a:rect l="l" t="t" r="r" b="b"/>
            <a:pathLst>
              <a:path w="1710813" h="2824317">
                <a:moveTo>
                  <a:pt x="0" y="376084"/>
                </a:moveTo>
                <a:lnTo>
                  <a:pt x="0" y="2824317"/>
                </a:lnTo>
                <a:lnTo>
                  <a:pt x="95865" y="2824317"/>
                </a:lnTo>
                <a:lnTo>
                  <a:pt x="1710813" y="2824317"/>
                </a:lnTo>
                <a:lnTo>
                  <a:pt x="1710813" y="2676833"/>
                </a:lnTo>
                <a:lnTo>
                  <a:pt x="1710813" y="0"/>
                </a:lnTo>
              </a:path>
            </a:pathLst>
          </a:custGeom>
          <a:noFill/>
          <a:ln>
            <a:solidFill>
              <a:srgbClr val="0000a3"/>
            </a:solidFill>
            <a:tailEnd len="med" type="triangle" w="med"/>
          </a:ln>
        </p:spPr>
        <p:style>
          <a:lnRef idx="2">
            <a:schemeClr val="accent1">
              <a:shade val="50000"/>
            </a:schemeClr>
          </a:lnRef>
          <a:fillRef idx="1">
            <a:schemeClr val="accent1"/>
          </a:fillRef>
          <a:effectRef idx="0">
            <a:schemeClr val="accent1"/>
          </a:effectRef>
          <a:fontRef idx="minor"/>
        </p:style>
      </p:sp>
      <p:sp>
        <p:nvSpPr>
          <p:cNvPr id="8702" name="CustomShape 133"/>
          <p:cNvSpPr/>
          <p:nvPr/>
        </p:nvSpPr>
        <p:spPr>
          <a:xfrm>
            <a:off x="7544520" y="2246400"/>
            <a:ext cx="2787480" cy="3140280"/>
          </a:xfrm>
          <a:custGeom>
            <a:avLst/>
            <a:gdLst/>
            <a:ahLst/>
            <a:rect l="l" t="t" r="r" b="b"/>
            <a:pathLst>
              <a:path w="2460587" h="2831690">
                <a:moveTo>
                  <a:pt x="0" y="0"/>
                </a:moveTo>
                <a:lnTo>
                  <a:pt x="0" y="2831690"/>
                </a:lnTo>
                <a:lnTo>
                  <a:pt x="88490" y="2831690"/>
                </a:lnTo>
                <a:lnTo>
                  <a:pt x="2455606" y="2831690"/>
                </a:lnTo>
                <a:cubicBezTo>
                  <a:pt x="2457266" y="2289473"/>
                  <a:pt x="2458927" y="1747257"/>
                  <a:pt x="2460587" y="1205040"/>
                </a:cubicBezTo>
              </a:path>
            </a:pathLst>
          </a:custGeom>
          <a:noFill/>
          <a:ln>
            <a:solidFill>
              <a:srgbClr val="0000a3"/>
            </a:solidFill>
            <a:tailEnd len="med" type="triangle" w="med"/>
          </a:ln>
        </p:spPr>
        <p:style>
          <a:lnRef idx="2">
            <a:schemeClr val="accent1">
              <a:shade val="50000"/>
            </a:schemeClr>
          </a:lnRef>
          <a:fillRef idx="1">
            <a:schemeClr val="accent1"/>
          </a:fillRef>
          <a:effectRef idx="0">
            <a:schemeClr val="accent1"/>
          </a:effectRef>
          <a:fontRef idx="minor"/>
        </p:style>
      </p:sp>
      <p:sp>
        <p:nvSpPr>
          <p:cNvPr id="8703" name="CustomShape 134"/>
          <p:cNvSpPr/>
          <p:nvPr/>
        </p:nvSpPr>
        <p:spPr>
          <a:xfrm>
            <a:off x="7766280" y="3553920"/>
            <a:ext cx="2612880" cy="1935720"/>
          </a:xfrm>
          <a:custGeom>
            <a:avLst/>
            <a:gdLst/>
            <a:ahLst/>
            <a:rect l="l" t="t" r="r" b="b"/>
            <a:pathLst>
              <a:path w="2558845" h="1091381">
                <a:moveTo>
                  <a:pt x="2558845" y="0"/>
                </a:moveTo>
                <a:lnTo>
                  <a:pt x="2558845" y="1091381"/>
                </a:lnTo>
                <a:lnTo>
                  <a:pt x="2485103" y="1091381"/>
                </a:lnTo>
                <a:lnTo>
                  <a:pt x="0" y="1091381"/>
                </a:lnTo>
                <a:lnTo>
                  <a:pt x="0" y="582562"/>
                </a:lnTo>
                <a:lnTo>
                  <a:pt x="0" y="14749"/>
                </a:lnTo>
              </a:path>
            </a:pathLst>
          </a:custGeom>
          <a:noFill/>
          <a:ln>
            <a:solidFill>
              <a:srgbClr val="325490"/>
            </a:solidFill>
            <a:tailEnd len="med" type="triangle" w="med"/>
          </a:ln>
        </p:spPr>
        <p:style>
          <a:lnRef idx="2">
            <a:schemeClr val="accent1">
              <a:shade val="50000"/>
            </a:schemeClr>
          </a:lnRef>
          <a:fillRef idx="1">
            <a:schemeClr val="accent1"/>
          </a:fillRef>
          <a:effectRef idx="0">
            <a:schemeClr val="accent1"/>
          </a:effectRef>
          <a:fontRef idx="minor"/>
        </p:style>
      </p:sp>
      <p:sp>
        <p:nvSpPr>
          <p:cNvPr id="8704" name="CustomShape 135"/>
          <p:cNvSpPr/>
          <p:nvPr/>
        </p:nvSpPr>
        <p:spPr>
          <a:xfrm>
            <a:off x="10145520" y="3362400"/>
            <a:ext cx="635760" cy="302760"/>
          </a:xfrm>
          <a:prstGeom prst="rect">
            <a:avLst/>
          </a:prstGeom>
          <a:solidFill>
            <a:schemeClr val="bg1"/>
          </a:solid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ff0000"/>
                </a:solidFill>
                <a:latin typeface="Calibri"/>
                <a:ea typeface="DejaVu Sans"/>
              </a:rPr>
              <a:t>error!</a:t>
            </a:r>
            <a:endParaRPr b="0" lang="en-US" sz="1400" spc="-1" strike="noStrike">
              <a:latin typeface="Arial"/>
            </a:endParaRPr>
          </a:p>
        </p:txBody>
      </p:sp>
      <p:sp>
        <p:nvSpPr>
          <p:cNvPr id="8705" name="CustomShape 136"/>
          <p:cNvSpPr/>
          <p:nvPr/>
        </p:nvSpPr>
        <p:spPr>
          <a:xfrm>
            <a:off x="7650360" y="2146320"/>
            <a:ext cx="2611440" cy="3261240"/>
          </a:xfrm>
          <a:custGeom>
            <a:avLst/>
            <a:gdLst/>
            <a:ahLst/>
            <a:rect l="l" t="t" r="r" b="b"/>
            <a:pathLst>
              <a:path w="2600836" h="2589048">
                <a:moveTo>
                  <a:pt x="23944" y="1037950"/>
                </a:moveTo>
                <a:lnTo>
                  <a:pt x="0" y="2589048"/>
                </a:lnTo>
                <a:lnTo>
                  <a:pt x="2573594" y="2589048"/>
                </a:lnTo>
                <a:lnTo>
                  <a:pt x="2600836" y="0"/>
                </a:lnTo>
              </a:path>
            </a:pathLst>
          </a:custGeom>
          <a:noFill/>
          <a:ln>
            <a:solidFill>
              <a:srgbClr val="0000a3"/>
            </a:solidFill>
            <a:tailEnd len="med" type="triangle" w="lg"/>
          </a:ln>
        </p:spPr>
        <p:style>
          <a:lnRef idx="2">
            <a:schemeClr val="accent1">
              <a:shade val="50000"/>
            </a:schemeClr>
          </a:lnRef>
          <a:fillRef idx="1">
            <a:schemeClr val="accent1"/>
          </a:fillRef>
          <a:effectRef idx="0">
            <a:schemeClr val="accent1"/>
          </a:effectRef>
          <a:fontRef idx="minor"/>
        </p:style>
      </p:sp>
      <p:sp>
        <p:nvSpPr>
          <p:cNvPr id="8706" name="CustomShape 137"/>
          <p:cNvSpPr/>
          <p:nvPr/>
        </p:nvSpPr>
        <p:spPr>
          <a:xfrm>
            <a:off x="6975000" y="2171880"/>
            <a:ext cx="4167360" cy="3312360"/>
          </a:xfrm>
          <a:custGeom>
            <a:avLst/>
            <a:gdLst/>
            <a:ahLst/>
            <a:rect l="l" t="t" r="r" b="b"/>
            <a:pathLst>
              <a:path w="3188970" h="3314700">
                <a:moveTo>
                  <a:pt x="0" y="0"/>
                </a:moveTo>
                <a:lnTo>
                  <a:pt x="0" y="3314700"/>
                </a:lnTo>
                <a:lnTo>
                  <a:pt x="3188970" y="3314700"/>
                </a:lnTo>
                <a:lnTo>
                  <a:pt x="3188970" y="11430"/>
                </a:lnTo>
                <a:lnTo>
                  <a:pt x="3188970" y="11430"/>
                </a:lnTo>
              </a:path>
            </a:pathLst>
          </a:custGeom>
          <a:noFill/>
          <a:ln>
            <a:solidFill>
              <a:srgbClr val="0000a3"/>
            </a:solidFill>
            <a:tailEnd len="med" type="triangle" w="med"/>
          </a:ln>
        </p:spPr>
        <p:style>
          <a:lnRef idx="2">
            <a:schemeClr val="accent1">
              <a:shade val="50000"/>
            </a:schemeClr>
          </a:lnRef>
          <a:fillRef idx="1">
            <a:schemeClr val="accent1"/>
          </a:fillRef>
          <a:effectRef idx="0">
            <a:schemeClr val="accent1"/>
          </a:effectRef>
          <a:fontRef idx="minor"/>
        </p:style>
      </p:sp>
      <p:grpSp>
        <p:nvGrpSpPr>
          <p:cNvPr id="8707" name="Group 138"/>
          <p:cNvGrpSpPr/>
          <p:nvPr/>
        </p:nvGrpSpPr>
        <p:grpSpPr>
          <a:xfrm>
            <a:off x="6503040" y="1768680"/>
            <a:ext cx="1026360" cy="452880"/>
            <a:chOff x="6503040" y="1768680"/>
            <a:chExt cx="1026360" cy="452880"/>
          </a:xfrm>
        </p:grpSpPr>
        <p:sp>
          <p:nvSpPr>
            <p:cNvPr id="8708" name="CustomShape 139"/>
            <p:cNvSpPr/>
            <p:nvPr/>
          </p:nvSpPr>
          <p:spPr>
            <a:xfrm>
              <a:off x="6684120" y="1768680"/>
              <a:ext cx="684360" cy="437400"/>
            </a:xfrm>
            <a:prstGeom prst="rect">
              <a:avLst/>
            </a:prstGeom>
            <a:solidFill>
              <a:srgbClr val="ffffff"/>
            </a:solidFill>
            <a:ln w="3175">
              <a:solidFill>
                <a:srgbClr val="000000"/>
              </a:solidFill>
              <a:round/>
            </a:ln>
          </p:spPr>
          <p:style>
            <a:lnRef idx="0"/>
            <a:fillRef idx="0"/>
            <a:effectRef idx="0"/>
            <a:fontRef idx="minor"/>
          </p:style>
        </p:sp>
        <p:sp>
          <p:nvSpPr>
            <p:cNvPr id="8709" name="CustomShape 140"/>
            <p:cNvSpPr/>
            <p:nvPr/>
          </p:nvSpPr>
          <p:spPr>
            <a:xfrm>
              <a:off x="6503040" y="1791360"/>
              <a:ext cx="1026360" cy="43020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0" lang="en-US" sz="1400" spc="-1" strike="noStrike">
                  <a:solidFill>
                    <a:srgbClr val="000000"/>
                  </a:solidFill>
                  <a:latin typeface="Calibri"/>
                  <a:ea typeface="DejaVu Sans"/>
                </a:rPr>
                <a:t>HTTP </a:t>
              </a:r>
              <a:endParaRPr b="0" lang="en-US" sz="1400" spc="-1" strike="noStrike">
                <a:latin typeface="Arial"/>
              </a:endParaRPr>
            </a:p>
            <a:p>
              <a:pPr algn="ctr">
                <a:lnSpc>
                  <a:spcPct val="80000"/>
                </a:lnSpc>
                <a:tabLst>
                  <a:tab algn="l" pos="0"/>
                </a:tabLst>
              </a:pPr>
              <a:r>
                <a:rPr b="0" lang="en-US" sz="1400" spc="-1" strike="noStrike">
                  <a:solidFill>
                    <a:srgbClr val="000000"/>
                  </a:solidFill>
                  <a:latin typeface="Calibri"/>
                  <a:ea typeface="DejaVu Sans"/>
                </a:rPr>
                <a:t>GET </a:t>
              </a:r>
              <a:endParaRPr b="0" lang="en-US" sz="1400" spc="-1" strike="noStrike">
                <a:latin typeface="Arial"/>
              </a:endParaRPr>
            </a:p>
          </p:txBody>
        </p:sp>
      </p:grpSp>
      <p:grpSp>
        <p:nvGrpSpPr>
          <p:cNvPr id="8710" name="Group 141"/>
          <p:cNvGrpSpPr/>
          <p:nvPr/>
        </p:nvGrpSpPr>
        <p:grpSpPr>
          <a:xfrm>
            <a:off x="7197120" y="1926360"/>
            <a:ext cx="1026360" cy="452880"/>
            <a:chOff x="7197120" y="1926360"/>
            <a:chExt cx="1026360" cy="452880"/>
          </a:xfrm>
        </p:grpSpPr>
        <p:sp>
          <p:nvSpPr>
            <p:cNvPr id="8711" name="CustomShape 142"/>
            <p:cNvSpPr/>
            <p:nvPr/>
          </p:nvSpPr>
          <p:spPr>
            <a:xfrm>
              <a:off x="7357320" y="1926360"/>
              <a:ext cx="684360" cy="437400"/>
            </a:xfrm>
            <a:prstGeom prst="rect">
              <a:avLst/>
            </a:prstGeom>
            <a:solidFill>
              <a:srgbClr val="ffffff"/>
            </a:solidFill>
            <a:ln w="3175">
              <a:solidFill>
                <a:srgbClr val="000000"/>
              </a:solidFill>
              <a:round/>
            </a:ln>
          </p:spPr>
          <p:style>
            <a:lnRef idx="0"/>
            <a:fillRef idx="0"/>
            <a:effectRef idx="0"/>
            <a:fontRef idx="minor"/>
          </p:style>
        </p:sp>
        <p:sp>
          <p:nvSpPr>
            <p:cNvPr id="8712" name="CustomShape 143"/>
            <p:cNvSpPr/>
            <p:nvPr/>
          </p:nvSpPr>
          <p:spPr>
            <a:xfrm>
              <a:off x="7197120" y="1949040"/>
              <a:ext cx="1026360" cy="43020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0" lang="en-US" sz="1400" spc="-1" strike="noStrike">
                  <a:solidFill>
                    <a:srgbClr val="000000"/>
                  </a:solidFill>
                  <a:latin typeface="Calibri"/>
                  <a:ea typeface="DejaVu Sans"/>
                </a:rPr>
                <a:t>HTTP </a:t>
              </a:r>
              <a:endParaRPr b="0" lang="en-US" sz="1400" spc="-1" strike="noStrike">
                <a:latin typeface="Arial"/>
              </a:endParaRPr>
            </a:p>
            <a:p>
              <a:pPr algn="ctr">
                <a:lnSpc>
                  <a:spcPct val="80000"/>
                </a:lnSpc>
                <a:tabLst>
                  <a:tab algn="l" pos="0"/>
                </a:tabLst>
              </a:pPr>
              <a:r>
                <a:rPr b="0" lang="en-US" sz="1400" spc="-1" strike="noStrike">
                  <a:solidFill>
                    <a:srgbClr val="000000"/>
                  </a:solidFill>
                  <a:latin typeface="Calibri"/>
                  <a:ea typeface="DejaVu Sans"/>
                </a:rPr>
                <a:t>GET </a:t>
              </a:r>
              <a:endParaRPr b="0" lang="en-US" sz="1400" spc="-1" strike="noStrike">
                <a:latin typeface="Arial"/>
              </a:endParaRPr>
            </a:p>
          </p:txBody>
        </p:sp>
      </p:grpSp>
      <p:grpSp>
        <p:nvGrpSpPr>
          <p:cNvPr id="8713" name="Group 144"/>
          <p:cNvGrpSpPr/>
          <p:nvPr/>
        </p:nvGrpSpPr>
        <p:grpSpPr>
          <a:xfrm>
            <a:off x="7867440" y="2206080"/>
            <a:ext cx="1026360" cy="452520"/>
            <a:chOff x="7867440" y="2206080"/>
            <a:chExt cx="1026360" cy="452520"/>
          </a:xfrm>
        </p:grpSpPr>
        <p:sp>
          <p:nvSpPr>
            <p:cNvPr id="8714" name="CustomShape 145"/>
            <p:cNvSpPr/>
            <p:nvPr/>
          </p:nvSpPr>
          <p:spPr>
            <a:xfrm>
              <a:off x="8027640" y="2206080"/>
              <a:ext cx="684360" cy="437400"/>
            </a:xfrm>
            <a:prstGeom prst="rect">
              <a:avLst/>
            </a:prstGeom>
            <a:solidFill>
              <a:srgbClr val="ffffff"/>
            </a:solidFill>
            <a:ln w="3175">
              <a:solidFill>
                <a:srgbClr val="000000"/>
              </a:solidFill>
              <a:round/>
            </a:ln>
          </p:spPr>
          <p:style>
            <a:lnRef idx="0"/>
            <a:fillRef idx="0"/>
            <a:effectRef idx="0"/>
            <a:fontRef idx="minor"/>
          </p:style>
        </p:sp>
        <p:sp>
          <p:nvSpPr>
            <p:cNvPr id="8715" name="CustomShape 146"/>
            <p:cNvSpPr/>
            <p:nvPr/>
          </p:nvSpPr>
          <p:spPr>
            <a:xfrm>
              <a:off x="7867440" y="2228400"/>
              <a:ext cx="1026360" cy="43020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0" lang="en-US" sz="1400" spc="-1" strike="noStrike">
                  <a:solidFill>
                    <a:srgbClr val="000000"/>
                  </a:solidFill>
                  <a:latin typeface="Calibri"/>
                  <a:ea typeface="DejaVu Sans"/>
                </a:rPr>
                <a:t>HTTP </a:t>
              </a:r>
              <a:endParaRPr b="0" lang="en-US" sz="1400" spc="-1" strike="noStrike">
                <a:latin typeface="Arial"/>
              </a:endParaRPr>
            </a:p>
            <a:p>
              <a:pPr algn="ctr">
                <a:lnSpc>
                  <a:spcPct val="80000"/>
                </a:lnSpc>
                <a:tabLst>
                  <a:tab algn="l" pos="0"/>
                </a:tabLst>
              </a:pPr>
              <a:r>
                <a:rPr b="0" lang="en-US" sz="1400" spc="-1" strike="noStrike">
                  <a:solidFill>
                    <a:srgbClr val="000000"/>
                  </a:solidFill>
                  <a:latin typeface="Calibri"/>
                  <a:ea typeface="DejaVu Sans"/>
                </a:rPr>
                <a:t>GET </a:t>
              </a:r>
              <a:endParaRPr b="0" lang="en-US" sz="1400" spc="-1" strike="noStrike">
                <a:latin typeface="Arial"/>
              </a:endParaRPr>
            </a:p>
          </p:txBody>
        </p:sp>
      </p:grpSp>
      <p:grpSp>
        <p:nvGrpSpPr>
          <p:cNvPr id="8716" name="Group 147"/>
          <p:cNvGrpSpPr/>
          <p:nvPr/>
        </p:nvGrpSpPr>
        <p:grpSpPr>
          <a:xfrm>
            <a:off x="11407680" y="1304280"/>
            <a:ext cx="307800" cy="626040"/>
            <a:chOff x="11407680" y="1304280"/>
            <a:chExt cx="307800" cy="626040"/>
          </a:xfrm>
        </p:grpSpPr>
        <p:sp>
          <p:nvSpPr>
            <p:cNvPr id="8717" name="CustomShape 148"/>
            <p:cNvSpPr/>
            <p:nvPr/>
          </p:nvSpPr>
          <p:spPr>
            <a:xfrm>
              <a:off x="11653200" y="1305000"/>
              <a:ext cx="59040" cy="5976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8718" name="CustomShape 149"/>
            <p:cNvSpPr/>
            <p:nvPr/>
          </p:nvSpPr>
          <p:spPr>
            <a:xfrm>
              <a:off x="11422440" y="1304280"/>
              <a:ext cx="224640" cy="5968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8719" name="CustomShape 150"/>
            <p:cNvSpPr/>
            <p:nvPr/>
          </p:nvSpPr>
          <p:spPr>
            <a:xfrm>
              <a:off x="11664720" y="1341000"/>
              <a:ext cx="34200" cy="5526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8720" name="CustomShape 151"/>
            <p:cNvSpPr/>
            <p:nvPr/>
          </p:nvSpPr>
          <p:spPr>
            <a:xfrm>
              <a:off x="11656800" y="1621800"/>
              <a:ext cx="54720" cy="471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8721" name="CustomShape 152"/>
            <p:cNvSpPr/>
            <p:nvPr/>
          </p:nvSpPr>
          <p:spPr>
            <a:xfrm>
              <a:off x="11422440" y="1374120"/>
              <a:ext cx="127080" cy="8640"/>
            </a:xfrm>
            <a:prstGeom prst="rect">
              <a:avLst/>
            </a:prstGeom>
            <a:solidFill>
              <a:srgbClr val="000000"/>
            </a:solidFill>
            <a:ln w="9525">
              <a:solidFill>
                <a:srgbClr val="000000"/>
              </a:solidFill>
              <a:miter/>
            </a:ln>
          </p:spPr>
          <p:style>
            <a:lnRef idx="0"/>
            <a:fillRef idx="0"/>
            <a:effectRef idx="0"/>
            <a:fontRef idx="minor"/>
          </p:style>
        </p:sp>
        <p:grpSp>
          <p:nvGrpSpPr>
            <p:cNvPr id="8722" name="Group 153"/>
            <p:cNvGrpSpPr/>
            <p:nvPr/>
          </p:nvGrpSpPr>
          <p:grpSpPr>
            <a:xfrm>
              <a:off x="11539440" y="1367280"/>
              <a:ext cx="124920" cy="35640"/>
              <a:chOff x="11539440" y="1367280"/>
              <a:chExt cx="124920" cy="35640"/>
            </a:xfrm>
          </p:grpSpPr>
          <p:sp>
            <p:nvSpPr>
              <p:cNvPr id="8723" name="CustomShape 154"/>
              <p:cNvSpPr/>
              <p:nvPr/>
            </p:nvSpPr>
            <p:spPr>
              <a:xfrm>
                <a:off x="11539440" y="1367280"/>
                <a:ext cx="124920" cy="35640"/>
              </a:xfrm>
              <a:prstGeom prst="roundRect">
                <a:avLst>
                  <a:gd name="adj" fmla="val 50000"/>
                </a:avLst>
              </a:prstGeom>
              <a:solidFill>
                <a:srgbClr val="000000"/>
              </a:solidFill>
              <a:ln w="0">
                <a:noFill/>
              </a:ln>
            </p:spPr>
            <p:style>
              <a:lnRef idx="0"/>
              <a:fillRef idx="0"/>
              <a:effectRef idx="0"/>
              <a:fontRef idx="minor"/>
            </p:style>
          </p:sp>
          <p:sp>
            <p:nvSpPr>
              <p:cNvPr id="8724" name="CustomShape 155"/>
              <p:cNvSpPr/>
              <p:nvPr/>
            </p:nvSpPr>
            <p:spPr>
              <a:xfrm>
                <a:off x="11541600" y="1371960"/>
                <a:ext cx="120600" cy="266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725" name="CustomShape 156"/>
            <p:cNvSpPr/>
            <p:nvPr/>
          </p:nvSpPr>
          <p:spPr>
            <a:xfrm>
              <a:off x="11426760" y="1458000"/>
              <a:ext cx="127080" cy="11160"/>
            </a:xfrm>
            <a:prstGeom prst="rect">
              <a:avLst/>
            </a:prstGeom>
            <a:solidFill>
              <a:srgbClr val="000000"/>
            </a:solidFill>
            <a:ln w="9525">
              <a:solidFill>
                <a:srgbClr val="000000"/>
              </a:solidFill>
              <a:miter/>
            </a:ln>
          </p:spPr>
          <p:style>
            <a:lnRef idx="0"/>
            <a:fillRef idx="0"/>
            <a:effectRef idx="0"/>
            <a:fontRef idx="minor"/>
          </p:style>
        </p:sp>
        <p:grpSp>
          <p:nvGrpSpPr>
            <p:cNvPr id="8726" name="Group 157"/>
            <p:cNvGrpSpPr/>
            <p:nvPr/>
          </p:nvGrpSpPr>
          <p:grpSpPr>
            <a:xfrm>
              <a:off x="11539440" y="1453320"/>
              <a:ext cx="124920" cy="31320"/>
              <a:chOff x="11539440" y="1453320"/>
              <a:chExt cx="124920" cy="31320"/>
            </a:xfrm>
          </p:grpSpPr>
          <p:sp>
            <p:nvSpPr>
              <p:cNvPr id="8727" name="CustomShape 158"/>
              <p:cNvSpPr/>
              <p:nvPr/>
            </p:nvSpPr>
            <p:spPr>
              <a:xfrm>
                <a:off x="11539440" y="1453320"/>
                <a:ext cx="124920" cy="31320"/>
              </a:xfrm>
              <a:prstGeom prst="roundRect">
                <a:avLst>
                  <a:gd name="adj" fmla="val 50000"/>
                </a:avLst>
              </a:prstGeom>
              <a:solidFill>
                <a:srgbClr val="000000"/>
              </a:solidFill>
              <a:ln w="0">
                <a:noFill/>
              </a:ln>
            </p:spPr>
            <p:style>
              <a:lnRef idx="0"/>
              <a:fillRef idx="0"/>
              <a:effectRef idx="0"/>
              <a:fontRef idx="minor"/>
            </p:style>
          </p:sp>
          <p:sp>
            <p:nvSpPr>
              <p:cNvPr id="8728" name="CustomShape 159"/>
              <p:cNvSpPr/>
              <p:nvPr/>
            </p:nvSpPr>
            <p:spPr>
              <a:xfrm>
                <a:off x="11541600" y="1458000"/>
                <a:ext cx="120600" cy="22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729" name="CustomShape 160"/>
            <p:cNvSpPr/>
            <p:nvPr/>
          </p:nvSpPr>
          <p:spPr>
            <a:xfrm>
              <a:off x="11424600" y="1548360"/>
              <a:ext cx="127080" cy="8640"/>
            </a:xfrm>
            <a:prstGeom prst="rect">
              <a:avLst/>
            </a:prstGeom>
            <a:solidFill>
              <a:srgbClr val="000000"/>
            </a:solidFill>
            <a:ln w="9525">
              <a:solidFill>
                <a:srgbClr val="000000"/>
              </a:solidFill>
              <a:miter/>
            </a:ln>
          </p:spPr>
          <p:style>
            <a:lnRef idx="0"/>
            <a:fillRef idx="0"/>
            <a:effectRef idx="0"/>
            <a:fontRef idx="minor"/>
          </p:style>
        </p:sp>
        <p:sp>
          <p:nvSpPr>
            <p:cNvPr id="8730" name="CustomShape 161"/>
            <p:cNvSpPr/>
            <p:nvPr/>
          </p:nvSpPr>
          <p:spPr>
            <a:xfrm>
              <a:off x="11426760" y="1625400"/>
              <a:ext cx="127080" cy="11160"/>
            </a:xfrm>
            <a:prstGeom prst="rect">
              <a:avLst/>
            </a:prstGeom>
            <a:solidFill>
              <a:srgbClr val="000000"/>
            </a:solidFill>
            <a:ln w="9525">
              <a:solidFill>
                <a:srgbClr val="000000"/>
              </a:solidFill>
              <a:miter/>
            </a:ln>
          </p:spPr>
          <p:style>
            <a:lnRef idx="0"/>
            <a:fillRef idx="0"/>
            <a:effectRef idx="0"/>
            <a:fontRef idx="minor"/>
          </p:style>
        </p:sp>
        <p:grpSp>
          <p:nvGrpSpPr>
            <p:cNvPr id="8731" name="Group 162"/>
            <p:cNvGrpSpPr/>
            <p:nvPr/>
          </p:nvGrpSpPr>
          <p:grpSpPr>
            <a:xfrm>
              <a:off x="11537280" y="1618560"/>
              <a:ext cx="124920" cy="54000"/>
              <a:chOff x="11537280" y="1618560"/>
              <a:chExt cx="124920" cy="54000"/>
            </a:xfrm>
          </p:grpSpPr>
          <p:sp>
            <p:nvSpPr>
              <p:cNvPr id="8732" name="CustomShape 163"/>
              <p:cNvSpPr/>
              <p:nvPr/>
            </p:nvSpPr>
            <p:spPr>
              <a:xfrm>
                <a:off x="11537280" y="1618560"/>
                <a:ext cx="124920" cy="54000"/>
              </a:xfrm>
              <a:prstGeom prst="roundRect">
                <a:avLst>
                  <a:gd name="adj" fmla="val 50000"/>
                </a:avLst>
              </a:prstGeom>
              <a:solidFill>
                <a:srgbClr val="000000"/>
              </a:solidFill>
              <a:ln w="0">
                <a:noFill/>
              </a:ln>
            </p:spPr>
            <p:style>
              <a:lnRef idx="0"/>
              <a:fillRef idx="0"/>
              <a:effectRef idx="0"/>
              <a:fontRef idx="minor"/>
            </p:style>
          </p:sp>
          <p:sp>
            <p:nvSpPr>
              <p:cNvPr id="8733" name="CustomShape 164"/>
              <p:cNvSpPr/>
              <p:nvPr/>
            </p:nvSpPr>
            <p:spPr>
              <a:xfrm>
                <a:off x="11539440" y="1623240"/>
                <a:ext cx="120600" cy="291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734" name="CustomShape 165"/>
            <p:cNvSpPr/>
            <p:nvPr/>
          </p:nvSpPr>
          <p:spPr>
            <a:xfrm>
              <a:off x="11657880" y="1546920"/>
              <a:ext cx="54720" cy="468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8735" name="Group 166"/>
            <p:cNvGrpSpPr/>
            <p:nvPr/>
          </p:nvGrpSpPr>
          <p:grpSpPr>
            <a:xfrm>
              <a:off x="11537280" y="1539360"/>
              <a:ext cx="124920" cy="33840"/>
              <a:chOff x="11537280" y="1539360"/>
              <a:chExt cx="124920" cy="33840"/>
            </a:xfrm>
          </p:grpSpPr>
          <p:sp>
            <p:nvSpPr>
              <p:cNvPr id="8736" name="CustomShape 167"/>
              <p:cNvSpPr/>
              <p:nvPr/>
            </p:nvSpPr>
            <p:spPr>
              <a:xfrm>
                <a:off x="11537280" y="1539360"/>
                <a:ext cx="124920" cy="33840"/>
              </a:xfrm>
              <a:prstGeom prst="roundRect">
                <a:avLst>
                  <a:gd name="adj" fmla="val 50000"/>
                </a:avLst>
              </a:prstGeom>
              <a:solidFill>
                <a:srgbClr val="000000"/>
              </a:solidFill>
              <a:ln w="0">
                <a:noFill/>
              </a:ln>
            </p:spPr>
            <p:style>
              <a:lnRef idx="0"/>
              <a:fillRef idx="0"/>
              <a:effectRef idx="0"/>
              <a:fontRef idx="minor"/>
            </p:style>
          </p:sp>
          <p:sp>
            <p:nvSpPr>
              <p:cNvPr id="8737" name="CustomShape 168"/>
              <p:cNvSpPr/>
              <p:nvPr/>
            </p:nvSpPr>
            <p:spPr>
              <a:xfrm>
                <a:off x="11539440" y="1544040"/>
                <a:ext cx="120600" cy="24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738" name="CustomShape 169"/>
            <p:cNvSpPr/>
            <p:nvPr/>
          </p:nvSpPr>
          <p:spPr>
            <a:xfrm>
              <a:off x="11649960" y="1304280"/>
              <a:ext cx="12240" cy="59940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8739" name="CustomShape 170"/>
            <p:cNvSpPr/>
            <p:nvPr/>
          </p:nvSpPr>
          <p:spPr>
            <a:xfrm>
              <a:off x="11662920" y="1455840"/>
              <a:ext cx="48960" cy="532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8740" name="CustomShape 171"/>
            <p:cNvSpPr/>
            <p:nvPr/>
          </p:nvSpPr>
          <p:spPr>
            <a:xfrm>
              <a:off x="11663640" y="1370160"/>
              <a:ext cx="50760" cy="6048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8741" name="CustomShape 172"/>
            <p:cNvSpPr/>
            <p:nvPr/>
          </p:nvSpPr>
          <p:spPr>
            <a:xfrm>
              <a:off x="11707200" y="1876680"/>
              <a:ext cx="8280" cy="22320"/>
            </a:xfrm>
            <a:prstGeom prst="ellipse">
              <a:avLst/>
            </a:prstGeom>
            <a:solidFill>
              <a:srgbClr val="333333"/>
            </a:solidFill>
            <a:ln w="0">
              <a:noFill/>
            </a:ln>
          </p:spPr>
          <p:style>
            <a:lnRef idx="0"/>
            <a:fillRef idx="0"/>
            <a:effectRef idx="0"/>
            <a:fontRef idx="minor"/>
          </p:style>
        </p:sp>
        <p:sp>
          <p:nvSpPr>
            <p:cNvPr id="8742" name="CustomShape 173"/>
            <p:cNvSpPr/>
            <p:nvPr/>
          </p:nvSpPr>
          <p:spPr>
            <a:xfrm>
              <a:off x="11660760" y="1877760"/>
              <a:ext cx="50760" cy="500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8743" name="CustomShape 174"/>
            <p:cNvSpPr/>
            <p:nvPr/>
          </p:nvSpPr>
          <p:spPr>
            <a:xfrm>
              <a:off x="11407680" y="1894320"/>
              <a:ext cx="258840" cy="3600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8744" name="CustomShape 175"/>
            <p:cNvSpPr/>
            <p:nvPr/>
          </p:nvSpPr>
          <p:spPr>
            <a:xfrm>
              <a:off x="11422440" y="1903680"/>
              <a:ext cx="229320" cy="1800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8745" name="CustomShape 176"/>
            <p:cNvSpPr/>
            <p:nvPr/>
          </p:nvSpPr>
          <p:spPr>
            <a:xfrm>
              <a:off x="11444040" y="1817640"/>
              <a:ext cx="31320" cy="33840"/>
            </a:xfrm>
            <a:prstGeom prst="ellipse">
              <a:avLst/>
            </a:prstGeom>
            <a:solidFill>
              <a:srgbClr val="33cc33"/>
            </a:solidFill>
            <a:ln w="0">
              <a:noFill/>
            </a:ln>
          </p:spPr>
          <p:style>
            <a:lnRef idx="0"/>
            <a:fillRef idx="0"/>
            <a:effectRef idx="0"/>
            <a:fontRef idx="minor"/>
          </p:style>
        </p:sp>
        <p:sp>
          <p:nvSpPr>
            <p:cNvPr id="8746" name="CustomShape 177"/>
            <p:cNvSpPr/>
            <p:nvPr/>
          </p:nvSpPr>
          <p:spPr>
            <a:xfrm>
              <a:off x="11482200" y="1817640"/>
              <a:ext cx="33480" cy="33840"/>
            </a:xfrm>
            <a:prstGeom prst="ellipse">
              <a:avLst/>
            </a:prstGeom>
            <a:solidFill>
              <a:srgbClr val="ff0000"/>
            </a:solidFill>
            <a:ln w="0">
              <a:noFill/>
            </a:ln>
          </p:spPr>
          <p:style>
            <a:lnRef idx="0"/>
            <a:fillRef idx="0"/>
            <a:effectRef idx="0"/>
            <a:fontRef idx="minor"/>
          </p:style>
        </p:sp>
        <p:sp>
          <p:nvSpPr>
            <p:cNvPr id="8747" name="CustomShape 178"/>
            <p:cNvSpPr/>
            <p:nvPr/>
          </p:nvSpPr>
          <p:spPr>
            <a:xfrm>
              <a:off x="11520360" y="1815480"/>
              <a:ext cx="33480" cy="36000"/>
            </a:xfrm>
            <a:prstGeom prst="ellipse">
              <a:avLst/>
            </a:prstGeom>
            <a:solidFill>
              <a:srgbClr val="33cc33"/>
            </a:solidFill>
            <a:ln w="0">
              <a:noFill/>
            </a:ln>
          </p:spPr>
          <p:style>
            <a:lnRef idx="0"/>
            <a:fillRef idx="0"/>
            <a:effectRef idx="0"/>
            <a:fontRef idx="minor"/>
          </p:style>
        </p:sp>
        <p:sp>
          <p:nvSpPr>
            <p:cNvPr id="8748" name="CustomShape 179"/>
            <p:cNvSpPr/>
            <p:nvPr/>
          </p:nvSpPr>
          <p:spPr>
            <a:xfrm>
              <a:off x="11607480" y="1672920"/>
              <a:ext cx="16560" cy="196560"/>
            </a:xfrm>
            <a:prstGeom prst="rect">
              <a:avLst/>
            </a:prstGeom>
            <a:solidFill>
              <a:srgbClr val="292929"/>
            </a:solidFill>
            <a:ln w="9525">
              <a:solidFill>
                <a:srgbClr val="000000"/>
              </a:solidFill>
              <a:miter/>
            </a:ln>
          </p:spPr>
          <p:style>
            <a:lnRef idx="0"/>
            <a:fillRef idx="0"/>
            <a:effectRef idx="0"/>
            <a:fontRef idx="minor"/>
          </p:style>
        </p:sp>
      </p:grpSp>
      <p:grpSp>
        <p:nvGrpSpPr>
          <p:cNvPr id="8749" name="Group 180"/>
          <p:cNvGrpSpPr/>
          <p:nvPr/>
        </p:nvGrpSpPr>
        <p:grpSpPr>
          <a:xfrm>
            <a:off x="6315840" y="1297080"/>
            <a:ext cx="523080" cy="432360"/>
            <a:chOff x="6315840" y="1297080"/>
            <a:chExt cx="523080" cy="432360"/>
          </a:xfrm>
        </p:grpSpPr>
        <p:pic>
          <p:nvPicPr>
            <p:cNvPr id="8750" name="Picture 355" descr="desktop_computer_stylized_medium"/>
            <p:cNvPicPr/>
            <p:nvPr/>
          </p:nvPicPr>
          <p:blipFill>
            <a:blip r:embed="rId2"/>
            <a:stretch/>
          </p:blipFill>
          <p:spPr>
            <a:xfrm flipH="1">
              <a:off x="6315840" y="1297080"/>
              <a:ext cx="523080" cy="432360"/>
            </a:xfrm>
            <a:prstGeom prst="rect">
              <a:avLst/>
            </a:prstGeom>
            <a:ln w="0">
              <a:noFill/>
            </a:ln>
          </p:spPr>
        </p:pic>
        <p:sp>
          <p:nvSpPr>
            <p:cNvPr id="8751" name="CustomShape 181"/>
            <p:cNvSpPr/>
            <p:nvPr/>
          </p:nvSpPr>
          <p:spPr>
            <a:xfrm flipH="1">
              <a:off x="6534360" y="1338840"/>
              <a:ext cx="253080" cy="1965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8752" name="CustomShape 182"/>
          <p:cNvSpPr/>
          <p:nvPr/>
        </p:nvSpPr>
        <p:spPr>
          <a:xfrm>
            <a:off x="6083280" y="1130400"/>
            <a:ext cx="5979240" cy="542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753" name="CustomShape 18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E58E22C1-AA0C-4636-B9FE-DC5590427EB2}" type="slidenum">
              <a:rPr b="0" lang="en-US" sz="1100" spc="-1" strike="noStrike">
                <a:solidFill>
                  <a:srgbClr val="404040"/>
                </a:solidFill>
                <a:latin typeface="Calibri"/>
                <a:ea typeface="DejaVu Sans"/>
              </a:rPr>
              <a:t>141</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495" dur="indefinite" restart="never" nodeType="tmRoot">
          <p:childTnLst>
            <p:seq>
              <p:cTn id="3496" dur="indefinite" nodeType="mainSeq">
                <p:childTnLst>
                  <p:par>
                    <p:cTn id="3497" fill="hold">
                      <p:stCondLst>
                        <p:cond delay="indefinite"/>
                      </p:stCondLst>
                      <p:childTnLst>
                        <p:par>
                          <p:cTn id="3498" fill="hold">
                            <p:stCondLst>
                              <p:cond delay="0"/>
                            </p:stCondLst>
                            <p:childTnLst>
                              <p:par>
                                <p:cTn id="3499" nodeType="clickEffect" fill="hold" presetClass="exit" presetID="9">
                                  <p:stCondLst>
                                    <p:cond delay="0"/>
                                  </p:stCondLst>
                                  <p:childTnLst>
                                    <p:animEffect filter="dissolve" transition="out">
                                      <p:cBhvr additive="repl">
                                        <p:cTn id="3500" dur="500"/>
                                        <p:tgtEl>
                                          <p:spTgt spid="8752"/>
                                        </p:tgtEl>
                                      </p:cBhvr>
                                    </p:animEffect>
                                    <p:set>
                                      <p:cBhvr>
                                        <p:cTn id="3501" dur="1" fill="hold">
                                          <p:stCondLst>
                                            <p:cond delay="499"/>
                                          </p:stCondLst>
                                        </p:cTn>
                                        <p:tgtEl>
                                          <p:spTgt spid="8752"/>
                                        </p:tgtEl>
                                        <p:attrNameLst>
                                          <p:attrName>style.visibility</p:attrName>
                                        </p:attrNameLst>
                                      </p:cBhvr>
                                      <p:to>
                                        <p:strVal val="hidden"/>
                                      </p:to>
                                    </p:set>
                                  </p:childTnLst>
                                </p:cTn>
                              </p:par>
                            </p:childTnLst>
                          </p:cTn>
                        </p:par>
                      </p:childTnLst>
                    </p:cTn>
                  </p:par>
                  <p:par>
                    <p:cTn id="3502" fill="hold">
                      <p:stCondLst>
                        <p:cond delay="indefinite"/>
                      </p:stCondLst>
                      <p:childTnLst>
                        <p:par>
                          <p:cTn id="3503" fill="hold">
                            <p:stCondLst>
                              <p:cond delay="0"/>
                            </p:stCondLst>
                            <p:childTnLst>
                              <p:par>
                                <p:cTn id="3504" nodeType="clickEffect" fill="hold" presetClass="entr" presetID="9">
                                  <p:stCondLst>
                                    <p:cond delay="0"/>
                                  </p:stCondLst>
                                  <p:childTnLst>
                                    <p:set>
                                      <p:cBhvr>
                                        <p:cTn id="3505" dur="1" fill="hold">
                                          <p:stCondLst>
                                            <p:cond delay="0"/>
                                          </p:stCondLst>
                                        </p:cTn>
                                        <p:tgtEl>
                                          <p:spTgt spid="8596"/>
                                        </p:tgtEl>
                                        <p:attrNameLst>
                                          <p:attrName>style.visibility</p:attrName>
                                        </p:attrNameLst>
                                      </p:cBhvr>
                                      <p:to>
                                        <p:strVal val="visible"/>
                                      </p:to>
                                    </p:set>
                                    <p:animEffect filter="dissolve" transition="in">
                                      <p:cBhvr additive="repl">
                                        <p:cTn id="3506" dur="500"/>
                                        <p:tgtEl>
                                          <p:spTgt spid="8596"/>
                                        </p:tgtEl>
                                      </p:cBhvr>
                                    </p:animEffect>
                                  </p:childTnLst>
                                </p:cTn>
                              </p:par>
                            </p:childTnLst>
                          </p:cTn>
                        </p:par>
                        <p:par>
                          <p:cTn id="3507" fill="hold">
                            <p:stCondLst>
                              <p:cond delay="500"/>
                            </p:stCondLst>
                            <p:childTnLst>
                              <p:par>
                                <p:cTn id="3508" nodeType="afterEffect" fill="hold" presetClass="path">
                                  <p:stCondLst>
                                    <p:cond delay="0"/>
                                  </p:stCondLst>
                                  <p:childTnLst>
                                    <p:animMotion origin="layout" path="M -0.00391 -0.00579 C -0.00378 0.12338 -0.00365 0.25231 -0.00339 0.38125 L 0.13737 0.3838 C 0.1375 0.22755 0.13789 0.12685 0.13815 -0.02894 E">
                                      <p:cBhvr>
                                        <p:cTn id="3509" dur="2000" fill="hold"/>
                                        <p:tgtEl>
                                          <p:spTgt spid="8644"/>
                                        </p:tgtEl>
                                        <p:attrNameLst>
                                          <p:attrName>ppt_x</p:attrName>
                                          <p:attrName>ppt_y</p:attrName>
                                        </p:attrNameLst>
                                      </p:cBhvr>
                                    </p:animMotion>
                                  </p:childTnLst>
                                </p:cTn>
                              </p:par>
                            </p:childTnLst>
                          </p:cTn>
                        </p:par>
                        <p:par>
                          <p:cTn id="3510" fill="hold">
                            <p:stCondLst>
                              <p:cond delay="2500"/>
                            </p:stCondLst>
                            <p:childTnLst>
                              <p:par>
                                <p:cTn id="3511" nodeType="afterEffect" fill="hold" presetClass="exit" presetID="9">
                                  <p:stCondLst>
                                    <p:cond delay="0"/>
                                  </p:stCondLst>
                                  <p:childTnLst>
                                    <p:animEffect filter="dissolve" transition="out">
                                      <p:cBhvr additive="repl">
                                        <p:cTn id="3512" dur="500"/>
                                        <p:tgtEl>
                                          <p:spTgt spid="8596"/>
                                        </p:tgtEl>
                                      </p:cBhvr>
                                    </p:animEffect>
                                    <p:set>
                                      <p:cBhvr>
                                        <p:cTn id="3513" dur="1" fill="hold">
                                          <p:stCondLst>
                                            <p:cond delay="499"/>
                                          </p:stCondLst>
                                        </p:cTn>
                                        <p:tgtEl>
                                          <p:spTgt spid="8596"/>
                                        </p:tgtEl>
                                        <p:attrNameLst>
                                          <p:attrName>style.visibility</p:attrName>
                                        </p:attrNameLst>
                                      </p:cBhvr>
                                      <p:to>
                                        <p:strVal val="hidden"/>
                                      </p:to>
                                    </p:set>
                                  </p:childTnLst>
                                </p:cTn>
                              </p:par>
                            </p:childTnLst>
                          </p:cTn>
                        </p:par>
                        <p:par>
                          <p:cTn id="3514" fill="hold">
                            <p:stCondLst>
                              <p:cond delay="3000"/>
                            </p:stCondLst>
                            <p:childTnLst>
                              <p:par>
                                <p:cTn id="3515" nodeType="afterEffect" fill="hold" presetClass="exit" presetID="9">
                                  <p:stCondLst>
                                    <p:cond delay="0"/>
                                  </p:stCondLst>
                                  <p:childTnLst>
                                    <p:animEffect filter="dissolve" transition="out">
                                      <p:cBhvr additive="repl">
                                        <p:cTn id="3516" dur="500"/>
                                        <p:tgtEl>
                                          <p:spTgt spid="8644"/>
                                        </p:tgtEl>
                                      </p:cBhvr>
                                    </p:animEffect>
                                    <p:set>
                                      <p:cBhvr>
                                        <p:cTn id="3517" dur="1" fill="hold">
                                          <p:stCondLst>
                                            <p:cond delay="499"/>
                                          </p:stCondLst>
                                        </p:cTn>
                                        <p:tgtEl>
                                          <p:spTgt spid="8644"/>
                                        </p:tgtEl>
                                        <p:attrNameLst>
                                          <p:attrName>style.visibility</p:attrName>
                                        </p:attrNameLst>
                                      </p:cBhvr>
                                      <p:to>
                                        <p:strVal val="hidden"/>
                                      </p:to>
                                    </p:set>
                                  </p:childTnLst>
                                </p:cTn>
                              </p:par>
                            </p:childTnLst>
                          </p:cTn>
                        </p:par>
                        <p:par>
                          <p:cTn id="3518" fill="hold">
                            <p:stCondLst>
                              <p:cond delay="3500"/>
                            </p:stCondLst>
                            <p:childTnLst>
                              <p:par>
                                <p:cTn id="3519" nodeType="afterEffect" fill="hold" presetClass="entr" presetID="9">
                                  <p:stCondLst>
                                    <p:cond delay="1000"/>
                                  </p:stCondLst>
                                  <p:childTnLst>
                                    <p:set>
                                      <p:cBhvr>
                                        <p:cTn id="3520" dur="1" fill="hold">
                                          <p:stCondLst>
                                            <p:cond delay="0"/>
                                          </p:stCondLst>
                                        </p:cTn>
                                        <p:tgtEl>
                                          <p:spTgt spid="8597"/>
                                        </p:tgtEl>
                                        <p:attrNameLst>
                                          <p:attrName>style.visibility</p:attrName>
                                        </p:attrNameLst>
                                      </p:cBhvr>
                                      <p:to>
                                        <p:strVal val="visible"/>
                                      </p:to>
                                    </p:set>
                                    <p:animEffect filter="dissolve" transition="in">
                                      <p:cBhvr additive="repl">
                                        <p:cTn id="3521" dur="500"/>
                                        <p:tgtEl>
                                          <p:spTgt spid="8597"/>
                                        </p:tgtEl>
                                      </p:cBhvr>
                                    </p:animEffect>
                                  </p:childTnLst>
                                </p:cTn>
                              </p:par>
                              <p:par>
                                <p:cTn id="3522" nodeType="withEffect" fill="hold" presetClass="path">
                                  <p:stCondLst>
                                    <p:cond delay="0"/>
                                  </p:stCondLst>
                                  <p:childTnLst>
                                    <p:animMotion origin="layout" path="M -0.003 0.02986 C -0.003 0.16782 -0.003 0.15208 -0.003 0.29027 E">
                                      <p:cBhvr>
                                        <p:cTn id="3523" dur="2000" fill="hold"/>
                                        <p:tgtEl>
                                          <p:spTgt spid="8605"/>
                                        </p:tgtEl>
                                        <p:attrNameLst>
                                          <p:attrName>ppt_x</p:attrName>
                                          <p:attrName>ppt_y</p:attrName>
                                        </p:attrNameLst>
                                      </p:cBhvr>
                                    </p:animMotion>
                                  </p:childTnLst>
                                </p:cTn>
                              </p:par>
                            </p:childTnLst>
                          </p:cTn>
                        </p:par>
                        <p:par>
                          <p:cTn id="3524" fill="hold">
                            <p:stCondLst>
                              <p:cond delay="5500"/>
                            </p:stCondLst>
                            <p:childTnLst>
                              <p:par>
                                <p:cTn id="3525" nodeType="afterEffect" fill="hold" presetClass="entr" presetID="9">
                                  <p:stCondLst>
                                    <p:cond delay="0"/>
                                  </p:stCondLst>
                                  <p:childTnLst>
                                    <p:set>
                                      <p:cBhvr>
                                        <p:cTn id="3526" dur="1" fill="hold">
                                          <p:stCondLst>
                                            <p:cond delay="0"/>
                                          </p:stCondLst>
                                        </p:cTn>
                                        <p:tgtEl>
                                          <p:spTgt spid="8599"/>
                                        </p:tgtEl>
                                        <p:attrNameLst>
                                          <p:attrName>style.visibility</p:attrName>
                                        </p:attrNameLst>
                                      </p:cBhvr>
                                      <p:to>
                                        <p:strVal val="visible"/>
                                      </p:to>
                                    </p:set>
                                    <p:animEffect filter="dissolve" transition="in">
                                      <p:cBhvr additive="repl">
                                        <p:cTn id="3527" dur="500"/>
                                        <p:tgtEl>
                                          <p:spTgt spid="8599"/>
                                        </p:tgtEl>
                                      </p:cBhvr>
                                    </p:animEffect>
                                  </p:childTnLst>
                                </p:cTn>
                              </p:par>
                            </p:childTnLst>
                          </p:cTn>
                        </p:par>
                        <p:par>
                          <p:cTn id="3528" fill="hold">
                            <p:stCondLst>
                              <p:cond delay="6000"/>
                            </p:stCondLst>
                            <p:childTnLst>
                              <p:par>
                                <p:cTn id="3529" nodeType="afterEffect" fill="hold" presetClass="entr" presetID="9">
                                  <p:stCondLst>
                                    <p:cond delay="1000"/>
                                  </p:stCondLst>
                                  <p:childTnLst>
                                    <p:set>
                                      <p:cBhvr>
                                        <p:cTn id="3530" dur="1" fill="hold">
                                          <p:stCondLst>
                                            <p:cond delay="0"/>
                                          </p:stCondLst>
                                        </p:cTn>
                                        <p:tgtEl>
                                          <p:spTgt spid="8598"/>
                                        </p:tgtEl>
                                        <p:attrNameLst>
                                          <p:attrName>style.visibility</p:attrName>
                                        </p:attrNameLst>
                                      </p:cBhvr>
                                      <p:to>
                                        <p:strVal val="visible"/>
                                      </p:to>
                                    </p:set>
                                    <p:animEffect filter="dissolve" transition="in">
                                      <p:cBhvr additive="repl">
                                        <p:cTn id="3531" dur="500"/>
                                        <p:tgtEl>
                                          <p:spTgt spid="8598"/>
                                        </p:tgtEl>
                                      </p:cBhvr>
                                    </p:animEffect>
                                  </p:childTnLst>
                                </p:cTn>
                              </p:par>
                            </p:childTnLst>
                          </p:cTn>
                        </p:par>
                        <p:par>
                          <p:cTn id="3532" fill="hold">
                            <p:stCondLst>
                              <p:cond delay="7500"/>
                            </p:stCondLst>
                            <p:childTnLst>
                              <p:par>
                                <p:cTn id="3533" nodeType="afterEffect" fill="hold" presetClass="entr" presetID="9">
                                  <p:stCondLst>
                                    <p:cond delay="1000"/>
                                  </p:stCondLst>
                                  <p:childTnLst>
                                    <p:set>
                                      <p:cBhvr>
                                        <p:cTn id="3534" dur="1" fill="hold">
                                          <p:stCondLst>
                                            <p:cond delay="0"/>
                                          </p:stCondLst>
                                        </p:cTn>
                                        <p:tgtEl>
                                          <p:spTgt spid="8600"/>
                                        </p:tgtEl>
                                        <p:attrNameLst>
                                          <p:attrName>style.visibility</p:attrName>
                                        </p:attrNameLst>
                                      </p:cBhvr>
                                      <p:to>
                                        <p:strVal val="visible"/>
                                      </p:to>
                                    </p:set>
                                    <p:animEffect filter="dissolve" transition="in">
                                      <p:cBhvr additive="repl">
                                        <p:cTn id="3535" dur="500"/>
                                        <p:tgtEl>
                                          <p:spTgt spid="8600"/>
                                        </p:tgtEl>
                                      </p:cBhvr>
                                    </p:animEffect>
                                  </p:childTnLst>
                                </p:cTn>
                              </p:par>
                            </p:childTnLst>
                          </p:cTn>
                        </p:par>
                        <p:par>
                          <p:cTn id="3536" fill="hold">
                            <p:stCondLst>
                              <p:cond delay="9000"/>
                            </p:stCondLst>
                            <p:childTnLst>
                              <p:par>
                                <p:cTn id="3537" nodeType="afterEffect" fill="hold" presetClass="exit" presetID="9">
                                  <p:stCondLst>
                                    <p:cond delay="0"/>
                                  </p:stCondLst>
                                  <p:childTnLst>
                                    <p:animEffect filter="dissolve" transition="out">
                                      <p:cBhvr additive="repl">
                                        <p:cTn id="3538" dur="500"/>
                                        <p:tgtEl>
                                          <p:spTgt spid="8599"/>
                                        </p:tgtEl>
                                      </p:cBhvr>
                                    </p:animEffect>
                                    <p:set>
                                      <p:cBhvr>
                                        <p:cTn id="3539" dur="1" fill="hold">
                                          <p:stCondLst>
                                            <p:cond delay="499"/>
                                          </p:stCondLst>
                                        </p:cTn>
                                        <p:tgtEl>
                                          <p:spTgt spid="8599"/>
                                        </p:tgtEl>
                                        <p:attrNameLst>
                                          <p:attrName>style.visibility</p:attrName>
                                        </p:attrNameLst>
                                      </p:cBhvr>
                                      <p:to>
                                        <p:strVal val="hidden"/>
                                      </p:to>
                                    </p:set>
                                  </p:childTnLst>
                                </p:cTn>
                              </p:par>
                            </p:childTnLst>
                          </p:cTn>
                        </p:par>
                        <p:par>
                          <p:cTn id="3540" fill="hold">
                            <p:stCondLst>
                              <p:cond delay="9500"/>
                            </p:stCondLst>
                            <p:childTnLst>
                              <p:par>
                                <p:cTn id="3541" nodeType="afterEffect" fill="hold" presetClass="path">
                                  <p:stCondLst>
                                    <p:cond delay="1000"/>
                                  </p:stCondLst>
                                  <p:childTnLst>
                                    <p:animMotion origin="layout" path="M -0.00287 0.30555 L -0.00287 0.45555 L 0.20364 0.45555 L 0.20364 0.00162 E">
                                      <p:cBhvr>
                                        <p:cTn id="3542" dur="2000" fill="hold"/>
                                        <p:tgtEl>
                                          <p:spTgt spid="8605"/>
                                        </p:tgtEl>
                                        <p:attrNameLst>
                                          <p:attrName>ppt_x</p:attrName>
                                          <p:attrName>ppt_y</p:attrName>
                                        </p:attrNameLst>
                                      </p:cBhvr>
                                    </p:animMotion>
                                  </p:childTnLst>
                                </p:cTn>
                              </p:par>
                            </p:childTnLst>
                          </p:cTn>
                        </p:par>
                        <p:par>
                          <p:cTn id="3543" fill="hold">
                            <p:stCondLst>
                              <p:cond delay="12500"/>
                            </p:stCondLst>
                            <p:childTnLst>
                              <p:par>
                                <p:cTn id="3544" nodeType="afterEffect" fill="hold" presetClass="exit" presetID="9">
                                  <p:stCondLst>
                                    <p:cond delay="0"/>
                                  </p:stCondLst>
                                  <p:childTnLst>
                                    <p:animEffect filter="dissolve" transition="out">
                                      <p:cBhvr additive="repl">
                                        <p:cTn id="3545" dur="500"/>
                                        <p:tgtEl>
                                          <p:spTgt spid="8598"/>
                                        </p:tgtEl>
                                      </p:cBhvr>
                                    </p:animEffect>
                                    <p:set>
                                      <p:cBhvr>
                                        <p:cTn id="3546" dur="1" fill="hold">
                                          <p:stCondLst>
                                            <p:cond delay="499"/>
                                          </p:stCondLst>
                                        </p:cTn>
                                        <p:tgtEl>
                                          <p:spTgt spid="8598"/>
                                        </p:tgtEl>
                                        <p:attrNameLst>
                                          <p:attrName>style.visibility</p:attrName>
                                        </p:attrNameLst>
                                      </p:cBhvr>
                                      <p:to>
                                        <p:strVal val="hidden"/>
                                      </p:to>
                                    </p:set>
                                  </p:childTnLst>
                                </p:cTn>
                              </p:par>
                              <p:par>
                                <p:cTn id="3547" nodeType="withEffect" fill="hold" presetClass="exit" presetID="9">
                                  <p:stCondLst>
                                    <p:cond delay="0"/>
                                  </p:stCondLst>
                                  <p:childTnLst>
                                    <p:animEffect filter="dissolve" transition="out">
                                      <p:cBhvr additive="repl">
                                        <p:cTn id="3548" dur="500"/>
                                        <p:tgtEl>
                                          <p:spTgt spid="8597"/>
                                        </p:tgtEl>
                                      </p:cBhvr>
                                    </p:animEffect>
                                    <p:set>
                                      <p:cBhvr>
                                        <p:cTn id="3549" dur="1" fill="hold">
                                          <p:stCondLst>
                                            <p:cond delay="499"/>
                                          </p:stCondLst>
                                        </p:cTn>
                                        <p:tgtEl>
                                          <p:spTgt spid="8597"/>
                                        </p:tgtEl>
                                        <p:attrNameLst>
                                          <p:attrName>style.visibility</p:attrName>
                                        </p:attrNameLst>
                                      </p:cBhvr>
                                      <p:to>
                                        <p:strVal val="hidden"/>
                                      </p:to>
                                    </p:set>
                                  </p:childTnLst>
                                </p:cTn>
                              </p:par>
                              <p:par>
                                <p:cTn id="3550" nodeType="withEffect" fill="hold" presetClass="exit" presetID="9">
                                  <p:stCondLst>
                                    <p:cond delay="0"/>
                                  </p:stCondLst>
                                  <p:childTnLst>
                                    <p:animEffect filter="dissolve" transition="out">
                                      <p:cBhvr additive="repl">
                                        <p:cTn id="3551" dur="500"/>
                                        <p:tgtEl>
                                          <p:spTgt spid="8600"/>
                                        </p:tgtEl>
                                      </p:cBhvr>
                                    </p:animEffect>
                                    <p:set>
                                      <p:cBhvr>
                                        <p:cTn id="3552" dur="1" fill="hold">
                                          <p:stCondLst>
                                            <p:cond delay="499"/>
                                          </p:stCondLst>
                                        </p:cTn>
                                        <p:tgtEl>
                                          <p:spTgt spid="8600"/>
                                        </p:tgtEl>
                                        <p:attrNameLst>
                                          <p:attrName>style.visibility</p:attrName>
                                        </p:attrNameLst>
                                      </p:cBhvr>
                                      <p:to>
                                        <p:strVal val="hidden"/>
                                      </p:to>
                                    </p:set>
                                  </p:childTnLst>
                                </p:cTn>
                              </p:par>
                            </p:childTnLst>
                          </p:cTn>
                        </p:par>
                        <p:par>
                          <p:cTn id="3553" fill="hold">
                            <p:stCondLst>
                              <p:cond delay="13000"/>
                            </p:stCondLst>
                            <p:childTnLst>
                              <p:par>
                                <p:cTn id="3554" nodeType="afterEffect" fill="hold" presetClass="exit" presetID="9">
                                  <p:stCondLst>
                                    <p:cond delay="0"/>
                                  </p:stCondLst>
                                  <p:childTnLst>
                                    <p:animEffect filter="dissolve" transition="out">
                                      <p:cBhvr additive="repl">
                                        <p:cTn id="3555" dur="500"/>
                                        <p:tgtEl>
                                          <p:spTgt spid="8605"/>
                                        </p:tgtEl>
                                      </p:cBhvr>
                                    </p:animEffect>
                                    <p:set>
                                      <p:cBhvr>
                                        <p:cTn id="3556" dur="1" fill="hold">
                                          <p:stCondLst>
                                            <p:cond delay="499"/>
                                          </p:stCondLst>
                                        </p:cTn>
                                        <p:tgtEl>
                                          <p:spTgt spid="8605"/>
                                        </p:tgtEl>
                                        <p:attrNameLst>
                                          <p:attrName>style.visibility</p:attrName>
                                        </p:attrNameLst>
                                      </p:cBhvr>
                                      <p:to>
                                        <p:strVal val="hidden"/>
                                      </p:to>
                                    </p:set>
                                  </p:childTnLst>
                                </p:cTn>
                              </p:par>
                            </p:childTnLst>
                          </p:cTn>
                        </p:par>
                        <p:par>
                          <p:cTn id="3557" fill="hold">
                            <p:stCondLst>
                              <p:cond delay="13500"/>
                            </p:stCondLst>
                            <p:childTnLst>
                              <p:par>
                                <p:cTn id="3558" nodeType="afterEffect" fill="hold" presetClass="entr" presetID="9">
                                  <p:stCondLst>
                                    <p:cond delay="1000"/>
                                  </p:stCondLst>
                                  <p:childTnLst>
                                    <p:set>
                                      <p:cBhvr>
                                        <p:cTn id="3559" dur="1" fill="hold">
                                          <p:stCondLst>
                                            <p:cond delay="0"/>
                                          </p:stCondLst>
                                        </p:cTn>
                                        <p:tgtEl>
                                          <p:spTgt spid="8601"/>
                                        </p:tgtEl>
                                        <p:attrNameLst>
                                          <p:attrName>style.visibility</p:attrName>
                                        </p:attrNameLst>
                                      </p:cBhvr>
                                      <p:to>
                                        <p:strVal val="visible"/>
                                      </p:to>
                                    </p:set>
                                    <p:animEffect filter="dissolve" transition="in">
                                      <p:cBhvr additive="repl">
                                        <p:cTn id="3560" dur="500"/>
                                        <p:tgtEl>
                                          <p:spTgt spid="8601"/>
                                        </p:tgtEl>
                                      </p:cBhvr>
                                    </p:animEffect>
                                  </p:childTnLst>
                                </p:cTn>
                              </p:par>
                            </p:childTnLst>
                          </p:cTn>
                        </p:par>
                        <p:par>
                          <p:cTn id="3561" fill="hold">
                            <p:stCondLst>
                              <p:cond delay="15000"/>
                            </p:stCondLst>
                            <p:childTnLst>
                              <p:par>
                                <p:cTn id="3562" nodeType="afterEffect" fill="hold" presetClass="path">
                                  <p:stCondLst>
                                    <p:cond delay="0"/>
                                  </p:stCondLst>
                                  <p:childTnLst>
                                    <p:animMotion origin="layout" path="M -0.00182 0.00162 L -0.00182 0.50995 L 0.25794 0.50995 L 0.25794 0.03495 E">
                                      <p:cBhvr>
                                        <p:cTn id="3563" dur="2000" fill="hold"/>
                                        <p:tgtEl>
                                          <p:spTgt spid="8602"/>
                                        </p:tgtEl>
                                        <p:attrNameLst>
                                          <p:attrName>ppt_x</p:attrName>
                                          <p:attrName>ppt_y</p:attrName>
                                        </p:attrNameLst>
                                      </p:cBhvr>
                                    </p:animMotion>
                                  </p:childTnLst>
                                </p:cTn>
                              </p:par>
                            </p:childTnLst>
                          </p:cTn>
                        </p:par>
                        <p:par>
                          <p:cTn id="3564" fill="hold">
                            <p:stCondLst>
                              <p:cond delay="17000"/>
                            </p:stCondLst>
                            <p:childTnLst>
                              <p:par>
                                <p:cTn id="3565" nodeType="afterEffect" fill="hold" presetClass="exit" presetID="9">
                                  <p:stCondLst>
                                    <p:cond delay="0"/>
                                  </p:stCondLst>
                                  <p:childTnLst>
                                    <p:animEffect filter="dissolve" transition="out">
                                      <p:cBhvr additive="repl">
                                        <p:cTn id="3566" dur="500"/>
                                        <p:tgtEl>
                                          <p:spTgt spid="8601"/>
                                        </p:tgtEl>
                                      </p:cBhvr>
                                    </p:animEffect>
                                    <p:set>
                                      <p:cBhvr>
                                        <p:cTn id="3567" dur="1" fill="hold">
                                          <p:stCondLst>
                                            <p:cond delay="499"/>
                                          </p:stCondLst>
                                        </p:cTn>
                                        <p:tgtEl>
                                          <p:spTgt spid="8601"/>
                                        </p:tgtEl>
                                        <p:attrNameLst>
                                          <p:attrName>style.visibility</p:attrName>
                                        </p:attrNameLst>
                                      </p:cBhvr>
                                      <p:to>
                                        <p:strVal val="hidden"/>
                                      </p:to>
                                    </p:set>
                                  </p:childTnLst>
                                </p:cTn>
                              </p:par>
                            </p:childTnLst>
                          </p:cTn>
                        </p:par>
                        <p:par>
                          <p:cTn id="3568" fill="hold">
                            <p:stCondLst>
                              <p:cond delay="17500"/>
                            </p:stCondLst>
                            <p:childTnLst>
                              <p:par>
                                <p:cTn id="3569" nodeType="afterEffect" fill="hold" presetClass="exit" presetID="9">
                                  <p:stCondLst>
                                    <p:cond delay="0"/>
                                  </p:stCondLst>
                                  <p:childTnLst>
                                    <p:animEffect filter="dissolve" transition="out">
                                      <p:cBhvr additive="repl">
                                        <p:cTn id="3570" dur="500"/>
                                        <p:tgtEl>
                                          <p:spTgt spid="8602"/>
                                        </p:tgtEl>
                                      </p:cBhvr>
                                    </p:animEffect>
                                    <p:set>
                                      <p:cBhvr>
                                        <p:cTn id="3571" dur="1" fill="hold">
                                          <p:stCondLst>
                                            <p:cond delay="499"/>
                                          </p:stCondLst>
                                        </p:cTn>
                                        <p:tgtEl>
                                          <p:spTgt spid="8602"/>
                                        </p:tgtEl>
                                        <p:attrNameLst>
                                          <p:attrName>style.visibility</p:attrName>
                                        </p:attrNameLst>
                                      </p:cBhvr>
                                      <p:to>
                                        <p:strVal val="hidden"/>
                                      </p:to>
                                    </p:set>
                                  </p:childTnLst>
                                </p:cTn>
                              </p:par>
                            </p:childTnLst>
                          </p:cTn>
                        </p:par>
                        <p:par>
                          <p:cTn id="3572" fill="hold">
                            <p:stCondLst>
                              <p:cond delay="18000"/>
                            </p:stCondLst>
                            <p:childTnLst>
                              <p:par>
                                <p:cTn id="3573" nodeType="afterEffect" fill="hold" presetClass="entr" presetID="9">
                                  <p:stCondLst>
                                    <p:cond delay="1000"/>
                                  </p:stCondLst>
                                  <p:childTnLst>
                                    <p:set>
                                      <p:cBhvr>
                                        <p:cTn id="3574" dur="1" fill="hold">
                                          <p:stCondLst>
                                            <p:cond delay="0"/>
                                          </p:stCondLst>
                                        </p:cTn>
                                        <p:tgtEl>
                                          <p:spTgt spid="8701"/>
                                        </p:tgtEl>
                                        <p:attrNameLst>
                                          <p:attrName>style.visibility</p:attrName>
                                        </p:attrNameLst>
                                      </p:cBhvr>
                                      <p:to>
                                        <p:strVal val="visible"/>
                                      </p:to>
                                    </p:set>
                                    <p:animEffect filter="dissolve" transition="in">
                                      <p:cBhvr additive="repl">
                                        <p:cTn id="3575" dur="500"/>
                                        <p:tgtEl>
                                          <p:spTgt spid="8701"/>
                                        </p:tgtEl>
                                      </p:cBhvr>
                                    </p:animEffect>
                                  </p:childTnLst>
                                </p:cTn>
                              </p:par>
                            </p:childTnLst>
                          </p:cTn>
                        </p:par>
                        <p:par>
                          <p:cTn id="3576" fill="hold">
                            <p:stCondLst>
                              <p:cond delay="19500"/>
                            </p:stCondLst>
                            <p:childTnLst>
                              <p:par>
                                <p:cTn id="3577" nodeType="afterEffect" fill="hold" presetClass="path">
                                  <p:stCondLst>
                                    <p:cond delay="0"/>
                                  </p:stCondLst>
                                  <p:childTnLst>
                                    <p:animMotion origin="layout" path="M 0.00065 0.04351 C 0.00065 0.17338 0.00065 0.30277 0.00104 0.43263 L 0.11484 0.43541 C 0.11484 0.278 0.11523 0.11527 0.11563 -0.04028 E">
                                      <p:cBhvr>
                                        <p:cTn id="3578" dur="2000" fill="hold"/>
                                        <p:tgtEl>
                                          <p:spTgt spid="8713"/>
                                        </p:tgtEl>
                                        <p:attrNameLst>
                                          <p:attrName>ppt_x</p:attrName>
                                          <p:attrName>ppt_y</p:attrName>
                                        </p:attrNameLst>
                                      </p:cBhvr>
                                    </p:animMotion>
                                  </p:childTnLst>
                                </p:cTn>
                              </p:par>
                            </p:childTnLst>
                          </p:cTn>
                        </p:par>
                        <p:par>
                          <p:cTn id="3579" fill="hold">
                            <p:stCondLst>
                              <p:cond delay="21500"/>
                            </p:stCondLst>
                            <p:childTnLst>
                              <p:par>
                                <p:cTn id="3580" nodeType="afterEffect" fill="hold" presetClass="exit" presetID="9">
                                  <p:stCondLst>
                                    <p:cond delay="0"/>
                                  </p:stCondLst>
                                  <p:childTnLst>
                                    <p:animEffect filter="dissolve" transition="out">
                                      <p:cBhvr additive="repl">
                                        <p:cTn id="3581" dur="500"/>
                                        <p:tgtEl>
                                          <p:spTgt spid="8701"/>
                                        </p:tgtEl>
                                      </p:cBhvr>
                                    </p:animEffect>
                                    <p:set>
                                      <p:cBhvr>
                                        <p:cTn id="3582" dur="1" fill="hold">
                                          <p:stCondLst>
                                            <p:cond delay="499"/>
                                          </p:stCondLst>
                                        </p:cTn>
                                        <p:tgtEl>
                                          <p:spTgt spid="8701"/>
                                        </p:tgtEl>
                                        <p:attrNameLst>
                                          <p:attrName>style.visibility</p:attrName>
                                        </p:attrNameLst>
                                      </p:cBhvr>
                                      <p:to>
                                        <p:strVal val="hidden"/>
                                      </p:to>
                                    </p:set>
                                  </p:childTnLst>
                                </p:cTn>
                              </p:par>
                            </p:childTnLst>
                          </p:cTn>
                        </p:par>
                        <p:par>
                          <p:cTn id="3583" fill="hold">
                            <p:stCondLst>
                              <p:cond delay="22000"/>
                            </p:stCondLst>
                            <p:childTnLst>
                              <p:par>
                                <p:cTn id="3584" nodeType="afterEffect" fill="hold" presetClass="exit" presetID="9">
                                  <p:stCondLst>
                                    <p:cond delay="0"/>
                                  </p:stCondLst>
                                  <p:childTnLst>
                                    <p:animEffect filter="dissolve" transition="out">
                                      <p:cBhvr additive="repl">
                                        <p:cTn id="3585" dur="500"/>
                                        <p:tgtEl>
                                          <p:spTgt spid="8713"/>
                                        </p:tgtEl>
                                      </p:cBhvr>
                                    </p:animEffect>
                                    <p:set>
                                      <p:cBhvr>
                                        <p:cTn id="3586" dur="1" fill="hold">
                                          <p:stCondLst>
                                            <p:cond delay="499"/>
                                          </p:stCondLst>
                                        </p:cTn>
                                        <p:tgtEl>
                                          <p:spTgt spid="8713"/>
                                        </p:tgtEl>
                                        <p:attrNameLst>
                                          <p:attrName>style.visibility</p:attrName>
                                        </p:attrNameLst>
                                      </p:cBhvr>
                                      <p:to>
                                        <p:strVal val="hidden"/>
                                      </p:to>
                                    </p:set>
                                  </p:childTnLst>
                                </p:cTn>
                              </p:par>
                            </p:childTnLst>
                          </p:cTn>
                        </p:par>
                        <p:par>
                          <p:cTn id="3587" fill="hold">
                            <p:stCondLst>
                              <p:cond delay="22500"/>
                            </p:stCondLst>
                            <p:childTnLst>
                              <p:par>
                                <p:cTn id="3588" nodeType="afterEffect" fill="hold" presetClass="entr" presetID="9">
                                  <p:stCondLst>
                                    <p:cond delay="1000"/>
                                  </p:stCondLst>
                                  <p:childTnLst>
                                    <p:set>
                                      <p:cBhvr>
                                        <p:cTn id="3589" dur="1" fill="hold">
                                          <p:stCondLst>
                                            <p:cond delay="0"/>
                                          </p:stCondLst>
                                        </p:cTn>
                                        <p:tgtEl>
                                          <p:spTgt spid="8702"/>
                                        </p:tgtEl>
                                        <p:attrNameLst>
                                          <p:attrName>style.visibility</p:attrName>
                                        </p:attrNameLst>
                                      </p:cBhvr>
                                      <p:to>
                                        <p:strVal val="visible"/>
                                      </p:to>
                                    </p:set>
                                    <p:animEffect filter="dissolve" transition="in">
                                      <p:cBhvr additive="repl">
                                        <p:cTn id="3590" dur="500"/>
                                        <p:tgtEl>
                                          <p:spTgt spid="8702"/>
                                        </p:tgtEl>
                                      </p:cBhvr>
                                    </p:animEffect>
                                  </p:childTnLst>
                                </p:cTn>
                              </p:par>
                              <p:par>
                                <p:cTn id="3591" nodeType="withEffect" fill="hold" presetClass="path">
                                  <p:stCondLst>
                                    <p:cond delay="0"/>
                                  </p:stCondLst>
                                  <p:childTnLst>
                                    <p:animMotion origin="layout" path="M -0.00299 0.02986 C -0.00299 0.16783 -0.00299 0.05533 -0.00299 0.19375 E">
                                      <p:cBhvr>
                                        <p:cTn id="3592" dur="2000" fill="hold"/>
                                        <p:tgtEl>
                                          <p:spTgt spid="8710"/>
                                        </p:tgtEl>
                                        <p:attrNameLst>
                                          <p:attrName>ppt_x</p:attrName>
                                          <p:attrName>ppt_y</p:attrName>
                                        </p:attrNameLst>
                                      </p:cBhvr>
                                    </p:animMotion>
                                  </p:childTnLst>
                                </p:cTn>
                              </p:par>
                            </p:childTnLst>
                          </p:cTn>
                        </p:par>
                        <p:par>
                          <p:cTn id="3593" fill="hold">
                            <p:stCondLst>
                              <p:cond delay="24500"/>
                            </p:stCondLst>
                            <p:childTnLst>
                              <p:par>
                                <p:cTn id="3594" nodeType="afterEffect" fill="hold" presetClass="entr" presetID="9">
                                  <p:stCondLst>
                                    <p:cond delay="0"/>
                                  </p:stCondLst>
                                  <p:childTnLst>
                                    <p:set>
                                      <p:cBhvr>
                                        <p:cTn id="3595" dur="1" fill="hold">
                                          <p:stCondLst>
                                            <p:cond delay="0"/>
                                          </p:stCondLst>
                                        </p:cTn>
                                        <p:tgtEl>
                                          <p:spTgt spid="8704"/>
                                        </p:tgtEl>
                                        <p:attrNameLst>
                                          <p:attrName>style.visibility</p:attrName>
                                        </p:attrNameLst>
                                      </p:cBhvr>
                                      <p:to>
                                        <p:strVal val="visible"/>
                                      </p:to>
                                    </p:set>
                                    <p:animEffect filter="dissolve" transition="in">
                                      <p:cBhvr additive="repl">
                                        <p:cTn id="3596" dur="500"/>
                                        <p:tgtEl>
                                          <p:spTgt spid="8704"/>
                                        </p:tgtEl>
                                      </p:cBhvr>
                                    </p:animEffect>
                                  </p:childTnLst>
                                </p:cTn>
                              </p:par>
                            </p:childTnLst>
                          </p:cTn>
                        </p:par>
                        <p:par>
                          <p:cTn id="3597" fill="hold">
                            <p:stCondLst>
                              <p:cond delay="25000"/>
                            </p:stCondLst>
                            <p:childTnLst>
                              <p:par>
                                <p:cTn id="3598" nodeType="afterEffect" fill="hold" presetClass="entr" presetID="9">
                                  <p:stCondLst>
                                    <p:cond delay="1000"/>
                                  </p:stCondLst>
                                  <p:childTnLst>
                                    <p:set>
                                      <p:cBhvr>
                                        <p:cTn id="3599" dur="1" fill="hold">
                                          <p:stCondLst>
                                            <p:cond delay="0"/>
                                          </p:stCondLst>
                                        </p:cTn>
                                        <p:tgtEl>
                                          <p:spTgt spid="8703"/>
                                        </p:tgtEl>
                                        <p:attrNameLst>
                                          <p:attrName>style.visibility</p:attrName>
                                        </p:attrNameLst>
                                      </p:cBhvr>
                                      <p:to>
                                        <p:strVal val="visible"/>
                                      </p:to>
                                    </p:set>
                                    <p:animEffect filter="dissolve" transition="in">
                                      <p:cBhvr additive="repl">
                                        <p:cTn id="3600" dur="500"/>
                                        <p:tgtEl>
                                          <p:spTgt spid="8703"/>
                                        </p:tgtEl>
                                      </p:cBhvr>
                                    </p:animEffect>
                                  </p:childTnLst>
                                </p:cTn>
                              </p:par>
                            </p:childTnLst>
                          </p:cTn>
                        </p:par>
                        <p:par>
                          <p:cTn id="3601" fill="hold">
                            <p:stCondLst>
                              <p:cond delay="26500"/>
                            </p:stCondLst>
                            <p:childTnLst>
                              <p:par>
                                <p:cTn id="3602" nodeType="afterEffect" fill="hold" presetClass="exit" presetID="9">
                                  <p:stCondLst>
                                    <p:cond delay="1000"/>
                                  </p:stCondLst>
                                  <p:childTnLst>
                                    <p:animEffect filter="dissolve" transition="out">
                                      <p:cBhvr additive="repl">
                                        <p:cTn id="3603" dur="500"/>
                                        <p:tgtEl>
                                          <p:spTgt spid="8704"/>
                                        </p:tgtEl>
                                      </p:cBhvr>
                                    </p:animEffect>
                                    <p:set>
                                      <p:cBhvr>
                                        <p:cTn id="3604" dur="1" fill="hold">
                                          <p:stCondLst>
                                            <p:cond delay="499"/>
                                          </p:stCondLst>
                                        </p:cTn>
                                        <p:tgtEl>
                                          <p:spTgt spid="8704"/>
                                        </p:tgtEl>
                                        <p:attrNameLst>
                                          <p:attrName>style.visibility</p:attrName>
                                        </p:attrNameLst>
                                      </p:cBhvr>
                                      <p:to>
                                        <p:strVal val="hidden"/>
                                      </p:to>
                                    </p:set>
                                  </p:childTnLst>
                                </p:cTn>
                              </p:par>
                            </p:childTnLst>
                          </p:cTn>
                        </p:par>
                        <p:par>
                          <p:cTn id="3605" fill="hold">
                            <p:stCondLst>
                              <p:cond delay="28000"/>
                            </p:stCondLst>
                            <p:childTnLst>
                              <p:par>
                                <p:cTn id="3606" nodeType="afterEffect" fill="hold" presetClass="entr" presetID="9">
                                  <p:stCondLst>
                                    <p:cond delay="1000"/>
                                  </p:stCondLst>
                                  <p:childTnLst>
                                    <p:set>
                                      <p:cBhvr>
                                        <p:cTn id="3607" dur="1" fill="hold">
                                          <p:stCondLst>
                                            <p:cond delay="0"/>
                                          </p:stCondLst>
                                        </p:cTn>
                                        <p:tgtEl>
                                          <p:spTgt spid="8706"/>
                                        </p:tgtEl>
                                        <p:attrNameLst>
                                          <p:attrName>style.visibility</p:attrName>
                                        </p:attrNameLst>
                                      </p:cBhvr>
                                      <p:to>
                                        <p:strVal val="visible"/>
                                      </p:to>
                                    </p:set>
                                    <p:animEffect filter="dissolve" transition="in">
                                      <p:cBhvr additive="repl">
                                        <p:cTn id="3608" dur="500"/>
                                        <p:tgtEl>
                                          <p:spTgt spid="8706"/>
                                        </p:tgtEl>
                                      </p:cBhvr>
                                    </p:animEffect>
                                  </p:childTnLst>
                                </p:cTn>
                              </p:par>
                            </p:childTnLst>
                          </p:cTn>
                        </p:par>
                        <p:par>
                          <p:cTn id="3609" fill="hold">
                            <p:stCondLst>
                              <p:cond delay="29500"/>
                            </p:stCondLst>
                            <p:childTnLst>
                              <p:par>
                                <p:cTn id="3610" nodeType="afterEffect" fill="hold" presetClass="path">
                                  <p:stCondLst>
                                    <p:cond delay="0"/>
                                  </p:stCondLst>
                                  <p:childTnLst>
                                    <p:animMotion origin="layout" path="M -8.33333E-007 3.33333E-006 L -8.33333E-007 0.50833 L 0.33854 0.50833 L 0.33854 0.03333 E">
                                      <p:cBhvr>
                                        <p:cTn id="3611" dur="2000" fill="hold"/>
                                        <p:tgtEl>
                                          <p:spTgt spid="8707"/>
                                        </p:tgtEl>
                                        <p:attrNameLst>
                                          <p:attrName>ppt_x</p:attrName>
                                          <p:attrName>ppt_y</p:attrName>
                                        </p:attrNameLst>
                                      </p:cBhvr>
                                    </p:animMotion>
                                  </p:childTnLst>
                                </p:cTn>
                              </p:par>
                            </p:childTnLst>
                          </p:cTn>
                        </p:par>
                        <p:par>
                          <p:cTn id="3612" fill="hold">
                            <p:stCondLst>
                              <p:cond delay="31500"/>
                            </p:stCondLst>
                            <p:childTnLst>
                              <p:par>
                                <p:cTn id="3613" nodeType="afterEffect" fill="hold" presetClass="exit" presetID="9">
                                  <p:stCondLst>
                                    <p:cond delay="0"/>
                                  </p:stCondLst>
                                  <p:childTnLst>
                                    <p:animEffect filter="dissolve" transition="out">
                                      <p:cBhvr additive="repl">
                                        <p:cTn id="3614" dur="500"/>
                                        <p:tgtEl>
                                          <p:spTgt spid="8706"/>
                                        </p:tgtEl>
                                      </p:cBhvr>
                                    </p:animEffect>
                                    <p:set>
                                      <p:cBhvr>
                                        <p:cTn id="3615" dur="1" fill="hold">
                                          <p:stCondLst>
                                            <p:cond delay="499"/>
                                          </p:stCondLst>
                                        </p:cTn>
                                        <p:tgtEl>
                                          <p:spTgt spid="8706"/>
                                        </p:tgtEl>
                                        <p:attrNameLst>
                                          <p:attrName>style.visibility</p:attrName>
                                        </p:attrNameLst>
                                      </p:cBhvr>
                                      <p:to>
                                        <p:strVal val="hidden"/>
                                      </p:to>
                                    </p:set>
                                  </p:childTnLst>
                                </p:cTn>
                              </p:par>
                            </p:childTnLst>
                          </p:cTn>
                        </p:par>
                        <p:par>
                          <p:cTn id="3616" fill="hold">
                            <p:stCondLst>
                              <p:cond delay="32000"/>
                            </p:stCondLst>
                            <p:childTnLst>
                              <p:par>
                                <p:cTn id="3617" nodeType="afterEffect" fill="hold" presetClass="exit" presetID="9">
                                  <p:stCondLst>
                                    <p:cond delay="0"/>
                                  </p:stCondLst>
                                  <p:childTnLst>
                                    <p:animEffect filter="dissolve" transition="out">
                                      <p:cBhvr additive="repl">
                                        <p:cTn id="3618" dur="500"/>
                                        <p:tgtEl>
                                          <p:spTgt spid="8707"/>
                                        </p:tgtEl>
                                      </p:cBhvr>
                                    </p:animEffect>
                                    <p:set>
                                      <p:cBhvr>
                                        <p:cTn id="3619" dur="1" fill="hold">
                                          <p:stCondLst>
                                            <p:cond delay="499"/>
                                          </p:stCondLst>
                                        </p:cTn>
                                        <p:tgtEl>
                                          <p:spTgt spid="8707"/>
                                        </p:tgtEl>
                                        <p:attrNameLst>
                                          <p:attrName>style.visibility</p:attrName>
                                        </p:attrNameLst>
                                      </p:cBhvr>
                                      <p:to>
                                        <p:strVal val="hidden"/>
                                      </p:to>
                                    </p:set>
                                  </p:childTnLst>
                                </p:cTn>
                              </p:par>
                            </p:childTnLst>
                          </p:cTn>
                        </p:par>
                        <p:par>
                          <p:cTn id="3620" fill="hold">
                            <p:stCondLst>
                              <p:cond delay="32500"/>
                            </p:stCondLst>
                            <p:childTnLst>
                              <p:par>
                                <p:cTn id="3621" nodeType="afterEffect" fill="hold" presetClass="entr" presetID="9">
                                  <p:stCondLst>
                                    <p:cond delay="1000"/>
                                  </p:stCondLst>
                                  <p:childTnLst>
                                    <p:set>
                                      <p:cBhvr>
                                        <p:cTn id="3622" dur="1" fill="hold">
                                          <p:stCondLst>
                                            <p:cond delay="0"/>
                                          </p:stCondLst>
                                        </p:cTn>
                                        <p:tgtEl>
                                          <p:spTgt spid="8705"/>
                                        </p:tgtEl>
                                        <p:attrNameLst>
                                          <p:attrName>style.visibility</p:attrName>
                                        </p:attrNameLst>
                                      </p:cBhvr>
                                      <p:to>
                                        <p:strVal val="visible"/>
                                      </p:to>
                                    </p:set>
                                    <p:animEffect filter="dissolve" transition="in">
                                      <p:cBhvr additive="repl">
                                        <p:cTn id="3623" dur="500"/>
                                        <p:tgtEl>
                                          <p:spTgt spid="8705"/>
                                        </p:tgtEl>
                                      </p:cBhvr>
                                    </p:animEffect>
                                  </p:childTnLst>
                                </p:cTn>
                              </p:par>
                            </p:childTnLst>
                          </p:cTn>
                        </p:par>
                        <p:par>
                          <p:cTn id="3624" fill="hold">
                            <p:stCondLst>
                              <p:cond delay="34000"/>
                            </p:stCondLst>
                            <p:childTnLst>
                              <p:par>
                                <p:cTn id="3625" nodeType="afterEffect" fill="hold" presetClass="path">
                                  <p:stCondLst>
                                    <p:cond delay="0"/>
                                  </p:stCondLst>
                                  <p:childTnLst>
                                    <p:animMotion origin="layout" path="M -0.00299 0.19375 C -0.00286 0.27801 -0.00273 0.36227 -0.0026 0.44676 L 0.22383 0.44676 L 0.22383 -0.00717 E">
                                      <p:cBhvr>
                                        <p:cTn id="3626" dur="2000" fill="hold"/>
                                        <p:tgtEl>
                                          <p:spTgt spid="8710"/>
                                        </p:tgtEl>
                                        <p:attrNameLst>
                                          <p:attrName>ppt_x</p:attrName>
                                          <p:attrName>ppt_y</p:attrName>
                                        </p:attrNameLst>
                                      </p:cBhvr>
                                    </p:animMotion>
                                  </p:childTnLst>
                                </p:cTn>
                              </p:par>
                            </p:childTnLst>
                          </p:cTn>
                        </p:par>
                        <p:par>
                          <p:cTn id="3627" fill="hold">
                            <p:stCondLst>
                              <p:cond delay="36000"/>
                            </p:stCondLst>
                            <p:childTnLst>
                              <p:par>
                                <p:cTn id="3628" nodeType="afterEffect" fill="hold" presetClass="exit" presetID="9">
                                  <p:stCondLst>
                                    <p:cond delay="0"/>
                                  </p:stCondLst>
                                  <p:childTnLst>
                                    <p:animEffect filter="dissolve" transition="out">
                                      <p:cBhvr additive="repl">
                                        <p:cTn id="3629" dur="500"/>
                                        <p:tgtEl>
                                          <p:spTgt spid="8703"/>
                                        </p:tgtEl>
                                      </p:cBhvr>
                                    </p:animEffect>
                                    <p:set>
                                      <p:cBhvr>
                                        <p:cTn id="3630" dur="1" fill="hold">
                                          <p:stCondLst>
                                            <p:cond delay="499"/>
                                          </p:stCondLst>
                                        </p:cTn>
                                        <p:tgtEl>
                                          <p:spTgt spid="8703"/>
                                        </p:tgtEl>
                                        <p:attrNameLst>
                                          <p:attrName>style.visibility</p:attrName>
                                        </p:attrNameLst>
                                      </p:cBhvr>
                                      <p:to>
                                        <p:strVal val="hidden"/>
                                      </p:to>
                                    </p:set>
                                  </p:childTnLst>
                                </p:cTn>
                              </p:par>
                              <p:par>
                                <p:cTn id="3631" nodeType="withEffect" fill="hold" presetClass="exit" presetID="9">
                                  <p:stCondLst>
                                    <p:cond delay="0"/>
                                  </p:stCondLst>
                                  <p:childTnLst>
                                    <p:animEffect filter="dissolve" transition="out">
                                      <p:cBhvr additive="repl">
                                        <p:cTn id="3632" dur="500"/>
                                        <p:tgtEl>
                                          <p:spTgt spid="8702"/>
                                        </p:tgtEl>
                                      </p:cBhvr>
                                    </p:animEffect>
                                    <p:set>
                                      <p:cBhvr>
                                        <p:cTn id="3633" dur="1" fill="hold">
                                          <p:stCondLst>
                                            <p:cond delay="499"/>
                                          </p:stCondLst>
                                        </p:cTn>
                                        <p:tgtEl>
                                          <p:spTgt spid="8702"/>
                                        </p:tgtEl>
                                        <p:attrNameLst>
                                          <p:attrName>style.visibility</p:attrName>
                                        </p:attrNameLst>
                                      </p:cBhvr>
                                      <p:to>
                                        <p:strVal val="hidden"/>
                                      </p:to>
                                    </p:set>
                                  </p:childTnLst>
                                </p:cTn>
                              </p:par>
                              <p:par>
                                <p:cTn id="3634" nodeType="withEffect" fill="hold" presetClass="exit" presetID="9">
                                  <p:stCondLst>
                                    <p:cond delay="0"/>
                                  </p:stCondLst>
                                  <p:childTnLst>
                                    <p:animEffect filter="dissolve" transition="out">
                                      <p:cBhvr additive="repl">
                                        <p:cTn id="3635" dur="500"/>
                                        <p:tgtEl>
                                          <p:spTgt spid="8705"/>
                                        </p:tgtEl>
                                      </p:cBhvr>
                                    </p:animEffect>
                                    <p:set>
                                      <p:cBhvr>
                                        <p:cTn id="3636" dur="1" fill="hold">
                                          <p:stCondLst>
                                            <p:cond delay="499"/>
                                          </p:stCondLst>
                                        </p:cTn>
                                        <p:tgtEl>
                                          <p:spTgt spid="8705"/>
                                        </p:tgtEl>
                                        <p:attrNameLst>
                                          <p:attrName>style.visibility</p:attrName>
                                        </p:attrNameLst>
                                      </p:cBhvr>
                                      <p:to>
                                        <p:strVal val="hidden"/>
                                      </p:to>
                                    </p:set>
                                  </p:childTnLst>
                                </p:cTn>
                              </p:par>
                            </p:childTnLst>
                          </p:cTn>
                        </p:par>
                        <p:par>
                          <p:cTn id="3637" fill="hold">
                            <p:stCondLst>
                              <p:cond delay="36500"/>
                            </p:stCondLst>
                            <p:childTnLst>
                              <p:par>
                                <p:cTn id="3638" nodeType="afterEffect" fill="hold" presetClass="exit" presetID="9">
                                  <p:stCondLst>
                                    <p:cond delay="0"/>
                                  </p:stCondLst>
                                  <p:childTnLst>
                                    <p:animEffect filter="dissolve" transition="out">
                                      <p:cBhvr additive="repl">
                                        <p:cTn id="3639" dur="500"/>
                                        <p:tgtEl>
                                          <p:spTgt spid="8710"/>
                                        </p:tgtEl>
                                      </p:cBhvr>
                                    </p:animEffect>
                                    <p:set>
                                      <p:cBhvr>
                                        <p:cTn id="3640" dur="1" fill="hold">
                                          <p:stCondLst>
                                            <p:cond delay="499"/>
                                          </p:stCondLst>
                                        </p:cTn>
                                        <p:tgtEl>
                                          <p:spTgt spid="871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4" name="CustomShape 1"/>
          <p:cNvSpPr/>
          <p:nvPr/>
        </p:nvSpPr>
        <p:spPr>
          <a:xfrm>
            <a:off x="760680" y="27216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Chapter 3: summary</a:t>
            </a:r>
            <a:endParaRPr b="0" lang="en-US" sz="4800" spc="-1" strike="noStrike">
              <a:latin typeface="Arial"/>
            </a:endParaRPr>
          </a:p>
        </p:txBody>
      </p:sp>
      <p:sp>
        <p:nvSpPr>
          <p:cNvPr id="8755" name="CustomShape 2"/>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98C557A7-504A-44C1-8941-7BFC72112F22}" type="slidenum">
              <a:rPr b="0" lang="en-US" sz="1100" spc="-1" strike="noStrike">
                <a:solidFill>
                  <a:srgbClr val="404040"/>
                </a:solidFill>
                <a:latin typeface="Calibri"/>
                <a:ea typeface="DejaVu Sans"/>
              </a:rPr>
              <a:t>142</a:t>
            </a:fld>
            <a:endParaRPr b="0" lang="en-US" sz="1100" spc="-1" strike="noStrike">
              <a:latin typeface="Arial"/>
            </a:endParaRPr>
          </a:p>
        </p:txBody>
      </p:sp>
      <p:sp>
        <p:nvSpPr>
          <p:cNvPr id="8756" name="CustomShape 3"/>
          <p:cNvSpPr/>
          <p:nvPr/>
        </p:nvSpPr>
        <p:spPr>
          <a:xfrm>
            <a:off x="876240" y="1295280"/>
            <a:ext cx="5623560" cy="5222880"/>
          </a:xfrm>
          <a:prstGeom prst="rect">
            <a:avLst/>
          </a:prstGeom>
          <a:noFill/>
          <a:ln w="0">
            <a:noFill/>
          </a:ln>
        </p:spPr>
        <p:style>
          <a:lnRef idx="0"/>
          <a:fillRef idx="0"/>
          <a:effectRef idx="0"/>
          <a:fontRef idx="minor"/>
        </p:style>
        <p:txBody>
          <a:bodyPr lIns="90000" rIns="90000" tIns="45000" bIns="45000">
            <a:normAutofit/>
          </a:bodyPr>
          <a:p>
            <a:pPr marL="393840" indent="-26100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principles behind transport layer services:</a:t>
            </a:r>
            <a:endParaRPr b="0" lang="en-US" sz="32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DejaVu Sans"/>
              </a:rPr>
              <a:t>multiplexing, demultiplexing</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DejaVu Sans"/>
              </a:rPr>
              <a:t>reliable data transfer</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DejaVu Sans"/>
              </a:rPr>
              <a:t>flow control</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DejaVu Sans"/>
              </a:rPr>
              <a:t>congestion control</a:t>
            </a:r>
            <a:endParaRPr b="0" lang="en-US" sz="2800" spc="-1" strike="noStrike">
              <a:latin typeface="Arial"/>
            </a:endParaRPr>
          </a:p>
          <a:p>
            <a:pPr marL="393840" indent="-26100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instantiation, implementation in the Internet</a:t>
            </a:r>
            <a:endParaRPr b="0" lang="en-US" sz="32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DejaVu Sans"/>
              </a:rPr>
              <a:t>UDP</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DejaVu Sans"/>
              </a:rPr>
              <a:t>TCP</a:t>
            </a:r>
            <a:endParaRPr b="0" lang="en-US" sz="2800" spc="-1" strike="noStrike">
              <a:latin typeface="Arial"/>
            </a:endParaRPr>
          </a:p>
        </p:txBody>
      </p:sp>
      <p:sp>
        <p:nvSpPr>
          <p:cNvPr id="8757" name="CustomShape 4"/>
          <p:cNvSpPr/>
          <p:nvPr/>
        </p:nvSpPr>
        <p:spPr>
          <a:xfrm>
            <a:off x="7066080" y="1270080"/>
            <a:ext cx="4729680" cy="48362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3200" spc="-1" strike="noStrike">
                <a:solidFill>
                  <a:srgbClr val="cc0000"/>
                </a:solidFill>
                <a:latin typeface="Calibri"/>
                <a:ea typeface="ＭＳ Ｐゴシック"/>
              </a:rPr>
              <a:t>Up next:</a:t>
            </a:r>
            <a:endParaRPr b="0" lang="en-US" sz="3200" spc="-1" strike="noStrike">
              <a:latin typeface="Arial"/>
            </a:endParaRPr>
          </a:p>
          <a:p>
            <a:pPr marL="393840" indent="-264240">
              <a:lnSpc>
                <a:spcPct val="90000"/>
              </a:lnSpc>
              <a:spcBef>
                <a:spcPts val="1001"/>
              </a:spcBef>
              <a:buClr>
                <a:srgbClr val="0000a3"/>
              </a:buClr>
              <a:buFont typeface="Wingdings" charset="2"/>
              <a:buChar char=""/>
              <a:tabLst>
                <a:tab algn="l" pos="0"/>
              </a:tabLst>
            </a:pPr>
            <a:r>
              <a:rPr b="0" lang="en-US" sz="3200" spc="-1" strike="noStrike">
                <a:solidFill>
                  <a:srgbClr val="000000"/>
                </a:solidFill>
                <a:latin typeface="Calibri"/>
                <a:ea typeface="ＭＳ Ｐゴシック"/>
              </a:rPr>
              <a:t>leaving the network “edge” </a:t>
            </a:r>
            <a:r>
              <a:rPr b="0" lang="en-US" sz="2800" spc="-1" strike="noStrike">
                <a:solidFill>
                  <a:srgbClr val="000000"/>
                </a:solidFill>
                <a:latin typeface="Calibri"/>
                <a:ea typeface="ＭＳ Ｐゴシック"/>
              </a:rPr>
              <a:t>(application, transport layers)</a:t>
            </a:r>
            <a:endParaRPr b="0" lang="en-US" sz="2800" spc="-1" strike="noStrike">
              <a:latin typeface="Arial"/>
            </a:endParaRPr>
          </a:p>
          <a:p>
            <a:pPr marL="393840" indent="-264240">
              <a:lnSpc>
                <a:spcPct val="90000"/>
              </a:lnSpc>
              <a:spcBef>
                <a:spcPts val="1001"/>
              </a:spcBef>
              <a:buClr>
                <a:srgbClr val="0000a3"/>
              </a:buClr>
              <a:buFont typeface="Wingdings" charset="2"/>
              <a:buChar char=""/>
              <a:tabLst>
                <a:tab algn="l" pos="0"/>
              </a:tabLst>
            </a:pPr>
            <a:r>
              <a:rPr b="0" lang="en-US" sz="3200" spc="-1" strike="noStrike">
                <a:solidFill>
                  <a:srgbClr val="000000"/>
                </a:solidFill>
                <a:latin typeface="Calibri"/>
                <a:ea typeface="ＭＳ Ｐゴシック"/>
              </a:rPr>
              <a:t>into the network “core”</a:t>
            </a:r>
            <a:endParaRPr b="0" lang="en-US" sz="3200" spc="-1" strike="noStrike">
              <a:latin typeface="Arial"/>
            </a:endParaRPr>
          </a:p>
          <a:p>
            <a:pPr marL="393840" indent="-264240">
              <a:lnSpc>
                <a:spcPct val="90000"/>
              </a:lnSpc>
              <a:spcBef>
                <a:spcPts val="1001"/>
              </a:spcBef>
              <a:buClr>
                <a:srgbClr val="0000a3"/>
              </a:buClr>
              <a:buFont typeface="Wingdings" charset="2"/>
              <a:buChar char=""/>
              <a:tabLst>
                <a:tab algn="l" pos="0"/>
              </a:tabLst>
            </a:pPr>
            <a:r>
              <a:rPr b="0" lang="en-US" sz="3200" spc="-1" strike="noStrike">
                <a:solidFill>
                  <a:srgbClr val="000000"/>
                </a:solidFill>
                <a:latin typeface="Calibri"/>
                <a:ea typeface="ＭＳ Ｐゴシック"/>
              </a:rPr>
              <a:t>two network-layer chapters</a:t>
            </a:r>
            <a:r>
              <a:rPr b="0" lang="en-US" sz="2800" spc="-1" strike="noStrike">
                <a:solidFill>
                  <a:srgbClr val="000000"/>
                </a:solidFill>
                <a:latin typeface="Calibri"/>
                <a:ea typeface="ＭＳ Ｐゴシック"/>
              </a:rPr>
              <a:t>:</a:t>
            </a:r>
            <a:endParaRPr b="0" lang="en-US" sz="28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ea typeface="ＭＳ Ｐゴシック"/>
              </a:rPr>
              <a:t>data plane</a:t>
            </a:r>
            <a:endParaRPr b="0" lang="en-US" sz="28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ea typeface="ＭＳ Ｐゴシック"/>
              </a:rPr>
              <a:t>control plane</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8" name="CustomShape 1"/>
          <p:cNvSpPr/>
          <p:nvPr/>
        </p:nvSpPr>
        <p:spPr>
          <a:xfrm>
            <a:off x="838080" y="2981520"/>
            <a:ext cx="10513080" cy="892080"/>
          </a:xfrm>
          <a:prstGeom prst="rect">
            <a:avLst/>
          </a:prstGeom>
          <a:noFill/>
          <a:ln w="0">
            <a:noFill/>
          </a:ln>
        </p:spPr>
        <p:style>
          <a:lnRef idx="0"/>
          <a:fillRef idx="0"/>
          <a:effectRef idx="0"/>
          <a:fontRef idx="minor"/>
        </p:style>
        <p:txBody>
          <a:bodyPr lIns="90000" rIns="90000" tIns="45000" bIns="45000" anchor="ctr">
            <a:normAutofit/>
          </a:bodyPr>
          <a:p>
            <a:pPr algn="ctr">
              <a:lnSpc>
                <a:spcPct val="90000"/>
              </a:lnSpc>
            </a:pPr>
            <a:r>
              <a:rPr b="1" lang="en-US" sz="4400" spc="-1" strike="noStrike">
                <a:solidFill>
                  <a:srgbClr val="0000a3"/>
                </a:solidFill>
                <a:latin typeface="Calibri Light"/>
                <a:ea typeface="ＭＳ Ｐゴシック"/>
              </a:rPr>
              <a:t>Additional Chapter 3 slides</a:t>
            </a:r>
            <a:endParaRPr b="0" lang="en-US" sz="4400" spc="-1" strike="noStrike">
              <a:latin typeface="Arial"/>
            </a:endParaRPr>
          </a:p>
        </p:txBody>
      </p:sp>
      <p:sp>
        <p:nvSpPr>
          <p:cNvPr id="8759" name="CustomShape 2"/>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DDA528F6-F23E-4D45-B59F-2027CE3FB8B7}" type="slidenum">
              <a:rPr b="0" lang="en-US" sz="1100" spc="-1" strike="noStrike">
                <a:solidFill>
                  <a:srgbClr val="404040"/>
                </a:solidFill>
                <a:latin typeface="Calibri"/>
                <a:ea typeface="DejaVu Sans"/>
              </a:rPr>
              <a:t>143</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0"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Go-Back-N: sender extended FSM</a:t>
            </a:r>
            <a:endParaRPr b="0" lang="en-US" sz="4800" spc="-1" strike="noStrike">
              <a:latin typeface="Arial"/>
            </a:endParaRPr>
          </a:p>
        </p:txBody>
      </p:sp>
      <p:sp>
        <p:nvSpPr>
          <p:cNvPr id="8761" name="CustomShape 2"/>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tabLst>
                <a:tab algn="l" pos="0"/>
              </a:tabLst>
            </a:pPr>
            <a:r>
              <a:rPr b="0" lang="en-US" sz="1100" spc="-1" strike="noStrike">
                <a:solidFill>
                  <a:srgbClr val="808080"/>
                </a:solidFill>
                <a:latin typeface="Calibri"/>
                <a:ea typeface="DejaVu Sans"/>
              </a:rPr>
              <a:t>Transport Layer: 3-</a:t>
            </a:r>
            <a:fld id="{3E965CD9-0FD8-4274-A4C6-9DE660176A38}" type="slidenum">
              <a:rPr b="0" lang="en-US" sz="1100" spc="-1" strike="noStrike">
                <a:solidFill>
                  <a:srgbClr val="808080"/>
                </a:solidFill>
                <a:latin typeface="Calibri"/>
                <a:ea typeface="DejaVu Sans"/>
              </a:rPr>
              <a:t>144</a:t>
            </a:fld>
            <a:endParaRPr b="0" lang="en-US" sz="1100" spc="-1" strike="noStrike">
              <a:latin typeface="Arial"/>
            </a:endParaRPr>
          </a:p>
        </p:txBody>
      </p:sp>
      <p:grpSp>
        <p:nvGrpSpPr>
          <p:cNvPr id="8762" name="Group 3"/>
          <p:cNvGrpSpPr/>
          <p:nvPr/>
        </p:nvGrpSpPr>
        <p:grpSpPr>
          <a:xfrm>
            <a:off x="4595760" y="3710520"/>
            <a:ext cx="797760" cy="654840"/>
            <a:chOff x="4595760" y="3710520"/>
            <a:chExt cx="797760" cy="654840"/>
          </a:xfrm>
        </p:grpSpPr>
        <p:sp>
          <p:nvSpPr>
            <p:cNvPr id="8763" name="CustomShape 4"/>
            <p:cNvSpPr/>
            <p:nvPr/>
          </p:nvSpPr>
          <p:spPr>
            <a:xfrm>
              <a:off x="4667400" y="3710520"/>
              <a:ext cx="664200" cy="654840"/>
            </a:xfrm>
            <a:prstGeom prst="ellipse">
              <a:avLst/>
            </a:prstGeom>
            <a:solidFill>
              <a:srgbClr val="ffffff"/>
            </a:solidFill>
            <a:ln w="19050">
              <a:solidFill>
                <a:srgbClr val="000000"/>
              </a:solidFill>
              <a:round/>
            </a:ln>
          </p:spPr>
          <p:style>
            <a:lnRef idx="0"/>
            <a:fillRef idx="0"/>
            <a:effectRef idx="0"/>
            <a:fontRef idx="minor"/>
          </p:style>
        </p:sp>
        <p:sp>
          <p:nvSpPr>
            <p:cNvPr id="8764" name="CustomShape 5"/>
            <p:cNvSpPr/>
            <p:nvPr/>
          </p:nvSpPr>
          <p:spPr>
            <a:xfrm>
              <a:off x="4595760" y="3863160"/>
              <a:ext cx="797760" cy="38340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2000" spc="-1" strike="noStrike">
                  <a:solidFill>
                    <a:srgbClr val="000000"/>
                  </a:solidFill>
                  <a:latin typeface="Arial"/>
                  <a:ea typeface="ＭＳ Ｐゴシック"/>
                </a:rPr>
                <a:t>Wait</a:t>
              </a:r>
              <a:endParaRPr b="0" lang="en-US" sz="2000" spc="-1" strike="noStrike">
                <a:latin typeface="Arial"/>
              </a:endParaRPr>
            </a:p>
          </p:txBody>
        </p:sp>
      </p:grpSp>
      <p:sp>
        <p:nvSpPr>
          <p:cNvPr id="8765" name="Line 6"/>
          <p:cNvSpPr/>
          <p:nvPr/>
        </p:nvSpPr>
        <p:spPr>
          <a:xfrm>
            <a:off x="3057480" y="2797560"/>
            <a:ext cx="1623960" cy="1069920"/>
          </a:xfrm>
          <a:prstGeom prst="line">
            <a:avLst/>
          </a:prstGeom>
          <a:ln w="28575">
            <a:solidFill>
              <a:srgbClr val="000000"/>
            </a:solidFill>
            <a:prstDash val="sysDot"/>
            <a:round/>
            <a:tailEnd len="med" type="triangle" w="med"/>
          </a:ln>
        </p:spPr>
        <p:style>
          <a:lnRef idx="0"/>
          <a:fillRef idx="0"/>
          <a:effectRef idx="0"/>
          <a:fontRef idx="minor"/>
        </p:style>
      </p:sp>
      <p:grpSp>
        <p:nvGrpSpPr>
          <p:cNvPr id="8766" name="Group 7"/>
          <p:cNvGrpSpPr/>
          <p:nvPr/>
        </p:nvGrpSpPr>
        <p:grpSpPr>
          <a:xfrm>
            <a:off x="5389560" y="3466080"/>
            <a:ext cx="3164760" cy="1149840"/>
            <a:chOff x="5389560" y="3466080"/>
            <a:chExt cx="3164760" cy="1149840"/>
          </a:xfrm>
        </p:grpSpPr>
        <p:sp>
          <p:nvSpPr>
            <p:cNvPr id="8767" name="CustomShape 8"/>
            <p:cNvSpPr/>
            <p:nvPr/>
          </p:nvSpPr>
          <p:spPr>
            <a:xfrm>
              <a:off x="5780160" y="3777480"/>
              <a:ext cx="2774160" cy="82620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start_timer</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udt_send(sndpkt[base])</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udt_send(sndpkt[base+1])</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udt_send(sndpkt[nextseqnum-1])</a:t>
              </a:r>
              <a:endParaRPr b="0" lang="en-US" sz="1400" spc="-1" strike="noStrike">
                <a:latin typeface="Arial"/>
              </a:endParaRPr>
            </a:p>
            <a:p>
              <a:pPr algn="ctr">
                <a:lnSpc>
                  <a:spcPct val="100000"/>
                </a:lnSpc>
                <a:tabLst>
                  <a:tab algn="l" pos="0"/>
                </a:tabLst>
              </a:pPr>
              <a:endParaRPr b="0" lang="en-US" sz="1400" spc="-1" strike="noStrike">
                <a:latin typeface="Arial"/>
              </a:endParaRPr>
            </a:p>
          </p:txBody>
        </p:sp>
        <p:sp>
          <p:nvSpPr>
            <p:cNvPr id="8768" name="CustomShape 9"/>
            <p:cNvSpPr/>
            <p:nvPr/>
          </p:nvSpPr>
          <p:spPr>
            <a:xfrm>
              <a:off x="5802480" y="3542400"/>
              <a:ext cx="1097640" cy="2721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timeout</a:t>
              </a:r>
              <a:endParaRPr b="0" lang="en-US" sz="1400" spc="-1" strike="noStrike">
                <a:latin typeface="Arial"/>
              </a:endParaRPr>
            </a:p>
            <a:p>
              <a:pPr algn="ctr">
                <a:lnSpc>
                  <a:spcPct val="100000"/>
                </a:lnSpc>
                <a:tabLst>
                  <a:tab algn="l" pos="0"/>
                </a:tabLst>
              </a:pPr>
              <a:endParaRPr b="0" lang="en-US" sz="1400" spc="-1" strike="noStrike">
                <a:latin typeface="Arial"/>
              </a:endParaRPr>
            </a:p>
          </p:txBody>
        </p:sp>
        <p:sp>
          <p:nvSpPr>
            <p:cNvPr id="8769" name="Line 10"/>
            <p:cNvSpPr/>
            <p:nvPr/>
          </p:nvSpPr>
          <p:spPr>
            <a:xfrm>
              <a:off x="5886360" y="3818520"/>
              <a:ext cx="1619280" cy="360"/>
            </a:xfrm>
            <a:prstGeom prst="line">
              <a:avLst/>
            </a:prstGeom>
            <a:ln w="19050">
              <a:solidFill>
                <a:srgbClr val="000000"/>
              </a:solidFill>
              <a:round/>
            </a:ln>
          </p:spPr>
          <p:style>
            <a:lnRef idx="0"/>
            <a:fillRef idx="0"/>
            <a:effectRef idx="0"/>
            <a:fontRef idx="minor"/>
          </p:style>
        </p:sp>
        <p:sp>
          <p:nvSpPr>
            <p:cNvPr id="8770" name="CustomShape 11"/>
            <p:cNvSpPr/>
            <p:nvPr/>
          </p:nvSpPr>
          <p:spPr>
            <a:xfrm>
              <a:off x="5389560" y="3466080"/>
              <a:ext cx="391320" cy="1149840"/>
            </a:xfrm>
            <a:custGeom>
              <a:avLst/>
              <a:gdLst/>
              <a:ahLst/>
              <a:rect l="l" t="t" r="r" b="b"/>
              <a:pathLst>
                <a:path w="619" h="1815">
                  <a:moveTo>
                    <a:pt x="39" y="1136"/>
                  </a:moveTo>
                  <a:cubicBezTo>
                    <a:pt x="619" y="1815"/>
                    <a:pt x="484" y="0"/>
                    <a:pt x="0" y="773"/>
                  </a:cubicBezTo>
                </a:path>
              </a:pathLst>
            </a:custGeom>
            <a:noFill/>
            <a:ln w="19050">
              <a:solidFill>
                <a:srgbClr val="000000"/>
              </a:solidFill>
              <a:round/>
              <a:tailEnd len="med" type="triangle" w="med"/>
            </a:ln>
          </p:spPr>
          <p:style>
            <a:lnRef idx="0"/>
            <a:fillRef idx="0"/>
            <a:effectRef idx="0"/>
            <a:fontRef idx="minor"/>
          </p:style>
        </p:sp>
      </p:grpSp>
      <p:grpSp>
        <p:nvGrpSpPr>
          <p:cNvPr id="8771" name="Group 12"/>
          <p:cNvGrpSpPr/>
          <p:nvPr/>
        </p:nvGrpSpPr>
        <p:grpSpPr>
          <a:xfrm>
            <a:off x="4222800" y="1037160"/>
            <a:ext cx="5518800" cy="2679840"/>
            <a:chOff x="4222800" y="1037160"/>
            <a:chExt cx="5518800" cy="2679840"/>
          </a:xfrm>
        </p:grpSpPr>
        <p:sp>
          <p:nvSpPr>
            <p:cNvPr id="8772" name="CustomShape 13"/>
            <p:cNvSpPr/>
            <p:nvPr/>
          </p:nvSpPr>
          <p:spPr>
            <a:xfrm>
              <a:off x="4222800" y="1037160"/>
              <a:ext cx="2331000" cy="2545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rdt_send(data)</a:t>
              </a:r>
              <a:r>
                <a:rPr b="0" lang="en-US" sz="1000" spc="-1" strike="noStrike">
                  <a:solidFill>
                    <a:srgbClr val="000000"/>
                  </a:solidFill>
                  <a:latin typeface="Arial"/>
                  <a:ea typeface="ＭＳ Ｐゴシック"/>
                </a:rPr>
                <a:t> </a:t>
              </a:r>
              <a:endParaRPr b="0" lang="en-US" sz="1000" spc="-1" strike="noStrike">
                <a:latin typeface="Arial"/>
              </a:endParaRPr>
            </a:p>
          </p:txBody>
        </p:sp>
        <p:sp>
          <p:nvSpPr>
            <p:cNvPr id="8773" name="Line 14"/>
            <p:cNvSpPr/>
            <p:nvPr/>
          </p:nvSpPr>
          <p:spPr>
            <a:xfrm>
              <a:off x="4329720" y="1356120"/>
              <a:ext cx="1915200" cy="360"/>
            </a:xfrm>
            <a:prstGeom prst="line">
              <a:avLst/>
            </a:prstGeom>
            <a:ln w="28575">
              <a:solidFill>
                <a:srgbClr val="000000"/>
              </a:solidFill>
              <a:round/>
            </a:ln>
          </p:spPr>
          <p:style>
            <a:lnRef idx="0"/>
            <a:fillRef idx="0"/>
            <a:effectRef idx="0"/>
            <a:fontRef idx="minor"/>
          </p:style>
        </p:sp>
        <p:sp>
          <p:nvSpPr>
            <p:cNvPr id="8774" name="CustomShape 15"/>
            <p:cNvSpPr/>
            <p:nvPr/>
          </p:nvSpPr>
          <p:spPr>
            <a:xfrm>
              <a:off x="4222800" y="1378800"/>
              <a:ext cx="5518800" cy="146448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if (nextseqnum &lt; base+N)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sndpkt[nextseqnum] = make_pkt(nextseqnum,data,chksum)</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udt_send(sndpkt[nextseqnum])</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if (base == nextseqnum)</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start_timer</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nextseqnum++</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else</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refuse_data(data)</a:t>
              </a:r>
              <a:endParaRPr b="0" lang="en-US" sz="1400" spc="-1" strike="noStrike">
                <a:latin typeface="Arial"/>
              </a:endParaRPr>
            </a:p>
          </p:txBody>
        </p:sp>
        <p:sp>
          <p:nvSpPr>
            <p:cNvPr id="8775" name="CustomShape 16"/>
            <p:cNvSpPr/>
            <p:nvPr/>
          </p:nvSpPr>
          <p:spPr>
            <a:xfrm flipH="1" rot="5142000">
              <a:off x="4811400" y="2903400"/>
              <a:ext cx="391320" cy="1149840"/>
            </a:xfrm>
            <a:custGeom>
              <a:avLst/>
              <a:gdLst/>
              <a:ahLst/>
              <a:rect l="l" t="t" r="r" b="b"/>
              <a:pathLst>
                <a:path w="619" h="1815">
                  <a:moveTo>
                    <a:pt x="39" y="1136"/>
                  </a:moveTo>
                  <a:cubicBezTo>
                    <a:pt x="619" y="1815"/>
                    <a:pt x="484" y="0"/>
                    <a:pt x="0" y="773"/>
                  </a:cubicBezTo>
                </a:path>
              </a:pathLst>
            </a:custGeom>
            <a:noFill/>
            <a:ln w="19050">
              <a:solidFill>
                <a:srgbClr val="000000"/>
              </a:solidFill>
              <a:round/>
              <a:tailEnd len="med" type="triangle" w="med"/>
            </a:ln>
          </p:spPr>
          <p:style>
            <a:lnRef idx="0"/>
            <a:fillRef idx="0"/>
            <a:effectRef idx="0"/>
            <a:fontRef idx="minor"/>
          </p:style>
        </p:sp>
      </p:grpSp>
      <p:grpSp>
        <p:nvGrpSpPr>
          <p:cNvPr id="8776" name="Group 17"/>
          <p:cNvGrpSpPr/>
          <p:nvPr/>
        </p:nvGrpSpPr>
        <p:grpSpPr>
          <a:xfrm>
            <a:off x="4371840" y="4413960"/>
            <a:ext cx="3683520" cy="1857960"/>
            <a:chOff x="4371840" y="4413960"/>
            <a:chExt cx="3683520" cy="1857960"/>
          </a:xfrm>
        </p:grpSpPr>
        <p:sp>
          <p:nvSpPr>
            <p:cNvPr id="8777" name="CustomShape 18"/>
            <p:cNvSpPr/>
            <p:nvPr/>
          </p:nvSpPr>
          <p:spPr>
            <a:xfrm>
              <a:off x="4371840" y="5445720"/>
              <a:ext cx="3683520" cy="82620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base = getacknum(rcvpkt)+1</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If (base == nextseqnum)</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stop_timer</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else</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start_timer</a:t>
              </a:r>
              <a:endParaRPr b="0" lang="en-US" sz="1400" spc="-1" strike="noStrike">
                <a:latin typeface="Arial"/>
              </a:endParaRPr>
            </a:p>
          </p:txBody>
        </p:sp>
        <p:sp>
          <p:nvSpPr>
            <p:cNvPr id="8778" name="CustomShape 19"/>
            <p:cNvSpPr/>
            <p:nvPr/>
          </p:nvSpPr>
          <p:spPr>
            <a:xfrm>
              <a:off x="4384800" y="4945680"/>
              <a:ext cx="2831040" cy="445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rdt_rcv(rcvpkt) &amp;&amp;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notcorrupt(rcvpkt) </a:t>
              </a:r>
              <a:endParaRPr b="0" lang="en-US" sz="1400" spc="-1" strike="noStrike">
                <a:latin typeface="Arial"/>
              </a:endParaRPr>
            </a:p>
            <a:p>
              <a:pPr algn="ctr">
                <a:lnSpc>
                  <a:spcPct val="100000"/>
                </a:lnSpc>
                <a:tabLst>
                  <a:tab algn="l" pos="0"/>
                </a:tabLst>
              </a:pPr>
              <a:endParaRPr b="0" lang="en-US" sz="1400" spc="-1" strike="noStrike">
                <a:latin typeface="Arial"/>
              </a:endParaRPr>
            </a:p>
          </p:txBody>
        </p:sp>
        <p:sp>
          <p:nvSpPr>
            <p:cNvPr id="8779" name="Line 20"/>
            <p:cNvSpPr/>
            <p:nvPr/>
          </p:nvSpPr>
          <p:spPr>
            <a:xfrm>
              <a:off x="4476600" y="5469120"/>
              <a:ext cx="1619280" cy="360"/>
            </a:xfrm>
            <a:prstGeom prst="line">
              <a:avLst/>
            </a:prstGeom>
            <a:ln w="28575">
              <a:solidFill>
                <a:srgbClr val="000000"/>
              </a:solidFill>
              <a:round/>
            </a:ln>
          </p:spPr>
          <p:style>
            <a:lnRef idx="0"/>
            <a:fillRef idx="0"/>
            <a:effectRef idx="0"/>
            <a:fontRef idx="minor"/>
          </p:style>
        </p:sp>
        <p:sp>
          <p:nvSpPr>
            <p:cNvPr id="8780" name="CustomShape 21"/>
            <p:cNvSpPr/>
            <p:nvPr/>
          </p:nvSpPr>
          <p:spPr>
            <a:xfrm>
              <a:off x="4533840" y="4413960"/>
              <a:ext cx="1051560" cy="672120"/>
            </a:xfrm>
            <a:custGeom>
              <a:avLst/>
              <a:gdLst/>
              <a:ahLst/>
              <a:rect l="l" t="t" r="r" b="b"/>
              <a:pathLst>
                <a:path w="664" h="425">
                  <a:moveTo>
                    <a:pt x="241" y="20"/>
                  </a:moveTo>
                  <a:cubicBezTo>
                    <a:pt x="0" y="393"/>
                    <a:pt x="664" y="425"/>
                    <a:pt x="388" y="0"/>
                  </a:cubicBezTo>
                </a:path>
              </a:pathLst>
            </a:custGeom>
            <a:noFill/>
            <a:ln w="19050">
              <a:solidFill>
                <a:srgbClr val="000000"/>
              </a:solidFill>
              <a:round/>
              <a:tailEnd len="med" type="triangle" w="med"/>
            </a:ln>
          </p:spPr>
          <p:style>
            <a:lnRef idx="0"/>
            <a:fillRef idx="0"/>
            <a:effectRef idx="0"/>
            <a:fontRef idx="minor"/>
          </p:style>
        </p:sp>
      </p:grpSp>
      <p:sp>
        <p:nvSpPr>
          <p:cNvPr id="8781" name="Line 22"/>
          <p:cNvSpPr/>
          <p:nvPr/>
        </p:nvSpPr>
        <p:spPr>
          <a:xfrm>
            <a:off x="2643120" y="3224880"/>
            <a:ext cx="803160" cy="360"/>
          </a:xfrm>
          <a:prstGeom prst="line">
            <a:avLst/>
          </a:prstGeom>
          <a:ln w="19050">
            <a:solidFill>
              <a:srgbClr val="000000"/>
            </a:solidFill>
            <a:round/>
          </a:ln>
        </p:spPr>
        <p:style>
          <a:lnRef idx="0"/>
          <a:fillRef idx="0"/>
          <a:effectRef idx="0"/>
          <a:fontRef idx="minor"/>
        </p:style>
      </p:sp>
      <p:sp>
        <p:nvSpPr>
          <p:cNvPr id="8782" name="CustomShape 23"/>
          <p:cNvSpPr/>
          <p:nvPr/>
        </p:nvSpPr>
        <p:spPr>
          <a:xfrm>
            <a:off x="2516040" y="3194640"/>
            <a:ext cx="1483560" cy="4989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base=1</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nextseqnum=1</a:t>
            </a:r>
            <a:endParaRPr b="0" lang="en-US" sz="1400" spc="-1" strike="noStrike">
              <a:latin typeface="Arial"/>
            </a:endParaRPr>
          </a:p>
          <a:p>
            <a:pPr algn="ctr">
              <a:lnSpc>
                <a:spcPct val="100000"/>
              </a:lnSpc>
              <a:tabLst>
                <a:tab algn="l" pos="0"/>
              </a:tabLst>
            </a:pPr>
            <a:endParaRPr b="0" lang="en-US" sz="1400" spc="-1" strike="noStrike">
              <a:latin typeface="Arial"/>
            </a:endParaRPr>
          </a:p>
        </p:txBody>
      </p:sp>
      <p:grpSp>
        <p:nvGrpSpPr>
          <p:cNvPr id="8783" name="Group 24"/>
          <p:cNvGrpSpPr/>
          <p:nvPr/>
        </p:nvGrpSpPr>
        <p:grpSpPr>
          <a:xfrm>
            <a:off x="2279520" y="4188600"/>
            <a:ext cx="2340720" cy="635760"/>
            <a:chOff x="2279520" y="4188600"/>
            <a:chExt cx="2340720" cy="635760"/>
          </a:xfrm>
        </p:grpSpPr>
        <p:sp>
          <p:nvSpPr>
            <p:cNvPr id="8784" name="CustomShape 25"/>
            <p:cNvSpPr/>
            <p:nvPr/>
          </p:nvSpPr>
          <p:spPr>
            <a:xfrm>
              <a:off x="2279520" y="4256640"/>
              <a:ext cx="2045520" cy="445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rdt_rcv(rcvpkt)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&amp;&amp; corrupt(rcvpkt)</a:t>
              </a:r>
              <a:r>
                <a:rPr b="0" lang="en-US" sz="1000" spc="-1" strike="noStrike">
                  <a:solidFill>
                    <a:srgbClr val="000000"/>
                  </a:solidFill>
                  <a:latin typeface="Arial"/>
                  <a:ea typeface="ＭＳ Ｐゴシック"/>
                </a:rPr>
                <a:t> </a:t>
              </a:r>
              <a:endParaRPr b="0" lang="en-US" sz="1000" spc="-1" strike="noStrike">
                <a:latin typeface="Arial"/>
              </a:endParaRPr>
            </a:p>
            <a:p>
              <a:pPr algn="ctr">
                <a:lnSpc>
                  <a:spcPct val="100000"/>
                </a:lnSpc>
                <a:tabLst>
                  <a:tab algn="l" pos="0"/>
                </a:tabLst>
              </a:pPr>
              <a:endParaRPr b="0" lang="en-US" sz="1000" spc="-1" strike="noStrike">
                <a:latin typeface="Arial"/>
              </a:endParaRPr>
            </a:p>
          </p:txBody>
        </p:sp>
        <p:sp>
          <p:nvSpPr>
            <p:cNvPr id="8785" name="Line 26"/>
            <p:cNvSpPr/>
            <p:nvPr/>
          </p:nvSpPr>
          <p:spPr>
            <a:xfrm>
              <a:off x="2371680" y="4755240"/>
              <a:ext cx="1520640" cy="360"/>
            </a:xfrm>
            <a:prstGeom prst="line">
              <a:avLst/>
            </a:prstGeom>
            <a:ln w="19050">
              <a:solidFill>
                <a:srgbClr val="000000"/>
              </a:solidFill>
              <a:round/>
            </a:ln>
          </p:spPr>
          <p:style>
            <a:lnRef idx="0"/>
            <a:fillRef idx="0"/>
            <a:effectRef idx="0"/>
            <a:fontRef idx="minor"/>
          </p:style>
        </p:sp>
        <p:sp>
          <p:nvSpPr>
            <p:cNvPr id="8786" name="CustomShape 27"/>
            <p:cNvSpPr/>
            <p:nvPr/>
          </p:nvSpPr>
          <p:spPr>
            <a:xfrm>
              <a:off x="3927600" y="4188600"/>
              <a:ext cx="692640" cy="635760"/>
            </a:xfrm>
            <a:custGeom>
              <a:avLst/>
              <a:gdLst/>
              <a:ahLst/>
              <a:rect l="l" t="t" r="r" b="b"/>
              <a:pathLst>
                <a:path w="1095" h="1005">
                  <a:moveTo>
                    <a:pt x="1005" y="0"/>
                  </a:moveTo>
                  <a:cubicBezTo>
                    <a:pt x="0" y="30"/>
                    <a:pt x="645" y="1005"/>
                    <a:pt x="1095" y="165"/>
                  </a:cubicBezTo>
                </a:path>
              </a:pathLst>
            </a:custGeom>
            <a:noFill/>
            <a:ln w="19050">
              <a:solidFill>
                <a:srgbClr val="000000"/>
              </a:solidFill>
              <a:round/>
              <a:tailEnd len="med" type="triangle" w="med"/>
            </a:ln>
          </p:spPr>
          <p:style>
            <a:lnRef idx="0"/>
            <a:fillRef idx="0"/>
            <a:effectRef idx="0"/>
            <a:fontRef idx="minor"/>
          </p:style>
        </p:sp>
      </p:grpSp>
      <p:sp>
        <p:nvSpPr>
          <p:cNvPr id="8787" name="CustomShape 28"/>
          <p:cNvSpPr/>
          <p:nvPr/>
        </p:nvSpPr>
        <p:spPr>
          <a:xfrm>
            <a:off x="2560680" y="2894760"/>
            <a:ext cx="31824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Symbol"/>
                <a:ea typeface="ＭＳ Ｐゴシック"/>
              </a:rPr>
              <a:t>L</a:t>
            </a:r>
            <a:endParaRPr b="0" lang="en-US" sz="1600" spc="-1" strike="noStrike">
              <a:latin typeface="Arial"/>
            </a:endParaRPr>
          </a:p>
        </p:txBody>
      </p:sp>
    </p:spTree>
  </p:cSld>
  <mc:AlternateContent>
    <mc:Choice Requires="p14">
      <p:transition spd="slow" p14:dur="2000"/>
    </mc:Choice>
    <mc:Fallback>
      <p:transition spd="slow"/>
    </mc:Fallback>
  </mc:AlternateContent>
  <p:timing>
    <p:tnLst>
      <p:par>
        <p:cTn id="3641" dur="indefinite" restart="never" nodeType="tmRoot">
          <p:childTnLst>
            <p:seq>
              <p:cTn id="3642" dur="indefinite" nodeType="mainSeq">
                <p:childTnLst>
                  <p:par>
                    <p:cTn id="3643" fill="hold">
                      <p:stCondLst>
                        <p:cond delay="indefinite"/>
                      </p:stCondLst>
                      <p:childTnLst>
                        <p:par>
                          <p:cTn id="3644" fill="hold">
                            <p:stCondLst>
                              <p:cond delay="0"/>
                            </p:stCondLst>
                            <p:childTnLst>
                              <p:par>
                                <p:cTn id="3645" nodeType="clickEffect" fill="hold" presetClass="entr" presetID="9">
                                  <p:stCondLst>
                                    <p:cond delay="0"/>
                                  </p:stCondLst>
                                  <p:childTnLst>
                                    <p:set>
                                      <p:cBhvr>
                                        <p:cTn id="3646" dur="1" fill="hold">
                                          <p:stCondLst>
                                            <p:cond delay="0"/>
                                          </p:stCondLst>
                                        </p:cTn>
                                        <p:tgtEl>
                                          <p:spTgt spid="8771"/>
                                        </p:tgtEl>
                                        <p:attrNameLst>
                                          <p:attrName>style.visibility</p:attrName>
                                        </p:attrNameLst>
                                      </p:cBhvr>
                                      <p:to>
                                        <p:strVal val="visible"/>
                                      </p:to>
                                    </p:set>
                                    <p:animEffect filter="dissolve" transition="in">
                                      <p:cBhvr additive="repl">
                                        <p:cTn id="3647" dur="500"/>
                                        <p:tgtEl>
                                          <p:spTgt spid="8771"/>
                                        </p:tgtEl>
                                      </p:cBhvr>
                                    </p:animEffect>
                                  </p:childTnLst>
                                </p:cTn>
                              </p:par>
                            </p:childTnLst>
                          </p:cTn>
                        </p:par>
                      </p:childTnLst>
                    </p:cTn>
                  </p:par>
                  <p:par>
                    <p:cTn id="3648" fill="hold">
                      <p:stCondLst>
                        <p:cond delay="indefinite"/>
                      </p:stCondLst>
                      <p:childTnLst>
                        <p:par>
                          <p:cTn id="3649" fill="hold">
                            <p:stCondLst>
                              <p:cond delay="0"/>
                            </p:stCondLst>
                            <p:childTnLst>
                              <p:par>
                                <p:cTn id="3650" nodeType="clickEffect" fill="hold" presetClass="entr" presetID="9">
                                  <p:stCondLst>
                                    <p:cond delay="0"/>
                                  </p:stCondLst>
                                  <p:childTnLst>
                                    <p:set>
                                      <p:cBhvr>
                                        <p:cTn id="3651" dur="1" fill="hold">
                                          <p:stCondLst>
                                            <p:cond delay="0"/>
                                          </p:stCondLst>
                                        </p:cTn>
                                        <p:tgtEl>
                                          <p:spTgt spid="8766"/>
                                        </p:tgtEl>
                                        <p:attrNameLst>
                                          <p:attrName>style.visibility</p:attrName>
                                        </p:attrNameLst>
                                      </p:cBhvr>
                                      <p:to>
                                        <p:strVal val="visible"/>
                                      </p:to>
                                    </p:set>
                                    <p:animEffect filter="dissolve" transition="in">
                                      <p:cBhvr additive="repl">
                                        <p:cTn id="3652" dur="500"/>
                                        <p:tgtEl>
                                          <p:spTgt spid="8766"/>
                                        </p:tgtEl>
                                      </p:cBhvr>
                                    </p:animEffect>
                                  </p:childTnLst>
                                </p:cTn>
                              </p:par>
                            </p:childTnLst>
                          </p:cTn>
                        </p:par>
                      </p:childTnLst>
                    </p:cTn>
                  </p:par>
                  <p:par>
                    <p:cTn id="3653" fill="hold">
                      <p:stCondLst>
                        <p:cond delay="indefinite"/>
                      </p:stCondLst>
                      <p:childTnLst>
                        <p:par>
                          <p:cTn id="3654" fill="hold">
                            <p:stCondLst>
                              <p:cond delay="0"/>
                            </p:stCondLst>
                            <p:childTnLst>
                              <p:par>
                                <p:cTn id="3655" nodeType="clickEffect" fill="hold" presetClass="entr" presetID="9">
                                  <p:stCondLst>
                                    <p:cond delay="0"/>
                                  </p:stCondLst>
                                  <p:childTnLst>
                                    <p:set>
                                      <p:cBhvr>
                                        <p:cTn id="3656" dur="1" fill="hold">
                                          <p:stCondLst>
                                            <p:cond delay="0"/>
                                          </p:stCondLst>
                                        </p:cTn>
                                        <p:tgtEl>
                                          <p:spTgt spid="8776"/>
                                        </p:tgtEl>
                                        <p:attrNameLst>
                                          <p:attrName>style.visibility</p:attrName>
                                        </p:attrNameLst>
                                      </p:cBhvr>
                                      <p:to>
                                        <p:strVal val="visible"/>
                                      </p:to>
                                    </p:set>
                                    <p:animEffect filter="dissolve" transition="in">
                                      <p:cBhvr additive="repl">
                                        <p:cTn id="3657" dur="500"/>
                                        <p:tgtEl>
                                          <p:spTgt spid="8776"/>
                                        </p:tgtEl>
                                      </p:cBhvr>
                                    </p:animEffect>
                                  </p:childTnLst>
                                </p:cTn>
                              </p:par>
                            </p:childTnLst>
                          </p:cTn>
                        </p:par>
                      </p:childTnLst>
                    </p:cTn>
                  </p:par>
                  <p:par>
                    <p:cTn id="3658" fill="hold">
                      <p:stCondLst>
                        <p:cond delay="indefinite"/>
                      </p:stCondLst>
                      <p:childTnLst>
                        <p:par>
                          <p:cTn id="3659" fill="hold">
                            <p:stCondLst>
                              <p:cond delay="0"/>
                            </p:stCondLst>
                            <p:childTnLst>
                              <p:par>
                                <p:cTn id="3660" nodeType="clickEffect" fill="hold" presetClass="entr" presetID="9">
                                  <p:stCondLst>
                                    <p:cond delay="0"/>
                                  </p:stCondLst>
                                  <p:childTnLst>
                                    <p:set>
                                      <p:cBhvr>
                                        <p:cTn id="3661" dur="1" fill="hold">
                                          <p:stCondLst>
                                            <p:cond delay="0"/>
                                          </p:stCondLst>
                                        </p:cTn>
                                        <p:tgtEl>
                                          <p:spTgt spid="8783"/>
                                        </p:tgtEl>
                                        <p:attrNameLst>
                                          <p:attrName>style.visibility</p:attrName>
                                        </p:attrNameLst>
                                      </p:cBhvr>
                                      <p:to>
                                        <p:strVal val="visible"/>
                                      </p:to>
                                    </p:set>
                                    <p:animEffect filter="dissolve" transition="in">
                                      <p:cBhvr additive="repl">
                                        <p:cTn id="3662" dur="500"/>
                                        <p:tgtEl>
                                          <p:spTgt spid="87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8"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Go-Back-N: receiver extended FSM</a:t>
            </a:r>
            <a:endParaRPr b="0" lang="en-US" sz="4800" spc="-1" strike="noStrike">
              <a:latin typeface="Arial"/>
            </a:endParaRPr>
          </a:p>
        </p:txBody>
      </p:sp>
      <p:sp>
        <p:nvSpPr>
          <p:cNvPr id="8789" name="CustomShape 2"/>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tabLst>
                <a:tab algn="l" pos="0"/>
              </a:tabLst>
            </a:pPr>
            <a:r>
              <a:rPr b="0" lang="en-US" sz="1100" spc="-1" strike="noStrike">
                <a:solidFill>
                  <a:srgbClr val="808080"/>
                </a:solidFill>
                <a:latin typeface="Calibri"/>
                <a:ea typeface="DejaVu Sans"/>
              </a:rPr>
              <a:t>Transport Layer: 3-</a:t>
            </a:r>
            <a:fld id="{64A8BE07-ED2C-43DD-A6E5-AA34B7B649D9}" type="slidenum">
              <a:rPr b="0" lang="en-US" sz="1100" spc="-1" strike="noStrike">
                <a:solidFill>
                  <a:srgbClr val="808080"/>
                </a:solidFill>
                <a:latin typeface="Calibri"/>
                <a:ea typeface="DejaVu Sans"/>
              </a:rPr>
              <a:t>145</a:t>
            </a:fld>
            <a:endParaRPr b="0" lang="en-US" sz="1100" spc="-1" strike="noStrike">
              <a:latin typeface="Arial"/>
            </a:endParaRPr>
          </a:p>
        </p:txBody>
      </p:sp>
      <p:sp>
        <p:nvSpPr>
          <p:cNvPr id="8790" name="CustomShape 3"/>
          <p:cNvSpPr/>
          <p:nvPr/>
        </p:nvSpPr>
        <p:spPr>
          <a:xfrm>
            <a:off x="4922640" y="2155680"/>
            <a:ext cx="664200" cy="654840"/>
          </a:xfrm>
          <a:prstGeom prst="ellipse">
            <a:avLst/>
          </a:prstGeom>
          <a:solidFill>
            <a:srgbClr val="ffffff"/>
          </a:solidFill>
          <a:ln w="19050">
            <a:solidFill>
              <a:srgbClr val="000000"/>
            </a:solidFill>
            <a:round/>
          </a:ln>
        </p:spPr>
        <p:style>
          <a:lnRef idx="0"/>
          <a:fillRef idx="0"/>
          <a:effectRef idx="0"/>
          <a:fontRef idx="minor"/>
        </p:style>
      </p:sp>
      <p:sp>
        <p:nvSpPr>
          <p:cNvPr id="8791" name="CustomShape 4"/>
          <p:cNvSpPr/>
          <p:nvPr/>
        </p:nvSpPr>
        <p:spPr>
          <a:xfrm>
            <a:off x="4881240" y="2307600"/>
            <a:ext cx="797760" cy="33408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2000" spc="-1" strike="noStrike">
                <a:solidFill>
                  <a:srgbClr val="000000"/>
                </a:solidFill>
                <a:latin typeface="Arial"/>
                <a:ea typeface="ＭＳ Ｐゴシック"/>
              </a:rPr>
              <a:t>Wait</a:t>
            </a:r>
            <a:endParaRPr b="0" lang="en-US" sz="2000" spc="-1" strike="noStrike">
              <a:latin typeface="Arial"/>
            </a:endParaRPr>
          </a:p>
        </p:txBody>
      </p:sp>
      <p:sp>
        <p:nvSpPr>
          <p:cNvPr id="8792" name="Line 5"/>
          <p:cNvSpPr/>
          <p:nvPr/>
        </p:nvSpPr>
        <p:spPr>
          <a:xfrm>
            <a:off x="2607840" y="1995480"/>
            <a:ext cx="2298600" cy="474480"/>
          </a:xfrm>
          <a:prstGeom prst="line">
            <a:avLst/>
          </a:prstGeom>
          <a:ln w="28575">
            <a:solidFill>
              <a:srgbClr val="000000"/>
            </a:solidFill>
            <a:prstDash val="dash"/>
            <a:round/>
            <a:tailEnd len="med" type="triangle" w="med"/>
          </a:ln>
        </p:spPr>
        <p:style>
          <a:lnRef idx="0"/>
          <a:fillRef idx="0"/>
          <a:effectRef idx="0"/>
          <a:fontRef idx="minor"/>
        </p:style>
      </p:sp>
      <p:sp>
        <p:nvSpPr>
          <p:cNvPr id="8793" name="CustomShape 6"/>
          <p:cNvSpPr/>
          <p:nvPr/>
        </p:nvSpPr>
        <p:spPr>
          <a:xfrm>
            <a:off x="5595840" y="1898640"/>
            <a:ext cx="826200" cy="1149840"/>
          </a:xfrm>
          <a:custGeom>
            <a:avLst/>
            <a:gdLst/>
            <a:ahLst/>
            <a:rect l="l" t="t" r="r" b="b"/>
            <a:pathLst>
              <a:path w="619" h="1815">
                <a:moveTo>
                  <a:pt x="39" y="1136"/>
                </a:moveTo>
                <a:cubicBezTo>
                  <a:pt x="619" y="1815"/>
                  <a:pt x="484" y="0"/>
                  <a:pt x="0" y="773"/>
                </a:cubicBezTo>
              </a:path>
            </a:pathLst>
          </a:custGeom>
          <a:noFill/>
          <a:ln w="19050">
            <a:solidFill>
              <a:srgbClr val="000000"/>
            </a:solidFill>
            <a:round/>
            <a:tailEnd len="med" type="triangle" w="med"/>
          </a:ln>
        </p:spPr>
        <p:style>
          <a:lnRef idx="0"/>
          <a:fillRef idx="0"/>
          <a:effectRef idx="0"/>
          <a:fontRef idx="minor"/>
        </p:style>
      </p:sp>
      <p:sp>
        <p:nvSpPr>
          <p:cNvPr id="8794" name="CustomShape 7"/>
          <p:cNvSpPr/>
          <p:nvPr/>
        </p:nvSpPr>
        <p:spPr>
          <a:xfrm>
            <a:off x="6089400" y="1668600"/>
            <a:ext cx="3567600" cy="56088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rdt_rcv(rcvpkt)</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&amp;&amp; notcorrupt(rcvpkt)</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&amp;&amp; hasseqnum(rcvpkt,expectedseqnum) </a:t>
            </a:r>
            <a:endParaRPr b="0" lang="en-US" sz="1400" spc="-1" strike="noStrike">
              <a:latin typeface="Arial"/>
            </a:endParaRPr>
          </a:p>
        </p:txBody>
      </p:sp>
      <p:sp>
        <p:nvSpPr>
          <p:cNvPr id="8795" name="Line 8"/>
          <p:cNvSpPr/>
          <p:nvPr/>
        </p:nvSpPr>
        <p:spPr>
          <a:xfrm>
            <a:off x="6159240" y="2360520"/>
            <a:ext cx="3174840" cy="1440"/>
          </a:xfrm>
          <a:prstGeom prst="line">
            <a:avLst/>
          </a:prstGeom>
          <a:ln w="19050">
            <a:solidFill>
              <a:srgbClr val="000000"/>
            </a:solidFill>
            <a:round/>
          </a:ln>
        </p:spPr>
        <p:style>
          <a:lnRef idx="0"/>
          <a:fillRef idx="0"/>
          <a:effectRef idx="0"/>
          <a:fontRef idx="minor"/>
        </p:style>
      </p:sp>
      <p:sp>
        <p:nvSpPr>
          <p:cNvPr id="8796" name="CustomShape 9"/>
          <p:cNvSpPr/>
          <p:nvPr/>
        </p:nvSpPr>
        <p:spPr>
          <a:xfrm>
            <a:off x="6094080" y="2403360"/>
            <a:ext cx="4312440" cy="8564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extract(rcvpkt,data)</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deliver_data(data)</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sndpkt = make_pkt(expectedseqnum,ACK,chksum)</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udt_send(sndpkt)</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expectedseqnum++</a:t>
            </a:r>
            <a:endParaRPr b="0" lang="en-US" sz="1400" spc="-1" strike="noStrike">
              <a:latin typeface="Arial"/>
            </a:endParaRPr>
          </a:p>
        </p:txBody>
      </p:sp>
      <p:grpSp>
        <p:nvGrpSpPr>
          <p:cNvPr id="8797" name="Group 10"/>
          <p:cNvGrpSpPr/>
          <p:nvPr/>
        </p:nvGrpSpPr>
        <p:grpSpPr>
          <a:xfrm>
            <a:off x="4321080" y="1306440"/>
            <a:ext cx="1698840" cy="884520"/>
            <a:chOff x="4321080" y="1306440"/>
            <a:chExt cx="1698840" cy="884520"/>
          </a:xfrm>
        </p:grpSpPr>
        <p:sp>
          <p:nvSpPr>
            <p:cNvPr id="8798" name="CustomShape 11"/>
            <p:cNvSpPr/>
            <p:nvPr/>
          </p:nvSpPr>
          <p:spPr>
            <a:xfrm>
              <a:off x="4321080" y="1582560"/>
              <a:ext cx="1615320" cy="3117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udt_send(sndpkt)</a:t>
              </a:r>
              <a:endParaRPr b="0" lang="en-US" sz="1400" spc="-1" strike="noStrike">
                <a:latin typeface="Arial"/>
              </a:endParaRPr>
            </a:p>
          </p:txBody>
        </p:sp>
        <p:sp>
          <p:nvSpPr>
            <p:cNvPr id="8799" name="CustomShape 12"/>
            <p:cNvSpPr/>
            <p:nvPr/>
          </p:nvSpPr>
          <p:spPr>
            <a:xfrm>
              <a:off x="4360680" y="1306440"/>
              <a:ext cx="1659240" cy="2451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any other event </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8800" name="Line 13"/>
            <p:cNvSpPr/>
            <p:nvPr/>
          </p:nvSpPr>
          <p:spPr>
            <a:xfrm>
              <a:off x="4441320" y="1603080"/>
              <a:ext cx="816120" cy="360"/>
            </a:xfrm>
            <a:prstGeom prst="line">
              <a:avLst/>
            </a:prstGeom>
            <a:ln w="28575">
              <a:solidFill>
                <a:srgbClr val="000000"/>
              </a:solidFill>
              <a:round/>
            </a:ln>
          </p:spPr>
          <p:style>
            <a:lnRef idx="0"/>
            <a:fillRef idx="0"/>
            <a:effectRef idx="0"/>
            <a:fontRef idx="minor"/>
          </p:style>
        </p:sp>
        <p:sp>
          <p:nvSpPr>
            <p:cNvPr id="8801" name="CustomShape 14"/>
            <p:cNvSpPr/>
            <p:nvPr/>
          </p:nvSpPr>
          <p:spPr>
            <a:xfrm flipH="1" rot="5142000">
              <a:off x="5063400" y="1377360"/>
              <a:ext cx="391320" cy="1149840"/>
            </a:xfrm>
            <a:custGeom>
              <a:avLst/>
              <a:gdLst/>
              <a:ahLst/>
              <a:rect l="l" t="t" r="r" b="b"/>
              <a:pathLst>
                <a:path w="619" h="1815">
                  <a:moveTo>
                    <a:pt x="39" y="1136"/>
                  </a:moveTo>
                  <a:cubicBezTo>
                    <a:pt x="619" y="1815"/>
                    <a:pt x="484" y="0"/>
                    <a:pt x="0" y="773"/>
                  </a:cubicBezTo>
                </a:path>
              </a:pathLst>
            </a:custGeom>
            <a:noFill/>
            <a:ln w="19050">
              <a:solidFill>
                <a:srgbClr val="000000"/>
              </a:solidFill>
              <a:round/>
              <a:tailEnd len="med" type="triangle" w="med"/>
            </a:ln>
          </p:spPr>
          <p:style>
            <a:lnRef idx="0"/>
            <a:fillRef idx="0"/>
            <a:effectRef idx="0"/>
            <a:fontRef idx="minor"/>
          </p:style>
        </p:sp>
      </p:grpSp>
      <p:sp>
        <p:nvSpPr>
          <p:cNvPr id="8802" name="Line 15"/>
          <p:cNvSpPr/>
          <p:nvPr/>
        </p:nvSpPr>
        <p:spPr>
          <a:xfrm>
            <a:off x="2547360" y="2408040"/>
            <a:ext cx="1238400" cy="360"/>
          </a:xfrm>
          <a:prstGeom prst="line">
            <a:avLst/>
          </a:prstGeom>
          <a:ln w="28575">
            <a:solidFill>
              <a:srgbClr val="000000"/>
            </a:solidFill>
            <a:round/>
          </a:ln>
        </p:spPr>
        <p:style>
          <a:lnRef idx="0"/>
          <a:fillRef idx="0"/>
          <a:effectRef idx="0"/>
          <a:fontRef idx="minor"/>
        </p:style>
      </p:sp>
      <p:sp>
        <p:nvSpPr>
          <p:cNvPr id="8803" name="CustomShape 16"/>
          <p:cNvSpPr/>
          <p:nvPr/>
        </p:nvSpPr>
        <p:spPr>
          <a:xfrm>
            <a:off x="2457360" y="2428920"/>
            <a:ext cx="3639240" cy="97848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expectedseqnum=1</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sndpkt =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make_pkt(expectedseqnum,ACK,chksum)</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8804" name="CustomShape 17"/>
          <p:cNvSpPr/>
          <p:nvPr/>
        </p:nvSpPr>
        <p:spPr>
          <a:xfrm>
            <a:off x="2495520" y="2104920"/>
            <a:ext cx="3182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Symbol"/>
                <a:ea typeface="ＭＳ Ｐゴシック"/>
              </a:rPr>
              <a:t>L</a:t>
            </a:r>
            <a:endParaRPr b="0" lang="en-US" sz="1600" spc="-1" strike="noStrike">
              <a:latin typeface="Arial"/>
            </a:endParaRPr>
          </a:p>
        </p:txBody>
      </p:sp>
      <p:sp>
        <p:nvSpPr>
          <p:cNvPr id="8805" name="CustomShape 18"/>
          <p:cNvSpPr/>
          <p:nvPr/>
        </p:nvSpPr>
        <p:spPr>
          <a:xfrm>
            <a:off x="930240" y="3827520"/>
            <a:ext cx="10315440" cy="285192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tabLst>
                <a:tab algn="l" pos="0"/>
              </a:tabLst>
            </a:pPr>
            <a:r>
              <a:rPr b="0" lang="en-US" sz="2800" spc="-1" strike="noStrike">
                <a:solidFill>
                  <a:srgbClr val="000000"/>
                </a:solidFill>
                <a:latin typeface="Calibri"/>
                <a:ea typeface="ＭＳ Ｐゴシック"/>
              </a:rPr>
              <a:t>ACK-only: always send ACK for correctly-received packet with highest </a:t>
            </a:r>
            <a:r>
              <a:rPr b="0" i="1" lang="en-US" sz="2800" spc="-1" strike="noStrike">
                <a:solidFill>
                  <a:srgbClr val="cc0000"/>
                </a:solidFill>
                <a:latin typeface="Calibri"/>
                <a:ea typeface="ＭＳ Ｐゴシック"/>
              </a:rPr>
              <a:t>in-order</a:t>
            </a:r>
            <a:r>
              <a:rPr b="0" lang="en-US" sz="2800" spc="-1" strike="noStrike">
                <a:solidFill>
                  <a:srgbClr val="000000"/>
                </a:solidFill>
                <a:latin typeface="Calibri"/>
                <a:ea typeface="ＭＳ Ｐゴシック"/>
              </a:rPr>
              <a:t> seq #</a:t>
            </a:r>
            <a:endParaRPr b="0" lang="en-US" sz="28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400" spc="-1" strike="noStrike">
                <a:solidFill>
                  <a:srgbClr val="000000"/>
                </a:solidFill>
                <a:latin typeface="Calibri"/>
                <a:ea typeface="ＭＳ Ｐゴシック"/>
              </a:rPr>
              <a:t>may generate duplicate ACKs</a:t>
            </a:r>
            <a:endParaRPr b="0" lang="en-US" sz="24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400" spc="-1" strike="noStrike">
                <a:solidFill>
                  <a:srgbClr val="000000"/>
                </a:solidFill>
                <a:latin typeface="Calibri"/>
                <a:ea typeface="ＭＳ Ｐゴシック"/>
              </a:rPr>
              <a:t>need only remember </a:t>
            </a:r>
            <a:r>
              <a:rPr b="1" lang="en-US" sz="2400" spc="-1" strike="noStrike">
                <a:solidFill>
                  <a:srgbClr val="000000"/>
                </a:solidFill>
                <a:latin typeface="Courier New"/>
                <a:ea typeface="ＭＳ Ｐゴシック"/>
              </a:rPr>
              <a:t>expectedseqnum</a:t>
            </a:r>
            <a:endParaRPr b="0" lang="en-US" sz="24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out-of-order packet: </a:t>
            </a:r>
            <a:endParaRPr b="0" lang="en-US" sz="28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400" spc="-1" strike="noStrike">
                <a:solidFill>
                  <a:srgbClr val="000000"/>
                </a:solidFill>
                <a:latin typeface="Calibri"/>
                <a:ea typeface="ＭＳ Ｐゴシック"/>
              </a:rPr>
              <a:t>discard (don’t buffer): </a:t>
            </a:r>
            <a:r>
              <a:rPr b="0" i="1" lang="en-US" sz="2400" spc="-1" strike="noStrike">
                <a:solidFill>
                  <a:srgbClr val="cc0000"/>
                </a:solidFill>
                <a:latin typeface="Calibri"/>
                <a:ea typeface="ＭＳ Ｐゴシック"/>
              </a:rPr>
              <a:t>no receiver buffering!</a:t>
            </a:r>
            <a:endParaRPr b="0" lang="en-US" sz="24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400" spc="-1" strike="noStrike">
                <a:solidFill>
                  <a:srgbClr val="000000"/>
                </a:solidFill>
                <a:latin typeface="Calibri"/>
                <a:ea typeface="ＭＳ Ｐゴシック"/>
              </a:rPr>
              <a:t>re-ACK pkt with highest in-order seq #</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3663" dur="indefinite" restart="never" nodeType="tmRoot">
          <p:childTnLst>
            <p:seq>
              <p:cTn id="3664" dur="indefinite" nodeType="mainSeq">
                <p:childTnLst>
                  <p:par>
                    <p:cTn id="3665" fill="hold">
                      <p:stCondLst>
                        <p:cond delay="indefinite"/>
                      </p:stCondLst>
                      <p:childTnLst>
                        <p:par>
                          <p:cTn id="3666" fill="hold">
                            <p:stCondLst>
                              <p:cond delay="0"/>
                            </p:stCondLst>
                            <p:childTnLst>
                              <p:par>
                                <p:cTn id="3667" nodeType="clickEffect" fill="hold" presetClass="entr" presetID="9">
                                  <p:stCondLst>
                                    <p:cond delay="0"/>
                                  </p:stCondLst>
                                  <p:childTnLst>
                                    <p:set>
                                      <p:cBhvr>
                                        <p:cTn id="3668" dur="1" fill="hold">
                                          <p:stCondLst>
                                            <p:cond delay="0"/>
                                          </p:stCondLst>
                                        </p:cTn>
                                        <p:tgtEl>
                                          <p:spTgt spid="8794"/>
                                        </p:tgtEl>
                                        <p:attrNameLst>
                                          <p:attrName>style.visibility</p:attrName>
                                        </p:attrNameLst>
                                      </p:cBhvr>
                                      <p:to>
                                        <p:strVal val="visible"/>
                                      </p:to>
                                    </p:set>
                                    <p:animEffect filter="dissolve" transition="in">
                                      <p:cBhvr additive="repl">
                                        <p:cTn id="3669" dur="500"/>
                                        <p:tgtEl>
                                          <p:spTgt spid="8794"/>
                                        </p:tgtEl>
                                      </p:cBhvr>
                                    </p:animEffect>
                                  </p:childTnLst>
                                </p:cTn>
                              </p:par>
                            </p:childTnLst>
                          </p:cTn>
                        </p:par>
                      </p:childTnLst>
                    </p:cTn>
                  </p:par>
                  <p:par>
                    <p:cTn id="3670" fill="hold">
                      <p:stCondLst>
                        <p:cond delay="indefinite"/>
                      </p:stCondLst>
                      <p:childTnLst>
                        <p:par>
                          <p:cTn id="3671" fill="hold">
                            <p:stCondLst>
                              <p:cond delay="0"/>
                            </p:stCondLst>
                            <p:childTnLst>
                              <p:par>
                                <p:cTn id="3672" nodeType="clickEffect" fill="hold" presetClass="entr" presetID="9">
                                  <p:stCondLst>
                                    <p:cond delay="0"/>
                                  </p:stCondLst>
                                  <p:childTnLst>
                                    <p:set>
                                      <p:cBhvr>
                                        <p:cTn id="3673" dur="1" fill="hold">
                                          <p:stCondLst>
                                            <p:cond delay="0"/>
                                          </p:stCondLst>
                                        </p:cTn>
                                        <p:tgtEl>
                                          <p:spTgt spid="8796"/>
                                        </p:tgtEl>
                                        <p:attrNameLst>
                                          <p:attrName>style.visibility</p:attrName>
                                        </p:attrNameLst>
                                      </p:cBhvr>
                                      <p:to>
                                        <p:strVal val="visible"/>
                                      </p:to>
                                    </p:set>
                                    <p:animEffect filter="dissolve" transition="in">
                                      <p:cBhvr additive="repl">
                                        <p:cTn id="3674" dur="500"/>
                                        <p:tgtEl>
                                          <p:spTgt spid="8796"/>
                                        </p:tgtEl>
                                      </p:cBhvr>
                                    </p:animEffect>
                                  </p:childTnLst>
                                </p:cTn>
                              </p:par>
                            </p:childTnLst>
                          </p:cTn>
                        </p:par>
                      </p:childTnLst>
                    </p:cTn>
                  </p:par>
                  <p:par>
                    <p:cTn id="3675" fill="hold">
                      <p:stCondLst>
                        <p:cond delay="indefinite"/>
                      </p:stCondLst>
                      <p:childTnLst>
                        <p:par>
                          <p:cTn id="3676" fill="hold">
                            <p:stCondLst>
                              <p:cond delay="0"/>
                            </p:stCondLst>
                            <p:childTnLst>
                              <p:par>
                                <p:cTn id="3677" nodeType="clickEffect" fill="hold" presetClass="entr" presetID="9">
                                  <p:stCondLst>
                                    <p:cond delay="0"/>
                                  </p:stCondLst>
                                  <p:childTnLst>
                                    <p:set>
                                      <p:cBhvr>
                                        <p:cTn id="3678" dur="1" fill="hold">
                                          <p:stCondLst>
                                            <p:cond delay="0"/>
                                          </p:stCondLst>
                                        </p:cTn>
                                        <p:tgtEl>
                                          <p:spTgt spid="8797"/>
                                        </p:tgtEl>
                                        <p:attrNameLst>
                                          <p:attrName>style.visibility</p:attrName>
                                        </p:attrNameLst>
                                      </p:cBhvr>
                                      <p:to>
                                        <p:strVal val="visible"/>
                                      </p:to>
                                    </p:set>
                                    <p:animEffect filter="dissolve" transition="in">
                                      <p:cBhvr additive="repl">
                                        <p:cTn id="3679" dur="500"/>
                                        <p:tgtEl>
                                          <p:spTgt spid="87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6"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sender </a:t>
            </a:r>
            <a:r>
              <a:rPr b="1" lang="en-US" sz="4400" spc="-1" strike="noStrike">
                <a:solidFill>
                  <a:srgbClr val="0000a3"/>
                </a:solidFill>
                <a:latin typeface="Calibri Light"/>
                <a:ea typeface="DejaVu Sans"/>
              </a:rPr>
              <a:t>(simplified)</a:t>
            </a:r>
            <a:endParaRPr b="0" lang="en-US" sz="4400" spc="-1" strike="noStrike">
              <a:latin typeface="Arial"/>
            </a:endParaRPr>
          </a:p>
        </p:txBody>
      </p:sp>
      <p:sp>
        <p:nvSpPr>
          <p:cNvPr id="8807" name="CustomShape 2"/>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tabLst>
                <a:tab algn="l" pos="0"/>
              </a:tabLst>
            </a:pPr>
            <a:r>
              <a:rPr b="0" lang="en-US" sz="1100" spc="-1" strike="noStrike">
                <a:solidFill>
                  <a:srgbClr val="808080"/>
                </a:solidFill>
                <a:latin typeface="Calibri"/>
                <a:ea typeface="DejaVu Sans"/>
              </a:rPr>
              <a:t>Transport Layer: 3-</a:t>
            </a:r>
            <a:fld id="{45F2BC1D-579D-4B10-B797-7B5CBB8545B7}" type="slidenum">
              <a:rPr b="0" lang="en-US" sz="1100" spc="-1" strike="noStrike">
                <a:solidFill>
                  <a:srgbClr val="808080"/>
                </a:solidFill>
                <a:latin typeface="Calibri"/>
                <a:ea typeface="DejaVu Sans"/>
              </a:rPr>
              <a:t>146</a:t>
            </a:fld>
            <a:endParaRPr b="0" lang="en-US" sz="1100" spc="-1" strike="noStrike">
              <a:latin typeface="Arial"/>
            </a:endParaRPr>
          </a:p>
        </p:txBody>
      </p:sp>
      <p:sp>
        <p:nvSpPr>
          <p:cNvPr id="8808" name="CustomShape 3"/>
          <p:cNvSpPr/>
          <p:nvPr/>
        </p:nvSpPr>
        <p:spPr>
          <a:xfrm>
            <a:off x="5099040" y="2604600"/>
            <a:ext cx="1069200" cy="969120"/>
          </a:xfrm>
          <a:prstGeom prst="ellipse">
            <a:avLst/>
          </a:prstGeom>
          <a:solidFill>
            <a:srgbClr val="000099"/>
          </a:solidFill>
          <a:ln w="0">
            <a:noFill/>
          </a:ln>
        </p:spPr>
        <p:style>
          <a:lnRef idx="0"/>
          <a:fillRef idx="0"/>
          <a:effectRef idx="0"/>
          <a:fontRef idx="minor"/>
        </p:style>
      </p:sp>
      <p:sp>
        <p:nvSpPr>
          <p:cNvPr id="8809" name="CustomShape 4"/>
          <p:cNvSpPr/>
          <p:nvPr/>
        </p:nvSpPr>
        <p:spPr>
          <a:xfrm>
            <a:off x="5024520" y="2652480"/>
            <a:ext cx="1069200" cy="969120"/>
          </a:xfrm>
          <a:prstGeom prst="ellipse">
            <a:avLst/>
          </a:prstGeom>
          <a:solidFill>
            <a:srgbClr val="ffffff"/>
          </a:solidFill>
          <a:ln w="9525">
            <a:solidFill>
              <a:srgbClr val="000000"/>
            </a:solidFill>
            <a:round/>
          </a:ln>
        </p:spPr>
        <p:style>
          <a:lnRef idx="0"/>
          <a:fillRef idx="0"/>
          <a:effectRef idx="0"/>
          <a:fontRef idx="minor"/>
        </p:style>
      </p:sp>
      <p:sp>
        <p:nvSpPr>
          <p:cNvPr id="8810" name="CustomShape 5"/>
          <p:cNvSpPr/>
          <p:nvPr/>
        </p:nvSpPr>
        <p:spPr>
          <a:xfrm>
            <a:off x="5113800" y="2655360"/>
            <a:ext cx="876240" cy="96660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400" spc="-1" strike="noStrike">
                <a:solidFill>
                  <a:srgbClr val="000000"/>
                </a:solidFill>
                <a:latin typeface="Calibri"/>
                <a:ea typeface="ＭＳ Ｐゴシック"/>
              </a:rPr>
              <a:t>wait</a:t>
            </a:r>
            <a:endParaRPr b="0" lang="en-US" sz="2400" spc="-1" strike="noStrike">
              <a:latin typeface="Arial"/>
            </a:endParaRPr>
          </a:p>
          <a:p>
            <a:pPr algn="ctr">
              <a:lnSpc>
                <a:spcPct val="80000"/>
              </a:lnSpc>
              <a:tabLst>
                <a:tab algn="l" pos="0"/>
              </a:tabLst>
            </a:pPr>
            <a:r>
              <a:rPr b="0" lang="en-US" sz="2400" spc="-1" strike="noStrike">
                <a:solidFill>
                  <a:srgbClr val="000000"/>
                </a:solidFill>
                <a:latin typeface="Calibri"/>
                <a:ea typeface="ＭＳ Ｐゴシック"/>
              </a:rPr>
              <a:t>for </a:t>
            </a:r>
            <a:endParaRPr b="0" lang="en-US" sz="2400" spc="-1" strike="noStrike">
              <a:latin typeface="Arial"/>
            </a:endParaRPr>
          </a:p>
          <a:p>
            <a:pPr algn="ctr">
              <a:lnSpc>
                <a:spcPct val="80000"/>
              </a:lnSpc>
              <a:tabLst>
                <a:tab algn="l" pos="0"/>
              </a:tabLst>
            </a:pPr>
            <a:r>
              <a:rPr b="0" lang="en-US" sz="2400" spc="-1" strike="noStrike">
                <a:solidFill>
                  <a:srgbClr val="000000"/>
                </a:solidFill>
                <a:latin typeface="Calibri"/>
                <a:ea typeface="ＭＳ Ｐゴシック"/>
              </a:rPr>
              <a:t>event</a:t>
            </a:r>
            <a:endParaRPr b="0" lang="en-US" sz="2400" spc="-1" strike="noStrike">
              <a:latin typeface="Arial"/>
            </a:endParaRPr>
          </a:p>
        </p:txBody>
      </p:sp>
      <p:sp>
        <p:nvSpPr>
          <p:cNvPr id="8811" name="Line 6"/>
          <p:cNvSpPr/>
          <p:nvPr/>
        </p:nvSpPr>
        <p:spPr>
          <a:xfrm>
            <a:off x="4057560" y="2121840"/>
            <a:ext cx="1071360" cy="689040"/>
          </a:xfrm>
          <a:prstGeom prst="line">
            <a:avLst/>
          </a:prstGeom>
          <a:ln w="9525">
            <a:solidFill>
              <a:srgbClr val="000000"/>
            </a:solidFill>
            <a:prstDash val="dash"/>
            <a:round/>
            <a:tailEnd len="med" type="triangle" w="med"/>
          </a:ln>
        </p:spPr>
        <p:style>
          <a:lnRef idx="0"/>
          <a:fillRef idx="0"/>
          <a:effectRef idx="0"/>
          <a:fontRef idx="minor"/>
        </p:style>
      </p:sp>
      <p:sp>
        <p:nvSpPr>
          <p:cNvPr id="8812" name="CustomShape 7"/>
          <p:cNvSpPr/>
          <p:nvPr/>
        </p:nvSpPr>
        <p:spPr>
          <a:xfrm>
            <a:off x="2512800" y="2749320"/>
            <a:ext cx="2552400" cy="515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NextSeqNum = InitialSeqNum</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SendBase = InitialSeqNum</a:t>
            </a:r>
            <a:endParaRPr b="0" lang="en-US" sz="1400" spc="-1" strike="noStrike">
              <a:latin typeface="Arial"/>
            </a:endParaRPr>
          </a:p>
        </p:txBody>
      </p:sp>
      <p:sp>
        <p:nvSpPr>
          <p:cNvPr id="8813" name="Line 8"/>
          <p:cNvSpPr/>
          <p:nvPr/>
        </p:nvSpPr>
        <p:spPr>
          <a:xfrm>
            <a:off x="2619360" y="2763360"/>
            <a:ext cx="2179440" cy="360"/>
          </a:xfrm>
          <a:prstGeom prst="line">
            <a:avLst/>
          </a:prstGeom>
          <a:ln w="9525">
            <a:solidFill>
              <a:srgbClr val="000000"/>
            </a:solidFill>
            <a:round/>
          </a:ln>
        </p:spPr>
        <p:style>
          <a:lnRef idx="0"/>
          <a:fillRef idx="0"/>
          <a:effectRef idx="0"/>
          <a:fontRef idx="minor"/>
        </p:style>
      </p:sp>
      <p:sp>
        <p:nvSpPr>
          <p:cNvPr id="8814" name="CustomShape 9"/>
          <p:cNvSpPr/>
          <p:nvPr/>
        </p:nvSpPr>
        <p:spPr>
          <a:xfrm>
            <a:off x="3490920" y="2445840"/>
            <a:ext cx="33660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Symbol"/>
                <a:ea typeface="ＭＳ Ｐゴシック"/>
              </a:rPr>
              <a:t>L</a:t>
            </a:r>
            <a:endParaRPr b="0" lang="en-US" sz="1800" spc="-1" strike="noStrike">
              <a:latin typeface="Arial"/>
            </a:endParaRPr>
          </a:p>
        </p:txBody>
      </p:sp>
      <p:grpSp>
        <p:nvGrpSpPr>
          <p:cNvPr id="8815" name="Group 10"/>
          <p:cNvGrpSpPr/>
          <p:nvPr/>
        </p:nvGrpSpPr>
        <p:grpSpPr>
          <a:xfrm>
            <a:off x="6957000" y="3281040"/>
            <a:ext cx="3346560" cy="1385280"/>
            <a:chOff x="6957000" y="3281040"/>
            <a:chExt cx="3346560" cy="1385280"/>
          </a:xfrm>
        </p:grpSpPr>
        <p:sp>
          <p:nvSpPr>
            <p:cNvPr id="8816" name="CustomShape 11"/>
            <p:cNvSpPr/>
            <p:nvPr/>
          </p:nvSpPr>
          <p:spPr>
            <a:xfrm>
              <a:off x="7015320" y="3603240"/>
              <a:ext cx="3288240" cy="10630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000000"/>
                  </a:solidFill>
                  <a:latin typeface="Tahoma"/>
                  <a:ea typeface="ＭＳ Ｐゴシック"/>
                </a:rPr>
                <a:t>retransmit not-yet-acked segment         </a:t>
              </a:r>
              <a:r>
                <a:rPr b="0" lang="en-US" sz="1600" spc="-1" strike="noStrike">
                  <a:solidFill>
                    <a:srgbClr val="000000"/>
                  </a:solidFill>
                  <a:latin typeface="Tahoma"/>
                  <a:ea typeface="ＭＳ Ｐゴシック"/>
                </a:rPr>
                <a:t>	</a:t>
              </a:r>
              <a:r>
                <a:rPr b="0" lang="en-US" sz="1600" spc="-1" strike="noStrike">
                  <a:solidFill>
                    <a:srgbClr val="000000"/>
                  </a:solidFill>
                  <a:latin typeface="Tahoma"/>
                  <a:ea typeface="ＭＳ Ｐゴシック"/>
                </a:rPr>
                <a:t>with smallest seq. #</a:t>
              </a:r>
              <a:endParaRPr b="0" lang="en-US" sz="1600" spc="-1" strike="noStrike">
                <a:latin typeface="Arial"/>
              </a:endParaRPr>
            </a:p>
            <a:p>
              <a:pPr>
                <a:lnSpc>
                  <a:spcPct val="100000"/>
                </a:lnSpc>
                <a:tabLst>
                  <a:tab algn="l" pos="0"/>
                </a:tabLst>
              </a:pPr>
              <a:r>
                <a:rPr b="0" lang="en-US" sz="1600" spc="-1" strike="noStrike">
                  <a:solidFill>
                    <a:srgbClr val="000000"/>
                  </a:solidFill>
                  <a:latin typeface="Tahoma"/>
                  <a:ea typeface="ＭＳ Ｐゴシック"/>
                </a:rPr>
                <a:t>start timer</a:t>
              </a:r>
              <a:endParaRPr b="0" lang="en-US" sz="1600" spc="-1" strike="noStrike">
                <a:latin typeface="Arial"/>
              </a:endParaRPr>
            </a:p>
          </p:txBody>
        </p:sp>
        <p:sp>
          <p:nvSpPr>
            <p:cNvPr id="8817" name="CustomShape 12"/>
            <p:cNvSpPr/>
            <p:nvPr/>
          </p:nvSpPr>
          <p:spPr>
            <a:xfrm>
              <a:off x="6957000" y="3281040"/>
              <a:ext cx="96912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timeout</a:t>
              </a:r>
              <a:endParaRPr b="0" lang="en-US" sz="1600" spc="-1" strike="noStrike">
                <a:latin typeface="Arial"/>
              </a:endParaRPr>
            </a:p>
          </p:txBody>
        </p:sp>
        <p:sp>
          <p:nvSpPr>
            <p:cNvPr id="8818" name="Line 13"/>
            <p:cNvSpPr/>
            <p:nvPr/>
          </p:nvSpPr>
          <p:spPr>
            <a:xfrm>
              <a:off x="7121160" y="3634920"/>
              <a:ext cx="2985840" cy="360"/>
            </a:xfrm>
            <a:prstGeom prst="line">
              <a:avLst/>
            </a:prstGeom>
            <a:ln w="9525">
              <a:solidFill>
                <a:srgbClr val="000000"/>
              </a:solidFill>
              <a:round/>
            </a:ln>
          </p:spPr>
          <p:style>
            <a:lnRef idx="0"/>
            <a:fillRef idx="0"/>
            <a:effectRef idx="0"/>
            <a:fontRef idx="minor"/>
          </p:style>
        </p:sp>
      </p:grpSp>
      <p:grpSp>
        <p:nvGrpSpPr>
          <p:cNvPr id="8819" name="Group 14"/>
          <p:cNvGrpSpPr/>
          <p:nvPr/>
        </p:nvGrpSpPr>
        <p:grpSpPr>
          <a:xfrm>
            <a:off x="2981160" y="4387320"/>
            <a:ext cx="4867200" cy="2171160"/>
            <a:chOff x="2981160" y="4387320"/>
            <a:chExt cx="4867200" cy="2171160"/>
          </a:xfrm>
        </p:grpSpPr>
        <p:sp>
          <p:nvSpPr>
            <p:cNvPr id="8820" name="CustomShape 15"/>
            <p:cNvSpPr/>
            <p:nvPr/>
          </p:nvSpPr>
          <p:spPr>
            <a:xfrm>
              <a:off x="3162240" y="4765320"/>
              <a:ext cx="4686120" cy="1793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if (y &gt; SendBase) { </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    </a:t>
              </a:r>
              <a:r>
                <a:rPr b="0" lang="en-US" sz="1600" spc="-1" strike="noStrike">
                  <a:solidFill>
                    <a:srgbClr val="000000"/>
                  </a:solidFill>
                  <a:latin typeface="Arial"/>
                  <a:ea typeface="ＭＳ Ｐゴシック"/>
                </a:rPr>
                <a:t>SendBase = y </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    </a:t>
              </a:r>
              <a:r>
                <a:rPr b="0" lang="en-US" sz="1600" spc="-1" strike="noStrike">
                  <a:solidFill>
                    <a:srgbClr val="000000"/>
                  </a:solidFill>
                  <a:latin typeface="Arial"/>
                  <a:ea typeface="ＭＳ Ｐゴシック"/>
                </a:rPr>
                <a:t>/* SendBase–1: last cumulatively ACKed byte */</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    </a:t>
              </a:r>
              <a:r>
                <a:rPr b="0" lang="en-US" sz="1600" spc="-1" strike="noStrike">
                  <a:solidFill>
                    <a:srgbClr val="000000"/>
                  </a:solidFill>
                  <a:latin typeface="Arial"/>
                  <a:ea typeface="ＭＳ Ｐゴシック"/>
                </a:rPr>
                <a:t>if (there are currently not-yet-acked segments)</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         </a:t>
              </a:r>
              <a:r>
                <a:rPr b="0" lang="en-US" sz="1600" spc="-1" strike="noStrike">
                  <a:solidFill>
                    <a:srgbClr val="000000"/>
                  </a:solidFill>
                  <a:latin typeface="Arial"/>
                  <a:ea typeface="ＭＳ Ｐゴシック"/>
                </a:rPr>
                <a:t>start timer</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       </a:t>
              </a:r>
              <a:r>
                <a:rPr b="0" lang="en-US" sz="1600" spc="-1" strike="noStrike">
                  <a:solidFill>
                    <a:srgbClr val="000000"/>
                  </a:solidFill>
                  <a:latin typeface="Arial"/>
                  <a:ea typeface="ＭＳ Ｐゴシック"/>
                </a:rPr>
                <a:t>else stop timer </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     </a:t>
              </a:r>
              <a:r>
                <a:rPr b="0" lang="en-US" sz="1600" spc="-1" strike="noStrike">
                  <a:solidFill>
                    <a:srgbClr val="000000"/>
                  </a:solidFill>
                  <a:latin typeface="Arial"/>
                  <a:ea typeface="ＭＳ Ｐゴシック"/>
                </a:rPr>
                <a:t>} </a:t>
              </a:r>
              <a:endParaRPr b="0" lang="en-US" sz="1600" spc="-1" strike="noStrike">
                <a:latin typeface="Arial"/>
              </a:endParaRPr>
            </a:p>
          </p:txBody>
        </p:sp>
        <p:sp>
          <p:nvSpPr>
            <p:cNvPr id="8821" name="CustomShape 16"/>
            <p:cNvSpPr/>
            <p:nvPr/>
          </p:nvSpPr>
          <p:spPr>
            <a:xfrm>
              <a:off x="2981160" y="4387320"/>
              <a:ext cx="392400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ACK received, with ACK field value y </a:t>
              </a:r>
              <a:endParaRPr b="0" lang="en-US" sz="1600" spc="-1" strike="noStrike">
                <a:latin typeface="Arial"/>
              </a:endParaRPr>
            </a:p>
          </p:txBody>
        </p:sp>
        <p:sp>
          <p:nvSpPr>
            <p:cNvPr id="8822" name="Line 17"/>
            <p:cNvSpPr/>
            <p:nvPr/>
          </p:nvSpPr>
          <p:spPr>
            <a:xfrm>
              <a:off x="3264480" y="4741200"/>
              <a:ext cx="3299760" cy="360"/>
            </a:xfrm>
            <a:prstGeom prst="line">
              <a:avLst/>
            </a:prstGeom>
            <a:ln w="9525">
              <a:solidFill>
                <a:srgbClr val="000000"/>
              </a:solidFill>
              <a:round/>
            </a:ln>
          </p:spPr>
          <p:style>
            <a:lnRef idx="0"/>
            <a:fillRef idx="0"/>
            <a:effectRef idx="0"/>
            <a:fontRef idx="minor"/>
          </p:style>
        </p:sp>
      </p:grpSp>
      <p:grpSp>
        <p:nvGrpSpPr>
          <p:cNvPr id="8823" name="Group 18"/>
          <p:cNvGrpSpPr/>
          <p:nvPr/>
        </p:nvGrpSpPr>
        <p:grpSpPr>
          <a:xfrm>
            <a:off x="5851440" y="1207800"/>
            <a:ext cx="5472000" cy="1915560"/>
            <a:chOff x="5851440" y="1207800"/>
            <a:chExt cx="5472000" cy="1915560"/>
          </a:xfrm>
        </p:grpSpPr>
        <p:grpSp>
          <p:nvGrpSpPr>
            <p:cNvPr id="8824" name="Group 19"/>
            <p:cNvGrpSpPr/>
            <p:nvPr/>
          </p:nvGrpSpPr>
          <p:grpSpPr>
            <a:xfrm>
              <a:off x="6567120" y="1207800"/>
              <a:ext cx="4756320" cy="1915560"/>
              <a:chOff x="6567120" y="1207800"/>
              <a:chExt cx="4756320" cy="1915560"/>
            </a:xfrm>
          </p:grpSpPr>
          <p:sp>
            <p:nvSpPr>
              <p:cNvPr id="8825" name="CustomShape 20"/>
              <p:cNvSpPr/>
              <p:nvPr/>
            </p:nvSpPr>
            <p:spPr>
              <a:xfrm>
                <a:off x="6567120" y="1514160"/>
                <a:ext cx="4756320" cy="1609200"/>
              </a:xfrm>
              <a:prstGeom prst="rect">
                <a:avLst/>
              </a:prstGeom>
              <a:noFill/>
              <a:ln w="0">
                <a:noFill/>
              </a:ln>
            </p:spPr>
            <p:style>
              <a:lnRef idx="0"/>
              <a:fillRef idx="0"/>
              <a:effectRef idx="0"/>
              <a:fontRef idx="minor"/>
            </p:style>
            <p:txBody>
              <a:bodyPr wrap="none" lIns="90000" rIns="90000" tIns="45000" bIns="45000">
                <a:spAutoFit/>
              </a:bodyPr>
              <a:p>
                <a:pPr>
                  <a:lnSpc>
                    <a:spcPct val="105000"/>
                  </a:lnSpc>
                  <a:tabLst>
                    <a:tab algn="l" pos="0"/>
                  </a:tabLst>
                </a:pPr>
                <a:r>
                  <a:rPr b="0" lang="en-US" sz="1600" spc="-1" strike="noStrike">
                    <a:solidFill>
                      <a:srgbClr val="000000"/>
                    </a:solidFill>
                    <a:latin typeface="Tahoma"/>
                    <a:ea typeface="ＭＳ Ｐゴシック"/>
                  </a:rPr>
                  <a:t>create segment, seq. #: NextSeqNum</a:t>
                </a:r>
                <a:endParaRPr b="0" lang="en-US" sz="1600" spc="-1" strike="noStrike">
                  <a:latin typeface="Arial"/>
                </a:endParaRPr>
              </a:p>
              <a:p>
                <a:pPr>
                  <a:lnSpc>
                    <a:spcPct val="105000"/>
                  </a:lnSpc>
                  <a:tabLst>
                    <a:tab algn="l" pos="0"/>
                  </a:tabLst>
                </a:pPr>
                <a:r>
                  <a:rPr b="0" lang="en-US" sz="1600" spc="-1" strike="noStrike">
                    <a:solidFill>
                      <a:srgbClr val="000000"/>
                    </a:solidFill>
                    <a:latin typeface="Tahoma"/>
                    <a:ea typeface="ＭＳ Ｐゴシック"/>
                  </a:rPr>
                  <a:t>pass segment to IP (i.e., “send”)</a:t>
                </a:r>
                <a:endParaRPr b="0" lang="en-US" sz="1600" spc="-1" strike="noStrike">
                  <a:latin typeface="Arial"/>
                </a:endParaRPr>
              </a:p>
              <a:p>
                <a:pPr>
                  <a:lnSpc>
                    <a:spcPct val="105000"/>
                  </a:lnSpc>
                  <a:tabLst>
                    <a:tab algn="l" pos="0"/>
                  </a:tabLst>
                </a:pPr>
                <a:r>
                  <a:rPr b="0" lang="en-US" sz="1600" spc="-1" strike="noStrike">
                    <a:solidFill>
                      <a:srgbClr val="000000"/>
                    </a:solidFill>
                    <a:latin typeface="Tahoma"/>
                    <a:ea typeface="ＭＳ Ｐゴシック"/>
                  </a:rPr>
                  <a:t>NextSeqNum = NextSeqNum + length(data) </a:t>
                </a:r>
                <a:endParaRPr b="0" lang="en-US" sz="1600" spc="-1" strike="noStrike">
                  <a:latin typeface="Arial"/>
                </a:endParaRPr>
              </a:p>
              <a:p>
                <a:pPr>
                  <a:lnSpc>
                    <a:spcPct val="105000"/>
                  </a:lnSpc>
                  <a:tabLst>
                    <a:tab algn="l" pos="0"/>
                  </a:tabLst>
                </a:pPr>
                <a:r>
                  <a:rPr b="0" lang="en-US" sz="1600" spc="-1" strike="noStrike">
                    <a:solidFill>
                      <a:srgbClr val="000000"/>
                    </a:solidFill>
                    <a:latin typeface="Tahoma"/>
                    <a:ea typeface="ＭＳ Ｐゴシック"/>
                  </a:rPr>
                  <a:t>if (timer currently not running)</a:t>
                </a:r>
                <a:endParaRPr b="0" lang="en-US" sz="1600" spc="-1" strike="noStrike">
                  <a:latin typeface="Arial"/>
                </a:endParaRPr>
              </a:p>
              <a:p>
                <a:pPr>
                  <a:lnSpc>
                    <a:spcPct val="105000"/>
                  </a:lnSpc>
                  <a:tabLst>
                    <a:tab algn="l" pos="0"/>
                  </a:tabLst>
                </a:pPr>
                <a:r>
                  <a:rPr b="0" lang="en-US" sz="1600" spc="-1" strike="noStrike">
                    <a:solidFill>
                      <a:srgbClr val="000000"/>
                    </a:solidFill>
                    <a:latin typeface="Tahoma"/>
                    <a:ea typeface="ＭＳ Ｐゴシック"/>
                  </a:rPr>
                  <a:t>    </a:t>
                </a:r>
                <a:r>
                  <a:rPr b="0" lang="en-US" sz="1600" spc="-1" strike="noStrike">
                    <a:solidFill>
                      <a:srgbClr val="000000"/>
                    </a:solidFill>
                    <a:latin typeface="Tahoma"/>
                    <a:ea typeface="ＭＳ Ｐゴシック"/>
                  </a:rPr>
                  <a:t>start timer</a:t>
                </a:r>
                <a:endParaRPr b="0" lang="en-US" sz="1600" spc="-1" strike="noStrike">
                  <a:latin typeface="Arial"/>
                </a:endParaRPr>
              </a:p>
              <a:p>
                <a:pPr>
                  <a:lnSpc>
                    <a:spcPct val="100000"/>
                  </a:lnSpc>
                  <a:tabLst>
                    <a:tab algn="l" pos="0"/>
                  </a:tabLst>
                </a:pPr>
                <a:r>
                  <a:rPr b="0" lang="en-US" sz="1600" spc="-1" strike="noStrike">
                    <a:solidFill>
                      <a:srgbClr val="000000"/>
                    </a:solidFill>
                    <a:latin typeface="Tahoma"/>
                    <a:ea typeface="ＭＳ Ｐゴシック"/>
                  </a:rPr>
                  <a:t>                 </a:t>
                </a:r>
                <a:endParaRPr b="0" lang="en-US" sz="1600" spc="-1" strike="noStrike">
                  <a:latin typeface="Arial"/>
                </a:endParaRPr>
              </a:p>
            </p:txBody>
          </p:sp>
          <p:sp>
            <p:nvSpPr>
              <p:cNvPr id="8826" name="CustomShape 21"/>
              <p:cNvSpPr/>
              <p:nvPr/>
            </p:nvSpPr>
            <p:spPr>
              <a:xfrm>
                <a:off x="6569280" y="1207800"/>
                <a:ext cx="397440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data received from application above</a:t>
                </a:r>
                <a:endParaRPr b="0" lang="en-US" sz="1600" spc="-1" strike="noStrike">
                  <a:latin typeface="Arial"/>
                </a:endParaRPr>
              </a:p>
            </p:txBody>
          </p:sp>
          <p:sp>
            <p:nvSpPr>
              <p:cNvPr id="8827" name="Line 22"/>
              <p:cNvSpPr/>
              <p:nvPr/>
            </p:nvSpPr>
            <p:spPr>
              <a:xfrm>
                <a:off x="6928560" y="1567800"/>
                <a:ext cx="2766960" cy="360"/>
              </a:xfrm>
              <a:prstGeom prst="line">
                <a:avLst/>
              </a:prstGeom>
              <a:ln w="9525">
                <a:solidFill>
                  <a:srgbClr val="000000"/>
                </a:solidFill>
                <a:round/>
              </a:ln>
            </p:spPr>
            <p:style>
              <a:lnRef idx="0"/>
              <a:fillRef idx="0"/>
              <a:effectRef idx="0"/>
              <a:fontRef idx="minor"/>
            </p:style>
          </p:sp>
        </p:grpSp>
        <p:sp>
          <p:nvSpPr>
            <p:cNvPr id="8828" name="CustomShape 23"/>
            <p:cNvSpPr/>
            <p:nvPr/>
          </p:nvSpPr>
          <p:spPr>
            <a:xfrm>
              <a:off x="5851440" y="1518840"/>
              <a:ext cx="1251720" cy="1256400"/>
            </a:xfrm>
            <a:custGeom>
              <a:avLst/>
              <a:gdLst/>
              <a:ahLst/>
              <a:rect l="l" t="t" r="r" b="b"/>
              <a:pathLst>
                <a:path w="1052" h="990">
                  <a:moveTo>
                    <a:pt x="26" y="825"/>
                  </a:moveTo>
                  <a:cubicBezTo>
                    <a:pt x="0" y="569"/>
                    <a:pt x="98" y="0"/>
                    <a:pt x="575" y="386"/>
                  </a:cubicBezTo>
                  <a:cubicBezTo>
                    <a:pt x="1052" y="772"/>
                    <a:pt x="404" y="968"/>
                    <a:pt x="208" y="990"/>
                  </a:cubicBezTo>
                </a:path>
              </a:pathLst>
            </a:custGeom>
            <a:noFill/>
            <a:ln w="19050">
              <a:solidFill>
                <a:srgbClr val="000000"/>
              </a:solidFill>
              <a:round/>
              <a:tailEnd len="med" type="triangle" w="med"/>
            </a:ln>
          </p:spPr>
          <p:style>
            <a:lnRef idx="0"/>
            <a:fillRef idx="0"/>
            <a:effectRef idx="0"/>
            <a:fontRef idx="minor"/>
          </p:style>
        </p:sp>
      </p:grpSp>
      <p:sp>
        <p:nvSpPr>
          <p:cNvPr id="8829" name="CustomShape 24"/>
          <p:cNvSpPr/>
          <p:nvPr/>
        </p:nvSpPr>
        <p:spPr>
          <a:xfrm rot="4468800">
            <a:off x="6175440" y="2990160"/>
            <a:ext cx="1251720" cy="1256400"/>
          </a:xfrm>
          <a:custGeom>
            <a:avLst/>
            <a:gdLst/>
            <a:ahLst/>
            <a:rect l="l" t="t" r="r" b="b"/>
            <a:pathLst>
              <a:path w="1052" h="990">
                <a:moveTo>
                  <a:pt x="26" y="825"/>
                </a:moveTo>
                <a:cubicBezTo>
                  <a:pt x="0" y="569"/>
                  <a:pt x="98" y="0"/>
                  <a:pt x="575" y="386"/>
                </a:cubicBezTo>
                <a:cubicBezTo>
                  <a:pt x="1052" y="772"/>
                  <a:pt x="404" y="968"/>
                  <a:pt x="208" y="990"/>
                </a:cubicBezTo>
              </a:path>
            </a:pathLst>
          </a:custGeom>
          <a:noFill/>
          <a:ln w="19050">
            <a:solidFill>
              <a:srgbClr val="000000"/>
            </a:solidFill>
            <a:round/>
            <a:tailEnd len="med" type="triangle" w="med"/>
          </a:ln>
        </p:spPr>
        <p:style>
          <a:lnRef idx="0"/>
          <a:fillRef idx="0"/>
          <a:effectRef idx="0"/>
          <a:fontRef idx="minor"/>
        </p:style>
      </p:sp>
      <p:sp>
        <p:nvSpPr>
          <p:cNvPr id="8830" name="CustomShape 25"/>
          <p:cNvSpPr/>
          <p:nvPr/>
        </p:nvSpPr>
        <p:spPr>
          <a:xfrm rot="10674600">
            <a:off x="4118760" y="3490560"/>
            <a:ext cx="1251720" cy="1256400"/>
          </a:xfrm>
          <a:custGeom>
            <a:avLst/>
            <a:gdLst/>
            <a:ahLst/>
            <a:rect l="l" t="t" r="r" b="b"/>
            <a:pathLst>
              <a:path w="1052" h="990">
                <a:moveTo>
                  <a:pt x="26" y="825"/>
                </a:moveTo>
                <a:cubicBezTo>
                  <a:pt x="0" y="569"/>
                  <a:pt x="98" y="0"/>
                  <a:pt x="575" y="386"/>
                </a:cubicBezTo>
                <a:cubicBezTo>
                  <a:pt x="1052" y="772"/>
                  <a:pt x="404" y="968"/>
                  <a:pt x="208" y="990"/>
                </a:cubicBezTo>
              </a:path>
            </a:pathLst>
          </a:custGeom>
          <a:noFill/>
          <a:ln w="19050">
            <a:solidFill>
              <a:srgbClr val="000000"/>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timing>
    <p:tnLst>
      <p:par>
        <p:cTn id="3680" dur="indefinite" restart="never" nodeType="tmRoot">
          <p:childTnLst>
            <p:seq>
              <p:cTn id="3681" dur="indefinite" nodeType="mainSeq">
                <p:childTnLst>
                  <p:par>
                    <p:cTn id="3682" fill="hold">
                      <p:stCondLst>
                        <p:cond delay="indefinite"/>
                      </p:stCondLst>
                      <p:childTnLst>
                        <p:par>
                          <p:cTn id="3683" fill="hold">
                            <p:stCondLst>
                              <p:cond delay="0"/>
                            </p:stCondLst>
                            <p:childTnLst>
                              <p:par>
                                <p:cTn id="3684" nodeType="clickEffect" fill="hold" presetClass="entr" presetID="9">
                                  <p:stCondLst>
                                    <p:cond delay="0"/>
                                  </p:stCondLst>
                                  <p:childTnLst>
                                    <p:set>
                                      <p:cBhvr>
                                        <p:cTn id="3685" dur="1" fill="hold">
                                          <p:stCondLst>
                                            <p:cond delay="0"/>
                                          </p:stCondLst>
                                        </p:cTn>
                                        <p:tgtEl>
                                          <p:spTgt spid="8823"/>
                                        </p:tgtEl>
                                        <p:attrNameLst>
                                          <p:attrName>style.visibility</p:attrName>
                                        </p:attrNameLst>
                                      </p:cBhvr>
                                      <p:to>
                                        <p:strVal val="visible"/>
                                      </p:to>
                                    </p:set>
                                    <p:animEffect filter="dissolve" transition="in">
                                      <p:cBhvr additive="repl">
                                        <p:cTn id="3686" dur="500"/>
                                        <p:tgtEl>
                                          <p:spTgt spid="8823"/>
                                        </p:tgtEl>
                                      </p:cBhvr>
                                    </p:animEffect>
                                  </p:childTnLst>
                                </p:cTn>
                              </p:par>
                            </p:childTnLst>
                          </p:cTn>
                        </p:par>
                      </p:childTnLst>
                    </p:cTn>
                  </p:par>
                  <p:par>
                    <p:cTn id="3687" fill="hold">
                      <p:stCondLst>
                        <p:cond delay="indefinite"/>
                      </p:stCondLst>
                      <p:childTnLst>
                        <p:par>
                          <p:cTn id="3688" fill="hold">
                            <p:stCondLst>
                              <p:cond delay="0"/>
                            </p:stCondLst>
                            <p:childTnLst>
                              <p:par>
                                <p:cTn id="3689" nodeType="clickEffect" fill="hold" presetClass="entr" presetID="9">
                                  <p:stCondLst>
                                    <p:cond delay="0"/>
                                  </p:stCondLst>
                                  <p:childTnLst>
                                    <p:set>
                                      <p:cBhvr>
                                        <p:cTn id="3690" dur="1" fill="hold">
                                          <p:stCondLst>
                                            <p:cond delay="0"/>
                                          </p:stCondLst>
                                        </p:cTn>
                                        <p:tgtEl>
                                          <p:spTgt spid="8815"/>
                                        </p:tgtEl>
                                        <p:attrNameLst>
                                          <p:attrName>style.visibility</p:attrName>
                                        </p:attrNameLst>
                                      </p:cBhvr>
                                      <p:to>
                                        <p:strVal val="visible"/>
                                      </p:to>
                                    </p:set>
                                    <p:animEffect filter="dissolve" transition="in">
                                      <p:cBhvr additive="repl">
                                        <p:cTn id="3691" dur="500"/>
                                        <p:tgtEl>
                                          <p:spTgt spid="8815"/>
                                        </p:tgtEl>
                                      </p:cBhvr>
                                    </p:animEffect>
                                  </p:childTnLst>
                                </p:cTn>
                              </p:par>
                              <p:par>
                                <p:cTn id="3692" nodeType="withEffect" fill="hold" presetClass="entr" presetID="9">
                                  <p:stCondLst>
                                    <p:cond delay="0"/>
                                  </p:stCondLst>
                                  <p:childTnLst>
                                    <p:set>
                                      <p:cBhvr>
                                        <p:cTn id="3693" dur="1" fill="hold">
                                          <p:stCondLst>
                                            <p:cond delay="0"/>
                                          </p:stCondLst>
                                        </p:cTn>
                                        <p:tgtEl>
                                          <p:spTgt spid="8829"/>
                                        </p:tgtEl>
                                        <p:attrNameLst>
                                          <p:attrName>style.visibility</p:attrName>
                                        </p:attrNameLst>
                                      </p:cBhvr>
                                      <p:to>
                                        <p:strVal val="visible"/>
                                      </p:to>
                                    </p:set>
                                    <p:animEffect filter="dissolve" transition="in">
                                      <p:cBhvr additive="repl">
                                        <p:cTn id="3694" dur="500"/>
                                        <p:tgtEl>
                                          <p:spTgt spid="8829"/>
                                        </p:tgtEl>
                                      </p:cBhvr>
                                    </p:animEffect>
                                  </p:childTnLst>
                                </p:cTn>
                              </p:par>
                            </p:childTnLst>
                          </p:cTn>
                        </p:par>
                      </p:childTnLst>
                    </p:cTn>
                  </p:par>
                  <p:par>
                    <p:cTn id="3695" fill="hold">
                      <p:stCondLst>
                        <p:cond delay="indefinite"/>
                      </p:stCondLst>
                      <p:childTnLst>
                        <p:par>
                          <p:cTn id="3696" fill="hold">
                            <p:stCondLst>
                              <p:cond delay="0"/>
                            </p:stCondLst>
                            <p:childTnLst>
                              <p:par>
                                <p:cTn id="3697" nodeType="clickEffect" fill="hold" presetClass="entr" presetID="9">
                                  <p:stCondLst>
                                    <p:cond delay="0"/>
                                  </p:stCondLst>
                                  <p:childTnLst>
                                    <p:set>
                                      <p:cBhvr>
                                        <p:cTn id="3698" dur="1" fill="hold">
                                          <p:stCondLst>
                                            <p:cond delay="0"/>
                                          </p:stCondLst>
                                        </p:cTn>
                                        <p:tgtEl>
                                          <p:spTgt spid="8830"/>
                                        </p:tgtEl>
                                        <p:attrNameLst>
                                          <p:attrName>style.visibility</p:attrName>
                                        </p:attrNameLst>
                                      </p:cBhvr>
                                      <p:to>
                                        <p:strVal val="visible"/>
                                      </p:to>
                                    </p:set>
                                    <p:animEffect filter="dissolve" transition="in">
                                      <p:cBhvr additive="repl">
                                        <p:cTn id="3699" dur="500"/>
                                        <p:tgtEl>
                                          <p:spTgt spid="8830"/>
                                        </p:tgtEl>
                                      </p:cBhvr>
                                    </p:animEffect>
                                  </p:childTnLst>
                                </p:cTn>
                              </p:par>
                              <p:par>
                                <p:cTn id="3700" nodeType="withEffect" fill="hold" presetClass="entr" presetID="9">
                                  <p:stCondLst>
                                    <p:cond delay="0"/>
                                  </p:stCondLst>
                                  <p:childTnLst>
                                    <p:set>
                                      <p:cBhvr>
                                        <p:cTn id="3701" dur="1" fill="hold">
                                          <p:stCondLst>
                                            <p:cond delay="0"/>
                                          </p:stCondLst>
                                        </p:cTn>
                                        <p:tgtEl>
                                          <p:spTgt spid="8819"/>
                                        </p:tgtEl>
                                        <p:attrNameLst>
                                          <p:attrName>style.visibility</p:attrName>
                                        </p:attrNameLst>
                                      </p:cBhvr>
                                      <p:to>
                                        <p:strVal val="visible"/>
                                      </p:to>
                                    </p:set>
                                    <p:animEffect filter="dissolve" transition="in">
                                      <p:cBhvr additive="repl">
                                        <p:cTn id="3702" dur="500"/>
                                        <p:tgtEl>
                                          <p:spTgt spid="88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1"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3-way handshake FSM</a:t>
            </a:r>
            <a:endParaRPr b="0" lang="en-US" sz="4800" spc="-1" strike="noStrike">
              <a:latin typeface="Arial"/>
            </a:endParaRPr>
          </a:p>
        </p:txBody>
      </p:sp>
      <p:sp>
        <p:nvSpPr>
          <p:cNvPr id="8832" name="CustomShape 2"/>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tabLst>
                <a:tab algn="l" pos="0"/>
              </a:tabLst>
            </a:pPr>
            <a:r>
              <a:rPr b="0" lang="en-US" sz="1100" spc="-1" strike="noStrike">
                <a:solidFill>
                  <a:srgbClr val="808080"/>
                </a:solidFill>
                <a:latin typeface="Calibri"/>
                <a:ea typeface="DejaVu Sans"/>
              </a:rPr>
              <a:t>Transport Layer: 3-</a:t>
            </a:r>
            <a:fld id="{4A28EDCB-8B82-407F-8C69-BE88BBB4496A}" type="slidenum">
              <a:rPr b="0" lang="en-US" sz="1100" spc="-1" strike="noStrike">
                <a:solidFill>
                  <a:srgbClr val="808080"/>
                </a:solidFill>
                <a:latin typeface="Calibri"/>
                <a:ea typeface="DejaVu Sans"/>
              </a:rPr>
              <a:t>147</a:t>
            </a:fld>
            <a:endParaRPr b="0" lang="en-US" sz="1100" spc="-1" strike="noStrike">
              <a:latin typeface="Arial"/>
            </a:endParaRPr>
          </a:p>
        </p:txBody>
      </p:sp>
      <p:grpSp>
        <p:nvGrpSpPr>
          <p:cNvPr id="8833" name="Group 3"/>
          <p:cNvGrpSpPr/>
          <p:nvPr/>
        </p:nvGrpSpPr>
        <p:grpSpPr>
          <a:xfrm>
            <a:off x="4909320" y="1184040"/>
            <a:ext cx="873720" cy="824400"/>
            <a:chOff x="4909320" y="1184040"/>
            <a:chExt cx="873720" cy="824400"/>
          </a:xfrm>
        </p:grpSpPr>
        <p:sp>
          <p:nvSpPr>
            <p:cNvPr id="8834" name="CustomShape 4"/>
            <p:cNvSpPr/>
            <p:nvPr/>
          </p:nvSpPr>
          <p:spPr>
            <a:xfrm>
              <a:off x="4966200" y="1184040"/>
              <a:ext cx="816840" cy="785880"/>
            </a:xfrm>
            <a:prstGeom prst="ellipse">
              <a:avLst/>
            </a:prstGeom>
            <a:solidFill>
              <a:srgbClr val="000099"/>
            </a:solidFill>
            <a:ln w="0">
              <a:noFill/>
            </a:ln>
          </p:spPr>
          <p:style>
            <a:lnRef idx="0"/>
            <a:fillRef idx="0"/>
            <a:effectRef idx="0"/>
            <a:fontRef idx="minor"/>
          </p:style>
        </p:sp>
        <p:sp>
          <p:nvSpPr>
            <p:cNvPr id="8835" name="CustomShape 5"/>
            <p:cNvSpPr/>
            <p:nvPr/>
          </p:nvSpPr>
          <p:spPr>
            <a:xfrm>
              <a:off x="4909320" y="1222560"/>
              <a:ext cx="816840" cy="785880"/>
            </a:xfrm>
            <a:prstGeom prst="ellipse">
              <a:avLst/>
            </a:prstGeom>
            <a:solidFill>
              <a:srgbClr val="ffffff"/>
            </a:solidFill>
            <a:ln w="9525">
              <a:solidFill>
                <a:srgbClr val="000000"/>
              </a:solidFill>
              <a:round/>
            </a:ln>
          </p:spPr>
          <p:style>
            <a:lnRef idx="0"/>
            <a:fillRef idx="0"/>
            <a:effectRef idx="0"/>
            <a:fontRef idx="minor"/>
          </p:style>
        </p:sp>
      </p:grpSp>
      <p:sp>
        <p:nvSpPr>
          <p:cNvPr id="8836" name="CustomShape 6"/>
          <p:cNvSpPr/>
          <p:nvPr/>
        </p:nvSpPr>
        <p:spPr>
          <a:xfrm>
            <a:off x="4906440" y="1404720"/>
            <a:ext cx="83808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closed</a:t>
            </a:r>
            <a:endParaRPr b="0" lang="en-US" sz="1800" spc="-1" strike="noStrike">
              <a:latin typeface="Arial"/>
            </a:endParaRPr>
          </a:p>
        </p:txBody>
      </p:sp>
      <p:sp>
        <p:nvSpPr>
          <p:cNvPr id="8837" name="CustomShape 7"/>
          <p:cNvSpPr/>
          <p:nvPr/>
        </p:nvSpPr>
        <p:spPr>
          <a:xfrm>
            <a:off x="4327920" y="2450880"/>
            <a:ext cx="33660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Symbol"/>
                <a:ea typeface="ＭＳ Ｐゴシック"/>
              </a:rPr>
              <a:t>L</a:t>
            </a:r>
            <a:endParaRPr b="0" lang="en-US" sz="1800" spc="-1" strike="noStrike">
              <a:latin typeface="Arial"/>
            </a:endParaRPr>
          </a:p>
        </p:txBody>
      </p:sp>
      <p:grpSp>
        <p:nvGrpSpPr>
          <p:cNvPr id="8838" name="Group 8"/>
          <p:cNvGrpSpPr/>
          <p:nvPr/>
        </p:nvGrpSpPr>
        <p:grpSpPr>
          <a:xfrm>
            <a:off x="4876200" y="3540960"/>
            <a:ext cx="873720" cy="824760"/>
            <a:chOff x="4876200" y="3540960"/>
            <a:chExt cx="873720" cy="824760"/>
          </a:xfrm>
        </p:grpSpPr>
        <p:sp>
          <p:nvSpPr>
            <p:cNvPr id="8839" name="CustomShape 9"/>
            <p:cNvSpPr/>
            <p:nvPr/>
          </p:nvSpPr>
          <p:spPr>
            <a:xfrm>
              <a:off x="4933080" y="3540960"/>
              <a:ext cx="816840" cy="785880"/>
            </a:xfrm>
            <a:prstGeom prst="ellipse">
              <a:avLst/>
            </a:prstGeom>
            <a:solidFill>
              <a:srgbClr val="000099"/>
            </a:solidFill>
            <a:ln w="0">
              <a:noFill/>
            </a:ln>
          </p:spPr>
          <p:style>
            <a:lnRef idx="0"/>
            <a:fillRef idx="0"/>
            <a:effectRef idx="0"/>
            <a:fontRef idx="minor"/>
          </p:style>
        </p:sp>
        <p:sp>
          <p:nvSpPr>
            <p:cNvPr id="8840" name="CustomShape 10"/>
            <p:cNvSpPr/>
            <p:nvPr/>
          </p:nvSpPr>
          <p:spPr>
            <a:xfrm>
              <a:off x="4876200" y="3579840"/>
              <a:ext cx="816840" cy="785880"/>
            </a:xfrm>
            <a:prstGeom prst="ellipse">
              <a:avLst/>
            </a:prstGeom>
            <a:solidFill>
              <a:srgbClr val="ffffff"/>
            </a:solidFill>
            <a:ln w="9525">
              <a:solidFill>
                <a:srgbClr val="000000"/>
              </a:solidFill>
              <a:round/>
            </a:ln>
          </p:spPr>
          <p:style>
            <a:lnRef idx="0"/>
            <a:fillRef idx="0"/>
            <a:effectRef idx="0"/>
            <a:fontRef idx="minor"/>
          </p:style>
        </p:sp>
      </p:grpSp>
      <p:sp>
        <p:nvSpPr>
          <p:cNvPr id="8841" name="CustomShape 11"/>
          <p:cNvSpPr/>
          <p:nvPr/>
        </p:nvSpPr>
        <p:spPr>
          <a:xfrm>
            <a:off x="4937040" y="3761640"/>
            <a:ext cx="71136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listen</a:t>
            </a:r>
            <a:endParaRPr b="0" lang="en-US" sz="1800" spc="-1" strike="noStrike">
              <a:latin typeface="Arial"/>
            </a:endParaRPr>
          </a:p>
        </p:txBody>
      </p:sp>
      <p:grpSp>
        <p:nvGrpSpPr>
          <p:cNvPr id="8842" name="Group 12"/>
          <p:cNvGrpSpPr/>
          <p:nvPr/>
        </p:nvGrpSpPr>
        <p:grpSpPr>
          <a:xfrm>
            <a:off x="2780640" y="4286160"/>
            <a:ext cx="873720" cy="824760"/>
            <a:chOff x="2780640" y="4286160"/>
            <a:chExt cx="873720" cy="824760"/>
          </a:xfrm>
        </p:grpSpPr>
        <p:sp>
          <p:nvSpPr>
            <p:cNvPr id="8843" name="CustomShape 13"/>
            <p:cNvSpPr/>
            <p:nvPr/>
          </p:nvSpPr>
          <p:spPr>
            <a:xfrm>
              <a:off x="2837520" y="4286160"/>
              <a:ext cx="816840" cy="785880"/>
            </a:xfrm>
            <a:prstGeom prst="ellipse">
              <a:avLst/>
            </a:prstGeom>
            <a:solidFill>
              <a:srgbClr val="000099"/>
            </a:solidFill>
            <a:ln w="0">
              <a:noFill/>
            </a:ln>
          </p:spPr>
          <p:style>
            <a:lnRef idx="0"/>
            <a:fillRef idx="0"/>
            <a:effectRef idx="0"/>
            <a:fontRef idx="minor"/>
          </p:style>
        </p:sp>
        <p:sp>
          <p:nvSpPr>
            <p:cNvPr id="8844" name="CustomShape 14"/>
            <p:cNvSpPr/>
            <p:nvPr/>
          </p:nvSpPr>
          <p:spPr>
            <a:xfrm>
              <a:off x="2780640" y="4325040"/>
              <a:ext cx="816840" cy="785880"/>
            </a:xfrm>
            <a:prstGeom prst="ellipse">
              <a:avLst/>
            </a:prstGeom>
            <a:solidFill>
              <a:srgbClr val="ffffff"/>
            </a:solidFill>
            <a:ln w="9525">
              <a:solidFill>
                <a:srgbClr val="000000"/>
              </a:solidFill>
              <a:round/>
            </a:ln>
          </p:spPr>
          <p:style>
            <a:lnRef idx="0"/>
            <a:fillRef idx="0"/>
            <a:effectRef idx="0"/>
            <a:fontRef idx="minor"/>
          </p:style>
        </p:sp>
      </p:grpSp>
      <p:sp>
        <p:nvSpPr>
          <p:cNvPr id="8845" name="CustomShape 15"/>
          <p:cNvSpPr/>
          <p:nvPr/>
        </p:nvSpPr>
        <p:spPr>
          <a:xfrm>
            <a:off x="2872440" y="4484880"/>
            <a:ext cx="649080" cy="52812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1800" spc="-1" strike="noStrike">
                <a:solidFill>
                  <a:srgbClr val="000000"/>
                </a:solidFill>
                <a:latin typeface="Arial"/>
                <a:ea typeface="ＭＳ Ｐゴシック"/>
              </a:rPr>
              <a:t>SYN</a:t>
            </a:r>
            <a:endParaRPr b="0" lang="en-US" sz="1800" spc="-1" strike="noStrike">
              <a:latin typeface="Arial"/>
            </a:endParaRPr>
          </a:p>
          <a:p>
            <a:pPr algn="ctr">
              <a:lnSpc>
                <a:spcPct val="80000"/>
              </a:lnSpc>
              <a:tabLst>
                <a:tab algn="l" pos="0"/>
              </a:tabLst>
            </a:pPr>
            <a:r>
              <a:rPr b="0" lang="en-US" sz="1800" spc="-1" strike="noStrike">
                <a:solidFill>
                  <a:srgbClr val="000000"/>
                </a:solidFill>
                <a:latin typeface="Arial"/>
                <a:ea typeface="ＭＳ Ｐゴシック"/>
              </a:rPr>
              <a:t>rcvd</a:t>
            </a:r>
            <a:endParaRPr b="0" lang="en-US" sz="1800" spc="-1" strike="noStrike">
              <a:latin typeface="Arial"/>
            </a:endParaRPr>
          </a:p>
        </p:txBody>
      </p:sp>
      <p:grpSp>
        <p:nvGrpSpPr>
          <p:cNvPr id="8846" name="Group 16"/>
          <p:cNvGrpSpPr/>
          <p:nvPr/>
        </p:nvGrpSpPr>
        <p:grpSpPr>
          <a:xfrm>
            <a:off x="6337800" y="4127040"/>
            <a:ext cx="874080" cy="824760"/>
            <a:chOff x="6337800" y="4127040"/>
            <a:chExt cx="874080" cy="824760"/>
          </a:xfrm>
        </p:grpSpPr>
        <p:sp>
          <p:nvSpPr>
            <p:cNvPr id="8847" name="CustomShape 17"/>
            <p:cNvSpPr/>
            <p:nvPr/>
          </p:nvSpPr>
          <p:spPr>
            <a:xfrm>
              <a:off x="6395040" y="4127040"/>
              <a:ext cx="816840" cy="785880"/>
            </a:xfrm>
            <a:prstGeom prst="ellipse">
              <a:avLst/>
            </a:prstGeom>
            <a:solidFill>
              <a:srgbClr val="000099"/>
            </a:solidFill>
            <a:ln w="0">
              <a:noFill/>
            </a:ln>
          </p:spPr>
          <p:style>
            <a:lnRef idx="0"/>
            <a:fillRef idx="0"/>
            <a:effectRef idx="0"/>
            <a:fontRef idx="minor"/>
          </p:style>
        </p:sp>
        <p:sp>
          <p:nvSpPr>
            <p:cNvPr id="8848" name="CustomShape 18"/>
            <p:cNvSpPr/>
            <p:nvPr/>
          </p:nvSpPr>
          <p:spPr>
            <a:xfrm>
              <a:off x="6337800" y="4165920"/>
              <a:ext cx="816840" cy="785880"/>
            </a:xfrm>
            <a:prstGeom prst="ellipse">
              <a:avLst/>
            </a:prstGeom>
            <a:solidFill>
              <a:srgbClr val="ffffff"/>
            </a:solidFill>
            <a:ln w="9525">
              <a:solidFill>
                <a:srgbClr val="000000"/>
              </a:solidFill>
              <a:round/>
            </a:ln>
          </p:spPr>
          <p:style>
            <a:lnRef idx="0"/>
            <a:fillRef idx="0"/>
            <a:effectRef idx="0"/>
            <a:fontRef idx="minor"/>
          </p:style>
        </p:sp>
      </p:grpSp>
      <p:sp>
        <p:nvSpPr>
          <p:cNvPr id="8849" name="CustomShape 19"/>
          <p:cNvSpPr/>
          <p:nvPr/>
        </p:nvSpPr>
        <p:spPr>
          <a:xfrm>
            <a:off x="6429960" y="4325760"/>
            <a:ext cx="649080" cy="52812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1800" spc="-1" strike="noStrike">
                <a:solidFill>
                  <a:srgbClr val="000000"/>
                </a:solidFill>
                <a:latin typeface="Arial"/>
                <a:ea typeface="ＭＳ Ｐゴシック"/>
              </a:rPr>
              <a:t>SYN</a:t>
            </a:r>
            <a:endParaRPr b="0" lang="en-US" sz="1800" spc="-1" strike="noStrike">
              <a:latin typeface="Arial"/>
            </a:endParaRPr>
          </a:p>
          <a:p>
            <a:pPr algn="ctr">
              <a:lnSpc>
                <a:spcPct val="80000"/>
              </a:lnSpc>
              <a:tabLst>
                <a:tab algn="l" pos="0"/>
              </a:tabLst>
            </a:pPr>
            <a:r>
              <a:rPr b="0" lang="en-US" sz="1800" spc="-1" strike="noStrike">
                <a:solidFill>
                  <a:srgbClr val="000000"/>
                </a:solidFill>
                <a:latin typeface="Arial"/>
                <a:ea typeface="ＭＳ Ｐゴシック"/>
              </a:rPr>
              <a:t>sent</a:t>
            </a:r>
            <a:endParaRPr b="0" lang="en-US" sz="1800" spc="-1" strike="noStrike">
              <a:latin typeface="Arial"/>
            </a:endParaRPr>
          </a:p>
        </p:txBody>
      </p:sp>
      <p:grpSp>
        <p:nvGrpSpPr>
          <p:cNvPr id="8850" name="Group 20"/>
          <p:cNvGrpSpPr/>
          <p:nvPr/>
        </p:nvGrpSpPr>
        <p:grpSpPr>
          <a:xfrm>
            <a:off x="4904280" y="4998600"/>
            <a:ext cx="874080" cy="824760"/>
            <a:chOff x="4904280" y="4998600"/>
            <a:chExt cx="874080" cy="824760"/>
          </a:xfrm>
        </p:grpSpPr>
        <p:sp>
          <p:nvSpPr>
            <p:cNvPr id="8851" name="CustomShape 21"/>
            <p:cNvSpPr/>
            <p:nvPr/>
          </p:nvSpPr>
          <p:spPr>
            <a:xfrm>
              <a:off x="4961520" y="4998600"/>
              <a:ext cx="816840" cy="785880"/>
            </a:xfrm>
            <a:prstGeom prst="ellipse">
              <a:avLst/>
            </a:prstGeom>
            <a:solidFill>
              <a:srgbClr val="000099"/>
            </a:solidFill>
            <a:ln w="0">
              <a:noFill/>
            </a:ln>
          </p:spPr>
          <p:style>
            <a:lnRef idx="0"/>
            <a:fillRef idx="0"/>
            <a:effectRef idx="0"/>
            <a:fontRef idx="minor"/>
          </p:style>
        </p:sp>
        <p:sp>
          <p:nvSpPr>
            <p:cNvPr id="8852" name="CustomShape 22"/>
            <p:cNvSpPr/>
            <p:nvPr/>
          </p:nvSpPr>
          <p:spPr>
            <a:xfrm>
              <a:off x="4904280" y="5037480"/>
              <a:ext cx="816840" cy="785880"/>
            </a:xfrm>
            <a:prstGeom prst="ellipse">
              <a:avLst/>
            </a:prstGeom>
            <a:solidFill>
              <a:srgbClr val="ffffff"/>
            </a:solidFill>
            <a:ln w="9525">
              <a:solidFill>
                <a:srgbClr val="000000"/>
              </a:solidFill>
              <a:round/>
            </a:ln>
          </p:spPr>
          <p:style>
            <a:lnRef idx="0"/>
            <a:fillRef idx="0"/>
            <a:effectRef idx="0"/>
            <a:fontRef idx="minor"/>
          </p:style>
        </p:sp>
      </p:grpSp>
      <p:sp>
        <p:nvSpPr>
          <p:cNvPr id="8853" name="CustomShape 23"/>
          <p:cNvSpPr/>
          <p:nvPr/>
        </p:nvSpPr>
        <p:spPr>
          <a:xfrm>
            <a:off x="4876560" y="5285880"/>
            <a:ext cx="911160" cy="30888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1800" spc="-1" strike="noStrike">
                <a:solidFill>
                  <a:srgbClr val="000000"/>
                </a:solidFill>
                <a:latin typeface="Arial"/>
                <a:ea typeface="ＭＳ Ｐゴシック"/>
              </a:rPr>
              <a:t>ESTAB</a:t>
            </a:r>
            <a:endParaRPr b="0" lang="en-US" sz="1800" spc="-1" strike="noStrike">
              <a:latin typeface="Arial"/>
            </a:endParaRPr>
          </a:p>
        </p:txBody>
      </p:sp>
      <p:sp>
        <p:nvSpPr>
          <p:cNvPr id="8854" name="CustomShape 24"/>
          <p:cNvSpPr/>
          <p:nvPr/>
        </p:nvSpPr>
        <p:spPr>
          <a:xfrm>
            <a:off x="6715800" y="2476800"/>
            <a:ext cx="5531400" cy="638280"/>
          </a:xfrm>
          <a:prstGeom prst="rect">
            <a:avLst/>
          </a:prstGeom>
          <a:noFill/>
          <a:ln w="0">
            <a:noFill/>
          </a:ln>
        </p:spPr>
        <p:style>
          <a:lnRef idx="0"/>
          <a:fillRef idx="0"/>
          <a:effectRef idx="0"/>
          <a:fontRef idx="minor"/>
        </p:style>
        <p:txBody>
          <a:bodyPr lIns="90000" rIns="90000" tIns="45000" bIns="45000">
            <a:spAutoFit/>
          </a:bodyPr>
          <a:p>
            <a:pPr marL="231840" indent="-229320">
              <a:lnSpc>
                <a:spcPct val="100000"/>
              </a:lnSpc>
              <a:tabLst>
                <a:tab algn="l" pos="0"/>
              </a:tabLst>
            </a:pPr>
            <a:r>
              <a:rPr b="1" lang="en-US" sz="1800" spc="-1" strike="noStrike">
                <a:solidFill>
                  <a:srgbClr val="000000"/>
                </a:solidFill>
                <a:latin typeface="Courier New"/>
                <a:ea typeface="ＭＳ Ｐゴシック"/>
              </a:rPr>
              <a:t>Socket clientSocket =   </a:t>
            </a:r>
            <a:endParaRPr b="0" lang="en-US" sz="1800" spc="-1" strike="noStrike">
              <a:latin typeface="Arial"/>
            </a:endParaRPr>
          </a:p>
          <a:p>
            <a:pPr marL="231840" indent="-229320">
              <a:lnSpc>
                <a:spcPct val="100000"/>
              </a:lnSpc>
              <a:tabLst>
                <a:tab algn="l" pos="0"/>
              </a:tabLst>
            </a:pPr>
            <a:r>
              <a:rPr b="1" lang="en-US" sz="1800" spc="-1" strike="noStrike">
                <a:solidFill>
                  <a:srgbClr val="000000"/>
                </a:solidFill>
                <a:latin typeface="Courier New"/>
                <a:ea typeface="ＭＳ Ｐゴシック"/>
              </a:rPr>
              <a:t>  </a:t>
            </a:r>
            <a:r>
              <a:rPr b="1" lang="en-US" sz="1800" spc="-1" strike="noStrike">
                <a:solidFill>
                  <a:srgbClr val="000000"/>
                </a:solidFill>
                <a:latin typeface="Courier New"/>
                <a:ea typeface="ＭＳ Ｐゴシック"/>
              </a:rPr>
              <a:t>newSocket("hostname","port number");</a:t>
            </a:r>
            <a:endParaRPr b="0" lang="en-US" sz="1800" spc="-1" strike="noStrike">
              <a:latin typeface="Arial"/>
            </a:endParaRPr>
          </a:p>
        </p:txBody>
      </p:sp>
      <p:sp>
        <p:nvSpPr>
          <p:cNvPr id="8855" name="Line 25"/>
          <p:cNvSpPr/>
          <p:nvPr/>
        </p:nvSpPr>
        <p:spPr>
          <a:xfrm>
            <a:off x="6953760" y="3152520"/>
            <a:ext cx="3938040" cy="360"/>
          </a:xfrm>
          <a:prstGeom prst="line">
            <a:avLst/>
          </a:prstGeom>
          <a:ln w="9525">
            <a:solidFill>
              <a:srgbClr val="000000"/>
            </a:solidFill>
            <a:round/>
          </a:ln>
        </p:spPr>
        <p:style>
          <a:lnRef idx="0"/>
          <a:fillRef idx="0"/>
          <a:effectRef idx="0"/>
          <a:fontRef idx="minor"/>
        </p:style>
      </p:sp>
      <p:sp>
        <p:nvSpPr>
          <p:cNvPr id="8856" name="CustomShape 26"/>
          <p:cNvSpPr/>
          <p:nvPr/>
        </p:nvSpPr>
        <p:spPr>
          <a:xfrm>
            <a:off x="7999560" y="3204360"/>
            <a:ext cx="154656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SYN(seq=x)</a:t>
            </a:r>
            <a:endParaRPr b="0" lang="en-US" sz="1800" spc="-1" strike="noStrike">
              <a:latin typeface="Arial"/>
            </a:endParaRPr>
          </a:p>
        </p:txBody>
      </p:sp>
      <p:sp>
        <p:nvSpPr>
          <p:cNvPr id="8857" name="CustomShape 27"/>
          <p:cNvSpPr/>
          <p:nvPr/>
        </p:nvSpPr>
        <p:spPr>
          <a:xfrm>
            <a:off x="5801400" y="1665000"/>
            <a:ext cx="911880" cy="2381760"/>
          </a:xfrm>
          <a:custGeom>
            <a:avLst/>
            <a:gdLst/>
            <a:ahLst/>
            <a:rect l="l" t="t" r="r" b="b"/>
            <a:pathLst>
              <a:path w="576" h="1138">
                <a:moveTo>
                  <a:pt x="0" y="0"/>
                </a:moveTo>
                <a:lnTo>
                  <a:pt x="576" y="0"/>
                </a:lnTo>
                <a:lnTo>
                  <a:pt x="576" y="1138"/>
                </a:lnTo>
              </a:path>
            </a:pathLst>
          </a:custGeom>
          <a:noFill/>
          <a:ln w="9525">
            <a:solidFill>
              <a:srgbClr val="000000"/>
            </a:solidFill>
            <a:round/>
            <a:tailEnd len="med" type="triangle" w="med"/>
          </a:ln>
        </p:spPr>
        <p:style>
          <a:lnRef idx="0"/>
          <a:fillRef idx="0"/>
          <a:effectRef idx="0"/>
          <a:fontRef idx="minor"/>
        </p:style>
      </p:sp>
      <p:sp>
        <p:nvSpPr>
          <p:cNvPr id="8858" name="Line 28"/>
          <p:cNvSpPr/>
          <p:nvPr/>
        </p:nvSpPr>
        <p:spPr>
          <a:xfrm>
            <a:off x="5293080" y="2071080"/>
            <a:ext cx="360" cy="1469880"/>
          </a:xfrm>
          <a:prstGeom prst="line">
            <a:avLst/>
          </a:prstGeom>
          <a:ln w="9525">
            <a:solidFill>
              <a:srgbClr val="000000"/>
            </a:solidFill>
            <a:round/>
            <a:tailEnd len="med" type="triangle" w="med"/>
          </a:ln>
        </p:spPr>
        <p:style>
          <a:lnRef idx="0"/>
          <a:fillRef idx="0"/>
          <a:effectRef idx="0"/>
          <a:fontRef idx="minor"/>
        </p:style>
      </p:sp>
      <p:sp>
        <p:nvSpPr>
          <p:cNvPr id="8859" name="CustomShape 29"/>
          <p:cNvSpPr/>
          <p:nvPr/>
        </p:nvSpPr>
        <p:spPr>
          <a:xfrm>
            <a:off x="1312560" y="1852200"/>
            <a:ext cx="4189680" cy="638280"/>
          </a:xfrm>
          <a:prstGeom prst="rect">
            <a:avLst/>
          </a:prstGeom>
          <a:noFill/>
          <a:ln w="0">
            <a:noFill/>
          </a:ln>
        </p:spPr>
        <p:style>
          <a:lnRef idx="0"/>
          <a:fillRef idx="0"/>
          <a:effectRef idx="0"/>
          <a:fontRef idx="minor"/>
        </p:style>
        <p:txBody>
          <a:bodyPr lIns="90000" rIns="90000" tIns="45000" bIns="45000">
            <a:spAutoFit/>
          </a:bodyPr>
          <a:p>
            <a:pPr marL="231840" indent="-229320">
              <a:lnSpc>
                <a:spcPct val="100000"/>
              </a:lnSpc>
              <a:tabLst>
                <a:tab algn="l" pos="0"/>
              </a:tabLst>
            </a:pPr>
            <a:r>
              <a:rPr b="1" lang="en-US" sz="1800" spc="-1" strike="noStrike">
                <a:solidFill>
                  <a:srgbClr val="000000"/>
                </a:solidFill>
                <a:latin typeface="Courier New"/>
                <a:ea typeface="ＭＳ Ｐゴシック"/>
              </a:rPr>
              <a:t>Socket connectionSocket = welcomeSocket.accept();</a:t>
            </a:r>
            <a:endParaRPr b="0" lang="en-US" sz="1800" spc="-1" strike="noStrike">
              <a:latin typeface="Arial"/>
            </a:endParaRPr>
          </a:p>
        </p:txBody>
      </p:sp>
      <p:sp>
        <p:nvSpPr>
          <p:cNvPr id="8860" name="Line 30"/>
          <p:cNvSpPr/>
          <p:nvPr/>
        </p:nvSpPr>
        <p:spPr>
          <a:xfrm>
            <a:off x="1574640" y="2476440"/>
            <a:ext cx="3154320" cy="360"/>
          </a:xfrm>
          <a:prstGeom prst="line">
            <a:avLst/>
          </a:prstGeom>
          <a:ln w="9525">
            <a:solidFill>
              <a:srgbClr val="000000"/>
            </a:solidFill>
            <a:round/>
          </a:ln>
        </p:spPr>
        <p:style>
          <a:lnRef idx="0"/>
          <a:fillRef idx="0"/>
          <a:effectRef idx="0"/>
          <a:fontRef idx="minor"/>
        </p:style>
      </p:sp>
      <p:sp>
        <p:nvSpPr>
          <p:cNvPr id="8861" name="CustomShape 31"/>
          <p:cNvSpPr/>
          <p:nvPr/>
        </p:nvSpPr>
        <p:spPr>
          <a:xfrm>
            <a:off x="3187440" y="3972600"/>
            <a:ext cx="1577160" cy="280800"/>
          </a:xfrm>
          <a:custGeom>
            <a:avLst/>
            <a:gdLst/>
            <a:ahLst/>
            <a:rect l="l" t="t" r="r" b="b"/>
            <a:pathLst>
              <a:path w="1123" h="235">
                <a:moveTo>
                  <a:pt x="1123" y="0"/>
                </a:moveTo>
                <a:lnTo>
                  <a:pt x="0" y="0"/>
                </a:lnTo>
                <a:lnTo>
                  <a:pt x="0" y="235"/>
                </a:lnTo>
              </a:path>
            </a:pathLst>
          </a:custGeom>
          <a:noFill/>
          <a:ln w="9525">
            <a:solidFill>
              <a:srgbClr val="000000"/>
            </a:solidFill>
            <a:round/>
            <a:tailEnd len="med" type="triangle" w="med"/>
          </a:ln>
        </p:spPr>
        <p:style>
          <a:lnRef idx="0"/>
          <a:fillRef idx="0"/>
          <a:effectRef idx="0"/>
          <a:fontRef idx="minor"/>
        </p:style>
      </p:sp>
      <p:sp>
        <p:nvSpPr>
          <p:cNvPr id="8862" name="CustomShape 32"/>
          <p:cNvSpPr/>
          <p:nvPr/>
        </p:nvSpPr>
        <p:spPr>
          <a:xfrm>
            <a:off x="2604600" y="2905560"/>
            <a:ext cx="95076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SYN(x)</a:t>
            </a:r>
            <a:endParaRPr b="0" lang="en-US" sz="1800" spc="-1" strike="noStrike">
              <a:latin typeface="Arial"/>
            </a:endParaRPr>
          </a:p>
        </p:txBody>
      </p:sp>
      <p:sp>
        <p:nvSpPr>
          <p:cNvPr id="8863" name="Line 33"/>
          <p:cNvSpPr/>
          <p:nvPr/>
        </p:nvSpPr>
        <p:spPr>
          <a:xfrm>
            <a:off x="2137680" y="3267720"/>
            <a:ext cx="1965600" cy="360"/>
          </a:xfrm>
          <a:prstGeom prst="line">
            <a:avLst/>
          </a:prstGeom>
          <a:ln w="9525">
            <a:solidFill>
              <a:srgbClr val="000000"/>
            </a:solidFill>
            <a:round/>
          </a:ln>
        </p:spPr>
        <p:style>
          <a:lnRef idx="0"/>
          <a:fillRef idx="0"/>
          <a:effectRef idx="0"/>
          <a:fontRef idx="minor"/>
        </p:style>
      </p:sp>
      <p:sp>
        <p:nvSpPr>
          <p:cNvPr id="8864" name="CustomShape 34"/>
          <p:cNvSpPr/>
          <p:nvPr/>
        </p:nvSpPr>
        <p:spPr>
          <a:xfrm>
            <a:off x="1312560" y="3064320"/>
            <a:ext cx="3440160" cy="100404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endParaRPr b="0" lang="en-US" sz="1800" spc="-1" strike="noStrike">
              <a:latin typeface="Arial"/>
            </a:endParaRPr>
          </a:p>
          <a:p>
            <a:pPr algn="ctr">
              <a:lnSpc>
                <a:spcPct val="90000"/>
              </a:lnSpc>
              <a:spcBef>
                <a:spcPts val="300"/>
              </a:spcBef>
              <a:tabLst>
                <a:tab algn="l" pos="0"/>
              </a:tabLst>
            </a:pPr>
            <a:r>
              <a:rPr b="0" lang="en-US" sz="1600" spc="-1" strike="noStrike">
                <a:solidFill>
                  <a:srgbClr val="000000"/>
                </a:solidFill>
                <a:latin typeface="Tahoma"/>
                <a:ea typeface="ＭＳ Ｐゴシック"/>
              </a:rPr>
              <a:t>SYNACK(seq=y,ACKnum=x+1)</a:t>
            </a:r>
            <a:endParaRPr b="0" lang="en-US" sz="1600" spc="-1" strike="noStrike">
              <a:latin typeface="Arial"/>
            </a:endParaRPr>
          </a:p>
          <a:p>
            <a:pPr algn="ctr">
              <a:lnSpc>
                <a:spcPct val="90000"/>
              </a:lnSpc>
              <a:tabLst>
                <a:tab algn="l" pos="0"/>
              </a:tabLst>
            </a:pPr>
            <a:r>
              <a:rPr b="0" lang="en-US" sz="1400" spc="-1" strike="noStrike">
                <a:solidFill>
                  <a:srgbClr val="000000"/>
                </a:solidFill>
                <a:latin typeface="Tahoma"/>
                <a:ea typeface="ＭＳ Ｐゴシック"/>
              </a:rPr>
              <a:t>create new socket for communication back to client</a:t>
            </a:r>
            <a:endParaRPr b="0" lang="en-US" sz="1400" spc="-1" strike="noStrike">
              <a:latin typeface="Arial"/>
            </a:endParaRPr>
          </a:p>
        </p:txBody>
      </p:sp>
      <p:sp>
        <p:nvSpPr>
          <p:cNvPr id="8865" name="CustomShape 35"/>
          <p:cNvSpPr/>
          <p:nvPr/>
        </p:nvSpPr>
        <p:spPr>
          <a:xfrm flipV="1">
            <a:off x="3187440" y="5169960"/>
            <a:ext cx="1654200" cy="210240"/>
          </a:xfrm>
          <a:custGeom>
            <a:avLst/>
            <a:gdLst/>
            <a:ahLst/>
            <a:rect l="l" t="t" r="r" b="b"/>
            <a:pathLst>
              <a:path w="1123" h="235">
                <a:moveTo>
                  <a:pt x="1123" y="0"/>
                </a:moveTo>
                <a:lnTo>
                  <a:pt x="0" y="0"/>
                </a:lnTo>
                <a:lnTo>
                  <a:pt x="0" y="235"/>
                </a:lnTo>
              </a:path>
            </a:pathLst>
          </a:custGeom>
          <a:noFill/>
          <a:ln w="9525">
            <a:solidFill>
              <a:srgbClr val="000000"/>
            </a:solidFill>
            <a:round/>
            <a:headEnd len="med" type="triangle" w="med"/>
          </a:ln>
        </p:spPr>
        <p:style>
          <a:lnRef idx="0"/>
          <a:fillRef idx="0"/>
          <a:effectRef idx="0"/>
          <a:fontRef idx="minor"/>
        </p:style>
      </p:sp>
      <p:sp>
        <p:nvSpPr>
          <p:cNvPr id="8866" name="CustomShape 36"/>
          <p:cNvSpPr/>
          <p:nvPr/>
        </p:nvSpPr>
        <p:spPr>
          <a:xfrm flipH="1" flipV="1">
            <a:off x="5829480" y="5029200"/>
            <a:ext cx="945360" cy="370440"/>
          </a:xfrm>
          <a:custGeom>
            <a:avLst/>
            <a:gdLst/>
            <a:ahLst/>
            <a:rect l="l" t="t" r="r" b="b"/>
            <a:pathLst>
              <a:path w="1123" h="235">
                <a:moveTo>
                  <a:pt x="1123" y="0"/>
                </a:moveTo>
                <a:lnTo>
                  <a:pt x="0" y="0"/>
                </a:lnTo>
                <a:lnTo>
                  <a:pt x="0" y="235"/>
                </a:lnTo>
              </a:path>
            </a:pathLst>
          </a:custGeom>
          <a:noFill/>
          <a:ln w="9525">
            <a:solidFill>
              <a:srgbClr val="000000"/>
            </a:solidFill>
            <a:round/>
            <a:headEnd len="med" type="triangle" w="med"/>
          </a:ln>
        </p:spPr>
        <p:style>
          <a:lnRef idx="0"/>
          <a:fillRef idx="0"/>
          <a:effectRef idx="0"/>
          <a:fontRef idx="minor"/>
        </p:style>
      </p:sp>
      <p:grpSp>
        <p:nvGrpSpPr>
          <p:cNvPr id="8867" name="Group 37"/>
          <p:cNvGrpSpPr/>
          <p:nvPr/>
        </p:nvGrpSpPr>
        <p:grpSpPr>
          <a:xfrm>
            <a:off x="6612120" y="4883760"/>
            <a:ext cx="3719880" cy="1174680"/>
            <a:chOff x="6612120" y="4883760"/>
            <a:chExt cx="3719880" cy="1174680"/>
          </a:xfrm>
        </p:grpSpPr>
        <p:sp>
          <p:nvSpPr>
            <p:cNvPr id="8868" name="CustomShape 38"/>
            <p:cNvSpPr/>
            <p:nvPr/>
          </p:nvSpPr>
          <p:spPr>
            <a:xfrm>
              <a:off x="6612120" y="4883760"/>
              <a:ext cx="3719880" cy="85716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endParaRPr b="0" lang="en-US" sz="1800" spc="-1" strike="noStrike">
                <a:latin typeface="Arial"/>
              </a:endParaRPr>
            </a:p>
            <a:p>
              <a:pPr algn="ctr">
                <a:lnSpc>
                  <a:spcPct val="90000"/>
                </a:lnSpc>
                <a:tabLst>
                  <a:tab algn="l" pos="0"/>
                </a:tabLst>
              </a:pPr>
              <a:r>
                <a:rPr b="0" lang="en-US" sz="1800" spc="-1" strike="noStrike">
                  <a:solidFill>
                    <a:srgbClr val="000000"/>
                  </a:solidFill>
                  <a:latin typeface="Tahoma"/>
                  <a:ea typeface="ＭＳ Ｐゴシック"/>
                </a:rPr>
                <a:t>SYNACK(seq=y,ACKnum=x+1)</a:t>
              </a:r>
              <a:endParaRPr b="0" lang="en-US" sz="1800" spc="-1" strike="noStrike">
                <a:latin typeface="Arial"/>
              </a:endParaRPr>
            </a:p>
            <a:p>
              <a:pPr algn="ctr">
                <a:lnSpc>
                  <a:spcPct val="90000"/>
                </a:lnSpc>
                <a:tabLst>
                  <a:tab algn="l" pos="0"/>
                </a:tabLst>
              </a:pPr>
              <a:endParaRPr b="0" lang="en-US" sz="1800" spc="-1" strike="noStrike">
                <a:latin typeface="Arial"/>
              </a:endParaRPr>
            </a:p>
          </p:txBody>
        </p:sp>
        <p:sp>
          <p:nvSpPr>
            <p:cNvPr id="8869" name="Line 39"/>
            <p:cNvSpPr/>
            <p:nvPr/>
          </p:nvSpPr>
          <p:spPr>
            <a:xfrm>
              <a:off x="6949440" y="5405400"/>
              <a:ext cx="2529000" cy="360"/>
            </a:xfrm>
            <a:prstGeom prst="line">
              <a:avLst/>
            </a:prstGeom>
            <a:ln w="9525">
              <a:solidFill>
                <a:srgbClr val="000000"/>
              </a:solidFill>
              <a:round/>
            </a:ln>
          </p:spPr>
          <p:style>
            <a:lnRef idx="0"/>
            <a:fillRef idx="0"/>
            <a:effectRef idx="0"/>
            <a:fontRef idx="minor"/>
          </p:style>
        </p:sp>
        <p:sp>
          <p:nvSpPr>
            <p:cNvPr id="8870" name="CustomShape 40"/>
            <p:cNvSpPr/>
            <p:nvPr/>
          </p:nvSpPr>
          <p:spPr>
            <a:xfrm>
              <a:off x="6698880" y="5201280"/>
              <a:ext cx="2459520" cy="85716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endParaRPr b="0" lang="en-US" sz="1800" spc="-1" strike="noStrike">
                <a:latin typeface="Arial"/>
              </a:endParaRPr>
            </a:p>
            <a:p>
              <a:pPr algn="ctr">
                <a:lnSpc>
                  <a:spcPct val="90000"/>
                </a:lnSpc>
                <a:tabLst>
                  <a:tab algn="l" pos="0"/>
                </a:tabLst>
              </a:pPr>
              <a:r>
                <a:rPr b="0" lang="en-US" sz="1800" spc="-1" strike="noStrike">
                  <a:solidFill>
                    <a:srgbClr val="000000"/>
                  </a:solidFill>
                  <a:latin typeface="Tahoma"/>
                  <a:ea typeface="ＭＳ Ｐゴシック"/>
                </a:rPr>
                <a:t>ACK(ACKnum=y+1)</a:t>
              </a:r>
              <a:endParaRPr b="0" lang="en-US" sz="1800" spc="-1" strike="noStrike">
                <a:latin typeface="Arial"/>
              </a:endParaRPr>
            </a:p>
            <a:p>
              <a:pPr algn="ctr">
                <a:lnSpc>
                  <a:spcPct val="90000"/>
                </a:lnSpc>
                <a:tabLst>
                  <a:tab algn="l" pos="0"/>
                </a:tabLst>
              </a:pPr>
              <a:endParaRPr b="0" lang="en-US" sz="1800" spc="-1" strike="noStrike">
                <a:latin typeface="Arial"/>
              </a:endParaRPr>
            </a:p>
          </p:txBody>
        </p:sp>
      </p:grpSp>
      <p:grpSp>
        <p:nvGrpSpPr>
          <p:cNvPr id="8871" name="Group 41"/>
          <p:cNvGrpSpPr/>
          <p:nvPr/>
        </p:nvGrpSpPr>
        <p:grpSpPr>
          <a:xfrm>
            <a:off x="2392200" y="5328720"/>
            <a:ext cx="2459520" cy="857160"/>
            <a:chOff x="2392200" y="5328720"/>
            <a:chExt cx="2459520" cy="857160"/>
          </a:xfrm>
        </p:grpSpPr>
        <p:sp>
          <p:nvSpPr>
            <p:cNvPr id="8872" name="Line 42"/>
            <p:cNvSpPr/>
            <p:nvPr/>
          </p:nvSpPr>
          <p:spPr>
            <a:xfrm>
              <a:off x="2689200" y="5795280"/>
              <a:ext cx="1965600" cy="360"/>
            </a:xfrm>
            <a:prstGeom prst="line">
              <a:avLst/>
            </a:prstGeom>
            <a:ln w="9525">
              <a:solidFill>
                <a:srgbClr val="000000"/>
              </a:solidFill>
              <a:round/>
            </a:ln>
          </p:spPr>
          <p:style>
            <a:lnRef idx="0"/>
            <a:fillRef idx="0"/>
            <a:effectRef idx="0"/>
            <a:fontRef idx="minor"/>
          </p:style>
        </p:sp>
        <p:sp>
          <p:nvSpPr>
            <p:cNvPr id="8873" name="CustomShape 43"/>
            <p:cNvSpPr/>
            <p:nvPr/>
          </p:nvSpPr>
          <p:spPr>
            <a:xfrm>
              <a:off x="2392200" y="5328720"/>
              <a:ext cx="2459520" cy="85716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endParaRPr b="0" lang="en-US" sz="1800" spc="-1" strike="noStrike">
                <a:latin typeface="Arial"/>
              </a:endParaRPr>
            </a:p>
            <a:p>
              <a:pPr algn="ctr">
                <a:lnSpc>
                  <a:spcPct val="90000"/>
                </a:lnSpc>
                <a:tabLst>
                  <a:tab algn="l" pos="0"/>
                </a:tabLst>
              </a:pPr>
              <a:r>
                <a:rPr b="0" lang="en-US" sz="1800" spc="-1" strike="noStrike">
                  <a:solidFill>
                    <a:srgbClr val="000000"/>
                  </a:solidFill>
                  <a:latin typeface="Tahoma"/>
                  <a:ea typeface="ＭＳ Ｐゴシック"/>
                </a:rPr>
                <a:t>ACK(ACKnum=y+1)</a:t>
              </a:r>
              <a:endParaRPr b="0" lang="en-US" sz="1800" spc="-1" strike="noStrike">
                <a:latin typeface="Arial"/>
              </a:endParaRPr>
            </a:p>
            <a:p>
              <a:pPr algn="ctr">
                <a:lnSpc>
                  <a:spcPct val="90000"/>
                </a:lnSpc>
                <a:tabLst>
                  <a:tab algn="l" pos="0"/>
                </a:tabLst>
              </a:pPr>
              <a:endParaRPr b="0" lang="en-US" sz="1800" spc="-1" strike="noStrike">
                <a:latin typeface="Arial"/>
              </a:endParaRPr>
            </a:p>
          </p:txBody>
        </p:sp>
        <p:sp>
          <p:nvSpPr>
            <p:cNvPr id="8874" name="CustomShape 44"/>
            <p:cNvSpPr/>
            <p:nvPr/>
          </p:nvSpPr>
          <p:spPr>
            <a:xfrm>
              <a:off x="3402000" y="5760720"/>
              <a:ext cx="33660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Symbol"/>
                  <a:ea typeface="ＭＳ Ｐゴシック"/>
                </a:rPr>
                <a:t>L</a:t>
              </a:r>
              <a:endParaRPr b="0" lang="en-US" sz="1800" spc="-1" strike="noStrike">
                <a:latin typeface="Arial"/>
              </a:endParaRPr>
            </a:p>
          </p:txBody>
        </p:sp>
      </p:gr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5" name="CustomShape 1"/>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6EF73B7E-6BC8-4B0C-910F-2E7ADBE557D9}" type="slidenum">
              <a:rPr b="0" lang="en-US" sz="1100" spc="-1" strike="noStrike">
                <a:solidFill>
                  <a:srgbClr val="404040"/>
                </a:solidFill>
                <a:latin typeface="Calibri"/>
                <a:ea typeface="DejaVu Sans"/>
              </a:rPr>
              <a:t>147</a:t>
            </a:fld>
            <a:endParaRPr b="0" lang="en-US" sz="1100" spc="-1" strike="noStrike">
              <a:latin typeface="Arial"/>
            </a:endParaRPr>
          </a:p>
        </p:txBody>
      </p:sp>
      <p:sp>
        <p:nvSpPr>
          <p:cNvPr id="8876" name="CustomShape 2"/>
          <p:cNvSpPr/>
          <p:nvPr/>
        </p:nvSpPr>
        <p:spPr>
          <a:xfrm>
            <a:off x="838080" y="451800"/>
            <a:ext cx="10513080" cy="8920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Closing a TCP connection</a:t>
            </a:r>
            <a:endParaRPr b="0" lang="en-US" sz="4400" spc="-1" strike="noStrike">
              <a:latin typeface="Arial"/>
            </a:endParaRPr>
          </a:p>
        </p:txBody>
      </p:sp>
      <p:sp>
        <p:nvSpPr>
          <p:cNvPr id="8877" name="Line 3"/>
          <p:cNvSpPr/>
          <p:nvPr/>
        </p:nvSpPr>
        <p:spPr>
          <a:xfrm flipH="1">
            <a:off x="5340960" y="2059200"/>
            <a:ext cx="1440" cy="3948120"/>
          </a:xfrm>
          <a:prstGeom prst="line">
            <a:avLst/>
          </a:prstGeom>
          <a:ln w="9525">
            <a:solidFill>
              <a:srgbClr val="777777"/>
            </a:solidFill>
            <a:round/>
          </a:ln>
        </p:spPr>
        <p:style>
          <a:lnRef idx="0"/>
          <a:fillRef idx="0"/>
          <a:effectRef idx="0"/>
          <a:fontRef idx="minor"/>
        </p:style>
      </p:sp>
      <p:sp>
        <p:nvSpPr>
          <p:cNvPr id="8878" name="Line 4"/>
          <p:cNvSpPr/>
          <p:nvPr/>
        </p:nvSpPr>
        <p:spPr>
          <a:xfrm flipH="1">
            <a:off x="7930080" y="2129040"/>
            <a:ext cx="1440" cy="3417840"/>
          </a:xfrm>
          <a:prstGeom prst="line">
            <a:avLst/>
          </a:prstGeom>
          <a:ln w="9525">
            <a:solidFill>
              <a:srgbClr val="777777"/>
            </a:solidFill>
            <a:round/>
          </a:ln>
        </p:spPr>
        <p:style>
          <a:lnRef idx="0"/>
          <a:fillRef idx="0"/>
          <a:effectRef idx="0"/>
          <a:fontRef idx="minor"/>
        </p:style>
      </p:sp>
      <p:grpSp>
        <p:nvGrpSpPr>
          <p:cNvPr id="8879" name="Group 5"/>
          <p:cNvGrpSpPr/>
          <p:nvPr/>
        </p:nvGrpSpPr>
        <p:grpSpPr>
          <a:xfrm>
            <a:off x="2405520" y="2739960"/>
            <a:ext cx="1351440" cy="850680"/>
            <a:chOff x="2405520" y="2739960"/>
            <a:chExt cx="1351440" cy="850680"/>
          </a:xfrm>
        </p:grpSpPr>
        <p:sp>
          <p:nvSpPr>
            <p:cNvPr id="8880" name="CustomShape 6"/>
            <p:cNvSpPr/>
            <p:nvPr/>
          </p:nvSpPr>
          <p:spPr>
            <a:xfrm>
              <a:off x="2405520" y="3257640"/>
              <a:ext cx="135144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FIN_WAIT_2</a:t>
              </a:r>
              <a:endParaRPr b="0" lang="en-US" sz="1600" spc="-1" strike="noStrike">
                <a:latin typeface="Arial"/>
              </a:endParaRPr>
            </a:p>
          </p:txBody>
        </p:sp>
        <p:sp>
          <p:nvSpPr>
            <p:cNvPr id="8881" name="Line 7"/>
            <p:cNvSpPr/>
            <p:nvPr/>
          </p:nvSpPr>
          <p:spPr>
            <a:xfrm>
              <a:off x="2875320" y="2739960"/>
              <a:ext cx="360" cy="565200"/>
            </a:xfrm>
            <a:prstGeom prst="line">
              <a:avLst/>
            </a:prstGeom>
            <a:ln w="9525">
              <a:solidFill>
                <a:srgbClr val="000000"/>
              </a:solidFill>
              <a:round/>
              <a:tailEnd len="med" type="triangle" w="med"/>
            </a:ln>
          </p:spPr>
          <p:style>
            <a:lnRef idx="0"/>
            <a:fillRef idx="0"/>
            <a:effectRef idx="0"/>
            <a:fontRef idx="minor"/>
          </p:style>
        </p:sp>
      </p:grpSp>
      <p:grpSp>
        <p:nvGrpSpPr>
          <p:cNvPr id="8882" name="Group 8"/>
          <p:cNvGrpSpPr/>
          <p:nvPr/>
        </p:nvGrpSpPr>
        <p:grpSpPr>
          <a:xfrm>
            <a:off x="9012240" y="2079720"/>
            <a:ext cx="1455120" cy="956880"/>
            <a:chOff x="9012240" y="2079720"/>
            <a:chExt cx="1455120" cy="956880"/>
          </a:xfrm>
        </p:grpSpPr>
        <p:sp>
          <p:nvSpPr>
            <p:cNvPr id="8883" name="CustomShape 9"/>
            <p:cNvSpPr/>
            <p:nvPr/>
          </p:nvSpPr>
          <p:spPr>
            <a:xfrm>
              <a:off x="9012240" y="2703600"/>
              <a:ext cx="145512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CLOSE_WAIT</a:t>
              </a:r>
              <a:endParaRPr b="0" lang="en-US" sz="1600" spc="-1" strike="noStrike">
                <a:latin typeface="Arial"/>
              </a:endParaRPr>
            </a:p>
          </p:txBody>
        </p:sp>
        <p:sp>
          <p:nvSpPr>
            <p:cNvPr id="8884" name="Line 10"/>
            <p:cNvSpPr/>
            <p:nvPr/>
          </p:nvSpPr>
          <p:spPr>
            <a:xfrm>
              <a:off x="10077840" y="2079720"/>
              <a:ext cx="360" cy="658800"/>
            </a:xfrm>
            <a:prstGeom prst="line">
              <a:avLst/>
            </a:prstGeom>
            <a:ln w="9525">
              <a:solidFill>
                <a:srgbClr val="000000"/>
              </a:solidFill>
              <a:round/>
              <a:tailEnd len="med" type="triangle" w="med"/>
            </a:ln>
          </p:spPr>
          <p:style>
            <a:lnRef idx="0"/>
            <a:fillRef idx="0"/>
            <a:effectRef idx="0"/>
            <a:fontRef idx="minor"/>
          </p:style>
        </p:sp>
      </p:grpSp>
      <p:grpSp>
        <p:nvGrpSpPr>
          <p:cNvPr id="8885" name="Group 11"/>
          <p:cNvGrpSpPr/>
          <p:nvPr/>
        </p:nvGrpSpPr>
        <p:grpSpPr>
          <a:xfrm>
            <a:off x="5382000" y="3848400"/>
            <a:ext cx="2495520" cy="579240"/>
            <a:chOff x="5382000" y="3848400"/>
            <a:chExt cx="2495520" cy="579240"/>
          </a:xfrm>
        </p:grpSpPr>
        <p:sp>
          <p:nvSpPr>
            <p:cNvPr id="8886" name="Line 12"/>
            <p:cNvSpPr/>
            <p:nvPr/>
          </p:nvSpPr>
          <p:spPr>
            <a:xfrm flipH="1">
              <a:off x="5382000" y="3919680"/>
              <a:ext cx="2495520" cy="507960"/>
            </a:xfrm>
            <a:prstGeom prst="line">
              <a:avLst/>
            </a:prstGeom>
            <a:ln w="28575">
              <a:solidFill>
                <a:srgbClr val="000099"/>
              </a:solidFill>
              <a:round/>
              <a:tailEnd len="med" type="triangle" w="med"/>
            </a:ln>
          </p:spPr>
          <p:style>
            <a:lnRef idx="0"/>
            <a:fillRef idx="0"/>
            <a:effectRef idx="0"/>
            <a:fontRef idx="minor"/>
          </p:style>
        </p:sp>
        <p:sp>
          <p:nvSpPr>
            <p:cNvPr id="8887" name="CustomShape 13"/>
            <p:cNvSpPr/>
            <p:nvPr/>
          </p:nvSpPr>
          <p:spPr>
            <a:xfrm>
              <a:off x="6106320" y="3848400"/>
              <a:ext cx="934200" cy="573840"/>
            </a:xfrm>
            <a:prstGeom prst="rect">
              <a:avLst/>
            </a:prstGeom>
            <a:solidFill>
              <a:srgbClr val="ffffff"/>
            </a:solidFill>
            <a:ln w="0">
              <a:noFill/>
            </a:ln>
          </p:spPr>
          <p:style>
            <a:lnRef idx="0"/>
            <a:fillRef idx="0"/>
            <a:effectRef idx="0"/>
            <a:fontRef idx="minor"/>
          </p:style>
        </p:sp>
        <p:sp>
          <p:nvSpPr>
            <p:cNvPr id="8888" name="CustomShape 14"/>
            <p:cNvSpPr/>
            <p:nvPr/>
          </p:nvSpPr>
          <p:spPr>
            <a:xfrm>
              <a:off x="5678640" y="4045320"/>
              <a:ext cx="18453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FINbit=1, seq=y</a:t>
              </a:r>
              <a:endParaRPr b="0" lang="en-US" sz="1600" spc="-1" strike="noStrike">
                <a:latin typeface="Arial"/>
              </a:endParaRPr>
            </a:p>
          </p:txBody>
        </p:sp>
      </p:grpSp>
      <p:grpSp>
        <p:nvGrpSpPr>
          <p:cNvPr id="8889" name="Group 15"/>
          <p:cNvGrpSpPr/>
          <p:nvPr/>
        </p:nvGrpSpPr>
        <p:grpSpPr>
          <a:xfrm>
            <a:off x="5283720" y="4556160"/>
            <a:ext cx="2737080" cy="582480"/>
            <a:chOff x="5283720" y="4556160"/>
            <a:chExt cx="2737080" cy="582480"/>
          </a:xfrm>
        </p:grpSpPr>
        <p:sp>
          <p:nvSpPr>
            <p:cNvPr id="8890" name="Line 16"/>
            <p:cNvSpPr/>
            <p:nvPr/>
          </p:nvSpPr>
          <p:spPr>
            <a:xfrm>
              <a:off x="5412240" y="4556160"/>
              <a:ext cx="2508120" cy="582480"/>
            </a:xfrm>
            <a:prstGeom prst="line">
              <a:avLst/>
            </a:prstGeom>
            <a:ln w="28575">
              <a:solidFill>
                <a:srgbClr val="000099"/>
              </a:solidFill>
              <a:round/>
              <a:tailEnd len="med" type="triangle" w="med"/>
            </a:ln>
          </p:spPr>
          <p:style>
            <a:lnRef idx="0"/>
            <a:fillRef idx="0"/>
            <a:effectRef idx="0"/>
            <a:fontRef idx="minor"/>
          </p:style>
        </p:sp>
        <p:sp>
          <p:nvSpPr>
            <p:cNvPr id="8891" name="CustomShape 17"/>
            <p:cNvSpPr/>
            <p:nvPr/>
          </p:nvSpPr>
          <p:spPr>
            <a:xfrm>
              <a:off x="5922000" y="4732560"/>
              <a:ext cx="1419840" cy="324360"/>
            </a:xfrm>
            <a:prstGeom prst="rect">
              <a:avLst/>
            </a:prstGeom>
            <a:solidFill>
              <a:srgbClr val="ffffff"/>
            </a:solidFill>
            <a:ln w="0">
              <a:noFill/>
            </a:ln>
          </p:spPr>
          <p:style>
            <a:lnRef idx="0"/>
            <a:fillRef idx="0"/>
            <a:effectRef idx="0"/>
            <a:fontRef idx="minor"/>
          </p:style>
        </p:sp>
        <p:sp>
          <p:nvSpPr>
            <p:cNvPr id="8892" name="CustomShape 18"/>
            <p:cNvSpPr/>
            <p:nvPr/>
          </p:nvSpPr>
          <p:spPr>
            <a:xfrm>
              <a:off x="5283720" y="4673880"/>
              <a:ext cx="27370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ACKbit=1; ACKnum=y+1</a:t>
              </a:r>
              <a:endParaRPr b="0" lang="en-US" sz="1600" spc="-1" strike="noStrike">
                <a:latin typeface="Arial"/>
              </a:endParaRPr>
            </a:p>
          </p:txBody>
        </p:sp>
      </p:grpSp>
      <p:grpSp>
        <p:nvGrpSpPr>
          <p:cNvPr id="8893" name="Group 19"/>
          <p:cNvGrpSpPr/>
          <p:nvPr/>
        </p:nvGrpSpPr>
        <p:grpSpPr>
          <a:xfrm>
            <a:off x="3880800" y="2879280"/>
            <a:ext cx="5065920" cy="851040"/>
            <a:chOff x="3880800" y="2879280"/>
            <a:chExt cx="5065920" cy="851040"/>
          </a:xfrm>
        </p:grpSpPr>
        <p:sp>
          <p:nvSpPr>
            <p:cNvPr id="8894" name="Line 20"/>
            <p:cNvSpPr/>
            <p:nvPr/>
          </p:nvSpPr>
          <p:spPr>
            <a:xfrm flipH="1">
              <a:off x="5339160" y="2879280"/>
              <a:ext cx="2508480" cy="583200"/>
            </a:xfrm>
            <a:prstGeom prst="line">
              <a:avLst/>
            </a:prstGeom>
            <a:ln w="28575">
              <a:solidFill>
                <a:srgbClr val="000099"/>
              </a:solidFill>
              <a:round/>
              <a:tailEnd len="med" type="triangle" w="med"/>
            </a:ln>
          </p:spPr>
          <p:style>
            <a:lnRef idx="0"/>
            <a:fillRef idx="0"/>
            <a:effectRef idx="0"/>
            <a:fontRef idx="minor"/>
          </p:style>
        </p:sp>
        <p:sp>
          <p:nvSpPr>
            <p:cNvPr id="8895" name="CustomShape 21"/>
            <p:cNvSpPr/>
            <p:nvPr/>
          </p:nvSpPr>
          <p:spPr>
            <a:xfrm>
              <a:off x="5848920" y="3013200"/>
              <a:ext cx="1419840" cy="324360"/>
            </a:xfrm>
            <a:prstGeom prst="rect">
              <a:avLst/>
            </a:prstGeom>
            <a:solidFill>
              <a:srgbClr val="ffffff"/>
            </a:solidFill>
            <a:ln w="0">
              <a:noFill/>
            </a:ln>
          </p:spPr>
          <p:style>
            <a:lnRef idx="0"/>
            <a:fillRef idx="0"/>
            <a:effectRef idx="0"/>
            <a:fontRef idx="minor"/>
          </p:style>
        </p:sp>
        <p:sp>
          <p:nvSpPr>
            <p:cNvPr id="8896" name="CustomShape 22"/>
            <p:cNvSpPr/>
            <p:nvPr/>
          </p:nvSpPr>
          <p:spPr>
            <a:xfrm>
              <a:off x="5210640" y="2954520"/>
              <a:ext cx="27370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ACKbit=1; ACKnum=x+1</a:t>
              </a:r>
              <a:endParaRPr b="0" lang="en-US" sz="1600" spc="-1" strike="noStrike">
                <a:latin typeface="Arial"/>
              </a:endParaRPr>
            </a:p>
          </p:txBody>
        </p:sp>
        <p:sp>
          <p:nvSpPr>
            <p:cNvPr id="8897" name="CustomShape 23"/>
            <p:cNvSpPr/>
            <p:nvPr/>
          </p:nvSpPr>
          <p:spPr>
            <a:xfrm>
              <a:off x="3880800" y="3257640"/>
              <a:ext cx="1534680" cy="472680"/>
            </a:xfrm>
            <a:prstGeom prst="rect">
              <a:avLst/>
            </a:prstGeom>
            <a:noFill/>
            <a:ln w="0">
              <a:noFill/>
            </a:ln>
          </p:spPr>
          <p:style>
            <a:lnRef idx="0"/>
            <a:fillRef idx="0"/>
            <a:effectRef idx="0"/>
            <a:fontRef idx="minor"/>
          </p:style>
          <p:txBody>
            <a:bodyPr wrap="none" lIns="90000" rIns="90000" tIns="45000" bIns="45000">
              <a:spAutoFit/>
            </a:bodyPr>
            <a:p>
              <a:pPr algn="r">
                <a:lnSpc>
                  <a:spcPct val="90000"/>
                </a:lnSpc>
                <a:tabLst>
                  <a:tab algn="l" pos="0"/>
                </a:tabLst>
              </a:pPr>
              <a:r>
                <a:rPr b="0" lang="en-US" sz="1400" spc="-1" strike="noStrike">
                  <a:solidFill>
                    <a:srgbClr val="000000"/>
                  </a:solidFill>
                  <a:latin typeface="Tahoma"/>
                  <a:ea typeface="ＭＳ Ｐゴシック"/>
                </a:rPr>
                <a:t> </a:t>
              </a:r>
              <a:r>
                <a:rPr b="0" lang="en-US" sz="1400" spc="-1" strike="noStrike">
                  <a:solidFill>
                    <a:srgbClr val="000000"/>
                  </a:solidFill>
                  <a:latin typeface="Tahoma"/>
                  <a:ea typeface="ＭＳ Ｐゴシック"/>
                </a:rPr>
                <a:t>wait for server</a:t>
              </a:r>
              <a:endParaRPr b="0" lang="en-US" sz="1400" spc="-1" strike="noStrike">
                <a:latin typeface="Arial"/>
              </a:endParaRPr>
            </a:p>
            <a:p>
              <a:pPr algn="r">
                <a:lnSpc>
                  <a:spcPct val="90000"/>
                </a:lnSpc>
                <a:tabLst>
                  <a:tab algn="l" pos="0"/>
                </a:tabLst>
              </a:pPr>
              <a:r>
                <a:rPr b="0" lang="en-US" sz="1400" spc="-1" strike="noStrike">
                  <a:solidFill>
                    <a:srgbClr val="000000"/>
                  </a:solidFill>
                  <a:latin typeface="Tahoma"/>
                  <a:ea typeface="ＭＳ Ｐゴシック"/>
                </a:rPr>
                <a:t>close</a:t>
              </a:r>
              <a:endParaRPr b="0" lang="en-US" sz="1400" spc="-1" strike="noStrike">
                <a:latin typeface="Arial"/>
              </a:endParaRPr>
            </a:p>
          </p:txBody>
        </p:sp>
        <p:sp>
          <p:nvSpPr>
            <p:cNvPr id="8898" name="CustomShape 24"/>
            <p:cNvSpPr/>
            <p:nvPr/>
          </p:nvSpPr>
          <p:spPr>
            <a:xfrm>
              <a:off x="7880040" y="3119760"/>
              <a:ext cx="1066680" cy="47268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400" spc="-1" strike="noStrike">
                  <a:solidFill>
                    <a:srgbClr val="000000"/>
                  </a:solidFill>
                  <a:latin typeface="Tahoma"/>
                  <a:ea typeface="ＭＳ Ｐゴシック"/>
                </a:rPr>
                <a:t>can still</a:t>
              </a:r>
              <a:endParaRPr b="0" lang="en-US" sz="1400" spc="-1" strike="noStrike">
                <a:latin typeface="Arial"/>
              </a:endParaRPr>
            </a:p>
            <a:p>
              <a:pPr>
                <a:lnSpc>
                  <a:spcPct val="90000"/>
                </a:lnSpc>
                <a:tabLst>
                  <a:tab algn="l" pos="0"/>
                </a:tabLst>
              </a:pPr>
              <a:r>
                <a:rPr b="0" lang="en-US" sz="1400" spc="-1" strike="noStrike">
                  <a:solidFill>
                    <a:srgbClr val="000000"/>
                  </a:solidFill>
                  <a:latin typeface="Tahoma"/>
                  <a:ea typeface="ＭＳ Ｐゴシック"/>
                </a:rPr>
                <a:t>send data</a:t>
              </a:r>
              <a:endParaRPr b="0" lang="en-US" sz="1400" spc="-1" strike="noStrike">
                <a:latin typeface="Arial"/>
              </a:endParaRPr>
            </a:p>
          </p:txBody>
        </p:sp>
      </p:grpSp>
      <p:grpSp>
        <p:nvGrpSpPr>
          <p:cNvPr id="8899" name="Group 25"/>
          <p:cNvGrpSpPr/>
          <p:nvPr/>
        </p:nvGrpSpPr>
        <p:grpSpPr>
          <a:xfrm>
            <a:off x="7855560" y="3009960"/>
            <a:ext cx="2617200" cy="1731600"/>
            <a:chOff x="7855560" y="3009960"/>
            <a:chExt cx="2617200" cy="1731600"/>
          </a:xfrm>
        </p:grpSpPr>
        <p:sp>
          <p:nvSpPr>
            <p:cNvPr id="8900" name="CustomShape 26"/>
            <p:cNvSpPr/>
            <p:nvPr/>
          </p:nvSpPr>
          <p:spPr>
            <a:xfrm>
              <a:off x="7855560" y="4268880"/>
              <a:ext cx="1403280" cy="47268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400" spc="-1" strike="noStrike">
                  <a:solidFill>
                    <a:srgbClr val="000000"/>
                  </a:solidFill>
                  <a:latin typeface="Tahoma"/>
                  <a:ea typeface="ＭＳ Ｐゴシック"/>
                </a:rPr>
                <a:t>can no longer</a:t>
              </a:r>
              <a:endParaRPr b="0" lang="en-US" sz="1400" spc="-1" strike="noStrike">
                <a:latin typeface="Arial"/>
              </a:endParaRPr>
            </a:p>
            <a:p>
              <a:pPr>
                <a:lnSpc>
                  <a:spcPct val="90000"/>
                </a:lnSpc>
                <a:tabLst>
                  <a:tab algn="l" pos="0"/>
                </a:tabLst>
              </a:pPr>
              <a:r>
                <a:rPr b="0" lang="en-US" sz="1400" spc="-1" strike="noStrike">
                  <a:solidFill>
                    <a:srgbClr val="000000"/>
                  </a:solidFill>
                  <a:latin typeface="Tahoma"/>
                  <a:ea typeface="ＭＳ Ｐゴシック"/>
                </a:rPr>
                <a:t>send data</a:t>
              </a:r>
              <a:endParaRPr b="0" lang="en-US" sz="1400" spc="-1" strike="noStrike">
                <a:latin typeface="Arial"/>
              </a:endParaRPr>
            </a:p>
          </p:txBody>
        </p:sp>
        <p:grpSp>
          <p:nvGrpSpPr>
            <p:cNvPr id="8901" name="Group 27"/>
            <p:cNvGrpSpPr/>
            <p:nvPr/>
          </p:nvGrpSpPr>
          <p:grpSpPr>
            <a:xfrm>
              <a:off x="9273600" y="3009960"/>
              <a:ext cx="1199160" cy="1144440"/>
              <a:chOff x="9273600" y="3009960"/>
              <a:chExt cx="1199160" cy="1144440"/>
            </a:xfrm>
          </p:grpSpPr>
          <p:sp>
            <p:nvSpPr>
              <p:cNvPr id="8902" name="Line 28"/>
              <p:cNvSpPr/>
              <p:nvPr/>
            </p:nvSpPr>
            <p:spPr>
              <a:xfrm>
                <a:off x="10071720" y="3009960"/>
                <a:ext cx="360" cy="892080"/>
              </a:xfrm>
              <a:prstGeom prst="line">
                <a:avLst/>
              </a:prstGeom>
              <a:ln w="9525">
                <a:solidFill>
                  <a:srgbClr val="000000"/>
                </a:solidFill>
                <a:round/>
                <a:tailEnd len="med" type="triangle" w="med"/>
              </a:ln>
            </p:spPr>
            <p:style>
              <a:lnRef idx="0"/>
              <a:fillRef idx="0"/>
              <a:effectRef idx="0"/>
              <a:fontRef idx="minor"/>
            </p:style>
          </p:sp>
          <p:sp>
            <p:nvSpPr>
              <p:cNvPr id="8903" name="CustomShape 29"/>
              <p:cNvSpPr/>
              <p:nvPr/>
            </p:nvSpPr>
            <p:spPr>
              <a:xfrm>
                <a:off x="9273600" y="3821400"/>
                <a:ext cx="11991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LAST_ACK</a:t>
                </a:r>
                <a:endParaRPr b="0" lang="en-US" sz="1600" spc="-1" strike="noStrike">
                  <a:latin typeface="Arial"/>
                </a:endParaRPr>
              </a:p>
            </p:txBody>
          </p:sp>
        </p:grpSp>
      </p:grpSp>
      <p:grpSp>
        <p:nvGrpSpPr>
          <p:cNvPr id="8904" name="Group 30"/>
          <p:cNvGrpSpPr/>
          <p:nvPr/>
        </p:nvGrpSpPr>
        <p:grpSpPr>
          <a:xfrm>
            <a:off x="9470880" y="4191120"/>
            <a:ext cx="997920" cy="1220400"/>
            <a:chOff x="9470880" y="4191120"/>
            <a:chExt cx="997920" cy="1220400"/>
          </a:xfrm>
        </p:grpSpPr>
        <p:sp>
          <p:nvSpPr>
            <p:cNvPr id="8905" name="CustomShape 31"/>
            <p:cNvSpPr/>
            <p:nvPr/>
          </p:nvSpPr>
          <p:spPr>
            <a:xfrm>
              <a:off x="9470880" y="5078520"/>
              <a:ext cx="99792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CLOSED</a:t>
              </a:r>
              <a:endParaRPr b="0" lang="en-US" sz="1600" spc="-1" strike="noStrike">
                <a:latin typeface="Arial"/>
              </a:endParaRPr>
            </a:p>
          </p:txBody>
        </p:sp>
        <p:sp>
          <p:nvSpPr>
            <p:cNvPr id="8906" name="Line 32"/>
            <p:cNvSpPr/>
            <p:nvPr/>
          </p:nvSpPr>
          <p:spPr>
            <a:xfrm>
              <a:off x="10081080" y="4191120"/>
              <a:ext cx="360" cy="914400"/>
            </a:xfrm>
            <a:prstGeom prst="line">
              <a:avLst/>
            </a:prstGeom>
            <a:ln w="9525">
              <a:solidFill>
                <a:srgbClr val="000000"/>
              </a:solidFill>
              <a:round/>
              <a:tailEnd len="med" type="triangle" w="med"/>
            </a:ln>
          </p:spPr>
          <p:style>
            <a:lnRef idx="0"/>
            <a:fillRef idx="0"/>
            <a:effectRef idx="0"/>
            <a:fontRef idx="minor"/>
          </p:style>
        </p:sp>
      </p:grpSp>
      <p:grpSp>
        <p:nvGrpSpPr>
          <p:cNvPr id="8907" name="Group 33"/>
          <p:cNvGrpSpPr/>
          <p:nvPr/>
        </p:nvGrpSpPr>
        <p:grpSpPr>
          <a:xfrm>
            <a:off x="2437920" y="3583080"/>
            <a:ext cx="1433880" cy="1041120"/>
            <a:chOff x="2437920" y="3583080"/>
            <a:chExt cx="1433880" cy="1041120"/>
          </a:xfrm>
        </p:grpSpPr>
        <p:sp>
          <p:nvSpPr>
            <p:cNvPr id="8908" name="CustomShape 34"/>
            <p:cNvSpPr/>
            <p:nvPr/>
          </p:nvSpPr>
          <p:spPr>
            <a:xfrm>
              <a:off x="2437920" y="4291200"/>
              <a:ext cx="14338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TIMED_WAIT</a:t>
              </a:r>
              <a:endParaRPr b="0" lang="en-US" sz="1600" spc="-1" strike="noStrike">
                <a:latin typeface="Arial"/>
              </a:endParaRPr>
            </a:p>
          </p:txBody>
        </p:sp>
        <p:sp>
          <p:nvSpPr>
            <p:cNvPr id="8909" name="Line 35"/>
            <p:cNvSpPr/>
            <p:nvPr/>
          </p:nvSpPr>
          <p:spPr>
            <a:xfrm>
              <a:off x="2881800" y="3583080"/>
              <a:ext cx="360" cy="766800"/>
            </a:xfrm>
            <a:prstGeom prst="line">
              <a:avLst/>
            </a:prstGeom>
            <a:ln w="9525">
              <a:solidFill>
                <a:srgbClr val="000000"/>
              </a:solidFill>
              <a:round/>
              <a:tailEnd len="med" type="triangle" w="med"/>
            </a:ln>
          </p:spPr>
          <p:style>
            <a:lnRef idx="0"/>
            <a:fillRef idx="0"/>
            <a:effectRef idx="0"/>
            <a:fontRef idx="minor"/>
          </p:style>
        </p:sp>
      </p:grpSp>
      <p:grpSp>
        <p:nvGrpSpPr>
          <p:cNvPr id="8910" name="Group 36"/>
          <p:cNvGrpSpPr/>
          <p:nvPr/>
        </p:nvGrpSpPr>
        <p:grpSpPr>
          <a:xfrm>
            <a:off x="2503440" y="4464000"/>
            <a:ext cx="2886840" cy="1765080"/>
            <a:chOff x="2503440" y="4464000"/>
            <a:chExt cx="2886840" cy="1765080"/>
          </a:xfrm>
        </p:grpSpPr>
        <p:sp>
          <p:nvSpPr>
            <p:cNvPr id="8911" name="Line 37"/>
            <p:cNvSpPr/>
            <p:nvPr/>
          </p:nvSpPr>
          <p:spPr>
            <a:xfrm>
              <a:off x="4758120" y="4475160"/>
              <a:ext cx="11160" cy="1681200"/>
            </a:xfrm>
            <a:prstGeom prst="line">
              <a:avLst/>
            </a:prstGeom>
            <a:ln w="9525">
              <a:solidFill>
                <a:srgbClr val="000000"/>
              </a:solidFill>
              <a:round/>
            </a:ln>
          </p:spPr>
          <p:style>
            <a:lnRef idx="0"/>
            <a:fillRef idx="0"/>
            <a:effectRef idx="0"/>
            <a:fontRef idx="minor"/>
          </p:style>
        </p:sp>
        <p:sp>
          <p:nvSpPr>
            <p:cNvPr id="8912" name="CustomShape 38"/>
            <p:cNvSpPr/>
            <p:nvPr/>
          </p:nvSpPr>
          <p:spPr>
            <a:xfrm>
              <a:off x="3695760" y="4888080"/>
              <a:ext cx="1694520" cy="664200"/>
            </a:xfrm>
            <a:prstGeom prst="rect">
              <a:avLst/>
            </a:prstGeom>
            <a:solidFill>
              <a:srgbClr val="ffffff"/>
            </a:solidFill>
            <a:ln w="0">
              <a:noFill/>
            </a:ln>
          </p:spPr>
          <p:style>
            <a:lnRef idx="0"/>
            <a:fillRef idx="0"/>
            <a:effectRef idx="0"/>
            <a:fontRef idx="minor"/>
          </p:style>
          <p:txBody>
            <a:bodyPr wrap="none" lIns="90000" rIns="90000" tIns="45000" bIns="45000">
              <a:spAutoFit/>
            </a:bodyPr>
            <a:p>
              <a:pPr algn="r">
                <a:lnSpc>
                  <a:spcPct val="90000"/>
                </a:lnSpc>
                <a:tabLst>
                  <a:tab algn="l" pos="0"/>
                </a:tabLst>
              </a:pPr>
              <a:r>
                <a:rPr b="0" lang="en-US" sz="1400" spc="-1" strike="noStrike">
                  <a:solidFill>
                    <a:srgbClr val="000000"/>
                  </a:solidFill>
                  <a:latin typeface="Tahoma"/>
                  <a:ea typeface="ＭＳ Ｐゴシック"/>
                </a:rPr>
                <a:t> </a:t>
              </a:r>
              <a:r>
                <a:rPr b="0" lang="en-US" sz="1400" spc="-1" strike="noStrike">
                  <a:solidFill>
                    <a:srgbClr val="000000"/>
                  </a:solidFill>
                  <a:latin typeface="Tahoma"/>
                  <a:ea typeface="ＭＳ Ｐゴシック"/>
                </a:rPr>
                <a:t>timed wait </a:t>
              </a:r>
              <a:endParaRPr b="0" lang="en-US" sz="1400" spc="-1" strike="noStrike">
                <a:latin typeface="Arial"/>
              </a:endParaRPr>
            </a:p>
            <a:p>
              <a:pPr algn="r">
                <a:lnSpc>
                  <a:spcPct val="90000"/>
                </a:lnSpc>
                <a:tabLst>
                  <a:tab algn="l" pos="0"/>
                </a:tabLst>
              </a:pPr>
              <a:r>
                <a:rPr b="0" lang="en-US" sz="1400" spc="-1" strike="noStrike">
                  <a:solidFill>
                    <a:srgbClr val="000000"/>
                  </a:solidFill>
                  <a:latin typeface="Tahoma"/>
                  <a:ea typeface="ＭＳ Ｐゴシック"/>
                </a:rPr>
                <a:t>for 2*max </a:t>
              </a:r>
              <a:endParaRPr b="0" lang="en-US" sz="1400" spc="-1" strike="noStrike">
                <a:latin typeface="Arial"/>
              </a:endParaRPr>
            </a:p>
            <a:p>
              <a:pPr algn="r">
                <a:lnSpc>
                  <a:spcPct val="90000"/>
                </a:lnSpc>
                <a:tabLst>
                  <a:tab algn="l" pos="0"/>
                </a:tabLst>
              </a:pPr>
              <a:r>
                <a:rPr b="0" lang="en-US" sz="1400" spc="-1" strike="noStrike">
                  <a:solidFill>
                    <a:srgbClr val="000000"/>
                  </a:solidFill>
                  <a:latin typeface="Tahoma"/>
                  <a:ea typeface="ＭＳ Ｐゴシック"/>
                </a:rPr>
                <a:t>segment lifetime</a:t>
              </a:r>
              <a:endParaRPr b="0" lang="en-US" sz="1400" spc="-1" strike="noStrike">
                <a:latin typeface="Arial"/>
              </a:endParaRPr>
            </a:p>
          </p:txBody>
        </p:sp>
        <p:sp>
          <p:nvSpPr>
            <p:cNvPr id="8913" name="Line 39"/>
            <p:cNvSpPr/>
            <p:nvPr/>
          </p:nvSpPr>
          <p:spPr>
            <a:xfrm>
              <a:off x="4634280" y="4464000"/>
              <a:ext cx="225360" cy="360"/>
            </a:xfrm>
            <a:prstGeom prst="line">
              <a:avLst/>
            </a:prstGeom>
            <a:ln w="9525">
              <a:solidFill>
                <a:srgbClr val="000000"/>
              </a:solidFill>
              <a:round/>
            </a:ln>
          </p:spPr>
          <p:style>
            <a:lnRef idx="0"/>
            <a:fillRef idx="0"/>
            <a:effectRef idx="0"/>
            <a:fontRef idx="minor"/>
          </p:style>
        </p:sp>
        <p:sp>
          <p:nvSpPr>
            <p:cNvPr id="8914" name="Line 40"/>
            <p:cNvSpPr/>
            <p:nvPr/>
          </p:nvSpPr>
          <p:spPr>
            <a:xfrm>
              <a:off x="4661280" y="6151680"/>
              <a:ext cx="225360" cy="360"/>
            </a:xfrm>
            <a:prstGeom prst="line">
              <a:avLst/>
            </a:prstGeom>
            <a:ln w="9525">
              <a:solidFill>
                <a:srgbClr val="000000"/>
              </a:solidFill>
              <a:round/>
            </a:ln>
          </p:spPr>
          <p:style>
            <a:lnRef idx="0"/>
            <a:fillRef idx="0"/>
            <a:effectRef idx="0"/>
            <a:fontRef idx="minor"/>
          </p:style>
        </p:sp>
        <p:sp>
          <p:nvSpPr>
            <p:cNvPr id="8915" name="CustomShape 41"/>
            <p:cNvSpPr/>
            <p:nvPr/>
          </p:nvSpPr>
          <p:spPr>
            <a:xfrm>
              <a:off x="2503440" y="5896080"/>
              <a:ext cx="99792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CLOSED</a:t>
              </a:r>
              <a:endParaRPr b="0" lang="en-US" sz="1600" spc="-1" strike="noStrike">
                <a:latin typeface="Arial"/>
              </a:endParaRPr>
            </a:p>
          </p:txBody>
        </p:sp>
        <p:sp>
          <p:nvSpPr>
            <p:cNvPr id="8916" name="Line 42"/>
            <p:cNvSpPr/>
            <p:nvPr/>
          </p:nvSpPr>
          <p:spPr>
            <a:xfrm>
              <a:off x="2870640" y="4610160"/>
              <a:ext cx="360" cy="1332000"/>
            </a:xfrm>
            <a:prstGeom prst="line">
              <a:avLst/>
            </a:prstGeom>
            <a:ln w="9525">
              <a:solidFill>
                <a:srgbClr val="000000"/>
              </a:solidFill>
              <a:round/>
              <a:tailEnd len="med" type="triangle" w="med"/>
            </a:ln>
          </p:spPr>
          <p:style>
            <a:lnRef idx="0"/>
            <a:fillRef idx="0"/>
            <a:effectRef idx="0"/>
            <a:fontRef idx="minor"/>
          </p:style>
        </p:sp>
      </p:grpSp>
      <p:grpSp>
        <p:nvGrpSpPr>
          <p:cNvPr id="8917" name="Group 43"/>
          <p:cNvGrpSpPr/>
          <p:nvPr/>
        </p:nvGrpSpPr>
        <p:grpSpPr>
          <a:xfrm>
            <a:off x="2411640" y="2024280"/>
            <a:ext cx="1351440" cy="696600"/>
            <a:chOff x="2411640" y="2024280"/>
            <a:chExt cx="1351440" cy="696600"/>
          </a:xfrm>
        </p:grpSpPr>
        <p:sp>
          <p:nvSpPr>
            <p:cNvPr id="8918" name="CustomShape 44"/>
            <p:cNvSpPr/>
            <p:nvPr/>
          </p:nvSpPr>
          <p:spPr>
            <a:xfrm>
              <a:off x="2411640" y="2387880"/>
              <a:ext cx="135144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FIN_WAIT_1</a:t>
              </a:r>
              <a:endParaRPr b="0" lang="en-US" sz="1600" spc="-1" strike="noStrike">
                <a:latin typeface="Arial"/>
              </a:endParaRPr>
            </a:p>
          </p:txBody>
        </p:sp>
        <p:sp>
          <p:nvSpPr>
            <p:cNvPr id="8919" name="Line 45"/>
            <p:cNvSpPr/>
            <p:nvPr/>
          </p:nvSpPr>
          <p:spPr>
            <a:xfrm>
              <a:off x="2869200" y="2024280"/>
              <a:ext cx="360" cy="439560"/>
            </a:xfrm>
            <a:prstGeom prst="line">
              <a:avLst/>
            </a:prstGeom>
            <a:ln w="9525">
              <a:solidFill>
                <a:srgbClr val="000000"/>
              </a:solidFill>
              <a:round/>
              <a:tailEnd len="med" type="triangle" w="med"/>
            </a:ln>
          </p:spPr>
          <p:style>
            <a:lnRef idx="0"/>
            <a:fillRef idx="0"/>
            <a:effectRef idx="0"/>
            <a:fontRef idx="minor"/>
          </p:style>
        </p:sp>
      </p:grpSp>
      <p:grpSp>
        <p:nvGrpSpPr>
          <p:cNvPr id="8920" name="Group 46"/>
          <p:cNvGrpSpPr/>
          <p:nvPr/>
        </p:nvGrpSpPr>
        <p:grpSpPr>
          <a:xfrm>
            <a:off x="3072960" y="2078280"/>
            <a:ext cx="4776120" cy="1010160"/>
            <a:chOff x="3072960" y="2078280"/>
            <a:chExt cx="4776120" cy="1010160"/>
          </a:xfrm>
        </p:grpSpPr>
        <p:sp>
          <p:nvSpPr>
            <p:cNvPr id="8921" name="Line 47"/>
            <p:cNvSpPr/>
            <p:nvPr/>
          </p:nvSpPr>
          <p:spPr>
            <a:xfrm>
              <a:off x="5353560" y="2266920"/>
              <a:ext cx="2495520" cy="507960"/>
            </a:xfrm>
            <a:prstGeom prst="line">
              <a:avLst/>
            </a:prstGeom>
            <a:ln w="28575">
              <a:solidFill>
                <a:srgbClr val="000099"/>
              </a:solidFill>
              <a:round/>
              <a:tailEnd len="med" type="triangle" w="med"/>
            </a:ln>
          </p:spPr>
          <p:style>
            <a:lnRef idx="0"/>
            <a:fillRef idx="0"/>
            <a:effectRef idx="0"/>
            <a:fontRef idx="minor"/>
          </p:style>
        </p:sp>
        <p:sp>
          <p:nvSpPr>
            <p:cNvPr id="8922" name="CustomShape 48"/>
            <p:cNvSpPr/>
            <p:nvPr/>
          </p:nvSpPr>
          <p:spPr>
            <a:xfrm>
              <a:off x="6066360" y="2151360"/>
              <a:ext cx="934200" cy="573840"/>
            </a:xfrm>
            <a:prstGeom prst="rect">
              <a:avLst/>
            </a:prstGeom>
            <a:solidFill>
              <a:srgbClr val="ffffff"/>
            </a:solidFill>
            <a:ln w="0">
              <a:noFill/>
            </a:ln>
          </p:spPr>
          <p:style>
            <a:lnRef idx="0"/>
            <a:fillRef idx="0"/>
            <a:effectRef idx="0"/>
            <a:fontRef idx="minor"/>
          </p:style>
        </p:sp>
        <p:sp>
          <p:nvSpPr>
            <p:cNvPr id="8923" name="CustomShape 49"/>
            <p:cNvSpPr/>
            <p:nvPr/>
          </p:nvSpPr>
          <p:spPr>
            <a:xfrm>
              <a:off x="5639040" y="2348280"/>
              <a:ext cx="18453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FINbit=1, seq=x</a:t>
              </a:r>
              <a:endParaRPr b="0" lang="en-US" sz="1600" spc="-1" strike="noStrike">
                <a:latin typeface="Arial"/>
              </a:endParaRPr>
            </a:p>
          </p:txBody>
        </p:sp>
        <p:sp>
          <p:nvSpPr>
            <p:cNvPr id="8924" name="CustomShape 50"/>
            <p:cNvSpPr/>
            <p:nvPr/>
          </p:nvSpPr>
          <p:spPr>
            <a:xfrm>
              <a:off x="3788280" y="2424240"/>
              <a:ext cx="1446840" cy="664200"/>
            </a:xfrm>
            <a:prstGeom prst="rect">
              <a:avLst/>
            </a:prstGeom>
            <a:noFill/>
            <a:ln w="0">
              <a:noFill/>
            </a:ln>
          </p:spPr>
          <p:style>
            <a:lnRef idx="0"/>
            <a:fillRef idx="0"/>
            <a:effectRef idx="0"/>
            <a:fontRef idx="minor"/>
          </p:style>
          <p:txBody>
            <a:bodyPr lIns="90000" rIns="90000" tIns="45000" bIns="45000">
              <a:spAutoFit/>
            </a:bodyPr>
            <a:p>
              <a:pPr algn="r">
                <a:lnSpc>
                  <a:spcPct val="90000"/>
                </a:lnSpc>
                <a:tabLst>
                  <a:tab algn="l" pos="0"/>
                </a:tabLst>
              </a:pPr>
              <a:r>
                <a:rPr b="0" lang="en-US" sz="1400" spc="-1" strike="noStrike">
                  <a:solidFill>
                    <a:srgbClr val="000000"/>
                  </a:solidFill>
                  <a:latin typeface="Tahoma"/>
                  <a:ea typeface="ＭＳ Ｐゴシック"/>
                </a:rPr>
                <a:t>can no longer</a:t>
              </a:r>
              <a:endParaRPr b="0" lang="en-US" sz="1400" spc="-1" strike="noStrike">
                <a:latin typeface="Arial"/>
              </a:endParaRPr>
            </a:p>
            <a:p>
              <a:pPr algn="r">
                <a:lnSpc>
                  <a:spcPct val="90000"/>
                </a:lnSpc>
                <a:tabLst>
                  <a:tab algn="l" pos="0"/>
                </a:tabLst>
              </a:pPr>
              <a:r>
                <a:rPr b="0" lang="en-US" sz="1400" spc="-1" strike="noStrike">
                  <a:solidFill>
                    <a:srgbClr val="000000"/>
                  </a:solidFill>
                  <a:latin typeface="Tahoma"/>
                  <a:ea typeface="ＭＳ Ｐゴシック"/>
                </a:rPr>
                <a:t>send but can</a:t>
              </a:r>
              <a:endParaRPr b="0" lang="en-US" sz="1400" spc="-1" strike="noStrike">
                <a:latin typeface="Arial"/>
              </a:endParaRPr>
            </a:p>
            <a:p>
              <a:pPr algn="r">
                <a:lnSpc>
                  <a:spcPct val="90000"/>
                </a:lnSpc>
                <a:tabLst>
                  <a:tab algn="l" pos="0"/>
                </a:tabLst>
              </a:pPr>
              <a:r>
                <a:rPr b="0" lang="en-US" sz="1400" spc="-1" strike="noStrike">
                  <a:solidFill>
                    <a:srgbClr val="000000"/>
                  </a:solidFill>
                  <a:latin typeface="Tahoma"/>
                  <a:ea typeface="ＭＳ Ｐゴシック"/>
                </a:rPr>
                <a:t> </a:t>
              </a:r>
              <a:r>
                <a:rPr b="0" lang="en-US" sz="1400" spc="-1" strike="noStrike">
                  <a:solidFill>
                    <a:srgbClr val="000000"/>
                  </a:solidFill>
                  <a:latin typeface="Tahoma"/>
                  <a:ea typeface="ＭＳ Ｐゴシック"/>
                </a:rPr>
                <a:t>receive data</a:t>
              </a:r>
              <a:endParaRPr b="0" lang="en-US" sz="1400" spc="-1" strike="noStrike">
                <a:latin typeface="Arial"/>
              </a:endParaRPr>
            </a:p>
          </p:txBody>
        </p:sp>
        <p:sp>
          <p:nvSpPr>
            <p:cNvPr id="8925" name="CustomShape 51"/>
            <p:cNvSpPr/>
            <p:nvPr/>
          </p:nvSpPr>
          <p:spPr>
            <a:xfrm>
              <a:off x="3072960" y="2078280"/>
              <a:ext cx="231336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Courier New"/>
                  <a:ea typeface="ＭＳ Ｐゴシック"/>
                </a:rPr>
                <a:t>clientSocket.close()</a:t>
              </a:r>
              <a:endParaRPr b="0" lang="en-US" sz="1400" spc="-1" strike="noStrike">
                <a:latin typeface="Arial"/>
              </a:endParaRPr>
            </a:p>
          </p:txBody>
        </p:sp>
      </p:grpSp>
      <p:sp>
        <p:nvSpPr>
          <p:cNvPr id="8926" name="CustomShape 52"/>
          <p:cNvSpPr/>
          <p:nvPr/>
        </p:nvSpPr>
        <p:spPr>
          <a:xfrm>
            <a:off x="2016360" y="1346400"/>
            <a:ext cx="1601640" cy="69948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000" spc="-1" strike="noStrike">
                <a:solidFill>
                  <a:srgbClr val="000099"/>
                </a:solidFill>
                <a:latin typeface="Tahoma"/>
                <a:ea typeface="ＭＳ Ｐゴシック"/>
              </a:rPr>
              <a:t>client state</a:t>
            </a:r>
            <a:endParaRPr b="0" lang="en-US" sz="2000" spc="-1" strike="noStrike">
              <a:latin typeface="Arial"/>
            </a:endParaRPr>
          </a:p>
          <a:p>
            <a:pPr algn="r">
              <a:lnSpc>
                <a:spcPct val="100000"/>
              </a:lnSpc>
              <a:tabLst>
                <a:tab algn="l" pos="0"/>
              </a:tabLst>
            </a:pPr>
            <a:endParaRPr b="0" lang="en-US" sz="2000" spc="-1" strike="noStrike">
              <a:latin typeface="Arial"/>
            </a:endParaRPr>
          </a:p>
        </p:txBody>
      </p:sp>
      <p:sp>
        <p:nvSpPr>
          <p:cNvPr id="8927" name="CustomShape 53"/>
          <p:cNvSpPr/>
          <p:nvPr/>
        </p:nvSpPr>
        <p:spPr>
          <a:xfrm>
            <a:off x="8845920" y="1364040"/>
            <a:ext cx="1711440" cy="69948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000" spc="-1" strike="noStrike">
                <a:solidFill>
                  <a:srgbClr val="000099"/>
                </a:solidFill>
                <a:latin typeface="Tahoma"/>
                <a:ea typeface="ＭＳ Ｐゴシック"/>
              </a:rPr>
              <a:t>server state</a:t>
            </a:r>
            <a:endParaRPr b="0" lang="en-US" sz="2000" spc="-1" strike="noStrike">
              <a:latin typeface="Arial"/>
            </a:endParaRPr>
          </a:p>
          <a:p>
            <a:pPr algn="r">
              <a:lnSpc>
                <a:spcPct val="100000"/>
              </a:lnSpc>
              <a:tabLst>
                <a:tab algn="l" pos="0"/>
              </a:tabLst>
            </a:pPr>
            <a:endParaRPr b="0" lang="en-US" sz="2000" spc="-1" strike="noStrike">
              <a:latin typeface="Arial"/>
            </a:endParaRPr>
          </a:p>
        </p:txBody>
      </p:sp>
      <p:sp>
        <p:nvSpPr>
          <p:cNvPr id="8928" name="CustomShape 54"/>
          <p:cNvSpPr/>
          <p:nvPr/>
        </p:nvSpPr>
        <p:spPr>
          <a:xfrm>
            <a:off x="9613440" y="1746360"/>
            <a:ext cx="8211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ESTAB</a:t>
            </a:r>
            <a:endParaRPr b="0" lang="en-US" sz="1600" spc="-1" strike="noStrike">
              <a:latin typeface="Arial"/>
            </a:endParaRPr>
          </a:p>
        </p:txBody>
      </p:sp>
      <p:sp>
        <p:nvSpPr>
          <p:cNvPr id="8929" name="CustomShape 55"/>
          <p:cNvSpPr/>
          <p:nvPr/>
        </p:nvSpPr>
        <p:spPr>
          <a:xfrm>
            <a:off x="2377800" y="1729080"/>
            <a:ext cx="8211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ESTAB</a:t>
            </a:r>
            <a:endParaRPr b="0" lang="en-US" sz="1600" spc="-1" strike="noStrike">
              <a:latin typeface="Arial"/>
            </a:endParaRPr>
          </a:p>
        </p:txBody>
      </p:sp>
      <p:grpSp>
        <p:nvGrpSpPr>
          <p:cNvPr id="8930" name="Group 56"/>
          <p:cNvGrpSpPr/>
          <p:nvPr/>
        </p:nvGrpSpPr>
        <p:grpSpPr>
          <a:xfrm>
            <a:off x="5011560" y="1420920"/>
            <a:ext cx="640440" cy="597600"/>
            <a:chOff x="5011560" y="1420920"/>
            <a:chExt cx="640440" cy="597600"/>
          </a:xfrm>
        </p:grpSpPr>
        <p:pic>
          <p:nvPicPr>
            <p:cNvPr id="8931" name="Picture 89" descr="desktop_computer_stylized_medium"/>
            <p:cNvPicPr/>
            <p:nvPr/>
          </p:nvPicPr>
          <p:blipFill>
            <a:blip r:embed="rId1"/>
            <a:stretch/>
          </p:blipFill>
          <p:spPr>
            <a:xfrm flipH="1">
              <a:off x="5011560" y="1420920"/>
              <a:ext cx="640440" cy="597600"/>
            </a:xfrm>
            <a:prstGeom prst="rect">
              <a:avLst/>
            </a:prstGeom>
            <a:ln w="0">
              <a:noFill/>
            </a:ln>
          </p:spPr>
        </p:pic>
        <p:sp>
          <p:nvSpPr>
            <p:cNvPr id="8932" name="CustomShape 57"/>
            <p:cNvSpPr/>
            <p:nvPr/>
          </p:nvSpPr>
          <p:spPr>
            <a:xfrm flipH="1">
              <a:off x="5280120" y="1478520"/>
              <a:ext cx="309960" cy="2721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8933" name="Group 58"/>
          <p:cNvGrpSpPr/>
          <p:nvPr/>
        </p:nvGrpSpPr>
        <p:grpSpPr>
          <a:xfrm>
            <a:off x="7641360" y="1424160"/>
            <a:ext cx="334080" cy="510480"/>
            <a:chOff x="7641360" y="1424160"/>
            <a:chExt cx="334080" cy="510480"/>
          </a:xfrm>
        </p:grpSpPr>
        <p:sp>
          <p:nvSpPr>
            <p:cNvPr id="8934" name="CustomShape 59"/>
            <p:cNvSpPr/>
            <p:nvPr/>
          </p:nvSpPr>
          <p:spPr>
            <a:xfrm>
              <a:off x="7907760" y="1425240"/>
              <a:ext cx="64440" cy="48672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8935" name="CustomShape 60"/>
            <p:cNvSpPr/>
            <p:nvPr/>
          </p:nvSpPr>
          <p:spPr>
            <a:xfrm>
              <a:off x="7657200" y="1424160"/>
              <a:ext cx="245160" cy="48636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8936" name="CustomShape 61"/>
            <p:cNvSpPr/>
            <p:nvPr/>
          </p:nvSpPr>
          <p:spPr>
            <a:xfrm>
              <a:off x="7920360" y="1454400"/>
              <a:ext cx="37440" cy="4500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8937" name="CustomShape 62"/>
            <p:cNvSpPr/>
            <p:nvPr/>
          </p:nvSpPr>
          <p:spPr>
            <a:xfrm>
              <a:off x="7911360" y="1683360"/>
              <a:ext cx="59760" cy="378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8938" name="CustomShape 63"/>
            <p:cNvSpPr/>
            <p:nvPr/>
          </p:nvSpPr>
          <p:spPr>
            <a:xfrm>
              <a:off x="7658640" y="1481400"/>
              <a:ext cx="137160" cy="7200"/>
            </a:xfrm>
            <a:prstGeom prst="rect">
              <a:avLst/>
            </a:prstGeom>
            <a:solidFill>
              <a:srgbClr val="000000"/>
            </a:solidFill>
            <a:ln w="9525">
              <a:solidFill>
                <a:srgbClr val="000000"/>
              </a:solidFill>
              <a:miter/>
            </a:ln>
          </p:spPr>
          <p:style>
            <a:lnRef idx="0"/>
            <a:fillRef idx="0"/>
            <a:effectRef idx="0"/>
            <a:fontRef idx="minor"/>
          </p:style>
        </p:sp>
        <p:grpSp>
          <p:nvGrpSpPr>
            <p:cNvPr id="8939" name="Group 64"/>
            <p:cNvGrpSpPr/>
            <p:nvPr/>
          </p:nvGrpSpPr>
          <p:grpSpPr>
            <a:xfrm>
              <a:off x="7785720" y="1474920"/>
              <a:ext cx="133920" cy="29160"/>
              <a:chOff x="7785720" y="1474920"/>
              <a:chExt cx="133920" cy="29160"/>
            </a:xfrm>
          </p:grpSpPr>
          <p:sp>
            <p:nvSpPr>
              <p:cNvPr id="8940" name="CustomShape 65"/>
              <p:cNvSpPr/>
              <p:nvPr/>
            </p:nvSpPr>
            <p:spPr>
              <a:xfrm>
                <a:off x="7785720" y="1474920"/>
                <a:ext cx="133920" cy="29160"/>
              </a:xfrm>
              <a:prstGeom prst="roundRect">
                <a:avLst>
                  <a:gd name="adj" fmla="val 50000"/>
                </a:avLst>
              </a:prstGeom>
              <a:solidFill>
                <a:srgbClr val="000000"/>
              </a:solidFill>
              <a:ln w="0">
                <a:noFill/>
              </a:ln>
            </p:spPr>
            <p:style>
              <a:lnRef idx="0"/>
              <a:fillRef idx="0"/>
              <a:effectRef idx="0"/>
              <a:fontRef idx="minor"/>
            </p:style>
          </p:sp>
          <p:sp>
            <p:nvSpPr>
              <p:cNvPr id="8941" name="CustomShape 66"/>
              <p:cNvSpPr/>
              <p:nvPr/>
            </p:nvSpPr>
            <p:spPr>
              <a:xfrm>
                <a:off x="7788960" y="1478160"/>
                <a:ext cx="127800" cy="23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942" name="CustomShape 67"/>
            <p:cNvSpPr/>
            <p:nvPr/>
          </p:nvSpPr>
          <p:spPr>
            <a:xfrm>
              <a:off x="7660440" y="1551240"/>
              <a:ext cx="138600" cy="7200"/>
            </a:xfrm>
            <a:prstGeom prst="rect">
              <a:avLst/>
            </a:prstGeom>
            <a:solidFill>
              <a:srgbClr val="000000"/>
            </a:solidFill>
            <a:ln w="9525">
              <a:solidFill>
                <a:srgbClr val="000000"/>
              </a:solidFill>
              <a:miter/>
            </a:ln>
          </p:spPr>
          <p:style>
            <a:lnRef idx="0"/>
            <a:fillRef idx="0"/>
            <a:effectRef idx="0"/>
            <a:fontRef idx="minor"/>
          </p:style>
        </p:sp>
        <p:grpSp>
          <p:nvGrpSpPr>
            <p:cNvPr id="8943" name="Group 68"/>
            <p:cNvGrpSpPr/>
            <p:nvPr/>
          </p:nvGrpSpPr>
          <p:grpSpPr>
            <a:xfrm>
              <a:off x="7783920" y="1544760"/>
              <a:ext cx="135720" cy="26280"/>
              <a:chOff x="7783920" y="1544760"/>
              <a:chExt cx="135720" cy="26280"/>
            </a:xfrm>
          </p:grpSpPr>
          <p:sp>
            <p:nvSpPr>
              <p:cNvPr id="8944" name="CustomShape 69"/>
              <p:cNvSpPr/>
              <p:nvPr/>
            </p:nvSpPr>
            <p:spPr>
              <a:xfrm>
                <a:off x="7783920" y="1544760"/>
                <a:ext cx="135720" cy="26280"/>
              </a:xfrm>
              <a:prstGeom prst="roundRect">
                <a:avLst>
                  <a:gd name="adj" fmla="val 50000"/>
                </a:avLst>
              </a:prstGeom>
              <a:solidFill>
                <a:srgbClr val="000000"/>
              </a:solidFill>
              <a:ln w="0">
                <a:noFill/>
              </a:ln>
            </p:spPr>
            <p:style>
              <a:lnRef idx="0"/>
              <a:fillRef idx="0"/>
              <a:effectRef idx="0"/>
              <a:fontRef idx="minor"/>
            </p:style>
          </p:sp>
          <p:sp>
            <p:nvSpPr>
              <p:cNvPr id="8945" name="CustomShape 70"/>
              <p:cNvSpPr/>
              <p:nvPr/>
            </p:nvSpPr>
            <p:spPr>
              <a:xfrm>
                <a:off x="7787160" y="1548000"/>
                <a:ext cx="12924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946" name="CustomShape 71"/>
            <p:cNvSpPr/>
            <p:nvPr/>
          </p:nvSpPr>
          <p:spPr>
            <a:xfrm>
              <a:off x="7658640" y="1622520"/>
              <a:ext cx="138600" cy="7200"/>
            </a:xfrm>
            <a:prstGeom prst="rect">
              <a:avLst/>
            </a:prstGeom>
            <a:solidFill>
              <a:srgbClr val="000000"/>
            </a:solidFill>
            <a:ln w="9525">
              <a:solidFill>
                <a:srgbClr val="000000"/>
              </a:solidFill>
              <a:miter/>
            </a:ln>
          </p:spPr>
          <p:style>
            <a:lnRef idx="0"/>
            <a:fillRef idx="0"/>
            <a:effectRef idx="0"/>
            <a:fontRef idx="minor"/>
          </p:style>
        </p:sp>
        <p:sp>
          <p:nvSpPr>
            <p:cNvPr id="8947" name="CustomShape 72"/>
            <p:cNvSpPr/>
            <p:nvPr/>
          </p:nvSpPr>
          <p:spPr>
            <a:xfrm>
              <a:off x="7661880" y="1686240"/>
              <a:ext cx="138600" cy="8640"/>
            </a:xfrm>
            <a:prstGeom prst="rect">
              <a:avLst/>
            </a:prstGeom>
            <a:solidFill>
              <a:srgbClr val="000000"/>
            </a:solidFill>
            <a:ln w="9525">
              <a:solidFill>
                <a:srgbClr val="000000"/>
              </a:solidFill>
              <a:miter/>
            </a:ln>
          </p:spPr>
          <p:style>
            <a:lnRef idx="0"/>
            <a:fillRef idx="0"/>
            <a:effectRef idx="0"/>
            <a:fontRef idx="minor"/>
          </p:style>
        </p:sp>
        <p:grpSp>
          <p:nvGrpSpPr>
            <p:cNvPr id="8948" name="Group 73"/>
            <p:cNvGrpSpPr/>
            <p:nvPr/>
          </p:nvGrpSpPr>
          <p:grpSpPr>
            <a:xfrm>
              <a:off x="7782480" y="1681200"/>
              <a:ext cx="133920" cy="29160"/>
              <a:chOff x="7782480" y="1681200"/>
              <a:chExt cx="133920" cy="29160"/>
            </a:xfrm>
          </p:grpSpPr>
          <p:sp>
            <p:nvSpPr>
              <p:cNvPr id="8949" name="CustomShape 74"/>
              <p:cNvSpPr/>
              <p:nvPr/>
            </p:nvSpPr>
            <p:spPr>
              <a:xfrm>
                <a:off x="7782480" y="1681200"/>
                <a:ext cx="133920" cy="29160"/>
              </a:xfrm>
              <a:prstGeom prst="roundRect">
                <a:avLst>
                  <a:gd name="adj" fmla="val 50000"/>
                </a:avLst>
              </a:prstGeom>
              <a:solidFill>
                <a:srgbClr val="000000"/>
              </a:solidFill>
              <a:ln w="0">
                <a:noFill/>
              </a:ln>
            </p:spPr>
            <p:style>
              <a:lnRef idx="0"/>
              <a:fillRef idx="0"/>
              <a:effectRef idx="0"/>
              <a:fontRef idx="minor"/>
            </p:style>
          </p:sp>
          <p:sp>
            <p:nvSpPr>
              <p:cNvPr id="8950" name="CustomShape 75"/>
              <p:cNvSpPr/>
              <p:nvPr/>
            </p:nvSpPr>
            <p:spPr>
              <a:xfrm>
                <a:off x="7785720" y="1684440"/>
                <a:ext cx="127800" cy="22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951" name="CustomShape 76"/>
            <p:cNvSpPr/>
            <p:nvPr/>
          </p:nvSpPr>
          <p:spPr>
            <a:xfrm>
              <a:off x="7912440" y="1622160"/>
              <a:ext cx="59760" cy="378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8952" name="Group 77"/>
            <p:cNvGrpSpPr/>
            <p:nvPr/>
          </p:nvGrpSpPr>
          <p:grpSpPr>
            <a:xfrm>
              <a:off x="7782480" y="1616400"/>
              <a:ext cx="135360" cy="27720"/>
              <a:chOff x="7782480" y="1616400"/>
              <a:chExt cx="135360" cy="27720"/>
            </a:xfrm>
          </p:grpSpPr>
          <p:sp>
            <p:nvSpPr>
              <p:cNvPr id="8953" name="CustomShape 78"/>
              <p:cNvSpPr/>
              <p:nvPr/>
            </p:nvSpPr>
            <p:spPr>
              <a:xfrm>
                <a:off x="7782480" y="1616400"/>
                <a:ext cx="135360" cy="27720"/>
              </a:xfrm>
              <a:prstGeom prst="roundRect">
                <a:avLst>
                  <a:gd name="adj" fmla="val 50000"/>
                </a:avLst>
              </a:prstGeom>
              <a:solidFill>
                <a:srgbClr val="000000"/>
              </a:solidFill>
              <a:ln w="0">
                <a:noFill/>
              </a:ln>
            </p:spPr>
            <p:style>
              <a:lnRef idx="0"/>
              <a:fillRef idx="0"/>
              <a:effectRef idx="0"/>
              <a:fontRef idx="minor"/>
            </p:style>
          </p:sp>
          <p:sp>
            <p:nvSpPr>
              <p:cNvPr id="8954" name="CustomShape 79"/>
              <p:cNvSpPr/>
              <p:nvPr/>
            </p:nvSpPr>
            <p:spPr>
              <a:xfrm>
                <a:off x="7785720" y="1619280"/>
                <a:ext cx="129240" cy="21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955" name="CustomShape 80"/>
            <p:cNvSpPr/>
            <p:nvPr/>
          </p:nvSpPr>
          <p:spPr>
            <a:xfrm>
              <a:off x="7903080" y="1424160"/>
              <a:ext cx="13320" cy="4881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8956" name="CustomShape 81"/>
            <p:cNvSpPr/>
            <p:nvPr/>
          </p:nvSpPr>
          <p:spPr>
            <a:xfrm>
              <a:off x="7918200" y="1548000"/>
              <a:ext cx="53280" cy="432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8957" name="CustomShape 82"/>
            <p:cNvSpPr/>
            <p:nvPr/>
          </p:nvSpPr>
          <p:spPr>
            <a:xfrm>
              <a:off x="7918920" y="1477800"/>
              <a:ext cx="55080" cy="489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8958" name="CustomShape 83"/>
            <p:cNvSpPr/>
            <p:nvPr/>
          </p:nvSpPr>
          <p:spPr>
            <a:xfrm>
              <a:off x="7966800" y="1891080"/>
              <a:ext cx="8640" cy="18000"/>
            </a:xfrm>
            <a:prstGeom prst="ellipse">
              <a:avLst/>
            </a:prstGeom>
            <a:solidFill>
              <a:srgbClr val="333333"/>
            </a:solidFill>
            <a:ln w="0">
              <a:noFill/>
            </a:ln>
          </p:spPr>
          <p:style>
            <a:lnRef idx="0"/>
            <a:fillRef idx="0"/>
            <a:effectRef idx="0"/>
            <a:fontRef idx="minor"/>
          </p:style>
        </p:sp>
        <p:sp>
          <p:nvSpPr>
            <p:cNvPr id="8959" name="CustomShape 84"/>
            <p:cNvSpPr/>
            <p:nvPr/>
          </p:nvSpPr>
          <p:spPr>
            <a:xfrm>
              <a:off x="7915680" y="1891800"/>
              <a:ext cx="55440" cy="403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8960" name="CustomShape 85"/>
            <p:cNvSpPr/>
            <p:nvPr/>
          </p:nvSpPr>
          <p:spPr>
            <a:xfrm>
              <a:off x="7641360" y="1905480"/>
              <a:ext cx="280080" cy="291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8961" name="CustomShape 86"/>
            <p:cNvSpPr/>
            <p:nvPr/>
          </p:nvSpPr>
          <p:spPr>
            <a:xfrm>
              <a:off x="7657200" y="1913400"/>
              <a:ext cx="249840" cy="1512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8962" name="CustomShape 87"/>
            <p:cNvSpPr/>
            <p:nvPr/>
          </p:nvSpPr>
          <p:spPr>
            <a:xfrm>
              <a:off x="7680960" y="1841760"/>
              <a:ext cx="34200" cy="29160"/>
            </a:xfrm>
            <a:prstGeom prst="ellipse">
              <a:avLst/>
            </a:prstGeom>
            <a:solidFill>
              <a:srgbClr val="33cc33"/>
            </a:solidFill>
            <a:ln w="0">
              <a:noFill/>
            </a:ln>
          </p:spPr>
          <p:style>
            <a:lnRef idx="0"/>
            <a:fillRef idx="0"/>
            <a:effectRef idx="0"/>
            <a:fontRef idx="minor"/>
          </p:style>
        </p:sp>
        <p:sp>
          <p:nvSpPr>
            <p:cNvPr id="8963" name="CustomShape 88"/>
            <p:cNvSpPr/>
            <p:nvPr/>
          </p:nvSpPr>
          <p:spPr>
            <a:xfrm>
              <a:off x="7722360" y="1843200"/>
              <a:ext cx="35640" cy="27720"/>
            </a:xfrm>
            <a:prstGeom prst="ellipse">
              <a:avLst/>
            </a:prstGeom>
            <a:solidFill>
              <a:srgbClr val="ff0000"/>
            </a:solidFill>
            <a:ln w="0">
              <a:noFill/>
            </a:ln>
          </p:spPr>
          <p:style>
            <a:lnRef idx="0"/>
            <a:fillRef idx="0"/>
            <a:effectRef idx="0"/>
            <a:fontRef idx="minor"/>
          </p:style>
        </p:sp>
        <p:sp>
          <p:nvSpPr>
            <p:cNvPr id="8964" name="CustomShape 89"/>
            <p:cNvSpPr/>
            <p:nvPr/>
          </p:nvSpPr>
          <p:spPr>
            <a:xfrm>
              <a:off x="7765200" y="1841760"/>
              <a:ext cx="34200" cy="27720"/>
            </a:xfrm>
            <a:prstGeom prst="ellipse">
              <a:avLst/>
            </a:prstGeom>
            <a:solidFill>
              <a:srgbClr val="33cc33"/>
            </a:solidFill>
            <a:ln w="0">
              <a:noFill/>
            </a:ln>
          </p:spPr>
          <p:style>
            <a:lnRef idx="0"/>
            <a:fillRef idx="0"/>
            <a:effectRef idx="0"/>
            <a:fontRef idx="minor"/>
          </p:style>
        </p:sp>
        <p:sp>
          <p:nvSpPr>
            <p:cNvPr id="8965" name="CustomShape 90"/>
            <p:cNvSpPr/>
            <p:nvPr/>
          </p:nvSpPr>
          <p:spPr>
            <a:xfrm>
              <a:off x="7858800" y="1725840"/>
              <a:ext cx="18000" cy="159480"/>
            </a:xfrm>
            <a:prstGeom prst="rect">
              <a:avLst/>
            </a:prstGeom>
            <a:solidFill>
              <a:srgbClr val="292929"/>
            </a:solidFill>
            <a:ln w="9525">
              <a:solidFill>
                <a:srgbClr val="000000"/>
              </a:solidFill>
              <a:miter/>
            </a:ln>
          </p:spPr>
          <p:style>
            <a:lnRef idx="0"/>
            <a:fillRef idx="0"/>
            <a:effectRef idx="0"/>
            <a:fontRef idx="minor"/>
          </p:style>
        </p:sp>
      </p:grpSp>
    </p:spTree>
  </p:cSld>
  <mc:AlternateContent>
    <mc:Choice Requires="p14">
      <p:transition spd="slow" p14:dur="2000"/>
    </mc:Choice>
    <mc:Fallback>
      <p:transition spd="slow"/>
    </mc:Fallback>
  </mc:AlternateContent>
  <p:timing>
    <p:tnLst>
      <p:par>
        <p:cTn id="3703" dur="indefinite" restart="never" nodeType="tmRoot">
          <p:childTnLst>
            <p:seq>
              <p:cTn id="3704" dur="indefinite" nodeType="mainSeq">
                <p:childTnLst>
                  <p:par>
                    <p:cTn id="3705" fill="hold">
                      <p:stCondLst>
                        <p:cond delay="indefinite"/>
                      </p:stCondLst>
                      <p:childTnLst>
                        <p:par>
                          <p:cTn id="3706" fill="hold">
                            <p:stCondLst>
                              <p:cond delay="0"/>
                            </p:stCondLst>
                            <p:childTnLst>
                              <p:par>
                                <p:cTn id="3707" nodeType="clickEffect" fill="hold" presetClass="entr" presetID="22" presetSubtype="8">
                                  <p:stCondLst>
                                    <p:cond delay="0"/>
                                  </p:stCondLst>
                                  <p:childTnLst>
                                    <p:set>
                                      <p:cBhvr>
                                        <p:cTn id="3708" dur="1" fill="hold">
                                          <p:stCondLst>
                                            <p:cond delay="0"/>
                                          </p:stCondLst>
                                        </p:cTn>
                                        <p:tgtEl>
                                          <p:spTgt spid="8920"/>
                                        </p:tgtEl>
                                        <p:attrNameLst>
                                          <p:attrName>style.visibility</p:attrName>
                                        </p:attrNameLst>
                                      </p:cBhvr>
                                      <p:to>
                                        <p:strVal val="visible"/>
                                      </p:to>
                                    </p:set>
                                    <p:animEffect filter="wipe(left)" transition="in">
                                      <p:cBhvr additive="repl">
                                        <p:cTn id="3709" dur="500"/>
                                        <p:tgtEl>
                                          <p:spTgt spid="8920"/>
                                        </p:tgtEl>
                                      </p:cBhvr>
                                    </p:animEffect>
                                  </p:childTnLst>
                                </p:cTn>
                              </p:par>
                              <p:par>
                                <p:cTn id="3710" nodeType="withEffect" fill="hold" presetClass="entr" presetID="22" presetSubtype="1">
                                  <p:stCondLst>
                                    <p:cond delay="0"/>
                                  </p:stCondLst>
                                  <p:childTnLst>
                                    <p:set>
                                      <p:cBhvr>
                                        <p:cTn id="3711" dur="1" fill="hold">
                                          <p:stCondLst>
                                            <p:cond delay="0"/>
                                          </p:stCondLst>
                                        </p:cTn>
                                        <p:tgtEl>
                                          <p:spTgt spid="8917"/>
                                        </p:tgtEl>
                                        <p:attrNameLst>
                                          <p:attrName>style.visibility</p:attrName>
                                        </p:attrNameLst>
                                      </p:cBhvr>
                                      <p:to>
                                        <p:strVal val="visible"/>
                                      </p:to>
                                    </p:set>
                                    <p:animEffect filter="wipe(up)" transition="in">
                                      <p:cBhvr additive="repl">
                                        <p:cTn id="3712" dur="500"/>
                                        <p:tgtEl>
                                          <p:spTgt spid="8917"/>
                                        </p:tgtEl>
                                      </p:cBhvr>
                                    </p:animEffect>
                                  </p:childTnLst>
                                </p:cTn>
                              </p:par>
                            </p:childTnLst>
                          </p:cTn>
                        </p:par>
                      </p:childTnLst>
                    </p:cTn>
                  </p:par>
                  <p:par>
                    <p:cTn id="3713" fill="hold">
                      <p:stCondLst>
                        <p:cond delay="indefinite"/>
                      </p:stCondLst>
                      <p:childTnLst>
                        <p:par>
                          <p:cTn id="3714" fill="hold">
                            <p:stCondLst>
                              <p:cond delay="0"/>
                            </p:stCondLst>
                            <p:childTnLst>
                              <p:par>
                                <p:cTn id="3715" nodeType="clickEffect" fill="hold" presetClass="entr" presetID="22" presetSubtype="1">
                                  <p:stCondLst>
                                    <p:cond delay="0"/>
                                  </p:stCondLst>
                                  <p:childTnLst>
                                    <p:set>
                                      <p:cBhvr>
                                        <p:cTn id="3716" dur="1" fill="hold">
                                          <p:stCondLst>
                                            <p:cond delay="0"/>
                                          </p:stCondLst>
                                        </p:cTn>
                                        <p:tgtEl>
                                          <p:spTgt spid="8893"/>
                                        </p:tgtEl>
                                        <p:attrNameLst>
                                          <p:attrName>style.visibility</p:attrName>
                                        </p:attrNameLst>
                                      </p:cBhvr>
                                      <p:to>
                                        <p:strVal val="visible"/>
                                      </p:to>
                                    </p:set>
                                    <p:animEffect filter="wipe(up)" transition="in">
                                      <p:cBhvr additive="repl">
                                        <p:cTn id="3717" dur="500"/>
                                        <p:tgtEl>
                                          <p:spTgt spid="8893"/>
                                        </p:tgtEl>
                                      </p:cBhvr>
                                    </p:animEffect>
                                  </p:childTnLst>
                                </p:cTn>
                              </p:par>
                              <p:par>
                                <p:cTn id="3718" nodeType="withEffect" fill="hold" presetClass="entr" presetID="22" presetSubtype="1">
                                  <p:stCondLst>
                                    <p:cond delay="0"/>
                                  </p:stCondLst>
                                  <p:childTnLst>
                                    <p:set>
                                      <p:cBhvr>
                                        <p:cTn id="3719" dur="1" fill="hold">
                                          <p:stCondLst>
                                            <p:cond delay="0"/>
                                          </p:stCondLst>
                                        </p:cTn>
                                        <p:tgtEl>
                                          <p:spTgt spid="8882"/>
                                        </p:tgtEl>
                                        <p:attrNameLst>
                                          <p:attrName>style.visibility</p:attrName>
                                        </p:attrNameLst>
                                      </p:cBhvr>
                                      <p:to>
                                        <p:strVal val="visible"/>
                                      </p:to>
                                    </p:set>
                                    <p:animEffect filter="wipe(up)" transition="in">
                                      <p:cBhvr additive="repl">
                                        <p:cTn id="3720" dur="500"/>
                                        <p:tgtEl>
                                          <p:spTgt spid="8882"/>
                                        </p:tgtEl>
                                      </p:cBhvr>
                                    </p:animEffect>
                                  </p:childTnLst>
                                </p:cTn>
                              </p:par>
                              <p:par>
                                <p:cTn id="3721" nodeType="withEffect" fill="hold" presetClass="entr" presetID="22" presetSubtype="1">
                                  <p:stCondLst>
                                    <p:cond delay="0"/>
                                  </p:stCondLst>
                                  <p:childTnLst>
                                    <p:set>
                                      <p:cBhvr>
                                        <p:cTn id="3722" dur="1" fill="hold">
                                          <p:stCondLst>
                                            <p:cond delay="0"/>
                                          </p:stCondLst>
                                        </p:cTn>
                                        <p:tgtEl>
                                          <p:spTgt spid="8879"/>
                                        </p:tgtEl>
                                        <p:attrNameLst>
                                          <p:attrName>style.visibility</p:attrName>
                                        </p:attrNameLst>
                                      </p:cBhvr>
                                      <p:to>
                                        <p:strVal val="visible"/>
                                      </p:to>
                                    </p:set>
                                    <p:animEffect filter="wipe(up)" transition="in">
                                      <p:cBhvr additive="repl">
                                        <p:cTn id="3723" dur="500"/>
                                        <p:tgtEl>
                                          <p:spTgt spid="8879"/>
                                        </p:tgtEl>
                                      </p:cBhvr>
                                    </p:animEffect>
                                  </p:childTnLst>
                                </p:cTn>
                              </p:par>
                            </p:childTnLst>
                          </p:cTn>
                        </p:par>
                      </p:childTnLst>
                    </p:cTn>
                  </p:par>
                  <p:par>
                    <p:cTn id="3724" fill="hold">
                      <p:stCondLst>
                        <p:cond delay="indefinite"/>
                      </p:stCondLst>
                      <p:childTnLst>
                        <p:par>
                          <p:cTn id="3725" fill="hold">
                            <p:stCondLst>
                              <p:cond delay="0"/>
                            </p:stCondLst>
                            <p:childTnLst>
                              <p:par>
                                <p:cTn id="3726" nodeType="clickEffect" fill="hold" presetClass="entr" presetID="22" presetSubtype="2">
                                  <p:stCondLst>
                                    <p:cond delay="0"/>
                                  </p:stCondLst>
                                  <p:childTnLst>
                                    <p:set>
                                      <p:cBhvr>
                                        <p:cTn id="3727" dur="1" fill="hold">
                                          <p:stCondLst>
                                            <p:cond delay="0"/>
                                          </p:stCondLst>
                                        </p:cTn>
                                        <p:tgtEl>
                                          <p:spTgt spid="8885"/>
                                        </p:tgtEl>
                                        <p:attrNameLst>
                                          <p:attrName>style.visibility</p:attrName>
                                        </p:attrNameLst>
                                      </p:cBhvr>
                                      <p:to>
                                        <p:strVal val="visible"/>
                                      </p:to>
                                    </p:set>
                                    <p:animEffect filter="wipe(right)" transition="in">
                                      <p:cBhvr additive="repl">
                                        <p:cTn id="3728" dur="500"/>
                                        <p:tgtEl>
                                          <p:spTgt spid="8885"/>
                                        </p:tgtEl>
                                      </p:cBhvr>
                                    </p:animEffect>
                                  </p:childTnLst>
                                </p:cTn>
                              </p:par>
                              <p:par>
                                <p:cTn id="3729" nodeType="withEffect" fill="hold" presetClass="entr" presetID="22" presetSubtype="1">
                                  <p:stCondLst>
                                    <p:cond delay="0"/>
                                  </p:stCondLst>
                                  <p:childTnLst>
                                    <p:set>
                                      <p:cBhvr>
                                        <p:cTn id="3730" dur="1" fill="hold">
                                          <p:stCondLst>
                                            <p:cond delay="0"/>
                                          </p:stCondLst>
                                        </p:cTn>
                                        <p:tgtEl>
                                          <p:spTgt spid="8907"/>
                                        </p:tgtEl>
                                        <p:attrNameLst>
                                          <p:attrName>style.visibility</p:attrName>
                                        </p:attrNameLst>
                                      </p:cBhvr>
                                      <p:to>
                                        <p:strVal val="visible"/>
                                      </p:to>
                                    </p:set>
                                    <p:animEffect filter="wipe(up)" transition="in">
                                      <p:cBhvr additive="repl">
                                        <p:cTn id="3731" dur="500"/>
                                        <p:tgtEl>
                                          <p:spTgt spid="8907"/>
                                        </p:tgtEl>
                                      </p:cBhvr>
                                    </p:animEffect>
                                  </p:childTnLst>
                                </p:cTn>
                              </p:par>
                              <p:par>
                                <p:cTn id="3732" nodeType="withEffect" fill="hold" presetClass="entr" presetID="22" presetSubtype="1">
                                  <p:stCondLst>
                                    <p:cond delay="0"/>
                                  </p:stCondLst>
                                  <p:childTnLst>
                                    <p:set>
                                      <p:cBhvr>
                                        <p:cTn id="3733" dur="1" fill="hold">
                                          <p:stCondLst>
                                            <p:cond delay="0"/>
                                          </p:stCondLst>
                                        </p:cTn>
                                        <p:tgtEl>
                                          <p:spTgt spid="8899"/>
                                        </p:tgtEl>
                                        <p:attrNameLst>
                                          <p:attrName>style.visibility</p:attrName>
                                        </p:attrNameLst>
                                      </p:cBhvr>
                                      <p:to>
                                        <p:strVal val="visible"/>
                                      </p:to>
                                    </p:set>
                                    <p:animEffect filter="wipe(up)" transition="in">
                                      <p:cBhvr additive="repl">
                                        <p:cTn id="3734" dur="500"/>
                                        <p:tgtEl>
                                          <p:spTgt spid="8899"/>
                                        </p:tgtEl>
                                      </p:cBhvr>
                                    </p:animEffect>
                                  </p:childTnLst>
                                </p:cTn>
                              </p:par>
                            </p:childTnLst>
                          </p:cTn>
                        </p:par>
                      </p:childTnLst>
                    </p:cTn>
                  </p:par>
                  <p:par>
                    <p:cTn id="3735" fill="hold">
                      <p:stCondLst>
                        <p:cond delay="indefinite"/>
                      </p:stCondLst>
                      <p:childTnLst>
                        <p:par>
                          <p:cTn id="3736" fill="hold">
                            <p:stCondLst>
                              <p:cond delay="0"/>
                            </p:stCondLst>
                            <p:childTnLst>
                              <p:par>
                                <p:cTn id="3737" nodeType="clickEffect" fill="hold" presetClass="entr" presetID="22" presetSubtype="8">
                                  <p:stCondLst>
                                    <p:cond delay="0"/>
                                  </p:stCondLst>
                                  <p:childTnLst>
                                    <p:set>
                                      <p:cBhvr>
                                        <p:cTn id="3738" dur="1" fill="hold">
                                          <p:stCondLst>
                                            <p:cond delay="0"/>
                                          </p:stCondLst>
                                        </p:cTn>
                                        <p:tgtEl>
                                          <p:spTgt spid="8889"/>
                                        </p:tgtEl>
                                        <p:attrNameLst>
                                          <p:attrName>style.visibility</p:attrName>
                                        </p:attrNameLst>
                                      </p:cBhvr>
                                      <p:to>
                                        <p:strVal val="visible"/>
                                      </p:to>
                                    </p:set>
                                    <p:animEffect filter="wipe(left)" transition="in">
                                      <p:cBhvr additive="repl">
                                        <p:cTn id="3739" dur="500"/>
                                        <p:tgtEl>
                                          <p:spTgt spid="8889"/>
                                        </p:tgtEl>
                                      </p:cBhvr>
                                    </p:animEffect>
                                  </p:childTnLst>
                                </p:cTn>
                              </p:par>
                              <p:par>
                                <p:cTn id="3740" nodeType="withEffect" fill="hold" presetClass="entr" presetID="22" presetSubtype="1">
                                  <p:stCondLst>
                                    <p:cond delay="0"/>
                                  </p:stCondLst>
                                  <p:childTnLst>
                                    <p:set>
                                      <p:cBhvr>
                                        <p:cTn id="3741" dur="1" fill="hold">
                                          <p:stCondLst>
                                            <p:cond delay="0"/>
                                          </p:stCondLst>
                                        </p:cTn>
                                        <p:tgtEl>
                                          <p:spTgt spid="8910"/>
                                        </p:tgtEl>
                                        <p:attrNameLst>
                                          <p:attrName>style.visibility</p:attrName>
                                        </p:attrNameLst>
                                      </p:cBhvr>
                                      <p:to>
                                        <p:strVal val="visible"/>
                                      </p:to>
                                    </p:set>
                                    <p:animEffect filter="wipe(up)" transition="in">
                                      <p:cBhvr additive="repl">
                                        <p:cTn id="3742" dur="500"/>
                                        <p:tgtEl>
                                          <p:spTgt spid="8910"/>
                                        </p:tgtEl>
                                      </p:cBhvr>
                                    </p:animEffect>
                                  </p:childTnLst>
                                </p:cTn>
                              </p:par>
                              <p:par>
                                <p:cTn id="3743" nodeType="withEffect" fill="hold" presetClass="entr" presetID="22" presetSubtype="1">
                                  <p:stCondLst>
                                    <p:cond delay="0"/>
                                  </p:stCondLst>
                                  <p:childTnLst>
                                    <p:set>
                                      <p:cBhvr>
                                        <p:cTn id="3744" dur="1" fill="hold">
                                          <p:stCondLst>
                                            <p:cond delay="0"/>
                                          </p:stCondLst>
                                        </p:cTn>
                                        <p:tgtEl>
                                          <p:spTgt spid="8904"/>
                                        </p:tgtEl>
                                        <p:attrNameLst>
                                          <p:attrName>style.visibility</p:attrName>
                                        </p:attrNameLst>
                                      </p:cBhvr>
                                      <p:to>
                                        <p:strVal val="visible"/>
                                      </p:to>
                                    </p:set>
                                    <p:animEffect filter="wipe(up)" transition="in">
                                      <p:cBhvr additive="repl">
                                        <p:cTn id="3745" dur="500"/>
                                        <p:tgtEl>
                                          <p:spTgt spid="89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66" name="CustomShape 1"/>
          <p:cNvSpPr/>
          <p:nvPr/>
        </p:nvSpPr>
        <p:spPr>
          <a:xfrm>
            <a:off x="798840" y="2768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throughput</a:t>
            </a:r>
            <a:endParaRPr b="0" lang="en-US" sz="4800" spc="-1" strike="noStrike">
              <a:latin typeface="Arial"/>
            </a:endParaRPr>
          </a:p>
        </p:txBody>
      </p:sp>
      <p:sp>
        <p:nvSpPr>
          <p:cNvPr id="8967" name="CustomShape 2"/>
          <p:cNvSpPr/>
          <p:nvPr/>
        </p:nvSpPr>
        <p:spPr>
          <a:xfrm>
            <a:off x="1143000" y="1235160"/>
            <a:ext cx="10678320" cy="464580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avg. TCP thruput as function of window size, RTT?</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ignore slow start, assume there is always data to send</a:t>
            </a:r>
            <a:endParaRPr b="0" lang="en-US" sz="2400" spc="-1" strike="noStrike">
              <a:latin typeface="Arial"/>
            </a:endParaRPr>
          </a:p>
          <a:p>
            <a:pPr marL="352440" indent="-21960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W: window size </a:t>
            </a:r>
            <a:r>
              <a:rPr b="0" lang="en-US" sz="1600" spc="-1" strike="noStrike">
                <a:solidFill>
                  <a:srgbClr val="000000"/>
                </a:solidFill>
                <a:latin typeface="Calibri"/>
                <a:ea typeface="ＭＳ Ｐゴシック"/>
              </a:rPr>
              <a:t>(measured in bytes)</a:t>
            </a:r>
            <a:r>
              <a:rPr b="0" lang="en-US" sz="2800" spc="-1" strike="noStrike">
                <a:solidFill>
                  <a:srgbClr val="000000"/>
                </a:solidFill>
                <a:latin typeface="Calibri"/>
                <a:ea typeface="ＭＳ Ｐゴシック"/>
              </a:rPr>
              <a:t> where loss occurs</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avg. window size (# in-flight bytes) is ¾ W</a:t>
            </a:r>
            <a:endParaRPr b="0" lang="en-US" sz="24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avg. thruput is 3/4W per RTT</a:t>
            </a:r>
            <a:endParaRPr b="0" lang="en-US" sz="2400" spc="-1" strike="noStrike">
              <a:latin typeface="Arial"/>
            </a:endParaRPr>
          </a:p>
        </p:txBody>
      </p:sp>
      <p:grpSp>
        <p:nvGrpSpPr>
          <p:cNvPr id="8968" name="Group 3"/>
          <p:cNvGrpSpPr/>
          <p:nvPr/>
        </p:nvGrpSpPr>
        <p:grpSpPr>
          <a:xfrm>
            <a:off x="2348640" y="4173480"/>
            <a:ext cx="4885560" cy="1998720"/>
            <a:chOff x="2348640" y="4173480"/>
            <a:chExt cx="4885560" cy="1998720"/>
          </a:xfrm>
        </p:grpSpPr>
        <p:sp>
          <p:nvSpPr>
            <p:cNvPr id="8969" name="CustomShape 4"/>
            <p:cNvSpPr/>
            <p:nvPr/>
          </p:nvSpPr>
          <p:spPr>
            <a:xfrm>
              <a:off x="2994120" y="4370400"/>
              <a:ext cx="3936240" cy="916560"/>
            </a:xfrm>
            <a:custGeom>
              <a:avLst/>
              <a:gdLst/>
              <a:ahLst/>
              <a:rect l="l" t="t" r="r" b="b"/>
              <a:pathLst>
                <a:path w="2481" h="579">
                  <a:moveTo>
                    <a:pt x="0" y="573"/>
                  </a:moveTo>
                  <a:lnTo>
                    <a:pt x="414" y="18"/>
                  </a:lnTo>
                  <a:lnTo>
                    <a:pt x="414" y="579"/>
                  </a:lnTo>
                  <a:lnTo>
                    <a:pt x="819" y="18"/>
                  </a:lnTo>
                  <a:lnTo>
                    <a:pt x="825" y="579"/>
                  </a:lnTo>
                  <a:lnTo>
                    <a:pt x="1245" y="15"/>
                  </a:lnTo>
                  <a:lnTo>
                    <a:pt x="1245" y="576"/>
                  </a:lnTo>
                  <a:lnTo>
                    <a:pt x="1647" y="6"/>
                  </a:lnTo>
                  <a:lnTo>
                    <a:pt x="1647" y="570"/>
                  </a:lnTo>
                  <a:lnTo>
                    <a:pt x="2064" y="6"/>
                  </a:lnTo>
                  <a:lnTo>
                    <a:pt x="2064" y="564"/>
                  </a:lnTo>
                  <a:lnTo>
                    <a:pt x="2481" y="0"/>
                  </a:lnTo>
                </a:path>
              </a:pathLst>
            </a:custGeom>
            <a:noFill/>
            <a:ln w="28575">
              <a:solidFill>
                <a:srgbClr val="cc0000"/>
              </a:solidFill>
              <a:round/>
            </a:ln>
          </p:spPr>
          <p:style>
            <a:lnRef idx="0"/>
            <a:fillRef idx="0"/>
            <a:effectRef idx="0"/>
            <a:fontRef idx="minor"/>
          </p:style>
        </p:sp>
        <p:sp>
          <p:nvSpPr>
            <p:cNvPr id="8970" name="Line 5"/>
            <p:cNvSpPr/>
            <p:nvPr/>
          </p:nvSpPr>
          <p:spPr>
            <a:xfrm>
              <a:off x="2989080" y="6162480"/>
              <a:ext cx="4245120" cy="360"/>
            </a:xfrm>
            <a:prstGeom prst="line">
              <a:avLst/>
            </a:prstGeom>
            <a:ln w="19050">
              <a:solidFill>
                <a:schemeClr val="tx1"/>
              </a:solidFill>
              <a:round/>
            </a:ln>
          </p:spPr>
          <p:style>
            <a:lnRef idx="0"/>
            <a:fillRef idx="0"/>
            <a:effectRef idx="0"/>
            <a:fontRef idx="minor"/>
          </p:style>
        </p:sp>
        <p:sp>
          <p:nvSpPr>
            <p:cNvPr id="8971" name="Line 6"/>
            <p:cNvSpPr/>
            <p:nvPr/>
          </p:nvSpPr>
          <p:spPr>
            <a:xfrm>
              <a:off x="3000240" y="4173480"/>
              <a:ext cx="360" cy="1998720"/>
            </a:xfrm>
            <a:prstGeom prst="line">
              <a:avLst/>
            </a:prstGeom>
            <a:ln w="19050">
              <a:solidFill>
                <a:schemeClr val="tx1"/>
              </a:solidFill>
              <a:round/>
            </a:ln>
          </p:spPr>
          <p:style>
            <a:lnRef idx="0"/>
            <a:fillRef idx="0"/>
            <a:effectRef idx="0"/>
            <a:fontRef idx="minor"/>
          </p:style>
        </p:sp>
        <p:sp>
          <p:nvSpPr>
            <p:cNvPr id="8972" name="Line 7"/>
            <p:cNvSpPr/>
            <p:nvPr/>
          </p:nvSpPr>
          <p:spPr>
            <a:xfrm>
              <a:off x="2879640" y="4394160"/>
              <a:ext cx="114120" cy="360"/>
            </a:xfrm>
            <a:prstGeom prst="line">
              <a:avLst/>
            </a:prstGeom>
            <a:ln w="19050">
              <a:solidFill>
                <a:schemeClr val="tx1"/>
              </a:solidFill>
              <a:round/>
            </a:ln>
          </p:spPr>
          <p:style>
            <a:lnRef idx="0"/>
            <a:fillRef idx="0"/>
            <a:effectRef idx="0"/>
            <a:fontRef idx="minor"/>
          </p:style>
        </p:sp>
        <p:sp>
          <p:nvSpPr>
            <p:cNvPr id="8973" name="Line 8"/>
            <p:cNvSpPr/>
            <p:nvPr/>
          </p:nvSpPr>
          <p:spPr>
            <a:xfrm>
              <a:off x="2879640" y="5260680"/>
              <a:ext cx="114120" cy="360"/>
            </a:xfrm>
            <a:prstGeom prst="line">
              <a:avLst/>
            </a:prstGeom>
            <a:ln w="19050">
              <a:solidFill>
                <a:schemeClr val="tx1"/>
              </a:solidFill>
              <a:round/>
            </a:ln>
          </p:spPr>
          <p:style>
            <a:lnRef idx="0"/>
            <a:fillRef idx="0"/>
            <a:effectRef idx="0"/>
            <a:fontRef idx="minor"/>
          </p:style>
        </p:sp>
        <p:sp>
          <p:nvSpPr>
            <p:cNvPr id="8974" name="CustomShape 9"/>
            <p:cNvSpPr/>
            <p:nvPr/>
          </p:nvSpPr>
          <p:spPr>
            <a:xfrm>
              <a:off x="2513880" y="4206960"/>
              <a:ext cx="38088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Tahoma"/>
                  <a:ea typeface="ＭＳ Ｐゴシック"/>
                </a:rPr>
                <a:t>W</a:t>
              </a:r>
              <a:endParaRPr b="0" lang="en-US" sz="1600" spc="-1" strike="noStrike">
                <a:latin typeface="Arial"/>
              </a:endParaRPr>
            </a:p>
          </p:txBody>
        </p:sp>
        <p:sp>
          <p:nvSpPr>
            <p:cNvPr id="8975" name="CustomShape 10"/>
            <p:cNvSpPr/>
            <p:nvPr/>
          </p:nvSpPr>
          <p:spPr>
            <a:xfrm>
              <a:off x="2348640" y="5087880"/>
              <a:ext cx="57888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Tahoma"/>
                  <a:ea typeface="ＭＳ Ｐゴシック"/>
                </a:rPr>
                <a:t>W/2</a:t>
              </a:r>
              <a:endParaRPr b="0" lang="en-US" sz="1600" spc="-1" strike="noStrike">
                <a:latin typeface="Arial"/>
              </a:endParaRPr>
            </a:p>
          </p:txBody>
        </p:sp>
      </p:grpSp>
      <p:grpSp>
        <p:nvGrpSpPr>
          <p:cNvPr id="8976" name="Group 11"/>
          <p:cNvGrpSpPr/>
          <p:nvPr/>
        </p:nvGrpSpPr>
        <p:grpSpPr>
          <a:xfrm>
            <a:off x="3024360" y="3552840"/>
            <a:ext cx="3965760" cy="618120"/>
            <a:chOff x="3024360" y="3552840"/>
            <a:chExt cx="3965760" cy="618120"/>
          </a:xfrm>
        </p:grpSpPr>
        <p:sp>
          <p:nvSpPr>
            <p:cNvPr id="8977" name="CustomShape 12"/>
            <p:cNvSpPr/>
            <p:nvPr/>
          </p:nvSpPr>
          <p:spPr>
            <a:xfrm>
              <a:off x="3024360" y="3679920"/>
              <a:ext cx="2361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Tahoma"/>
                  <a:ea typeface="ＭＳ Ｐゴシック"/>
                </a:rPr>
                <a:t>avg TCP thruput = </a:t>
              </a:r>
              <a:endParaRPr b="0" lang="en-US" sz="1800" spc="-1" strike="noStrike">
                <a:latin typeface="Arial"/>
              </a:endParaRPr>
            </a:p>
          </p:txBody>
        </p:sp>
        <p:grpSp>
          <p:nvGrpSpPr>
            <p:cNvPr id="8978" name="Group 13"/>
            <p:cNvGrpSpPr/>
            <p:nvPr/>
          </p:nvGrpSpPr>
          <p:grpSpPr>
            <a:xfrm>
              <a:off x="5136120" y="3552840"/>
              <a:ext cx="1854000" cy="618120"/>
              <a:chOff x="5136120" y="3552840"/>
              <a:chExt cx="1854000" cy="618120"/>
            </a:xfrm>
          </p:grpSpPr>
          <p:sp>
            <p:nvSpPr>
              <p:cNvPr id="8979" name="CustomShape 14"/>
              <p:cNvSpPr/>
              <p:nvPr/>
            </p:nvSpPr>
            <p:spPr>
              <a:xfrm>
                <a:off x="5140800" y="3552840"/>
                <a:ext cx="3243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Tahoma"/>
                    <a:ea typeface="ＭＳ Ｐゴシック"/>
                  </a:rPr>
                  <a:t>3</a:t>
                </a:r>
                <a:endParaRPr b="0" lang="en-US" sz="1800" spc="-1" strike="noStrike">
                  <a:latin typeface="Arial"/>
                </a:endParaRPr>
              </a:p>
            </p:txBody>
          </p:sp>
          <p:sp>
            <p:nvSpPr>
              <p:cNvPr id="8980" name="CustomShape 15"/>
              <p:cNvSpPr/>
              <p:nvPr/>
            </p:nvSpPr>
            <p:spPr>
              <a:xfrm>
                <a:off x="5136120" y="3807000"/>
                <a:ext cx="3243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Tahoma"/>
                    <a:ea typeface="ＭＳ Ｐゴシック"/>
                  </a:rPr>
                  <a:t>4</a:t>
                </a:r>
                <a:endParaRPr b="0" lang="en-US" sz="1800" spc="-1" strike="noStrike">
                  <a:latin typeface="Arial"/>
                </a:endParaRPr>
              </a:p>
            </p:txBody>
          </p:sp>
          <p:sp>
            <p:nvSpPr>
              <p:cNvPr id="8981" name="Line 16"/>
              <p:cNvSpPr/>
              <p:nvPr/>
            </p:nvSpPr>
            <p:spPr>
              <a:xfrm>
                <a:off x="5223600" y="3868560"/>
                <a:ext cx="139680" cy="360"/>
              </a:xfrm>
              <a:prstGeom prst="line">
                <a:avLst/>
              </a:prstGeom>
              <a:ln w="19050">
                <a:solidFill>
                  <a:schemeClr val="tx1"/>
                </a:solidFill>
                <a:round/>
              </a:ln>
            </p:spPr>
            <p:style>
              <a:lnRef idx="0"/>
              <a:fillRef idx="0"/>
              <a:effectRef idx="0"/>
              <a:fontRef idx="minor"/>
            </p:style>
          </p:sp>
          <p:sp>
            <p:nvSpPr>
              <p:cNvPr id="8982" name="CustomShape 17"/>
              <p:cNvSpPr/>
              <p:nvPr/>
            </p:nvSpPr>
            <p:spPr>
              <a:xfrm>
                <a:off x="5459760" y="3559320"/>
                <a:ext cx="4053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Tahoma"/>
                    <a:ea typeface="ＭＳ Ｐゴシック"/>
                  </a:rPr>
                  <a:t>W</a:t>
                </a:r>
                <a:endParaRPr b="0" lang="en-US" sz="1800" spc="-1" strike="noStrike">
                  <a:latin typeface="Arial"/>
                </a:endParaRPr>
              </a:p>
            </p:txBody>
          </p:sp>
          <p:sp>
            <p:nvSpPr>
              <p:cNvPr id="8983" name="CustomShape 18"/>
              <p:cNvSpPr/>
              <p:nvPr/>
            </p:nvSpPr>
            <p:spPr>
              <a:xfrm>
                <a:off x="5394960" y="3800520"/>
                <a:ext cx="5972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Tahoma"/>
                    <a:ea typeface="ＭＳ Ｐゴシック"/>
                  </a:rPr>
                  <a:t>RTT</a:t>
                </a:r>
                <a:endParaRPr b="0" lang="en-US" sz="1800" spc="-1" strike="noStrike">
                  <a:latin typeface="Arial"/>
                </a:endParaRPr>
              </a:p>
            </p:txBody>
          </p:sp>
          <p:sp>
            <p:nvSpPr>
              <p:cNvPr id="8984" name="Line 19"/>
              <p:cNvSpPr/>
              <p:nvPr/>
            </p:nvSpPr>
            <p:spPr>
              <a:xfrm>
                <a:off x="5502960" y="3868560"/>
                <a:ext cx="333360" cy="360"/>
              </a:xfrm>
              <a:prstGeom prst="line">
                <a:avLst/>
              </a:prstGeom>
              <a:ln w="19050">
                <a:solidFill>
                  <a:schemeClr val="tx1"/>
                </a:solidFill>
                <a:round/>
              </a:ln>
            </p:spPr>
            <p:style>
              <a:lnRef idx="0"/>
              <a:fillRef idx="0"/>
              <a:effectRef idx="0"/>
              <a:fontRef idx="minor"/>
            </p:style>
          </p:sp>
          <p:sp>
            <p:nvSpPr>
              <p:cNvPr id="8985" name="CustomShape 20"/>
              <p:cNvSpPr/>
              <p:nvPr/>
            </p:nvSpPr>
            <p:spPr>
              <a:xfrm>
                <a:off x="5842800" y="3695760"/>
                <a:ext cx="114732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Tahoma"/>
                    <a:ea typeface="ＭＳ Ｐゴシック"/>
                  </a:rPr>
                  <a:t>bytes/sec</a:t>
                </a:r>
                <a:endParaRPr b="0" lang="en-US" sz="1600" spc="-1" strike="noStrike">
                  <a:latin typeface="Arial"/>
                </a:endParaRPr>
              </a:p>
            </p:txBody>
          </p:sp>
        </p:grpSp>
      </p:gr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702" name="Group 1"/>
          <p:cNvGrpSpPr/>
          <p:nvPr/>
        </p:nvGrpSpPr>
        <p:grpSpPr>
          <a:xfrm>
            <a:off x="144000" y="827280"/>
            <a:ext cx="11904120" cy="4737240"/>
            <a:chOff x="144000" y="827280"/>
            <a:chExt cx="11904120" cy="4737240"/>
          </a:xfrm>
        </p:grpSpPr>
        <p:sp>
          <p:nvSpPr>
            <p:cNvPr id="1703" name="CustomShape 2"/>
            <p:cNvSpPr/>
            <p:nvPr/>
          </p:nvSpPr>
          <p:spPr>
            <a:xfrm>
              <a:off x="4121640" y="1298160"/>
              <a:ext cx="844200" cy="3160080"/>
            </a:xfrm>
            <a:custGeom>
              <a:avLst/>
              <a:gdLst/>
              <a:ahLst/>
              <a:rect l="l" t="t"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a:gradFill>
            <a:ln w="9525">
              <a:solidFill>
                <a:srgbClr val="dddddd"/>
              </a:solidFill>
              <a:round/>
            </a:ln>
          </p:spPr>
          <p:style>
            <a:lnRef idx="0"/>
            <a:fillRef idx="0"/>
            <a:effectRef idx="0"/>
            <a:fontRef idx="minor"/>
          </p:style>
        </p:sp>
        <p:sp>
          <p:nvSpPr>
            <p:cNvPr id="1704" name="CustomShape 3"/>
            <p:cNvSpPr/>
            <p:nvPr/>
          </p:nvSpPr>
          <p:spPr>
            <a:xfrm>
              <a:off x="4961160" y="1375200"/>
              <a:ext cx="2291760" cy="3005640"/>
            </a:xfrm>
            <a:prstGeom prst="rect">
              <a:avLst/>
            </a:prstGeom>
            <a:solidFill>
              <a:srgbClr val="000099"/>
            </a:solidFill>
            <a:ln w="0">
              <a:noFill/>
            </a:ln>
          </p:spPr>
          <p:style>
            <a:lnRef idx="0"/>
            <a:fillRef idx="0"/>
            <a:effectRef idx="0"/>
            <a:fontRef idx="minor"/>
          </p:style>
        </p:sp>
        <p:sp>
          <p:nvSpPr>
            <p:cNvPr id="1705" name="CustomShape 4"/>
            <p:cNvSpPr/>
            <p:nvPr/>
          </p:nvSpPr>
          <p:spPr>
            <a:xfrm>
              <a:off x="4907520" y="1457280"/>
              <a:ext cx="2255040" cy="3003120"/>
            </a:xfrm>
            <a:prstGeom prst="rect">
              <a:avLst/>
            </a:prstGeom>
            <a:solidFill>
              <a:srgbClr val="ffffff"/>
            </a:solidFill>
            <a:ln w="28575">
              <a:solidFill>
                <a:srgbClr val="000000"/>
              </a:solidFill>
              <a:miter/>
            </a:ln>
          </p:spPr>
          <p:style>
            <a:lnRef idx="0"/>
            <a:fillRef idx="0"/>
            <a:effectRef idx="0"/>
            <a:fontRef idx="minor"/>
          </p:style>
        </p:sp>
        <p:sp>
          <p:nvSpPr>
            <p:cNvPr id="1706" name="Line 5"/>
            <p:cNvSpPr/>
            <p:nvPr/>
          </p:nvSpPr>
          <p:spPr>
            <a:xfrm>
              <a:off x="4916880" y="2626200"/>
              <a:ext cx="2238120" cy="4680"/>
            </a:xfrm>
            <a:prstGeom prst="line">
              <a:avLst/>
            </a:prstGeom>
            <a:ln w="28575">
              <a:solidFill>
                <a:srgbClr val="000000"/>
              </a:solidFill>
              <a:round/>
            </a:ln>
          </p:spPr>
          <p:style>
            <a:lnRef idx="0"/>
            <a:fillRef idx="0"/>
            <a:effectRef idx="0"/>
            <a:fontRef idx="minor"/>
          </p:style>
        </p:sp>
        <p:sp>
          <p:nvSpPr>
            <p:cNvPr id="1707" name="CustomShape 6"/>
            <p:cNvSpPr/>
            <p:nvPr/>
          </p:nvSpPr>
          <p:spPr>
            <a:xfrm>
              <a:off x="5026680" y="26758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p:txBody>
        </p:sp>
        <p:sp>
          <p:nvSpPr>
            <p:cNvPr id="1708" name="Line 7"/>
            <p:cNvSpPr/>
            <p:nvPr/>
          </p:nvSpPr>
          <p:spPr>
            <a:xfrm>
              <a:off x="4919040" y="3108240"/>
              <a:ext cx="2233440" cy="360"/>
            </a:xfrm>
            <a:prstGeom prst="line">
              <a:avLst/>
            </a:prstGeom>
            <a:ln w="28575">
              <a:solidFill>
                <a:srgbClr val="000000"/>
              </a:solidFill>
              <a:round/>
            </a:ln>
          </p:spPr>
          <p:style>
            <a:lnRef idx="0"/>
            <a:fillRef idx="0"/>
            <a:effectRef idx="0"/>
            <a:fontRef idx="minor"/>
          </p:style>
        </p:sp>
        <p:sp>
          <p:nvSpPr>
            <p:cNvPr id="1709" name="CustomShape 8"/>
            <p:cNvSpPr/>
            <p:nvPr/>
          </p:nvSpPr>
          <p:spPr>
            <a:xfrm>
              <a:off x="5016960" y="403884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1710" name="CustomShape 9"/>
            <p:cNvSpPr/>
            <p:nvPr/>
          </p:nvSpPr>
          <p:spPr>
            <a:xfrm>
              <a:off x="5016960" y="359424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1711" name="CustomShape 10"/>
            <p:cNvSpPr/>
            <p:nvPr/>
          </p:nvSpPr>
          <p:spPr>
            <a:xfrm>
              <a:off x="5016960" y="315180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a:t>
              </a:r>
              <a:endParaRPr b="0" lang="en-US" sz="2000" spc="-1" strike="noStrike">
                <a:latin typeface="Arial"/>
              </a:endParaRPr>
            </a:p>
          </p:txBody>
        </p:sp>
        <p:sp>
          <p:nvSpPr>
            <p:cNvPr id="1712" name="Line 11"/>
            <p:cNvSpPr/>
            <p:nvPr/>
          </p:nvSpPr>
          <p:spPr>
            <a:xfrm>
              <a:off x="4914360" y="3580560"/>
              <a:ext cx="2233440" cy="360"/>
            </a:xfrm>
            <a:prstGeom prst="line">
              <a:avLst/>
            </a:prstGeom>
            <a:ln w="28575">
              <a:solidFill>
                <a:srgbClr val="000000"/>
              </a:solidFill>
              <a:round/>
            </a:ln>
          </p:spPr>
          <p:style>
            <a:lnRef idx="0"/>
            <a:fillRef idx="0"/>
            <a:effectRef idx="0"/>
            <a:fontRef idx="minor"/>
          </p:style>
        </p:sp>
        <p:sp>
          <p:nvSpPr>
            <p:cNvPr id="1713" name="Line 12"/>
            <p:cNvSpPr/>
            <p:nvPr/>
          </p:nvSpPr>
          <p:spPr>
            <a:xfrm>
              <a:off x="4909320" y="4033800"/>
              <a:ext cx="2233440" cy="360"/>
            </a:xfrm>
            <a:prstGeom prst="line">
              <a:avLst/>
            </a:prstGeom>
            <a:ln w="28575">
              <a:solidFill>
                <a:srgbClr val="000000"/>
              </a:solidFill>
              <a:round/>
            </a:ln>
          </p:spPr>
          <p:style>
            <a:lnRef idx="0"/>
            <a:fillRef idx="0"/>
            <a:effectRef idx="0"/>
            <a:fontRef idx="minor"/>
          </p:style>
        </p:sp>
        <p:sp>
          <p:nvSpPr>
            <p:cNvPr id="1714" name="CustomShape 13"/>
            <p:cNvSpPr/>
            <p:nvPr/>
          </p:nvSpPr>
          <p:spPr>
            <a:xfrm>
              <a:off x="8427960" y="1936800"/>
              <a:ext cx="1985040" cy="3005640"/>
            </a:xfrm>
            <a:prstGeom prst="rect">
              <a:avLst/>
            </a:prstGeom>
            <a:solidFill>
              <a:srgbClr val="000099"/>
            </a:solidFill>
            <a:ln w="0">
              <a:noFill/>
            </a:ln>
          </p:spPr>
          <p:style>
            <a:lnRef idx="0"/>
            <a:fillRef idx="0"/>
            <a:effectRef idx="0"/>
            <a:fontRef idx="minor"/>
          </p:style>
        </p:sp>
        <p:sp>
          <p:nvSpPr>
            <p:cNvPr id="1715" name="CustomShape 14"/>
            <p:cNvSpPr/>
            <p:nvPr/>
          </p:nvSpPr>
          <p:spPr>
            <a:xfrm>
              <a:off x="8369640" y="2018880"/>
              <a:ext cx="1948680" cy="3003120"/>
            </a:xfrm>
            <a:prstGeom prst="rect">
              <a:avLst/>
            </a:prstGeom>
            <a:solidFill>
              <a:srgbClr val="ffffff"/>
            </a:solidFill>
            <a:ln w="28575">
              <a:solidFill>
                <a:srgbClr val="000000"/>
              </a:solidFill>
              <a:miter/>
            </a:ln>
          </p:spPr>
          <p:style>
            <a:lnRef idx="0"/>
            <a:fillRef idx="0"/>
            <a:effectRef idx="0"/>
            <a:fontRef idx="minor"/>
          </p:style>
        </p:sp>
        <p:sp>
          <p:nvSpPr>
            <p:cNvPr id="1716" name="Line 15"/>
            <p:cNvSpPr/>
            <p:nvPr/>
          </p:nvSpPr>
          <p:spPr>
            <a:xfrm>
              <a:off x="8384040" y="3173400"/>
              <a:ext cx="1936440" cy="4680"/>
            </a:xfrm>
            <a:prstGeom prst="line">
              <a:avLst/>
            </a:prstGeom>
            <a:ln w="28575">
              <a:solidFill>
                <a:srgbClr val="000000"/>
              </a:solidFill>
              <a:round/>
            </a:ln>
          </p:spPr>
          <p:style>
            <a:lnRef idx="0"/>
            <a:fillRef idx="0"/>
            <a:effectRef idx="0"/>
            <a:fontRef idx="minor"/>
          </p:style>
        </p:sp>
        <p:sp>
          <p:nvSpPr>
            <p:cNvPr id="1717" name="CustomShape 16"/>
            <p:cNvSpPr/>
            <p:nvPr/>
          </p:nvSpPr>
          <p:spPr>
            <a:xfrm>
              <a:off x="8318520" y="32122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p:txBody>
        </p:sp>
        <p:sp>
          <p:nvSpPr>
            <p:cNvPr id="1718" name="Line 17"/>
            <p:cNvSpPr/>
            <p:nvPr/>
          </p:nvSpPr>
          <p:spPr>
            <a:xfrm>
              <a:off x="8395920" y="3660120"/>
              <a:ext cx="1936440" cy="4680"/>
            </a:xfrm>
            <a:prstGeom prst="line">
              <a:avLst/>
            </a:prstGeom>
            <a:ln w="28575">
              <a:solidFill>
                <a:srgbClr val="000000"/>
              </a:solidFill>
              <a:round/>
            </a:ln>
          </p:spPr>
          <p:style>
            <a:lnRef idx="0"/>
            <a:fillRef idx="0"/>
            <a:effectRef idx="0"/>
            <a:fontRef idx="minor"/>
          </p:style>
        </p:sp>
        <p:sp>
          <p:nvSpPr>
            <p:cNvPr id="1719" name="Line 18"/>
            <p:cNvSpPr/>
            <p:nvPr/>
          </p:nvSpPr>
          <p:spPr>
            <a:xfrm>
              <a:off x="8374320" y="4130280"/>
              <a:ext cx="1936440" cy="4680"/>
            </a:xfrm>
            <a:prstGeom prst="line">
              <a:avLst/>
            </a:prstGeom>
            <a:ln w="28575">
              <a:solidFill>
                <a:srgbClr val="000000"/>
              </a:solidFill>
              <a:round/>
            </a:ln>
          </p:spPr>
          <p:style>
            <a:lnRef idx="0"/>
            <a:fillRef idx="0"/>
            <a:effectRef idx="0"/>
            <a:fontRef idx="minor"/>
          </p:style>
        </p:sp>
        <p:sp>
          <p:nvSpPr>
            <p:cNvPr id="1720" name="Line 19"/>
            <p:cNvSpPr/>
            <p:nvPr/>
          </p:nvSpPr>
          <p:spPr>
            <a:xfrm>
              <a:off x="8374320" y="4564080"/>
              <a:ext cx="1936440" cy="4680"/>
            </a:xfrm>
            <a:prstGeom prst="line">
              <a:avLst/>
            </a:prstGeom>
            <a:ln w="28575">
              <a:solidFill>
                <a:srgbClr val="000000"/>
              </a:solidFill>
              <a:round/>
            </a:ln>
          </p:spPr>
          <p:style>
            <a:lnRef idx="0"/>
            <a:fillRef idx="0"/>
            <a:effectRef idx="0"/>
            <a:fontRef idx="minor"/>
          </p:style>
        </p:sp>
        <p:sp>
          <p:nvSpPr>
            <p:cNvPr id="1721" name="CustomShape 20"/>
            <p:cNvSpPr/>
            <p:nvPr/>
          </p:nvSpPr>
          <p:spPr>
            <a:xfrm>
              <a:off x="8371800" y="20044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application</a:t>
              </a:r>
              <a:endParaRPr b="0" lang="en-US" sz="2000" spc="-1" strike="noStrike">
                <a:latin typeface="Arial"/>
              </a:endParaRPr>
            </a:p>
          </p:txBody>
        </p:sp>
        <p:sp>
          <p:nvSpPr>
            <p:cNvPr id="1722" name="CustomShape 21"/>
            <p:cNvSpPr/>
            <p:nvPr/>
          </p:nvSpPr>
          <p:spPr>
            <a:xfrm>
              <a:off x="8303760" y="459684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1723" name="CustomShape 22"/>
            <p:cNvSpPr/>
            <p:nvPr/>
          </p:nvSpPr>
          <p:spPr>
            <a:xfrm>
              <a:off x="8322120" y="413064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1724" name="CustomShape 23"/>
            <p:cNvSpPr/>
            <p:nvPr/>
          </p:nvSpPr>
          <p:spPr>
            <a:xfrm>
              <a:off x="8318520" y="36928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a:t>
              </a:r>
              <a:endParaRPr b="0" lang="en-US" sz="2000" spc="-1" strike="noStrike">
                <a:latin typeface="Arial"/>
              </a:endParaRPr>
            </a:p>
          </p:txBody>
        </p:sp>
        <p:sp>
          <p:nvSpPr>
            <p:cNvPr id="1725" name="CustomShape 24"/>
            <p:cNvSpPr/>
            <p:nvPr/>
          </p:nvSpPr>
          <p:spPr>
            <a:xfrm>
              <a:off x="10340280" y="1985040"/>
              <a:ext cx="887760" cy="309240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sp>
          <p:nvSpPr>
            <p:cNvPr id="1726" name="CustomShape 25"/>
            <p:cNvSpPr/>
            <p:nvPr/>
          </p:nvSpPr>
          <p:spPr>
            <a:xfrm>
              <a:off x="854280" y="2016360"/>
              <a:ext cx="844200" cy="3160080"/>
            </a:xfrm>
            <a:custGeom>
              <a:avLst/>
              <a:gdLst/>
              <a:ahLst/>
              <a:rect l="l" t="t"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a:gradFill>
            <a:ln w="9525">
              <a:solidFill>
                <a:srgbClr val="dddddd"/>
              </a:solidFill>
              <a:round/>
            </a:ln>
          </p:spPr>
          <p:style>
            <a:lnRef idx="0"/>
            <a:fillRef idx="0"/>
            <a:effectRef idx="0"/>
            <a:fontRef idx="minor"/>
          </p:style>
        </p:sp>
        <p:sp>
          <p:nvSpPr>
            <p:cNvPr id="1727" name="CustomShape 26"/>
            <p:cNvSpPr/>
            <p:nvPr/>
          </p:nvSpPr>
          <p:spPr>
            <a:xfrm>
              <a:off x="1769040" y="1949040"/>
              <a:ext cx="1985040" cy="3005640"/>
            </a:xfrm>
            <a:prstGeom prst="rect">
              <a:avLst/>
            </a:prstGeom>
            <a:solidFill>
              <a:srgbClr val="000099"/>
            </a:solidFill>
            <a:ln w="0">
              <a:noFill/>
            </a:ln>
          </p:spPr>
          <p:style>
            <a:lnRef idx="0"/>
            <a:fillRef idx="0"/>
            <a:effectRef idx="0"/>
            <a:fontRef idx="minor"/>
          </p:style>
        </p:sp>
        <p:sp>
          <p:nvSpPr>
            <p:cNvPr id="1728" name="CustomShape 27"/>
            <p:cNvSpPr/>
            <p:nvPr/>
          </p:nvSpPr>
          <p:spPr>
            <a:xfrm>
              <a:off x="1710720" y="2030760"/>
              <a:ext cx="1948680" cy="3003120"/>
            </a:xfrm>
            <a:prstGeom prst="rect">
              <a:avLst/>
            </a:prstGeom>
            <a:solidFill>
              <a:srgbClr val="ffffff"/>
            </a:solidFill>
            <a:ln w="28575">
              <a:solidFill>
                <a:srgbClr val="000000"/>
              </a:solidFill>
              <a:miter/>
            </a:ln>
          </p:spPr>
          <p:style>
            <a:lnRef idx="0"/>
            <a:fillRef idx="0"/>
            <a:effectRef idx="0"/>
            <a:fontRef idx="minor"/>
          </p:style>
        </p:sp>
        <p:sp>
          <p:nvSpPr>
            <p:cNvPr id="1729" name="Line 28"/>
            <p:cNvSpPr/>
            <p:nvPr/>
          </p:nvSpPr>
          <p:spPr>
            <a:xfrm>
              <a:off x="1724760" y="3185280"/>
              <a:ext cx="1936800" cy="4680"/>
            </a:xfrm>
            <a:prstGeom prst="line">
              <a:avLst/>
            </a:prstGeom>
            <a:ln w="28575">
              <a:solidFill>
                <a:srgbClr val="000000"/>
              </a:solidFill>
              <a:round/>
            </a:ln>
          </p:spPr>
          <p:style>
            <a:lnRef idx="0"/>
            <a:fillRef idx="0"/>
            <a:effectRef idx="0"/>
            <a:fontRef idx="minor"/>
          </p:style>
        </p:sp>
        <p:sp>
          <p:nvSpPr>
            <p:cNvPr id="1730" name="CustomShape 29"/>
            <p:cNvSpPr/>
            <p:nvPr/>
          </p:nvSpPr>
          <p:spPr>
            <a:xfrm>
              <a:off x="1659600" y="322416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p:txBody>
        </p:sp>
        <p:sp>
          <p:nvSpPr>
            <p:cNvPr id="1731" name="Line 30"/>
            <p:cNvSpPr/>
            <p:nvPr/>
          </p:nvSpPr>
          <p:spPr>
            <a:xfrm>
              <a:off x="1737000" y="3672000"/>
              <a:ext cx="1936800" cy="5040"/>
            </a:xfrm>
            <a:prstGeom prst="line">
              <a:avLst/>
            </a:prstGeom>
            <a:ln w="28575">
              <a:solidFill>
                <a:srgbClr val="000000"/>
              </a:solidFill>
              <a:round/>
            </a:ln>
          </p:spPr>
          <p:style>
            <a:lnRef idx="0"/>
            <a:fillRef idx="0"/>
            <a:effectRef idx="0"/>
            <a:fontRef idx="minor"/>
          </p:style>
        </p:sp>
        <p:sp>
          <p:nvSpPr>
            <p:cNvPr id="1732" name="Line 31"/>
            <p:cNvSpPr/>
            <p:nvPr/>
          </p:nvSpPr>
          <p:spPr>
            <a:xfrm>
              <a:off x="1715040" y="4142160"/>
              <a:ext cx="1936800" cy="5040"/>
            </a:xfrm>
            <a:prstGeom prst="line">
              <a:avLst/>
            </a:prstGeom>
            <a:ln w="28575">
              <a:solidFill>
                <a:srgbClr val="000000"/>
              </a:solidFill>
              <a:round/>
            </a:ln>
          </p:spPr>
          <p:style>
            <a:lnRef idx="0"/>
            <a:fillRef idx="0"/>
            <a:effectRef idx="0"/>
            <a:fontRef idx="minor"/>
          </p:style>
        </p:sp>
        <p:sp>
          <p:nvSpPr>
            <p:cNvPr id="1733" name="Line 32"/>
            <p:cNvSpPr/>
            <p:nvPr/>
          </p:nvSpPr>
          <p:spPr>
            <a:xfrm>
              <a:off x="1715040" y="4575960"/>
              <a:ext cx="1936800" cy="5040"/>
            </a:xfrm>
            <a:prstGeom prst="line">
              <a:avLst/>
            </a:prstGeom>
            <a:ln w="28575">
              <a:solidFill>
                <a:srgbClr val="000000"/>
              </a:solidFill>
              <a:round/>
            </a:ln>
          </p:spPr>
          <p:style>
            <a:lnRef idx="0"/>
            <a:fillRef idx="0"/>
            <a:effectRef idx="0"/>
            <a:fontRef idx="minor"/>
          </p:style>
        </p:sp>
        <p:sp>
          <p:nvSpPr>
            <p:cNvPr id="1734" name="CustomShape 33"/>
            <p:cNvSpPr/>
            <p:nvPr/>
          </p:nvSpPr>
          <p:spPr>
            <a:xfrm>
              <a:off x="1713240" y="201636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application</a:t>
              </a:r>
              <a:endParaRPr b="0" lang="en-US" sz="2000" spc="-1" strike="noStrike">
                <a:latin typeface="Arial"/>
              </a:endParaRPr>
            </a:p>
          </p:txBody>
        </p:sp>
        <p:sp>
          <p:nvSpPr>
            <p:cNvPr id="1735" name="CustomShape 34"/>
            <p:cNvSpPr/>
            <p:nvPr/>
          </p:nvSpPr>
          <p:spPr>
            <a:xfrm>
              <a:off x="1645200" y="45982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1736" name="CustomShape 35"/>
            <p:cNvSpPr/>
            <p:nvPr/>
          </p:nvSpPr>
          <p:spPr>
            <a:xfrm>
              <a:off x="1674360" y="415332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1737" name="CustomShape 36"/>
            <p:cNvSpPr/>
            <p:nvPr/>
          </p:nvSpPr>
          <p:spPr>
            <a:xfrm>
              <a:off x="1659600" y="370512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a:t>
              </a:r>
              <a:endParaRPr b="0" lang="en-US" sz="2000" spc="-1" strike="noStrike">
                <a:latin typeface="Arial"/>
              </a:endParaRPr>
            </a:p>
          </p:txBody>
        </p:sp>
        <p:grpSp>
          <p:nvGrpSpPr>
            <p:cNvPr id="1738" name="Group 37"/>
            <p:cNvGrpSpPr/>
            <p:nvPr/>
          </p:nvGrpSpPr>
          <p:grpSpPr>
            <a:xfrm>
              <a:off x="144000" y="4308840"/>
              <a:ext cx="1223640" cy="1255680"/>
              <a:chOff x="144000" y="4308840"/>
              <a:chExt cx="1223640" cy="1255680"/>
            </a:xfrm>
          </p:grpSpPr>
          <p:pic>
            <p:nvPicPr>
              <p:cNvPr id="1739" name="Picture 180" descr="desktop_computer_stylized_medium"/>
              <p:cNvPicPr/>
              <p:nvPr/>
            </p:nvPicPr>
            <p:blipFill>
              <a:blip r:embed="rId1"/>
              <a:stretch/>
            </p:blipFill>
            <p:spPr>
              <a:xfrm flipH="1">
                <a:off x="144000" y="4308840"/>
                <a:ext cx="1223640" cy="1255680"/>
              </a:xfrm>
              <a:prstGeom prst="rect">
                <a:avLst/>
              </a:prstGeom>
              <a:ln w="0">
                <a:noFill/>
              </a:ln>
            </p:spPr>
          </p:pic>
          <p:sp>
            <p:nvSpPr>
              <p:cNvPr id="1740" name="CustomShape 38"/>
              <p:cNvSpPr/>
              <p:nvPr/>
            </p:nvSpPr>
            <p:spPr>
              <a:xfrm flipH="1">
                <a:off x="660960" y="4429440"/>
                <a:ext cx="593640" cy="5734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1741" name="Group 39"/>
            <p:cNvGrpSpPr/>
            <p:nvPr/>
          </p:nvGrpSpPr>
          <p:grpSpPr>
            <a:xfrm>
              <a:off x="10841400" y="4178520"/>
              <a:ext cx="1206720" cy="1185840"/>
              <a:chOff x="10841400" y="4178520"/>
              <a:chExt cx="1206720" cy="1185840"/>
            </a:xfrm>
          </p:grpSpPr>
          <p:pic>
            <p:nvPicPr>
              <p:cNvPr id="1742" name="Picture 183" descr="desktop_computer_stylized_medium"/>
              <p:cNvPicPr/>
              <p:nvPr/>
            </p:nvPicPr>
            <p:blipFill>
              <a:blip r:embed="rId2"/>
              <a:stretch/>
            </p:blipFill>
            <p:spPr>
              <a:xfrm>
                <a:off x="10841400" y="4178520"/>
                <a:ext cx="1206720" cy="1185840"/>
              </a:xfrm>
              <a:prstGeom prst="rect">
                <a:avLst/>
              </a:prstGeom>
              <a:ln w="0">
                <a:noFill/>
              </a:ln>
            </p:spPr>
          </p:pic>
          <p:sp>
            <p:nvSpPr>
              <p:cNvPr id="1743" name="CustomShape 40"/>
              <p:cNvSpPr/>
              <p:nvPr/>
            </p:nvSpPr>
            <p:spPr>
              <a:xfrm>
                <a:off x="10947240" y="4292640"/>
                <a:ext cx="585360" cy="5418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1744" name="Group 41"/>
            <p:cNvGrpSpPr/>
            <p:nvPr/>
          </p:nvGrpSpPr>
          <p:grpSpPr>
            <a:xfrm>
              <a:off x="4082760" y="3549600"/>
              <a:ext cx="547560" cy="1067400"/>
              <a:chOff x="4082760" y="3549600"/>
              <a:chExt cx="547560" cy="1067400"/>
            </a:xfrm>
          </p:grpSpPr>
          <p:sp>
            <p:nvSpPr>
              <p:cNvPr id="1745" name="CustomShape 42"/>
              <p:cNvSpPr/>
              <p:nvPr/>
            </p:nvSpPr>
            <p:spPr>
              <a:xfrm>
                <a:off x="4518000" y="3551040"/>
                <a:ext cx="106560" cy="10184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1746" name="CustomShape 43"/>
              <p:cNvSpPr/>
              <p:nvPr/>
            </p:nvSpPr>
            <p:spPr>
              <a:xfrm>
                <a:off x="4107240" y="3549600"/>
                <a:ext cx="403920" cy="101736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1747" name="CustomShape 44"/>
              <p:cNvSpPr/>
              <p:nvPr/>
            </p:nvSpPr>
            <p:spPr>
              <a:xfrm>
                <a:off x="4538520" y="3612240"/>
                <a:ext cx="62640" cy="9421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1748" name="CustomShape 45"/>
              <p:cNvSpPr/>
              <p:nvPr/>
            </p:nvSpPr>
            <p:spPr>
              <a:xfrm>
                <a:off x="4524120" y="4090320"/>
                <a:ext cx="99000" cy="820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749" name="CustomShape 46"/>
              <p:cNvSpPr/>
              <p:nvPr/>
            </p:nvSpPr>
            <p:spPr>
              <a:xfrm>
                <a:off x="4109400" y="3667320"/>
                <a:ext cx="228600" cy="19440"/>
              </a:xfrm>
              <a:prstGeom prst="rect">
                <a:avLst/>
              </a:prstGeom>
              <a:solidFill>
                <a:srgbClr val="000000"/>
              </a:solidFill>
              <a:ln w="9525">
                <a:solidFill>
                  <a:srgbClr val="000000"/>
                </a:solidFill>
                <a:miter/>
              </a:ln>
            </p:spPr>
            <p:style>
              <a:lnRef idx="0"/>
              <a:fillRef idx="0"/>
              <a:effectRef idx="0"/>
              <a:fontRef idx="minor"/>
            </p:style>
          </p:sp>
          <p:grpSp>
            <p:nvGrpSpPr>
              <p:cNvPr id="1750" name="Group 47"/>
              <p:cNvGrpSpPr/>
              <p:nvPr/>
            </p:nvGrpSpPr>
            <p:grpSpPr>
              <a:xfrm>
                <a:off x="4318560" y="3655800"/>
                <a:ext cx="221400" cy="62640"/>
                <a:chOff x="4318560" y="3655800"/>
                <a:chExt cx="221400" cy="62640"/>
              </a:xfrm>
            </p:grpSpPr>
            <p:sp>
              <p:nvSpPr>
                <p:cNvPr id="1751" name="CustomShape 48"/>
                <p:cNvSpPr/>
                <p:nvPr/>
              </p:nvSpPr>
              <p:spPr>
                <a:xfrm>
                  <a:off x="4318560" y="3655800"/>
                  <a:ext cx="221400" cy="62640"/>
                </a:xfrm>
                <a:prstGeom prst="roundRect">
                  <a:avLst>
                    <a:gd name="adj" fmla="val 50000"/>
                  </a:avLst>
                </a:prstGeom>
                <a:solidFill>
                  <a:srgbClr val="000000"/>
                </a:solidFill>
                <a:ln w="0">
                  <a:noFill/>
                </a:ln>
              </p:spPr>
              <p:style>
                <a:lnRef idx="0"/>
                <a:fillRef idx="0"/>
                <a:effectRef idx="0"/>
                <a:fontRef idx="minor"/>
              </p:style>
            </p:sp>
            <p:sp>
              <p:nvSpPr>
                <p:cNvPr id="1752" name="CustomShape 49"/>
                <p:cNvSpPr/>
                <p:nvPr/>
              </p:nvSpPr>
              <p:spPr>
                <a:xfrm>
                  <a:off x="4323600" y="3662640"/>
                  <a:ext cx="211320" cy="48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753" name="CustomShape 50"/>
              <p:cNvSpPr/>
              <p:nvPr/>
            </p:nvSpPr>
            <p:spPr>
              <a:xfrm>
                <a:off x="4114440" y="3812040"/>
                <a:ext cx="228600" cy="19440"/>
              </a:xfrm>
              <a:prstGeom prst="rect">
                <a:avLst/>
              </a:prstGeom>
              <a:solidFill>
                <a:srgbClr val="000000"/>
              </a:solidFill>
              <a:ln w="9525">
                <a:solidFill>
                  <a:srgbClr val="000000"/>
                </a:solidFill>
                <a:miter/>
              </a:ln>
            </p:spPr>
            <p:style>
              <a:lnRef idx="0"/>
              <a:fillRef idx="0"/>
              <a:effectRef idx="0"/>
              <a:fontRef idx="minor"/>
            </p:style>
          </p:sp>
          <p:grpSp>
            <p:nvGrpSpPr>
              <p:cNvPr id="1754" name="Group 51"/>
              <p:cNvGrpSpPr/>
              <p:nvPr/>
            </p:nvGrpSpPr>
            <p:grpSpPr>
              <a:xfrm>
                <a:off x="4316400" y="3802680"/>
                <a:ext cx="221400" cy="67320"/>
                <a:chOff x="4316400" y="3802680"/>
                <a:chExt cx="221400" cy="67320"/>
              </a:xfrm>
            </p:grpSpPr>
            <p:sp>
              <p:nvSpPr>
                <p:cNvPr id="1755" name="CustomShape 52"/>
                <p:cNvSpPr/>
                <p:nvPr/>
              </p:nvSpPr>
              <p:spPr>
                <a:xfrm>
                  <a:off x="4316400" y="3802680"/>
                  <a:ext cx="221400" cy="67320"/>
                </a:xfrm>
                <a:prstGeom prst="roundRect">
                  <a:avLst>
                    <a:gd name="adj" fmla="val 50000"/>
                  </a:avLst>
                </a:prstGeom>
                <a:solidFill>
                  <a:srgbClr val="000000"/>
                </a:solidFill>
                <a:ln w="0">
                  <a:noFill/>
                </a:ln>
              </p:spPr>
              <p:style>
                <a:lnRef idx="0"/>
                <a:fillRef idx="0"/>
                <a:effectRef idx="0"/>
                <a:fontRef idx="minor"/>
              </p:style>
            </p:sp>
            <p:sp>
              <p:nvSpPr>
                <p:cNvPr id="1756" name="CustomShape 53"/>
                <p:cNvSpPr/>
                <p:nvPr/>
              </p:nvSpPr>
              <p:spPr>
                <a:xfrm>
                  <a:off x="4321440" y="3809520"/>
                  <a:ext cx="211320" cy="43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757" name="CustomShape 54"/>
              <p:cNvSpPr/>
              <p:nvPr/>
            </p:nvSpPr>
            <p:spPr>
              <a:xfrm>
                <a:off x="4112280" y="3963960"/>
                <a:ext cx="228600" cy="19440"/>
              </a:xfrm>
              <a:prstGeom prst="rect">
                <a:avLst/>
              </a:prstGeom>
              <a:solidFill>
                <a:srgbClr val="000000"/>
              </a:solidFill>
              <a:ln w="9525">
                <a:solidFill>
                  <a:srgbClr val="000000"/>
                </a:solidFill>
                <a:miter/>
              </a:ln>
            </p:spPr>
            <p:style>
              <a:lnRef idx="0"/>
              <a:fillRef idx="0"/>
              <a:effectRef idx="0"/>
              <a:fontRef idx="minor"/>
            </p:style>
          </p:sp>
          <p:sp>
            <p:nvSpPr>
              <p:cNvPr id="1758" name="CustomShape 55"/>
              <p:cNvSpPr/>
              <p:nvPr/>
            </p:nvSpPr>
            <p:spPr>
              <a:xfrm>
                <a:off x="4116600" y="4096440"/>
                <a:ext cx="226440" cy="19440"/>
              </a:xfrm>
              <a:prstGeom prst="rect">
                <a:avLst/>
              </a:prstGeom>
              <a:solidFill>
                <a:srgbClr val="000000"/>
              </a:solidFill>
              <a:ln w="9525">
                <a:solidFill>
                  <a:srgbClr val="000000"/>
                </a:solidFill>
                <a:miter/>
              </a:ln>
            </p:spPr>
            <p:style>
              <a:lnRef idx="0"/>
              <a:fillRef idx="0"/>
              <a:effectRef idx="0"/>
              <a:fontRef idx="minor"/>
            </p:style>
          </p:sp>
          <p:grpSp>
            <p:nvGrpSpPr>
              <p:cNvPr id="1759" name="Group 56"/>
              <p:cNvGrpSpPr/>
              <p:nvPr/>
            </p:nvGrpSpPr>
            <p:grpSpPr>
              <a:xfrm>
                <a:off x="4311360" y="4084560"/>
                <a:ext cx="223560" cy="64800"/>
                <a:chOff x="4311360" y="4084560"/>
                <a:chExt cx="223560" cy="64800"/>
              </a:xfrm>
            </p:grpSpPr>
            <p:sp>
              <p:nvSpPr>
                <p:cNvPr id="1760" name="CustomShape 57"/>
                <p:cNvSpPr/>
                <p:nvPr/>
              </p:nvSpPr>
              <p:spPr>
                <a:xfrm>
                  <a:off x="4311360" y="4084560"/>
                  <a:ext cx="223560" cy="64800"/>
                </a:xfrm>
                <a:prstGeom prst="roundRect">
                  <a:avLst>
                    <a:gd name="adj" fmla="val 50000"/>
                  </a:avLst>
                </a:prstGeom>
                <a:solidFill>
                  <a:srgbClr val="000000"/>
                </a:solidFill>
                <a:ln w="0">
                  <a:noFill/>
                </a:ln>
              </p:spPr>
              <p:style>
                <a:lnRef idx="0"/>
                <a:fillRef idx="0"/>
                <a:effectRef idx="0"/>
                <a:fontRef idx="minor"/>
              </p:style>
            </p:sp>
            <p:sp>
              <p:nvSpPr>
                <p:cNvPr id="1761" name="CustomShape 58"/>
                <p:cNvSpPr/>
                <p:nvPr/>
              </p:nvSpPr>
              <p:spPr>
                <a:xfrm>
                  <a:off x="4316400" y="4091760"/>
                  <a:ext cx="213840" cy="50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762" name="CustomShape 59"/>
              <p:cNvSpPr/>
              <p:nvPr/>
            </p:nvSpPr>
            <p:spPr>
              <a:xfrm>
                <a:off x="4525560" y="3962520"/>
                <a:ext cx="99000" cy="813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1763" name="Group 60"/>
              <p:cNvGrpSpPr/>
              <p:nvPr/>
            </p:nvGrpSpPr>
            <p:grpSpPr>
              <a:xfrm>
                <a:off x="4313880" y="3949560"/>
                <a:ext cx="221400" cy="60120"/>
                <a:chOff x="4313880" y="3949560"/>
                <a:chExt cx="221400" cy="60120"/>
              </a:xfrm>
            </p:grpSpPr>
            <p:sp>
              <p:nvSpPr>
                <p:cNvPr id="1764" name="CustomShape 61"/>
                <p:cNvSpPr/>
                <p:nvPr/>
              </p:nvSpPr>
              <p:spPr>
                <a:xfrm>
                  <a:off x="4313880" y="3949560"/>
                  <a:ext cx="221400" cy="60120"/>
                </a:xfrm>
                <a:prstGeom prst="roundRect">
                  <a:avLst>
                    <a:gd name="adj" fmla="val 50000"/>
                  </a:avLst>
                </a:prstGeom>
                <a:solidFill>
                  <a:srgbClr val="000000"/>
                </a:solidFill>
                <a:ln w="0">
                  <a:noFill/>
                </a:ln>
              </p:spPr>
              <p:style>
                <a:lnRef idx="0"/>
                <a:fillRef idx="0"/>
                <a:effectRef idx="0"/>
                <a:fontRef idx="minor"/>
              </p:style>
            </p:sp>
            <p:sp>
              <p:nvSpPr>
                <p:cNvPr id="1765" name="CustomShape 62"/>
                <p:cNvSpPr/>
                <p:nvPr/>
              </p:nvSpPr>
              <p:spPr>
                <a:xfrm>
                  <a:off x="4318920" y="3956760"/>
                  <a:ext cx="211680" cy="45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766" name="CustomShape 63"/>
              <p:cNvSpPr/>
              <p:nvPr/>
            </p:nvSpPr>
            <p:spPr>
              <a:xfrm>
                <a:off x="4511160" y="3549600"/>
                <a:ext cx="24120" cy="101952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1767" name="CustomShape 64"/>
              <p:cNvSpPr/>
              <p:nvPr/>
            </p:nvSpPr>
            <p:spPr>
              <a:xfrm>
                <a:off x="4534920" y="3807720"/>
                <a:ext cx="88920" cy="925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768" name="CustomShape 65"/>
              <p:cNvSpPr/>
              <p:nvPr/>
            </p:nvSpPr>
            <p:spPr>
              <a:xfrm>
                <a:off x="4536000" y="3661560"/>
                <a:ext cx="91800" cy="104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769" name="CustomShape 66"/>
              <p:cNvSpPr/>
              <p:nvPr/>
            </p:nvSpPr>
            <p:spPr>
              <a:xfrm>
                <a:off x="4613400" y="4523040"/>
                <a:ext cx="16920" cy="40680"/>
              </a:xfrm>
              <a:prstGeom prst="ellipse">
                <a:avLst/>
              </a:prstGeom>
              <a:solidFill>
                <a:srgbClr val="333333"/>
              </a:solidFill>
              <a:ln w="0">
                <a:noFill/>
              </a:ln>
            </p:spPr>
            <p:style>
              <a:lnRef idx="0"/>
              <a:fillRef idx="0"/>
              <a:effectRef idx="0"/>
              <a:fontRef idx="minor"/>
            </p:style>
          </p:sp>
          <p:sp>
            <p:nvSpPr>
              <p:cNvPr id="1770" name="CustomShape 67"/>
              <p:cNvSpPr/>
              <p:nvPr/>
            </p:nvSpPr>
            <p:spPr>
              <a:xfrm>
                <a:off x="4531320" y="4525560"/>
                <a:ext cx="92160" cy="867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1771" name="CustomShape 68"/>
              <p:cNvSpPr/>
              <p:nvPr/>
            </p:nvSpPr>
            <p:spPr>
              <a:xfrm>
                <a:off x="4082760" y="4554360"/>
                <a:ext cx="459720" cy="6264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1772" name="CustomShape 69"/>
              <p:cNvSpPr/>
              <p:nvPr/>
            </p:nvSpPr>
            <p:spPr>
              <a:xfrm>
                <a:off x="4107240" y="4569120"/>
                <a:ext cx="411120" cy="3384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1773" name="CustomShape 70"/>
              <p:cNvSpPr/>
              <p:nvPr/>
            </p:nvSpPr>
            <p:spPr>
              <a:xfrm>
                <a:off x="4148280" y="4421880"/>
                <a:ext cx="58320" cy="62640"/>
              </a:xfrm>
              <a:prstGeom prst="ellipse">
                <a:avLst/>
              </a:prstGeom>
              <a:solidFill>
                <a:srgbClr val="33cc33"/>
              </a:solidFill>
              <a:ln w="0">
                <a:noFill/>
              </a:ln>
            </p:spPr>
            <p:style>
              <a:lnRef idx="0"/>
              <a:fillRef idx="0"/>
              <a:effectRef idx="0"/>
              <a:fontRef idx="minor"/>
            </p:style>
          </p:sp>
          <p:sp>
            <p:nvSpPr>
              <p:cNvPr id="1774" name="CustomShape 71"/>
              <p:cNvSpPr/>
              <p:nvPr/>
            </p:nvSpPr>
            <p:spPr>
              <a:xfrm>
                <a:off x="4216680" y="4421880"/>
                <a:ext cx="58320" cy="62640"/>
              </a:xfrm>
              <a:prstGeom prst="ellipse">
                <a:avLst/>
              </a:prstGeom>
              <a:solidFill>
                <a:srgbClr val="ff0000"/>
              </a:solidFill>
              <a:ln w="0">
                <a:noFill/>
              </a:ln>
            </p:spPr>
            <p:style>
              <a:lnRef idx="0"/>
              <a:fillRef idx="0"/>
              <a:effectRef idx="0"/>
              <a:fontRef idx="minor"/>
            </p:style>
          </p:sp>
          <p:sp>
            <p:nvSpPr>
              <p:cNvPr id="1775" name="CustomShape 72"/>
              <p:cNvSpPr/>
              <p:nvPr/>
            </p:nvSpPr>
            <p:spPr>
              <a:xfrm>
                <a:off x="4284720" y="4421880"/>
                <a:ext cx="58320" cy="60120"/>
              </a:xfrm>
              <a:prstGeom prst="ellipse">
                <a:avLst/>
              </a:prstGeom>
              <a:solidFill>
                <a:srgbClr val="33cc33"/>
              </a:solidFill>
              <a:ln w="0">
                <a:noFill/>
              </a:ln>
            </p:spPr>
            <p:style>
              <a:lnRef idx="0"/>
              <a:fillRef idx="0"/>
              <a:effectRef idx="0"/>
              <a:fontRef idx="minor"/>
            </p:style>
          </p:sp>
          <p:sp>
            <p:nvSpPr>
              <p:cNvPr id="1776" name="CustomShape 73"/>
              <p:cNvSpPr/>
              <p:nvPr/>
            </p:nvSpPr>
            <p:spPr>
              <a:xfrm>
                <a:off x="4438080" y="4178160"/>
                <a:ext cx="31320" cy="337320"/>
              </a:xfrm>
              <a:prstGeom prst="rect">
                <a:avLst/>
              </a:prstGeom>
              <a:solidFill>
                <a:srgbClr val="292929"/>
              </a:solidFill>
              <a:ln w="9525">
                <a:solidFill>
                  <a:srgbClr val="000000"/>
                </a:solidFill>
                <a:miter/>
              </a:ln>
            </p:spPr>
            <p:style>
              <a:lnRef idx="0"/>
              <a:fillRef idx="0"/>
              <a:effectRef idx="0"/>
              <a:fontRef idx="minor"/>
            </p:style>
          </p:sp>
        </p:grpSp>
        <p:pic>
          <p:nvPicPr>
            <p:cNvPr id="1777" name="Picture 2" descr="Image result for firefox logo"/>
            <p:cNvPicPr/>
            <p:nvPr/>
          </p:nvPicPr>
          <p:blipFill>
            <a:blip r:embed="rId3"/>
            <a:stretch/>
          </p:blipFill>
          <p:spPr>
            <a:xfrm>
              <a:off x="2923200" y="2498400"/>
              <a:ext cx="591120" cy="548280"/>
            </a:xfrm>
            <a:prstGeom prst="rect">
              <a:avLst/>
            </a:prstGeom>
            <a:ln w="0">
              <a:noFill/>
            </a:ln>
          </p:spPr>
        </p:pic>
        <p:sp>
          <p:nvSpPr>
            <p:cNvPr id="1778" name="CustomShape 74"/>
            <p:cNvSpPr/>
            <p:nvPr/>
          </p:nvSpPr>
          <p:spPr>
            <a:xfrm>
              <a:off x="5075640" y="827280"/>
              <a:ext cx="191556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HTTP server</a:t>
              </a:r>
              <a:endParaRPr b="0" lang="en-US" sz="2800" spc="-1" strike="noStrike">
                <a:latin typeface="Arial"/>
              </a:endParaRPr>
            </a:p>
          </p:txBody>
        </p:sp>
        <p:pic>
          <p:nvPicPr>
            <p:cNvPr id="1779" name="Picture 4" descr="Image result for apache web server logo"/>
            <p:cNvPicPr/>
            <p:nvPr/>
          </p:nvPicPr>
          <p:blipFill>
            <a:blip r:embed="rId4"/>
            <a:stretch/>
          </p:blipFill>
          <p:spPr>
            <a:xfrm>
              <a:off x="4950720" y="1509840"/>
              <a:ext cx="2182320" cy="952920"/>
            </a:xfrm>
            <a:prstGeom prst="rect">
              <a:avLst/>
            </a:prstGeom>
            <a:ln w="0">
              <a:noFill/>
            </a:ln>
          </p:spPr>
        </p:pic>
        <p:pic>
          <p:nvPicPr>
            <p:cNvPr id="1780" name="Picture 2" descr="Image result for firefox logo"/>
            <p:cNvPicPr/>
            <p:nvPr/>
          </p:nvPicPr>
          <p:blipFill>
            <a:blip r:embed="rId5"/>
            <a:stretch/>
          </p:blipFill>
          <p:spPr>
            <a:xfrm>
              <a:off x="9407880" y="2442960"/>
              <a:ext cx="591120" cy="548280"/>
            </a:xfrm>
            <a:prstGeom prst="rect">
              <a:avLst/>
            </a:prstGeom>
            <a:ln w="0">
              <a:noFill/>
            </a:ln>
          </p:spPr>
        </p:pic>
        <p:pic>
          <p:nvPicPr>
            <p:cNvPr id="1781" name="Picture 8" descr="Image result for skype logo"/>
            <p:cNvPicPr/>
            <p:nvPr/>
          </p:nvPicPr>
          <p:blipFill>
            <a:blip r:embed="rId6"/>
            <a:stretch/>
          </p:blipFill>
          <p:spPr>
            <a:xfrm>
              <a:off x="1464480" y="2085840"/>
              <a:ext cx="591120" cy="594000"/>
            </a:xfrm>
            <a:prstGeom prst="rect">
              <a:avLst/>
            </a:prstGeom>
            <a:ln w="0">
              <a:noFill/>
            </a:ln>
          </p:spPr>
        </p:pic>
        <p:sp>
          <p:nvSpPr>
            <p:cNvPr id="1782" name="CustomShape 75"/>
            <p:cNvSpPr/>
            <p:nvPr/>
          </p:nvSpPr>
          <p:spPr>
            <a:xfrm>
              <a:off x="2157480" y="1380960"/>
              <a:ext cx="97056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client</a:t>
              </a:r>
              <a:endParaRPr b="0" lang="en-US" sz="2800" spc="-1" strike="noStrike">
                <a:latin typeface="Arial"/>
              </a:endParaRPr>
            </a:p>
          </p:txBody>
        </p:sp>
        <p:pic>
          <p:nvPicPr>
            <p:cNvPr id="1783" name="Picture 10" descr="Image result for netflix logo png"/>
            <p:cNvPicPr/>
            <p:nvPr/>
          </p:nvPicPr>
          <p:blipFill>
            <a:blip r:embed="rId7"/>
            <a:stretch/>
          </p:blipFill>
          <p:spPr>
            <a:xfrm>
              <a:off x="1860120" y="2592000"/>
              <a:ext cx="1057320" cy="587880"/>
            </a:xfrm>
            <a:prstGeom prst="rect">
              <a:avLst/>
            </a:prstGeom>
            <a:ln w="0">
              <a:noFill/>
            </a:ln>
          </p:spPr>
        </p:pic>
      </p:grpSp>
      <p:sp>
        <p:nvSpPr>
          <p:cNvPr id="1784" name="CustomShape 76"/>
          <p:cNvSpPr/>
          <p:nvPr/>
        </p:nvSpPr>
        <p:spPr>
          <a:xfrm>
            <a:off x="4356720" y="4965840"/>
            <a:ext cx="3124800" cy="1496160"/>
          </a:xfrm>
          <a:custGeom>
            <a:avLst/>
            <a:gdLst/>
            <a:ahLst/>
            <a:rect l="l" t="t" r="r" b="b"/>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w="0">
            <a:noFill/>
          </a:ln>
        </p:spPr>
        <p:style>
          <a:lnRef idx="0"/>
          <a:fillRef idx="0"/>
          <a:effectRef idx="0"/>
          <a:fontRef idx="minor"/>
        </p:style>
      </p:sp>
      <p:sp>
        <p:nvSpPr>
          <p:cNvPr id="1785" name="CustomShape 77"/>
          <p:cNvSpPr/>
          <p:nvPr/>
        </p:nvSpPr>
        <p:spPr>
          <a:xfrm>
            <a:off x="4944240" y="2675880"/>
            <a:ext cx="2191680" cy="174348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p:style>
      </p:sp>
      <p:sp>
        <p:nvSpPr>
          <p:cNvPr id="1786" name="Line 78"/>
          <p:cNvSpPr/>
          <p:nvPr/>
        </p:nvSpPr>
        <p:spPr>
          <a:xfrm flipV="1">
            <a:off x="3204360" y="2995560"/>
            <a:ext cx="360" cy="2502360"/>
          </a:xfrm>
          <a:prstGeom prst="line">
            <a:avLst/>
          </a:prstGeom>
          <a:ln w="44450">
            <a:solidFill>
              <a:srgbClr val="4472c4"/>
            </a:solidFill>
            <a:tailEnd len="med" type="triangle" w="med"/>
          </a:ln>
        </p:spPr>
        <p:style>
          <a:lnRef idx="1">
            <a:schemeClr val="accent1"/>
          </a:lnRef>
          <a:fillRef idx="0">
            <a:schemeClr val="accent1"/>
          </a:fillRef>
          <a:effectRef idx="0">
            <a:schemeClr val="accent1"/>
          </a:effectRef>
          <a:fontRef idx="minor"/>
        </p:style>
      </p:sp>
      <p:grpSp>
        <p:nvGrpSpPr>
          <p:cNvPr id="1787" name="Group 79"/>
          <p:cNvGrpSpPr/>
          <p:nvPr/>
        </p:nvGrpSpPr>
        <p:grpSpPr>
          <a:xfrm>
            <a:off x="4114800" y="5562000"/>
            <a:ext cx="1641240" cy="404280"/>
            <a:chOff x="4114800" y="5562000"/>
            <a:chExt cx="1641240" cy="404280"/>
          </a:xfrm>
        </p:grpSpPr>
        <p:sp>
          <p:nvSpPr>
            <p:cNvPr id="1788" name="CustomShape 80"/>
            <p:cNvSpPr/>
            <p:nvPr/>
          </p:nvSpPr>
          <p:spPr>
            <a:xfrm>
              <a:off x="4126680" y="5630400"/>
              <a:ext cx="1629360" cy="26352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p:style>
        </p:sp>
        <p:sp>
          <p:nvSpPr>
            <p:cNvPr id="1789" name="CustomShape 81"/>
            <p:cNvSpPr/>
            <p:nvPr/>
          </p:nvSpPr>
          <p:spPr>
            <a:xfrm>
              <a:off x="4650480" y="5581800"/>
              <a:ext cx="110556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HTTP msg</a:t>
              </a:r>
              <a:endParaRPr b="0" lang="en-US" sz="1800" spc="-1" strike="noStrike">
                <a:latin typeface="Arial"/>
              </a:endParaRPr>
            </a:p>
          </p:txBody>
        </p:sp>
        <p:sp>
          <p:nvSpPr>
            <p:cNvPr id="1790" name="CustomShape 82"/>
            <p:cNvSpPr/>
            <p:nvPr/>
          </p:nvSpPr>
          <p:spPr>
            <a:xfrm>
              <a:off x="4357080" y="5564880"/>
              <a:ext cx="36576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H</a:t>
              </a:r>
              <a:r>
                <a:rPr b="0" lang="en-US" sz="1800" spc="-1" strike="noStrike" baseline="-25000">
                  <a:solidFill>
                    <a:srgbClr val="000000"/>
                  </a:solidFill>
                  <a:latin typeface="Calibri"/>
                  <a:ea typeface="DejaVu Sans"/>
                </a:rPr>
                <a:t>t</a:t>
              </a:r>
              <a:endParaRPr b="0" lang="en-US" sz="1800" spc="-1" strike="noStrike">
                <a:latin typeface="Arial"/>
              </a:endParaRPr>
            </a:p>
          </p:txBody>
        </p:sp>
        <p:sp>
          <p:nvSpPr>
            <p:cNvPr id="1791" name="CustomShape 83"/>
            <p:cNvSpPr/>
            <p:nvPr/>
          </p:nvSpPr>
          <p:spPr>
            <a:xfrm>
              <a:off x="4114800" y="5562000"/>
              <a:ext cx="39168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H</a:t>
              </a:r>
              <a:r>
                <a:rPr b="0" lang="en-US" sz="1800" spc="-1" strike="noStrike" baseline="-25000">
                  <a:solidFill>
                    <a:srgbClr val="000000"/>
                  </a:solidFill>
                  <a:latin typeface="Calibri"/>
                  <a:ea typeface="DejaVu Sans"/>
                </a:rPr>
                <a:t>n</a:t>
              </a:r>
              <a:endParaRPr b="0" lang="en-US" sz="1800" spc="-1" strike="noStrike">
                <a:latin typeface="Arial"/>
              </a:endParaRPr>
            </a:p>
          </p:txBody>
        </p:sp>
      </p:grpSp>
      <p:sp>
        <p:nvSpPr>
          <p:cNvPr id="1792" name="Line 84"/>
          <p:cNvSpPr/>
          <p:nvPr/>
        </p:nvSpPr>
        <p:spPr>
          <a:xfrm>
            <a:off x="7011360" y="2484000"/>
            <a:ext cx="360" cy="3013920"/>
          </a:xfrm>
          <a:prstGeom prst="line">
            <a:avLst/>
          </a:prstGeom>
          <a:ln w="44450">
            <a:solidFill>
              <a:srgbClr val="4472c4"/>
            </a:solidFill>
          </a:ln>
        </p:spPr>
        <p:style>
          <a:lnRef idx="1">
            <a:schemeClr val="accent1"/>
          </a:lnRef>
          <a:fillRef idx="0">
            <a:schemeClr val="accent1"/>
          </a:fillRef>
          <a:effectRef idx="0">
            <a:schemeClr val="accent1"/>
          </a:effectRef>
          <a:fontRef idx="minor"/>
        </p:style>
      </p:sp>
      <p:sp>
        <p:nvSpPr>
          <p:cNvPr id="1793" name="Line 85"/>
          <p:cNvSpPr/>
          <p:nvPr/>
        </p:nvSpPr>
        <p:spPr>
          <a:xfrm>
            <a:off x="3184560" y="5478480"/>
            <a:ext cx="3851640" cy="360"/>
          </a:xfrm>
          <a:prstGeom prst="line">
            <a:avLst/>
          </a:prstGeom>
          <a:ln w="44450">
            <a:solidFill>
              <a:srgbClr val="4472c4"/>
            </a:solidFill>
          </a:ln>
        </p:spPr>
        <p:style>
          <a:lnRef idx="1">
            <a:schemeClr val="accent1"/>
          </a:lnRef>
          <a:fillRef idx="0">
            <a:schemeClr val="accent1"/>
          </a:fillRef>
          <a:effectRef idx="0">
            <a:schemeClr val="accent1"/>
          </a:effectRef>
          <a:fontRef idx="minor"/>
        </p:style>
      </p:sp>
      <p:sp>
        <p:nvSpPr>
          <p:cNvPr id="1794" name="CustomShape 86"/>
          <p:cNvSpPr/>
          <p:nvPr/>
        </p:nvSpPr>
        <p:spPr>
          <a:xfrm flipH="1">
            <a:off x="3699000" y="5774760"/>
            <a:ext cx="297720" cy="360"/>
          </a:xfrm>
          <a:custGeom>
            <a:avLst/>
            <a:gdLst/>
            <a:ahLst/>
            <a:rect l="l" t="t" r="r" b="b"/>
            <a:pathLst>
              <a:path w="21600" h="21600">
                <a:moveTo>
                  <a:pt x="0" y="0"/>
                </a:moveTo>
                <a:lnTo>
                  <a:pt x="21600" y="21600"/>
                </a:lnTo>
              </a:path>
            </a:pathLst>
          </a:custGeom>
          <a:noFill/>
          <a:ln w="25400">
            <a:solidFill>
              <a:srgbClr val="4472c4"/>
            </a:solidFill>
            <a:tailEnd len="med" type="triangle" w="med"/>
          </a:ln>
        </p:spPr>
        <p:style>
          <a:lnRef idx="1">
            <a:schemeClr val="accent1"/>
          </a:lnRef>
          <a:fillRef idx="0">
            <a:schemeClr val="accent1"/>
          </a:fillRef>
          <a:effectRef idx="0">
            <a:schemeClr val="accent1"/>
          </a:effectRef>
          <a:fontRef idx="minor"/>
        </p:style>
      </p:sp>
      <p:sp>
        <p:nvSpPr>
          <p:cNvPr id="1795" name="CustomShape 87"/>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7BABA876-C524-4361-9209-899A5E5E6F11}" type="slidenum">
              <a:rPr b="0" lang="en-US" sz="1100" spc="-1" strike="noStrike">
                <a:solidFill>
                  <a:srgbClr val="404040"/>
                </a:solidFill>
                <a:latin typeface="Calibri"/>
                <a:ea typeface="DejaVu Sans"/>
              </a:rPr>
              <a:t>11</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69" dur="indefinite" restart="never" nodeType="tmRoot">
          <p:childTnLst>
            <p:seq>
              <p:cTn id="170" dur="indefinite" nodeType="mainSeq">
                <p:childTnLst>
                  <p:par>
                    <p:cTn id="171" fill="hold">
                      <p:stCondLst>
                        <p:cond delay="0"/>
                      </p:stCondLst>
                      <p:childTnLst>
                        <p:par>
                          <p:cTn id="172" fill="hold">
                            <p:stCondLst>
                              <p:cond delay="0"/>
                            </p:stCondLst>
                            <p:childTnLst>
                              <p:par>
                                <p:cTn id="173" nodeType="afterEffect" fill="hold" presetClass="entr" presetID="22" presetSubtype="2">
                                  <p:stCondLst>
                                    <p:cond delay="0"/>
                                  </p:stCondLst>
                                  <p:childTnLst>
                                    <p:set>
                                      <p:cBhvr>
                                        <p:cTn id="174" dur="1" fill="hold">
                                          <p:stCondLst>
                                            <p:cond delay="0"/>
                                          </p:stCondLst>
                                        </p:cTn>
                                        <p:tgtEl>
                                          <p:spTgt spid="1787"/>
                                        </p:tgtEl>
                                        <p:attrNameLst>
                                          <p:attrName>style.visibility</p:attrName>
                                        </p:attrNameLst>
                                      </p:cBhvr>
                                      <p:to>
                                        <p:strVal val="visible"/>
                                      </p:to>
                                    </p:set>
                                    <p:animEffect filter="wipe(right)" transition="in">
                                      <p:cBhvr additive="repl">
                                        <p:cTn id="175" dur="500"/>
                                        <p:tgtEl>
                                          <p:spTgt spid="1787"/>
                                        </p:tgtEl>
                                      </p:cBhvr>
                                    </p:animEffect>
                                  </p:childTnLst>
                                </p:cTn>
                              </p:par>
                            </p:childTnLst>
                          </p:cTn>
                        </p:par>
                        <p:par>
                          <p:cTn id="176" fill="hold">
                            <p:stCondLst>
                              <p:cond delay="500"/>
                            </p:stCondLst>
                            <p:childTnLst>
                              <p:par>
                                <p:cTn id="177" nodeType="afterEffect" fill="hold" presetClass="entr" presetID="22" presetSubtype="2">
                                  <p:stCondLst>
                                    <p:cond delay="0"/>
                                  </p:stCondLst>
                                  <p:childTnLst>
                                    <p:set>
                                      <p:cBhvr>
                                        <p:cTn id="178" dur="1" fill="hold">
                                          <p:stCondLst>
                                            <p:cond delay="0"/>
                                          </p:stCondLst>
                                        </p:cTn>
                                        <p:tgtEl>
                                          <p:spTgt spid="1794"/>
                                        </p:tgtEl>
                                        <p:attrNameLst>
                                          <p:attrName>style.visibility</p:attrName>
                                        </p:attrNameLst>
                                      </p:cBhvr>
                                      <p:to>
                                        <p:strVal val="visible"/>
                                      </p:to>
                                    </p:set>
                                    <p:animEffect filter="wipe(right)" transition="in">
                                      <p:cBhvr additive="repl">
                                        <p:cTn id="179" dur="500"/>
                                        <p:tgtEl>
                                          <p:spTgt spid="17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6" name="CustomShape 1"/>
          <p:cNvSpPr/>
          <p:nvPr/>
        </p:nvSpPr>
        <p:spPr>
          <a:xfrm>
            <a:off x="798840" y="2786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ＭＳ Ｐゴシック"/>
              </a:rPr>
              <a:t>TCP over “long, fat pipes”</a:t>
            </a:r>
            <a:endParaRPr b="0" lang="en-US" sz="4800" spc="-1" strike="noStrike">
              <a:latin typeface="Arial"/>
            </a:endParaRPr>
          </a:p>
        </p:txBody>
      </p:sp>
      <p:sp>
        <p:nvSpPr>
          <p:cNvPr id="8987" name="CustomShape 2"/>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B2FD2C8E-FF02-4C17-B72A-62AF0E7D1BC4}" type="slidenum">
              <a:rPr b="0" lang="en-US" sz="1100" spc="-1" strike="noStrike">
                <a:solidFill>
                  <a:srgbClr val="404040"/>
                </a:solidFill>
                <a:latin typeface="Calibri"/>
                <a:ea typeface="DejaVu Sans"/>
              </a:rPr>
              <a:t>150</a:t>
            </a:fld>
            <a:endParaRPr b="0" lang="en-US" sz="1100" spc="-1" strike="noStrike">
              <a:latin typeface="Arial"/>
            </a:endParaRPr>
          </a:p>
        </p:txBody>
      </p:sp>
      <p:sp>
        <p:nvSpPr>
          <p:cNvPr id="8988" name="CustomShape 3"/>
          <p:cNvSpPr/>
          <p:nvPr/>
        </p:nvSpPr>
        <p:spPr>
          <a:xfrm>
            <a:off x="798840" y="1322280"/>
            <a:ext cx="11046600" cy="464580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example: 1500 byte segments, 100ms RTT, want 10 Gbps throughput</a:t>
            </a:r>
            <a:endParaRPr b="0" lang="en-US" sz="2800" spc="-1" strike="noStrike">
              <a:latin typeface="Arial"/>
            </a:endParaRPr>
          </a:p>
          <a:p>
            <a:pPr marL="352440" indent="-21960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requires W = 83,333 in-flight segments</a:t>
            </a:r>
            <a:endParaRPr b="0" lang="en-US" sz="2800" spc="-1" strike="noStrike">
              <a:latin typeface="Arial"/>
            </a:endParaRPr>
          </a:p>
          <a:p>
            <a:pPr marL="352440" indent="-21960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throughput in terms of segment loss probability, L </a:t>
            </a:r>
            <a:r>
              <a:rPr b="0" lang="en-US" sz="2000" spc="-1" strike="noStrike">
                <a:solidFill>
                  <a:srgbClr val="000000"/>
                </a:solidFill>
                <a:latin typeface="Calibri"/>
                <a:ea typeface="ＭＳ Ｐゴシック"/>
              </a:rPr>
              <a:t>[Mathis 1997]:</a:t>
            </a:r>
            <a:br/>
            <a:br/>
            <a:br/>
            <a:r>
              <a:rPr b="0" lang="en-US" sz="2800" spc="-1" strike="noStrike">
                <a:solidFill>
                  <a:srgbClr val="000000"/>
                </a:solidFill>
                <a:latin typeface="Calibri"/>
                <a:ea typeface="DejaVu Sans"/>
              </a:rPr>
              <a:t> </a:t>
            </a:r>
            <a:endParaRPr b="0" lang="en-US" sz="2800" spc="-1" strike="noStrike">
              <a:latin typeface="Arial"/>
            </a:endParaRPr>
          </a:p>
          <a:p>
            <a:pPr marL="695160" indent="-229320">
              <a:lnSpc>
                <a:spcPct val="90000"/>
              </a:lnSpc>
              <a:spcBef>
                <a:spcPts val="499"/>
              </a:spcBef>
              <a:tabLst>
                <a:tab algn="l" pos="0"/>
              </a:tabLst>
            </a:pPr>
            <a:r>
              <a:rPr b="0" lang="en-US" sz="2400" spc="-1" strike="noStrike">
                <a:solidFill>
                  <a:srgbClr val="000000"/>
                </a:solidFill>
                <a:latin typeface="MS Mincho"/>
                <a:ea typeface="MS Mincho"/>
              </a:rPr>
              <a:t>➜ </a:t>
            </a:r>
            <a:r>
              <a:rPr b="0" lang="en-US" sz="2800" spc="-1" strike="noStrike">
                <a:solidFill>
                  <a:srgbClr val="000000"/>
                </a:solidFill>
                <a:latin typeface="Calibri"/>
                <a:ea typeface="MS Mincho"/>
              </a:rPr>
              <a:t>to achieve 10 Gbps throughput, need a loss rate of </a:t>
            </a:r>
            <a:r>
              <a:rPr b="0" lang="en-US" sz="2800" spc="-1" strike="noStrike">
                <a:solidFill>
                  <a:srgbClr val="000000"/>
                </a:solidFill>
                <a:latin typeface="Calibri"/>
                <a:ea typeface="ＭＳ Ｐゴシック"/>
              </a:rPr>
              <a:t>L = 2</a:t>
            </a:r>
            <a:r>
              <a:rPr b="0" lang="el-GR" sz="2800" spc="-1" strike="noStrike">
                <a:solidFill>
                  <a:srgbClr val="000000"/>
                </a:solidFill>
                <a:latin typeface="Calibri"/>
                <a:ea typeface="ＭＳ Ｐゴシック"/>
              </a:rPr>
              <a:t>·</a:t>
            </a:r>
            <a:r>
              <a:rPr b="0" lang="en-US" sz="2800" spc="-1" strike="noStrike">
                <a:solidFill>
                  <a:srgbClr val="000000"/>
                </a:solidFill>
                <a:latin typeface="Calibri"/>
                <a:ea typeface="ＭＳ Ｐゴシック"/>
              </a:rPr>
              <a:t>10</a:t>
            </a:r>
            <a:r>
              <a:rPr b="0" lang="en-US" sz="2800" spc="-1" strike="noStrike" baseline="30000">
                <a:solidFill>
                  <a:srgbClr val="000000"/>
                </a:solidFill>
                <a:latin typeface="Calibri"/>
                <a:ea typeface="ＭＳ Ｐゴシック"/>
              </a:rPr>
              <a:t>-10  </a:t>
            </a:r>
            <a:r>
              <a:rPr b="0" i="1" lang="en-US" sz="2800" spc="-1" strike="noStrike">
                <a:solidFill>
                  <a:srgbClr val="ff0000"/>
                </a:solidFill>
                <a:latin typeface="Calibri"/>
                <a:ea typeface="ＭＳ Ｐゴシック"/>
              </a:rPr>
              <a:t> </a:t>
            </a:r>
            <a:r>
              <a:rPr b="0" i="1" lang="en-US" sz="2800" spc="-1" strike="noStrike">
                <a:solidFill>
                  <a:srgbClr val="c00000"/>
                </a:solidFill>
                <a:latin typeface="Calibri"/>
                <a:ea typeface="ＭＳ Ｐゴシック"/>
              </a:rPr>
              <a:t>– a very small loss rate!</a:t>
            </a:r>
            <a:endParaRPr b="0" lang="en-US" sz="28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versions of TCP for long, high-speed scenarios</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grpSp>
        <p:nvGrpSpPr>
          <p:cNvPr id="8989" name="Group 4"/>
          <p:cNvGrpSpPr/>
          <p:nvPr/>
        </p:nvGrpSpPr>
        <p:grpSpPr>
          <a:xfrm>
            <a:off x="3703680" y="2948040"/>
            <a:ext cx="4154040" cy="960120"/>
            <a:chOff x="3703680" y="2948040"/>
            <a:chExt cx="4154040" cy="960120"/>
          </a:xfrm>
        </p:grpSpPr>
        <p:sp>
          <p:nvSpPr>
            <p:cNvPr id="8990" name="CustomShape 5"/>
            <p:cNvSpPr/>
            <p:nvPr/>
          </p:nvSpPr>
          <p:spPr>
            <a:xfrm>
              <a:off x="3703680" y="3211560"/>
              <a:ext cx="267444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Arial"/>
                  <a:ea typeface="ＭＳ Ｐゴシック"/>
                </a:rPr>
                <a:t>TCP throughput = </a:t>
              </a:r>
              <a:endParaRPr b="0" lang="en-US" sz="2400" spc="-1" strike="noStrike">
                <a:latin typeface="Arial"/>
              </a:endParaRPr>
            </a:p>
          </p:txBody>
        </p:sp>
        <p:sp>
          <p:nvSpPr>
            <p:cNvPr id="8991" name="CustomShape 6"/>
            <p:cNvSpPr/>
            <p:nvPr/>
          </p:nvSpPr>
          <p:spPr>
            <a:xfrm>
              <a:off x="6223320" y="3059280"/>
              <a:ext cx="77256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Arial"/>
                  <a:ea typeface="ＭＳ Ｐゴシック"/>
                </a:rPr>
                <a:t>1.22</a:t>
              </a:r>
              <a:endParaRPr b="0" lang="en-US" sz="2400" spc="-1" strike="noStrike">
                <a:latin typeface="Arial"/>
              </a:endParaRPr>
            </a:p>
          </p:txBody>
        </p:sp>
        <p:grpSp>
          <p:nvGrpSpPr>
            <p:cNvPr id="8992" name="Group 7"/>
            <p:cNvGrpSpPr/>
            <p:nvPr/>
          </p:nvGrpSpPr>
          <p:grpSpPr>
            <a:xfrm>
              <a:off x="6351120" y="2948040"/>
              <a:ext cx="1506600" cy="960120"/>
              <a:chOff x="6351120" y="2948040"/>
              <a:chExt cx="1506600" cy="960120"/>
            </a:xfrm>
          </p:grpSpPr>
          <p:sp>
            <p:nvSpPr>
              <p:cNvPr id="8993" name="CustomShape 8"/>
              <p:cNvSpPr/>
              <p:nvPr/>
            </p:nvSpPr>
            <p:spPr>
              <a:xfrm>
                <a:off x="6877800" y="2948040"/>
                <a:ext cx="26496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000000"/>
                    </a:solidFill>
                    <a:latin typeface="Arial"/>
                    <a:ea typeface="ＭＳ Ｐゴシック"/>
                  </a:rPr>
                  <a:t>.</a:t>
                </a:r>
                <a:endParaRPr b="0" lang="en-US" sz="2400" spc="-1" strike="noStrike">
                  <a:latin typeface="Arial"/>
                </a:endParaRPr>
              </a:p>
            </p:txBody>
          </p:sp>
          <p:sp>
            <p:nvSpPr>
              <p:cNvPr id="8994" name="CustomShape 9"/>
              <p:cNvSpPr/>
              <p:nvPr/>
            </p:nvSpPr>
            <p:spPr>
              <a:xfrm>
                <a:off x="7018200" y="3062160"/>
                <a:ext cx="83952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Arial"/>
                    <a:ea typeface="ＭＳ Ｐゴシック"/>
                  </a:rPr>
                  <a:t>MSS</a:t>
                </a:r>
                <a:endParaRPr b="0" lang="en-US" sz="2400" spc="-1" strike="noStrike">
                  <a:latin typeface="Arial"/>
                </a:endParaRPr>
              </a:p>
            </p:txBody>
          </p:sp>
          <p:sp>
            <p:nvSpPr>
              <p:cNvPr id="8995" name="Line 10"/>
              <p:cNvSpPr/>
              <p:nvPr/>
            </p:nvSpPr>
            <p:spPr>
              <a:xfrm>
                <a:off x="6351120" y="3454560"/>
                <a:ext cx="1385640" cy="360"/>
              </a:xfrm>
              <a:prstGeom prst="line">
                <a:avLst/>
              </a:prstGeom>
              <a:ln w="19050">
                <a:solidFill>
                  <a:schemeClr val="tx1"/>
                </a:solidFill>
                <a:round/>
              </a:ln>
            </p:spPr>
            <p:style>
              <a:lnRef idx="0"/>
              <a:fillRef idx="0"/>
              <a:effectRef idx="0"/>
              <a:fontRef idx="minor"/>
            </p:style>
          </p:sp>
          <p:sp>
            <p:nvSpPr>
              <p:cNvPr id="8996" name="CustomShape 11"/>
              <p:cNvSpPr/>
              <p:nvPr/>
            </p:nvSpPr>
            <p:spPr>
              <a:xfrm>
                <a:off x="6420600" y="3417840"/>
                <a:ext cx="76644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Arial"/>
                    <a:ea typeface="ＭＳ Ｐゴシック"/>
                  </a:rPr>
                  <a:t>RTT</a:t>
                </a:r>
                <a:endParaRPr b="0" lang="en-US" sz="2400" spc="-1" strike="noStrike">
                  <a:latin typeface="Arial"/>
                </a:endParaRPr>
              </a:p>
            </p:txBody>
          </p:sp>
          <p:sp>
            <p:nvSpPr>
              <p:cNvPr id="8997" name="CustomShape 12"/>
              <p:cNvSpPr/>
              <p:nvPr/>
            </p:nvSpPr>
            <p:spPr>
              <a:xfrm>
                <a:off x="7169040" y="3487680"/>
                <a:ext cx="464040" cy="346680"/>
              </a:xfrm>
              <a:custGeom>
                <a:avLst/>
                <a:gdLst/>
                <a:ahLst/>
                <a:rect l="l" t="t" r="r" b="b"/>
                <a:pathLst>
                  <a:path w="294" h="220">
                    <a:moveTo>
                      <a:pt x="0" y="158"/>
                    </a:moveTo>
                    <a:lnTo>
                      <a:pt x="32" y="140"/>
                    </a:lnTo>
                    <a:lnTo>
                      <a:pt x="72" y="220"/>
                    </a:lnTo>
                    <a:lnTo>
                      <a:pt x="132" y="0"/>
                    </a:lnTo>
                    <a:lnTo>
                      <a:pt x="294" y="0"/>
                    </a:lnTo>
                  </a:path>
                </a:pathLst>
              </a:custGeom>
              <a:noFill/>
              <a:ln w="28575">
                <a:solidFill>
                  <a:schemeClr val="tx1"/>
                </a:solidFill>
                <a:round/>
              </a:ln>
            </p:spPr>
            <p:style>
              <a:lnRef idx="0"/>
              <a:fillRef idx="0"/>
              <a:effectRef idx="0"/>
              <a:fontRef idx="minor"/>
            </p:style>
          </p:sp>
          <p:sp>
            <p:nvSpPr>
              <p:cNvPr id="8998" name="CustomShape 13"/>
              <p:cNvSpPr/>
              <p:nvPr/>
            </p:nvSpPr>
            <p:spPr>
              <a:xfrm>
                <a:off x="7324560" y="3452760"/>
                <a:ext cx="34884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Arial"/>
                    <a:ea typeface="ＭＳ Ｐゴシック"/>
                  </a:rPr>
                  <a:t>L</a:t>
                </a:r>
                <a:endParaRPr b="0" lang="en-US" sz="2400" spc="-1" strike="noStrike">
                  <a:latin typeface="Arial"/>
                </a:endParaRPr>
              </a:p>
            </p:txBody>
          </p:sp>
        </p:grpSp>
      </p:gr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796" name="Group 1"/>
          <p:cNvGrpSpPr/>
          <p:nvPr/>
        </p:nvGrpSpPr>
        <p:grpSpPr>
          <a:xfrm>
            <a:off x="144000" y="827280"/>
            <a:ext cx="11904120" cy="4737240"/>
            <a:chOff x="144000" y="827280"/>
            <a:chExt cx="11904120" cy="4737240"/>
          </a:xfrm>
        </p:grpSpPr>
        <p:sp>
          <p:nvSpPr>
            <p:cNvPr id="1797" name="CustomShape 2"/>
            <p:cNvSpPr/>
            <p:nvPr/>
          </p:nvSpPr>
          <p:spPr>
            <a:xfrm>
              <a:off x="4121640" y="1298160"/>
              <a:ext cx="844200" cy="3160080"/>
            </a:xfrm>
            <a:custGeom>
              <a:avLst/>
              <a:gdLst/>
              <a:ahLst/>
              <a:rect l="l" t="t"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a:gradFill>
            <a:ln w="9525">
              <a:solidFill>
                <a:srgbClr val="dddddd"/>
              </a:solidFill>
              <a:round/>
            </a:ln>
          </p:spPr>
          <p:style>
            <a:lnRef idx="0"/>
            <a:fillRef idx="0"/>
            <a:effectRef idx="0"/>
            <a:fontRef idx="minor"/>
          </p:style>
        </p:sp>
        <p:sp>
          <p:nvSpPr>
            <p:cNvPr id="1798" name="CustomShape 3"/>
            <p:cNvSpPr/>
            <p:nvPr/>
          </p:nvSpPr>
          <p:spPr>
            <a:xfrm>
              <a:off x="4961160" y="1375200"/>
              <a:ext cx="2291760" cy="3005640"/>
            </a:xfrm>
            <a:prstGeom prst="rect">
              <a:avLst/>
            </a:prstGeom>
            <a:solidFill>
              <a:srgbClr val="000099"/>
            </a:solidFill>
            <a:ln w="0">
              <a:noFill/>
            </a:ln>
          </p:spPr>
          <p:style>
            <a:lnRef idx="0"/>
            <a:fillRef idx="0"/>
            <a:effectRef idx="0"/>
            <a:fontRef idx="minor"/>
          </p:style>
        </p:sp>
        <p:sp>
          <p:nvSpPr>
            <p:cNvPr id="1799" name="CustomShape 4"/>
            <p:cNvSpPr/>
            <p:nvPr/>
          </p:nvSpPr>
          <p:spPr>
            <a:xfrm>
              <a:off x="4907520" y="1457280"/>
              <a:ext cx="2255040" cy="3003120"/>
            </a:xfrm>
            <a:prstGeom prst="rect">
              <a:avLst/>
            </a:prstGeom>
            <a:solidFill>
              <a:srgbClr val="ffffff"/>
            </a:solidFill>
            <a:ln w="28575">
              <a:solidFill>
                <a:srgbClr val="000000"/>
              </a:solidFill>
              <a:miter/>
            </a:ln>
          </p:spPr>
          <p:style>
            <a:lnRef idx="0"/>
            <a:fillRef idx="0"/>
            <a:effectRef idx="0"/>
            <a:fontRef idx="minor"/>
          </p:style>
        </p:sp>
        <p:sp>
          <p:nvSpPr>
            <p:cNvPr id="1800" name="Line 5"/>
            <p:cNvSpPr/>
            <p:nvPr/>
          </p:nvSpPr>
          <p:spPr>
            <a:xfrm>
              <a:off x="4916880" y="2626200"/>
              <a:ext cx="2238120" cy="4680"/>
            </a:xfrm>
            <a:prstGeom prst="line">
              <a:avLst/>
            </a:prstGeom>
            <a:ln w="28575">
              <a:solidFill>
                <a:srgbClr val="000000"/>
              </a:solidFill>
              <a:round/>
            </a:ln>
          </p:spPr>
          <p:style>
            <a:lnRef idx="0"/>
            <a:fillRef idx="0"/>
            <a:effectRef idx="0"/>
            <a:fontRef idx="minor"/>
          </p:style>
        </p:sp>
        <p:sp>
          <p:nvSpPr>
            <p:cNvPr id="1801" name="CustomShape 6"/>
            <p:cNvSpPr/>
            <p:nvPr/>
          </p:nvSpPr>
          <p:spPr>
            <a:xfrm>
              <a:off x="5026680" y="26758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p:txBody>
        </p:sp>
        <p:sp>
          <p:nvSpPr>
            <p:cNvPr id="1802" name="Line 7"/>
            <p:cNvSpPr/>
            <p:nvPr/>
          </p:nvSpPr>
          <p:spPr>
            <a:xfrm>
              <a:off x="4919040" y="3108240"/>
              <a:ext cx="2233440" cy="360"/>
            </a:xfrm>
            <a:prstGeom prst="line">
              <a:avLst/>
            </a:prstGeom>
            <a:ln w="28575">
              <a:solidFill>
                <a:srgbClr val="000000"/>
              </a:solidFill>
              <a:round/>
            </a:ln>
          </p:spPr>
          <p:style>
            <a:lnRef idx="0"/>
            <a:fillRef idx="0"/>
            <a:effectRef idx="0"/>
            <a:fontRef idx="minor"/>
          </p:style>
        </p:sp>
        <p:sp>
          <p:nvSpPr>
            <p:cNvPr id="1803" name="CustomShape 8"/>
            <p:cNvSpPr/>
            <p:nvPr/>
          </p:nvSpPr>
          <p:spPr>
            <a:xfrm>
              <a:off x="5016960" y="403884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1804" name="CustomShape 9"/>
            <p:cNvSpPr/>
            <p:nvPr/>
          </p:nvSpPr>
          <p:spPr>
            <a:xfrm>
              <a:off x="5016960" y="359424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1805" name="CustomShape 10"/>
            <p:cNvSpPr/>
            <p:nvPr/>
          </p:nvSpPr>
          <p:spPr>
            <a:xfrm>
              <a:off x="5016960" y="315180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a:t>
              </a:r>
              <a:endParaRPr b="0" lang="en-US" sz="2000" spc="-1" strike="noStrike">
                <a:latin typeface="Arial"/>
              </a:endParaRPr>
            </a:p>
          </p:txBody>
        </p:sp>
        <p:sp>
          <p:nvSpPr>
            <p:cNvPr id="1806" name="Line 11"/>
            <p:cNvSpPr/>
            <p:nvPr/>
          </p:nvSpPr>
          <p:spPr>
            <a:xfrm>
              <a:off x="4914360" y="3580560"/>
              <a:ext cx="2233440" cy="360"/>
            </a:xfrm>
            <a:prstGeom prst="line">
              <a:avLst/>
            </a:prstGeom>
            <a:ln w="28575">
              <a:solidFill>
                <a:srgbClr val="000000"/>
              </a:solidFill>
              <a:round/>
            </a:ln>
          </p:spPr>
          <p:style>
            <a:lnRef idx="0"/>
            <a:fillRef idx="0"/>
            <a:effectRef idx="0"/>
            <a:fontRef idx="minor"/>
          </p:style>
        </p:sp>
        <p:sp>
          <p:nvSpPr>
            <p:cNvPr id="1807" name="Line 12"/>
            <p:cNvSpPr/>
            <p:nvPr/>
          </p:nvSpPr>
          <p:spPr>
            <a:xfrm>
              <a:off x="4909320" y="4033800"/>
              <a:ext cx="2233440" cy="360"/>
            </a:xfrm>
            <a:prstGeom prst="line">
              <a:avLst/>
            </a:prstGeom>
            <a:ln w="28575">
              <a:solidFill>
                <a:srgbClr val="000000"/>
              </a:solidFill>
              <a:round/>
            </a:ln>
          </p:spPr>
          <p:style>
            <a:lnRef idx="0"/>
            <a:fillRef idx="0"/>
            <a:effectRef idx="0"/>
            <a:fontRef idx="minor"/>
          </p:style>
        </p:sp>
        <p:sp>
          <p:nvSpPr>
            <p:cNvPr id="1808" name="CustomShape 13"/>
            <p:cNvSpPr/>
            <p:nvPr/>
          </p:nvSpPr>
          <p:spPr>
            <a:xfrm>
              <a:off x="8427960" y="1936800"/>
              <a:ext cx="1985040" cy="3005640"/>
            </a:xfrm>
            <a:prstGeom prst="rect">
              <a:avLst/>
            </a:prstGeom>
            <a:solidFill>
              <a:srgbClr val="000099"/>
            </a:solidFill>
            <a:ln w="0">
              <a:noFill/>
            </a:ln>
          </p:spPr>
          <p:style>
            <a:lnRef idx="0"/>
            <a:fillRef idx="0"/>
            <a:effectRef idx="0"/>
            <a:fontRef idx="minor"/>
          </p:style>
        </p:sp>
        <p:sp>
          <p:nvSpPr>
            <p:cNvPr id="1809" name="CustomShape 14"/>
            <p:cNvSpPr/>
            <p:nvPr/>
          </p:nvSpPr>
          <p:spPr>
            <a:xfrm>
              <a:off x="8369640" y="2018880"/>
              <a:ext cx="1948680" cy="3003120"/>
            </a:xfrm>
            <a:prstGeom prst="rect">
              <a:avLst/>
            </a:prstGeom>
            <a:solidFill>
              <a:srgbClr val="ffffff"/>
            </a:solidFill>
            <a:ln w="28575">
              <a:solidFill>
                <a:srgbClr val="000000"/>
              </a:solidFill>
              <a:miter/>
            </a:ln>
          </p:spPr>
          <p:style>
            <a:lnRef idx="0"/>
            <a:fillRef idx="0"/>
            <a:effectRef idx="0"/>
            <a:fontRef idx="minor"/>
          </p:style>
        </p:sp>
        <p:sp>
          <p:nvSpPr>
            <p:cNvPr id="1810" name="Line 15"/>
            <p:cNvSpPr/>
            <p:nvPr/>
          </p:nvSpPr>
          <p:spPr>
            <a:xfrm>
              <a:off x="8384040" y="3173400"/>
              <a:ext cx="1936440" cy="4680"/>
            </a:xfrm>
            <a:prstGeom prst="line">
              <a:avLst/>
            </a:prstGeom>
            <a:ln w="28575">
              <a:solidFill>
                <a:srgbClr val="000000"/>
              </a:solidFill>
              <a:round/>
            </a:ln>
          </p:spPr>
          <p:style>
            <a:lnRef idx="0"/>
            <a:fillRef idx="0"/>
            <a:effectRef idx="0"/>
            <a:fontRef idx="minor"/>
          </p:style>
        </p:sp>
        <p:sp>
          <p:nvSpPr>
            <p:cNvPr id="1811" name="CustomShape 16"/>
            <p:cNvSpPr/>
            <p:nvPr/>
          </p:nvSpPr>
          <p:spPr>
            <a:xfrm>
              <a:off x="8318520" y="32122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p:txBody>
        </p:sp>
        <p:sp>
          <p:nvSpPr>
            <p:cNvPr id="1812" name="Line 17"/>
            <p:cNvSpPr/>
            <p:nvPr/>
          </p:nvSpPr>
          <p:spPr>
            <a:xfrm>
              <a:off x="8395920" y="3660120"/>
              <a:ext cx="1936440" cy="4680"/>
            </a:xfrm>
            <a:prstGeom prst="line">
              <a:avLst/>
            </a:prstGeom>
            <a:ln w="28575">
              <a:solidFill>
                <a:srgbClr val="000000"/>
              </a:solidFill>
              <a:round/>
            </a:ln>
          </p:spPr>
          <p:style>
            <a:lnRef idx="0"/>
            <a:fillRef idx="0"/>
            <a:effectRef idx="0"/>
            <a:fontRef idx="minor"/>
          </p:style>
        </p:sp>
        <p:sp>
          <p:nvSpPr>
            <p:cNvPr id="1813" name="Line 18"/>
            <p:cNvSpPr/>
            <p:nvPr/>
          </p:nvSpPr>
          <p:spPr>
            <a:xfrm>
              <a:off x="8374320" y="4130280"/>
              <a:ext cx="1936440" cy="4680"/>
            </a:xfrm>
            <a:prstGeom prst="line">
              <a:avLst/>
            </a:prstGeom>
            <a:ln w="28575">
              <a:solidFill>
                <a:srgbClr val="000000"/>
              </a:solidFill>
              <a:round/>
            </a:ln>
          </p:spPr>
          <p:style>
            <a:lnRef idx="0"/>
            <a:fillRef idx="0"/>
            <a:effectRef idx="0"/>
            <a:fontRef idx="minor"/>
          </p:style>
        </p:sp>
        <p:sp>
          <p:nvSpPr>
            <p:cNvPr id="1814" name="Line 19"/>
            <p:cNvSpPr/>
            <p:nvPr/>
          </p:nvSpPr>
          <p:spPr>
            <a:xfrm>
              <a:off x="8374320" y="4564080"/>
              <a:ext cx="1936440" cy="4680"/>
            </a:xfrm>
            <a:prstGeom prst="line">
              <a:avLst/>
            </a:prstGeom>
            <a:ln w="28575">
              <a:solidFill>
                <a:srgbClr val="000000"/>
              </a:solidFill>
              <a:round/>
            </a:ln>
          </p:spPr>
          <p:style>
            <a:lnRef idx="0"/>
            <a:fillRef idx="0"/>
            <a:effectRef idx="0"/>
            <a:fontRef idx="minor"/>
          </p:style>
        </p:sp>
        <p:sp>
          <p:nvSpPr>
            <p:cNvPr id="1815" name="CustomShape 20"/>
            <p:cNvSpPr/>
            <p:nvPr/>
          </p:nvSpPr>
          <p:spPr>
            <a:xfrm>
              <a:off x="8371800" y="20044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application</a:t>
              </a:r>
              <a:endParaRPr b="0" lang="en-US" sz="2000" spc="-1" strike="noStrike">
                <a:latin typeface="Arial"/>
              </a:endParaRPr>
            </a:p>
          </p:txBody>
        </p:sp>
        <p:sp>
          <p:nvSpPr>
            <p:cNvPr id="1816" name="CustomShape 21"/>
            <p:cNvSpPr/>
            <p:nvPr/>
          </p:nvSpPr>
          <p:spPr>
            <a:xfrm>
              <a:off x="8303760" y="459684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1817" name="CustomShape 22"/>
            <p:cNvSpPr/>
            <p:nvPr/>
          </p:nvSpPr>
          <p:spPr>
            <a:xfrm>
              <a:off x="8322120" y="413064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1818" name="CustomShape 23"/>
            <p:cNvSpPr/>
            <p:nvPr/>
          </p:nvSpPr>
          <p:spPr>
            <a:xfrm>
              <a:off x="8318520" y="36928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a:t>
              </a:r>
              <a:endParaRPr b="0" lang="en-US" sz="2000" spc="-1" strike="noStrike">
                <a:latin typeface="Arial"/>
              </a:endParaRPr>
            </a:p>
          </p:txBody>
        </p:sp>
        <p:sp>
          <p:nvSpPr>
            <p:cNvPr id="1819" name="CustomShape 24"/>
            <p:cNvSpPr/>
            <p:nvPr/>
          </p:nvSpPr>
          <p:spPr>
            <a:xfrm>
              <a:off x="10340280" y="1985040"/>
              <a:ext cx="887760" cy="309240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sp>
          <p:nvSpPr>
            <p:cNvPr id="1820" name="CustomShape 25"/>
            <p:cNvSpPr/>
            <p:nvPr/>
          </p:nvSpPr>
          <p:spPr>
            <a:xfrm>
              <a:off x="854280" y="2016360"/>
              <a:ext cx="844200" cy="3160080"/>
            </a:xfrm>
            <a:custGeom>
              <a:avLst/>
              <a:gdLst/>
              <a:ahLst/>
              <a:rect l="l" t="t"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a:gradFill>
            <a:ln w="9525">
              <a:solidFill>
                <a:srgbClr val="dddddd"/>
              </a:solidFill>
              <a:round/>
            </a:ln>
          </p:spPr>
          <p:style>
            <a:lnRef idx="0"/>
            <a:fillRef idx="0"/>
            <a:effectRef idx="0"/>
            <a:fontRef idx="minor"/>
          </p:style>
        </p:sp>
        <p:sp>
          <p:nvSpPr>
            <p:cNvPr id="1821" name="CustomShape 26"/>
            <p:cNvSpPr/>
            <p:nvPr/>
          </p:nvSpPr>
          <p:spPr>
            <a:xfrm>
              <a:off x="1769040" y="1949040"/>
              <a:ext cx="1985040" cy="3005640"/>
            </a:xfrm>
            <a:prstGeom prst="rect">
              <a:avLst/>
            </a:prstGeom>
            <a:solidFill>
              <a:srgbClr val="000099"/>
            </a:solidFill>
            <a:ln w="0">
              <a:noFill/>
            </a:ln>
          </p:spPr>
          <p:style>
            <a:lnRef idx="0"/>
            <a:fillRef idx="0"/>
            <a:effectRef idx="0"/>
            <a:fontRef idx="minor"/>
          </p:style>
        </p:sp>
        <p:sp>
          <p:nvSpPr>
            <p:cNvPr id="1822" name="CustomShape 27"/>
            <p:cNvSpPr/>
            <p:nvPr/>
          </p:nvSpPr>
          <p:spPr>
            <a:xfrm>
              <a:off x="1710720" y="2030760"/>
              <a:ext cx="1948680" cy="3003120"/>
            </a:xfrm>
            <a:prstGeom prst="rect">
              <a:avLst/>
            </a:prstGeom>
            <a:solidFill>
              <a:srgbClr val="ffffff"/>
            </a:solidFill>
            <a:ln w="28575">
              <a:solidFill>
                <a:srgbClr val="000000"/>
              </a:solidFill>
              <a:miter/>
            </a:ln>
          </p:spPr>
          <p:style>
            <a:lnRef idx="0"/>
            <a:fillRef idx="0"/>
            <a:effectRef idx="0"/>
            <a:fontRef idx="minor"/>
          </p:style>
        </p:sp>
        <p:sp>
          <p:nvSpPr>
            <p:cNvPr id="1823" name="Line 28"/>
            <p:cNvSpPr/>
            <p:nvPr/>
          </p:nvSpPr>
          <p:spPr>
            <a:xfrm>
              <a:off x="1724760" y="3185280"/>
              <a:ext cx="1936800" cy="4680"/>
            </a:xfrm>
            <a:prstGeom prst="line">
              <a:avLst/>
            </a:prstGeom>
            <a:ln w="28575">
              <a:solidFill>
                <a:srgbClr val="000000"/>
              </a:solidFill>
              <a:round/>
            </a:ln>
          </p:spPr>
          <p:style>
            <a:lnRef idx="0"/>
            <a:fillRef idx="0"/>
            <a:effectRef idx="0"/>
            <a:fontRef idx="minor"/>
          </p:style>
        </p:sp>
        <p:sp>
          <p:nvSpPr>
            <p:cNvPr id="1824" name="CustomShape 29"/>
            <p:cNvSpPr/>
            <p:nvPr/>
          </p:nvSpPr>
          <p:spPr>
            <a:xfrm>
              <a:off x="1659600" y="322416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p:txBody>
        </p:sp>
        <p:sp>
          <p:nvSpPr>
            <p:cNvPr id="1825" name="Line 30"/>
            <p:cNvSpPr/>
            <p:nvPr/>
          </p:nvSpPr>
          <p:spPr>
            <a:xfrm>
              <a:off x="1737000" y="3672000"/>
              <a:ext cx="1936800" cy="5040"/>
            </a:xfrm>
            <a:prstGeom prst="line">
              <a:avLst/>
            </a:prstGeom>
            <a:ln w="28575">
              <a:solidFill>
                <a:srgbClr val="000000"/>
              </a:solidFill>
              <a:round/>
            </a:ln>
          </p:spPr>
          <p:style>
            <a:lnRef idx="0"/>
            <a:fillRef idx="0"/>
            <a:effectRef idx="0"/>
            <a:fontRef idx="minor"/>
          </p:style>
        </p:sp>
        <p:sp>
          <p:nvSpPr>
            <p:cNvPr id="1826" name="Line 31"/>
            <p:cNvSpPr/>
            <p:nvPr/>
          </p:nvSpPr>
          <p:spPr>
            <a:xfrm>
              <a:off x="1715040" y="4142160"/>
              <a:ext cx="1936800" cy="5040"/>
            </a:xfrm>
            <a:prstGeom prst="line">
              <a:avLst/>
            </a:prstGeom>
            <a:ln w="28575">
              <a:solidFill>
                <a:srgbClr val="000000"/>
              </a:solidFill>
              <a:round/>
            </a:ln>
          </p:spPr>
          <p:style>
            <a:lnRef idx="0"/>
            <a:fillRef idx="0"/>
            <a:effectRef idx="0"/>
            <a:fontRef idx="minor"/>
          </p:style>
        </p:sp>
        <p:sp>
          <p:nvSpPr>
            <p:cNvPr id="1827" name="Line 32"/>
            <p:cNvSpPr/>
            <p:nvPr/>
          </p:nvSpPr>
          <p:spPr>
            <a:xfrm>
              <a:off x="1715040" y="4575960"/>
              <a:ext cx="1936800" cy="5040"/>
            </a:xfrm>
            <a:prstGeom prst="line">
              <a:avLst/>
            </a:prstGeom>
            <a:ln w="28575">
              <a:solidFill>
                <a:srgbClr val="000000"/>
              </a:solidFill>
              <a:round/>
            </a:ln>
          </p:spPr>
          <p:style>
            <a:lnRef idx="0"/>
            <a:fillRef idx="0"/>
            <a:effectRef idx="0"/>
            <a:fontRef idx="minor"/>
          </p:style>
        </p:sp>
        <p:sp>
          <p:nvSpPr>
            <p:cNvPr id="1828" name="CustomShape 33"/>
            <p:cNvSpPr/>
            <p:nvPr/>
          </p:nvSpPr>
          <p:spPr>
            <a:xfrm>
              <a:off x="1713240" y="201636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application</a:t>
              </a:r>
              <a:endParaRPr b="0" lang="en-US" sz="2000" spc="-1" strike="noStrike">
                <a:latin typeface="Arial"/>
              </a:endParaRPr>
            </a:p>
          </p:txBody>
        </p:sp>
        <p:sp>
          <p:nvSpPr>
            <p:cNvPr id="1829" name="CustomShape 34"/>
            <p:cNvSpPr/>
            <p:nvPr/>
          </p:nvSpPr>
          <p:spPr>
            <a:xfrm>
              <a:off x="1645200" y="459828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1830" name="CustomShape 35"/>
            <p:cNvSpPr/>
            <p:nvPr/>
          </p:nvSpPr>
          <p:spPr>
            <a:xfrm>
              <a:off x="1674360" y="415332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1831" name="CustomShape 36"/>
            <p:cNvSpPr/>
            <p:nvPr/>
          </p:nvSpPr>
          <p:spPr>
            <a:xfrm>
              <a:off x="1659600" y="3705120"/>
              <a:ext cx="20167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a:t>
              </a:r>
              <a:endParaRPr b="0" lang="en-US" sz="2000" spc="-1" strike="noStrike">
                <a:latin typeface="Arial"/>
              </a:endParaRPr>
            </a:p>
          </p:txBody>
        </p:sp>
        <p:grpSp>
          <p:nvGrpSpPr>
            <p:cNvPr id="1832" name="Group 37"/>
            <p:cNvGrpSpPr/>
            <p:nvPr/>
          </p:nvGrpSpPr>
          <p:grpSpPr>
            <a:xfrm>
              <a:off x="144000" y="4308840"/>
              <a:ext cx="1223640" cy="1255680"/>
              <a:chOff x="144000" y="4308840"/>
              <a:chExt cx="1223640" cy="1255680"/>
            </a:xfrm>
          </p:grpSpPr>
          <p:pic>
            <p:nvPicPr>
              <p:cNvPr id="1833" name="Picture 180" descr="desktop_computer_stylized_medium"/>
              <p:cNvPicPr/>
              <p:nvPr/>
            </p:nvPicPr>
            <p:blipFill>
              <a:blip r:embed="rId1"/>
              <a:stretch/>
            </p:blipFill>
            <p:spPr>
              <a:xfrm flipH="1">
                <a:off x="144000" y="4308840"/>
                <a:ext cx="1223640" cy="1255680"/>
              </a:xfrm>
              <a:prstGeom prst="rect">
                <a:avLst/>
              </a:prstGeom>
              <a:ln w="0">
                <a:noFill/>
              </a:ln>
            </p:spPr>
          </p:pic>
          <p:sp>
            <p:nvSpPr>
              <p:cNvPr id="1834" name="CustomShape 38"/>
              <p:cNvSpPr/>
              <p:nvPr/>
            </p:nvSpPr>
            <p:spPr>
              <a:xfrm flipH="1">
                <a:off x="660960" y="4429440"/>
                <a:ext cx="593640" cy="5734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1835" name="Group 39"/>
            <p:cNvGrpSpPr/>
            <p:nvPr/>
          </p:nvGrpSpPr>
          <p:grpSpPr>
            <a:xfrm>
              <a:off x="10841400" y="4178520"/>
              <a:ext cx="1206720" cy="1185840"/>
              <a:chOff x="10841400" y="4178520"/>
              <a:chExt cx="1206720" cy="1185840"/>
            </a:xfrm>
          </p:grpSpPr>
          <p:pic>
            <p:nvPicPr>
              <p:cNvPr id="1836" name="Picture 183" descr="desktop_computer_stylized_medium"/>
              <p:cNvPicPr/>
              <p:nvPr/>
            </p:nvPicPr>
            <p:blipFill>
              <a:blip r:embed="rId2"/>
              <a:stretch/>
            </p:blipFill>
            <p:spPr>
              <a:xfrm>
                <a:off x="10841400" y="4178520"/>
                <a:ext cx="1206720" cy="1185840"/>
              </a:xfrm>
              <a:prstGeom prst="rect">
                <a:avLst/>
              </a:prstGeom>
              <a:ln w="0">
                <a:noFill/>
              </a:ln>
            </p:spPr>
          </p:pic>
          <p:sp>
            <p:nvSpPr>
              <p:cNvPr id="1837" name="CustomShape 40"/>
              <p:cNvSpPr/>
              <p:nvPr/>
            </p:nvSpPr>
            <p:spPr>
              <a:xfrm>
                <a:off x="10947240" y="4292640"/>
                <a:ext cx="585360" cy="5418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1838" name="Group 41"/>
            <p:cNvGrpSpPr/>
            <p:nvPr/>
          </p:nvGrpSpPr>
          <p:grpSpPr>
            <a:xfrm>
              <a:off x="4082760" y="3549600"/>
              <a:ext cx="547560" cy="1067400"/>
              <a:chOff x="4082760" y="3549600"/>
              <a:chExt cx="547560" cy="1067400"/>
            </a:xfrm>
          </p:grpSpPr>
          <p:sp>
            <p:nvSpPr>
              <p:cNvPr id="1839" name="CustomShape 42"/>
              <p:cNvSpPr/>
              <p:nvPr/>
            </p:nvSpPr>
            <p:spPr>
              <a:xfrm>
                <a:off x="4518000" y="3551040"/>
                <a:ext cx="106560" cy="10184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1840" name="CustomShape 43"/>
              <p:cNvSpPr/>
              <p:nvPr/>
            </p:nvSpPr>
            <p:spPr>
              <a:xfrm>
                <a:off x="4107240" y="3549600"/>
                <a:ext cx="403920" cy="101736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1841" name="CustomShape 44"/>
              <p:cNvSpPr/>
              <p:nvPr/>
            </p:nvSpPr>
            <p:spPr>
              <a:xfrm>
                <a:off x="4538520" y="3612240"/>
                <a:ext cx="62640" cy="9421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1842" name="CustomShape 45"/>
              <p:cNvSpPr/>
              <p:nvPr/>
            </p:nvSpPr>
            <p:spPr>
              <a:xfrm>
                <a:off x="4524120" y="4090320"/>
                <a:ext cx="99000" cy="820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843" name="CustomShape 46"/>
              <p:cNvSpPr/>
              <p:nvPr/>
            </p:nvSpPr>
            <p:spPr>
              <a:xfrm>
                <a:off x="4109400" y="3667320"/>
                <a:ext cx="228600" cy="19440"/>
              </a:xfrm>
              <a:prstGeom prst="rect">
                <a:avLst/>
              </a:prstGeom>
              <a:solidFill>
                <a:srgbClr val="000000"/>
              </a:solidFill>
              <a:ln w="9525">
                <a:solidFill>
                  <a:srgbClr val="000000"/>
                </a:solidFill>
                <a:miter/>
              </a:ln>
            </p:spPr>
            <p:style>
              <a:lnRef idx="0"/>
              <a:fillRef idx="0"/>
              <a:effectRef idx="0"/>
              <a:fontRef idx="minor"/>
            </p:style>
          </p:sp>
          <p:grpSp>
            <p:nvGrpSpPr>
              <p:cNvPr id="1844" name="Group 47"/>
              <p:cNvGrpSpPr/>
              <p:nvPr/>
            </p:nvGrpSpPr>
            <p:grpSpPr>
              <a:xfrm>
                <a:off x="4318560" y="3655800"/>
                <a:ext cx="221400" cy="62640"/>
                <a:chOff x="4318560" y="3655800"/>
                <a:chExt cx="221400" cy="62640"/>
              </a:xfrm>
            </p:grpSpPr>
            <p:sp>
              <p:nvSpPr>
                <p:cNvPr id="1845" name="CustomShape 48"/>
                <p:cNvSpPr/>
                <p:nvPr/>
              </p:nvSpPr>
              <p:spPr>
                <a:xfrm>
                  <a:off x="4318560" y="3655800"/>
                  <a:ext cx="221400" cy="62640"/>
                </a:xfrm>
                <a:prstGeom prst="roundRect">
                  <a:avLst>
                    <a:gd name="adj" fmla="val 50000"/>
                  </a:avLst>
                </a:prstGeom>
                <a:solidFill>
                  <a:srgbClr val="000000"/>
                </a:solidFill>
                <a:ln w="0">
                  <a:noFill/>
                </a:ln>
              </p:spPr>
              <p:style>
                <a:lnRef idx="0"/>
                <a:fillRef idx="0"/>
                <a:effectRef idx="0"/>
                <a:fontRef idx="minor"/>
              </p:style>
            </p:sp>
            <p:sp>
              <p:nvSpPr>
                <p:cNvPr id="1846" name="CustomShape 49"/>
                <p:cNvSpPr/>
                <p:nvPr/>
              </p:nvSpPr>
              <p:spPr>
                <a:xfrm>
                  <a:off x="4323600" y="3662640"/>
                  <a:ext cx="211320" cy="48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847" name="CustomShape 50"/>
              <p:cNvSpPr/>
              <p:nvPr/>
            </p:nvSpPr>
            <p:spPr>
              <a:xfrm>
                <a:off x="4114440" y="3812040"/>
                <a:ext cx="228600" cy="19440"/>
              </a:xfrm>
              <a:prstGeom prst="rect">
                <a:avLst/>
              </a:prstGeom>
              <a:solidFill>
                <a:srgbClr val="000000"/>
              </a:solidFill>
              <a:ln w="9525">
                <a:solidFill>
                  <a:srgbClr val="000000"/>
                </a:solidFill>
                <a:miter/>
              </a:ln>
            </p:spPr>
            <p:style>
              <a:lnRef idx="0"/>
              <a:fillRef idx="0"/>
              <a:effectRef idx="0"/>
              <a:fontRef idx="minor"/>
            </p:style>
          </p:sp>
          <p:grpSp>
            <p:nvGrpSpPr>
              <p:cNvPr id="1848" name="Group 51"/>
              <p:cNvGrpSpPr/>
              <p:nvPr/>
            </p:nvGrpSpPr>
            <p:grpSpPr>
              <a:xfrm>
                <a:off x="4316400" y="3802680"/>
                <a:ext cx="221400" cy="67320"/>
                <a:chOff x="4316400" y="3802680"/>
                <a:chExt cx="221400" cy="67320"/>
              </a:xfrm>
            </p:grpSpPr>
            <p:sp>
              <p:nvSpPr>
                <p:cNvPr id="1849" name="CustomShape 52"/>
                <p:cNvSpPr/>
                <p:nvPr/>
              </p:nvSpPr>
              <p:spPr>
                <a:xfrm>
                  <a:off x="4316400" y="3802680"/>
                  <a:ext cx="221400" cy="67320"/>
                </a:xfrm>
                <a:prstGeom prst="roundRect">
                  <a:avLst>
                    <a:gd name="adj" fmla="val 50000"/>
                  </a:avLst>
                </a:prstGeom>
                <a:solidFill>
                  <a:srgbClr val="000000"/>
                </a:solidFill>
                <a:ln w="0">
                  <a:noFill/>
                </a:ln>
              </p:spPr>
              <p:style>
                <a:lnRef idx="0"/>
                <a:fillRef idx="0"/>
                <a:effectRef idx="0"/>
                <a:fontRef idx="minor"/>
              </p:style>
            </p:sp>
            <p:sp>
              <p:nvSpPr>
                <p:cNvPr id="1850" name="CustomShape 53"/>
                <p:cNvSpPr/>
                <p:nvPr/>
              </p:nvSpPr>
              <p:spPr>
                <a:xfrm>
                  <a:off x="4321440" y="3809520"/>
                  <a:ext cx="211320" cy="43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851" name="CustomShape 54"/>
              <p:cNvSpPr/>
              <p:nvPr/>
            </p:nvSpPr>
            <p:spPr>
              <a:xfrm>
                <a:off x="4112280" y="3963960"/>
                <a:ext cx="228600" cy="19440"/>
              </a:xfrm>
              <a:prstGeom prst="rect">
                <a:avLst/>
              </a:prstGeom>
              <a:solidFill>
                <a:srgbClr val="000000"/>
              </a:solidFill>
              <a:ln w="9525">
                <a:solidFill>
                  <a:srgbClr val="000000"/>
                </a:solidFill>
                <a:miter/>
              </a:ln>
            </p:spPr>
            <p:style>
              <a:lnRef idx="0"/>
              <a:fillRef idx="0"/>
              <a:effectRef idx="0"/>
              <a:fontRef idx="minor"/>
            </p:style>
          </p:sp>
          <p:sp>
            <p:nvSpPr>
              <p:cNvPr id="1852" name="CustomShape 55"/>
              <p:cNvSpPr/>
              <p:nvPr/>
            </p:nvSpPr>
            <p:spPr>
              <a:xfrm>
                <a:off x="4116600" y="4096440"/>
                <a:ext cx="226440" cy="19440"/>
              </a:xfrm>
              <a:prstGeom prst="rect">
                <a:avLst/>
              </a:prstGeom>
              <a:solidFill>
                <a:srgbClr val="000000"/>
              </a:solidFill>
              <a:ln w="9525">
                <a:solidFill>
                  <a:srgbClr val="000000"/>
                </a:solidFill>
                <a:miter/>
              </a:ln>
            </p:spPr>
            <p:style>
              <a:lnRef idx="0"/>
              <a:fillRef idx="0"/>
              <a:effectRef idx="0"/>
              <a:fontRef idx="minor"/>
            </p:style>
          </p:sp>
          <p:grpSp>
            <p:nvGrpSpPr>
              <p:cNvPr id="1853" name="Group 56"/>
              <p:cNvGrpSpPr/>
              <p:nvPr/>
            </p:nvGrpSpPr>
            <p:grpSpPr>
              <a:xfrm>
                <a:off x="4311360" y="4084560"/>
                <a:ext cx="223560" cy="64800"/>
                <a:chOff x="4311360" y="4084560"/>
                <a:chExt cx="223560" cy="64800"/>
              </a:xfrm>
            </p:grpSpPr>
            <p:sp>
              <p:nvSpPr>
                <p:cNvPr id="1854" name="CustomShape 57"/>
                <p:cNvSpPr/>
                <p:nvPr/>
              </p:nvSpPr>
              <p:spPr>
                <a:xfrm>
                  <a:off x="4311360" y="4084560"/>
                  <a:ext cx="223560" cy="64800"/>
                </a:xfrm>
                <a:prstGeom prst="roundRect">
                  <a:avLst>
                    <a:gd name="adj" fmla="val 50000"/>
                  </a:avLst>
                </a:prstGeom>
                <a:solidFill>
                  <a:srgbClr val="000000"/>
                </a:solidFill>
                <a:ln w="0">
                  <a:noFill/>
                </a:ln>
              </p:spPr>
              <p:style>
                <a:lnRef idx="0"/>
                <a:fillRef idx="0"/>
                <a:effectRef idx="0"/>
                <a:fontRef idx="minor"/>
              </p:style>
            </p:sp>
            <p:sp>
              <p:nvSpPr>
                <p:cNvPr id="1855" name="CustomShape 58"/>
                <p:cNvSpPr/>
                <p:nvPr/>
              </p:nvSpPr>
              <p:spPr>
                <a:xfrm>
                  <a:off x="4316400" y="4091760"/>
                  <a:ext cx="213840" cy="50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856" name="CustomShape 59"/>
              <p:cNvSpPr/>
              <p:nvPr/>
            </p:nvSpPr>
            <p:spPr>
              <a:xfrm>
                <a:off x="4525560" y="3962520"/>
                <a:ext cx="99000" cy="813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1857" name="Group 60"/>
              <p:cNvGrpSpPr/>
              <p:nvPr/>
            </p:nvGrpSpPr>
            <p:grpSpPr>
              <a:xfrm>
                <a:off x="4313880" y="3949560"/>
                <a:ext cx="221400" cy="60120"/>
                <a:chOff x="4313880" y="3949560"/>
                <a:chExt cx="221400" cy="60120"/>
              </a:xfrm>
            </p:grpSpPr>
            <p:sp>
              <p:nvSpPr>
                <p:cNvPr id="1858" name="CustomShape 61"/>
                <p:cNvSpPr/>
                <p:nvPr/>
              </p:nvSpPr>
              <p:spPr>
                <a:xfrm>
                  <a:off x="4313880" y="3949560"/>
                  <a:ext cx="221400" cy="60120"/>
                </a:xfrm>
                <a:prstGeom prst="roundRect">
                  <a:avLst>
                    <a:gd name="adj" fmla="val 50000"/>
                  </a:avLst>
                </a:prstGeom>
                <a:solidFill>
                  <a:srgbClr val="000000"/>
                </a:solidFill>
                <a:ln w="0">
                  <a:noFill/>
                </a:ln>
              </p:spPr>
              <p:style>
                <a:lnRef idx="0"/>
                <a:fillRef idx="0"/>
                <a:effectRef idx="0"/>
                <a:fontRef idx="minor"/>
              </p:style>
            </p:sp>
            <p:sp>
              <p:nvSpPr>
                <p:cNvPr id="1859" name="CustomShape 62"/>
                <p:cNvSpPr/>
                <p:nvPr/>
              </p:nvSpPr>
              <p:spPr>
                <a:xfrm>
                  <a:off x="4318920" y="3956760"/>
                  <a:ext cx="211680" cy="45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860" name="CustomShape 63"/>
              <p:cNvSpPr/>
              <p:nvPr/>
            </p:nvSpPr>
            <p:spPr>
              <a:xfrm>
                <a:off x="4511160" y="3549600"/>
                <a:ext cx="24120" cy="101952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1861" name="CustomShape 64"/>
              <p:cNvSpPr/>
              <p:nvPr/>
            </p:nvSpPr>
            <p:spPr>
              <a:xfrm>
                <a:off x="4534920" y="3807720"/>
                <a:ext cx="88920" cy="925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862" name="CustomShape 65"/>
              <p:cNvSpPr/>
              <p:nvPr/>
            </p:nvSpPr>
            <p:spPr>
              <a:xfrm>
                <a:off x="4536000" y="3661560"/>
                <a:ext cx="91800" cy="104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863" name="CustomShape 66"/>
              <p:cNvSpPr/>
              <p:nvPr/>
            </p:nvSpPr>
            <p:spPr>
              <a:xfrm>
                <a:off x="4613400" y="4523040"/>
                <a:ext cx="16920" cy="40680"/>
              </a:xfrm>
              <a:prstGeom prst="ellipse">
                <a:avLst/>
              </a:prstGeom>
              <a:solidFill>
                <a:srgbClr val="333333"/>
              </a:solidFill>
              <a:ln w="0">
                <a:noFill/>
              </a:ln>
            </p:spPr>
            <p:style>
              <a:lnRef idx="0"/>
              <a:fillRef idx="0"/>
              <a:effectRef idx="0"/>
              <a:fontRef idx="minor"/>
            </p:style>
          </p:sp>
          <p:sp>
            <p:nvSpPr>
              <p:cNvPr id="1864" name="CustomShape 67"/>
              <p:cNvSpPr/>
              <p:nvPr/>
            </p:nvSpPr>
            <p:spPr>
              <a:xfrm>
                <a:off x="4531320" y="4525560"/>
                <a:ext cx="92160" cy="867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1865" name="CustomShape 68"/>
              <p:cNvSpPr/>
              <p:nvPr/>
            </p:nvSpPr>
            <p:spPr>
              <a:xfrm>
                <a:off x="4082760" y="4554360"/>
                <a:ext cx="459720" cy="6264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1866" name="CustomShape 69"/>
              <p:cNvSpPr/>
              <p:nvPr/>
            </p:nvSpPr>
            <p:spPr>
              <a:xfrm>
                <a:off x="4107240" y="4569120"/>
                <a:ext cx="411120" cy="3384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1867" name="CustomShape 70"/>
              <p:cNvSpPr/>
              <p:nvPr/>
            </p:nvSpPr>
            <p:spPr>
              <a:xfrm>
                <a:off x="4148280" y="4421880"/>
                <a:ext cx="58320" cy="62640"/>
              </a:xfrm>
              <a:prstGeom prst="ellipse">
                <a:avLst/>
              </a:prstGeom>
              <a:solidFill>
                <a:srgbClr val="33cc33"/>
              </a:solidFill>
              <a:ln w="0">
                <a:noFill/>
              </a:ln>
            </p:spPr>
            <p:style>
              <a:lnRef idx="0"/>
              <a:fillRef idx="0"/>
              <a:effectRef idx="0"/>
              <a:fontRef idx="minor"/>
            </p:style>
          </p:sp>
          <p:sp>
            <p:nvSpPr>
              <p:cNvPr id="1868" name="CustomShape 71"/>
              <p:cNvSpPr/>
              <p:nvPr/>
            </p:nvSpPr>
            <p:spPr>
              <a:xfrm>
                <a:off x="4216680" y="4421880"/>
                <a:ext cx="58320" cy="62640"/>
              </a:xfrm>
              <a:prstGeom prst="ellipse">
                <a:avLst/>
              </a:prstGeom>
              <a:solidFill>
                <a:srgbClr val="ff0000"/>
              </a:solidFill>
              <a:ln w="0">
                <a:noFill/>
              </a:ln>
            </p:spPr>
            <p:style>
              <a:lnRef idx="0"/>
              <a:fillRef idx="0"/>
              <a:effectRef idx="0"/>
              <a:fontRef idx="minor"/>
            </p:style>
          </p:sp>
          <p:sp>
            <p:nvSpPr>
              <p:cNvPr id="1869" name="CustomShape 72"/>
              <p:cNvSpPr/>
              <p:nvPr/>
            </p:nvSpPr>
            <p:spPr>
              <a:xfrm>
                <a:off x="4284720" y="4421880"/>
                <a:ext cx="58320" cy="60120"/>
              </a:xfrm>
              <a:prstGeom prst="ellipse">
                <a:avLst/>
              </a:prstGeom>
              <a:solidFill>
                <a:srgbClr val="33cc33"/>
              </a:solidFill>
              <a:ln w="0">
                <a:noFill/>
              </a:ln>
            </p:spPr>
            <p:style>
              <a:lnRef idx="0"/>
              <a:fillRef idx="0"/>
              <a:effectRef idx="0"/>
              <a:fontRef idx="minor"/>
            </p:style>
          </p:sp>
          <p:sp>
            <p:nvSpPr>
              <p:cNvPr id="1870" name="CustomShape 73"/>
              <p:cNvSpPr/>
              <p:nvPr/>
            </p:nvSpPr>
            <p:spPr>
              <a:xfrm>
                <a:off x="4438080" y="4178160"/>
                <a:ext cx="31320" cy="337320"/>
              </a:xfrm>
              <a:prstGeom prst="rect">
                <a:avLst/>
              </a:prstGeom>
              <a:solidFill>
                <a:srgbClr val="292929"/>
              </a:solidFill>
              <a:ln w="9525">
                <a:solidFill>
                  <a:srgbClr val="000000"/>
                </a:solidFill>
                <a:miter/>
              </a:ln>
            </p:spPr>
            <p:style>
              <a:lnRef idx="0"/>
              <a:fillRef idx="0"/>
              <a:effectRef idx="0"/>
              <a:fontRef idx="minor"/>
            </p:style>
          </p:sp>
        </p:grpSp>
        <p:pic>
          <p:nvPicPr>
            <p:cNvPr id="1871" name="Picture 2" descr="Image result for firefox logo"/>
            <p:cNvPicPr/>
            <p:nvPr/>
          </p:nvPicPr>
          <p:blipFill>
            <a:blip r:embed="rId3"/>
            <a:stretch/>
          </p:blipFill>
          <p:spPr>
            <a:xfrm>
              <a:off x="2923200" y="2498400"/>
              <a:ext cx="591120" cy="548280"/>
            </a:xfrm>
            <a:prstGeom prst="rect">
              <a:avLst/>
            </a:prstGeom>
            <a:ln w="0">
              <a:noFill/>
            </a:ln>
          </p:spPr>
        </p:pic>
        <p:sp>
          <p:nvSpPr>
            <p:cNvPr id="1872" name="CustomShape 74"/>
            <p:cNvSpPr/>
            <p:nvPr/>
          </p:nvSpPr>
          <p:spPr>
            <a:xfrm>
              <a:off x="5075640" y="827280"/>
              <a:ext cx="191556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HTTP server</a:t>
              </a:r>
              <a:endParaRPr b="0" lang="en-US" sz="2800" spc="-1" strike="noStrike">
                <a:latin typeface="Arial"/>
              </a:endParaRPr>
            </a:p>
          </p:txBody>
        </p:sp>
        <p:pic>
          <p:nvPicPr>
            <p:cNvPr id="1873" name="Picture 4" descr="Image result for apache web server logo"/>
            <p:cNvPicPr/>
            <p:nvPr/>
          </p:nvPicPr>
          <p:blipFill>
            <a:blip r:embed="rId4"/>
            <a:stretch/>
          </p:blipFill>
          <p:spPr>
            <a:xfrm>
              <a:off x="4950720" y="1509840"/>
              <a:ext cx="2182320" cy="952920"/>
            </a:xfrm>
            <a:prstGeom prst="rect">
              <a:avLst/>
            </a:prstGeom>
            <a:ln w="0">
              <a:noFill/>
            </a:ln>
          </p:spPr>
        </p:pic>
        <p:pic>
          <p:nvPicPr>
            <p:cNvPr id="1874" name="Picture 2" descr="Image result for firefox logo"/>
            <p:cNvPicPr/>
            <p:nvPr/>
          </p:nvPicPr>
          <p:blipFill>
            <a:blip r:embed="rId5"/>
            <a:stretch/>
          </p:blipFill>
          <p:spPr>
            <a:xfrm>
              <a:off x="9407880" y="2442960"/>
              <a:ext cx="591120" cy="548280"/>
            </a:xfrm>
            <a:prstGeom prst="rect">
              <a:avLst/>
            </a:prstGeom>
            <a:ln w="0">
              <a:noFill/>
            </a:ln>
          </p:spPr>
        </p:pic>
        <p:pic>
          <p:nvPicPr>
            <p:cNvPr id="1875" name="Picture 8" descr="Image result for skype logo"/>
            <p:cNvPicPr/>
            <p:nvPr/>
          </p:nvPicPr>
          <p:blipFill>
            <a:blip r:embed="rId6"/>
            <a:stretch/>
          </p:blipFill>
          <p:spPr>
            <a:xfrm>
              <a:off x="1464480" y="2085840"/>
              <a:ext cx="591120" cy="594000"/>
            </a:xfrm>
            <a:prstGeom prst="rect">
              <a:avLst/>
            </a:prstGeom>
            <a:ln w="0">
              <a:noFill/>
            </a:ln>
          </p:spPr>
        </p:pic>
        <p:sp>
          <p:nvSpPr>
            <p:cNvPr id="1876" name="CustomShape 75"/>
            <p:cNvSpPr/>
            <p:nvPr/>
          </p:nvSpPr>
          <p:spPr>
            <a:xfrm>
              <a:off x="2166480" y="1380960"/>
              <a:ext cx="1074240" cy="57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client</a:t>
              </a:r>
              <a:r>
                <a:rPr b="0" lang="en-US" sz="2800" spc="-1" strike="noStrike" baseline="-25000">
                  <a:solidFill>
                    <a:srgbClr val="000000"/>
                  </a:solidFill>
                  <a:latin typeface="Calibri"/>
                  <a:ea typeface="DejaVu Sans"/>
                </a:rPr>
                <a:t>1</a:t>
              </a:r>
              <a:endParaRPr b="0" lang="en-US" sz="2800" spc="-1" strike="noStrike">
                <a:latin typeface="Arial"/>
              </a:endParaRPr>
            </a:p>
          </p:txBody>
        </p:sp>
        <p:pic>
          <p:nvPicPr>
            <p:cNvPr id="1877" name="Picture 10" descr="Image result for netflix logo png"/>
            <p:cNvPicPr/>
            <p:nvPr/>
          </p:nvPicPr>
          <p:blipFill>
            <a:blip r:embed="rId7"/>
            <a:stretch/>
          </p:blipFill>
          <p:spPr>
            <a:xfrm>
              <a:off x="1860120" y="2592000"/>
              <a:ext cx="1057320" cy="587880"/>
            </a:xfrm>
            <a:prstGeom prst="rect">
              <a:avLst/>
            </a:prstGeom>
            <a:ln w="0">
              <a:noFill/>
            </a:ln>
          </p:spPr>
        </p:pic>
        <p:sp>
          <p:nvSpPr>
            <p:cNvPr id="1878" name="CustomShape 76"/>
            <p:cNvSpPr/>
            <p:nvPr/>
          </p:nvSpPr>
          <p:spPr>
            <a:xfrm>
              <a:off x="8869680" y="1395000"/>
              <a:ext cx="1074240" cy="57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client</a:t>
              </a:r>
              <a:r>
                <a:rPr b="0" lang="en-US" sz="2800" spc="-1" strike="noStrike" baseline="-25000">
                  <a:solidFill>
                    <a:srgbClr val="000000"/>
                  </a:solidFill>
                  <a:latin typeface="Calibri"/>
                  <a:ea typeface="DejaVu Sans"/>
                </a:rPr>
                <a:t>2</a:t>
              </a:r>
              <a:endParaRPr b="0" lang="en-US" sz="2800" spc="-1" strike="noStrike">
                <a:latin typeface="Arial"/>
              </a:endParaRPr>
            </a:p>
          </p:txBody>
        </p:sp>
      </p:grpSp>
      <p:sp>
        <p:nvSpPr>
          <p:cNvPr id="1879" name="CustomShape 77"/>
          <p:cNvSpPr/>
          <p:nvPr/>
        </p:nvSpPr>
        <p:spPr>
          <a:xfrm>
            <a:off x="4356720" y="4965840"/>
            <a:ext cx="3124800" cy="1496160"/>
          </a:xfrm>
          <a:custGeom>
            <a:avLst/>
            <a:gdLst/>
            <a:ahLst/>
            <a:rect l="l" t="t" r="r" b="b"/>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w="0">
            <a:noFill/>
          </a:ln>
        </p:spPr>
        <p:style>
          <a:lnRef idx="0"/>
          <a:fillRef idx="0"/>
          <a:effectRef idx="0"/>
          <a:fontRef idx="minor"/>
        </p:style>
      </p:sp>
      <p:sp>
        <p:nvSpPr>
          <p:cNvPr id="1880" name="Line 78"/>
          <p:cNvSpPr/>
          <p:nvPr/>
        </p:nvSpPr>
        <p:spPr>
          <a:xfrm>
            <a:off x="9704520" y="3018240"/>
            <a:ext cx="360" cy="2329560"/>
          </a:xfrm>
          <a:prstGeom prst="line">
            <a:avLst/>
          </a:prstGeom>
          <a:ln w="44450">
            <a:solidFill>
              <a:srgbClr val="4472c4"/>
            </a:solidFill>
          </a:ln>
        </p:spPr>
        <p:style>
          <a:lnRef idx="1">
            <a:schemeClr val="accent1"/>
          </a:lnRef>
          <a:fillRef idx="0">
            <a:schemeClr val="accent1"/>
          </a:fillRef>
          <a:effectRef idx="0">
            <a:schemeClr val="accent1"/>
          </a:effectRef>
          <a:fontRef idx="minor"/>
        </p:style>
      </p:sp>
      <p:sp>
        <p:nvSpPr>
          <p:cNvPr id="1881" name="Line 79"/>
          <p:cNvSpPr/>
          <p:nvPr/>
        </p:nvSpPr>
        <p:spPr>
          <a:xfrm>
            <a:off x="6145920" y="5329080"/>
            <a:ext cx="3558600" cy="360"/>
          </a:xfrm>
          <a:prstGeom prst="line">
            <a:avLst/>
          </a:prstGeom>
          <a:ln w="44450">
            <a:solidFill>
              <a:srgbClr val="4472c4"/>
            </a:solidFill>
          </a:ln>
        </p:spPr>
        <p:style>
          <a:lnRef idx="1">
            <a:schemeClr val="accent1"/>
          </a:lnRef>
          <a:fillRef idx="0">
            <a:schemeClr val="accent1"/>
          </a:fillRef>
          <a:effectRef idx="0">
            <a:schemeClr val="accent1"/>
          </a:effectRef>
          <a:fontRef idx="minor"/>
        </p:style>
      </p:sp>
      <p:sp>
        <p:nvSpPr>
          <p:cNvPr id="1882" name="CustomShape 80"/>
          <p:cNvSpPr/>
          <p:nvPr/>
        </p:nvSpPr>
        <p:spPr>
          <a:xfrm>
            <a:off x="4977360" y="1924200"/>
            <a:ext cx="1046880" cy="528120"/>
          </a:xfrm>
          <a:prstGeom prst="ellipse">
            <a:avLst/>
          </a:prstGeom>
          <a:solidFill>
            <a:srgbClr val="cc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600" spc="-1" strike="noStrike">
                <a:solidFill>
                  <a:srgbClr val="000000"/>
                </a:solidFill>
                <a:latin typeface="Arial"/>
                <a:ea typeface="ＭＳ Ｐゴシック"/>
              </a:rPr>
              <a:t>P-client</a:t>
            </a:r>
            <a:r>
              <a:rPr b="0" lang="en-US" sz="1600" spc="-1" strike="noStrike" baseline="-25000">
                <a:solidFill>
                  <a:srgbClr val="000000"/>
                </a:solidFill>
                <a:latin typeface="Arial"/>
                <a:ea typeface="ＭＳ Ｐゴシック"/>
              </a:rPr>
              <a:t>1</a:t>
            </a:r>
            <a:endParaRPr b="0" lang="en-US" sz="1600" spc="-1" strike="noStrike">
              <a:latin typeface="Arial"/>
            </a:endParaRPr>
          </a:p>
        </p:txBody>
      </p:sp>
      <p:sp>
        <p:nvSpPr>
          <p:cNvPr id="1883" name="CustomShape 81"/>
          <p:cNvSpPr/>
          <p:nvPr/>
        </p:nvSpPr>
        <p:spPr>
          <a:xfrm>
            <a:off x="6094080" y="1951200"/>
            <a:ext cx="1046880" cy="528120"/>
          </a:xfrm>
          <a:prstGeom prst="ellipse">
            <a:avLst/>
          </a:prstGeom>
          <a:solidFill>
            <a:srgbClr val="cc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600" spc="-1" strike="noStrike">
                <a:solidFill>
                  <a:srgbClr val="000000"/>
                </a:solidFill>
                <a:latin typeface="Arial"/>
                <a:ea typeface="ＭＳ Ｐゴシック"/>
              </a:rPr>
              <a:t>P-client</a:t>
            </a:r>
            <a:r>
              <a:rPr b="0" lang="en-US" sz="1600" spc="-1" strike="noStrike" baseline="-25000">
                <a:solidFill>
                  <a:srgbClr val="000000"/>
                </a:solidFill>
                <a:latin typeface="Arial"/>
                <a:ea typeface="ＭＳ Ｐゴシック"/>
              </a:rPr>
              <a:t>2</a:t>
            </a:r>
            <a:endParaRPr b="0" lang="en-US" sz="1600" spc="-1" strike="noStrike">
              <a:latin typeface="Arial"/>
            </a:endParaRPr>
          </a:p>
        </p:txBody>
      </p:sp>
      <p:sp>
        <p:nvSpPr>
          <p:cNvPr id="1884" name="CustomShape 82"/>
          <p:cNvSpPr/>
          <p:nvPr/>
        </p:nvSpPr>
        <p:spPr>
          <a:xfrm>
            <a:off x="6149520" y="2346840"/>
            <a:ext cx="161280" cy="2998800"/>
          </a:xfrm>
          <a:custGeom>
            <a:avLst/>
            <a:gdLst/>
            <a:ahLst/>
            <a:rect l="l" t="t" r="r" b="b"/>
            <a:pathLst>
              <a:path w="125260" h="3006247">
                <a:moveTo>
                  <a:pt x="0" y="3006247"/>
                </a:moveTo>
                <a:lnTo>
                  <a:pt x="0" y="125260"/>
                </a:lnTo>
                <a:lnTo>
                  <a:pt x="125260" y="0"/>
                </a:lnTo>
              </a:path>
            </a:pathLst>
          </a:custGeom>
          <a:noFill/>
          <a:ln w="34925">
            <a:solidFill>
              <a:srgbClr val="0070c0"/>
            </a:solidFill>
            <a:tailEnd len="med" type="triangle" w="med"/>
          </a:ln>
        </p:spPr>
        <p:style>
          <a:lnRef idx="2">
            <a:schemeClr val="accent1">
              <a:shade val="50000"/>
            </a:schemeClr>
          </a:lnRef>
          <a:fillRef idx="1">
            <a:schemeClr val="accent1"/>
          </a:fillRef>
          <a:effectRef idx="0">
            <a:schemeClr val="accent1"/>
          </a:effectRef>
          <a:fontRef idx="minor"/>
        </p:style>
      </p:sp>
      <p:sp>
        <p:nvSpPr>
          <p:cNvPr id="1885" name="CustomShape 83"/>
          <p:cNvSpPr/>
          <p:nvPr/>
        </p:nvSpPr>
        <p:spPr>
          <a:xfrm flipH="1">
            <a:off x="5794920" y="2342160"/>
            <a:ext cx="161280" cy="3097080"/>
          </a:xfrm>
          <a:custGeom>
            <a:avLst/>
            <a:gdLst/>
            <a:ahLst/>
            <a:rect l="l" t="t" r="r" b="b"/>
            <a:pathLst>
              <a:path w="125260" h="3006247">
                <a:moveTo>
                  <a:pt x="0" y="3006247"/>
                </a:moveTo>
                <a:lnTo>
                  <a:pt x="0" y="125260"/>
                </a:lnTo>
                <a:lnTo>
                  <a:pt x="125260" y="0"/>
                </a:lnTo>
              </a:path>
            </a:pathLst>
          </a:custGeom>
          <a:noFill/>
          <a:ln w="38100">
            <a:solidFill>
              <a:srgbClr val="0070c0"/>
            </a:solidFill>
            <a:tailEnd len="med" type="triangle" w="med"/>
          </a:ln>
        </p:spPr>
        <p:style>
          <a:lnRef idx="2">
            <a:schemeClr val="accent1">
              <a:shade val="50000"/>
            </a:schemeClr>
          </a:lnRef>
          <a:fillRef idx="1">
            <a:schemeClr val="accent1"/>
          </a:fillRef>
          <a:effectRef idx="0">
            <a:schemeClr val="accent1"/>
          </a:effectRef>
          <a:fontRef idx="minor"/>
        </p:style>
      </p:sp>
      <p:sp>
        <p:nvSpPr>
          <p:cNvPr id="1886" name="Line 84"/>
          <p:cNvSpPr/>
          <p:nvPr/>
        </p:nvSpPr>
        <p:spPr>
          <a:xfrm>
            <a:off x="3218760" y="3094200"/>
            <a:ext cx="360" cy="2329560"/>
          </a:xfrm>
          <a:prstGeom prst="line">
            <a:avLst/>
          </a:prstGeom>
          <a:ln w="44450">
            <a:solidFill>
              <a:srgbClr val="4472c4"/>
            </a:solidFill>
          </a:ln>
        </p:spPr>
        <p:style>
          <a:lnRef idx="1">
            <a:schemeClr val="accent1"/>
          </a:lnRef>
          <a:fillRef idx="0">
            <a:schemeClr val="accent1"/>
          </a:fillRef>
          <a:effectRef idx="0">
            <a:schemeClr val="accent1"/>
          </a:effectRef>
          <a:fontRef idx="minor"/>
        </p:style>
      </p:sp>
      <p:sp>
        <p:nvSpPr>
          <p:cNvPr id="1887" name="Line 85"/>
          <p:cNvSpPr/>
          <p:nvPr/>
        </p:nvSpPr>
        <p:spPr>
          <a:xfrm>
            <a:off x="3188880" y="5423760"/>
            <a:ext cx="2771640" cy="360"/>
          </a:xfrm>
          <a:prstGeom prst="line">
            <a:avLst/>
          </a:prstGeom>
          <a:ln w="44450">
            <a:solidFill>
              <a:srgbClr val="4472c4"/>
            </a:solidFill>
          </a:ln>
        </p:spPr>
        <p:style>
          <a:lnRef idx="1">
            <a:schemeClr val="accent1"/>
          </a:lnRef>
          <a:fillRef idx="0">
            <a:schemeClr val="accent1"/>
          </a:fillRef>
          <a:effectRef idx="0">
            <a:schemeClr val="accent1"/>
          </a:effectRef>
          <a:fontRef idx="minor"/>
        </p:style>
      </p:sp>
      <p:pic>
        <p:nvPicPr>
          <p:cNvPr id="1888" name="Picture 8" descr="Image result for blue question mark icon"/>
          <p:cNvPicPr/>
          <p:nvPr/>
        </p:nvPicPr>
        <p:blipFill>
          <a:blip r:embed="rId8"/>
          <a:stretch/>
        </p:blipFill>
        <p:spPr>
          <a:xfrm>
            <a:off x="5285160" y="752760"/>
            <a:ext cx="1621800" cy="1621800"/>
          </a:xfrm>
          <a:prstGeom prst="rect">
            <a:avLst/>
          </a:prstGeom>
          <a:ln w="0">
            <a:noFill/>
          </a:ln>
        </p:spPr>
      </p:pic>
      <p:sp>
        <p:nvSpPr>
          <p:cNvPr id="1889" name="CustomShape 86"/>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F16540E5-B027-4D60-A39D-A82BD83C5DA0}" type="slidenum">
              <a:rPr b="0" lang="en-US" sz="1100" spc="-1" strike="noStrike">
                <a:solidFill>
                  <a:srgbClr val="404040"/>
                </a:solidFill>
                <a:latin typeface="Calibri"/>
                <a:ea typeface="DejaVu Sans"/>
              </a:rPr>
              <a:t>11</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80" dur="indefinite" restart="never" nodeType="tmRoot">
          <p:childTnLst>
            <p:seq>
              <p:cTn id="181" dur="indefinite" nodeType="mainSeq">
                <p:childTnLst>
                  <p:par>
                    <p:cTn id="182" fill="hold">
                      <p:stCondLst>
                        <p:cond delay="0"/>
                      </p:stCondLst>
                      <p:childTnLst>
                        <p:par>
                          <p:cTn id="183" fill="hold">
                            <p:stCondLst>
                              <p:cond delay="0"/>
                            </p:stCondLst>
                            <p:childTnLst>
                              <p:par>
                                <p:cTn id="184" nodeType="afterEffect" fill="hold" presetClass="entr" presetID="9">
                                  <p:stCondLst>
                                    <p:cond delay="2000"/>
                                  </p:stCondLst>
                                  <p:childTnLst>
                                    <p:set>
                                      <p:cBhvr>
                                        <p:cTn id="185" dur="1" fill="hold">
                                          <p:stCondLst>
                                            <p:cond delay="0"/>
                                          </p:stCondLst>
                                        </p:cTn>
                                        <p:tgtEl>
                                          <p:spTgt spid="1888"/>
                                        </p:tgtEl>
                                        <p:attrNameLst>
                                          <p:attrName>style.visibility</p:attrName>
                                        </p:attrNameLst>
                                      </p:cBhvr>
                                      <p:to>
                                        <p:strVal val="visible"/>
                                      </p:to>
                                    </p:set>
                                    <p:animEffect filter="dissolve" transition="in">
                                      <p:cBhvr additive="repl">
                                        <p:cTn id="186" dur="1000"/>
                                        <p:tgtEl>
                                          <p:spTgt spid="18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0"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a3"/>
                </a:solidFill>
                <a:latin typeface="Calibri Light"/>
                <a:ea typeface="DejaVu Sans"/>
              </a:rPr>
              <a:t>Multiplexing/demultiplexing</a:t>
            </a:r>
            <a:endParaRPr b="0" lang="en-US" sz="4400" spc="-1" strike="noStrike">
              <a:latin typeface="Arial"/>
            </a:endParaRPr>
          </a:p>
        </p:txBody>
      </p:sp>
      <p:sp>
        <p:nvSpPr>
          <p:cNvPr id="1891" name="CustomShape 2"/>
          <p:cNvSpPr/>
          <p:nvPr/>
        </p:nvSpPr>
        <p:spPr>
          <a:xfrm>
            <a:off x="5108400" y="3572640"/>
            <a:ext cx="550080" cy="2080440"/>
          </a:xfrm>
          <a:custGeom>
            <a:avLst/>
            <a:gdLst/>
            <a:ahLst/>
            <a:rect l="l" t="t"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a:gradFill>
          <a:ln w="9525">
            <a:solidFill>
              <a:srgbClr val="dddddd"/>
            </a:solidFill>
            <a:round/>
          </a:ln>
        </p:spPr>
        <p:style>
          <a:lnRef idx="0"/>
          <a:fillRef idx="0"/>
          <a:effectRef idx="0"/>
          <a:fontRef idx="minor"/>
        </p:style>
      </p:sp>
      <p:sp>
        <p:nvSpPr>
          <p:cNvPr id="1892" name="CustomShape 3"/>
          <p:cNvSpPr/>
          <p:nvPr/>
        </p:nvSpPr>
        <p:spPr>
          <a:xfrm>
            <a:off x="10350000" y="4498200"/>
            <a:ext cx="8913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process</a:t>
            </a:r>
            <a:endParaRPr b="0" lang="en-US" sz="1600" spc="-1" strike="noStrike">
              <a:latin typeface="Arial"/>
            </a:endParaRPr>
          </a:p>
        </p:txBody>
      </p:sp>
      <p:sp>
        <p:nvSpPr>
          <p:cNvPr id="1893" name="CustomShape 4"/>
          <p:cNvSpPr/>
          <p:nvPr/>
        </p:nvSpPr>
        <p:spPr>
          <a:xfrm>
            <a:off x="10284480" y="4096440"/>
            <a:ext cx="83340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socket</a:t>
            </a:r>
            <a:endParaRPr b="0" lang="en-US" sz="1600" spc="-1" strike="noStrike">
              <a:latin typeface="Arial"/>
            </a:endParaRPr>
          </a:p>
        </p:txBody>
      </p:sp>
      <p:grpSp>
        <p:nvGrpSpPr>
          <p:cNvPr id="1894" name="Group 5"/>
          <p:cNvGrpSpPr/>
          <p:nvPr/>
        </p:nvGrpSpPr>
        <p:grpSpPr>
          <a:xfrm>
            <a:off x="7016760" y="1654920"/>
            <a:ext cx="4833720" cy="1637640"/>
            <a:chOff x="7016760" y="1654920"/>
            <a:chExt cx="4833720" cy="1637640"/>
          </a:xfrm>
        </p:grpSpPr>
        <p:sp>
          <p:nvSpPr>
            <p:cNvPr id="1895" name="CustomShape 6"/>
            <p:cNvSpPr/>
            <p:nvPr/>
          </p:nvSpPr>
          <p:spPr>
            <a:xfrm>
              <a:off x="7016760" y="1945440"/>
              <a:ext cx="4505760" cy="12492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p:style>
        </p:sp>
        <p:grpSp>
          <p:nvGrpSpPr>
            <p:cNvPr id="1896" name="Group 7"/>
            <p:cNvGrpSpPr/>
            <p:nvPr/>
          </p:nvGrpSpPr>
          <p:grpSpPr>
            <a:xfrm>
              <a:off x="7202160" y="1654920"/>
              <a:ext cx="4648320" cy="1637640"/>
              <a:chOff x="7202160" y="1654920"/>
              <a:chExt cx="4648320" cy="1637640"/>
            </a:xfrm>
          </p:grpSpPr>
          <p:sp>
            <p:nvSpPr>
              <p:cNvPr id="1897" name="CustomShape 8"/>
              <p:cNvSpPr/>
              <p:nvPr/>
            </p:nvSpPr>
            <p:spPr>
              <a:xfrm>
                <a:off x="7261920" y="2044080"/>
                <a:ext cx="4588560" cy="1248480"/>
              </a:xfrm>
              <a:prstGeom prst="rect">
                <a:avLst/>
              </a:prstGeom>
              <a:noFill/>
              <a:ln w="19050">
                <a:noFill/>
              </a:ln>
            </p:spPr>
            <p:style>
              <a:lnRef idx="0"/>
              <a:fillRef idx="0"/>
              <a:effectRef idx="0"/>
              <a:fontRef idx="minor"/>
            </p:style>
            <p:txBody>
              <a:bodyPr wrap="none" lIns="90000" rIns="90000" tIns="45000" bIns="45000" anchor="ctr">
                <a:noAutofit/>
              </a:bodyPr>
              <a:p>
                <a:pPr>
                  <a:lnSpc>
                    <a:spcPct val="80000"/>
                  </a:lnSpc>
                  <a:tabLst>
                    <a:tab algn="l" pos="0"/>
                  </a:tabLst>
                </a:pPr>
                <a:r>
                  <a:rPr b="0" lang="en-US" sz="2400" spc="-1" strike="noStrike">
                    <a:solidFill>
                      <a:srgbClr val="000000"/>
                    </a:solidFill>
                    <a:latin typeface="Calibri"/>
                    <a:ea typeface="ＭＳ Ｐゴシック"/>
                  </a:rPr>
                  <a:t>use header info to deliver</a:t>
                </a:r>
                <a:endParaRPr b="0" lang="en-US" sz="2400" spc="-1" strike="noStrike">
                  <a:latin typeface="Arial"/>
                </a:endParaRPr>
              </a:p>
              <a:p>
                <a:pPr>
                  <a:lnSpc>
                    <a:spcPct val="80000"/>
                  </a:lnSpc>
                  <a:tabLst>
                    <a:tab algn="l" pos="0"/>
                  </a:tabLst>
                </a:pPr>
                <a:r>
                  <a:rPr b="0" lang="en-US" sz="2400" spc="-1" strike="noStrike">
                    <a:solidFill>
                      <a:srgbClr val="000000"/>
                    </a:solidFill>
                    <a:latin typeface="Calibri"/>
                    <a:ea typeface="ＭＳ Ｐゴシック"/>
                  </a:rPr>
                  <a:t>received segments to correct </a:t>
                </a:r>
                <a:endParaRPr b="0" lang="en-US" sz="2400" spc="-1" strike="noStrike">
                  <a:latin typeface="Arial"/>
                </a:endParaRPr>
              </a:p>
              <a:p>
                <a:pPr>
                  <a:lnSpc>
                    <a:spcPct val="80000"/>
                  </a:lnSpc>
                  <a:tabLst>
                    <a:tab algn="l" pos="0"/>
                  </a:tabLst>
                </a:pPr>
                <a:r>
                  <a:rPr b="0" lang="en-US" sz="2400" spc="-1" strike="noStrike">
                    <a:solidFill>
                      <a:srgbClr val="000000"/>
                    </a:solidFill>
                    <a:latin typeface="Calibri"/>
                    <a:ea typeface="ＭＳ Ｐゴシック"/>
                  </a:rPr>
                  <a:t>socket</a:t>
                </a:r>
                <a:endParaRPr b="0" lang="en-US" sz="2400" spc="-1" strike="noStrike">
                  <a:latin typeface="Arial"/>
                </a:endParaRPr>
              </a:p>
            </p:txBody>
          </p:sp>
          <p:grpSp>
            <p:nvGrpSpPr>
              <p:cNvPr id="1898" name="Group 9"/>
              <p:cNvGrpSpPr/>
              <p:nvPr/>
            </p:nvGrpSpPr>
            <p:grpSpPr>
              <a:xfrm>
                <a:off x="7202160" y="1654920"/>
                <a:ext cx="3992760" cy="550080"/>
                <a:chOff x="7202160" y="1654920"/>
                <a:chExt cx="3992760" cy="550080"/>
              </a:xfrm>
            </p:grpSpPr>
            <p:sp>
              <p:nvSpPr>
                <p:cNvPr id="1899" name="CustomShape 10"/>
                <p:cNvSpPr/>
                <p:nvPr/>
              </p:nvSpPr>
              <p:spPr>
                <a:xfrm>
                  <a:off x="8195760" y="1874160"/>
                  <a:ext cx="1979280" cy="330840"/>
                </a:xfrm>
                <a:prstGeom prst="rect">
                  <a:avLst/>
                </a:prstGeom>
                <a:solidFill>
                  <a:srgbClr val="ffffff"/>
                </a:solidFill>
                <a:ln w="0">
                  <a:noFill/>
                </a:ln>
              </p:spPr>
              <p:style>
                <a:lnRef idx="0"/>
                <a:fillRef idx="0"/>
                <a:effectRef idx="0"/>
                <a:fontRef idx="minor"/>
              </p:style>
            </p:sp>
            <p:sp>
              <p:nvSpPr>
                <p:cNvPr id="1900" name="CustomShape 11"/>
                <p:cNvSpPr/>
                <p:nvPr/>
              </p:nvSpPr>
              <p:spPr>
                <a:xfrm>
                  <a:off x="7202160" y="1654920"/>
                  <a:ext cx="3992760" cy="516240"/>
                </a:xfrm>
                <a:prstGeom prst="rect">
                  <a:avLst/>
                </a:prstGeom>
                <a:solidFill>
                  <a:srgbClr val="ffffff"/>
                </a:solid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2800" spc="-1" strike="noStrike">
                      <a:solidFill>
                        <a:srgbClr val="cc0000"/>
                      </a:solidFill>
                      <a:latin typeface="Calibri"/>
                      <a:ea typeface="ＭＳ Ｐゴシック"/>
                    </a:rPr>
                    <a:t>demultiplexing at receiver:</a:t>
                  </a:r>
                  <a:endParaRPr b="0" lang="en-US" sz="2800" spc="-1" strike="noStrike">
                    <a:latin typeface="Arial"/>
                  </a:endParaRPr>
                </a:p>
              </p:txBody>
            </p:sp>
          </p:grpSp>
        </p:grpSp>
      </p:grpSp>
      <p:grpSp>
        <p:nvGrpSpPr>
          <p:cNvPr id="1901" name="Group 12"/>
          <p:cNvGrpSpPr/>
          <p:nvPr/>
        </p:nvGrpSpPr>
        <p:grpSpPr>
          <a:xfrm>
            <a:off x="9823320" y="4171320"/>
            <a:ext cx="531000" cy="203760"/>
            <a:chOff x="9823320" y="4171320"/>
            <a:chExt cx="531000" cy="203760"/>
          </a:xfrm>
        </p:grpSpPr>
        <p:sp>
          <p:nvSpPr>
            <p:cNvPr id="1902" name="CustomShape 13"/>
            <p:cNvSpPr/>
            <p:nvPr/>
          </p:nvSpPr>
          <p:spPr>
            <a:xfrm>
              <a:off x="9823320" y="4171320"/>
              <a:ext cx="531000" cy="203760"/>
            </a:xfrm>
            <a:prstGeom prst="rect">
              <a:avLst/>
            </a:prstGeom>
            <a:solidFill>
              <a:srgbClr val="ffff00"/>
            </a:solidFill>
            <a:ln w="9525">
              <a:solidFill>
                <a:srgbClr val="000000"/>
              </a:solidFill>
              <a:miter/>
            </a:ln>
          </p:spPr>
          <p:style>
            <a:lnRef idx="0"/>
            <a:fillRef idx="0"/>
            <a:effectRef idx="0"/>
            <a:fontRef idx="minor"/>
          </p:style>
        </p:sp>
        <p:sp>
          <p:nvSpPr>
            <p:cNvPr id="1903" name="CustomShape 14"/>
            <p:cNvSpPr/>
            <p:nvPr/>
          </p:nvSpPr>
          <p:spPr>
            <a:xfrm>
              <a:off x="9997920" y="4198320"/>
              <a:ext cx="172080" cy="154800"/>
            </a:xfrm>
            <a:prstGeom prst="rect">
              <a:avLst/>
            </a:prstGeom>
            <a:solidFill>
              <a:srgbClr val="ffffff"/>
            </a:solidFill>
            <a:ln w="9525">
              <a:solidFill>
                <a:srgbClr val="cc9900"/>
              </a:solidFill>
              <a:miter/>
            </a:ln>
          </p:spPr>
          <p:style>
            <a:lnRef idx="0"/>
            <a:fillRef idx="0"/>
            <a:effectRef idx="0"/>
            <a:fontRef idx="minor"/>
          </p:style>
        </p:sp>
        <p:sp>
          <p:nvSpPr>
            <p:cNvPr id="1904" name="CustomShape 15"/>
            <p:cNvSpPr/>
            <p:nvPr/>
          </p:nvSpPr>
          <p:spPr>
            <a:xfrm>
              <a:off x="10194840" y="4290120"/>
              <a:ext cx="43560" cy="52920"/>
            </a:xfrm>
            <a:prstGeom prst="rect">
              <a:avLst/>
            </a:prstGeom>
            <a:solidFill>
              <a:srgbClr val="cc9900"/>
            </a:solidFill>
            <a:ln w="9525">
              <a:solidFill>
                <a:srgbClr val="cc9900"/>
              </a:solidFill>
              <a:miter/>
            </a:ln>
          </p:spPr>
          <p:style>
            <a:lnRef idx="0"/>
            <a:fillRef idx="0"/>
            <a:effectRef idx="0"/>
            <a:fontRef idx="minor"/>
          </p:style>
        </p:sp>
        <p:sp>
          <p:nvSpPr>
            <p:cNvPr id="1905" name="CustomShape 16"/>
            <p:cNvSpPr/>
            <p:nvPr/>
          </p:nvSpPr>
          <p:spPr>
            <a:xfrm>
              <a:off x="9923400" y="4291920"/>
              <a:ext cx="43560" cy="52920"/>
            </a:xfrm>
            <a:prstGeom prst="rect">
              <a:avLst/>
            </a:prstGeom>
            <a:solidFill>
              <a:srgbClr val="cc9900"/>
            </a:solidFill>
            <a:ln w="9525">
              <a:solidFill>
                <a:srgbClr val="cc9900"/>
              </a:solidFill>
              <a:miter/>
            </a:ln>
          </p:spPr>
          <p:style>
            <a:lnRef idx="0"/>
            <a:fillRef idx="0"/>
            <a:effectRef idx="0"/>
            <a:fontRef idx="minor"/>
          </p:style>
        </p:sp>
      </p:grpSp>
      <p:sp>
        <p:nvSpPr>
          <p:cNvPr id="1906" name="CustomShape 17"/>
          <p:cNvSpPr/>
          <p:nvPr/>
        </p:nvSpPr>
        <p:spPr>
          <a:xfrm>
            <a:off x="5655960" y="3623400"/>
            <a:ext cx="1494360" cy="1978560"/>
          </a:xfrm>
          <a:prstGeom prst="rect">
            <a:avLst/>
          </a:prstGeom>
          <a:solidFill>
            <a:srgbClr val="000099"/>
          </a:solidFill>
          <a:ln w="0">
            <a:noFill/>
          </a:ln>
        </p:spPr>
        <p:style>
          <a:lnRef idx="0"/>
          <a:fillRef idx="0"/>
          <a:effectRef idx="0"/>
          <a:fontRef idx="minor"/>
        </p:style>
      </p:sp>
      <p:sp>
        <p:nvSpPr>
          <p:cNvPr id="1907" name="CustomShape 18"/>
          <p:cNvSpPr/>
          <p:nvPr/>
        </p:nvSpPr>
        <p:spPr>
          <a:xfrm>
            <a:off x="5621040" y="3677400"/>
            <a:ext cx="1470600" cy="1977120"/>
          </a:xfrm>
          <a:prstGeom prst="rect">
            <a:avLst/>
          </a:prstGeom>
          <a:solidFill>
            <a:srgbClr val="ffffff"/>
          </a:solidFill>
          <a:ln w="28575">
            <a:solidFill>
              <a:srgbClr val="000000"/>
            </a:solidFill>
            <a:miter/>
          </a:ln>
        </p:spPr>
        <p:style>
          <a:lnRef idx="0"/>
          <a:fillRef idx="0"/>
          <a:effectRef idx="0"/>
          <a:fontRef idx="minor"/>
        </p:style>
      </p:sp>
      <p:sp>
        <p:nvSpPr>
          <p:cNvPr id="1908" name="Line 19"/>
          <p:cNvSpPr/>
          <p:nvPr/>
        </p:nvSpPr>
        <p:spPr>
          <a:xfrm>
            <a:off x="5627520" y="4447440"/>
            <a:ext cx="1460520" cy="2880"/>
          </a:xfrm>
          <a:prstGeom prst="line">
            <a:avLst/>
          </a:prstGeom>
          <a:ln w="28575">
            <a:solidFill>
              <a:srgbClr val="000000"/>
            </a:solidFill>
            <a:round/>
          </a:ln>
        </p:spPr>
        <p:style>
          <a:lnRef idx="0"/>
          <a:fillRef idx="0"/>
          <a:effectRef idx="0"/>
          <a:fontRef idx="minor"/>
        </p:style>
      </p:sp>
      <p:sp>
        <p:nvSpPr>
          <p:cNvPr id="1909" name="CustomShape 20"/>
          <p:cNvSpPr/>
          <p:nvPr/>
        </p:nvSpPr>
        <p:spPr>
          <a:xfrm>
            <a:off x="5699160" y="443016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transport</a:t>
            </a:r>
            <a:endParaRPr b="0" lang="en-US" sz="1400" spc="-1" strike="noStrike">
              <a:latin typeface="Arial"/>
            </a:endParaRPr>
          </a:p>
        </p:txBody>
      </p:sp>
      <p:sp>
        <p:nvSpPr>
          <p:cNvPr id="1910" name="Line 21"/>
          <p:cNvSpPr/>
          <p:nvPr/>
        </p:nvSpPr>
        <p:spPr>
          <a:xfrm>
            <a:off x="5628960" y="4764600"/>
            <a:ext cx="1457280" cy="360"/>
          </a:xfrm>
          <a:prstGeom prst="line">
            <a:avLst/>
          </a:prstGeom>
          <a:ln w="28575">
            <a:solidFill>
              <a:srgbClr val="000000"/>
            </a:solidFill>
            <a:round/>
          </a:ln>
        </p:spPr>
        <p:style>
          <a:lnRef idx="0"/>
          <a:fillRef idx="0"/>
          <a:effectRef idx="0"/>
          <a:fontRef idx="minor"/>
        </p:style>
      </p:sp>
      <p:sp>
        <p:nvSpPr>
          <p:cNvPr id="1911" name="CustomShape 22"/>
          <p:cNvSpPr/>
          <p:nvPr/>
        </p:nvSpPr>
        <p:spPr>
          <a:xfrm>
            <a:off x="5695920" y="364428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application</a:t>
            </a:r>
            <a:endParaRPr b="0" lang="en-US" sz="1400" spc="-1" strike="noStrike">
              <a:latin typeface="Arial"/>
            </a:endParaRPr>
          </a:p>
        </p:txBody>
      </p:sp>
      <p:sp>
        <p:nvSpPr>
          <p:cNvPr id="1912" name="CustomShape 23"/>
          <p:cNvSpPr/>
          <p:nvPr/>
        </p:nvSpPr>
        <p:spPr>
          <a:xfrm>
            <a:off x="5692680" y="533484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physical</a:t>
            </a:r>
            <a:endParaRPr b="0" lang="en-US" sz="1400" spc="-1" strike="noStrike">
              <a:latin typeface="Arial"/>
            </a:endParaRPr>
          </a:p>
        </p:txBody>
      </p:sp>
      <p:sp>
        <p:nvSpPr>
          <p:cNvPr id="1913" name="CustomShape 24"/>
          <p:cNvSpPr/>
          <p:nvPr/>
        </p:nvSpPr>
        <p:spPr>
          <a:xfrm>
            <a:off x="5692680" y="504900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link</a:t>
            </a:r>
            <a:endParaRPr b="0" lang="en-US" sz="1400" spc="-1" strike="noStrike">
              <a:latin typeface="Arial"/>
            </a:endParaRPr>
          </a:p>
        </p:txBody>
      </p:sp>
      <p:sp>
        <p:nvSpPr>
          <p:cNvPr id="1914" name="CustomShape 25"/>
          <p:cNvSpPr/>
          <p:nvPr/>
        </p:nvSpPr>
        <p:spPr>
          <a:xfrm>
            <a:off x="5692680" y="475056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network</a:t>
            </a:r>
            <a:endParaRPr b="0" lang="en-US" sz="1400" spc="-1" strike="noStrike">
              <a:latin typeface="Arial"/>
            </a:endParaRPr>
          </a:p>
        </p:txBody>
      </p:sp>
      <p:sp>
        <p:nvSpPr>
          <p:cNvPr id="1915" name="CustomShape 26"/>
          <p:cNvSpPr/>
          <p:nvPr/>
        </p:nvSpPr>
        <p:spPr>
          <a:xfrm>
            <a:off x="6392880" y="4018680"/>
            <a:ext cx="595800" cy="302400"/>
          </a:xfrm>
          <a:prstGeom prst="ellipse">
            <a:avLst/>
          </a:prstGeom>
          <a:solidFill>
            <a:srgbClr val="cc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800" spc="-1" strike="noStrike">
                <a:solidFill>
                  <a:srgbClr val="000000"/>
                </a:solidFill>
                <a:latin typeface="Calibri"/>
                <a:ea typeface="ＭＳ Ｐゴシック"/>
              </a:rPr>
              <a:t>P2</a:t>
            </a:r>
            <a:endParaRPr b="0" lang="en-US" sz="1800" spc="-1" strike="noStrike">
              <a:latin typeface="Arial"/>
            </a:endParaRPr>
          </a:p>
        </p:txBody>
      </p:sp>
      <p:sp>
        <p:nvSpPr>
          <p:cNvPr id="1916" name="Line 27"/>
          <p:cNvSpPr/>
          <p:nvPr/>
        </p:nvSpPr>
        <p:spPr>
          <a:xfrm>
            <a:off x="5625720" y="5076000"/>
            <a:ext cx="1457280" cy="360"/>
          </a:xfrm>
          <a:prstGeom prst="line">
            <a:avLst/>
          </a:prstGeom>
          <a:ln w="28575">
            <a:solidFill>
              <a:srgbClr val="000000"/>
            </a:solidFill>
            <a:round/>
          </a:ln>
        </p:spPr>
        <p:style>
          <a:lnRef idx="0"/>
          <a:fillRef idx="0"/>
          <a:effectRef idx="0"/>
          <a:fontRef idx="minor"/>
        </p:style>
      </p:sp>
      <p:sp>
        <p:nvSpPr>
          <p:cNvPr id="1917" name="Line 28"/>
          <p:cNvSpPr/>
          <p:nvPr/>
        </p:nvSpPr>
        <p:spPr>
          <a:xfrm>
            <a:off x="5622480" y="5374440"/>
            <a:ext cx="1457280" cy="360"/>
          </a:xfrm>
          <a:prstGeom prst="line">
            <a:avLst/>
          </a:prstGeom>
          <a:ln w="28575">
            <a:solidFill>
              <a:srgbClr val="000000"/>
            </a:solidFill>
            <a:round/>
          </a:ln>
        </p:spPr>
        <p:style>
          <a:lnRef idx="0"/>
          <a:fillRef idx="0"/>
          <a:effectRef idx="0"/>
          <a:fontRef idx="minor"/>
        </p:style>
      </p:sp>
      <p:sp>
        <p:nvSpPr>
          <p:cNvPr id="1918" name="CustomShape 29"/>
          <p:cNvSpPr/>
          <p:nvPr/>
        </p:nvSpPr>
        <p:spPr>
          <a:xfrm>
            <a:off x="5688000" y="4018680"/>
            <a:ext cx="595800" cy="302400"/>
          </a:xfrm>
          <a:prstGeom prst="ellipse">
            <a:avLst/>
          </a:prstGeom>
          <a:solidFill>
            <a:srgbClr val="cc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800" spc="-1" strike="noStrike">
                <a:solidFill>
                  <a:srgbClr val="000000"/>
                </a:solidFill>
                <a:latin typeface="Calibri"/>
                <a:ea typeface="ＭＳ Ｐゴシック"/>
              </a:rPr>
              <a:t>P1</a:t>
            </a:r>
            <a:endParaRPr b="0" lang="en-US" sz="1800" spc="-1" strike="noStrike">
              <a:latin typeface="Arial"/>
            </a:endParaRPr>
          </a:p>
        </p:txBody>
      </p:sp>
      <p:grpSp>
        <p:nvGrpSpPr>
          <p:cNvPr id="1919" name="Group 30"/>
          <p:cNvGrpSpPr/>
          <p:nvPr/>
        </p:nvGrpSpPr>
        <p:grpSpPr>
          <a:xfrm>
            <a:off x="6468840" y="4377600"/>
            <a:ext cx="410400" cy="156240"/>
            <a:chOff x="6468840" y="4377600"/>
            <a:chExt cx="410400" cy="156240"/>
          </a:xfrm>
        </p:grpSpPr>
        <p:sp>
          <p:nvSpPr>
            <p:cNvPr id="1920" name="CustomShape 31"/>
            <p:cNvSpPr/>
            <p:nvPr/>
          </p:nvSpPr>
          <p:spPr>
            <a:xfrm>
              <a:off x="6468840" y="4377600"/>
              <a:ext cx="410400" cy="156240"/>
            </a:xfrm>
            <a:prstGeom prst="rect">
              <a:avLst/>
            </a:prstGeom>
            <a:solidFill>
              <a:srgbClr val="ffff00"/>
            </a:solidFill>
            <a:ln w="9525">
              <a:solidFill>
                <a:srgbClr val="000000"/>
              </a:solidFill>
              <a:miter/>
            </a:ln>
          </p:spPr>
          <p:style>
            <a:lnRef idx="0"/>
            <a:fillRef idx="0"/>
            <a:effectRef idx="0"/>
            <a:fontRef idx="minor"/>
          </p:style>
        </p:sp>
        <p:sp>
          <p:nvSpPr>
            <p:cNvPr id="1921" name="CustomShape 32"/>
            <p:cNvSpPr/>
            <p:nvPr/>
          </p:nvSpPr>
          <p:spPr>
            <a:xfrm>
              <a:off x="6549840" y="4398120"/>
              <a:ext cx="243720" cy="118080"/>
            </a:xfrm>
            <a:prstGeom prst="rect">
              <a:avLst/>
            </a:prstGeom>
            <a:solidFill>
              <a:srgbClr val="ffffff"/>
            </a:solidFill>
            <a:ln w="9525">
              <a:solidFill>
                <a:srgbClr val="cc9900"/>
              </a:solidFill>
              <a:miter/>
            </a:ln>
          </p:spPr>
          <p:style>
            <a:lnRef idx="0"/>
            <a:fillRef idx="0"/>
            <a:effectRef idx="0"/>
            <a:fontRef idx="minor"/>
          </p:style>
        </p:sp>
        <p:sp>
          <p:nvSpPr>
            <p:cNvPr id="1922" name="CustomShape 33"/>
            <p:cNvSpPr/>
            <p:nvPr/>
          </p:nvSpPr>
          <p:spPr>
            <a:xfrm>
              <a:off x="6811920" y="4469760"/>
              <a:ext cx="40320" cy="40320"/>
            </a:xfrm>
            <a:prstGeom prst="rect">
              <a:avLst/>
            </a:prstGeom>
            <a:solidFill>
              <a:srgbClr val="cc9900"/>
            </a:solidFill>
            <a:ln w="9525">
              <a:solidFill>
                <a:srgbClr val="cc9900"/>
              </a:solidFill>
              <a:miter/>
            </a:ln>
          </p:spPr>
          <p:style>
            <a:lnRef idx="0"/>
            <a:fillRef idx="0"/>
            <a:effectRef idx="0"/>
            <a:fontRef idx="minor"/>
          </p:style>
        </p:sp>
        <p:sp>
          <p:nvSpPr>
            <p:cNvPr id="1923" name="CustomShape 34"/>
            <p:cNvSpPr/>
            <p:nvPr/>
          </p:nvSpPr>
          <p:spPr>
            <a:xfrm>
              <a:off x="6486480" y="4471200"/>
              <a:ext cx="40320" cy="40320"/>
            </a:xfrm>
            <a:prstGeom prst="rect">
              <a:avLst/>
            </a:prstGeom>
            <a:solidFill>
              <a:srgbClr val="cc9900"/>
            </a:solidFill>
            <a:ln w="9525">
              <a:solidFill>
                <a:srgbClr val="cc9900"/>
              </a:solidFill>
              <a:miter/>
            </a:ln>
          </p:spPr>
          <p:style>
            <a:lnRef idx="0"/>
            <a:fillRef idx="0"/>
            <a:effectRef idx="0"/>
            <a:fontRef idx="minor"/>
          </p:style>
        </p:sp>
      </p:grpSp>
      <p:grpSp>
        <p:nvGrpSpPr>
          <p:cNvPr id="1924" name="Group 35"/>
          <p:cNvGrpSpPr/>
          <p:nvPr/>
        </p:nvGrpSpPr>
        <p:grpSpPr>
          <a:xfrm>
            <a:off x="5767200" y="4369680"/>
            <a:ext cx="410400" cy="156240"/>
            <a:chOff x="5767200" y="4369680"/>
            <a:chExt cx="410400" cy="156240"/>
          </a:xfrm>
        </p:grpSpPr>
        <p:sp>
          <p:nvSpPr>
            <p:cNvPr id="1925" name="CustomShape 36"/>
            <p:cNvSpPr/>
            <p:nvPr/>
          </p:nvSpPr>
          <p:spPr>
            <a:xfrm>
              <a:off x="5767200" y="4369680"/>
              <a:ext cx="410400" cy="156240"/>
            </a:xfrm>
            <a:prstGeom prst="rect">
              <a:avLst/>
            </a:prstGeom>
            <a:solidFill>
              <a:srgbClr val="ffff00"/>
            </a:solidFill>
            <a:ln w="9525">
              <a:solidFill>
                <a:srgbClr val="000000"/>
              </a:solidFill>
              <a:miter/>
            </a:ln>
          </p:spPr>
          <p:style>
            <a:lnRef idx="0"/>
            <a:fillRef idx="0"/>
            <a:effectRef idx="0"/>
            <a:fontRef idx="minor"/>
          </p:style>
        </p:sp>
        <p:sp>
          <p:nvSpPr>
            <p:cNvPr id="1926" name="CustomShape 37"/>
            <p:cNvSpPr/>
            <p:nvPr/>
          </p:nvSpPr>
          <p:spPr>
            <a:xfrm>
              <a:off x="5848200" y="4390200"/>
              <a:ext cx="243720" cy="118080"/>
            </a:xfrm>
            <a:prstGeom prst="rect">
              <a:avLst/>
            </a:prstGeom>
            <a:solidFill>
              <a:srgbClr val="ffffff"/>
            </a:solidFill>
            <a:ln w="9525">
              <a:solidFill>
                <a:srgbClr val="cc9900"/>
              </a:solidFill>
              <a:miter/>
            </a:ln>
          </p:spPr>
          <p:style>
            <a:lnRef idx="0"/>
            <a:fillRef idx="0"/>
            <a:effectRef idx="0"/>
            <a:fontRef idx="minor"/>
          </p:style>
        </p:sp>
        <p:sp>
          <p:nvSpPr>
            <p:cNvPr id="1927" name="CustomShape 38"/>
            <p:cNvSpPr/>
            <p:nvPr/>
          </p:nvSpPr>
          <p:spPr>
            <a:xfrm>
              <a:off x="6110280" y="4461840"/>
              <a:ext cx="40320" cy="40320"/>
            </a:xfrm>
            <a:prstGeom prst="rect">
              <a:avLst/>
            </a:prstGeom>
            <a:solidFill>
              <a:srgbClr val="cc9900"/>
            </a:solidFill>
            <a:ln w="9525">
              <a:solidFill>
                <a:srgbClr val="cc9900"/>
              </a:solidFill>
              <a:miter/>
            </a:ln>
          </p:spPr>
          <p:style>
            <a:lnRef idx="0"/>
            <a:fillRef idx="0"/>
            <a:effectRef idx="0"/>
            <a:fontRef idx="minor"/>
          </p:style>
        </p:sp>
        <p:sp>
          <p:nvSpPr>
            <p:cNvPr id="1928" name="CustomShape 39"/>
            <p:cNvSpPr/>
            <p:nvPr/>
          </p:nvSpPr>
          <p:spPr>
            <a:xfrm>
              <a:off x="5784840" y="4463280"/>
              <a:ext cx="40320" cy="40320"/>
            </a:xfrm>
            <a:prstGeom prst="rect">
              <a:avLst/>
            </a:prstGeom>
            <a:solidFill>
              <a:srgbClr val="cc9900"/>
            </a:solidFill>
            <a:ln w="9525">
              <a:solidFill>
                <a:srgbClr val="cc9900"/>
              </a:solidFill>
              <a:miter/>
            </a:ln>
          </p:spPr>
          <p:style>
            <a:lnRef idx="0"/>
            <a:fillRef idx="0"/>
            <a:effectRef idx="0"/>
            <a:fontRef idx="minor"/>
          </p:style>
        </p:sp>
      </p:grpSp>
      <p:sp>
        <p:nvSpPr>
          <p:cNvPr id="1929" name="CustomShape 40"/>
          <p:cNvSpPr/>
          <p:nvPr/>
        </p:nvSpPr>
        <p:spPr>
          <a:xfrm>
            <a:off x="7918200" y="3993480"/>
            <a:ext cx="1294560" cy="1978560"/>
          </a:xfrm>
          <a:prstGeom prst="rect">
            <a:avLst/>
          </a:prstGeom>
          <a:solidFill>
            <a:srgbClr val="000099"/>
          </a:solidFill>
          <a:ln w="0">
            <a:noFill/>
          </a:ln>
        </p:spPr>
        <p:style>
          <a:lnRef idx="0"/>
          <a:fillRef idx="0"/>
          <a:effectRef idx="0"/>
          <a:fontRef idx="minor"/>
        </p:style>
      </p:sp>
      <p:sp>
        <p:nvSpPr>
          <p:cNvPr id="1930" name="CustomShape 41"/>
          <p:cNvSpPr/>
          <p:nvPr/>
        </p:nvSpPr>
        <p:spPr>
          <a:xfrm>
            <a:off x="7880040" y="4047480"/>
            <a:ext cx="1270800" cy="1977120"/>
          </a:xfrm>
          <a:prstGeom prst="rect">
            <a:avLst/>
          </a:prstGeom>
          <a:solidFill>
            <a:srgbClr val="ffffff"/>
          </a:solidFill>
          <a:ln w="28575">
            <a:solidFill>
              <a:srgbClr val="000000"/>
            </a:solidFill>
            <a:miter/>
          </a:ln>
        </p:spPr>
        <p:style>
          <a:lnRef idx="0"/>
          <a:fillRef idx="0"/>
          <a:effectRef idx="0"/>
          <a:fontRef idx="minor"/>
        </p:style>
      </p:sp>
      <p:sp>
        <p:nvSpPr>
          <p:cNvPr id="1931" name="Line 42"/>
          <p:cNvSpPr/>
          <p:nvPr/>
        </p:nvSpPr>
        <p:spPr>
          <a:xfrm>
            <a:off x="7889400" y="4807800"/>
            <a:ext cx="1263960" cy="2880"/>
          </a:xfrm>
          <a:prstGeom prst="line">
            <a:avLst/>
          </a:prstGeom>
          <a:ln w="28575">
            <a:solidFill>
              <a:srgbClr val="000000"/>
            </a:solidFill>
            <a:round/>
          </a:ln>
        </p:spPr>
        <p:style>
          <a:lnRef idx="0"/>
          <a:fillRef idx="0"/>
          <a:effectRef idx="0"/>
          <a:fontRef idx="minor"/>
        </p:style>
      </p:sp>
      <p:sp>
        <p:nvSpPr>
          <p:cNvPr id="1932" name="CustomShape 43"/>
          <p:cNvSpPr/>
          <p:nvPr/>
        </p:nvSpPr>
        <p:spPr>
          <a:xfrm>
            <a:off x="7846920" y="479052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transport</a:t>
            </a:r>
            <a:endParaRPr b="0" lang="en-US" sz="1400" spc="-1" strike="noStrike">
              <a:latin typeface="Arial"/>
            </a:endParaRPr>
          </a:p>
        </p:txBody>
      </p:sp>
      <p:sp>
        <p:nvSpPr>
          <p:cNvPr id="1933" name="Line 44"/>
          <p:cNvSpPr/>
          <p:nvPr/>
        </p:nvSpPr>
        <p:spPr>
          <a:xfrm>
            <a:off x="7897320" y="5128200"/>
            <a:ext cx="1263960" cy="3240"/>
          </a:xfrm>
          <a:prstGeom prst="line">
            <a:avLst/>
          </a:prstGeom>
          <a:ln w="28575">
            <a:solidFill>
              <a:srgbClr val="000000"/>
            </a:solidFill>
            <a:round/>
          </a:ln>
        </p:spPr>
        <p:style>
          <a:lnRef idx="0"/>
          <a:fillRef idx="0"/>
          <a:effectRef idx="0"/>
          <a:fontRef idx="minor"/>
        </p:style>
      </p:sp>
      <p:sp>
        <p:nvSpPr>
          <p:cNvPr id="1934" name="Line 45"/>
          <p:cNvSpPr/>
          <p:nvPr/>
        </p:nvSpPr>
        <p:spPr>
          <a:xfrm>
            <a:off x="7883280" y="5437800"/>
            <a:ext cx="1263600" cy="3240"/>
          </a:xfrm>
          <a:prstGeom prst="line">
            <a:avLst/>
          </a:prstGeom>
          <a:ln w="28575">
            <a:solidFill>
              <a:srgbClr val="000000"/>
            </a:solidFill>
            <a:round/>
          </a:ln>
        </p:spPr>
        <p:style>
          <a:lnRef idx="0"/>
          <a:fillRef idx="0"/>
          <a:effectRef idx="0"/>
          <a:fontRef idx="minor"/>
        </p:style>
      </p:sp>
      <p:sp>
        <p:nvSpPr>
          <p:cNvPr id="1935" name="Line 46"/>
          <p:cNvSpPr/>
          <p:nvPr/>
        </p:nvSpPr>
        <p:spPr>
          <a:xfrm>
            <a:off x="7883280" y="5723640"/>
            <a:ext cx="1263600" cy="3240"/>
          </a:xfrm>
          <a:prstGeom prst="line">
            <a:avLst/>
          </a:prstGeom>
          <a:ln w="28575">
            <a:solidFill>
              <a:srgbClr val="000000"/>
            </a:solidFill>
            <a:round/>
          </a:ln>
        </p:spPr>
        <p:style>
          <a:lnRef idx="0"/>
          <a:fillRef idx="0"/>
          <a:effectRef idx="0"/>
          <a:fontRef idx="minor"/>
        </p:style>
      </p:sp>
      <p:sp>
        <p:nvSpPr>
          <p:cNvPr id="1936" name="CustomShape 47"/>
          <p:cNvSpPr/>
          <p:nvPr/>
        </p:nvSpPr>
        <p:spPr>
          <a:xfrm>
            <a:off x="7881840" y="403776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application</a:t>
            </a:r>
            <a:endParaRPr b="0" lang="en-US" sz="1400" spc="-1" strike="noStrike">
              <a:latin typeface="Arial"/>
            </a:endParaRPr>
          </a:p>
        </p:txBody>
      </p:sp>
      <p:sp>
        <p:nvSpPr>
          <p:cNvPr id="1937" name="CustomShape 48"/>
          <p:cNvSpPr/>
          <p:nvPr/>
        </p:nvSpPr>
        <p:spPr>
          <a:xfrm>
            <a:off x="7837200" y="569520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physical</a:t>
            </a:r>
            <a:endParaRPr b="0" lang="en-US" sz="1400" spc="-1" strike="noStrike">
              <a:latin typeface="Arial"/>
            </a:endParaRPr>
          </a:p>
        </p:txBody>
      </p:sp>
      <p:sp>
        <p:nvSpPr>
          <p:cNvPr id="1938" name="CustomShape 49"/>
          <p:cNvSpPr/>
          <p:nvPr/>
        </p:nvSpPr>
        <p:spPr>
          <a:xfrm>
            <a:off x="7856280" y="540936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link</a:t>
            </a:r>
            <a:endParaRPr b="0" lang="en-US" sz="1400" spc="-1" strike="noStrike">
              <a:latin typeface="Arial"/>
            </a:endParaRPr>
          </a:p>
        </p:txBody>
      </p:sp>
      <p:sp>
        <p:nvSpPr>
          <p:cNvPr id="1939" name="CustomShape 50"/>
          <p:cNvSpPr/>
          <p:nvPr/>
        </p:nvSpPr>
        <p:spPr>
          <a:xfrm>
            <a:off x="7846920" y="511416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network</a:t>
            </a:r>
            <a:endParaRPr b="0" lang="en-US" sz="1400" spc="-1" strike="noStrike">
              <a:latin typeface="Arial"/>
            </a:endParaRPr>
          </a:p>
        </p:txBody>
      </p:sp>
      <p:sp>
        <p:nvSpPr>
          <p:cNvPr id="1940" name="CustomShape 51"/>
          <p:cNvSpPr/>
          <p:nvPr/>
        </p:nvSpPr>
        <p:spPr>
          <a:xfrm>
            <a:off x="8216640" y="4379040"/>
            <a:ext cx="595800" cy="302400"/>
          </a:xfrm>
          <a:prstGeom prst="ellipse">
            <a:avLst/>
          </a:prstGeom>
          <a:solidFill>
            <a:srgbClr val="cc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800" spc="-1" strike="noStrike">
                <a:solidFill>
                  <a:srgbClr val="000000"/>
                </a:solidFill>
                <a:latin typeface="Calibri"/>
                <a:ea typeface="ＭＳ Ｐゴシック"/>
              </a:rPr>
              <a:t>P4</a:t>
            </a:r>
            <a:endParaRPr b="0" lang="en-US" sz="1800" spc="-1" strike="noStrike">
              <a:latin typeface="Arial"/>
            </a:endParaRPr>
          </a:p>
        </p:txBody>
      </p:sp>
      <p:sp>
        <p:nvSpPr>
          <p:cNvPr id="1941" name="CustomShape 52"/>
          <p:cNvSpPr/>
          <p:nvPr/>
        </p:nvSpPr>
        <p:spPr>
          <a:xfrm>
            <a:off x="9165960" y="4025160"/>
            <a:ext cx="578520" cy="203580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sp>
        <p:nvSpPr>
          <p:cNvPr id="1942" name="CustomShape 53"/>
          <p:cNvSpPr/>
          <p:nvPr/>
        </p:nvSpPr>
        <p:spPr>
          <a:xfrm>
            <a:off x="2976480" y="4045680"/>
            <a:ext cx="550080" cy="2080440"/>
          </a:xfrm>
          <a:custGeom>
            <a:avLst/>
            <a:gdLst/>
            <a:ahLst/>
            <a:rect l="l" t="t"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a:gradFill>
          <a:ln w="9525">
            <a:solidFill>
              <a:srgbClr val="dddddd"/>
            </a:solidFill>
            <a:round/>
          </a:ln>
        </p:spPr>
        <p:style>
          <a:lnRef idx="0"/>
          <a:fillRef idx="0"/>
          <a:effectRef idx="0"/>
          <a:fontRef idx="minor"/>
        </p:style>
      </p:sp>
      <p:sp>
        <p:nvSpPr>
          <p:cNvPr id="1943" name="CustomShape 54"/>
          <p:cNvSpPr/>
          <p:nvPr/>
        </p:nvSpPr>
        <p:spPr>
          <a:xfrm>
            <a:off x="3573360" y="4001400"/>
            <a:ext cx="1294560" cy="1978560"/>
          </a:xfrm>
          <a:prstGeom prst="rect">
            <a:avLst/>
          </a:prstGeom>
          <a:solidFill>
            <a:srgbClr val="000099"/>
          </a:solidFill>
          <a:ln w="0">
            <a:noFill/>
          </a:ln>
        </p:spPr>
        <p:style>
          <a:lnRef idx="0"/>
          <a:fillRef idx="0"/>
          <a:effectRef idx="0"/>
          <a:fontRef idx="minor"/>
        </p:style>
      </p:sp>
      <p:sp>
        <p:nvSpPr>
          <p:cNvPr id="1944" name="CustomShape 55"/>
          <p:cNvSpPr/>
          <p:nvPr/>
        </p:nvSpPr>
        <p:spPr>
          <a:xfrm>
            <a:off x="3535200" y="4055400"/>
            <a:ext cx="1270800" cy="1977120"/>
          </a:xfrm>
          <a:prstGeom prst="rect">
            <a:avLst/>
          </a:prstGeom>
          <a:solidFill>
            <a:srgbClr val="ffffff"/>
          </a:solidFill>
          <a:ln w="28575">
            <a:solidFill>
              <a:srgbClr val="000000"/>
            </a:solidFill>
            <a:miter/>
          </a:ln>
        </p:spPr>
        <p:style>
          <a:lnRef idx="0"/>
          <a:fillRef idx="0"/>
          <a:effectRef idx="0"/>
          <a:fontRef idx="minor"/>
        </p:style>
      </p:sp>
      <p:sp>
        <p:nvSpPr>
          <p:cNvPr id="1945" name="Line 56"/>
          <p:cNvSpPr/>
          <p:nvPr/>
        </p:nvSpPr>
        <p:spPr>
          <a:xfrm>
            <a:off x="3544560" y="4815720"/>
            <a:ext cx="1263600" cy="2880"/>
          </a:xfrm>
          <a:prstGeom prst="line">
            <a:avLst/>
          </a:prstGeom>
          <a:ln w="28575">
            <a:solidFill>
              <a:srgbClr val="000000"/>
            </a:solidFill>
            <a:round/>
          </a:ln>
        </p:spPr>
        <p:style>
          <a:lnRef idx="0"/>
          <a:fillRef idx="0"/>
          <a:effectRef idx="0"/>
          <a:fontRef idx="minor"/>
        </p:style>
      </p:sp>
      <p:sp>
        <p:nvSpPr>
          <p:cNvPr id="1946" name="CustomShape 57"/>
          <p:cNvSpPr/>
          <p:nvPr/>
        </p:nvSpPr>
        <p:spPr>
          <a:xfrm>
            <a:off x="3501720" y="479844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transport</a:t>
            </a:r>
            <a:endParaRPr b="0" lang="en-US" sz="1400" spc="-1" strike="noStrike">
              <a:latin typeface="Arial"/>
            </a:endParaRPr>
          </a:p>
        </p:txBody>
      </p:sp>
      <p:sp>
        <p:nvSpPr>
          <p:cNvPr id="1947" name="Line 58"/>
          <p:cNvSpPr/>
          <p:nvPr/>
        </p:nvSpPr>
        <p:spPr>
          <a:xfrm>
            <a:off x="3552480" y="5136120"/>
            <a:ext cx="1263600" cy="3240"/>
          </a:xfrm>
          <a:prstGeom prst="line">
            <a:avLst/>
          </a:prstGeom>
          <a:ln w="28575">
            <a:solidFill>
              <a:srgbClr val="000000"/>
            </a:solidFill>
            <a:round/>
          </a:ln>
        </p:spPr>
        <p:style>
          <a:lnRef idx="0"/>
          <a:fillRef idx="0"/>
          <a:effectRef idx="0"/>
          <a:fontRef idx="minor"/>
        </p:style>
      </p:sp>
      <p:sp>
        <p:nvSpPr>
          <p:cNvPr id="1948" name="Line 59"/>
          <p:cNvSpPr/>
          <p:nvPr/>
        </p:nvSpPr>
        <p:spPr>
          <a:xfrm>
            <a:off x="3538080" y="5445720"/>
            <a:ext cx="1263960" cy="3240"/>
          </a:xfrm>
          <a:prstGeom prst="line">
            <a:avLst/>
          </a:prstGeom>
          <a:ln w="28575">
            <a:solidFill>
              <a:srgbClr val="000000"/>
            </a:solidFill>
            <a:round/>
          </a:ln>
        </p:spPr>
        <p:style>
          <a:lnRef idx="0"/>
          <a:fillRef idx="0"/>
          <a:effectRef idx="0"/>
          <a:fontRef idx="minor"/>
        </p:style>
      </p:sp>
      <p:sp>
        <p:nvSpPr>
          <p:cNvPr id="1949" name="Line 60"/>
          <p:cNvSpPr/>
          <p:nvPr/>
        </p:nvSpPr>
        <p:spPr>
          <a:xfrm>
            <a:off x="3538080" y="5731560"/>
            <a:ext cx="1263960" cy="3240"/>
          </a:xfrm>
          <a:prstGeom prst="line">
            <a:avLst/>
          </a:prstGeom>
          <a:ln w="28575">
            <a:solidFill>
              <a:srgbClr val="000000"/>
            </a:solidFill>
            <a:round/>
          </a:ln>
        </p:spPr>
        <p:style>
          <a:lnRef idx="0"/>
          <a:fillRef idx="0"/>
          <a:effectRef idx="0"/>
          <a:fontRef idx="minor"/>
        </p:style>
      </p:sp>
      <p:sp>
        <p:nvSpPr>
          <p:cNvPr id="1950" name="CustomShape 61"/>
          <p:cNvSpPr/>
          <p:nvPr/>
        </p:nvSpPr>
        <p:spPr>
          <a:xfrm>
            <a:off x="3536640" y="404568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application</a:t>
            </a:r>
            <a:endParaRPr b="0" lang="en-US" sz="1400" spc="-1" strike="noStrike">
              <a:latin typeface="Arial"/>
            </a:endParaRPr>
          </a:p>
        </p:txBody>
      </p:sp>
      <p:sp>
        <p:nvSpPr>
          <p:cNvPr id="1951" name="CustomShape 62"/>
          <p:cNvSpPr/>
          <p:nvPr/>
        </p:nvSpPr>
        <p:spPr>
          <a:xfrm>
            <a:off x="3492360" y="570312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physical</a:t>
            </a:r>
            <a:endParaRPr b="0" lang="en-US" sz="1400" spc="-1" strike="noStrike">
              <a:latin typeface="Arial"/>
            </a:endParaRPr>
          </a:p>
        </p:txBody>
      </p:sp>
      <p:sp>
        <p:nvSpPr>
          <p:cNvPr id="1952" name="CustomShape 63"/>
          <p:cNvSpPr/>
          <p:nvPr/>
        </p:nvSpPr>
        <p:spPr>
          <a:xfrm>
            <a:off x="3511440" y="541728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link</a:t>
            </a:r>
            <a:endParaRPr b="0" lang="en-US" sz="1400" spc="-1" strike="noStrike">
              <a:latin typeface="Arial"/>
            </a:endParaRPr>
          </a:p>
        </p:txBody>
      </p:sp>
      <p:sp>
        <p:nvSpPr>
          <p:cNvPr id="1953" name="CustomShape 64"/>
          <p:cNvSpPr/>
          <p:nvPr/>
        </p:nvSpPr>
        <p:spPr>
          <a:xfrm>
            <a:off x="3501720" y="512208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network</a:t>
            </a:r>
            <a:endParaRPr b="0" lang="en-US" sz="1400" spc="-1" strike="noStrike">
              <a:latin typeface="Arial"/>
            </a:endParaRPr>
          </a:p>
        </p:txBody>
      </p:sp>
      <p:sp>
        <p:nvSpPr>
          <p:cNvPr id="1954" name="CustomShape 65"/>
          <p:cNvSpPr/>
          <p:nvPr/>
        </p:nvSpPr>
        <p:spPr>
          <a:xfrm>
            <a:off x="3871800" y="4386960"/>
            <a:ext cx="595800" cy="302400"/>
          </a:xfrm>
          <a:prstGeom prst="ellipse">
            <a:avLst/>
          </a:prstGeom>
          <a:solidFill>
            <a:srgbClr val="cc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800" spc="-1" strike="noStrike">
                <a:solidFill>
                  <a:srgbClr val="000000"/>
                </a:solidFill>
                <a:latin typeface="Calibri"/>
                <a:ea typeface="ＭＳ Ｐゴシック"/>
              </a:rPr>
              <a:t>P3</a:t>
            </a:r>
            <a:endParaRPr b="0" lang="en-US" sz="1800" spc="-1" strike="noStrike">
              <a:latin typeface="Arial"/>
            </a:endParaRPr>
          </a:p>
        </p:txBody>
      </p:sp>
      <p:grpSp>
        <p:nvGrpSpPr>
          <p:cNvPr id="1955" name="Group 66"/>
          <p:cNvGrpSpPr/>
          <p:nvPr/>
        </p:nvGrpSpPr>
        <p:grpSpPr>
          <a:xfrm>
            <a:off x="3962160" y="4725360"/>
            <a:ext cx="410400" cy="156240"/>
            <a:chOff x="3962160" y="4725360"/>
            <a:chExt cx="410400" cy="156240"/>
          </a:xfrm>
        </p:grpSpPr>
        <p:sp>
          <p:nvSpPr>
            <p:cNvPr id="1956" name="CustomShape 67"/>
            <p:cNvSpPr/>
            <p:nvPr/>
          </p:nvSpPr>
          <p:spPr>
            <a:xfrm>
              <a:off x="3962160" y="4725360"/>
              <a:ext cx="410400" cy="156240"/>
            </a:xfrm>
            <a:prstGeom prst="rect">
              <a:avLst/>
            </a:prstGeom>
            <a:solidFill>
              <a:srgbClr val="ffff00"/>
            </a:solidFill>
            <a:ln w="9525">
              <a:solidFill>
                <a:srgbClr val="000000"/>
              </a:solidFill>
              <a:miter/>
            </a:ln>
          </p:spPr>
          <p:style>
            <a:lnRef idx="0"/>
            <a:fillRef idx="0"/>
            <a:effectRef idx="0"/>
            <a:fontRef idx="minor"/>
          </p:style>
        </p:sp>
        <p:sp>
          <p:nvSpPr>
            <p:cNvPr id="1957" name="CustomShape 68"/>
            <p:cNvSpPr/>
            <p:nvPr/>
          </p:nvSpPr>
          <p:spPr>
            <a:xfrm>
              <a:off x="4043160" y="4745880"/>
              <a:ext cx="243720" cy="118080"/>
            </a:xfrm>
            <a:prstGeom prst="rect">
              <a:avLst/>
            </a:prstGeom>
            <a:solidFill>
              <a:srgbClr val="ffffff"/>
            </a:solidFill>
            <a:ln w="9525">
              <a:solidFill>
                <a:srgbClr val="cc9900"/>
              </a:solidFill>
              <a:miter/>
            </a:ln>
          </p:spPr>
          <p:style>
            <a:lnRef idx="0"/>
            <a:fillRef idx="0"/>
            <a:effectRef idx="0"/>
            <a:fontRef idx="minor"/>
          </p:style>
        </p:sp>
        <p:sp>
          <p:nvSpPr>
            <p:cNvPr id="1958" name="CustomShape 69"/>
            <p:cNvSpPr/>
            <p:nvPr/>
          </p:nvSpPr>
          <p:spPr>
            <a:xfrm>
              <a:off x="4305240" y="4817520"/>
              <a:ext cx="40320" cy="40320"/>
            </a:xfrm>
            <a:prstGeom prst="rect">
              <a:avLst/>
            </a:prstGeom>
            <a:solidFill>
              <a:srgbClr val="cc9900"/>
            </a:solidFill>
            <a:ln w="9525">
              <a:solidFill>
                <a:srgbClr val="cc9900"/>
              </a:solidFill>
              <a:miter/>
            </a:ln>
          </p:spPr>
          <p:style>
            <a:lnRef idx="0"/>
            <a:fillRef idx="0"/>
            <a:effectRef idx="0"/>
            <a:fontRef idx="minor"/>
          </p:style>
        </p:sp>
        <p:sp>
          <p:nvSpPr>
            <p:cNvPr id="1959" name="CustomShape 70"/>
            <p:cNvSpPr/>
            <p:nvPr/>
          </p:nvSpPr>
          <p:spPr>
            <a:xfrm>
              <a:off x="3979800" y="4818960"/>
              <a:ext cx="40320" cy="40320"/>
            </a:xfrm>
            <a:prstGeom prst="rect">
              <a:avLst/>
            </a:prstGeom>
            <a:solidFill>
              <a:srgbClr val="cc9900"/>
            </a:solidFill>
            <a:ln w="9525">
              <a:solidFill>
                <a:srgbClr val="cc9900"/>
              </a:solidFill>
              <a:miter/>
            </a:ln>
          </p:spPr>
          <p:style>
            <a:lnRef idx="0"/>
            <a:fillRef idx="0"/>
            <a:effectRef idx="0"/>
            <a:fontRef idx="minor"/>
          </p:style>
        </p:sp>
      </p:grpSp>
      <p:grpSp>
        <p:nvGrpSpPr>
          <p:cNvPr id="1960" name="Group 71"/>
          <p:cNvGrpSpPr/>
          <p:nvPr/>
        </p:nvGrpSpPr>
        <p:grpSpPr>
          <a:xfrm>
            <a:off x="8302320" y="4723560"/>
            <a:ext cx="410400" cy="156240"/>
            <a:chOff x="8302320" y="4723560"/>
            <a:chExt cx="410400" cy="156240"/>
          </a:xfrm>
        </p:grpSpPr>
        <p:sp>
          <p:nvSpPr>
            <p:cNvPr id="1961" name="CustomShape 72"/>
            <p:cNvSpPr/>
            <p:nvPr/>
          </p:nvSpPr>
          <p:spPr>
            <a:xfrm>
              <a:off x="8302320" y="4723560"/>
              <a:ext cx="410400" cy="156240"/>
            </a:xfrm>
            <a:prstGeom prst="rect">
              <a:avLst/>
            </a:prstGeom>
            <a:solidFill>
              <a:srgbClr val="ffff00"/>
            </a:solidFill>
            <a:ln w="9525">
              <a:solidFill>
                <a:srgbClr val="000000"/>
              </a:solidFill>
              <a:miter/>
            </a:ln>
          </p:spPr>
          <p:style>
            <a:lnRef idx="0"/>
            <a:fillRef idx="0"/>
            <a:effectRef idx="0"/>
            <a:fontRef idx="minor"/>
          </p:style>
        </p:sp>
        <p:sp>
          <p:nvSpPr>
            <p:cNvPr id="1962" name="CustomShape 73"/>
            <p:cNvSpPr/>
            <p:nvPr/>
          </p:nvSpPr>
          <p:spPr>
            <a:xfrm>
              <a:off x="8383320" y="4744440"/>
              <a:ext cx="243720" cy="118080"/>
            </a:xfrm>
            <a:prstGeom prst="rect">
              <a:avLst/>
            </a:prstGeom>
            <a:solidFill>
              <a:srgbClr val="ffffff"/>
            </a:solidFill>
            <a:ln w="9525">
              <a:solidFill>
                <a:srgbClr val="cc9900"/>
              </a:solidFill>
              <a:miter/>
            </a:ln>
          </p:spPr>
          <p:style>
            <a:lnRef idx="0"/>
            <a:fillRef idx="0"/>
            <a:effectRef idx="0"/>
            <a:fontRef idx="minor"/>
          </p:style>
        </p:sp>
        <p:sp>
          <p:nvSpPr>
            <p:cNvPr id="1963" name="CustomShape 74"/>
            <p:cNvSpPr/>
            <p:nvPr/>
          </p:nvSpPr>
          <p:spPr>
            <a:xfrm>
              <a:off x="8645400" y="4815720"/>
              <a:ext cx="40320" cy="40320"/>
            </a:xfrm>
            <a:prstGeom prst="rect">
              <a:avLst/>
            </a:prstGeom>
            <a:solidFill>
              <a:srgbClr val="cc9900"/>
            </a:solidFill>
            <a:ln w="9525">
              <a:solidFill>
                <a:srgbClr val="cc9900"/>
              </a:solidFill>
              <a:miter/>
            </a:ln>
          </p:spPr>
          <p:style>
            <a:lnRef idx="0"/>
            <a:fillRef idx="0"/>
            <a:effectRef idx="0"/>
            <a:fontRef idx="minor"/>
          </p:style>
        </p:sp>
        <p:sp>
          <p:nvSpPr>
            <p:cNvPr id="1964" name="CustomShape 75"/>
            <p:cNvSpPr/>
            <p:nvPr/>
          </p:nvSpPr>
          <p:spPr>
            <a:xfrm>
              <a:off x="8319960" y="4817520"/>
              <a:ext cx="40320" cy="40320"/>
            </a:xfrm>
            <a:prstGeom prst="rect">
              <a:avLst/>
            </a:prstGeom>
            <a:solidFill>
              <a:srgbClr val="cc9900"/>
            </a:solidFill>
            <a:ln w="9525">
              <a:solidFill>
                <a:srgbClr val="cc9900"/>
              </a:solidFill>
              <a:miter/>
            </a:ln>
          </p:spPr>
          <p:style>
            <a:lnRef idx="0"/>
            <a:fillRef idx="0"/>
            <a:effectRef idx="0"/>
            <a:fontRef idx="minor"/>
          </p:style>
        </p:sp>
      </p:grpSp>
      <p:sp>
        <p:nvSpPr>
          <p:cNvPr id="1965" name="CustomShape 76"/>
          <p:cNvSpPr/>
          <p:nvPr/>
        </p:nvSpPr>
        <p:spPr>
          <a:xfrm>
            <a:off x="6349680" y="4425120"/>
            <a:ext cx="2170800" cy="1986480"/>
          </a:xfrm>
          <a:custGeom>
            <a:avLst/>
            <a:gdLst/>
            <a:ahLst/>
            <a:rect l="l" t="t" r="r" b="b"/>
            <a:pathLst>
              <a:path w="1369" h="1253">
                <a:moveTo>
                  <a:pt x="1369" y="216"/>
                </a:moveTo>
                <a:lnTo>
                  <a:pt x="1362" y="1252"/>
                </a:lnTo>
                <a:lnTo>
                  <a:pt x="16" y="1253"/>
                </a:lnTo>
                <a:lnTo>
                  <a:pt x="0" y="121"/>
                </a:lnTo>
                <a:lnTo>
                  <a:pt x="191" y="0"/>
                </a:lnTo>
              </a:path>
            </a:pathLst>
          </a:custGeom>
          <a:noFill/>
          <a:ln w="19050">
            <a:solidFill>
              <a:srgbClr val="000099"/>
            </a:solidFill>
            <a:round/>
            <a:tailEnd len="med" type="triangle" w="med"/>
          </a:ln>
        </p:spPr>
        <p:style>
          <a:lnRef idx="0"/>
          <a:fillRef idx="0"/>
          <a:effectRef idx="0"/>
          <a:fontRef idx="minor"/>
        </p:style>
      </p:sp>
      <p:sp>
        <p:nvSpPr>
          <p:cNvPr id="1966" name="CustomShape 77"/>
          <p:cNvSpPr/>
          <p:nvPr/>
        </p:nvSpPr>
        <p:spPr>
          <a:xfrm>
            <a:off x="6468840" y="4457160"/>
            <a:ext cx="1981800" cy="1873800"/>
          </a:xfrm>
          <a:custGeom>
            <a:avLst/>
            <a:gdLst/>
            <a:ahLst/>
            <a:rect l="l" t="t" r="r" b="b"/>
            <a:pathLst>
              <a:path w="1250" h="1182">
                <a:moveTo>
                  <a:pt x="1250" y="190"/>
                </a:moveTo>
                <a:lnTo>
                  <a:pt x="1244" y="1182"/>
                </a:lnTo>
                <a:lnTo>
                  <a:pt x="19" y="1181"/>
                </a:lnTo>
                <a:lnTo>
                  <a:pt x="0" y="155"/>
                </a:lnTo>
                <a:lnTo>
                  <a:pt x="171" y="0"/>
                </a:lnTo>
              </a:path>
            </a:pathLst>
          </a:custGeom>
          <a:noFill/>
          <a:ln w="19050">
            <a:solidFill>
              <a:srgbClr val="000099"/>
            </a:solidFill>
            <a:round/>
            <a:headEnd len="med" type="triangle" w="med"/>
          </a:ln>
        </p:spPr>
        <p:style>
          <a:lnRef idx="0"/>
          <a:fillRef idx="0"/>
          <a:effectRef idx="0"/>
          <a:fontRef idx="minor"/>
        </p:style>
      </p:sp>
      <p:sp>
        <p:nvSpPr>
          <p:cNvPr id="1967" name="CustomShape 78"/>
          <p:cNvSpPr/>
          <p:nvPr/>
        </p:nvSpPr>
        <p:spPr>
          <a:xfrm>
            <a:off x="9808920" y="4536360"/>
            <a:ext cx="595800" cy="302400"/>
          </a:xfrm>
          <a:prstGeom prst="ellipse">
            <a:avLst/>
          </a:prstGeom>
          <a:solidFill>
            <a:srgbClr val="ccffff"/>
          </a:solidFill>
          <a:ln w="9525">
            <a:solidFill>
              <a:srgbClr val="000000"/>
            </a:solidFill>
            <a:round/>
          </a:ln>
        </p:spPr>
        <p:style>
          <a:lnRef idx="0"/>
          <a:fillRef idx="0"/>
          <a:effectRef idx="0"/>
          <a:fontRef idx="minor"/>
        </p:style>
      </p:sp>
      <p:grpSp>
        <p:nvGrpSpPr>
          <p:cNvPr id="1968" name="Group 79"/>
          <p:cNvGrpSpPr/>
          <p:nvPr/>
        </p:nvGrpSpPr>
        <p:grpSpPr>
          <a:xfrm>
            <a:off x="6060960" y="4663440"/>
            <a:ext cx="552960" cy="68760"/>
            <a:chOff x="6060960" y="4663440"/>
            <a:chExt cx="552960" cy="68760"/>
          </a:xfrm>
        </p:grpSpPr>
        <p:sp>
          <p:nvSpPr>
            <p:cNvPr id="1969" name="CustomShape 80"/>
            <p:cNvSpPr/>
            <p:nvPr/>
          </p:nvSpPr>
          <p:spPr>
            <a:xfrm>
              <a:off x="6060960" y="4663440"/>
              <a:ext cx="194400" cy="67320"/>
            </a:xfrm>
            <a:prstGeom prst="ellipse">
              <a:avLst/>
            </a:prstGeom>
            <a:noFill/>
            <a:ln w="28575">
              <a:solidFill>
                <a:srgbClr val="cc0000"/>
              </a:solidFill>
              <a:round/>
            </a:ln>
          </p:spPr>
          <p:style>
            <a:lnRef idx="0"/>
            <a:fillRef idx="0"/>
            <a:effectRef idx="0"/>
            <a:fontRef idx="minor"/>
          </p:style>
        </p:sp>
        <p:sp>
          <p:nvSpPr>
            <p:cNvPr id="1970" name="CustomShape 81"/>
            <p:cNvSpPr/>
            <p:nvPr/>
          </p:nvSpPr>
          <p:spPr>
            <a:xfrm>
              <a:off x="6419520" y="4664880"/>
              <a:ext cx="194400" cy="67320"/>
            </a:xfrm>
            <a:prstGeom prst="ellipse">
              <a:avLst/>
            </a:prstGeom>
            <a:noFill/>
            <a:ln w="28575">
              <a:solidFill>
                <a:srgbClr val="cc0000"/>
              </a:solidFill>
              <a:round/>
            </a:ln>
          </p:spPr>
          <p:style>
            <a:lnRef idx="0"/>
            <a:fillRef idx="0"/>
            <a:effectRef idx="0"/>
            <a:fontRef idx="minor"/>
          </p:style>
        </p:sp>
      </p:grpSp>
      <p:sp>
        <p:nvSpPr>
          <p:cNvPr id="1971" name="CustomShape 82"/>
          <p:cNvSpPr/>
          <p:nvPr/>
        </p:nvSpPr>
        <p:spPr>
          <a:xfrm>
            <a:off x="5311800" y="3276000"/>
            <a:ext cx="686520" cy="1432440"/>
          </a:xfrm>
          <a:custGeom>
            <a:avLst/>
            <a:gdLst/>
            <a:ahLst/>
            <a:rect l="l" t="t" r="r" b="b"/>
            <a:pathLst>
              <a:path w="434" h="904">
                <a:moveTo>
                  <a:pt x="434" y="904"/>
                </a:moveTo>
                <a:lnTo>
                  <a:pt x="2" y="902"/>
                </a:lnTo>
                <a:lnTo>
                  <a:pt x="0" y="0"/>
                </a:lnTo>
              </a:path>
            </a:pathLst>
          </a:custGeom>
          <a:noFill/>
          <a:ln w="19050">
            <a:solidFill>
              <a:srgbClr val="cc0000"/>
            </a:solidFill>
            <a:round/>
            <a:headEnd len="med" type="triangle" w="med"/>
          </a:ln>
        </p:spPr>
        <p:style>
          <a:lnRef idx="0"/>
          <a:fillRef idx="0"/>
          <a:effectRef idx="0"/>
          <a:fontRef idx="minor"/>
        </p:style>
      </p:sp>
      <p:grpSp>
        <p:nvGrpSpPr>
          <p:cNvPr id="1972" name="Group 83"/>
          <p:cNvGrpSpPr/>
          <p:nvPr/>
        </p:nvGrpSpPr>
        <p:grpSpPr>
          <a:xfrm>
            <a:off x="6211800" y="3239280"/>
            <a:ext cx="1045080" cy="1438920"/>
            <a:chOff x="6211800" y="3239280"/>
            <a:chExt cx="1045080" cy="1438920"/>
          </a:xfrm>
        </p:grpSpPr>
        <p:sp>
          <p:nvSpPr>
            <p:cNvPr id="1973" name="CustomShape 84"/>
            <p:cNvSpPr/>
            <p:nvPr/>
          </p:nvSpPr>
          <p:spPr>
            <a:xfrm>
              <a:off x="6211800" y="4518720"/>
              <a:ext cx="226080" cy="159480"/>
            </a:xfrm>
            <a:prstGeom prst="ellipse">
              <a:avLst/>
            </a:prstGeom>
            <a:noFill/>
            <a:ln w="28575">
              <a:solidFill>
                <a:srgbClr val="cc0000"/>
              </a:solidFill>
              <a:round/>
            </a:ln>
          </p:spPr>
          <p:style>
            <a:lnRef idx="0"/>
            <a:fillRef idx="0"/>
            <a:effectRef idx="0"/>
            <a:fontRef idx="minor"/>
          </p:style>
        </p:sp>
        <p:sp>
          <p:nvSpPr>
            <p:cNvPr id="1974" name="CustomShape 85"/>
            <p:cNvSpPr/>
            <p:nvPr/>
          </p:nvSpPr>
          <p:spPr>
            <a:xfrm>
              <a:off x="6329160" y="3239280"/>
              <a:ext cx="927720" cy="1283400"/>
            </a:xfrm>
            <a:custGeom>
              <a:avLst/>
              <a:gdLst/>
              <a:ahLst/>
              <a:rect l="l" t="t" r="r" b="b"/>
              <a:pathLst>
                <a:path w="586" h="810">
                  <a:moveTo>
                    <a:pt x="0" y="810"/>
                  </a:moveTo>
                  <a:lnTo>
                    <a:pt x="2" y="808"/>
                  </a:lnTo>
                  <a:lnTo>
                    <a:pt x="2" y="170"/>
                  </a:lnTo>
                  <a:lnTo>
                    <a:pt x="586" y="0"/>
                  </a:lnTo>
                </a:path>
              </a:pathLst>
            </a:custGeom>
            <a:noFill/>
            <a:ln w="12700">
              <a:solidFill>
                <a:srgbClr val="cc0000"/>
              </a:solidFill>
              <a:round/>
              <a:headEnd len="med" type="triangle" w="med"/>
            </a:ln>
          </p:spPr>
          <p:style>
            <a:lnRef idx="0"/>
            <a:fillRef idx="0"/>
            <a:effectRef idx="0"/>
            <a:fontRef idx="minor"/>
          </p:style>
        </p:sp>
      </p:grpSp>
      <p:grpSp>
        <p:nvGrpSpPr>
          <p:cNvPr id="1975" name="Group 86"/>
          <p:cNvGrpSpPr/>
          <p:nvPr/>
        </p:nvGrpSpPr>
        <p:grpSpPr>
          <a:xfrm>
            <a:off x="2513520" y="5555520"/>
            <a:ext cx="797760" cy="826200"/>
            <a:chOff x="2513520" y="5555520"/>
            <a:chExt cx="797760" cy="826200"/>
          </a:xfrm>
        </p:grpSpPr>
        <p:pic>
          <p:nvPicPr>
            <p:cNvPr id="1976" name="Picture 180" descr="desktop_computer_stylized_medium"/>
            <p:cNvPicPr/>
            <p:nvPr/>
          </p:nvPicPr>
          <p:blipFill>
            <a:blip r:embed="rId1"/>
            <a:stretch/>
          </p:blipFill>
          <p:spPr>
            <a:xfrm flipH="1">
              <a:off x="2513520" y="5555520"/>
              <a:ext cx="797760" cy="826200"/>
            </a:xfrm>
            <a:prstGeom prst="rect">
              <a:avLst/>
            </a:prstGeom>
            <a:ln w="0">
              <a:noFill/>
            </a:ln>
          </p:spPr>
        </p:pic>
        <p:sp>
          <p:nvSpPr>
            <p:cNvPr id="1977" name="CustomShape 87"/>
            <p:cNvSpPr/>
            <p:nvPr/>
          </p:nvSpPr>
          <p:spPr>
            <a:xfrm flipH="1">
              <a:off x="2850120" y="5635080"/>
              <a:ext cx="386640" cy="3769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1978" name="Group 88"/>
          <p:cNvGrpSpPr/>
          <p:nvPr/>
        </p:nvGrpSpPr>
        <p:grpSpPr>
          <a:xfrm>
            <a:off x="9493200" y="5469840"/>
            <a:ext cx="786600" cy="780120"/>
            <a:chOff x="9493200" y="5469840"/>
            <a:chExt cx="786600" cy="780120"/>
          </a:xfrm>
        </p:grpSpPr>
        <p:pic>
          <p:nvPicPr>
            <p:cNvPr id="1979" name="Picture 183" descr="desktop_computer_stylized_medium"/>
            <p:cNvPicPr/>
            <p:nvPr/>
          </p:nvPicPr>
          <p:blipFill>
            <a:blip r:embed="rId2"/>
            <a:stretch/>
          </p:blipFill>
          <p:spPr>
            <a:xfrm>
              <a:off x="9493200" y="5469840"/>
              <a:ext cx="786600" cy="780120"/>
            </a:xfrm>
            <a:prstGeom prst="rect">
              <a:avLst/>
            </a:prstGeom>
            <a:ln w="0">
              <a:noFill/>
            </a:ln>
          </p:spPr>
        </p:pic>
        <p:sp>
          <p:nvSpPr>
            <p:cNvPr id="1980" name="CustomShape 89"/>
            <p:cNvSpPr/>
            <p:nvPr/>
          </p:nvSpPr>
          <p:spPr>
            <a:xfrm>
              <a:off x="9562320" y="5544720"/>
              <a:ext cx="381240" cy="356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1981" name="Group 90"/>
          <p:cNvGrpSpPr/>
          <p:nvPr/>
        </p:nvGrpSpPr>
        <p:grpSpPr>
          <a:xfrm>
            <a:off x="5083200" y="5055480"/>
            <a:ext cx="356040" cy="702360"/>
            <a:chOff x="5083200" y="5055480"/>
            <a:chExt cx="356040" cy="702360"/>
          </a:xfrm>
        </p:grpSpPr>
        <p:sp>
          <p:nvSpPr>
            <p:cNvPr id="1982" name="CustomShape 91"/>
            <p:cNvSpPr/>
            <p:nvPr/>
          </p:nvSpPr>
          <p:spPr>
            <a:xfrm>
              <a:off x="5366880" y="5056560"/>
              <a:ext cx="68760" cy="66996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1983" name="CustomShape 92"/>
            <p:cNvSpPr/>
            <p:nvPr/>
          </p:nvSpPr>
          <p:spPr>
            <a:xfrm>
              <a:off x="5099040" y="5055480"/>
              <a:ext cx="262440" cy="6692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1984" name="CustomShape 93"/>
            <p:cNvSpPr/>
            <p:nvPr/>
          </p:nvSpPr>
          <p:spPr>
            <a:xfrm>
              <a:off x="5380200" y="5096880"/>
              <a:ext cx="39960" cy="61956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1985" name="CustomShape 94"/>
            <p:cNvSpPr/>
            <p:nvPr/>
          </p:nvSpPr>
          <p:spPr>
            <a:xfrm>
              <a:off x="5371200" y="5411880"/>
              <a:ext cx="63720" cy="529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986" name="CustomShape 95"/>
            <p:cNvSpPr/>
            <p:nvPr/>
          </p:nvSpPr>
          <p:spPr>
            <a:xfrm>
              <a:off x="5100480" y="5133240"/>
              <a:ext cx="148320" cy="11880"/>
            </a:xfrm>
            <a:prstGeom prst="rect">
              <a:avLst/>
            </a:prstGeom>
            <a:solidFill>
              <a:srgbClr val="000000"/>
            </a:solidFill>
            <a:ln w="9525">
              <a:solidFill>
                <a:srgbClr val="000000"/>
              </a:solidFill>
              <a:miter/>
            </a:ln>
          </p:spPr>
          <p:style>
            <a:lnRef idx="0"/>
            <a:fillRef idx="0"/>
            <a:effectRef idx="0"/>
            <a:fontRef idx="minor"/>
          </p:style>
        </p:sp>
        <p:grpSp>
          <p:nvGrpSpPr>
            <p:cNvPr id="1987" name="Group 96"/>
            <p:cNvGrpSpPr/>
            <p:nvPr/>
          </p:nvGrpSpPr>
          <p:grpSpPr>
            <a:xfrm>
              <a:off x="5236920" y="5125320"/>
              <a:ext cx="143640" cy="40320"/>
              <a:chOff x="5236920" y="5125320"/>
              <a:chExt cx="143640" cy="40320"/>
            </a:xfrm>
          </p:grpSpPr>
          <p:sp>
            <p:nvSpPr>
              <p:cNvPr id="1988" name="CustomShape 97"/>
              <p:cNvSpPr/>
              <p:nvPr/>
            </p:nvSpPr>
            <p:spPr>
              <a:xfrm>
                <a:off x="5236920" y="5125320"/>
                <a:ext cx="143640" cy="40320"/>
              </a:xfrm>
              <a:prstGeom prst="roundRect">
                <a:avLst>
                  <a:gd name="adj" fmla="val 50000"/>
                </a:avLst>
              </a:prstGeom>
              <a:solidFill>
                <a:srgbClr val="000000"/>
              </a:solidFill>
              <a:ln w="0">
                <a:noFill/>
              </a:ln>
            </p:spPr>
            <p:style>
              <a:lnRef idx="0"/>
              <a:fillRef idx="0"/>
              <a:effectRef idx="0"/>
              <a:fontRef idx="minor"/>
            </p:style>
          </p:sp>
          <p:sp>
            <p:nvSpPr>
              <p:cNvPr id="1989" name="CustomShape 98"/>
              <p:cNvSpPr/>
              <p:nvPr/>
            </p:nvSpPr>
            <p:spPr>
              <a:xfrm>
                <a:off x="5240160" y="5130000"/>
                <a:ext cx="137160" cy="309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990" name="CustomShape 99"/>
            <p:cNvSpPr/>
            <p:nvPr/>
          </p:nvSpPr>
          <p:spPr>
            <a:xfrm>
              <a:off x="5103720" y="5228280"/>
              <a:ext cx="148320" cy="11880"/>
            </a:xfrm>
            <a:prstGeom prst="rect">
              <a:avLst/>
            </a:prstGeom>
            <a:solidFill>
              <a:srgbClr val="000000"/>
            </a:solidFill>
            <a:ln w="9525">
              <a:solidFill>
                <a:srgbClr val="000000"/>
              </a:solidFill>
              <a:miter/>
            </a:ln>
          </p:spPr>
          <p:style>
            <a:lnRef idx="0"/>
            <a:fillRef idx="0"/>
            <a:effectRef idx="0"/>
            <a:fontRef idx="minor"/>
          </p:style>
        </p:sp>
        <p:grpSp>
          <p:nvGrpSpPr>
            <p:cNvPr id="1991" name="Group 100"/>
            <p:cNvGrpSpPr/>
            <p:nvPr/>
          </p:nvGrpSpPr>
          <p:grpSpPr>
            <a:xfrm>
              <a:off x="5235480" y="5222160"/>
              <a:ext cx="143640" cy="43560"/>
              <a:chOff x="5235480" y="5222160"/>
              <a:chExt cx="143640" cy="43560"/>
            </a:xfrm>
          </p:grpSpPr>
          <p:sp>
            <p:nvSpPr>
              <p:cNvPr id="1992" name="CustomShape 101"/>
              <p:cNvSpPr/>
              <p:nvPr/>
            </p:nvSpPr>
            <p:spPr>
              <a:xfrm>
                <a:off x="5235480" y="5222160"/>
                <a:ext cx="143640" cy="43560"/>
              </a:xfrm>
              <a:prstGeom prst="roundRect">
                <a:avLst>
                  <a:gd name="adj" fmla="val 50000"/>
                </a:avLst>
              </a:prstGeom>
              <a:solidFill>
                <a:srgbClr val="000000"/>
              </a:solidFill>
              <a:ln w="0">
                <a:noFill/>
              </a:ln>
            </p:spPr>
            <p:style>
              <a:lnRef idx="0"/>
              <a:fillRef idx="0"/>
              <a:effectRef idx="0"/>
              <a:fontRef idx="minor"/>
            </p:style>
          </p:sp>
          <p:sp>
            <p:nvSpPr>
              <p:cNvPr id="1993" name="CustomShape 102"/>
              <p:cNvSpPr/>
              <p:nvPr/>
            </p:nvSpPr>
            <p:spPr>
              <a:xfrm>
                <a:off x="5238720" y="5226840"/>
                <a:ext cx="137160" cy="27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994" name="CustomShape 103"/>
            <p:cNvSpPr/>
            <p:nvPr/>
          </p:nvSpPr>
          <p:spPr>
            <a:xfrm>
              <a:off x="5102280" y="5328360"/>
              <a:ext cx="148320" cy="11880"/>
            </a:xfrm>
            <a:prstGeom prst="rect">
              <a:avLst/>
            </a:prstGeom>
            <a:solidFill>
              <a:srgbClr val="000000"/>
            </a:solidFill>
            <a:ln w="9525">
              <a:solidFill>
                <a:srgbClr val="000000"/>
              </a:solidFill>
              <a:miter/>
            </a:ln>
          </p:spPr>
          <p:style>
            <a:lnRef idx="0"/>
            <a:fillRef idx="0"/>
            <a:effectRef idx="0"/>
            <a:fontRef idx="minor"/>
          </p:style>
        </p:sp>
        <p:sp>
          <p:nvSpPr>
            <p:cNvPr id="1995" name="CustomShape 104"/>
            <p:cNvSpPr/>
            <p:nvPr/>
          </p:nvSpPr>
          <p:spPr>
            <a:xfrm>
              <a:off x="5105160" y="5415840"/>
              <a:ext cx="146880" cy="11880"/>
            </a:xfrm>
            <a:prstGeom prst="rect">
              <a:avLst/>
            </a:prstGeom>
            <a:solidFill>
              <a:srgbClr val="000000"/>
            </a:solidFill>
            <a:ln w="9525">
              <a:solidFill>
                <a:srgbClr val="000000"/>
              </a:solidFill>
              <a:miter/>
            </a:ln>
          </p:spPr>
          <p:style>
            <a:lnRef idx="0"/>
            <a:fillRef idx="0"/>
            <a:effectRef idx="0"/>
            <a:fontRef idx="minor"/>
          </p:style>
        </p:sp>
        <p:grpSp>
          <p:nvGrpSpPr>
            <p:cNvPr id="1996" name="Group 105"/>
            <p:cNvGrpSpPr/>
            <p:nvPr/>
          </p:nvGrpSpPr>
          <p:grpSpPr>
            <a:xfrm>
              <a:off x="5232240" y="5407920"/>
              <a:ext cx="145080" cy="41760"/>
              <a:chOff x="5232240" y="5407920"/>
              <a:chExt cx="145080" cy="41760"/>
            </a:xfrm>
          </p:grpSpPr>
          <p:sp>
            <p:nvSpPr>
              <p:cNvPr id="1997" name="CustomShape 106"/>
              <p:cNvSpPr/>
              <p:nvPr/>
            </p:nvSpPr>
            <p:spPr>
              <a:xfrm>
                <a:off x="5232240" y="5407920"/>
                <a:ext cx="145080" cy="41760"/>
              </a:xfrm>
              <a:prstGeom prst="roundRect">
                <a:avLst>
                  <a:gd name="adj" fmla="val 50000"/>
                </a:avLst>
              </a:prstGeom>
              <a:solidFill>
                <a:srgbClr val="000000"/>
              </a:solidFill>
              <a:ln w="0">
                <a:noFill/>
              </a:ln>
            </p:spPr>
            <p:style>
              <a:lnRef idx="0"/>
              <a:fillRef idx="0"/>
              <a:effectRef idx="0"/>
              <a:fontRef idx="minor"/>
            </p:style>
          </p:sp>
          <p:sp>
            <p:nvSpPr>
              <p:cNvPr id="1998" name="CustomShape 107"/>
              <p:cNvSpPr/>
              <p:nvPr/>
            </p:nvSpPr>
            <p:spPr>
              <a:xfrm>
                <a:off x="5235480" y="5412600"/>
                <a:ext cx="138600" cy="32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999" name="CustomShape 108"/>
            <p:cNvSpPr/>
            <p:nvPr/>
          </p:nvSpPr>
          <p:spPr>
            <a:xfrm>
              <a:off x="5371920" y="5327640"/>
              <a:ext cx="63720" cy="529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2000" name="Group 109"/>
            <p:cNvGrpSpPr/>
            <p:nvPr/>
          </p:nvGrpSpPr>
          <p:grpSpPr>
            <a:xfrm>
              <a:off x="5233680" y="5319000"/>
              <a:ext cx="143640" cy="38520"/>
              <a:chOff x="5233680" y="5319000"/>
              <a:chExt cx="143640" cy="38520"/>
            </a:xfrm>
          </p:grpSpPr>
          <p:sp>
            <p:nvSpPr>
              <p:cNvPr id="2001" name="CustomShape 110"/>
              <p:cNvSpPr/>
              <p:nvPr/>
            </p:nvSpPr>
            <p:spPr>
              <a:xfrm>
                <a:off x="5233680" y="5319000"/>
                <a:ext cx="143640" cy="38520"/>
              </a:xfrm>
              <a:prstGeom prst="roundRect">
                <a:avLst>
                  <a:gd name="adj" fmla="val 50000"/>
                </a:avLst>
              </a:prstGeom>
              <a:solidFill>
                <a:srgbClr val="000000"/>
              </a:solidFill>
              <a:ln w="0">
                <a:noFill/>
              </a:ln>
            </p:spPr>
            <p:style>
              <a:lnRef idx="0"/>
              <a:fillRef idx="0"/>
              <a:effectRef idx="0"/>
              <a:fontRef idx="minor"/>
            </p:style>
          </p:sp>
          <p:sp>
            <p:nvSpPr>
              <p:cNvPr id="2002" name="CustomShape 111"/>
              <p:cNvSpPr/>
              <p:nvPr/>
            </p:nvSpPr>
            <p:spPr>
              <a:xfrm>
                <a:off x="5236920" y="5323680"/>
                <a:ext cx="137160" cy="291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003" name="CustomShape 112"/>
            <p:cNvSpPr/>
            <p:nvPr/>
          </p:nvSpPr>
          <p:spPr>
            <a:xfrm>
              <a:off x="5362560" y="5055480"/>
              <a:ext cx="14760" cy="67068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2004" name="CustomShape 113"/>
            <p:cNvSpPr/>
            <p:nvPr/>
          </p:nvSpPr>
          <p:spPr>
            <a:xfrm>
              <a:off x="5378040" y="5225400"/>
              <a:ext cx="57240" cy="601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005" name="CustomShape 114"/>
            <p:cNvSpPr/>
            <p:nvPr/>
          </p:nvSpPr>
          <p:spPr>
            <a:xfrm>
              <a:off x="5378760" y="5129280"/>
              <a:ext cx="59040" cy="680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006" name="CustomShape 115"/>
            <p:cNvSpPr/>
            <p:nvPr/>
          </p:nvSpPr>
          <p:spPr>
            <a:xfrm>
              <a:off x="5429160" y="5696640"/>
              <a:ext cx="10080" cy="25920"/>
            </a:xfrm>
            <a:prstGeom prst="ellipse">
              <a:avLst/>
            </a:prstGeom>
            <a:solidFill>
              <a:srgbClr val="333333"/>
            </a:solidFill>
            <a:ln w="0">
              <a:noFill/>
            </a:ln>
          </p:spPr>
          <p:style>
            <a:lnRef idx="0"/>
            <a:fillRef idx="0"/>
            <a:effectRef idx="0"/>
            <a:fontRef idx="minor"/>
          </p:style>
        </p:sp>
        <p:sp>
          <p:nvSpPr>
            <p:cNvPr id="2007" name="CustomShape 116"/>
            <p:cNvSpPr/>
            <p:nvPr/>
          </p:nvSpPr>
          <p:spPr>
            <a:xfrm>
              <a:off x="5375520" y="5698080"/>
              <a:ext cx="59040" cy="561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2008" name="CustomShape 117"/>
            <p:cNvSpPr/>
            <p:nvPr/>
          </p:nvSpPr>
          <p:spPr>
            <a:xfrm>
              <a:off x="5083200" y="5717520"/>
              <a:ext cx="299160" cy="4032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2009" name="CustomShape 118"/>
            <p:cNvSpPr/>
            <p:nvPr/>
          </p:nvSpPr>
          <p:spPr>
            <a:xfrm>
              <a:off x="5099040" y="5727240"/>
              <a:ext cx="267480" cy="2124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2010" name="CustomShape 119"/>
            <p:cNvSpPr/>
            <p:nvPr/>
          </p:nvSpPr>
          <p:spPr>
            <a:xfrm>
              <a:off x="5125680" y="5630040"/>
              <a:ext cx="37080" cy="40320"/>
            </a:xfrm>
            <a:prstGeom prst="ellipse">
              <a:avLst/>
            </a:prstGeom>
            <a:solidFill>
              <a:srgbClr val="33cc33"/>
            </a:solidFill>
            <a:ln w="0">
              <a:noFill/>
            </a:ln>
          </p:spPr>
          <p:style>
            <a:lnRef idx="0"/>
            <a:fillRef idx="0"/>
            <a:effectRef idx="0"/>
            <a:fontRef idx="minor"/>
          </p:style>
        </p:sp>
        <p:sp>
          <p:nvSpPr>
            <p:cNvPr id="2011" name="CustomShape 120"/>
            <p:cNvSpPr/>
            <p:nvPr/>
          </p:nvSpPr>
          <p:spPr>
            <a:xfrm>
              <a:off x="5170320" y="5630040"/>
              <a:ext cx="37080" cy="40320"/>
            </a:xfrm>
            <a:prstGeom prst="ellipse">
              <a:avLst/>
            </a:prstGeom>
            <a:solidFill>
              <a:srgbClr val="ff0000"/>
            </a:solidFill>
            <a:ln w="0">
              <a:noFill/>
            </a:ln>
          </p:spPr>
          <p:style>
            <a:lnRef idx="0"/>
            <a:fillRef idx="0"/>
            <a:effectRef idx="0"/>
            <a:fontRef idx="minor"/>
          </p:style>
        </p:sp>
        <p:sp>
          <p:nvSpPr>
            <p:cNvPr id="2012" name="CustomShape 121"/>
            <p:cNvSpPr/>
            <p:nvPr/>
          </p:nvSpPr>
          <p:spPr>
            <a:xfrm>
              <a:off x="5214600" y="5630040"/>
              <a:ext cx="37080" cy="38520"/>
            </a:xfrm>
            <a:prstGeom prst="ellipse">
              <a:avLst/>
            </a:prstGeom>
            <a:solidFill>
              <a:srgbClr val="33cc33"/>
            </a:solidFill>
            <a:ln w="0">
              <a:noFill/>
            </a:ln>
          </p:spPr>
          <p:style>
            <a:lnRef idx="0"/>
            <a:fillRef idx="0"/>
            <a:effectRef idx="0"/>
            <a:fontRef idx="minor"/>
          </p:style>
        </p:sp>
        <p:sp>
          <p:nvSpPr>
            <p:cNvPr id="2013" name="CustomShape 122"/>
            <p:cNvSpPr/>
            <p:nvPr/>
          </p:nvSpPr>
          <p:spPr>
            <a:xfrm>
              <a:off x="5315040" y="5469840"/>
              <a:ext cx="19800" cy="221400"/>
            </a:xfrm>
            <a:prstGeom prst="rect">
              <a:avLst/>
            </a:prstGeom>
            <a:solidFill>
              <a:srgbClr val="292929"/>
            </a:solidFill>
            <a:ln w="9525">
              <a:solidFill>
                <a:srgbClr val="000000"/>
              </a:solidFill>
              <a:miter/>
            </a:ln>
          </p:spPr>
          <p:style>
            <a:lnRef idx="0"/>
            <a:fillRef idx="0"/>
            <a:effectRef idx="0"/>
            <a:fontRef idx="minor"/>
          </p:style>
        </p:sp>
      </p:grpSp>
      <p:grpSp>
        <p:nvGrpSpPr>
          <p:cNvPr id="2014" name="Group 123"/>
          <p:cNvGrpSpPr/>
          <p:nvPr/>
        </p:nvGrpSpPr>
        <p:grpSpPr>
          <a:xfrm>
            <a:off x="1182960" y="1563120"/>
            <a:ext cx="4823640" cy="1717200"/>
            <a:chOff x="1182960" y="1563120"/>
            <a:chExt cx="4823640" cy="1717200"/>
          </a:xfrm>
        </p:grpSpPr>
        <p:sp>
          <p:nvSpPr>
            <p:cNvPr id="2015" name="CustomShape 124"/>
            <p:cNvSpPr/>
            <p:nvPr/>
          </p:nvSpPr>
          <p:spPr>
            <a:xfrm>
              <a:off x="1434240" y="2177280"/>
              <a:ext cx="4572360" cy="966600"/>
            </a:xfrm>
            <a:prstGeom prst="rect">
              <a:avLst/>
            </a:prstGeom>
            <a:noFill/>
            <a:ln w="0">
              <a:noFill/>
            </a:ln>
          </p:spPr>
          <p:style>
            <a:lnRef idx="0"/>
            <a:fillRef idx="0"/>
            <a:effectRef idx="0"/>
            <a:fontRef idx="minor"/>
          </p:style>
          <p:txBody>
            <a:bodyPr lIns="90000" rIns="90000" tIns="45000" bIns="45000">
              <a:spAutoFit/>
            </a:bodyPr>
            <a:p>
              <a:pPr>
                <a:lnSpc>
                  <a:spcPct val="80000"/>
                </a:lnSpc>
                <a:tabLst>
                  <a:tab algn="l" pos="0"/>
                </a:tabLst>
              </a:pPr>
              <a:r>
                <a:rPr b="0" lang="en-US" sz="2400" spc="-1" strike="noStrike">
                  <a:solidFill>
                    <a:srgbClr val="000000"/>
                  </a:solidFill>
                  <a:latin typeface="Calibri"/>
                  <a:ea typeface="ＭＳ Ｐゴシック"/>
                </a:rPr>
                <a:t>handle data from multiple</a:t>
              </a:r>
              <a:endParaRPr b="0" lang="en-US" sz="2400" spc="-1" strike="noStrike">
                <a:latin typeface="Arial"/>
              </a:endParaRPr>
            </a:p>
            <a:p>
              <a:pPr>
                <a:lnSpc>
                  <a:spcPct val="80000"/>
                </a:lnSpc>
                <a:tabLst>
                  <a:tab algn="l" pos="0"/>
                </a:tabLst>
              </a:pPr>
              <a:r>
                <a:rPr b="0" lang="en-US" sz="2400" spc="-1" strike="noStrike">
                  <a:solidFill>
                    <a:srgbClr val="000000"/>
                  </a:solidFill>
                  <a:latin typeface="Calibri"/>
                  <a:ea typeface="ＭＳ Ｐゴシック"/>
                </a:rPr>
                <a:t>sockets, add transport header (later used for demultiplexing)</a:t>
              </a:r>
              <a:endParaRPr b="0" lang="en-US" sz="2400" spc="-1" strike="noStrike">
                <a:latin typeface="Arial"/>
              </a:endParaRPr>
            </a:p>
          </p:txBody>
        </p:sp>
        <p:sp>
          <p:nvSpPr>
            <p:cNvPr id="2016" name="CustomShape 125"/>
            <p:cNvSpPr/>
            <p:nvPr/>
          </p:nvSpPr>
          <p:spPr>
            <a:xfrm>
              <a:off x="1182960" y="1848960"/>
              <a:ext cx="4505760" cy="1431360"/>
            </a:xfrm>
            <a:prstGeom prst="rect">
              <a:avLst/>
            </a:prstGeom>
            <a:noFill/>
            <a:ln w="19050">
              <a:solidFill>
                <a:srgbClr val="cc0000"/>
              </a:solidFill>
              <a:miter/>
            </a:ln>
          </p:spPr>
          <p:style>
            <a:lnRef idx="0"/>
            <a:fillRef idx="0"/>
            <a:effectRef idx="0"/>
            <a:fontRef idx="minor"/>
          </p:style>
        </p:sp>
        <p:grpSp>
          <p:nvGrpSpPr>
            <p:cNvPr id="2017" name="Group 126"/>
            <p:cNvGrpSpPr/>
            <p:nvPr/>
          </p:nvGrpSpPr>
          <p:grpSpPr>
            <a:xfrm>
              <a:off x="1351800" y="1563120"/>
              <a:ext cx="3634560" cy="613080"/>
              <a:chOff x="1351800" y="1563120"/>
              <a:chExt cx="3634560" cy="613080"/>
            </a:xfrm>
          </p:grpSpPr>
          <p:sp>
            <p:nvSpPr>
              <p:cNvPr id="2018" name="CustomShape 127"/>
              <p:cNvSpPr/>
              <p:nvPr/>
            </p:nvSpPr>
            <p:spPr>
              <a:xfrm>
                <a:off x="2481840" y="1833840"/>
                <a:ext cx="2053080" cy="342360"/>
              </a:xfrm>
              <a:prstGeom prst="rect">
                <a:avLst/>
              </a:prstGeom>
              <a:solidFill>
                <a:schemeClr val="bg1"/>
              </a:solidFill>
              <a:ln w="0">
                <a:noFill/>
              </a:ln>
            </p:spPr>
            <p:style>
              <a:lnRef idx="0"/>
              <a:fillRef idx="0"/>
              <a:effectRef idx="0"/>
              <a:fontRef idx="minor"/>
            </p:style>
          </p:sp>
          <p:sp>
            <p:nvSpPr>
              <p:cNvPr id="2019" name="CustomShape 128"/>
              <p:cNvSpPr/>
              <p:nvPr/>
            </p:nvSpPr>
            <p:spPr>
              <a:xfrm>
                <a:off x="1351800" y="1563120"/>
                <a:ext cx="3634560" cy="516240"/>
              </a:xfrm>
              <a:prstGeom prst="rect">
                <a:avLst/>
              </a:prstGeom>
              <a:solidFill>
                <a:schemeClr val="bg1"/>
              </a:solid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2800" spc="-1" strike="noStrike">
                    <a:solidFill>
                      <a:srgbClr val="cc0000"/>
                    </a:solidFill>
                    <a:latin typeface="Calibri"/>
                    <a:ea typeface="ＭＳ Ｐゴシック"/>
                  </a:rPr>
                  <a:t>multiplexing at sender:</a:t>
                </a:r>
                <a:endParaRPr b="0" lang="en-US" sz="2800" spc="-1" strike="noStrike">
                  <a:latin typeface="Arial"/>
                </a:endParaRPr>
              </a:p>
            </p:txBody>
          </p:sp>
        </p:grpSp>
      </p:grpSp>
      <p:sp>
        <p:nvSpPr>
          <p:cNvPr id="2020" name="CustomShape 129"/>
          <p:cNvSpPr/>
          <p:nvPr/>
        </p:nvSpPr>
        <p:spPr>
          <a:xfrm>
            <a:off x="4198680" y="4458600"/>
            <a:ext cx="1959480" cy="1894680"/>
          </a:xfrm>
          <a:custGeom>
            <a:avLst/>
            <a:gdLst/>
            <a:ahLst/>
            <a:rect l="l" t="t" r="r" b="b"/>
            <a:pathLst>
              <a:path w="1236" h="1195">
                <a:moveTo>
                  <a:pt x="0" y="202"/>
                </a:moveTo>
                <a:lnTo>
                  <a:pt x="6" y="1194"/>
                </a:lnTo>
                <a:lnTo>
                  <a:pt x="1236" y="1195"/>
                </a:lnTo>
                <a:lnTo>
                  <a:pt x="1227" y="150"/>
                </a:lnTo>
                <a:lnTo>
                  <a:pt x="1069" y="0"/>
                </a:lnTo>
              </a:path>
            </a:pathLst>
          </a:custGeom>
          <a:noFill/>
          <a:ln w="19050">
            <a:solidFill>
              <a:srgbClr val="000099"/>
            </a:solidFill>
            <a:round/>
            <a:headEnd len="med" type="triangle" w="med"/>
          </a:ln>
        </p:spPr>
        <p:style>
          <a:lnRef idx="0"/>
          <a:fillRef idx="0"/>
          <a:effectRef idx="0"/>
          <a:fontRef idx="minor"/>
        </p:style>
      </p:sp>
      <p:sp>
        <p:nvSpPr>
          <p:cNvPr id="2021" name="CustomShape 130"/>
          <p:cNvSpPr/>
          <p:nvPr/>
        </p:nvSpPr>
        <p:spPr>
          <a:xfrm>
            <a:off x="4135320" y="4433040"/>
            <a:ext cx="2158200" cy="1986480"/>
          </a:xfrm>
          <a:custGeom>
            <a:avLst/>
            <a:gdLst/>
            <a:ahLst/>
            <a:rect l="l" t="t" r="r" b="b"/>
            <a:pathLst>
              <a:path w="1361" h="1253">
                <a:moveTo>
                  <a:pt x="0" y="216"/>
                </a:moveTo>
                <a:lnTo>
                  <a:pt x="7" y="1252"/>
                </a:lnTo>
                <a:lnTo>
                  <a:pt x="1320" y="1253"/>
                </a:lnTo>
                <a:lnTo>
                  <a:pt x="1361" y="1252"/>
                </a:lnTo>
                <a:lnTo>
                  <a:pt x="1353" y="114"/>
                </a:lnTo>
                <a:lnTo>
                  <a:pt x="1178" y="0"/>
                </a:lnTo>
              </a:path>
            </a:pathLst>
          </a:custGeom>
          <a:noFill/>
          <a:ln w="19050">
            <a:solidFill>
              <a:srgbClr val="000099"/>
            </a:solidFill>
            <a:round/>
            <a:tailEnd len="med" type="triangle" w="med"/>
          </a:ln>
        </p:spPr>
        <p:style>
          <a:lnRef idx="0"/>
          <a:fillRef idx="0"/>
          <a:effectRef idx="0"/>
          <a:fontRef idx="minor"/>
        </p:style>
      </p:sp>
      <p:grpSp>
        <p:nvGrpSpPr>
          <p:cNvPr id="2022" name="Group 131"/>
          <p:cNvGrpSpPr/>
          <p:nvPr/>
        </p:nvGrpSpPr>
        <p:grpSpPr>
          <a:xfrm>
            <a:off x="4454640" y="4185360"/>
            <a:ext cx="3737160" cy="380880"/>
            <a:chOff x="4454640" y="4185360"/>
            <a:chExt cx="3737160" cy="380880"/>
          </a:xfrm>
        </p:grpSpPr>
        <p:sp>
          <p:nvSpPr>
            <p:cNvPr id="2023" name="CustomShape 132"/>
            <p:cNvSpPr/>
            <p:nvPr/>
          </p:nvSpPr>
          <p:spPr>
            <a:xfrm rot="20821800">
              <a:off x="4449960" y="4320360"/>
              <a:ext cx="1213560" cy="96480"/>
            </a:xfrm>
            <a:prstGeom prst="leftRightArrow">
              <a:avLst>
                <a:gd name="adj1" fmla="val 50000"/>
                <a:gd name="adj2" fmla="val 50000"/>
              </a:avLst>
            </a:prstGeom>
            <a:solidFill>
              <a:srgbClr val="000090"/>
            </a:solidFill>
            <a:ln>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24" name="CustomShape 133"/>
            <p:cNvSpPr/>
            <p:nvPr/>
          </p:nvSpPr>
          <p:spPr>
            <a:xfrm flipV="1" rot="778200">
              <a:off x="6982920" y="4333680"/>
              <a:ext cx="1213560" cy="96840"/>
            </a:xfrm>
            <a:prstGeom prst="leftRightArrow">
              <a:avLst>
                <a:gd name="adj1" fmla="val 50000"/>
                <a:gd name="adj2" fmla="val 50000"/>
              </a:avLst>
            </a:prstGeom>
            <a:solidFill>
              <a:srgbClr val="000090"/>
            </a:solidFill>
            <a:ln>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2025" name="CustomShape 134"/>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F7352EE5-268F-476D-8768-C9808F96C8FF}" type="slidenum">
              <a:rPr b="0" lang="en-US" sz="1100" spc="-1" strike="noStrike">
                <a:solidFill>
                  <a:srgbClr val="404040"/>
                </a:solidFill>
                <a:latin typeface="Calibri"/>
                <a:ea typeface="DejaVu Sans"/>
              </a:rPr>
              <a:t>17</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87" dur="indefinite" restart="never" nodeType="tmRoot">
          <p:childTnLst>
            <p:seq>
              <p:cTn id="188" dur="indefinite" nodeType="mainSeq">
                <p:childTnLst>
                  <p:par>
                    <p:cTn id="189" fill="hold">
                      <p:stCondLst>
                        <p:cond delay="indefinite"/>
                      </p:stCondLst>
                      <p:childTnLst>
                        <p:par>
                          <p:cTn id="190" fill="hold">
                            <p:stCondLst>
                              <p:cond delay="0"/>
                            </p:stCondLst>
                            <p:childTnLst>
                              <p:par>
                                <p:cTn id="191" nodeType="clickEffect" fill="hold" presetClass="entr" presetID="9">
                                  <p:stCondLst>
                                    <p:cond delay="0"/>
                                  </p:stCondLst>
                                  <p:childTnLst>
                                    <p:set>
                                      <p:cBhvr>
                                        <p:cTn id="192" dur="1" fill="hold">
                                          <p:stCondLst>
                                            <p:cond delay="0"/>
                                          </p:stCondLst>
                                        </p:cTn>
                                        <p:tgtEl>
                                          <p:spTgt spid="2022"/>
                                        </p:tgtEl>
                                        <p:attrNameLst>
                                          <p:attrName>style.visibility</p:attrName>
                                        </p:attrNameLst>
                                      </p:cBhvr>
                                      <p:to>
                                        <p:strVal val="visible"/>
                                      </p:to>
                                    </p:set>
                                    <p:animEffect filter="dissolve" transition="in">
                                      <p:cBhvr additive="repl">
                                        <p:cTn id="193" dur="500"/>
                                        <p:tgtEl>
                                          <p:spTgt spid="2022"/>
                                        </p:tgtEl>
                                      </p:cBhvr>
                                    </p:animEffect>
                                  </p:childTnLst>
                                </p:cTn>
                              </p:par>
                            </p:childTnLst>
                          </p:cTn>
                        </p:par>
                      </p:childTnLst>
                    </p:cTn>
                  </p:par>
                  <p:par>
                    <p:cTn id="194" fill="hold">
                      <p:stCondLst>
                        <p:cond delay="indefinite"/>
                      </p:stCondLst>
                      <p:childTnLst>
                        <p:par>
                          <p:cTn id="195" fill="hold">
                            <p:stCondLst>
                              <p:cond delay="0"/>
                            </p:stCondLst>
                            <p:childTnLst>
                              <p:par>
                                <p:cTn id="196" nodeType="clickEffect" fill="hold" presetClass="exit" presetID="9">
                                  <p:stCondLst>
                                    <p:cond delay="0"/>
                                  </p:stCondLst>
                                  <p:childTnLst>
                                    <p:animEffect filter="dissolve" transition="out">
                                      <p:cBhvr additive="repl">
                                        <p:cTn id="197" dur="500"/>
                                        <p:tgtEl>
                                          <p:spTgt spid="2022"/>
                                        </p:tgtEl>
                                      </p:cBhvr>
                                    </p:animEffect>
                                    <p:set>
                                      <p:cBhvr>
                                        <p:cTn id="198" dur="1" fill="hold">
                                          <p:stCondLst>
                                            <p:cond delay="499"/>
                                          </p:stCondLst>
                                        </p:cTn>
                                        <p:tgtEl>
                                          <p:spTgt spid="2022"/>
                                        </p:tgtEl>
                                        <p:attrNameLst>
                                          <p:attrName>style.visibility</p:attrName>
                                        </p:attrNameLst>
                                      </p:cBhvr>
                                      <p:to>
                                        <p:strVal val="hidden"/>
                                      </p:to>
                                    </p:set>
                                  </p:childTnLst>
                                </p:cTn>
                              </p:par>
                              <p:par>
                                <p:cTn id="199" nodeType="withEffect" fill="hold" presetClass="entr" presetID="9">
                                  <p:stCondLst>
                                    <p:cond delay="0"/>
                                  </p:stCondLst>
                                  <p:childTnLst>
                                    <p:set>
                                      <p:cBhvr>
                                        <p:cTn id="200" dur="1" fill="hold">
                                          <p:stCondLst>
                                            <p:cond delay="0"/>
                                          </p:stCondLst>
                                        </p:cTn>
                                        <p:tgtEl>
                                          <p:spTgt spid="2014"/>
                                        </p:tgtEl>
                                        <p:attrNameLst>
                                          <p:attrName>style.visibility</p:attrName>
                                        </p:attrNameLst>
                                      </p:cBhvr>
                                      <p:to>
                                        <p:strVal val="visible"/>
                                      </p:to>
                                    </p:set>
                                    <p:animEffect filter="dissolve" transition="in">
                                      <p:cBhvr additive="repl">
                                        <p:cTn id="201" dur="500"/>
                                        <p:tgtEl>
                                          <p:spTgt spid="2014"/>
                                        </p:tgtEl>
                                      </p:cBhvr>
                                    </p:animEffect>
                                  </p:childTnLst>
                                </p:cTn>
                              </p:par>
                              <p:par>
                                <p:cTn id="202" nodeType="withEffect" fill="hold" presetClass="entr" presetID="9">
                                  <p:stCondLst>
                                    <p:cond delay="0"/>
                                  </p:stCondLst>
                                  <p:childTnLst>
                                    <p:set>
                                      <p:cBhvr>
                                        <p:cTn id="203" dur="1" fill="hold">
                                          <p:stCondLst>
                                            <p:cond delay="0"/>
                                          </p:stCondLst>
                                        </p:cTn>
                                        <p:tgtEl>
                                          <p:spTgt spid="1971"/>
                                        </p:tgtEl>
                                        <p:attrNameLst>
                                          <p:attrName>style.visibility</p:attrName>
                                        </p:attrNameLst>
                                      </p:cBhvr>
                                      <p:to>
                                        <p:strVal val="visible"/>
                                      </p:to>
                                    </p:set>
                                    <p:animEffect filter="dissolve" transition="in">
                                      <p:cBhvr additive="repl">
                                        <p:cTn id="204" dur="500"/>
                                        <p:tgtEl>
                                          <p:spTgt spid="1971"/>
                                        </p:tgtEl>
                                      </p:cBhvr>
                                    </p:animEffect>
                                  </p:childTnLst>
                                </p:cTn>
                              </p:par>
                              <p:par>
                                <p:cTn id="205" nodeType="withEffect" fill="hold" presetClass="entr" presetID="9">
                                  <p:stCondLst>
                                    <p:cond delay="0"/>
                                  </p:stCondLst>
                                  <p:childTnLst>
                                    <p:set>
                                      <p:cBhvr>
                                        <p:cTn id="206" dur="1" fill="hold">
                                          <p:stCondLst>
                                            <p:cond delay="0"/>
                                          </p:stCondLst>
                                        </p:cTn>
                                        <p:tgtEl>
                                          <p:spTgt spid="1968"/>
                                        </p:tgtEl>
                                        <p:attrNameLst>
                                          <p:attrName>style.visibility</p:attrName>
                                        </p:attrNameLst>
                                      </p:cBhvr>
                                      <p:to>
                                        <p:strVal val="visible"/>
                                      </p:to>
                                    </p:set>
                                    <p:animEffect filter="dissolve" transition="in">
                                      <p:cBhvr additive="repl">
                                        <p:cTn id="207" dur="500"/>
                                        <p:tgtEl>
                                          <p:spTgt spid="1968"/>
                                        </p:tgtEl>
                                      </p:cBhvr>
                                    </p:animEffect>
                                  </p:childTnLst>
                                </p:cTn>
                              </p:par>
                            </p:childTnLst>
                          </p:cTn>
                        </p:par>
                      </p:childTnLst>
                    </p:cTn>
                  </p:par>
                  <p:par>
                    <p:cTn id="208" fill="hold">
                      <p:stCondLst>
                        <p:cond delay="indefinite"/>
                      </p:stCondLst>
                      <p:childTnLst>
                        <p:par>
                          <p:cTn id="209" fill="hold">
                            <p:stCondLst>
                              <p:cond delay="0"/>
                            </p:stCondLst>
                            <p:childTnLst>
                              <p:par>
                                <p:cTn id="210" nodeType="clickEffect" fill="hold" presetClass="entr" presetID="1">
                                  <p:stCondLst>
                                    <p:cond delay="0"/>
                                  </p:stCondLst>
                                  <p:childTnLst>
                                    <p:set>
                                      <p:cBhvr>
                                        <p:cTn id="211" dur="1" fill="hold">
                                          <p:stCondLst>
                                            <p:cond delay="0"/>
                                          </p:stCondLst>
                                        </p:cTn>
                                        <p:tgtEl>
                                          <p:spTgt spid="1972"/>
                                        </p:tgtEl>
                                        <p:attrNameLst>
                                          <p:attrName>style.visibility</p:attrName>
                                        </p:attrNameLst>
                                      </p:cBhvr>
                                      <p:to>
                                        <p:strVal val="visible"/>
                                      </p:to>
                                    </p:set>
                                  </p:childTnLst>
                                </p:cTn>
                              </p:par>
                              <p:par>
                                <p:cTn id="212" nodeType="withEffect" fill="hold" presetClass="entr" presetID="9">
                                  <p:stCondLst>
                                    <p:cond delay="0"/>
                                  </p:stCondLst>
                                  <p:childTnLst>
                                    <p:set>
                                      <p:cBhvr>
                                        <p:cTn id="213" dur="1" fill="hold">
                                          <p:stCondLst>
                                            <p:cond delay="0"/>
                                          </p:stCondLst>
                                        </p:cTn>
                                        <p:tgtEl>
                                          <p:spTgt spid="1894"/>
                                        </p:tgtEl>
                                        <p:attrNameLst>
                                          <p:attrName>style.visibility</p:attrName>
                                        </p:attrNameLst>
                                      </p:cBhvr>
                                      <p:to>
                                        <p:strVal val="visible"/>
                                      </p:to>
                                    </p:set>
                                    <p:animEffect filter="dissolve" transition="in">
                                      <p:cBhvr additive="repl">
                                        <p:cTn id="214" dur="500"/>
                                        <p:tgtEl>
                                          <p:spTgt spid="1894"/>
                                        </p:tgtEl>
                                      </p:cBhvr>
                                    </p:animEffect>
                                  </p:childTnLst>
                                </p:cTn>
                              </p:par>
                              <p:par>
                                <p:cTn id="215" nodeType="withEffect" fill="hold" presetClass="entr" presetID="9">
                                  <p:stCondLst>
                                    <p:cond delay="0"/>
                                  </p:stCondLst>
                                  <p:childTnLst>
                                    <p:set>
                                      <p:cBhvr>
                                        <p:cTn id="216" dur="1" fill="hold">
                                          <p:stCondLst>
                                            <p:cond delay="0"/>
                                          </p:stCondLst>
                                        </p:cTn>
                                        <p:tgtEl>
                                          <p:spTgt spid="2021"/>
                                        </p:tgtEl>
                                        <p:attrNameLst>
                                          <p:attrName>style.visibility</p:attrName>
                                        </p:attrNameLst>
                                      </p:cBhvr>
                                      <p:to>
                                        <p:strVal val="visible"/>
                                      </p:to>
                                    </p:set>
                                    <p:animEffect filter="dissolve" transition="in">
                                      <p:cBhvr additive="repl">
                                        <p:cTn id="217" dur="500"/>
                                        <p:tgtEl>
                                          <p:spTgt spid="2021"/>
                                        </p:tgtEl>
                                      </p:cBhvr>
                                    </p:animEffect>
                                  </p:childTnLst>
                                </p:cTn>
                              </p:par>
                              <p:par>
                                <p:cTn id="218" nodeType="withEffect" fill="hold" presetClass="entr" presetID="9">
                                  <p:stCondLst>
                                    <p:cond delay="0"/>
                                  </p:stCondLst>
                                  <p:childTnLst>
                                    <p:set>
                                      <p:cBhvr>
                                        <p:cTn id="219" dur="1" fill="hold">
                                          <p:stCondLst>
                                            <p:cond delay="0"/>
                                          </p:stCondLst>
                                        </p:cTn>
                                        <p:tgtEl>
                                          <p:spTgt spid="1965"/>
                                        </p:tgtEl>
                                        <p:attrNameLst>
                                          <p:attrName>style.visibility</p:attrName>
                                        </p:attrNameLst>
                                      </p:cBhvr>
                                      <p:to>
                                        <p:strVal val="visible"/>
                                      </p:to>
                                    </p:set>
                                    <p:animEffect filter="dissolve" transition="in">
                                      <p:cBhvr additive="repl">
                                        <p:cTn id="220" dur="500"/>
                                        <p:tgtEl>
                                          <p:spTgt spid="1965"/>
                                        </p:tgtEl>
                                      </p:cBhvr>
                                    </p:animEffect>
                                  </p:childTnLst>
                                </p:cTn>
                              </p:par>
                              <p:par>
                                <p:cTn id="221" nodeType="withEffect" fill="hold" presetClass="exit" presetID="9">
                                  <p:stCondLst>
                                    <p:cond delay="0"/>
                                  </p:stCondLst>
                                  <p:childTnLst>
                                    <p:animEffect filter="dissolve" transition="out">
                                      <p:cBhvr additive="repl">
                                        <p:cTn id="222" dur="500"/>
                                        <p:tgtEl>
                                          <p:spTgt spid="2020"/>
                                        </p:tgtEl>
                                      </p:cBhvr>
                                    </p:animEffect>
                                    <p:set>
                                      <p:cBhvr>
                                        <p:cTn id="223" dur="1" fill="hold">
                                          <p:stCondLst>
                                            <p:cond delay="499"/>
                                          </p:stCondLst>
                                        </p:cTn>
                                        <p:tgtEl>
                                          <p:spTgt spid="2020"/>
                                        </p:tgtEl>
                                        <p:attrNameLst>
                                          <p:attrName>style.visibility</p:attrName>
                                        </p:attrNameLst>
                                      </p:cBhvr>
                                      <p:to>
                                        <p:strVal val="hidden"/>
                                      </p:to>
                                    </p:set>
                                  </p:childTnLst>
                                </p:cTn>
                              </p:par>
                              <p:par>
                                <p:cTn id="224" nodeType="withEffect" fill="hold" presetClass="exit" presetID="9">
                                  <p:stCondLst>
                                    <p:cond delay="0"/>
                                  </p:stCondLst>
                                  <p:childTnLst>
                                    <p:animEffect filter="dissolve" transition="out">
                                      <p:cBhvr additive="repl">
                                        <p:cTn id="225" dur="500"/>
                                        <p:tgtEl>
                                          <p:spTgt spid="1968"/>
                                        </p:tgtEl>
                                      </p:cBhvr>
                                    </p:animEffect>
                                    <p:set>
                                      <p:cBhvr>
                                        <p:cTn id="226" dur="1" fill="hold">
                                          <p:stCondLst>
                                            <p:cond delay="499"/>
                                          </p:stCondLst>
                                        </p:cTn>
                                        <p:tgtEl>
                                          <p:spTgt spid="1968"/>
                                        </p:tgtEl>
                                        <p:attrNameLst>
                                          <p:attrName>style.visibility</p:attrName>
                                        </p:attrNameLst>
                                      </p:cBhvr>
                                      <p:to>
                                        <p:strVal val="hidden"/>
                                      </p:to>
                                    </p:set>
                                  </p:childTnLst>
                                </p:cTn>
                              </p:par>
                              <p:par>
                                <p:cTn id="227" nodeType="withEffect" fill="hold" presetClass="exit" presetID="9">
                                  <p:stCondLst>
                                    <p:cond delay="0"/>
                                  </p:stCondLst>
                                  <p:childTnLst>
                                    <p:animEffect filter="dissolve" transition="out">
                                      <p:cBhvr additive="repl">
                                        <p:cTn id="228" dur="500"/>
                                        <p:tgtEl>
                                          <p:spTgt spid="1971"/>
                                        </p:tgtEl>
                                      </p:cBhvr>
                                    </p:animEffect>
                                    <p:set>
                                      <p:cBhvr>
                                        <p:cTn id="229" dur="1" fill="hold">
                                          <p:stCondLst>
                                            <p:cond delay="499"/>
                                          </p:stCondLst>
                                        </p:cTn>
                                        <p:tgtEl>
                                          <p:spTgt spid="1971"/>
                                        </p:tgtEl>
                                        <p:attrNameLst>
                                          <p:attrName>style.visibility</p:attrName>
                                        </p:attrNameLst>
                                      </p:cBhvr>
                                      <p:to>
                                        <p:strVal val="hidden"/>
                                      </p:to>
                                    </p:set>
                                  </p:childTnLst>
                                </p:cTn>
                              </p:par>
                              <p:par>
                                <p:cTn id="230" nodeType="withEffect" fill="hold" presetClass="exit" presetID="9">
                                  <p:stCondLst>
                                    <p:cond delay="0"/>
                                  </p:stCondLst>
                                  <p:childTnLst>
                                    <p:animEffect filter="dissolve" transition="out">
                                      <p:cBhvr additive="repl">
                                        <p:cTn id="231" dur="500"/>
                                        <p:tgtEl>
                                          <p:spTgt spid="2014"/>
                                        </p:tgtEl>
                                      </p:cBhvr>
                                    </p:animEffect>
                                    <p:set>
                                      <p:cBhvr>
                                        <p:cTn id="232" dur="1" fill="hold">
                                          <p:stCondLst>
                                            <p:cond delay="499"/>
                                          </p:stCondLst>
                                        </p:cTn>
                                        <p:tgtEl>
                                          <p:spTgt spid="2014"/>
                                        </p:tgtEl>
                                        <p:attrNameLst>
                                          <p:attrName>style.visibility</p:attrName>
                                        </p:attrNameLst>
                                      </p:cBhvr>
                                      <p:to>
                                        <p:strVal val="hidden"/>
                                      </p:to>
                                    </p:set>
                                  </p:childTnLst>
                                </p:cTn>
                              </p:par>
                              <p:par>
                                <p:cTn id="233" nodeType="withEffect" fill="hold" presetClass="exit" presetID="9">
                                  <p:stCondLst>
                                    <p:cond delay="0"/>
                                  </p:stCondLst>
                                  <p:childTnLst>
                                    <p:animEffect filter="dissolve" transition="out">
                                      <p:cBhvr additive="repl">
                                        <p:cTn id="234" dur="500"/>
                                        <p:tgtEl>
                                          <p:spTgt spid="1966"/>
                                        </p:tgtEl>
                                      </p:cBhvr>
                                    </p:animEffect>
                                    <p:set>
                                      <p:cBhvr>
                                        <p:cTn id="235" dur="1" fill="hold">
                                          <p:stCondLst>
                                            <p:cond delay="499"/>
                                          </p:stCondLst>
                                        </p:cTn>
                                        <p:tgtEl>
                                          <p:spTgt spid="196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6"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a3"/>
                </a:solidFill>
                <a:latin typeface="Calibri Light"/>
                <a:ea typeface="DejaVu Sans"/>
              </a:rPr>
              <a:t>How demultiplexing works</a:t>
            </a:r>
            <a:endParaRPr b="0" lang="en-US" sz="4400" spc="-1" strike="noStrike">
              <a:latin typeface="Arial"/>
            </a:endParaRPr>
          </a:p>
        </p:txBody>
      </p:sp>
      <p:sp>
        <p:nvSpPr>
          <p:cNvPr id="2027" name="CustomShape 2"/>
          <p:cNvSpPr/>
          <p:nvPr/>
        </p:nvSpPr>
        <p:spPr>
          <a:xfrm>
            <a:off x="812880" y="1565640"/>
            <a:ext cx="5700960" cy="2788200"/>
          </a:xfrm>
          <a:prstGeom prst="rect">
            <a:avLst/>
          </a:prstGeom>
          <a:noFill/>
          <a:ln w="0">
            <a:noFill/>
          </a:ln>
        </p:spPr>
        <p:style>
          <a:lnRef idx="0"/>
          <a:fillRef idx="0"/>
          <a:effectRef idx="0"/>
          <a:fontRef idx="minor"/>
        </p:style>
        <p:txBody>
          <a:bodyPr lIns="90000" rIns="90000" tIns="45000" bIns="45000">
            <a:noAutofit/>
          </a:bodyPr>
          <a:p>
            <a:pPr marL="284040" indent="-281520">
              <a:lnSpc>
                <a:spcPct val="85000"/>
              </a:lnSpc>
              <a:spcBef>
                <a:spcPts val="641"/>
              </a:spcBef>
              <a:buClr>
                <a:srgbClr val="000099"/>
              </a:buClr>
              <a:buFont typeface="Wingdings" charset="2"/>
              <a:buChar char=""/>
            </a:pPr>
            <a:r>
              <a:rPr b="0" lang="en-US" sz="3200" spc="-1" strike="noStrike">
                <a:solidFill>
                  <a:srgbClr val="000000"/>
                </a:solidFill>
                <a:latin typeface="Calibri"/>
                <a:ea typeface="ＭＳ Ｐゴシック"/>
              </a:rPr>
              <a:t>host receives IP datagrams</a:t>
            </a:r>
            <a:endParaRPr b="0" lang="en-US" sz="3200" spc="-1" strike="noStrike">
              <a:latin typeface="Arial"/>
            </a:endParaRPr>
          </a:p>
          <a:p>
            <a:pPr lvl="1" marL="687240" indent="-227520">
              <a:lnSpc>
                <a:spcPct val="85000"/>
              </a:lnSpc>
              <a:spcBef>
                <a:spcPts val="561"/>
              </a:spcBef>
              <a:buClr>
                <a:srgbClr val="000099"/>
              </a:buClr>
              <a:buFont typeface="Arial"/>
              <a:buChar char="•"/>
            </a:pPr>
            <a:r>
              <a:rPr b="0" lang="en-US" sz="2800" spc="-1" strike="noStrike">
                <a:solidFill>
                  <a:srgbClr val="000000"/>
                </a:solidFill>
                <a:latin typeface="Calibri"/>
                <a:ea typeface="ＭＳ Ｐゴシック"/>
              </a:rPr>
              <a:t>each datagram has source IP address, destination IP address</a:t>
            </a:r>
            <a:endParaRPr b="0" lang="en-US" sz="2800" spc="-1" strike="noStrike">
              <a:latin typeface="Arial"/>
            </a:endParaRPr>
          </a:p>
          <a:p>
            <a:pPr lvl="1" marL="687240" indent="-227520">
              <a:lnSpc>
                <a:spcPct val="85000"/>
              </a:lnSpc>
              <a:spcBef>
                <a:spcPts val="561"/>
              </a:spcBef>
              <a:buClr>
                <a:srgbClr val="000099"/>
              </a:buClr>
              <a:buFont typeface="Arial"/>
              <a:buChar char="•"/>
            </a:pPr>
            <a:r>
              <a:rPr b="0" lang="en-US" sz="2800" spc="-1" strike="noStrike">
                <a:solidFill>
                  <a:srgbClr val="000000"/>
                </a:solidFill>
                <a:latin typeface="Calibri"/>
                <a:ea typeface="ＭＳ Ｐゴシック"/>
              </a:rPr>
              <a:t>each datagram carries one transport-layer segment</a:t>
            </a:r>
            <a:endParaRPr b="0" lang="en-US" sz="2800" spc="-1" strike="noStrike">
              <a:latin typeface="Arial"/>
            </a:endParaRPr>
          </a:p>
          <a:p>
            <a:pPr lvl="1" marL="687240" indent="-227520">
              <a:lnSpc>
                <a:spcPct val="85000"/>
              </a:lnSpc>
              <a:spcBef>
                <a:spcPts val="561"/>
              </a:spcBef>
              <a:buClr>
                <a:srgbClr val="000099"/>
              </a:buClr>
              <a:buFont typeface="Arial"/>
              <a:buChar char="•"/>
            </a:pPr>
            <a:r>
              <a:rPr b="0" lang="en-US" sz="2800" spc="-1" strike="noStrike">
                <a:solidFill>
                  <a:srgbClr val="000000"/>
                </a:solidFill>
                <a:latin typeface="Calibri"/>
                <a:ea typeface="ＭＳ Ｐゴシック"/>
              </a:rPr>
              <a:t>each segment has source, destination port number </a:t>
            </a:r>
            <a:endParaRPr b="0" lang="en-US" sz="2800" spc="-1" strike="noStrike">
              <a:latin typeface="Arial"/>
            </a:endParaRPr>
          </a:p>
          <a:p>
            <a:pPr marL="284040" indent="-281520">
              <a:lnSpc>
                <a:spcPct val="85000"/>
              </a:lnSpc>
              <a:spcBef>
                <a:spcPts val="641"/>
              </a:spcBef>
              <a:buClr>
                <a:srgbClr val="000099"/>
              </a:buClr>
              <a:buFont typeface="Wingdings" charset="2"/>
              <a:buChar char=""/>
            </a:pPr>
            <a:r>
              <a:rPr b="0" lang="en-US" sz="3200" spc="-1" strike="noStrike">
                <a:solidFill>
                  <a:srgbClr val="000000"/>
                </a:solidFill>
                <a:latin typeface="Calibri"/>
                <a:ea typeface="ＭＳ Ｐゴシック"/>
              </a:rPr>
              <a:t>host uses </a:t>
            </a:r>
            <a:r>
              <a:rPr b="0" i="1" lang="en-US" sz="3200" spc="-1" strike="noStrike">
                <a:solidFill>
                  <a:srgbClr val="cc0000"/>
                </a:solidFill>
                <a:latin typeface="Calibri"/>
                <a:ea typeface="ＭＳ Ｐゴシック"/>
              </a:rPr>
              <a:t>IP addresses &amp; port numbers</a:t>
            </a:r>
            <a:r>
              <a:rPr b="0" lang="en-US" sz="3200" spc="-1" strike="noStrike">
                <a:solidFill>
                  <a:srgbClr val="000000"/>
                </a:solidFill>
                <a:latin typeface="Calibri"/>
                <a:ea typeface="ＭＳ Ｐゴシック"/>
              </a:rPr>
              <a:t> to direct segment to appropriate socket</a:t>
            </a:r>
            <a:endParaRPr b="0" lang="en-US" sz="3200" spc="-1" strike="noStrike">
              <a:latin typeface="Arial"/>
            </a:endParaRPr>
          </a:p>
        </p:txBody>
      </p:sp>
      <p:grpSp>
        <p:nvGrpSpPr>
          <p:cNvPr id="2028" name="Group 3"/>
          <p:cNvGrpSpPr/>
          <p:nvPr/>
        </p:nvGrpSpPr>
        <p:grpSpPr>
          <a:xfrm>
            <a:off x="7506360" y="1704600"/>
            <a:ext cx="3494880" cy="4118760"/>
            <a:chOff x="7506360" y="1704600"/>
            <a:chExt cx="3494880" cy="4118760"/>
          </a:xfrm>
        </p:grpSpPr>
        <p:sp>
          <p:nvSpPr>
            <p:cNvPr id="2029" name="CustomShape 4"/>
            <p:cNvSpPr/>
            <p:nvPr/>
          </p:nvSpPr>
          <p:spPr>
            <a:xfrm>
              <a:off x="7633800" y="2048760"/>
              <a:ext cx="3321720" cy="3197880"/>
            </a:xfrm>
            <a:prstGeom prst="rect">
              <a:avLst/>
            </a:prstGeom>
            <a:solidFill>
              <a:srgbClr val="000099"/>
            </a:solidFill>
            <a:ln w="0">
              <a:noFill/>
            </a:ln>
          </p:spPr>
          <p:style>
            <a:lnRef idx="0"/>
            <a:fillRef idx="0"/>
            <a:effectRef idx="0"/>
            <a:fontRef idx="minor"/>
          </p:style>
        </p:sp>
        <p:sp>
          <p:nvSpPr>
            <p:cNvPr id="2030" name="CustomShape 5"/>
            <p:cNvSpPr/>
            <p:nvPr/>
          </p:nvSpPr>
          <p:spPr>
            <a:xfrm>
              <a:off x="7557480" y="2144160"/>
              <a:ext cx="3321720" cy="3197880"/>
            </a:xfrm>
            <a:prstGeom prst="rect">
              <a:avLst/>
            </a:prstGeom>
            <a:solidFill>
              <a:srgbClr val="ffffff"/>
            </a:solidFill>
            <a:ln w="19050">
              <a:solidFill>
                <a:srgbClr val="000000"/>
              </a:solidFill>
              <a:miter/>
            </a:ln>
          </p:spPr>
          <p:style>
            <a:lnRef idx="0"/>
            <a:fillRef idx="0"/>
            <a:effectRef idx="0"/>
            <a:fontRef idx="minor"/>
          </p:style>
        </p:sp>
        <p:sp>
          <p:nvSpPr>
            <p:cNvPr id="2031" name="CustomShape 6"/>
            <p:cNvSpPr/>
            <p:nvPr/>
          </p:nvSpPr>
          <p:spPr>
            <a:xfrm>
              <a:off x="7506360" y="2156760"/>
              <a:ext cx="174492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cc0000"/>
                  </a:solidFill>
                  <a:latin typeface="Tahoma"/>
                  <a:ea typeface="ＭＳ Ｐゴシック"/>
                </a:rPr>
                <a:t>source port #</a:t>
              </a:r>
              <a:endParaRPr b="0" lang="en-US" sz="1800" spc="-1" strike="noStrike">
                <a:latin typeface="Arial"/>
              </a:endParaRPr>
            </a:p>
          </p:txBody>
        </p:sp>
        <p:sp>
          <p:nvSpPr>
            <p:cNvPr id="2032" name="CustomShape 7"/>
            <p:cNvSpPr/>
            <p:nvPr/>
          </p:nvSpPr>
          <p:spPr>
            <a:xfrm>
              <a:off x="9306720" y="2156760"/>
              <a:ext cx="14810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cc0000"/>
                  </a:solidFill>
                  <a:latin typeface="Tahoma"/>
                  <a:ea typeface="ＭＳ Ｐゴシック"/>
                </a:rPr>
                <a:t>dest port #</a:t>
              </a:r>
              <a:endParaRPr b="0" lang="en-US" sz="1800" spc="-1" strike="noStrike">
                <a:latin typeface="Arial"/>
              </a:endParaRPr>
            </a:p>
          </p:txBody>
        </p:sp>
        <p:sp>
          <p:nvSpPr>
            <p:cNvPr id="2033" name="Line 8"/>
            <p:cNvSpPr/>
            <p:nvPr/>
          </p:nvSpPr>
          <p:spPr>
            <a:xfrm>
              <a:off x="7547760" y="2542320"/>
              <a:ext cx="3328920" cy="360"/>
            </a:xfrm>
            <a:prstGeom prst="line">
              <a:avLst/>
            </a:prstGeom>
            <a:ln w="19050">
              <a:solidFill>
                <a:srgbClr val="000000"/>
              </a:solidFill>
              <a:round/>
            </a:ln>
          </p:spPr>
          <p:style>
            <a:lnRef idx="0"/>
            <a:fillRef idx="0"/>
            <a:effectRef idx="0"/>
            <a:fontRef idx="minor"/>
          </p:style>
        </p:sp>
        <p:sp>
          <p:nvSpPr>
            <p:cNvPr id="2034" name="Line 9"/>
            <p:cNvSpPr/>
            <p:nvPr/>
          </p:nvSpPr>
          <p:spPr>
            <a:xfrm>
              <a:off x="7557480" y="3533040"/>
              <a:ext cx="3324240" cy="360"/>
            </a:xfrm>
            <a:prstGeom prst="line">
              <a:avLst/>
            </a:prstGeom>
            <a:ln w="19050">
              <a:solidFill>
                <a:srgbClr val="000000"/>
              </a:solidFill>
              <a:round/>
            </a:ln>
          </p:spPr>
          <p:style>
            <a:lnRef idx="0"/>
            <a:fillRef idx="0"/>
            <a:effectRef idx="0"/>
            <a:fontRef idx="minor"/>
          </p:style>
        </p:sp>
        <p:sp>
          <p:nvSpPr>
            <p:cNvPr id="2035" name="Line 10"/>
            <p:cNvSpPr/>
            <p:nvPr/>
          </p:nvSpPr>
          <p:spPr>
            <a:xfrm flipV="1">
              <a:off x="9195480" y="2142360"/>
              <a:ext cx="360" cy="395280"/>
            </a:xfrm>
            <a:prstGeom prst="line">
              <a:avLst/>
            </a:prstGeom>
            <a:ln w="19050">
              <a:solidFill>
                <a:srgbClr val="000000"/>
              </a:solidFill>
              <a:round/>
            </a:ln>
          </p:spPr>
          <p:style>
            <a:lnRef idx="0"/>
            <a:fillRef idx="0"/>
            <a:effectRef idx="0"/>
            <a:fontRef idx="minor"/>
          </p:style>
        </p:sp>
        <p:sp>
          <p:nvSpPr>
            <p:cNvPr id="2036" name="CustomShape 11"/>
            <p:cNvSpPr/>
            <p:nvPr/>
          </p:nvSpPr>
          <p:spPr>
            <a:xfrm>
              <a:off x="8691840" y="1704600"/>
              <a:ext cx="95976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32 bits</a:t>
              </a:r>
              <a:endParaRPr b="0" lang="en-US" sz="1800" spc="-1" strike="noStrike">
                <a:latin typeface="Arial"/>
              </a:endParaRPr>
            </a:p>
          </p:txBody>
        </p:sp>
        <p:sp>
          <p:nvSpPr>
            <p:cNvPr id="2037" name="Line 12"/>
            <p:cNvSpPr/>
            <p:nvPr/>
          </p:nvSpPr>
          <p:spPr>
            <a:xfrm>
              <a:off x="9652680" y="1910520"/>
              <a:ext cx="1200240" cy="5040"/>
            </a:xfrm>
            <a:prstGeom prst="line">
              <a:avLst/>
            </a:prstGeom>
            <a:ln w="19050">
              <a:solidFill>
                <a:srgbClr val="000000"/>
              </a:solidFill>
              <a:round/>
              <a:tailEnd len="med" type="triangle" w="med"/>
            </a:ln>
          </p:spPr>
          <p:style>
            <a:lnRef idx="0"/>
            <a:fillRef idx="0"/>
            <a:effectRef idx="0"/>
            <a:fontRef idx="minor"/>
          </p:style>
        </p:sp>
        <p:sp>
          <p:nvSpPr>
            <p:cNvPr id="2038" name="Line 13"/>
            <p:cNvSpPr/>
            <p:nvPr/>
          </p:nvSpPr>
          <p:spPr>
            <a:xfrm flipH="1">
              <a:off x="7543080" y="1920240"/>
              <a:ext cx="1128600" cy="360"/>
            </a:xfrm>
            <a:prstGeom prst="line">
              <a:avLst/>
            </a:prstGeom>
            <a:ln w="19050">
              <a:solidFill>
                <a:srgbClr val="000000"/>
              </a:solidFill>
              <a:round/>
              <a:tailEnd len="med" type="triangle" w="med"/>
            </a:ln>
          </p:spPr>
          <p:style>
            <a:lnRef idx="0"/>
            <a:fillRef idx="0"/>
            <a:effectRef idx="0"/>
            <a:fontRef idx="minor"/>
          </p:style>
        </p:sp>
        <p:sp>
          <p:nvSpPr>
            <p:cNvPr id="2039" name="CustomShape 14"/>
            <p:cNvSpPr/>
            <p:nvPr/>
          </p:nvSpPr>
          <p:spPr>
            <a:xfrm>
              <a:off x="8355960" y="3864960"/>
              <a:ext cx="1580040" cy="10044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Tahoma"/>
                  <a:ea typeface="ＭＳ Ｐゴシック"/>
                </a:rPr>
                <a:t>application</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Tahoma"/>
                  <a:ea typeface="ＭＳ Ｐゴシック"/>
                </a:rPr>
                <a:t>data </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Tahoma"/>
                  <a:ea typeface="ＭＳ Ｐゴシック"/>
                </a:rPr>
                <a:t>(payload)</a:t>
              </a:r>
              <a:endParaRPr b="0" lang="en-US" sz="2000" spc="-1" strike="noStrike">
                <a:latin typeface="Arial"/>
              </a:endParaRPr>
            </a:p>
          </p:txBody>
        </p:sp>
        <p:sp>
          <p:nvSpPr>
            <p:cNvPr id="2040" name="CustomShape 15"/>
            <p:cNvSpPr/>
            <p:nvPr/>
          </p:nvSpPr>
          <p:spPr>
            <a:xfrm>
              <a:off x="7913520" y="2898360"/>
              <a:ext cx="259812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Tahoma"/>
                  <a:ea typeface="ＭＳ Ｐゴシック"/>
                </a:rPr>
                <a:t>other header fields</a:t>
              </a:r>
              <a:endParaRPr b="0" lang="en-US" sz="2000" spc="-1" strike="noStrike">
                <a:latin typeface="Arial"/>
              </a:endParaRPr>
            </a:p>
          </p:txBody>
        </p:sp>
        <p:sp>
          <p:nvSpPr>
            <p:cNvPr id="2041" name="CustomShape 16"/>
            <p:cNvSpPr/>
            <p:nvPr/>
          </p:nvSpPr>
          <p:spPr>
            <a:xfrm>
              <a:off x="7599960" y="5428800"/>
              <a:ext cx="340128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Tahoma"/>
                  <a:ea typeface="ＭＳ Ｐゴシック"/>
                </a:rPr>
                <a:t>TCP/UDP segment format</a:t>
              </a:r>
              <a:endParaRPr b="0" lang="en-US" sz="2000" spc="-1" strike="noStrike">
                <a:latin typeface="Arial"/>
              </a:endParaRPr>
            </a:p>
          </p:txBody>
        </p:sp>
      </p:grpSp>
      <p:sp>
        <p:nvSpPr>
          <p:cNvPr id="2042" name="CustomShape 17"/>
          <p:cNvSpPr/>
          <p:nvPr/>
        </p:nvSpPr>
        <p:spPr>
          <a:xfrm>
            <a:off x="7300080" y="1976400"/>
            <a:ext cx="2080800" cy="686520"/>
          </a:xfrm>
          <a:prstGeom prst="ellipse">
            <a:avLst/>
          </a:prstGeom>
          <a:noFill/>
          <a:ln w="38100">
            <a:solidFill>
              <a:srgbClr val="cd0004"/>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43" name="CustomShape 18"/>
          <p:cNvSpPr/>
          <p:nvPr/>
        </p:nvSpPr>
        <p:spPr>
          <a:xfrm>
            <a:off x="9014760" y="1985040"/>
            <a:ext cx="2080800" cy="686520"/>
          </a:xfrm>
          <a:prstGeom prst="ellipse">
            <a:avLst/>
          </a:prstGeom>
          <a:noFill/>
          <a:ln w="38100">
            <a:solidFill>
              <a:srgbClr val="cd0004"/>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44" name="CustomShape 19"/>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13A4A7AE-7A2F-443A-81D9-B328E5A2849B}" type="slidenum">
              <a:rPr b="0" lang="en-US" sz="1100" spc="-1" strike="noStrike">
                <a:solidFill>
                  <a:srgbClr val="404040"/>
                </a:solidFill>
                <a:latin typeface="Calibri"/>
                <a:ea typeface="DejaVu Sans"/>
              </a:rPr>
              <a:t>18</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36" dur="indefinite" restart="never" nodeType="tmRoot">
          <p:childTnLst>
            <p:seq>
              <p:cTn id="237" dur="indefinite" nodeType="mainSeq">
                <p:childTnLst>
                  <p:par>
                    <p:cTn id="238" fill="hold">
                      <p:stCondLst>
                        <p:cond delay="indefinite"/>
                      </p:stCondLst>
                      <p:childTnLst>
                        <p:par>
                          <p:cTn id="239" fill="hold">
                            <p:stCondLst>
                              <p:cond delay="0"/>
                            </p:stCondLst>
                            <p:childTnLst>
                              <p:par>
                                <p:cTn id="240" nodeType="clickEffect" fill="hold" presetClass="entr" presetID="9">
                                  <p:stCondLst>
                                    <p:cond delay="0"/>
                                  </p:stCondLst>
                                  <p:childTnLst>
                                    <p:set>
                                      <p:cBhvr>
                                        <p:cTn id="241" dur="1" fill="hold">
                                          <p:stCondLst>
                                            <p:cond delay="0"/>
                                          </p:stCondLst>
                                        </p:cTn>
                                        <p:tgtEl>
                                          <p:spTgt spid="2028"/>
                                        </p:tgtEl>
                                        <p:attrNameLst>
                                          <p:attrName>style.visibility</p:attrName>
                                        </p:attrNameLst>
                                      </p:cBhvr>
                                      <p:to>
                                        <p:strVal val="visible"/>
                                      </p:to>
                                    </p:set>
                                    <p:animEffect filter="dissolve" transition="in">
                                      <p:cBhvr additive="repl">
                                        <p:cTn id="242" dur="500"/>
                                        <p:tgtEl>
                                          <p:spTgt spid="2028"/>
                                        </p:tgtEl>
                                      </p:cBhvr>
                                    </p:animEffect>
                                  </p:childTnLst>
                                </p:cTn>
                              </p:par>
                            </p:childTnLst>
                          </p:cTn>
                        </p:par>
                      </p:childTnLst>
                    </p:cTn>
                  </p:par>
                  <p:par>
                    <p:cTn id="243" fill="hold">
                      <p:stCondLst>
                        <p:cond delay="indefinite"/>
                      </p:stCondLst>
                      <p:childTnLst>
                        <p:par>
                          <p:cTn id="244" fill="hold">
                            <p:stCondLst>
                              <p:cond delay="0"/>
                            </p:stCondLst>
                            <p:childTnLst>
                              <p:par>
                                <p:cTn id="245" nodeType="clickEffect" fill="hold" presetClass="entr" presetID="9">
                                  <p:stCondLst>
                                    <p:cond delay="0"/>
                                  </p:stCondLst>
                                  <p:childTnLst>
                                    <p:set>
                                      <p:cBhvr>
                                        <p:cTn id="246" dur="1" fill="hold">
                                          <p:stCondLst>
                                            <p:cond delay="0"/>
                                          </p:stCondLst>
                                        </p:cTn>
                                        <p:tgtEl>
                                          <p:spTgt spid="2042"/>
                                        </p:tgtEl>
                                        <p:attrNameLst>
                                          <p:attrName>style.visibility</p:attrName>
                                        </p:attrNameLst>
                                      </p:cBhvr>
                                      <p:to>
                                        <p:strVal val="visible"/>
                                      </p:to>
                                    </p:set>
                                    <p:animEffect filter="dissolve" transition="in">
                                      <p:cBhvr additive="repl">
                                        <p:cTn id="247" dur="500"/>
                                        <p:tgtEl>
                                          <p:spTgt spid="2042"/>
                                        </p:tgtEl>
                                      </p:cBhvr>
                                    </p:animEffect>
                                  </p:childTnLst>
                                </p:cTn>
                              </p:par>
                            </p:childTnLst>
                          </p:cTn>
                        </p:par>
                      </p:childTnLst>
                    </p:cTn>
                  </p:par>
                  <p:par>
                    <p:cTn id="248" fill="hold">
                      <p:stCondLst>
                        <p:cond delay="indefinite"/>
                      </p:stCondLst>
                      <p:childTnLst>
                        <p:par>
                          <p:cTn id="249" fill="hold">
                            <p:stCondLst>
                              <p:cond delay="0"/>
                            </p:stCondLst>
                            <p:childTnLst>
                              <p:par>
                                <p:cTn id="250" nodeType="clickEffect" fill="hold" presetClass="entr" presetID="9">
                                  <p:stCondLst>
                                    <p:cond delay="0"/>
                                  </p:stCondLst>
                                  <p:childTnLst>
                                    <p:set>
                                      <p:cBhvr>
                                        <p:cTn id="251" dur="1" fill="hold">
                                          <p:stCondLst>
                                            <p:cond delay="0"/>
                                          </p:stCondLst>
                                        </p:cTn>
                                        <p:tgtEl>
                                          <p:spTgt spid="2043"/>
                                        </p:tgtEl>
                                        <p:attrNameLst>
                                          <p:attrName>style.visibility</p:attrName>
                                        </p:attrNameLst>
                                      </p:cBhvr>
                                      <p:to>
                                        <p:strVal val="visible"/>
                                      </p:to>
                                    </p:set>
                                    <p:animEffect filter="dissolve" transition="in">
                                      <p:cBhvr additive="repl">
                                        <p:cTn id="252" dur="500"/>
                                        <p:tgtEl>
                                          <p:spTgt spid="20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5"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a3"/>
                </a:solidFill>
                <a:latin typeface="Calibri Light"/>
                <a:ea typeface="DejaVu Sans"/>
              </a:rPr>
              <a:t>Connectionless demultiplexing</a:t>
            </a:r>
            <a:endParaRPr b="0" lang="en-US" sz="4400" spc="-1" strike="noStrike">
              <a:latin typeface="Arial"/>
            </a:endParaRPr>
          </a:p>
        </p:txBody>
      </p:sp>
      <p:sp>
        <p:nvSpPr>
          <p:cNvPr id="2046" name="CustomShape 2"/>
          <p:cNvSpPr/>
          <p:nvPr/>
        </p:nvSpPr>
        <p:spPr>
          <a:xfrm>
            <a:off x="798840" y="1523520"/>
            <a:ext cx="5251680" cy="2111400"/>
          </a:xfrm>
          <a:prstGeom prst="rect">
            <a:avLst/>
          </a:prstGeom>
          <a:noFill/>
          <a:ln w="0">
            <a:noFill/>
          </a:ln>
        </p:spPr>
        <p:style>
          <a:lnRef idx="0"/>
          <a:fillRef idx="0"/>
          <a:effectRef idx="0"/>
          <a:fontRef idx="minor"/>
        </p:style>
        <p:txBody>
          <a:bodyPr lIns="90000" rIns="90000" tIns="45000" bIns="45000">
            <a:normAutofit fontScale="61000"/>
          </a:bodyPr>
          <a:p>
            <a:pPr marL="57240">
              <a:lnSpc>
                <a:spcPct val="90000"/>
              </a:lnSpc>
              <a:spcBef>
                <a:spcPts val="1001"/>
              </a:spcBef>
              <a:tabLst>
                <a:tab algn="l" pos="0"/>
              </a:tabLst>
            </a:pPr>
            <a:r>
              <a:rPr b="0" i="1" lang="en-US" sz="3500" spc="-1" strike="noStrike">
                <a:solidFill>
                  <a:srgbClr val="000000"/>
                </a:solidFill>
                <a:latin typeface="Calibri"/>
                <a:ea typeface="DejaVu Sans"/>
              </a:rPr>
              <a:t>Recall:</a:t>
            </a:r>
            <a:r>
              <a:rPr b="0" lang="en-US" sz="3500" spc="-1" strike="noStrike">
                <a:solidFill>
                  <a:srgbClr val="000000"/>
                </a:solidFill>
                <a:latin typeface="Calibri"/>
                <a:ea typeface="DejaVu Sans"/>
              </a:rPr>
              <a:t> </a:t>
            </a:r>
            <a:endParaRPr b="0" lang="en-US" sz="3500" spc="-1" strike="noStrike">
              <a:latin typeface="Arial"/>
            </a:endParaRPr>
          </a:p>
          <a:p>
            <a:pPr marL="347760" indent="-288000">
              <a:lnSpc>
                <a:spcPct val="90000"/>
              </a:lnSpc>
              <a:spcBef>
                <a:spcPts val="1001"/>
              </a:spcBef>
              <a:buClr>
                <a:srgbClr val="0000a3"/>
              </a:buClr>
              <a:buFont typeface="Wingdings" charset="2"/>
              <a:buChar char=""/>
              <a:tabLst>
                <a:tab algn="l" pos="0"/>
              </a:tabLst>
            </a:pPr>
            <a:r>
              <a:rPr b="0" lang="en-US" sz="3500" spc="-1" strike="noStrike">
                <a:solidFill>
                  <a:srgbClr val="000000"/>
                </a:solidFill>
                <a:latin typeface="Calibri"/>
                <a:ea typeface="DejaVu Sans"/>
              </a:rPr>
              <a:t>when creating socket, must specify </a:t>
            </a:r>
            <a:r>
              <a:rPr b="0" i="1" lang="en-US" sz="3500" spc="-1" strike="noStrike">
                <a:solidFill>
                  <a:srgbClr val="cd0004"/>
                </a:solidFill>
                <a:latin typeface="Calibri"/>
                <a:ea typeface="DejaVu Sans"/>
              </a:rPr>
              <a:t>host-local </a:t>
            </a:r>
            <a:r>
              <a:rPr b="0" lang="en-US" sz="3500" spc="-1" strike="noStrike">
                <a:solidFill>
                  <a:srgbClr val="000000"/>
                </a:solidFill>
                <a:latin typeface="Calibri"/>
                <a:ea typeface="DejaVu Sans"/>
              </a:rPr>
              <a:t>port #:</a:t>
            </a:r>
            <a:endParaRPr b="0" lang="en-US" sz="3500" spc="-1" strike="noStrike">
              <a:latin typeface="Arial"/>
            </a:endParaRPr>
          </a:p>
          <a:p>
            <a:pPr marL="347760" indent="-288000">
              <a:lnSpc>
                <a:spcPct val="90000"/>
              </a:lnSpc>
              <a:spcBef>
                <a:spcPts val="1001"/>
              </a:spcBef>
              <a:tabLst>
                <a:tab algn="l" pos="0"/>
              </a:tabLst>
            </a:pPr>
            <a:r>
              <a:rPr b="1" lang="en-US" sz="2400" spc="-1" strike="noStrike">
                <a:solidFill>
                  <a:srgbClr val="000000"/>
                </a:solidFill>
                <a:latin typeface="Calibri"/>
                <a:ea typeface="DejaVu Sans"/>
              </a:rPr>
              <a:t>  </a:t>
            </a:r>
            <a:r>
              <a:rPr b="0" lang="en-US" sz="2400" spc="-1" strike="noStrike">
                <a:solidFill>
                  <a:srgbClr val="000000"/>
                </a:solidFill>
                <a:latin typeface="Courier New"/>
                <a:ea typeface="DejaVu Sans"/>
              </a:rPr>
              <a:t>DatagramSocket mySocket1        = new DatagramSocket(</a:t>
            </a:r>
            <a:r>
              <a:rPr b="0" lang="en-US" sz="2400" spc="-1" strike="noStrike">
                <a:solidFill>
                  <a:srgbClr val="cc0000"/>
                </a:solidFill>
                <a:latin typeface="Courier New"/>
                <a:ea typeface="DejaVu Sans"/>
              </a:rPr>
              <a:t>12534</a:t>
            </a:r>
            <a:r>
              <a:rPr b="0" lang="en-US" sz="2400" spc="-1" strike="noStrike">
                <a:solidFill>
                  <a:srgbClr val="000000"/>
                </a:solidFill>
                <a:latin typeface="Courier New"/>
                <a:ea typeface="DejaVu Sans"/>
              </a:rPr>
              <a:t>);</a:t>
            </a:r>
            <a:endParaRPr b="0" lang="en-US" sz="2400" spc="-1" strike="noStrike">
              <a:latin typeface="Arial"/>
            </a:endParaRPr>
          </a:p>
          <a:p>
            <a:pPr marL="347760" indent="-288000">
              <a:lnSpc>
                <a:spcPct val="90000"/>
              </a:lnSpc>
              <a:spcBef>
                <a:spcPts val="1001"/>
              </a:spcBef>
              <a:tabLst>
                <a:tab algn="l" pos="0"/>
              </a:tabLst>
            </a:pPr>
            <a:endParaRPr b="0" lang="en-US" sz="2400" spc="-1" strike="noStrike">
              <a:latin typeface="Arial"/>
            </a:endParaRPr>
          </a:p>
        </p:txBody>
      </p:sp>
      <p:sp>
        <p:nvSpPr>
          <p:cNvPr id="2047" name="CustomShape 3"/>
          <p:cNvSpPr/>
          <p:nvPr/>
        </p:nvSpPr>
        <p:spPr>
          <a:xfrm>
            <a:off x="6774840" y="1514520"/>
            <a:ext cx="4892040" cy="2365920"/>
          </a:xfrm>
          <a:prstGeom prst="rect">
            <a:avLst/>
          </a:prstGeom>
          <a:noFill/>
          <a:ln w="0">
            <a:noFill/>
          </a:ln>
        </p:spPr>
        <p:style>
          <a:lnRef idx="0"/>
          <a:fillRef idx="0"/>
          <a:effectRef idx="0"/>
          <a:fontRef idx="minor"/>
        </p:style>
        <p:txBody>
          <a:bodyPr lIns="90000" rIns="90000" tIns="45000" bIns="45000">
            <a:normAutofit/>
          </a:bodyPr>
          <a:p>
            <a:pPr marL="130320">
              <a:lnSpc>
                <a:spcPct val="90000"/>
              </a:lnSpc>
              <a:spcBef>
                <a:spcPts val="1001"/>
              </a:spcBef>
              <a:tabLst>
                <a:tab algn="l" pos="0"/>
              </a:tabLst>
            </a:pPr>
            <a:r>
              <a:rPr b="0" lang="en-US" sz="3200" spc="-1" strike="noStrike">
                <a:solidFill>
                  <a:srgbClr val="000000"/>
                </a:solidFill>
                <a:latin typeface="Calibri"/>
                <a:ea typeface="DejaVu Sans"/>
              </a:rPr>
              <a:t>when receiving host receives </a:t>
            </a:r>
            <a:r>
              <a:rPr b="0" i="1" lang="en-US" sz="3200" spc="-1" strike="noStrike">
                <a:solidFill>
                  <a:srgbClr val="000000"/>
                </a:solidFill>
                <a:latin typeface="Calibri"/>
                <a:ea typeface="DejaVu Sans"/>
              </a:rPr>
              <a:t>UDP </a:t>
            </a:r>
            <a:r>
              <a:rPr b="0" lang="en-US" sz="3200" spc="-1" strike="noStrike">
                <a:solidFill>
                  <a:srgbClr val="000000"/>
                </a:solidFill>
                <a:latin typeface="Calibri"/>
                <a:ea typeface="DejaVu Sans"/>
              </a:rPr>
              <a:t>segment:</a:t>
            </a:r>
            <a:endParaRPr b="0" lang="en-US" sz="32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ea typeface="DejaVu Sans"/>
              </a:rPr>
              <a:t>checks destination port # in segment</a:t>
            </a:r>
            <a:endParaRPr b="0" lang="en-US" sz="28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ea typeface="DejaVu Sans"/>
              </a:rPr>
              <a:t>directs UDP segment to socket with that port #</a:t>
            </a:r>
            <a:endParaRPr b="0" lang="en-US" sz="2800" spc="-1" strike="noStrike">
              <a:latin typeface="Arial"/>
            </a:endParaRPr>
          </a:p>
        </p:txBody>
      </p:sp>
      <p:sp>
        <p:nvSpPr>
          <p:cNvPr id="2048" name="CustomShape 4"/>
          <p:cNvSpPr/>
          <p:nvPr/>
        </p:nvSpPr>
        <p:spPr>
          <a:xfrm>
            <a:off x="883800" y="3328560"/>
            <a:ext cx="5225040" cy="2749320"/>
          </a:xfrm>
          <a:prstGeom prst="rect">
            <a:avLst/>
          </a:prstGeom>
          <a:noFill/>
          <a:ln w="0">
            <a:noFill/>
          </a:ln>
        </p:spPr>
        <p:style>
          <a:lnRef idx="0"/>
          <a:fillRef idx="0"/>
          <a:effectRef idx="0"/>
          <a:fontRef idx="minor"/>
        </p:style>
        <p:txBody>
          <a:bodyPr lIns="90000" rIns="90000" tIns="45000" bIns="45000">
            <a:noAutofit/>
          </a:bodyPr>
          <a:p>
            <a:pPr>
              <a:lnSpc>
                <a:spcPct val="85000"/>
              </a:lnSpc>
              <a:spcBef>
                <a:spcPts val="479"/>
              </a:spcBef>
            </a:pPr>
            <a:endParaRPr b="0" lang="en-US" sz="1800" spc="-1" strike="noStrike">
              <a:latin typeface="Arial"/>
            </a:endParaRPr>
          </a:p>
          <a:p>
            <a:pPr marL="291960" indent="-289440">
              <a:lnSpc>
                <a:spcPct val="85000"/>
              </a:lnSpc>
              <a:spcBef>
                <a:spcPts val="641"/>
              </a:spcBef>
              <a:buClr>
                <a:srgbClr val="000099"/>
              </a:buClr>
              <a:buFont typeface="Wingdings" charset="2"/>
              <a:buChar char=""/>
            </a:pPr>
            <a:r>
              <a:rPr b="0" lang="en-US" sz="3200" spc="-1" strike="noStrike">
                <a:solidFill>
                  <a:srgbClr val="000000"/>
                </a:solidFill>
                <a:latin typeface="Calibri"/>
                <a:ea typeface="ＭＳ Ｐゴシック"/>
              </a:rPr>
              <a:t>when creating datagram to send into UDP socket, must specify</a:t>
            </a:r>
            <a:endParaRPr b="0" lang="en-US" sz="3200" spc="-1" strike="noStrike">
              <a:latin typeface="Arial"/>
            </a:endParaRPr>
          </a:p>
          <a:p>
            <a:pPr lvl="1" marL="858960" indent="-237240">
              <a:lnSpc>
                <a:spcPct val="85000"/>
              </a:lnSpc>
              <a:spcBef>
                <a:spcPts val="561"/>
              </a:spcBef>
              <a:buClr>
                <a:srgbClr val="000099"/>
              </a:buClr>
              <a:buFont typeface="Arial"/>
              <a:buChar char="•"/>
            </a:pPr>
            <a:r>
              <a:rPr b="0" lang="en-US" sz="2800" spc="-1" strike="noStrike">
                <a:solidFill>
                  <a:srgbClr val="000000"/>
                </a:solidFill>
                <a:latin typeface="Calibri"/>
                <a:ea typeface="ＭＳ Ｐゴシック"/>
              </a:rPr>
              <a:t>destination IP address</a:t>
            </a:r>
            <a:endParaRPr b="0" lang="en-US" sz="2800" spc="-1" strike="noStrike">
              <a:latin typeface="Arial"/>
            </a:endParaRPr>
          </a:p>
          <a:p>
            <a:pPr lvl="1" marL="858960" indent="-237240">
              <a:lnSpc>
                <a:spcPct val="85000"/>
              </a:lnSpc>
              <a:spcBef>
                <a:spcPts val="561"/>
              </a:spcBef>
              <a:buClr>
                <a:srgbClr val="000099"/>
              </a:buClr>
              <a:buFont typeface="Arial"/>
              <a:buChar char="•"/>
            </a:pPr>
            <a:r>
              <a:rPr b="0" lang="en-US" sz="2800" spc="-1" strike="noStrike">
                <a:solidFill>
                  <a:srgbClr val="000000"/>
                </a:solidFill>
                <a:latin typeface="Calibri"/>
                <a:ea typeface="ＭＳ Ｐゴシック"/>
              </a:rPr>
              <a:t>destination port #</a:t>
            </a:r>
            <a:endParaRPr b="0" lang="en-US" sz="2800" spc="-1" strike="noStrike">
              <a:latin typeface="Arial"/>
            </a:endParaRPr>
          </a:p>
        </p:txBody>
      </p:sp>
      <p:sp>
        <p:nvSpPr>
          <p:cNvPr id="2049" name="CustomShape 5"/>
          <p:cNvSpPr/>
          <p:nvPr/>
        </p:nvSpPr>
        <p:spPr>
          <a:xfrm>
            <a:off x="6348960" y="4420800"/>
            <a:ext cx="5185800" cy="2334240"/>
          </a:xfrm>
          <a:prstGeom prst="rect">
            <a:avLst/>
          </a:prstGeom>
          <a:noFill/>
          <a:ln w="0">
            <a:noFill/>
          </a:ln>
        </p:spPr>
        <p:style>
          <a:lnRef idx="0"/>
          <a:fillRef idx="0"/>
          <a:effectRef idx="0"/>
          <a:fontRef idx="minor"/>
        </p:style>
        <p:txBody>
          <a:bodyPr lIns="90000" rIns="90000" tIns="45000" bIns="45000">
            <a:noAutofit/>
          </a:bodyPr>
          <a:p>
            <a:pPr algn="ctr">
              <a:lnSpc>
                <a:spcPct val="90000"/>
              </a:lnSpc>
              <a:spcBef>
                <a:spcPts val="561"/>
              </a:spcBef>
              <a:tabLst>
                <a:tab algn="l" pos="0"/>
              </a:tabLst>
            </a:pPr>
            <a:r>
              <a:rPr b="0" lang="en-US" sz="2800" spc="-1" strike="noStrike">
                <a:solidFill>
                  <a:srgbClr val="000000"/>
                </a:solidFill>
                <a:latin typeface="Calibri"/>
                <a:ea typeface="ＭＳ Ｐゴシック"/>
              </a:rPr>
              <a:t>IP/UDP datagrams with </a:t>
            </a:r>
            <a:r>
              <a:rPr b="0" i="1" lang="en-US" sz="2800" spc="-1" strike="noStrike">
                <a:solidFill>
                  <a:srgbClr val="cc0000"/>
                </a:solidFill>
                <a:latin typeface="Calibri"/>
                <a:ea typeface="ＭＳ Ｐゴシック"/>
              </a:rPr>
              <a:t>same dest. port #,</a:t>
            </a:r>
            <a:r>
              <a:rPr b="0" lang="en-US" sz="2800" spc="-1" strike="noStrike">
                <a:solidFill>
                  <a:srgbClr val="000000"/>
                </a:solidFill>
                <a:latin typeface="Calibri"/>
                <a:ea typeface="ＭＳ Ｐゴシック"/>
              </a:rPr>
              <a:t> but different source IP addresses and/or source port numbers will be directed to </a:t>
            </a:r>
            <a:r>
              <a:rPr b="0" i="1" lang="en-US" sz="2800" spc="-1" strike="noStrike">
                <a:solidFill>
                  <a:srgbClr val="cc0000"/>
                </a:solidFill>
                <a:latin typeface="Calibri"/>
                <a:ea typeface="ＭＳ Ｐゴシック"/>
              </a:rPr>
              <a:t>same socket </a:t>
            </a:r>
            <a:r>
              <a:rPr b="0" lang="en-US" sz="2800" spc="-1" strike="noStrike">
                <a:solidFill>
                  <a:srgbClr val="000000"/>
                </a:solidFill>
                <a:latin typeface="Calibri"/>
                <a:ea typeface="ＭＳ Ｐゴシック"/>
              </a:rPr>
              <a:t>at receiving host</a:t>
            </a:r>
            <a:endParaRPr b="0" lang="en-US" sz="2800" spc="-1" strike="noStrike">
              <a:latin typeface="Arial"/>
            </a:endParaRPr>
          </a:p>
        </p:txBody>
      </p:sp>
      <p:sp>
        <p:nvSpPr>
          <p:cNvPr id="2050" name="CustomShape 6"/>
          <p:cNvSpPr/>
          <p:nvPr/>
        </p:nvSpPr>
        <p:spPr>
          <a:xfrm rot="5400000">
            <a:off x="8665200" y="3896640"/>
            <a:ext cx="558000" cy="308520"/>
          </a:xfrm>
          <a:prstGeom prst="rightArrow">
            <a:avLst>
              <a:gd name="adj1" fmla="val 50000"/>
              <a:gd name="adj2" fmla="val 45026"/>
            </a:avLst>
          </a:prstGeom>
          <a:solidFill>
            <a:srgbClr val="cc0000"/>
          </a:solidFill>
          <a:ln w="9525">
            <a:solidFill>
              <a:srgbClr val="cc0000"/>
            </a:solidFill>
            <a:miter/>
          </a:ln>
        </p:spPr>
        <p:style>
          <a:lnRef idx="0"/>
          <a:fillRef idx="0"/>
          <a:effectRef idx="0"/>
          <a:fontRef idx="minor"/>
        </p:style>
      </p:sp>
      <p:sp>
        <p:nvSpPr>
          <p:cNvPr id="2051" name="CustomShape 7"/>
          <p:cNvSpPr/>
          <p:nvPr/>
        </p:nvSpPr>
        <p:spPr>
          <a:xfrm>
            <a:off x="4202280" y="2887200"/>
            <a:ext cx="1906920" cy="9936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2052" name="CustomShape 8"/>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064139F2-16C4-4775-A42F-E96AF7EA8E5F}" type="slidenum">
              <a:rPr b="0" lang="en-US" sz="1100" spc="-1" strike="noStrike">
                <a:solidFill>
                  <a:srgbClr val="404040"/>
                </a:solidFill>
                <a:latin typeface="Calibri"/>
                <a:ea typeface="DejaVu Sans"/>
              </a:rPr>
              <a:t>19</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53" dur="indefinite" restart="never" nodeType="tmRoot">
          <p:childTnLst>
            <p:seq>
              <p:cTn id="254" dur="indefinite" nodeType="mainSeq">
                <p:childTnLst>
                  <p:par>
                    <p:cTn id="255" fill="hold">
                      <p:stCondLst>
                        <p:cond delay="indefinite"/>
                      </p:stCondLst>
                      <p:childTnLst>
                        <p:par>
                          <p:cTn id="256" fill="hold">
                            <p:stCondLst>
                              <p:cond delay="0"/>
                            </p:stCondLst>
                            <p:childTnLst>
                              <p:par>
                                <p:cTn id="257" nodeType="clickEffect" fill="hold" presetClass="entr" presetID="9">
                                  <p:stCondLst>
                                    <p:cond delay="0"/>
                                  </p:stCondLst>
                                  <p:childTnLst>
                                    <p:set>
                                      <p:cBhvr>
                                        <p:cTn id="258" dur="1" fill="hold">
                                          <p:stCondLst>
                                            <p:cond delay="0"/>
                                          </p:stCondLst>
                                        </p:cTn>
                                        <p:tgtEl>
                                          <p:spTgt spid="2051"/>
                                        </p:tgtEl>
                                        <p:attrNameLst>
                                          <p:attrName>style.visibility</p:attrName>
                                        </p:attrNameLst>
                                      </p:cBhvr>
                                      <p:to>
                                        <p:strVal val="visible"/>
                                      </p:to>
                                    </p:set>
                                    <p:animEffect filter="dissolve" transition="in">
                                      <p:cBhvr additive="repl">
                                        <p:cTn id="259" dur="500"/>
                                        <p:tgtEl>
                                          <p:spTgt spid="2051"/>
                                        </p:tgtEl>
                                      </p:cBhvr>
                                    </p:animEffect>
                                  </p:childTnLst>
                                </p:cTn>
                              </p:par>
                            </p:childTnLst>
                          </p:cTn>
                        </p:par>
                      </p:childTnLst>
                    </p:cTn>
                  </p:par>
                  <p:par>
                    <p:cTn id="260" fill="hold">
                      <p:stCondLst>
                        <p:cond delay="indefinite"/>
                      </p:stCondLst>
                      <p:childTnLst>
                        <p:par>
                          <p:cTn id="261" fill="hold">
                            <p:stCondLst>
                              <p:cond delay="0"/>
                            </p:stCondLst>
                            <p:childTnLst>
                              <p:par>
                                <p:cTn id="262" nodeType="clickEffect" fill="hold" presetClass="entr" presetID="9">
                                  <p:stCondLst>
                                    <p:cond delay="0"/>
                                  </p:stCondLst>
                                  <p:childTnLst>
                                    <p:set>
                                      <p:cBhvr>
                                        <p:cTn id="263" dur="1" fill="hold">
                                          <p:stCondLst>
                                            <p:cond delay="0"/>
                                          </p:stCondLst>
                                        </p:cTn>
                                        <p:tgtEl>
                                          <p:spTgt spid="2048"/>
                                        </p:tgtEl>
                                        <p:attrNameLst>
                                          <p:attrName>style.visibility</p:attrName>
                                        </p:attrNameLst>
                                      </p:cBhvr>
                                      <p:to>
                                        <p:strVal val="visible"/>
                                      </p:to>
                                    </p:set>
                                    <p:animEffect filter="dissolve" transition="in">
                                      <p:cBhvr additive="repl">
                                        <p:cTn id="264" dur="500"/>
                                        <p:tgtEl>
                                          <p:spTgt spid="2048"/>
                                        </p:tgtEl>
                                      </p:cBhvr>
                                    </p:animEffect>
                                  </p:childTnLst>
                                </p:cTn>
                              </p:par>
                              <p:par>
                                <p:cTn id="265" nodeType="withEffect" fill="hold" presetClass="exit" presetID="9">
                                  <p:stCondLst>
                                    <p:cond delay="0"/>
                                  </p:stCondLst>
                                  <p:childTnLst>
                                    <p:animEffect filter="dissolve" transition="out">
                                      <p:cBhvr additive="repl">
                                        <p:cTn id="266" dur="500"/>
                                        <p:tgtEl>
                                          <p:spTgt spid="2051"/>
                                        </p:tgtEl>
                                      </p:cBhvr>
                                    </p:animEffect>
                                    <p:set>
                                      <p:cBhvr>
                                        <p:cTn id="267" dur="1" fill="hold">
                                          <p:stCondLst>
                                            <p:cond delay="499"/>
                                          </p:stCondLst>
                                        </p:cTn>
                                        <p:tgtEl>
                                          <p:spTgt spid="2051"/>
                                        </p:tgtEl>
                                        <p:attrNameLst>
                                          <p:attrName>style.visibility</p:attrName>
                                        </p:attrNameLst>
                                      </p:cBhvr>
                                      <p:to>
                                        <p:strVal val="hidden"/>
                                      </p:to>
                                    </p:set>
                                  </p:childTnLst>
                                </p:cTn>
                              </p:par>
                            </p:childTnLst>
                          </p:cTn>
                        </p:par>
                      </p:childTnLst>
                    </p:cTn>
                  </p:par>
                  <p:par>
                    <p:cTn id="268" fill="hold">
                      <p:stCondLst>
                        <p:cond delay="indefinite"/>
                      </p:stCondLst>
                      <p:childTnLst>
                        <p:par>
                          <p:cTn id="269" fill="hold">
                            <p:stCondLst>
                              <p:cond delay="0"/>
                            </p:stCondLst>
                            <p:childTnLst>
                              <p:par>
                                <p:cTn id="270" nodeType="clickEffect" fill="hold" presetClass="entr" presetID="9">
                                  <p:stCondLst>
                                    <p:cond delay="0"/>
                                  </p:stCondLst>
                                  <p:childTnLst>
                                    <p:set>
                                      <p:cBhvr>
                                        <p:cTn id="271" dur="1" fill="hold">
                                          <p:stCondLst>
                                            <p:cond delay="0"/>
                                          </p:stCondLst>
                                        </p:cTn>
                                        <p:tgtEl>
                                          <p:spTgt spid="2047"/>
                                        </p:tgtEl>
                                        <p:attrNameLst>
                                          <p:attrName>style.visibility</p:attrName>
                                        </p:attrNameLst>
                                      </p:cBhvr>
                                      <p:to>
                                        <p:strVal val="visible"/>
                                      </p:to>
                                    </p:set>
                                    <p:animEffect filter="dissolve" transition="in">
                                      <p:cBhvr additive="repl">
                                        <p:cTn id="272" dur="500"/>
                                        <p:tgtEl>
                                          <p:spTgt spid="2047"/>
                                        </p:tgtEl>
                                      </p:cBhvr>
                                    </p:animEffect>
                                  </p:childTnLst>
                                </p:cTn>
                              </p:par>
                            </p:childTnLst>
                          </p:cTn>
                        </p:par>
                      </p:childTnLst>
                    </p:cTn>
                  </p:par>
                  <p:par>
                    <p:cTn id="273" fill="hold">
                      <p:stCondLst>
                        <p:cond delay="indefinite"/>
                      </p:stCondLst>
                      <p:childTnLst>
                        <p:par>
                          <p:cTn id="274" fill="hold">
                            <p:stCondLst>
                              <p:cond delay="0"/>
                            </p:stCondLst>
                            <p:childTnLst>
                              <p:par>
                                <p:cTn id="275" nodeType="clickEffect" fill="hold" presetClass="entr" presetID="9">
                                  <p:stCondLst>
                                    <p:cond delay="0"/>
                                  </p:stCondLst>
                                  <p:childTnLst>
                                    <p:set>
                                      <p:cBhvr>
                                        <p:cTn id="276" dur="1" fill="hold">
                                          <p:stCondLst>
                                            <p:cond delay="0"/>
                                          </p:stCondLst>
                                        </p:cTn>
                                        <p:tgtEl>
                                          <p:spTgt spid="2049"/>
                                        </p:tgtEl>
                                        <p:attrNameLst>
                                          <p:attrName>style.visibility</p:attrName>
                                        </p:attrNameLst>
                                      </p:cBhvr>
                                      <p:to>
                                        <p:strVal val="visible"/>
                                      </p:to>
                                    </p:set>
                                    <p:animEffect filter="dissolve" transition="in">
                                      <p:cBhvr additive="repl">
                                        <p:cTn id="277" dur="500"/>
                                        <p:tgtEl>
                                          <p:spTgt spid="2049"/>
                                        </p:tgtEl>
                                      </p:cBhvr>
                                    </p:animEffect>
                                  </p:childTnLst>
                                </p:cTn>
                              </p:par>
                              <p:par>
                                <p:cTn id="278" nodeType="withEffect" fill="hold" presetClass="entr" presetID="9">
                                  <p:stCondLst>
                                    <p:cond delay="0"/>
                                  </p:stCondLst>
                                  <p:childTnLst>
                                    <p:set>
                                      <p:cBhvr>
                                        <p:cTn id="279" dur="1" fill="hold">
                                          <p:stCondLst>
                                            <p:cond delay="0"/>
                                          </p:stCondLst>
                                        </p:cTn>
                                        <p:tgtEl>
                                          <p:spTgt spid="2050"/>
                                        </p:tgtEl>
                                        <p:attrNameLst>
                                          <p:attrName>style.visibility</p:attrName>
                                        </p:attrNameLst>
                                      </p:cBhvr>
                                      <p:to>
                                        <p:strVal val="visible"/>
                                      </p:to>
                                    </p:set>
                                    <p:animEffect filter="dissolve" transition="in">
                                      <p:cBhvr additive="repl">
                                        <p:cTn id="280" dur="500"/>
                                        <p:tgtEl>
                                          <p:spTgt spid="20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7981200" y="4289760"/>
            <a:ext cx="3979080" cy="2858040"/>
          </a:xfrm>
          <a:prstGeom prst="rect">
            <a:avLst/>
          </a:prstGeom>
          <a:noFill/>
          <a:ln w="0">
            <a:noFill/>
          </a:ln>
        </p:spPr>
        <p:style>
          <a:lnRef idx="0"/>
          <a:fillRef idx="0"/>
          <a:effectRef idx="0"/>
          <a:fontRef idx="minor"/>
        </p:style>
        <p:txBody>
          <a:bodyPr lIns="90000" rIns="90000" tIns="45000" bIns="45000" anchor="ctr">
            <a:noAutofit/>
          </a:bodyPr>
          <a:p>
            <a:pPr>
              <a:lnSpc>
                <a:spcPct val="85000"/>
              </a:lnSpc>
            </a:pPr>
            <a:r>
              <a:rPr b="0" i="1" lang="en-US" sz="2800" spc="-1" strike="noStrike">
                <a:solidFill>
                  <a:srgbClr val="0000a3"/>
                </a:solidFill>
                <a:latin typeface="Calibri"/>
                <a:ea typeface="ＭＳ Ｐゴシック"/>
              </a:rPr>
              <a:t>Computer Networking: A Top-Down Approach </a:t>
            </a:r>
            <a:br/>
            <a:r>
              <a:rPr b="0" lang="en-US" sz="1800" spc="-1" strike="noStrike">
                <a:solidFill>
                  <a:srgbClr val="000000"/>
                </a:solidFill>
                <a:latin typeface="Calibri"/>
                <a:ea typeface="ＭＳ Ｐゴシック"/>
              </a:rPr>
              <a:t>8</a:t>
            </a:r>
            <a:r>
              <a:rPr b="0" lang="en-US" sz="1800" spc="-1" strike="noStrike" baseline="30000">
                <a:solidFill>
                  <a:srgbClr val="000000"/>
                </a:solidFill>
                <a:latin typeface="Calibri"/>
                <a:ea typeface="ＭＳ Ｐゴシック"/>
              </a:rPr>
              <a:t>th</a:t>
            </a:r>
            <a:r>
              <a:rPr b="0" lang="en-US" sz="1800" spc="-1" strike="noStrike">
                <a:solidFill>
                  <a:srgbClr val="000000"/>
                </a:solidFill>
                <a:latin typeface="Calibri"/>
                <a:ea typeface="ＭＳ Ｐゴシック"/>
              </a:rPr>
              <a:t> edition </a:t>
            </a:r>
            <a:br/>
            <a:r>
              <a:rPr b="0" lang="en-US" sz="1800" spc="-1" strike="noStrike">
                <a:solidFill>
                  <a:srgbClr val="000000"/>
                </a:solidFill>
                <a:latin typeface="Calibri"/>
                <a:ea typeface="ＭＳ Ｐゴシック"/>
              </a:rPr>
              <a:t>Jim Kurose, Keith Ross</a:t>
            </a:r>
            <a:br/>
            <a:r>
              <a:rPr b="0" lang="en-US" sz="1800" spc="-1" strike="noStrike">
                <a:solidFill>
                  <a:srgbClr val="000000"/>
                </a:solidFill>
                <a:latin typeface="Calibri"/>
                <a:ea typeface="ＭＳ Ｐゴシック"/>
              </a:rPr>
              <a:t>Pearson, 2020</a:t>
            </a:r>
            <a:endParaRPr b="0" lang="en-US" sz="1800" spc="-1" strike="noStrike">
              <a:latin typeface="Arial"/>
            </a:endParaRPr>
          </a:p>
        </p:txBody>
      </p:sp>
      <p:sp>
        <p:nvSpPr>
          <p:cNvPr id="170" name="CustomShape 2"/>
          <p:cNvSpPr/>
          <p:nvPr/>
        </p:nvSpPr>
        <p:spPr>
          <a:xfrm>
            <a:off x="1325160" y="561960"/>
            <a:ext cx="5050080" cy="1721520"/>
          </a:xfrm>
          <a:prstGeom prst="rect">
            <a:avLst/>
          </a:prstGeom>
          <a:noFill/>
          <a:ln w="0">
            <a:noFill/>
          </a:ln>
        </p:spPr>
        <p:style>
          <a:lnRef idx="0"/>
          <a:fillRef idx="0"/>
          <a:effectRef idx="0"/>
          <a:fontRef idx="minor"/>
        </p:style>
        <p:txBody>
          <a:bodyPr lIns="90000" rIns="90000" tIns="45000" bIns="45000" anchor="ctr">
            <a:noAutofit/>
          </a:bodyPr>
          <a:p>
            <a:pPr>
              <a:lnSpc>
                <a:spcPct val="85000"/>
              </a:lnSpc>
            </a:pPr>
            <a:r>
              <a:rPr b="1" lang="en-US" sz="5400" spc="-1" strike="noStrike">
                <a:solidFill>
                  <a:srgbClr val="000099"/>
                </a:solidFill>
                <a:latin typeface="Calibri Light"/>
                <a:ea typeface="ＭＳ Ｐゴシック"/>
              </a:rPr>
              <a:t>Chapter 3</a:t>
            </a:r>
            <a:br/>
            <a:r>
              <a:rPr b="1" lang="en-US" sz="5400" spc="-1" strike="noStrike">
                <a:solidFill>
                  <a:srgbClr val="000099"/>
                </a:solidFill>
                <a:latin typeface="Calibri Light"/>
                <a:ea typeface="ＭＳ Ｐゴシック"/>
              </a:rPr>
              <a:t>Transport Layer</a:t>
            </a:r>
            <a:endParaRPr b="0" lang="en-US" sz="5400" spc="-1" strike="noStrike">
              <a:latin typeface="Arial"/>
            </a:endParaRPr>
          </a:p>
        </p:txBody>
      </p:sp>
      <p:sp>
        <p:nvSpPr>
          <p:cNvPr id="171" name="CustomShape 3"/>
          <p:cNvSpPr/>
          <p:nvPr/>
        </p:nvSpPr>
        <p:spPr>
          <a:xfrm>
            <a:off x="1350000" y="2647800"/>
            <a:ext cx="5375880" cy="1610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ＭＳ Ｐゴシック"/>
              </a:rPr>
              <a:t>A note on the use of these PowerPoint slides:</a:t>
            </a:r>
            <a:endParaRPr b="0" lang="en-US" sz="1800" spc="-1" strike="noStrike">
              <a:latin typeface="Arial"/>
            </a:endParaRPr>
          </a:p>
          <a:p>
            <a:pPr>
              <a:lnSpc>
                <a:spcPct val="100000"/>
              </a:lnSpc>
            </a:pPr>
            <a:r>
              <a:rPr b="0" lang="en-US" sz="1400" spc="-1" strike="noStrike">
                <a:solidFill>
                  <a:srgbClr val="000000"/>
                </a:solidFill>
                <a:latin typeface="Calibri"/>
                <a:ea typeface="ＭＳ Ｐゴシック"/>
              </a:rPr>
              <a:t>We’re making these slides freely available to all (faculty, students, readers). They’re in PowerPoint form so you see the animations; and can add, modify, and delete slides  (including this one) and slide content to suit your needs. They obviously represent a </a:t>
            </a:r>
            <a:r>
              <a:rPr b="0" i="1" lang="en-US" sz="1400" spc="-1" strike="noStrike">
                <a:solidFill>
                  <a:srgbClr val="000000"/>
                </a:solidFill>
                <a:latin typeface="Calibri"/>
                <a:ea typeface="ＭＳ Ｐゴシック"/>
              </a:rPr>
              <a:t>lot</a:t>
            </a:r>
            <a:r>
              <a:rPr b="0" lang="en-US" sz="1400" spc="-1" strike="noStrike">
                <a:solidFill>
                  <a:srgbClr val="000000"/>
                </a:solidFill>
                <a:latin typeface="Calibri"/>
                <a:ea typeface="ＭＳ Ｐゴシック"/>
              </a:rPr>
              <a:t> of work on our part. In return for use, we only ask the following:</a:t>
            </a:r>
            <a:endParaRPr b="0" lang="en-US" sz="1400" spc="-1" strike="noStrike">
              <a:latin typeface="Arial"/>
            </a:endParaRPr>
          </a:p>
          <a:p>
            <a:pPr>
              <a:lnSpc>
                <a:spcPct val="85000"/>
              </a:lnSpc>
            </a:pPr>
            <a:endParaRPr b="0" lang="en-US" sz="1400" spc="-1" strike="noStrike">
              <a:latin typeface="Arial"/>
            </a:endParaRPr>
          </a:p>
        </p:txBody>
      </p:sp>
      <p:sp>
        <p:nvSpPr>
          <p:cNvPr id="172" name="CustomShape 4"/>
          <p:cNvSpPr/>
          <p:nvPr/>
        </p:nvSpPr>
        <p:spPr>
          <a:xfrm>
            <a:off x="1325160" y="3894480"/>
            <a:ext cx="5375880" cy="2697120"/>
          </a:xfrm>
          <a:prstGeom prst="rect">
            <a:avLst/>
          </a:prstGeom>
          <a:noFill/>
          <a:ln w="0">
            <a:noFill/>
          </a:ln>
        </p:spPr>
        <p:style>
          <a:lnRef idx="0"/>
          <a:fillRef idx="0"/>
          <a:effectRef idx="0"/>
          <a:fontRef idx="minor"/>
        </p:style>
        <p:txBody>
          <a:bodyPr lIns="90000" rIns="90000" tIns="45000" bIns="45000">
            <a:spAutoFit/>
          </a:bodyPr>
          <a:p>
            <a:pPr marL="173160" indent="-170640">
              <a:lnSpc>
                <a:spcPct val="85000"/>
              </a:lnSpc>
              <a:tabLst>
                <a:tab algn="l" pos="0"/>
              </a:tabLst>
            </a:pPr>
            <a:endParaRPr b="0" lang="en-US" sz="1800" spc="-1" strike="noStrike">
              <a:latin typeface="Arial"/>
            </a:endParaRPr>
          </a:p>
          <a:p>
            <a:pPr marL="290520" indent="-165600">
              <a:lnSpc>
                <a:spcPct val="100000"/>
              </a:lnSpc>
              <a:buClr>
                <a:srgbClr val="0000a8"/>
              </a:buClr>
              <a:buSzPct val="75000"/>
              <a:buFont typeface="Wingdings" charset="2"/>
              <a:buChar char=""/>
              <a:tabLst>
                <a:tab algn="l" pos="0"/>
              </a:tabLst>
            </a:pPr>
            <a:r>
              <a:rPr b="0" lang="en-US" sz="1400" spc="-1" strike="noStrike">
                <a:solidFill>
                  <a:srgbClr val="000000"/>
                </a:solidFill>
                <a:latin typeface="Calibri"/>
                <a:ea typeface="ＭＳ Ｐゴシック"/>
              </a:rPr>
              <a:t>If you use these slides (e.g., in a class) that you mention their source (after all, we’d like people to use our book!)</a:t>
            </a:r>
            <a:endParaRPr b="0" lang="en-US" sz="1400" spc="-1" strike="noStrike">
              <a:latin typeface="Arial"/>
            </a:endParaRPr>
          </a:p>
          <a:p>
            <a:pPr marL="290520" indent="-165600">
              <a:lnSpc>
                <a:spcPct val="100000"/>
              </a:lnSpc>
              <a:buClr>
                <a:srgbClr val="0000a8"/>
              </a:buClr>
              <a:buSzPct val="75000"/>
              <a:buFont typeface="Wingdings" charset="2"/>
              <a:buChar char=""/>
              <a:tabLst>
                <a:tab algn="l" pos="0"/>
              </a:tabLst>
            </a:pPr>
            <a:r>
              <a:rPr b="0" lang="en-US" sz="1400" spc="-1" strike="noStrike">
                <a:solidFill>
                  <a:srgbClr val="000000"/>
                </a:solidFill>
                <a:latin typeface="Calibri"/>
                <a:ea typeface="ＭＳ Ｐゴシック"/>
              </a:rPr>
              <a:t>If you post any slides on a www site, that you note that they are adapted from (or perhaps identical to) our slides, and note our copyright of this material.</a:t>
            </a:r>
            <a:endParaRPr b="0" lang="en-US" sz="1400" spc="-1" strike="noStrike">
              <a:latin typeface="Arial"/>
            </a:endParaRPr>
          </a:p>
          <a:p>
            <a:pPr marL="173160" indent="-170640">
              <a:lnSpc>
                <a:spcPct val="85000"/>
              </a:lnSpc>
              <a:tabLst>
                <a:tab algn="l" pos="0"/>
              </a:tabLst>
            </a:pPr>
            <a:endParaRPr b="0" lang="en-US" sz="1400" spc="-1" strike="noStrike">
              <a:latin typeface="Arial"/>
            </a:endParaRPr>
          </a:p>
          <a:p>
            <a:pPr marL="15840" indent="-170640">
              <a:lnSpc>
                <a:spcPct val="85000"/>
              </a:lnSpc>
              <a:tabLst>
                <a:tab algn="l" pos="0"/>
              </a:tabLst>
            </a:pPr>
            <a:r>
              <a:rPr b="0" lang="en-US" sz="1400" spc="-1" strike="noStrike">
                <a:solidFill>
                  <a:srgbClr val="000000"/>
                </a:solidFill>
                <a:latin typeface="Calibri"/>
                <a:ea typeface="ＭＳ Ｐゴシック"/>
              </a:rPr>
              <a:t>For a revision history, see the slide note for this page. </a:t>
            </a:r>
            <a:endParaRPr b="0" lang="en-US" sz="1400" spc="-1" strike="noStrike">
              <a:latin typeface="Arial"/>
            </a:endParaRPr>
          </a:p>
          <a:p>
            <a:pPr marL="15840" indent="-170640">
              <a:lnSpc>
                <a:spcPct val="85000"/>
              </a:lnSpc>
              <a:tabLst>
                <a:tab algn="l" pos="0"/>
              </a:tabLst>
            </a:pPr>
            <a:endParaRPr b="0" lang="en-US" sz="1400" spc="-1" strike="noStrike">
              <a:latin typeface="Arial"/>
            </a:endParaRPr>
          </a:p>
          <a:p>
            <a:pPr marL="15840" indent="-170640">
              <a:lnSpc>
                <a:spcPct val="85000"/>
              </a:lnSpc>
              <a:tabLst>
                <a:tab algn="l" pos="0"/>
              </a:tabLst>
            </a:pPr>
            <a:r>
              <a:rPr b="0" lang="en-US" sz="1400" spc="-1" strike="noStrike">
                <a:solidFill>
                  <a:srgbClr val="000000"/>
                </a:solidFill>
                <a:latin typeface="Calibri"/>
                <a:ea typeface="ＭＳ Ｐゴシック"/>
              </a:rPr>
              <a:t>Thanks and enjoy!  JFK/KWR</a:t>
            </a:r>
            <a:endParaRPr b="0" lang="en-US" sz="1400" spc="-1" strike="noStrike">
              <a:latin typeface="Arial"/>
            </a:endParaRPr>
          </a:p>
          <a:p>
            <a:pPr marL="173160" indent="-170640">
              <a:lnSpc>
                <a:spcPct val="85000"/>
              </a:lnSpc>
              <a:tabLst>
                <a:tab algn="l" pos="0"/>
              </a:tabLst>
            </a:pPr>
            <a:endParaRPr b="0" lang="en-US" sz="1400" spc="-1" strike="noStrike">
              <a:latin typeface="Arial"/>
            </a:endParaRPr>
          </a:p>
          <a:p>
            <a:pPr marL="173160" indent="-170640">
              <a:lnSpc>
                <a:spcPct val="85000"/>
              </a:lnSpc>
              <a:tabLst>
                <a:tab algn="l" pos="0"/>
              </a:tabLst>
            </a:pPr>
            <a:r>
              <a:rPr b="0" lang="en-US" sz="1400" spc="-1" strike="noStrike">
                <a:solidFill>
                  <a:srgbClr val="000000"/>
                </a:solidFill>
                <a:latin typeface="Calibri"/>
                <a:ea typeface="ＭＳ Ｐゴシック"/>
              </a:rPr>
              <a:t>     </a:t>
            </a:r>
            <a:r>
              <a:rPr b="0" lang="en-US" sz="1400" spc="-1" strike="noStrike">
                <a:solidFill>
                  <a:srgbClr val="000000"/>
                </a:solidFill>
                <a:latin typeface="Calibri"/>
                <a:ea typeface="ＭＳ Ｐゴシック"/>
              </a:rPr>
              <a:t>All material copyright 1996-2020</a:t>
            </a:r>
            <a:endParaRPr b="0" lang="en-US" sz="1400" spc="-1" strike="noStrike">
              <a:latin typeface="Arial"/>
            </a:endParaRPr>
          </a:p>
          <a:p>
            <a:pPr marL="173160" indent="-170640">
              <a:lnSpc>
                <a:spcPct val="85000"/>
              </a:lnSpc>
              <a:tabLst>
                <a:tab algn="l" pos="0"/>
              </a:tabLst>
            </a:pPr>
            <a:r>
              <a:rPr b="0" lang="en-US" sz="1400" spc="-1" strike="noStrike">
                <a:solidFill>
                  <a:srgbClr val="000000"/>
                </a:solidFill>
                <a:latin typeface="Calibri"/>
                <a:ea typeface="ＭＳ Ｐゴシック"/>
              </a:rPr>
              <a:t>     </a:t>
            </a:r>
            <a:r>
              <a:rPr b="0" lang="en-US" sz="1400" spc="-1" strike="noStrike">
                <a:solidFill>
                  <a:srgbClr val="000000"/>
                </a:solidFill>
                <a:latin typeface="Calibri"/>
                <a:ea typeface="ＭＳ Ｐゴシック"/>
              </a:rPr>
              <a:t>J.F Kurose and K.W. Ross, All Rights Reserved</a:t>
            </a:r>
            <a:endParaRPr b="0" lang="en-US" sz="1400" spc="-1" strike="noStrike">
              <a:latin typeface="Arial"/>
            </a:endParaRPr>
          </a:p>
        </p:txBody>
      </p:sp>
      <p:sp>
        <p:nvSpPr>
          <p:cNvPr id="173" name="CustomShape 5"/>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961E5F2D-DB61-4EC9-BA26-C312F4275BA6}" type="slidenum">
              <a:rPr b="0" lang="en-US" sz="1100" spc="-1" strike="noStrike">
                <a:solidFill>
                  <a:srgbClr val="404040"/>
                </a:solidFill>
                <a:latin typeface="Calibri"/>
                <a:ea typeface="DejaVu Sans"/>
              </a:rPr>
              <a:t>&lt;number&gt;</a:t>
            </a:fld>
            <a:endParaRPr b="0" lang="en-US" sz="1100" spc="-1" strike="noStrike">
              <a:latin typeface="Arial"/>
            </a:endParaRPr>
          </a:p>
        </p:txBody>
      </p:sp>
      <p:pic>
        <p:nvPicPr>
          <p:cNvPr id="174" name="Picture 8" descr="A picture containing outdoor, water, bridge, building&#10;&#10;Description automatically generated"/>
          <p:cNvPicPr/>
          <p:nvPr/>
        </p:nvPicPr>
        <p:blipFill>
          <a:blip r:embed="rId1"/>
          <a:stretch/>
        </p:blipFill>
        <p:spPr>
          <a:xfrm>
            <a:off x="8135280" y="887040"/>
            <a:ext cx="3038400" cy="379836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3"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ea typeface="DejaVu Sans"/>
              </a:rPr>
              <a:t>Connectionless demultiplexing: an example</a:t>
            </a:r>
            <a:endParaRPr b="0" lang="en-US" sz="4400" spc="-1" strike="noStrike">
              <a:latin typeface="Arial"/>
            </a:endParaRPr>
          </a:p>
        </p:txBody>
      </p:sp>
      <p:sp>
        <p:nvSpPr>
          <p:cNvPr id="2054" name="CustomShape 2"/>
          <p:cNvSpPr/>
          <p:nvPr/>
        </p:nvSpPr>
        <p:spPr>
          <a:xfrm>
            <a:off x="4599000" y="1387080"/>
            <a:ext cx="4215600" cy="722880"/>
          </a:xfrm>
          <a:prstGeom prst="rect">
            <a:avLst/>
          </a:prstGeom>
          <a:noFill/>
          <a:ln w="0">
            <a:noFill/>
          </a:ln>
        </p:spPr>
        <p:style>
          <a:lnRef idx="0"/>
          <a:fillRef idx="0"/>
          <a:effectRef idx="0"/>
          <a:fontRef idx="minor"/>
        </p:style>
        <p:txBody>
          <a:bodyPr lIns="90000" rIns="90000" tIns="45000" bIns="45000">
            <a:noAutofit/>
          </a:bodyPr>
          <a:p>
            <a:pPr marL="173160" indent="-170640">
              <a:lnSpc>
                <a:spcPct val="85000"/>
              </a:lnSpc>
              <a:spcBef>
                <a:spcPts val="400"/>
              </a:spcBef>
              <a:tabLst>
                <a:tab algn="l" pos="0"/>
              </a:tabLst>
            </a:pPr>
            <a:r>
              <a:rPr b="1" lang="en-US" sz="2000" spc="-1" strike="noStrike">
                <a:solidFill>
                  <a:srgbClr val="000000"/>
                </a:solidFill>
                <a:latin typeface="Courier New"/>
                <a:ea typeface="ＭＳ Ｐゴシック"/>
              </a:rPr>
              <a:t>DatagramSocket serverSocket = new DatagramSocket</a:t>
            </a:r>
            <a:endParaRPr b="0" lang="en-US" sz="2000" spc="-1" strike="noStrike">
              <a:latin typeface="Arial"/>
            </a:endParaRPr>
          </a:p>
          <a:p>
            <a:pPr marL="173160" indent="-170640">
              <a:lnSpc>
                <a:spcPct val="85000"/>
              </a:lnSpc>
              <a:spcBef>
                <a:spcPts val="400"/>
              </a:spcBef>
              <a:tabLst>
                <a:tab algn="l" pos="0"/>
              </a:tabLst>
            </a:pPr>
            <a:r>
              <a:rPr b="1" lang="en-US" sz="2000" spc="-1" strike="noStrike">
                <a:solidFill>
                  <a:srgbClr val="000000"/>
                </a:solidFill>
                <a:latin typeface="Courier New"/>
                <a:ea typeface="ＭＳ Ｐゴシック"/>
              </a:rPr>
              <a:t> </a:t>
            </a:r>
            <a:r>
              <a:rPr b="1" lang="en-US" sz="2000" spc="-1" strike="noStrike">
                <a:solidFill>
                  <a:srgbClr val="000000"/>
                </a:solidFill>
                <a:latin typeface="Courier New"/>
                <a:ea typeface="ＭＳ Ｐゴシック"/>
              </a:rPr>
              <a:t>(</a:t>
            </a:r>
            <a:r>
              <a:rPr b="1" lang="en-US" sz="2000" spc="-1" strike="noStrike">
                <a:solidFill>
                  <a:srgbClr val="cc0000"/>
                </a:solidFill>
                <a:latin typeface="Courier New"/>
                <a:ea typeface="ＭＳ Ｐゴシック"/>
              </a:rPr>
              <a:t>6428</a:t>
            </a:r>
            <a:r>
              <a:rPr b="1" lang="en-US" sz="2000" spc="-1" strike="noStrike">
                <a:solidFill>
                  <a:srgbClr val="000000"/>
                </a:solidFill>
                <a:latin typeface="Courier New"/>
                <a:ea typeface="ＭＳ Ｐゴシック"/>
              </a:rPr>
              <a:t>);</a:t>
            </a:r>
            <a:endParaRPr b="0" lang="en-US" sz="2000" spc="-1" strike="noStrike">
              <a:latin typeface="Arial"/>
            </a:endParaRPr>
          </a:p>
          <a:p>
            <a:pPr marL="173160" indent="-170640">
              <a:lnSpc>
                <a:spcPct val="85000"/>
              </a:lnSpc>
              <a:spcBef>
                <a:spcPts val="799"/>
              </a:spcBef>
              <a:tabLst>
                <a:tab algn="l" pos="0"/>
              </a:tabLst>
            </a:pPr>
            <a:endParaRPr b="0" lang="en-US" sz="2000" spc="-1" strike="noStrike">
              <a:latin typeface="Arial"/>
            </a:endParaRPr>
          </a:p>
        </p:txBody>
      </p:sp>
      <p:sp>
        <p:nvSpPr>
          <p:cNvPr id="2055" name="CustomShape 3"/>
          <p:cNvSpPr/>
          <p:nvPr/>
        </p:nvSpPr>
        <p:spPr>
          <a:xfrm>
            <a:off x="4799880" y="2503080"/>
            <a:ext cx="550080" cy="2080440"/>
          </a:xfrm>
          <a:custGeom>
            <a:avLst/>
            <a:gdLst/>
            <a:ahLst/>
            <a:rect l="l" t="t"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a:gradFill>
          <a:ln w="9525">
            <a:solidFill>
              <a:srgbClr val="dddddd"/>
            </a:solidFill>
            <a:round/>
          </a:ln>
        </p:spPr>
        <p:style>
          <a:lnRef idx="0"/>
          <a:fillRef idx="0"/>
          <a:effectRef idx="0"/>
          <a:fontRef idx="minor"/>
        </p:style>
      </p:sp>
      <p:sp>
        <p:nvSpPr>
          <p:cNvPr id="2056" name="CustomShape 4"/>
          <p:cNvSpPr/>
          <p:nvPr/>
        </p:nvSpPr>
        <p:spPr>
          <a:xfrm>
            <a:off x="2015280" y="2807640"/>
            <a:ext cx="457920" cy="2191320"/>
          </a:xfrm>
          <a:custGeom>
            <a:avLst/>
            <a:gdLst/>
            <a:ahLst/>
            <a:rect l="l" t="t" r="r" b="b"/>
            <a:pathLst>
              <a:path w="290" h="1382">
                <a:moveTo>
                  <a:pt x="15" y="1382"/>
                </a:moveTo>
                <a:lnTo>
                  <a:pt x="0" y="1360"/>
                </a:lnTo>
                <a:lnTo>
                  <a:pt x="290" y="0"/>
                </a:lnTo>
                <a:lnTo>
                  <a:pt x="284" y="1258"/>
                </a:lnTo>
                <a:lnTo>
                  <a:pt x="182" y="1382"/>
                </a:lnTo>
                <a:lnTo>
                  <a:pt x="15" y="1382"/>
                </a:lnTo>
                <a:close/>
              </a:path>
            </a:pathLst>
          </a:custGeom>
          <a:gradFill rotWithShape="0">
            <a:gsLst>
              <a:gs pos="0">
                <a:srgbClr val="ffffff"/>
              </a:gs>
              <a:gs pos="100000">
                <a:srgbClr val="b2b2b2"/>
              </a:gs>
            </a:gsLst>
            <a:lin ang="0"/>
          </a:gradFill>
          <a:ln w="9525">
            <a:solidFill>
              <a:srgbClr val="dddddd"/>
            </a:solidFill>
            <a:round/>
          </a:ln>
        </p:spPr>
        <p:style>
          <a:lnRef idx="0"/>
          <a:fillRef idx="0"/>
          <a:effectRef idx="0"/>
          <a:fontRef idx="minor"/>
        </p:style>
      </p:sp>
      <p:sp>
        <p:nvSpPr>
          <p:cNvPr id="2057" name="CustomShape 5"/>
          <p:cNvSpPr/>
          <p:nvPr/>
        </p:nvSpPr>
        <p:spPr>
          <a:xfrm>
            <a:off x="2520000" y="2774520"/>
            <a:ext cx="1294560" cy="1978560"/>
          </a:xfrm>
          <a:prstGeom prst="rect">
            <a:avLst/>
          </a:prstGeom>
          <a:solidFill>
            <a:srgbClr val="000099"/>
          </a:solidFill>
          <a:ln w="0">
            <a:noFill/>
          </a:ln>
        </p:spPr>
        <p:style>
          <a:lnRef idx="0"/>
          <a:fillRef idx="0"/>
          <a:effectRef idx="0"/>
          <a:fontRef idx="minor"/>
        </p:style>
      </p:sp>
      <p:sp>
        <p:nvSpPr>
          <p:cNvPr id="2058" name="CustomShape 6"/>
          <p:cNvSpPr/>
          <p:nvPr/>
        </p:nvSpPr>
        <p:spPr>
          <a:xfrm>
            <a:off x="2482200" y="2828520"/>
            <a:ext cx="1270800" cy="1977120"/>
          </a:xfrm>
          <a:prstGeom prst="rect">
            <a:avLst/>
          </a:prstGeom>
          <a:solidFill>
            <a:srgbClr val="ffffff"/>
          </a:solidFill>
          <a:ln w="28575">
            <a:solidFill>
              <a:srgbClr val="000000"/>
            </a:solidFill>
            <a:miter/>
          </a:ln>
        </p:spPr>
        <p:style>
          <a:lnRef idx="0"/>
          <a:fillRef idx="0"/>
          <a:effectRef idx="0"/>
          <a:fontRef idx="minor"/>
        </p:style>
      </p:sp>
      <p:sp>
        <p:nvSpPr>
          <p:cNvPr id="2059" name="Line 7"/>
          <p:cNvSpPr/>
          <p:nvPr/>
        </p:nvSpPr>
        <p:spPr>
          <a:xfrm>
            <a:off x="2491560" y="3588480"/>
            <a:ext cx="1263600" cy="3240"/>
          </a:xfrm>
          <a:prstGeom prst="line">
            <a:avLst/>
          </a:prstGeom>
          <a:ln w="28575">
            <a:solidFill>
              <a:srgbClr val="000000"/>
            </a:solidFill>
            <a:round/>
          </a:ln>
        </p:spPr>
        <p:style>
          <a:lnRef idx="0"/>
          <a:fillRef idx="0"/>
          <a:effectRef idx="0"/>
          <a:fontRef idx="minor"/>
        </p:style>
      </p:sp>
      <p:sp>
        <p:nvSpPr>
          <p:cNvPr id="2060" name="CustomShape 8"/>
          <p:cNvSpPr/>
          <p:nvPr/>
        </p:nvSpPr>
        <p:spPr>
          <a:xfrm>
            <a:off x="2448720" y="357120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transport</a:t>
            </a:r>
            <a:endParaRPr b="0" lang="en-US" sz="1400" spc="-1" strike="noStrike">
              <a:latin typeface="Arial"/>
            </a:endParaRPr>
          </a:p>
        </p:txBody>
      </p:sp>
      <p:sp>
        <p:nvSpPr>
          <p:cNvPr id="2061" name="Line 9"/>
          <p:cNvSpPr/>
          <p:nvPr/>
        </p:nvSpPr>
        <p:spPr>
          <a:xfrm>
            <a:off x="2499480" y="3909240"/>
            <a:ext cx="1263600" cy="3240"/>
          </a:xfrm>
          <a:prstGeom prst="line">
            <a:avLst/>
          </a:prstGeom>
          <a:ln w="28575">
            <a:solidFill>
              <a:srgbClr val="000000"/>
            </a:solidFill>
            <a:round/>
          </a:ln>
        </p:spPr>
        <p:style>
          <a:lnRef idx="0"/>
          <a:fillRef idx="0"/>
          <a:effectRef idx="0"/>
          <a:fontRef idx="minor"/>
        </p:style>
      </p:sp>
      <p:sp>
        <p:nvSpPr>
          <p:cNvPr id="2062" name="Line 10"/>
          <p:cNvSpPr/>
          <p:nvPr/>
        </p:nvSpPr>
        <p:spPr>
          <a:xfrm>
            <a:off x="2485080" y="4218840"/>
            <a:ext cx="1263600" cy="3240"/>
          </a:xfrm>
          <a:prstGeom prst="line">
            <a:avLst/>
          </a:prstGeom>
          <a:ln w="28575">
            <a:solidFill>
              <a:srgbClr val="000000"/>
            </a:solidFill>
            <a:round/>
          </a:ln>
        </p:spPr>
        <p:style>
          <a:lnRef idx="0"/>
          <a:fillRef idx="0"/>
          <a:effectRef idx="0"/>
          <a:fontRef idx="minor"/>
        </p:style>
      </p:sp>
      <p:sp>
        <p:nvSpPr>
          <p:cNvPr id="2063" name="Line 11"/>
          <p:cNvSpPr/>
          <p:nvPr/>
        </p:nvSpPr>
        <p:spPr>
          <a:xfrm>
            <a:off x="2485080" y="4504680"/>
            <a:ext cx="1263600" cy="3240"/>
          </a:xfrm>
          <a:prstGeom prst="line">
            <a:avLst/>
          </a:prstGeom>
          <a:ln w="28575">
            <a:solidFill>
              <a:srgbClr val="000000"/>
            </a:solidFill>
            <a:round/>
          </a:ln>
        </p:spPr>
        <p:style>
          <a:lnRef idx="0"/>
          <a:fillRef idx="0"/>
          <a:effectRef idx="0"/>
          <a:fontRef idx="minor"/>
        </p:style>
      </p:sp>
      <p:sp>
        <p:nvSpPr>
          <p:cNvPr id="2064" name="CustomShape 12"/>
          <p:cNvSpPr/>
          <p:nvPr/>
        </p:nvSpPr>
        <p:spPr>
          <a:xfrm>
            <a:off x="2483640" y="281880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application</a:t>
            </a:r>
            <a:endParaRPr b="0" lang="en-US" sz="1400" spc="-1" strike="noStrike">
              <a:latin typeface="Arial"/>
            </a:endParaRPr>
          </a:p>
        </p:txBody>
      </p:sp>
      <p:sp>
        <p:nvSpPr>
          <p:cNvPr id="2065" name="CustomShape 13"/>
          <p:cNvSpPr/>
          <p:nvPr/>
        </p:nvSpPr>
        <p:spPr>
          <a:xfrm>
            <a:off x="2439360" y="447624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physical</a:t>
            </a:r>
            <a:endParaRPr b="0" lang="en-US" sz="1400" spc="-1" strike="noStrike">
              <a:latin typeface="Arial"/>
            </a:endParaRPr>
          </a:p>
        </p:txBody>
      </p:sp>
      <p:sp>
        <p:nvSpPr>
          <p:cNvPr id="2066" name="CustomShape 14"/>
          <p:cNvSpPr/>
          <p:nvPr/>
        </p:nvSpPr>
        <p:spPr>
          <a:xfrm>
            <a:off x="2458080" y="419040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link</a:t>
            </a:r>
            <a:endParaRPr b="0" lang="en-US" sz="1400" spc="-1" strike="noStrike">
              <a:latin typeface="Arial"/>
            </a:endParaRPr>
          </a:p>
        </p:txBody>
      </p:sp>
      <p:sp>
        <p:nvSpPr>
          <p:cNvPr id="2067" name="CustomShape 15"/>
          <p:cNvSpPr/>
          <p:nvPr/>
        </p:nvSpPr>
        <p:spPr>
          <a:xfrm>
            <a:off x="2448720" y="389520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network</a:t>
            </a:r>
            <a:endParaRPr b="0" lang="en-US" sz="1400" spc="-1" strike="noStrike">
              <a:latin typeface="Arial"/>
            </a:endParaRPr>
          </a:p>
        </p:txBody>
      </p:sp>
      <p:sp>
        <p:nvSpPr>
          <p:cNvPr id="2068" name="CustomShape 16"/>
          <p:cNvSpPr/>
          <p:nvPr/>
        </p:nvSpPr>
        <p:spPr>
          <a:xfrm>
            <a:off x="2818440" y="3104640"/>
            <a:ext cx="595800" cy="302400"/>
          </a:xfrm>
          <a:prstGeom prst="ellipse">
            <a:avLst/>
          </a:prstGeom>
          <a:solidFill>
            <a:srgbClr val="cc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600" spc="-1" strike="noStrike">
                <a:solidFill>
                  <a:srgbClr val="000000"/>
                </a:solidFill>
                <a:latin typeface="Arial"/>
                <a:ea typeface="ＭＳ Ｐゴシック"/>
              </a:rPr>
              <a:t>P3</a:t>
            </a:r>
            <a:endParaRPr b="0" lang="en-US" sz="1600" spc="-1" strike="noStrike">
              <a:latin typeface="Arial"/>
            </a:endParaRPr>
          </a:p>
        </p:txBody>
      </p:sp>
      <p:grpSp>
        <p:nvGrpSpPr>
          <p:cNvPr id="2069" name="Group 17"/>
          <p:cNvGrpSpPr/>
          <p:nvPr/>
        </p:nvGrpSpPr>
        <p:grpSpPr>
          <a:xfrm>
            <a:off x="2786760" y="3428280"/>
            <a:ext cx="618120" cy="226080"/>
            <a:chOff x="2786760" y="3428280"/>
            <a:chExt cx="618120" cy="226080"/>
          </a:xfrm>
        </p:grpSpPr>
        <p:sp>
          <p:nvSpPr>
            <p:cNvPr id="2070" name="CustomShape 18"/>
            <p:cNvSpPr/>
            <p:nvPr/>
          </p:nvSpPr>
          <p:spPr>
            <a:xfrm>
              <a:off x="2786760" y="3428280"/>
              <a:ext cx="618120" cy="226080"/>
            </a:xfrm>
            <a:prstGeom prst="rect">
              <a:avLst/>
            </a:prstGeom>
            <a:solidFill>
              <a:srgbClr val="ffff00"/>
            </a:solidFill>
            <a:ln w="9525">
              <a:solidFill>
                <a:srgbClr val="000000"/>
              </a:solidFill>
              <a:miter/>
            </a:ln>
          </p:spPr>
          <p:style>
            <a:lnRef idx="0"/>
            <a:fillRef idx="0"/>
            <a:effectRef idx="0"/>
            <a:fontRef idx="minor"/>
          </p:style>
        </p:sp>
        <p:sp>
          <p:nvSpPr>
            <p:cNvPr id="2071" name="CustomShape 19"/>
            <p:cNvSpPr/>
            <p:nvPr/>
          </p:nvSpPr>
          <p:spPr>
            <a:xfrm>
              <a:off x="2908440" y="3458160"/>
              <a:ext cx="367560" cy="171360"/>
            </a:xfrm>
            <a:prstGeom prst="rect">
              <a:avLst/>
            </a:prstGeom>
            <a:solidFill>
              <a:srgbClr val="ffffff"/>
            </a:solidFill>
            <a:ln w="9525">
              <a:solidFill>
                <a:srgbClr val="cc9900"/>
              </a:solidFill>
              <a:miter/>
            </a:ln>
          </p:spPr>
          <p:style>
            <a:lnRef idx="0"/>
            <a:fillRef idx="0"/>
            <a:effectRef idx="0"/>
            <a:fontRef idx="minor"/>
          </p:style>
        </p:sp>
        <p:sp>
          <p:nvSpPr>
            <p:cNvPr id="2072" name="CustomShape 20"/>
            <p:cNvSpPr/>
            <p:nvPr/>
          </p:nvSpPr>
          <p:spPr>
            <a:xfrm>
              <a:off x="3302640" y="3561120"/>
              <a:ext cx="61920" cy="56880"/>
            </a:xfrm>
            <a:prstGeom prst="rect">
              <a:avLst/>
            </a:prstGeom>
            <a:solidFill>
              <a:srgbClr val="cc9900"/>
            </a:solidFill>
            <a:ln w="9525">
              <a:solidFill>
                <a:srgbClr val="cc9900"/>
              </a:solidFill>
              <a:miter/>
            </a:ln>
          </p:spPr>
          <p:style>
            <a:lnRef idx="0"/>
            <a:fillRef idx="0"/>
            <a:effectRef idx="0"/>
            <a:fontRef idx="minor"/>
          </p:style>
        </p:sp>
        <p:sp>
          <p:nvSpPr>
            <p:cNvPr id="2073" name="CustomShape 21"/>
            <p:cNvSpPr/>
            <p:nvPr/>
          </p:nvSpPr>
          <p:spPr>
            <a:xfrm>
              <a:off x="2813040" y="3563280"/>
              <a:ext cx="61920" cy="59040"/>
            </a:xfrm>
            <a:prstGeom prst="rect">
              <a:avLst/>
            </a:prstGeom>
            <a:solidFill>
              <a:srgbClr val="cc9900"/>
            </a:solidFill>
            <a:ln w="9525">
              <a:solidFill>
                <a:srgbClr val="cc9900"/>
              </a:solidFill>
              <a:miter/>
            </a:ln>
          </p:spPr>
          <p:style>
            <a:lnRef idx="0"/>
            <a:fillRef idx="0"/>
            <a:effectRef idx="0"/>
            <a:fontRef idx="minor"/>
          </p:style>
        </p:sp>
      </p:grpSp>
      <p:sp>
        <p:nvSpPr>
          <p:cNvPr id="2074" name="CustomShape 22"/>
          <p:cNvSpPr/>
          <p:nvPr/>
        </p:nvSpPr>
        <p:spPr>
          <a:xfrm>
            <a:off x="5347440" y="2540880"/>
            <a:ext cx="1494360" cy="1978560"/>
          </a:xfrm>
          <a:prstGeom prst="rect">
            <a:avLst/>
          </a:prstGeom>
          <a:solidFill>
            <a:srgbClr val="000099"/>
          </a:solidFill>
          <a:ln w="0">
            <a:noFill/>
          </a:ln>
        </p:spPr>
        <p:style>
          <a:lnRef idx="0"/>
          <a:fillRef idx="0"/>
          <a:effectRef idx="0"/>
          <a:fontRef idx="minor"/>
        </p:style>
      </p:sp>
      <p:sp>
        <p:nvSpPr>
          <p:cNvPr id="2075" name="CustomShape 23"/>
          <p:cNvSpPr/>
          <p:nvPr/>
        </p:nvSpPr>
        <p:spPr>
          <a:xfrm>
            <a:off x="5312520" y="2594880"/>
            <a:ext cx="1470600" cy="1977120"/>
          </a:xfrm>
          <a:prstGeom prst="rect">
            <a:avLst/>
          </a:prstGeom>
          <a:solidFill>
            <a:srgbClr val="ffffff"/>
          </a:solidFill>
          <a:ln w="28575">
            <a:solidFill>
              <a:srgbClr val="000000"/>
            </a:solidFill>
            <a:miter/>
          </a:ln>
        </p:spPr>
        <p:style>
          <a:lnRef idx="0"/>
          <a:fillRef idx="0"/>
          <a:effectRef idx="0"/>
          <a:fontRef idx="minor"/>
        </p:style>
      </p:sp>
      <p:sp>
        <p:nvSpPr>
          <p:cNvPr id="2076" name="Line 24"/>
          <p:cNvSpPr/>
          <p:nvPr/>
        </p:nvSpPr>
        <p:spPr>
          <a:xfrm>
            <a:off x="5318640" y="3364920"/>
            <a:ext cx="1460520" cy="2880"/>
          </a:xfrm>
          <a:prstGeom prst="line">
            <a:avLst/>
          </a:prstGeom>
          <a:ln w="28575">
            <a:solidFill>
              <a:srgbClr val="000000"/>
            </a:solidFill>
            <a:round/>
          </a:ln>
        </p:spPr>
        <p:style>
          <a:lnRef idx="0"/>
          <a:fillRef idx="0"/>
          <a:effectRef idx="0"/>
          <a:fontRef idx="minor"/>
        </p:style>
      </p:sp>
      <p:sp>
        <p:nvSpPr>
          <p:cNvPr id="2077" name="CustomShape 25"/>
          <p:cNvSpPr/>
          <p:nvPr/>
        </p:nvSpPr>
        <p:spPr>
          <a:xfrm>
            <a:off x="5390280" y="334764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transport</a:t>
            </a:r>
            <a:endParaRPr b="0" lang="en-US" sz="1400" spc="-1" strike="noStrike">
              <a:latin typeface="Arial"/>
            </a:endParaRPr>
          </a:p>
        </p:txBody>
      </p:sp>
      <p:sp>
        <p:nvSpPr>
          <p:cNvPr id="2078" name="Line 26"/>
          <p:cNvSpPr/>
          <p:nvPr/>
        </p:nvSpPr>
        <p:spPr>
          <a:xfrm>
            <a:off x="5320440" y="3682080"/>
            <a:ext cx="1457280" cy="360"/>
          </a:xfrm>
          <a:prstGeom prst="line">
            <a:avLst/>
          </a:prstGeom>
          <a:ln w="28575">
            <a:solidFill>
              <a:srgbClr val="000000"/>
            </a:solidFill>
            <a:round/>
          </a:ln>
        </p:spPr>
        <p:style>
          <a:lnRef idx="0"/>
          <a:fillRef idx="0"/>
          <a:effectRef idx="0"/>
          <a:fontRef idx="minor"/>
        </p:style>
      </p:sp>
      <p:sp>
        <p:nvSpPr>
          <p:cNvPr id="2079" name="CustomShape 27"/>
          <p:cNvSpPr/>
          <p:nvPr/>
        </p:nvSpPr>
        <p:spPr>
          <a:xfrm>
            <a:off x="5387040" y="256176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application</a:t>
            </a:r>
            <a:endParaRPr b="0" lang="en-US" sz="1400" spc="-1" strike="noStrike">
              <a:latin typeface="Arial"/>
            </a:endParaRPr>
          </a:p>
        </p:txBody>
      </p:sp>
      <p:sp>
        <p:nvSpPr>
          <p:cNvPr id="2080" name="CustomShape 28"/>
          <p:cNvSpPr/>
          <p:nvPr/>
        </p:nvSpPr>
        <p:spPr>
          <a:xfrm>
            <a:off x="5384160" y="425232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physical</a:t>
            </a:r>
            <a:endParaRPr b="0" lang="en-US" sz="1400" spc="-1" strike="noStrike">
              <a:latin typeface="Arial"/>
            </a:endParaRPr>
          </a:p>
        </p:txBody>
      </p:sp>
      <p:sp>
        <p:nvSpPr>
          <p:cNvPr id="2081" name="CustomShape 29"/>
          <p:cNvSpPr/>
          <p:nvPr/>
        </p:nvSpPr>
        <p:spPr>
          <a:xfrm>
            <a:off x="5384160" y="396648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link</a:t>
            </a:r>
            <a:endParaRPr b="0" lang="en-US" sz="1400" spc="-1" strike="noStrike">
              <a:latin typeface="Arial"/>
            </a:endParaRPr>
          </a:p>
        </p:txBody>
      </p:sp>
      <p:sp>
        <p:nvSpPr>
          <p:cNvPr id="2082" name="CustomShape 30"/>
          <p:cNvSpPr/>
          <p:nvPr/>
        </p:nvSpPr>
        <p:spPr>
          <a:xfrm>
            <a:off x="5384160" y="366804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network</a:t>
            </a:r>
            <a:endParaRPr b="0" lang="en-US" sz="1400" spc="-1" strike="noStrike">
              <a:latin typeface="Arial"/>
            </a:endParaRPr>
          </a:p>
        </p:txBody>
      </p:sp>
      <p:sp>
        <p:nvSpPr>
          <p:cNvPr id="2083" name="Line 31"/>
          <p:cNvSpPr/>
          <p:nvPr/>
        </p:nvSpPr>
        <p:spPr>
          <a:xfrm>
            <a:off x="5317200" y="3993480"/>
            <a:ext cx="1457280" cy="360"/>
          </a:xfrm>
          <a:prstGeom prst="line">
            <a:avLst/>
          </a:prstGeom>
          <a:ln w="28575">
            <a:solidFill>
              <a:srgbClr val="000000"/>
            </a:solidFill>
            <a:round/>
          </a:ln>
        </p:spPr>
        <p:style>
          <a:lnRef idx="0"/>
          <a:fillRef idx="0"/>
          <a:effectRef idx="0"/>
          <a:fontRef idx="minor"/>
        </p:style>
      </p:sp>
      <p:sp>
        <p:nvSpPr>
          <p:cNvPr id="2084" name="Line 32"/>
          <p:cNvSpPr/>
          <p:nvPr/>
        </p:nvSpPr>
        <p:spPr>
          <a:xfrm>
            <a:off x="5313960" y="4291920"/>
            <a:ext cx="1457280" cy="360"/>
          </a:xfrm>
          <a:prstGeom prst="line">
            <a:avLst/>
          </a:prstGeom>
          <a:ln w="28575">
            <a:solidFill>
              <a:srgbClr val="000000"/>
            </a:solidFill>
            <a:round/>
          </a:ln>
        </p:spPr>
        <p:style>
          <a:lnRef idx="0"/>
          <a:fillRef idx="0"/>
          <a:effectRef idx="0"/>
          <a:fontRef idx="minor"/>
        </p:style>
      </p:sp>
      <p:sp>
        <p:nvSpPr>
          <p:cNvPr id="2085" name="CustomShape 33"/>
          <p:cNvSpPr/>
          <p:nvPr/>
        </p:nvSpPr>
        <p:spPr>
          <a:xfrm>
            <a:off x="5731560" y="2901240"/>
            <a:ext cx="595800" cy="302400"/>
          </a:xfrm>
          <a:prstGeom prst="ellipse">
            <a:avLst/>
          </a:prstGeom>
          <a:solidFill>
            <a:srgbClr val="cc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600" spc="-1" strike="noStrike">
                <a:solidFill>
                  <a:srgbClr val="000000"/>
                </a:solidFill>
                <a:latin typeface="Arial"/>
                <a:ea typeface="ＭＳ Ｐゴシック"/>
              </a:rPr>
              <a:t>P1</a:t>
            </a:r>
            <a:endParaRPr b="0" lang="en-US" sz="1600" spc="-1" strike="noStrike">
              <a:latin typeface="Arial"/>
            </a:endParaRPr>
          </a:p>
        </p:txBody>
      </p:sp>
      <p:grpSp>
        <p:nvGrpSpPr>
          <p:cNvPr id="2086" name="Group 34"/>
          <p:cNvGrpSpPr/>
          <p:nvPr/>
        </p:nvGrpSpPr>
        <p:grpSpPr>
          <a:xfrm>
            <a:off x="5603040" y="3217320"/>
            <a:ext cx="884880" cy="226080"/>
            <a:chOff x="5603040" y="3217320"/>
            <a:chExt cx="884880" cy="226080"/>
          </a:xfrm>
        </p:grpSpPr>
        <p:sp>
          <p:nvSpPr>
            <p:cNvPr id="2087" name="CustomShape 35"/>
            <p:cNvSpPr/>
            <p:nvPr/>
          </p:nvSpPr>
          <p:spPr>
            <a:xfrm>
              <a:off x="5603040" y="3217320"/>
              <a:ext cx="884880" cy="226080"/>
            </a:xfrm>
            <a:prstGeom prst="rect">
              <a:avLst/>
            </a:prstGeom>
            <a:solidFill>
              <a:srgbClr val="ffff00"/>
            </a:solidFill>
            <a:ln w="9525">
              <a:solidFill>
                <a:srgbClr val="000000"/>
              </a:solidFill>
              <a:miter/>
            </a:ln>
          </p:spPr>
          <p:style>
            <a:lnRef idx="0"/>
            <a:fillRef idx="0"/>
            <a:effectRef idx="0"/>
            <a:fontRef idx="minor"/>
          </p:style>
        </p:sp>
        <p:sp>
          <p:nvSpPr>
            <p:cNvPr id="2088" name="CustomShape 36"/>
            <p:cNvSpPr/>
            <p:nvPr/>
          </p:nvSpPr>
          <p:spPr>
            <a:xfrm>
              <a:off x="5777280" y="3246840"/>
              <a:ext cx="526680" cy="171360"/>
            </a:xfrm>
            <a:prstGeom prst="rect">
              <a:avLst/>
            </a:prstGeom>
            <a:solidFill>
              <a:srgbClr val="ffffff"/>
            </a:solidFill>
            <a:ln w="9525">
              <a:solidFill>
                <a:srgbClr val="cc9900"/>
              </a:solidFill>
              <a:miter/>
            </a:ln>
          </p:spPr>
          <p:style>
            <a:lnRef idx="0"/>
            <a:fillRef idx="0"/>
            <a:effectRef idx="0"/>
            <a:fontRef idx="minor"/>
          </p:style>
        </p:sp>
        <p:sp>
          <p:nvSpPr>
            <p:cNvPr id="2089" name="CustomShape 37"/>
            <p:cNvSpPr/>
            <p:nvPr/>
          </p:nvSpPr>
          <p:spPr>
            <a:xfrm>
              <a:off x="6340320" y="3349800"/>
              <a:ext cx="89640" cy="56880"/>
            </a:xfrm>
            <a:prstGeom prst="rect">
              <a:avLst/>
            </a:prstGeom>
            <a:solidFill>
              <a:srgbClr val="cc9900"/>
            </a:solidFill>
            <a:ln w="9525">
              <a:solidFill>
                <a:srgbClr val="cc9900"/>
              </a:solidFill>
              <a:miter/>
            </a:ln>
          </p:spPr>
          <p:style>
            <a:lnRef idx="0"/>
            <a:fillRef idx="0"/>
            <a:effectRef idx="0"/>
            <a:fontRef idx="minor"/>
          </p:style>
        </p:sp>
        <p:sp>
          <p:nvSpPr>
            <p:cNvPr id="2090" name="CustomShape 38"/>
            <p:cNvSpPr/>
            <p:nvPr/>
          </p:nvSpPr>
          <p:spPr>
            <a:xfrm>
              <a:off x="5640480" y="3352320"/>
              <a:ext cx="89640" cy="59040"/>
            </a:xfrm>
            <a:prstGeom prst="rect">
              <a:avLst/>
            </a:prstGeom>
            <a:solidFill>
              <a:srgbClr val="cc9900"/>
            </a:solidFill>
            <a:ln w="9525">
              <a:solidFill>
                <a:srgbClr val="cc9900"/>
              </a:solidFill>
              <a:miter/>
            </a:ln>
          </p:spPr>
          <p:style>
            <a:lnRef idx="0"/>
            <a:fillRef idx="0"/>
            <a:effectRef idx="0"/>
            <a:fontRef idx="minor"/>
          </p:style>
        </p:sp>
      </p:grpSp>
      <p:sp>
        <p:nvSpPr>
          <p:cNvPr id="2091" name="CustomShape 39"/>
          <p:cNvSpPr/>
          <p:nvPr/>
        </p:nvSpPr>
        <p:spPr>
          <a:xfrm>
            <a:off x="8354160" y="2766600"/>
            <a:ext cx="1294560" cy="1978560"/>
          </a:xfrm>
          <a:prstGeom prst="rect">
            <a:avLst/>
          </a:prstGeom>
          <a:solidFill>
            <a:srgbClr val="000099"/>
          </a:solidFill>
          <a:ln w="0">
            <a:noFill/>
          </a:ln>
        </p:spPr>
        <p:style>
          <a:lnRef idx="0"/>
          <a:fillRef idx="0"/>
          <a:effectRef idx="0"/>
          <a:fontRef idx="minor"/>
        </p:style>
      </p:sp>
      <p:sp>
        <p:nvSpPr>
          <p:cNvPr id="2092" name="CustomShape 40"/>
          <p:cNvSpPr/>
          <p:nvPr/>
        </p:nvSpPr>
        <p:spPr>
          <a:xfrm>
            <a:off x="8316000" y="2820240"/>
            <a:ext cx="1270800" cy="1977120"/>
          </a:xfrm>
          <a:prstGeom prst="rect">
            <a:avLst/>
          </a:prstGeom>
          <a:solidFill>
            <a:srgbClr val="ffffff"/>
          </a:solidFill>
          <a:ln w="28575">
            <a:solidFill>
              <a:srgbClr val="000000"/>
            </a:solidFill>
            <a:miter/>
          </a:ln>
        </p:spPr>
        <p:style>
          <a:lnRef idx="0"/>
          <a:fillRef idx="0"/>
          <a:effectRef idx="0"/>
          <a:fontRef idx="minor"/>
        </p:style>
      </p:sp>
      <p:sp>
        <p:nvSpPr>
          <p:cNvPr id="2093" name="Line 41"/>
          <p:cNvSpPr/>
          <p:nvPr/>
        </p:nvSpPr>
        <p:spPr>
          <a:xfrm>
            <a:off x="8325360" y="3580560"/>
            <a:ext cx="1263600" cy="3240"/>
          </a:xfrm>
          <a:prstGeom prst="line">
            <a:avLst/>
          </a:prstGeom>
          <a:ln w="28575">
            <a:solidFill>
              <a:srgbClr val="000000"/>
            </a:solidFill>
            <a:round/>
          </a:ln>
        </p:spPr>
        <p:style>
          <a:lnRef idx="0"/>
          <a:fillRef idx="0"/>
          <a:effectRef idx="0"/>
          <a:fontRef idx="minor"/>
        </p:style>
      </p:sp>
      <p:sp>
        <p:nvSpPr>
          <p:cNvPr id="2094" name="CustomShape 42"/>
          <p:cNvSpPr/>
          <p:nvPr/>
        </p:nvSpPr>
        <p:spPr>
          <a:xfrm>
            <a:off x="8282880" y="356328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transport</a:t>
            </a:r>
            <a:endParaRPr b="0" lang="en-US" sz="1400" spc="-1" strike="noStrike">
              <a:latin typeface="Arial"/>
            </a:endParaRPr>
          </a:p>
        </p:txBody>
      </p:sp>
      <p:sp>
        <p:nvSpPr>
          <p:cNvPr id="2095" name="Line 43"/>
          <p:cNvSpPr/>
          <p:nvPr/>
        </p:nvSpPr>
        <p:spPr>
          <a:xfrm>
            <a:off x="8333280" y="3901320"/>
            <a:ext cx="1263600" cy="3240"/>
          </a:xfrm>
          <a:prstGeom prst="line">
            <a:avLst/>
          </a:prstGeom>
          <a:ln w="28575">
            <a:solidFill>
              <a:srgbClr val="000000"/>
            </a:solidFill>
            <a:round/>
          </a:ln>
        </p:spPr>
        <p:style>
          <a:lnRef idx="0"/>
          <a:fillRef idx="0"/>
          <a:effectRef idx="0"/>
          <a:fontRef idx="minor"/>
        </p:style>
      </p:sp>
      <p:sp>
        <p:nvSpPr>
          <p:cNvPr id="2096" name="Line 44"/>
          <p:cNvSpPr/>
          <p:nvPr/>
        </p:nvSpPr>
        <p:spPr>
          <a:xfrm>
            <a:off x="8319240" y="4210920"/>
            <a:ext cx="1263600" cy="3240"/>
          </a:xfrm>
          <a:prstGeom prst="line">
            <a:avLst/>
          </a:prstGeom>
          <a:ln w="28575">
            <a:solidFill>
              <a:srgbClr val="000000"/>
            </a:solidFill>
            <a:round/>
          </a:ln>
        </p:spPr>
        <p:style>
          <a:lnRef idx="0"/>
          <a:fillRef idx="0"/>
          <a:effectRef idx="0"/>
          <a:fontRef idx="minor"/>
        </p:style>
      </p:sp>
      <p:sp>
        <p:nvSpPr>
          <p:cNvPr id="2097" name="Line 45"/>
          <p:cNvSpPr/>
          <p:nvPr/>
        </p:nvSpPr>
        <p:spPr>
          <a:xfrm>
            <a:off x="8319240" y="4496760"/>
            <a:ext cx="1263600" cy="2880"/>
          </a:xfrm>
          <a:prstGeom prst="line">
            <a:avLst/>
          </a:prstGeom>
          <a:ln w="28575">
            <a:solidFill>
              <a:srgbClr val="000000"/>
            </a:solidFill>
            <a:round/>
          </a:ln>
        </p:spPr>
        <p:style>
          <a:lnRef idx="0"/>
          <a:fillRef idx="0"/>
          <a:effectRef idx="0"/>
          <a:fontRef idx="minor"/>
        </p:style>
      </p:sp>
      <p:sp>
        <p:nvSpPr>
          <p:cNvPr id="2098" name="CustomShape 46"/>
          <p:cNvSpPr/>
          <p:nvPr/>
        </p:nvSpPr>
        <p:spPr>
          <a:xfrm>
            <a:off x="8317800" y="281088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application</a:t>
            </a:r>
            <a:endParaRPr b="0" lang="en-US" sz="1400" spc="-1" strike="noStrike">
              <a:latin typeface="Arial"/>
            </a:endParaRPr>
          </a:p>
        </p:txBody>
      </p:sp>
      <p:sp>
        <p:nvSpPr>
          <p:cNvPr id="2099" name="CustomShape 47"/>
          <p:cNvSpPr/>
          <p:nvPr/>
        </p:nvSpPr>
        <p:spPr>
          <a:xfrm>
            <a:off x="8273160" y="446832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physical</a:t>
            </a:r>
            <a:endParaRPr b="0" lang="en-US" sz="1400" spc="-1" strike="noStrike">
              <a:latin typeface="Arial"/>
            </a:endParaRPr>
          </a:p>
        </p:txBody>
      </p:sp>
      <p:sp>
        <p:nvSpPr>
          <p:cNvPr id="2100" name="CustomShape 48"/>
          <p:cNvSpPr/>
          <p:nvPr/>
        </p:nvSpPr>
        <p:spPr>
          <a:xfrm>
            <a:off x="8292240" y="418248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link</a:t>
            </a:r>
            <a:endParaRPr b="0" lang="en-US" sz="1400" spc="-1" strike="noStrike">
              <a:latin typeface="Arial"/>
            </a:endParaRPr>
          </a:p>
        </p:txBody>
      </p:sp>
      <p:sp>
        <p:nvSpPr>
          <p:cNvPr id="2101" name="CustomShape 49"/>
          <p:cNvSpPr/>
          <p:nvPr/>
        </p:nvSpPr>
        <p:spPr>
          <a:xfrm>
            <a:off x="8282880" y="388728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network</a:t>
            </a:r>
            <a:endParaRPr b="0" lang="en-US" sz="1400" spc="-1" strike="noStrike">
              <a:latin typeface="Arial"/>
            </a:endParaRPr>
          </a:p>
        </p:txBody>
      </p:sp>
      <p:sp>
        <p:nvSpPr>
          <p:cNvPr id="2102" name="CustomShape 50"/>
          <p:cNvSpPr/>
          <p:nvPr/>
        </p:nvSpPr>
        <p:spPr>
          <a:xfrm>
            <a:off x="8652600" y="3119040"/>
            <a:ext cx="595800" cy="302400"/>
          </a:xfrm>
          <a:prstGeom prst="ellipse">
            <a:avLst/>
          </a:prstGeom>
          <a:solidFill>
            <a:srgbClr val="cc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600" spc="-1" strike="noStrike">
                <a:solidFill>
                  <a:srgbClr val="000000"/>
                </a:solidFill>
                <a:latin typeface="Arial"/>
                <a:ea typeface="ＭＳ Ｐゴシック"/>
              </a:rPr>
              <a:t>P4</a:t>
            </a:r>
            <a:endParaRPr b="0" lang="en-US" sz="1600" spc="-1" strike="noStrike">
              <a:latin typeface="Arial"/>
            </a:endParaRPr>
          </a:p>
        </p:txBody>
      </p:sp>
      <p:sp>
        <p:nvSpPr>
          <p:cNvPr id="2103" name="CustomShape 51"/>
          <p:cNvSpPr/>
          <p:nvPr/>
        </p:nvSpPr>
        <p:spPr>
          <a:xfrm>
            <a:off x="9613080" y="2787120"/>
            <a:ext cx="502200" cy="2131200"/>
          </a:xfrm>
          <a:custGeom>
            <a:avLst/>
            <a:gdLst/>
            <a:ahLst/>
            <a:rect l="l" t="t" r="r" b="b"/>
            <a:pathLst>
              <a:path w="318" h="1344">
                <a:moveTo>
                  <a:pt x="318" y="1344"/>
                </a:moveTo>
                <a:lnTo>
                  <a:pt x="12" y="0"/>
                </a:lnTo>
                <a:lnTo>
                  <a:pt x="0" y="1224"/>
                </a:lnTo>
                <a:lnTo>
                  <a:pt x="121" y="1344"/>
                </a:lnTo>
                <a:lnTo>
                  <a:pt x="318" y="1344"/>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grpSp>
        <p:nvGrpSpPr>
          <p:cNvPr id="2104" name="Group 52"/>
          <p:cNvGrpSpPr/>
          <p:nvPr/>
        </p:nvGrpSpPr>
        <p:grpSpPr>
          <a:xfrm>
            <a:off x="8646480" y="3450600"/>
            <a:ext cx="618120" cy="202320"/>
            <a:chOff x="8646480" y="3450600"/>
            <a:chExt cx="618120" cy="202320"/>
          </a:xfrm>
        </p:grpSpPr>
        <p:sp>
          <p:nvSpPr>
            <p:cNvPr id="2105" name="CustomShape 53"/>
            <p:cNvSpPr/>
            <p:nvPr/>
          </p:nvSpPr>
          <p:spPr>
            <a:xfrm>
              <a:off x="8646480" y="3450600"/>
              <a:ext cx="618120" cy="202320"/>
            </a:xfrm>
            <a:prstGeom prst="rect">
              <a:avLst/>
            </a:prstGeom>
            <a:solidFill>
              <a:srgbClr val="ffff00"/>
            </a:solidFill>
            <a:ln w="9525">
              <a:solidFill>
                <a:srgbClr val="000000"/>
              </a:solidFill>
              <a:miter/>
            </a:ln>
          </p:spPr>
          <p:style>
            <a:lnRef idx="0"/>
            <a:fillRef idx="0"/>
            <a:effectRef idx="0"/>
            <a:fontRef idx="minor"/>
          </p:style>
        </p:sp>
        <p:sp>
          <p:nvSpPr>
            <p:cNvPr id="2106" name="CustomShape 54"/>
            <p:cNvSpPr/>
            <p:nvPr/>
          </p:nvSpPr>
          <p:spPr>
            <a:xfrm>
              <a:off x="8768160" y="3477240"/>
              <a:ext cx="367560" cy="153000"/>
            </a:xfrm>
            <a:prstGeom prst="rect">
              <a:avLst/>
            </a:prstGeom>
            <a:solidFill>
              <a:srgbClr val="ffffff"/>
            </a:solidFill>
            <a:ln w="9525">
              <a:solidFill>
                <a:srgbClr val="cc9900"/>
              </a:solidFill>
              <a:miter/>
            </a:ln>
          </p:spPr>
          <p:style>
            <a:lnRef idx="0"/>
            <a:fillRef idx="0"/>
            <a:effectRef idx="0"/>
            <a:fontRef idx="minor"/>
          </p:style>
        </p:sp>
        <p:sp>
          <p:nvSpPr>
            <p:cNvPr id="2107" name="CustomShape 55"/>
            <p:cNvSpPr/>
            <p:nvPr/>
          </p:nvSpPr>
          <p:spPr>
            <a:xfrm>
              <a:off x="9162000" y="3569400"/>
              <a:ext cx="61920" cy="52920"/>
            </a:xfrm>
            <a:prstGeom prst="rect">
              <a:avLst/>
            </a:prstGeom>
            <a:solidFill>
              <a:srgbClr val="cc9900"/>
            </a:solidFill>
            <a:ln w="9525">
              <a:solidFill>
                <a:srgbClr val="cc9900"/>
              </a:solidFill>
              <a:miter/>
            </a:ln>
          </p:spPr>
          <p:style>
            <a:lnRef idx="0"/>
            <a:fillRef idx="0"/>
            <a:effectRef idx="0"/>
            <a:fontRef idx="minor"/>
          </p:style>
        </p:sp>
        <p:sp>
          <p:nvSpPr>
            <p:cNvPr id="2108" name="CustomShape 56"/>
            <p:cNvSpPr/>
            <p:nvPr/>
          </p:nvSpPr>
          <p:spPr>
            <a:xfrm>
              <a:off x="8672400" y="3571560"/>
              <a:ext cx="61920" cy="52920"/>
            </a:xfrm>
            <a:prstGeom prst="rect">
              <a:avLst/>
            </a:prstGeom>
            <a:solidFill>
              <a:srgbClr val="cc9900"/>
            </a:solidFill>
            <a:ln w="9525">
              <a:solidFill>
                <a:srgbClr val="cc9900"/>
              </a:solidFill>
              <a:miter/>
            </a:ln>
          </p:spPr>
          <p:style>
            <a:lnRef idx="0"/>
            <a:fillRef idx="0"/>
            <a:effectRef idx="0"/>
            <a:fontRef idx="minor"/>
          </p:style>
        </p:sp>
      </p:grpSp>
      <p:sp>
        <p:nvSpPr>
          <p:cNvPr id="2109" name="CustomShape 57"/>
          <p:cNvSpPr/>
          <p:nvPr/>
        </p:nvSpPr>
        <p:spPr>
          <a:xfrm>
            <a:off x="7968960" y="2094840"/>
            <a:ext cx="4187160" cy="653040"/>
          </a:xfrm>
          <a:prstGeom prst="rect">
            <a:avLst/>
          </a:prstGeom>
          <a:noFill/>
          <a:ln w="0">
            <a:noFill/>
          </a:ln>
        </p:spPr>
        <p:style>
          <a:lnRef idx="0"/>
          <a:fillRef idx="0"/>
          <a:effectRef idx="0"/>
          <a:fontRef idx="minor"/>
        </p:style>
        <p:txBody>
          <a:bodyPr lIns="90000" rIns="90000" tIns="45000" bIns="45000">
            <a:noAutofit/>
          </a:bodyPr>
          <a:p>
            <a:pPr marL="115920" indent="-113400">
              <a:lnSpc>
                <a:spcPct val="85000"/>
              </a:lnSpc>
              <a:spcBef>
                <a:spcPts val="360"/>
              </a:spcBef>
              <a:tabLst>
                <a:tab algn="l" pos="0"/>
              </a:tabLst>
            </a:pPr>
            <a:r>
              <a:rPr b="1" lang="en-US" sz="1800" spc="-1" strike="noStrike">
                <a:solidFill>
                  <a:srgbClr val="000000"/>
                </a:solidFill>
                <a:latin typeface="Courier New"/>
                <a:ea typeface="ＭＳ Ｐゴシック"/>
              </a:rPr>
              <a:t>DatagramSocket mySocket1 = new DatagramSocket (</a:t>
            </a:r>
            <a:r>
              <a:rPr b="1" lang="en-US" sz="1800" spc="-1" strike="noStrike">
                <a:solidFill>
                  <a:srgbClr val="cc0000"/>
                </a:solidFill>
                <a:latin typeface="Courier New"/>
                <a:ea typeface="ＭＳ Ｐゴシック"/>
              </a:rPr>
              <a:t>5775</a:t>
            </a:r>
            <a:r>
              <a:rPr b="1" lang="en-US" sz="1800" spc="-1" strike="noStrike">
                <a:solidFill>
                  <a:srgbClr val="000000"/>
                </a:solidFill>
                <a:latin typeface="Courier New"/>
                <a:ea typeface="ＭＳ Ｐゴシック"/>
              </a:rPr>
              <a:t>);</a:t>
            </a:r>
            <a:endParaRPr b="0" lang="en-US" sz="1800" spc="-1" strike="noStrike">
              <a:latin typeface="Arial"/>
            </a:endParaRPr>
          </a:p>
          <a:p>
            <a:pPr marL="115920" indent="-113400">
              <a:lnSpc>
                <a:spcPct val="85000"/>
              </a:lnSpc>
              <a:spcBef>
                <a:spcPts val="360"/>
              </a:spcBef>
              <a:tabLst>
                <a:tab algn="l" pos="0"/>
              </a:tabLst>
            </a:pPr>
            <a:endParaRPr b="0" lang="en-US" sz="1800" spc="-1" strike="noStrike">
              <a:latin typeface="Arial"/>
            </a:endParaRPr>
          </a:p>
        </p:txBody>
      </p:sp>
      <p:sp>
        <p:nvSpPr>
          <p:cNvPr id="2110" name="CustomShape 58"/>
          <p:cNvSpPr/>
          <p:nvPr/>
        </p:nvSpPr>
        <p:spPr>
          <a:xfrm>
            <a:off x="496440" y="2088720"/>
            <a:ext cx="3753000" cy="653040"/>
          </a:xfrm>
          <a:prstGeom prst="rect">
            <a:avLst/>
          </a:prstGeom>
          <a:noFill/>
          <a:ln w="0">
            <a:noFill/>
          </a:ln>
        </p:spPr>
        <p:style>
          <a:lnRef idx="0"/>
          <a:fillRef idx="0"/>
          <a:effectRef idx="0"/>
          <a:fontRef idx="minor"/>
        </p:style>
        <p:txBody>
          <a:bodyPr lIns="90000" rIns="90000" tIns="45000" bIns="45000">
            <a:noAutofit/>
          </a:bodyPr>
          <a:p>
            <a:pPr marL="115920" indent="-113400">
              <a:lnSpc>
                <a:spcPct val="85000"/>
              </a:lnSpc>
              <a:spcBef>
                <a:spcPts val="360"/>
              </a:spcBef>
              <a:tabLst>
                <a:tab algn="l" pos="0"/>
              </a:tabLst>
            </a:pPr>
            <a:r>
              <a:rPr b="1" lang="en-US" sz="1800" spc="-1" strike="noStrike">
                <a:solidFill>
                  <a:srgbClr val="000000"/>
                </a:solidFill>
                <a:latin typeface="Courier New"/>
                <a:ea typeface="ＭＳ Ｐゴシック"/>
              </a:rPr>
              <a:t>DatagramSocket mySocket2 = new DatagramSocket</a:t>
            </a:r>
            <a:endParaRPr b="0" lang="en-US" sz="1800" spc="-1" strike="noStrike">
              <a:latin typeface="Arial"/>
            </a:endParaRPr>
          </a:p>
          <a:p>
            <a:pPr marL="115920" indent="-113400">
              <a:lnSpc>
                <a:spcPct val="85000"/>
              </a:lnSpc>
              <a:spcBef>
                <a:spcPts val="360"/>
              </a:spcBef>
              <a:tabLst>
                <a:tab algn="l" pos="0"/>
              </a:tabLst>
            </a:pPr>
            <a:r>
              <a:rPr b="1" lang="en-US" sz="1800" spc="-1" strike="noStrike">
                <a:solidFill>
                  <a:srgbClr val="000000"/>
                </a:solidFill>
                <a:latin typeface="Courier New"/>
                <a:ea typeface="ＭＳ Ｐゴシック"/>
              </a:rPr>
              <a:t> </a:t>
            </a:r>
            <a:r>
              <a:rPr b="1" lang="en-US" sz="1800" spc="-1" strike="noStrike">
                <a:solidFill>
                  <a:srgbClr val="000000"/>
                </a:solidFill>
                <a:latin typeface="Courier New"/>
                <a:ea typeface="ＭＳ Ｐゴシック"/>
              </a:rPr>
              <a:t>(</a:t>
            </a:r>
            <a:r>
              <a:rPr b="1" lang="en-US" sz="1800" spc="-1" strike="noStrike">
                <a:solidFill>
                  <a:srgbClr val="cc0000"/>
                </a:solidFill>
                <a:latin typeface="Courier New"/>
                <a:ea typeface="ＭＳ Ｐゴシック"/>
              </a:rPr>
              <a:t>9157</a:t>
            </a:r>
            <a:r>
              <a:rPr b="1" lang="en-US" sz="1800" spc="-1" strike="noStrike">
                <a:solidFill>
                  <a:srgbClr val="000000"/>
                </a:solidFill>
                <a:latin typeface="Courier New"/>
                <a:ea typeface="ＭＳ Ｐゴシック"/>
              </a:rPr>
              <a:t>);</a:t>
            </a:r>
            <a:endParaRPr b="0" lang="en-US" sz="1800" spc="-1" strike="noStrike">
              <a:latin typeface="Arial"/>
            </a:endParaRPr>
          </a:p>
          <a:p>
            <a:pPr marL="115920" indent="-113400">
              <a:lnSpc>
                <a:spcPct val="85000"/>
              </a:lnSpc>
              <a:spcBef>
                <a:spcPts val="400"/>
              </a:spcBef>
              <a:tabLst>
                <a:tab algn="l" pos="0"/>
              </a:tabLst>
            </a:pPr>
            <a:endParaRPr b="0" lang="en-US" sz="1800" spc="-1" strike="noStrike">
              <a:latin typeface="Arial"/>
            </a:endParaRPr>
          </a:p>
        </p:txBody>
      </p:sp>
      <p:sp>
        <p:nvSpPr>
          <p:cNvPr id="2111" name="Line 59"/>
          <p:cNvSpPr/>
          <p:nvPr/>
        </p:nvSpPr>
        <p:spPr>
          <a:xfrm>
            <a:off x="3023280" y="3531600"/>
            <a:ext cx="360" cy="2176200"/>
          </a:xfrm>
          <a:prstGeom prst="line">
            <a:avLst/>
          </a:prstGeom>
          <a:ln w="19050">
            <a:solidFill>
              <a:srgbClr val="cc0000"/>
            </a:solidFill>
            <a:round/>
            <a:tailEnd len="med" type="triangle" w="med"/>
          </a:ln>
        </p:spPr>
        <p:style>
          <a:lnRef idx="0"/>
          <a:fillRef idx="0"/>
          <a:effectRef idx="0"/>
          <a:fontRef idx="minor"/>
        </p:style>
      </p:sp>
      <p:sp>
        <p:nvSpPr>
          <p:cNvPr id="2112" name="Line 60"/>
          <p:cNvSpPr/>
          <p:nvPr/>
        </p:nvSpPr>
        <p:spPr>
          <a:xfrm>
            <a:off x="5953680" y="3290040"/>
            <a:ext cx="12600" cy="2408400"/>
          </a:xfrm>
          <a:prstGeom prst="line">
            <a:avLst/>
          </a:prstGeom>
          <a:ln w="19050">
            <a:solidFill>
              <a:srgbClr val="cc0000"/>
            </a:solidFill>
            <a:round/>
            <a:headEnd len="med" type="triangle" w="med"/>
          </a:ln>
        </p:spPr>
        <p:style>
          <a:lnRef idx="0"/>
          <a:fillRef idx="0"/>
          <a:effectRef idx="0"/>
          <a:fontRef idx="minor"/>
        </p:style>
      </p:sp>
      <p:sp>
        <p:nvSpPr>
          <p:cNvPr id="2113" name="Line 61"/>
          <p:cNvSpPr/>
          <p:nvPr/>
        </p:nvSpPr>
        <p:spPr>
          <a:xfrm>
            <a:off x="3023280" y="5690520"/>
            <a:ext cx="2936880" cy="360"/>
          </a:xfrm>
          <a:prstGeom prst="line">
            <a:avLst/>
          </a:prstGeom>
          <a:ln w="19050">
            <a:solidFill>
              <a:srgbClr val="cc0000"/>
            </a:solidFill>
            <a:round/>
            <a:tailEnd len="med" type="triangle" w="med"/>
          </a:ln>
        </p:spPr>
        <p:style>
          <a:lnRef idx="0"/>
          <a:fillRef idx="0"/>
          <a:effectRef idx="0"/>
          <a:fontRef idx="minor"/>
        </p:style>
      </p:sp>
      <p:sp>
        <p:nvSpPr>
          <p:cNvPr id="2114" name="Line 62"/>
          <p:cNvSpPr/>
          <p:nvPr/>
        </p:nvSpPr>
        <p:spPr>
          <a:xfrm>
            <a:off x="5829840" y="3303000"/>
            <a:ext cx="360" cy="2246040"/>
          </a:xfrm>
          <a:prstGeom prst="line">
            <a:avLst/>
          </a:prstGeom>
          <a:ln w="19050">
            <a:solidFill>
              <a:srgbClr val="cc0000"/>
            </a:solidFill>
            <a:round/>
            <a:tailEnd len="med" type="triangle" w="med"/>
          </a:ln>
        </p:spPr>
        <p:style>
          <a:lnRef idx="0"/>
          <a:fillRef idx="0"/>
          <a:effectRef idx="0"/>
          <a:fontRef idx="minor"/>
        </p:style>
      </p:sp>
      <p:sp>
        <p:nvSpPr>
          <p:cNvPr id="2115" name="Line 63"/>
          <p:cNvSpPr/>
          <p:nvPr/>
        </p:nvSpPr>
        <p:spPr>
          <a:xfrm>
            <a:off x="3131280" y="5531760"/>
            <a:ext cx="2739960" cy="360"/>
          </a:xfrm>
          <a:prstGeom prst="line">
            <a:avLst/>
          </a:prstGeom>
          <a:ln w="19050">
            <a:solidFill>
              <a:srgbClr val="cc0000"/>
            </a:solidFill>
            <a:round/>
            <a:headEnd len="med" type="triangle" w="med"/>
          </a:ln>
        </p:spPr>
        <p:style>
          <a:lnRef idx="0"/>
          <a:fillRef idx="0"/>
          <a:effectRef idx="0"/>
          <a:fontRef idx="minor"/>
        </p:style>
      </p:sp>
      <p:sp>
        <p:nvSpPr>
          <p:cNvPr id="2116" name="Line 64"/>
          <p:cNvSpPr/>
          <p:nvPr/>
        </p:nvSpPr>
        <p:spPr>
          <a:xfrm>
            <a:off x="3124800" y="3518640"/>
            <a:ext cx="12600" cy="2017800"/>
          </a:xfrm>
          <a:prstGeom prst="line">
            <a:avLst/>
          </a:prstGeom>
          <a:ln w="19050">
            <a:solidFill>
              <a:srgbClr val="cc0000"/>
            </a:solidFill>
            <a:round/>
            <a:headEnd len="med" type="triangle" w="med"/>
          </a:ln>
        </p:spPr>
        <p:style>
          <a:lnRef idx="0"/>
          <a:fillRef idx="0"/>
          <a:effectRef idx="0"/>
          <a:fontRef idx="minor"/>
        </p:style>
      </p:sp>
      <p:sp>
        <p:nvSpPr>
          <p:cNvPr id="2117" name="Line 65"/>
          <p:cNvSpPr/>
          <p:nvPr/>
        </p:nvSpPr>
        <p:spPr>
          <a:xfrm>
            <a:off x="9033480" y="3569400"/>
            <a:ext cx="360" cy="2176560"/>
          </a:xfrm>
          <a:prstGeom prst="line">
            <a:avLst/>
          </a:prstGeom>
          <a:ln w="19050">
            <a:solidFill>
              <a:srgbClr val="cc0000"/>
            </a:solidFill>
            <a:round/>
            <a:tailEnd len="med" type="triangle" w="med"/>
          </a:ln>
        </p:spPr>
        <p:style>
          <a:lnRef idx="0"/>
          <a:fillRef idx="0"/>
          <a:effectRef idx="0"/>
          <a:fontRef idx="minor"/>
        </p:style>
      </p:sp>
      <p:sp>
        <p:nvSpPr>
          <p:cNvPr id="2118" name="Line 66"/>
          <p:cNvSpPr/>
          <p:nvPr/>
        </p:nvSpPr>
        <p:spPr>
          <a:xfrm>
            <a:off x="8916120" y="3537720"/>
            <a:ext cx="12600" cy="2017800"/>
          </a:xfrm>
          <a:prstGeom prst="line">
            <a:avLst/>
          </a:prstGeom>
          <a:ln w="19050">
            <a:solidFill>
              <a:srgbClr val="cc0000"/>
            </a:solidFill>
            <a:round/>
            <a:headEnd len="med" type="triangle" w="med"/>
          </a:ln>
        </p:spPr>
        <p:style>
          <a:lnRef idx="0"/>
          <a:fillRef idx="0"/>
          <a:effectRef idx="0"/>
          <a:fontRef idx="minor"/>
        </p:style>
      </p:sp>
      <p:sp>
        <p:nvSpPr>
          <p:cNvPr id="2119" name="Line 67"/>
          <p:cNvSpPr/>
          <p:nvPr/>
        </p:nvSpPr>
        <p:spPr>
          <a:xfrm>
            <a:off x="6096600" y="3309120"/>
            <a:ext cx="12600" cy="2408400"/>
          </a:xfrm>
          <a:prstGeom prst="line">
            <a:avLst/>
          </a:prstGeom>
          <a:ln w="19050">
            <a:solidFill>
              <a:srgbClr val="cc0000"/>
            </a:solidFill>
            <a:round/>
            <a:headEnd len="med" type="triangle" w="med"/>
          </a:ln>
        </p:spPr>
        <p:style>
          <a:lnRef idx="0"/>
          <a:fillRef idx="0"/>
          <a:effectRef idx="0"/>
          <a:fontRef idx="minor"/>
        </p:style>
      </p:sp>
      <p:sp>
        <p:nvSpPr>
          <p:cNvPr id="2120" name="Line 68"/>
          <p:cNvSpPr/>
          <p:nvPr/>
        </p:nvSpPr>
        <p:spPr>
          <a:xfrm>
            <a:off x="6229800" y="3321720"/>
            <a:ext cx="360" cy="2246400"/>
          </a:xfrm>
          <a:prstGeom prst="line">
            <a:avLst/>
          </a:prstGeom>
          <a:ln w="19050">
            <a:solidFill>
              <a:srgbClr val="cc0000"/>
            </a:solidFill>
            <a:round/>
            <a:tailEnd len="med" type="triangle" w="med"/>
          </a:ln>
        </p:spPr>
        <p:style>
          <a:lnRef idx="0"/>
          <a:fillRef idx="0"/>
          <a:effectRef idx="0"/>
          <a:fontRef idx="minor"/>
        </p:style>
      </p:sp>
      <p:sp>
        <p:nvSpPr>
          <p:cNvPr id="2121" name="Line 69"/>
          <p:cNvSpPr/>
          <p:nvPr/>
        </p:nvSpPr>
        <p:spPr>
          <a:xfrm>
            <a:off x="6118920" y="5709600"/>
            <a:ext cx="2936880" cy="360"/>
          </a:xfrm>
          <a:prstGeom prst="line">
            <a:avLst/>
          </a:prstGeom>
          <a:ln w="19050">
            <a:solidFill>
              <a:srgbClr val="cc0000"/>
            </a:solidFill>
            <a:round/>
            <a:headEnd len="med" type="triangle" w="med"/>
          </a:ln>
        </p:spPr>
        <p:style>
          <a:lnRef idx="0"/>
          <a:fillRef idx="0"/>
          <a:effectRef idx="0"/>
          <a:fontRef idx="minor"/>
        </p:style>
      </p:sp>
      <p:sp>
        <p:nvSpPr>
          <p:cNvPr id="2122" name="Line 70"/>
          <p:cNvSpPr/>
          <p:nvPr/>
        </p:nvSpPr>
        <p:spPr>
          <a:xfrm>
            <a:off x="6204600" y="5541120"/>
            <a:ext cx="2739960" cy="360"/>
          </a:xfrm>
          <a:prstGeom prst="line">
            <a:avLst/>
          </a:prstGeom>
          <a:ln w="19050">
            <a:solidFill>
              <a:srgbClr val="cc0000"/>
            </a:solidFill>
            <a:round/>
            <a:tailEnd len="med" type="triangle" w="med"/>
          </a:ln>
        </p:spPr>
        <p:style>
          <a:lnRef idx="0"/>
          <a:fillRef idx="0"/>
          <a:effectRef idx="0"/>
          <a:fontRef idx="minor"/>
        </p:style>
      </p:sp>
      <p:grpSp>
        <p:nvGrpSpPr>
          <p:cNvPr id="2123" name="Group 71"/>
          <p:cNvGrpSpPr/>
          <p:nvPr/>
        </p:nvGrpSpPr>
        <p:grpSpPr>
          <a:xfrm>
            <a:off x="2648880" y="5790600"/>
            <a:ext cx="1761480" cy="650160"/>
            <a:chOff x="2648880" y="5790600"/>
            <a:chExt cx="1761480" cy="650160"/>
          </a:xfrm>
        </p:grpSpPr>
        <p:sp>
          <p:nvSpPr>
            <p:cNvPr id="2124" name="CustomShape 72"/>
            <p:cNvSpPr/>
            <p:nvPr/>
          </p:nvSpPr>
          <p:spPr>
            <a:xfrm>
              <a:off x="3114000" y="5790600"/>
              <a:ext cx="1073880" cy="216720"/>
            </a:xfrm>
            <a:prstGeom prst="rect">
              <a:avLst/>
            </a:prstGeom>
            <a:solidFill>
              <a:srgbClr val="3c6cdf"/>
            </a:solidFill>
            <a:ln w="9525">
              <a:solidFill>
                <a:srgbClr val="000000"/>
              </a:solidFill>
              <a:miter/>
            </a:ln>
          </p:spPr>
          <p:style>
            <a:lnRef idx="0"/>
            <a:fillRef idx="0"/>
            <a:effectRef idx="0"/>
            <a:fontRef idx="minor"/>
          </p:style>
        </p:sp>
        <p:sp>
          <p:nvSpPr>
            <p:cNvPr id="2125" name="Line 73"/>
            <p:cNvSpPr/>
            <p:nvPr/>
          </p:nvSpPr>
          <p:spPr>
            <a:xfrm>
              <a:off x="4107600" y="5907960"/>
              <a:ext cx="277560" cy="360"/>
            </a:xfrm>
            <a:prstGeom prst="line">
              <a:avLst/>
            </a:prstGeom>
            <a:ln w="38100">
              <a:solidFill>
                <a:srgbClr val="cc0000"/>
              </a:solidFill>
              <a:round/>
              <a:tailEnd len="med" type="triangle" w="med"/>
            </a:ln>
          </p:spPr>
          <p:style>
            <a:lnRef idx="0"/>
            <a:fillRef idx="0"/>
            <a:effectRef idx="0"/>
            <a:fontRef idx="minor"/>
          </p:style>
        </p:sp>
        <p:sp>
          <p:nvSpPr>
            <p:cNvPr id="2126" name="CustomShape 74"/>
            <p:cNvSpPr/>
            <p:nvPr/>
          </p:nvSpPr>
          <p:spPr>
            <a:xfrm>
              <a:off x="2648880" y="5988960"/>
              <a:ext cx="1761480" cy="451800"/>
            </a:xfrm>
            <a:prstGeom prst="rect">
              <a:avLst/>
            </a:prstGeom>
            <a:noFill/>
            <a:ln w="0">
              <a:noFill/>
            </a:ln>
          </p:spPr>
          <p:style>
            <a:lnRef idx="0"/>
            <a:fillRef idx="0"/>
            <a:effectRef idx="0"/>
            <a:fontRef idx="minor"/>
          </p:style>
          <p:txBody>
            <a:bodyPr wrap="none" lIns="90000" rIns="90000" tIns="45000" bIns="45000">
              <a:spAutoFit/>
            </a:bodyPr>
            <a:p>
              <a:pPr algn="r">
                <a:lnSpc>
                  <a:spcPct val="85000"/>
                </a:lnSpc>
                <a:tabLst>
                  <a:tab algn="l" pos="0"/>
                </a:tabLst>
              </a:pPr>
              <a:r>
                <a:rPr b="0" lang="en-US" sz="1400" spc="-1" strike="noStrike">
                  <a:solidFill>
                    <a:srgbClr val="000000"/>
                  </a:solidFill>
                  <a:latin typeface="Tahoma"/>
                  <a:ea typeface="ＭＳ Ｐゴシック"/>
                </a:rPr>
                <a:t>source port: 9157</a:t>
              </a:r>
              <a:endParaRPr b="0" lang="en-US" sz="1400" spc="-1" strike="noStrike">
                <a:latin typeface="Arial"/>
              </a:endParaRPr>
            </a:p>
            <a:p>
              <a:pPr algn="r">
                <a:lnSpc>
                  <a:spcPct val="85000"/>
                </a:lnSpc>
                <a:tabLst>
                  <a:tab algn="l" pos="0"/>
                </a:tabLst>
              </a:pPr>
              <a:r>
                <a:rPr b="0" lang="en-US" sz="1400" spc="-1" strike="noStrike">
                  <a:solidFill>
                    <a:srgbClr val="000000"/>
                  </a:solidFill>
                  <a:latin typeface="Tahoma"/>
                  <a:ea typeface="ＭＳ Ｐゴシック"/>
                </a:rPr>
                <a:t>dest port: 6428</a:t>
              </a:r>
              <a:endParaRPr b="0" lang="en-US" sz="1400" spc="-1" strike="noStrike">
                <a:latin typeface="Arial"/>
              </a:endParaRPr>
            </a:p>
          </p:txBody>
        </p:sp>
      </p:grpSp>
      <p:grpSp>
        <p:nvGrpSpPr>
          <p:cNvPr id="2127" name="Group 75"/>
          <p:cNvGrpSpPr/>
          <p:nvPr/>
        </p:nvGrpSpPr>
        <p:grpSpPr>
          <a:xfrm>
            <a:off x="4039200" y="4914360"/>
            <a:ext cx="1784160" cy="650160"/>
            <a:chOff x="4039200" y="4914360"/>
            <a:chExt cx="1784160" cy="650160"/>
          </a:xfrm>
        </p:grpSpPr>
        <p:sp>
          <p:nvSpPr>
            <p:cNvPr id="2128" name="CustomShape 76"/>
            <p:cNvSpPr/>
            <p:nvPr/>
          </p:nvSpPr>
          <p:spPr>
            <a:xfrm>
              <a:off x="4226760" y="4914360"/>
              <a:ext cx="1073880" cy="216720"/>
            </a:xfrm>
            <a:prstGeom prst="rect">
              <a:avLst/>
            </a:prstGeom>
            <a:solidFill>
              <a:srgbClr val="3c6cdf"/>
            </a:solidFill>
            <a:ln w="9525">
              <a:solidFill>
                <a:srgbClr val="000000"/>
              </a:solidFill>
              <a:miter/>
            </a:ln>
          </p:spPr>
          <p:style>
            <a:lnRef idx="0"/>
            <a:fillRef idx="0"/>
            <a:effectRef idx="0"/>
            <a:fontRef idx="minor"/>
          </p:style>
        </p:sp>
        <p:sp>
          <p:nvSpPr>
            <p:cNvPr id="2129" name="Line 77"/>
            <p:cNvSpPr/>
            <p:nvPr/>
          </p:nvSpPr>
          <p:spPr>
            <a:xfrm>
              <a:off x="4039200" y="5053320"/>
              <a:ext cx="277920" cy="360"/>
            </a:xfrm>
            <a:prstGeom prst="line">
              <a:avLst/>
            </a:prstGeom>
            <a:ln w="38100">
              <a:solidFill>
                <a:srgbClr val="cc0000"/>
              </a:solidFill>
              <a:round/>
              <a:headEnd len="med" type="triangle" w="med"/>
            </a:ln>
          </p:spPr>
          <p:style>
            <a:lnRef idx="0"/>
            <a:fillRef idx="0"/>
            <a:effectRef idx="0"/>
            <a:fontRef idx="minor"/>
          </p:style>
        </p:sp>
        <p:sp>
          <p:nvSpPr>
            <p:cNvPr id="2130" name="CustomShape 78"/>
            <p:cNvSpPr/>
            <p:nvPr/>
          </p:nvSpPr>
          <p:spPr>
            <a:xfrm>
              <a:off x="4061880" y="5112720"/>
              <a:ext cx="1761480" cy="451800"/>
            </a:xfrm>
            <a:prstGeom prst="rect">
              <a:avLst/>
            </a:prstGeom>
            <a:noFill/>
            <a:ln w="0">
              <a:noFill/>
            </a:ln>
          </p:spPr>
          <p:style>
            <a:lnRef idx="0"/>
            <a:fillRef idx="0"/>
            <a:effectRef idx="0"/>
            <a:fontRef idx="minor"/>
          </p:style>
          <p:txBody>
            <a:bodyPr wrap="none" lIns="90000" rIns="90000" tIns="45000" bIns="45000">
              <a:spAutoFit/>
            </a:bodyPr>
            <a:p>
              <a:pPr>
                <a:lnSpc>
                  <a:spcPct val="85000"/>
                </a:lnSpc>
                <a:tabLst>
                  <a:tab algn="l" pos="0"/>
                </a:tabLst>
              </a:pPr>
              <a:r>
                <a:rPr b="0" lang="en-US" sz="1400" spc="-1" strike="noStrike">
                  <a:solidFill>
                    <a:srgbClr val="000000"/>
                  </a:solidFill>
                  <a:latin typeface="Tahoma"/>
                  <a:ea typeface="ＭＳ Ｐゴシック"/>
                </a:rPr>
                <a:t>source port: 6428</a:t>
              </a:r>
              <a:endParaRPr b="0" lang="en-US" sz="1400" spc="-1" strike="noStrike">
                <a:latin typeface="Arial"/>
              </a:endParaRPr>
            </a:p>
            <a:p>
              <a:pPr>
                <a:lnSpc>
                  <a:spcPct val="85000"/>
                </a:lnSpc>
                <a:tabLst>
                  <a:tab algn="l" pos="0"/>
                </a:tabLst>
              </a:pPr>
              <a:r>
                <a:rPr b="0" lang="en-US" sz="1400" spc="-1" strike="noStrike">
                  <a:solidFill>
                    <a:srgbClr val="000000"/>
                  </a:solidFill>
                  <a:latin typeface="Tahoma"/>
                  <a:ea typeface="ＭＳ Ｐゴシック"/>
                </a:rPr>
                <a:t>dest port: 9157</a:t>
              </a:r>
              <a:endParaRPr b="0" lang="en-US" sz="1400" spc="-1" strike="noStrike">
                <a:latin typeface="Arial"/>
              </a:endParaRPr>
            </a:p>
          </p:txBody>
        </p:sp>
      </p:grpSp>
      <p:grpSp>
        <p:nvGrpSpPr>
          <p:cNvPr id="2131" name="Group 79"/>
          <p:cNvGrpSpPr/>
          <p:nvPr/>
        </p:nvGrpSpPr>
        <p:grpSpPr>
          <a:xfrm>
            <a:off x="6998400" y="4914360"/>
            <a:ext cx="1406520" cy="650160"/>
            <a:chOff x="6998400" y="4914360"/>
            <a:chExt cx="1406520" cy="650160"/>
          </a:xfrm>
        </p:grpSpPr>
        <p:sp>
          <p:nvSpPr>
            <p:cNvPr id="2132" name="CustomShape 80"/>
            <p:cNvSpPr/>
            <p:nvPr/>
          </p:nvSpPr>
          <p:spPr>
            <a:xfrm>
              <a:off x="7133400" y="4914360"/>
              <a:ext cx="1073880" cy="216720"/>
            </a:xfrm>
            <a:prstGeom prst="rect">
              <a:avLst/>
            </a:prstGeom>
            <a:solidFill>
              <a:srgbClr val="3c6cdf"/>
            </a:solidFill>
            <a:ln w="9525">
              <a:solidFill>
                <a:srgbClr val="000000"/>
              </a:solidFill>
              <a:miter/>
            </a:ln>
          </p:spPr>
          <p:style>
            <a:lnRef idx="0"/>
            <a:fillRef idx="0"/>
            <a:effectRef idx="0"/>
            <a:fontRef idx="minor"/>
          </p:style>
        </p:sp>
        <p:sp>
          <p:nvSpPr>
            <p:cNvPr id="2133" name="Line 81"/>
            <p:cNvSpPr/>
            <p:nvPr/>
          </p:nvSpPr>
          <p:spPr>
            <a:xfrm>
              <a:off x="8127000" y="5031720"/>
              <a:ext cx="277920" cy="360"/>
            </a:xfrm>
            <a:prstGeom prst="line">
              <a:avLst/>
            </a:prstGeom>
            <a:ln w="38100">
              <a:solidFill>
                <a:srgbClr val="cc0000"/>
              </a:solidFill>
              <a:round/>
              <a:tailEnd len="med" type="triangle" w="med"/>
            </a:ln>
          </p:spPr>
          <p:style>
            <a:lnRef idx="0"/>
            <a:fillRef idx="0"/>
            <a:effectRef idx="0"/>
            <a:fontRef idx="minor"/>
          </p:style>
        </p:sp>
        <p:sp>
          <p:nvSpPr>
            <p:cNvPr id="2134" name="CustomShape 82"/>
            <p:cNvSpPr/>
            <p:nvPr/>
          </p:nvSpPr>
          <p:spPr>
            <a:xfrm>
              <a:off x="6998400" y="5112720"/>
              <a:ext cx="1405080" cy="451800"/>
            </a:xfrm>
            <a:prstGeom prst="rect">
              <a:avLst/>
            </a:prstGeom>
            <a:noFill/>
            <a:ln w="0">
              <a:noFill/>
            </a:ln>
          </p:spPr>
          <p:style>
            <a:lnRef idx="0"/>
            <a:fillRef idx="0"/>
            <a:effectRef idx="0"/>
            <a:fontRef idx="minor"/>
          </p:style>
          <p:txBody>
            <a:bodyPr wrap="none" lIns="90000" rIns="90000" tIns="45000" bIns="45000">
              <a:spAutoFit/>
            </a:bodyPr>
            <a:p>
              <a:pPr algn="r">
                <a:lnSpc>
                  <a:spcPct val="85000"/>
                </a:lnSpc>
                <a:tabLst>
                  <a:tab algn="l" pos="0"/>
                </a:tabLst>
              </a:pPr>
              <a:r>
                <a:rPr b="0" lang="en-US" sz="1400" spc="-1" strike="noStrike">
                  <a:solidFill>
                    <a:srgbClr val="000000"/>
                  </a:solidFill>
                  <a:latin typeface="Tahoma"/>
                  <a:ea typeface="ＭＳ Ｐゴシック"/>
                </a:rPr>
                <a:t>source port: ?</a:t>
              </a:r>
              <a:endParaRPr b="0" lang="en-US" sz="1400" spc="-1" strike="noStrike">
                <a:latin typeface="Arial"/>
              </a:endParaRPr>
            </a:p>
            <a:p>
              <a:pPr algn="r">
                <a:lnSpc>
                  <a:spcPct val="85000"/>
                </a:lnSpc>
                <a:tabLst>
                  <a:tab algn="l" pos="0"/>
                </a:tabLst>
              </a:pPr>
              <a:r>
                <a:rPr b="0" lang="en-US" sz="1400" spc="-1" strike="noStrike">
                  <a:solidFill>
                    <a:srgbClr val="000000"/>
                  </a:solidFill>
                  <a:latin typeface="Tahoma"/>
                  <a:ea typeface="ＭＳ Ｐゴシック"/>
                </a:rPr>
                <a:t>dest port: ?</a:t>
              </a:r>
              <a:endParaRPr b="0" lang="en-US" sz="1400" spc="-1" strike="noStrike">
                <a:latin typeface="Arial"/>
              </a:endParaRPr>
            </a:p>
          </p:txBody>
        </p:sp>
      </p:grpSp>
      <p:grpSp>
        <p:nvGrpSpPr>
          <p:cNvPr id="2135" name="Group 83"/>
          <p:cNvGrpSpPr/>
          <p:nvPr/>
        </p:nvGrpSpPr>
        <p:grpSpPr>
          <a:xfrm>
            <a:off x="6304680" y="5768280"/>
            <a:ext cx="1454400" cy="650520"/>
            <a:chOff x="6304680" y="5768280"/>
            <a:chExt cx="1454400" cy="650520"/>
          </a:xfrm>
        </p:grpSpPr>
        <p:sp>
          <p:nvSpPr>
            <p:cNvPr id="2136" name="CustomShape 84"/>
            <p:cNvSpPr/>
            <p:nvPr/>
          </p:nvSpPr>
          <p:spPr>
            <a:xfrm>
              <a:off x="6492240" y="5768280"/>
              <a:ext cx="1073880" cy="216720"/>
            </a:xfrm>
            <a:prstGeom prst="rect">
              <a:avLst/>
            </a:prstGeom>
            <a:solidFill>
              <a:srgbClr val="3c6cdf"/>
            </a:solidFill>
            <a:ln w="9525">
              <a:solidFill>
                <a:srgbClr val="000000"/>
              </a:solidFill>
              <a:miter/>
            </a:ln>
          </p:spPr>
          <p:style>
            <a:lnRef idx="0"/>
            <a:fillRef idx="0"/>
            <a:effectRef idx="0"/>
            <a:fontRef idx="minor"/>
          </p:style>
        </p:sp>
        <p:sp>
          <p:nvSpPr>
            <p:cNvPr id="2137" name="Line 85"/>
            <p:cNvSpPr/>
            <p:nvPr/>
          </p:nvSpPr>
          <p:spPr>
            <a:xfrm>
              <a:off x="6304680" y="5907960"/>
              <a:ext cx="277560" cy="360"/>
            </a:xfrm>
            <a:prstGeom prst="line">
              <a:avLst/>
            </a:prstGeom>
            <a:ln w="38100">
              <a:solidFill>
                <a:srgbClr val="cc0000"/>
              </a:solidFill>
              <a:round/>
              <a:headEnd len="med" type="triangle" w="med"/>
            </a:ln>
          </p:spPr>
          <p:style>
            <a:lnRef idx="0"/>
            <a:fillRef idx="0"/>
            <a:effectRef idx="0"/>
            <a:fontRef idx="minor"/>
          </p:style>
        </p:sp>
        <p:sp>
          <p:nvSpPr>
            <p:cNvPr id="2138" name="CustomShape 86"/>
            <p:cNvSpPr/>
            <p:nvPr/>
          </p:nvSpPr>
          <p:spPr>
            <a:xfrm>
              <a:off x="6354000" y="5967000"/>
              <a:ext cx="1405080" cy="451800"/>
            </a:xfrm>
            <a:prstGeom prst="rect">
              <a:avLst/>
            </a:prstGeom>
            <a:noFill/>
            <a:ln w="0">
              <a:noFill/>
            </a:ln>
          </p:spPr>
          <p:style>
            <a:lnRef idx="0"/>
            <a:fillRef idx="0"/>
            <a:effectRef idx="0"/>
            <a:fontRef idx="minor"/>
          </p:style>
          <p:txBody>
            <a:bodyPr wrap="none" lIns="90000" rIns="90000" tIns="45000" bIns="45000">
              <a:spAutoFit/>
            </a:bodyPr>
            <a:p>
              <a:pPr>
                <a:lnSpc>
                  <a:spcPct val="85000"/>
                </a:lnSpc>
                <a:tabLst>
                  <a:tab algn="l" pos="0"/>
                </a:tabLst>
              </a:pPr>
              <a:r>
                <a:rPr b="0" lang="en-US" sz="1400" spc="-1" strike="noStrike">
                  <a:solidFill>
                    <a:srgbClr val="000000"/>
                  </a:solidFill>
                  <a:latin typeface="Tahoma"/>
                  <a:ea typeface="ＭＳ Ｐゴシック"/>
                </a:rPr>
                <a:t>source port: ?</a:t>
              </a:r>
              <a:endParaRPr b="0" lang="en-US" sz="1400" spc="-1" strike="noStrike">
                <a:latin typeface="Arial"/>
              </a:endParaRPr>
            </a:p>
            <a:p>
              <a:pPr>
                <a:lnSpc>
                  <a:spcPct val="85000"/>
                </a:lnSpc>
                <a:tabLst>
                  <a:tab algn="l" pos="0"/>
                </a:tabLst>
              </a:pPr>
              <a:r>
                <a:rPr b="0" lang="en-US" sz="1400" spc="-1" strike="noStrike">
                  <a:solidFill>
                    <a:srgbClr val="000000"/>
                  </a:solidFill>
                  <a:latin typeface="Tahoma"/>
                  <a:ea typeface="ＭＳ Ｐゴシック"/>
                </a:rPr>
                <a:t>dest port: ?</a:t>
              </a:r>
              <a:endParaRPr b="0" lang="en-US" sz="1400" spc="-1" strike="noStrike">
                <a:latin typeface="Arial"/>
              </a:endParaRPr>
            </a:p>
          </p:txBody>
        </p:sp>
      </p:grpSp>
      <p:grpSp>
        <p:nvGrpSpPr>
          <p:cNvPr id="2139" name="Group 87"/>
          <p:cNvGrpSpPr/>
          <p:nvPr/>
        </p:nvGrpSpPr>
        <p:grpSpPr>
          <a:xfrm>
            <a:off x="1612800" y="4406400"/>
            <a:ext cx="708840" cy="667440"/>
            <a:chOff x="1612800" y="4406400"/>
            <a:chExt cx="708840" cy="667440"/>
          </a:xfrm>
        </p:grpSpPr>
        <p:pic>
          <p:nvPicPr>
            <p:cNvPr id="2140" name="Picture 215" descr="desktop_computer_stylized_medium"/>
            <p:cNvPicPr/>
            <p:nvPr/>
          </p:nvPicPr>
          <p:blipFill>
            <a:blip r:embed="rId1"/>
            <a:stretch/>
          </p:blipFill>
          <p:spPr>
            <a:xfrm flipH="1">
              <a:off x="1612800" y="4406400"/>
              <a:ext cx="708840" cy="667440"/>
            </a:xfrm>
            <a:prstGeom prst="rect">
              <a:avLst/>
            </a:prstGeom>
            <a:ln w="0">
              <a:noFill/>
            </a:ln>
          </p:spPr>
        </p:pic>
        <p:sp>
          <p:nvSpPr>
            <p:cNvPr id="2141" name="CustomShape 88"/>
            <p:cNvSpPr/>
            <p:nvPr/>
          </p:nvSpPr>
          <p:spPr>
            <a:xfrm flipH="1">
              <a:off x="1911240" y="4470480"/>
              <a:ext cx="343440" cy="3042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2142" name="Group 89"/>
          <p:cNvGrpSpPr/>
          <p:nvPr/>
        </p:nvGrpSpPr>
        <p:grpSpPr>
          <a:xfrm>
            <a:off x="9879840" y="4530240"/>
            <a:ext cx="708840" cy="667440"/>
            <a:chOff x="9879840" y="4530240"/>
            <a:chExt cx="708840" cy="667440"/>
          </a:xfrm>
        </p:grpSpPr>
        <p:pic>
          <p:nvPicPr>
            <p:cNvPr id="2143" name="Picture 218" descr="desktop_computer_stylized_medium"/>
            <p:cNvPicPr/>
            <p:nvPr/>
          </p:nvPicPr>
          <p:blipFill>
            <a:blip r:embed="rId2"/>
            <a:stretch/>
          </p:blipFill>
          <p:spPr>
            <a:xfrm>
              <a:off x="9879840" y="4530240"/>
              <a:ext cx="708840" cy="667440"/>
            </a:xfrm>
            <a:prstGeom prst="rect">
              <a:avLst/>
            </a:prstGeom>
            <a:ln w="0">
              <a:noFill/>
            </a:ln>
          </p:spPr>
        </p:pic>
        <p:sp>
          <p:nvSpPr>
            <p:cNvPr id="2144" name="CustomShape 90"/>
            <p:cNvSpPr/>
            <p:nvPr/>
          </p:nvSpPr>
          <p:spPr>
            <a:xfrm>
              <a:off x="9942120" y="4594320"/>
              <a:ext cx="343440" cy="3042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2145" name="Group 91"/>
          <p:cNvGrpSpPr/>
          <p:nvPr/>
        </p:nvGrpSpPr>
        <p:grpSpPr>
          <a:xfrm>
            <a:off x="4703040" y="3928320"/>
            <a:ext cx="356040" cy="702360"/>
            <a:chOff x="4703040" y="3928320"/>
            <a:chExt cx="356040" cy="702360"/>
          </a:xfrm>
        </p:grpSpPr>
        <p:sp>
          <p:nvSpPr>
            <p:cNvPr id="2146" name="CustomShape 92"/>
            <p:cNvSpPr/>
            <p:nvPr/>
          </p:nvSpPr>
          <p:spPr>
            <a:xfrm>
              <a:off x="4987080" y="3929760"/>
              <a:ext cx="68760" cy="66996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2147" name="CustomShape 93"/>
            <p:cNvSpPr/>
            <p:nvPr/>
          </p:nvSpPr>
          <p:spPr>
            <a:xfrm>
              <a:off x="4718880" y="3928320"/>
              <a:ext cx="262440" cy="6692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2148" name="CustomShape 94"/>
            <p:cNvSpPr/>
            <p:nvPr/>
          </p:nvSpPr>
          <p:spPr>
            <a:xfrm>
              <a:off x="5000400" y="3970080"/>
              <a:ext cx="39960" cy="61956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2149" name="CustomShape 95"/>
            <p:cNvSpPr/>
            <p:nvPr/>
          </p:nvSpPr>
          <p:spPr>
            <a:xfrm>
              <a:off x="4991040" y="4284720"/>
              <a:ext cx="63720" cy="529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150" name="CustomShape 96"/>
            <p:cNvSpPr/>
            <p:nvPr/>
          </p:nvSpPr>
          <p:spPr>
            <a:xfrm>
              <a:off x="4720320" y="4006080"/>
              <a:ext cx="148320" cy="11880"/>
            </a:xfrm>
            <a:prstGeom prst="rect">
              <a:avLst/>
            </a:prstGeom>
            <a:solidFill>
              <a:srgbClr val="000000"/>
            </a:solidFill>
            <a:ln w="9525">
              <a:solidFill>
                <a:srgbClr val="000000"/>
              </a:solidFill>
              <a:miter/>
            </a:ln>
          </p:spPr>
          <p:style>
            <a:lnRef idx="0"/>
            <a:fillRef idx="0"/>
            <a:effectRef idx="0"/>
            <a:fontRef idx="minor"/>
          </p:style>
        </p:sp>
        <p:grpSp>
          <p:nvGrpSpPr>
            <p:cNvPr id="2151" name="Group 97"/>
            <p:cNvGrpSpPr/>
            <p:nvPr/>
          </p:nvGrpSpPr>
          <p:grpSpPr>
            <a:xfrm>
              <a:off x="4856760" y="3998520"/>
              <a:ext cx="143640" cy="40320"/>
              <a:chOff x="4856760" y="3998520"/>
              <a:chExt cx="143640" cy="40320"/>
            </a:xfrm>
          </p:grpSpPr>
          <p:sp>
            <p:nvSpPr>
              <p:cNvPr id="2152" name="CustomShape 98"/>
              <p:cNvSpPr/>
              <p:nvPr/>
            </p:nvSpPr>
            <p:spPr>
              <a:xfrm>
                <a:off x="4856760" y="3998520"/>
                <a:ext cx="143640" cy="40320"/>
              </a:xfrm>
              <a:prstGeom prst="roundRect">
                <a:avLst>
                  <a:gd name="adj" fmla="val 50000"/>
                </a:avLst>
              </a:prstGeom>
              <a:solidFill>
                <a:srgbClr val="000000"/>
              </a:solidFill>
              <a:ln w="0">
                <a:noFill/>
              </a:ln>
            </p:spPr>
            <p:style>
              <a:lnRef idx="0"/>
              <a:fillRef idx="0"/>
              <a:effectRef idx="0"/>
              <a:fontRef idx="minor"/>
            </p:style>
          </p:sp>
          <p:sp>
            <p:nvSpPr>
              <p:cNvPr id="2153" name="CustomShape 99"/>
              <p:cNvSpPr/>
              <p:nvPr/>
            </p:nvSpPr>
            <p:spPr>
              <a:xfrm>
                <a:off x="4860000" y="4003200"/>
                <a:ext cx="137160" cy="309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154" name="CustomShape 100"/>
            <p:cNvSpPr/>
            <p:nvPr/>
          </p:nvSpPr>
          <p:spPr>
            <a:xfrm>
              <a:off x="4723560" y="4101480"/>
              <a:ext cx="148320" cy="11880"/>
            </a:xfrm>
            <a:prstGeom prst="rect">
              <a:avLst/>
            </a:prstGeom>
            <a:solidFill>
              <a:srgbClr val="000000"/>
            </a:solidFill>
            <a:ln w="9525">
              <a:solidFill>
                <a:srgbClr val="000000"/>
              </a:solidFill>
              <a:miter/>
            </a:ln>
          </p:spPr>
          <p:style>
            <a:lnRef idx="0"/>
            <a:fillRef idx="0"/>
            <a:effectRef idx="0"/>
            <a:fontRef idx="minor"/>
          </p:style>
        </p:sp>
        <p:grpSp>
          <p:nvGrpSpPr>
            <p:cNvPr id="2155" name="Group 101"/>
            <p:cNvGrpSpPr/>
            <p:nvPr/>
          </p:nvGrpSpPr>
          <p:grpSpPr>
            <a:xfrm>
              <a:off x="4855320" y="4095360"/>
              <a:ext cx="143640" cy="43560"/>
              <a:chOff x="4855320" y="4095360"/>
              <a:chExt cx="143640" cy="43560"/>
            </a:xfrm>
          </p:grpSpPr>
          <p:sp>
            <p:nvSpPr>
              <p:cNvPr id="2156" name="CustomShape 102"/>
              <p:cNvSpPr/>
              <p:nvPr/>
            </p:nvSpPr>
            <p:spPr>
              <a:xfrm>
                <a:off x="4855320" y="4095360"/>
                <a:ext cx="143640" cy="43560"/>
              </a:xfrm>
              <a:prstGeom prst="roundRect">
                <a:avLst>
                  <a:gd name="adj" fmla="val 50000"/>
                </a:avLst>
              </a:prstGeom>
              <a:solidFill>
                <a:srgbClr val="000000"/>
              </a:solidFill>
              <a:ln w="0">
                <a:noFill/>
              </a:ln>
            </p:spPr>
            <p:style>
              <a:lnRef idx="0"/>
              <a:fillRef idx="0"/>
              <a:effectRef idx="0"/>
              <a:fontRef idx="minor"/>
            </p:style>
          </p:sp>
          <p:sp>
            <p:nvSpPr>
              <p:cNvPr id="2157" name="CustomShape 103"/>
              <p:cNvSpPr/>
              <p:nvPr/>
            </p:nvSpPr>
            <p:spPr>
              <a:xfrm>
                <a:off x="4858560" y="4099680"/>
                <a:ext cx="137160" cy="27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158" name="CustomShape 104"/>
            <p:cNvSpPr/>
            <p:nvPr/>
          </p:nvSpPr>
          <p:spPr>
            <a:xfrm>
              <a:off x="4722120" y="4201560"/>
              <a:ext cx="148320" cy="11880"/>
            </a:xfrm>
            <a:prstGeom prst="rect">
              <a:avLst/>
            </a:prstGeom>
            <a:solidFill>
              <a:srgbClr val="000000"/>
            </a:solidFill>
            <a:ln w="9525">
              <a:solidFill>
                <a:srgbClr val="000000"/>
              </a:solidFill>
              <a:miter/>
            </a:ln>
          </p:spPr>
          <p:style>
            <a:lnRef idx="0"/>
            <a:fillRef idx="0"/>
            <a:effectRef idx="0"/>
            <a:fontRef idx="minor"/>
          </p:style>
        </p:sp>
        <p:sp>
          <p:nvSpPr>
            <p:cNvPr id="2159" name="CustomShape 105"/>
            <p:cNvSpPr/>
            <p:nvPr/>
          </p:nvSpPr>
          <p:spPr>
            <a:xfrm>
              <a:off x="4725000" y="4288680"/>
              <a:ext cx="146880" cy="11880"/>
            </a:xfrm>
            <a:prstGeom prst="rect">
              <a:avLst/>
            </a:prstGeom>
            <a:solidFill>
              <a:srgbClr val="000000"/>
            </a:solidFill>
            <a:ln w="9525">
              <a:solidFill>
                <a:srgbClr val="000000"/>
              </a:solidFill>
              <a:miter/>
            </a:ln>
          </p:spPr>
          <p:style>
            <a:lnRef idx="0"/>
            <a:fillRef idx="0"/>
            <a:effectRef idx="0"/>
            <a:fontRef idx="minor"/>
          </p:style>
        </p:sp>
        <p:grpSp>
          <p:nvGrpSpPr>
            <p:cNvPr id="2160" name="Group 106"/>
            <p:cNvGrpSpPr/>
            <p:nvPr/>
          </p:nvGrpSpPr>
          <p:grpSpPr>
            <a:xfrm>
              <a:off x="4852080" y="4280760"/>
              <a:ext cx="145080" cy="41760"/>
              <a:chOff x="4852080" y="4280760"/>
              <a:chExt cx="145080" cy="41760"/>
            </a:xfrm>
          </p:grpSpPr>
          <p:sp>
            <p:nvSpPr>
              <p:cNvPr id="2161" name="CustomShape 107"/>
              <p:cNvSpPr/>
              <p:nvPr/>
            </p:nvSpPr>
            <p:spPr>
              <a:xfrm>
                <a:off x="4852080" y="4280760"/>
                <a:ext cx="145080" cy="41760"/>
              </a:xfrm>
              <a:prstGeom prst="roundRect">
                <a:avLst>
                  <a:gd name="adj" fmla="val 50000"/>
                </a:avLst>
              </a:prstGeom>
              <a:solidFill>
                <a:srgbClr val="000000"/>
              </a:solidFill>
              <a:ln w="0">
                <a:noFill/>
              </a:ln>
            </p:spPr>
            <p:style>
              <a:lnRef idx="0"/>
              <a:fillRef idx="0"/>
              <a:effectRef idx="0"/>
              <a:fontRef idx="minor"/>
            </p:style>
          </p:sp>
          <p:sp>
            <p:nvSpPr>
              <p:cNvPr id="2162" name="CustomShape 108"/>
              <p:cNvSpPr/>
              <p:nvPr/>
            </p:nvSpPr>
            <p:spPr>
              <a:xfrm>
                <a:off x="4855320" y="4285800"/>
                <a:ext cx="138600" cy="32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163" name="CustomShape 109"/>
            <p:cNvSpPr/>
            <p:nvPr/>
          </p:nvSpPr>
          <p:spPr>
            <a:xfrm>
              <a:off x="4992120" y="4200480"/>
              <a:ext cx="63720" cy="529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2164" name="Group 110"/>
            <p:cNvGrpSpPr/>
            <p:nvPr/>
          </p:nvGrpSpPr>
          <p:grpSpPr>
            <a:xfrm>
              <a:off x="4853880" y="4192200"/>
              <a:ext cx="143640" cy="38520"/>
              <a:chOff x="4853880" y="4192200"/>
              <a:chExt cx="143640" cy="38520"/>
            </a:xfrm>
          </p:grpSpPr>
          <p:sp>
            <p:nvSpPr>
              <p:cNvPr id="2165" name="CustomShape 111"/>
              <p:cNvSpPr/>
              <p:nvPr/>
            </p:nvSpPr>
            <p:spPr>
              <a:xfrm>
                <a:off x="4853880" y="4192200"/>
                <a:ext cx="143640" cy="38520"/>
              </a:xfrm>
              <a:prstGeom prst="roundRect">
                <a:avLst>
                  <a:gd name="adj" fmla="val 50000"/>
                </a:avLst>
              </a:prstGeom>
              <a:solidFill>
                <a:srgbClr val="000000"/>
              </a:solidFill>
              <a:ln w="0">
                <a:noFill/>
              </a:ln>
            </p:spPr>
            <p:style>
              <a:lnRef idx="0"/>
              <a:fillRef idx="0"/>
              <a:effectRef idx="0"/>
              <a:fontRef idx="minor"/>
            </p:style>
          </p:sp>
          <p:sp>
            <p:nvSpPr>
              <p:cNvPr id="2166" name="CustomShape 112"/>
              <p:cNvSpPr/>
              <p:nvPr/>
            </p:nvSpPr>
            <p:spPr>
              <a:xfrm>
                <a:off x="4857120" y="4196880"/>
                <a:ext cx="137160" cy="291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167" name="CustomShape 113"/>
            <p:cNvSpPr/>
            <p:nvPr/>
          </p:nvSpPr>
          <p:spPr>
            <a:xfrm>
              <a:off x="4982400" y="3928320"/>
              <a:ext cx="14760" cy="67068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2168" name="CustomShape 114"/>
            <p:cNvSpPr/>
            <p:nvPr/>
          </p:nvSpPr>
          <p:spPr>
            <a:xfrm>
              <a:off x="4997880" y="4098600"/>
              <a:ext cx="57240" cy="601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169" name="CustomShape 115"/>
            <p:cNvSpPr/>
            <p:nvPr/>
          </p:nvSpPr>
          <p:spPr>
            <a:xfrm>
              <a:off x="4998960" y="4002480"/>
              <a:ext cx="59040" cy="680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170" name="CustomShape 116"/>
            <p:cNvSpPr/>
            <p:nvPr/>
          </p:nvSpPr>
          <p:spPr>
            <a:xfrm>
              <a:off x="5049000" y="4569840"/>
              <a:ext cx="10080" cy="25920"/>
            </a:xfrm>
            <a:prstGeom prst="ellipse">
              <a:avLst/>
            </a:prstGeom>
            <a:solidFill>
              <a:srgbClr val="333333"/>
            </a:solidFill>
            <a:ln w="0">
              <a:noFill/>
            </a:ln>
          </p:spPr>
          <p:style>
            <a:lnRef idx="0"/>
            <a:fillRef idx="0"/>
            <a:effectRef idx="0"/>
            <a:fontRef idx="minor"/>
          </p:style>
        </p:sp>
        <p:sp>
          <p:nvSpPr>
            <p:cNvPr id="2171" name="CustomShape 117"/>
            <p:cNvSpPr/>
            <p:nvPr/>
          </p:nvSpPr>
          <p:spPr>
            <a:xfrm>
              <a:off x="4995360" y="4571280"/>
              <a:ext cx="59040" cy="561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2172" name="CustomShape 118"/>
            <p:cNvSpPr/>
            <p:nvPr/>
          </p:nvSpPr>
          <p:spPr>
            <a:xfrm>
              <a:off x="4703040" y="4590360"/>
              <a:ext cx="299160" cy="4032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2173" name="CustomShape 119"/>
            <p:cNvSpPr/>
            <p:nvPr/>
          </p:nvSpPr>
          <p:spPr>
            <a:xfrm>
              <a:off x="4718880" y="4600080"/>
              <a:ext cx="267480" cy="2124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2174" name="CustomShape 120"/>
            <p:cNvSpPr/>
            <p:nvPr/>
          </p:nvSpPr>
          <p:spPr>
            <a:xfrm>
              <a:off x="4745880" y="4502880"/>
              <a:ext cx="37080" cy="40320"/>
            </a:xfrm>
            <a:prstGeom prst="ellipse">
              <a:avLst/>
            </a:prstGeom>
            <a:solidFill>
              <a:srgbClr val="33cc33"/>
            </a:solidFill>
            <a:ln w="0">
              <a:noFill/>
            </a:ln>
          </p:spPr>
          <p:style>
            <a:lnRef idx="0"/>
            <a:fillRef idx="0"/>
            <a:effectRef idx="0"/>
            <a:fontRef idx="minor"/>
          </p:style>
        </p:sp>
        <p:sp>
          <p:nvSpPr>
            <p:cNvPr id="2175" name="CustomShape 121"/>
            <p:cNvSpPr/>
            <p:nvPr/>
          </p:nvSpPr>
          <p:spPr>
            <a:xfrm>
              <a:off x="4790160" y="4502880"/>
              <a:ext cx="37080" cy="40320"/>
            </a:xfrm>
            <a:prstGeom prst="ellipse">
              <a:avLst/>
            </a:prstGeom>
            <a:solidFill>
              <a:srgbClr val="ff0000"/>
            </a:solidFill>
            <a:ln w="0">
              <a:noFill/>
            </a:ln>
          </p:spPr>
          <p:style>
            <a:lnRef idx="0"/>
            <a:fillRef idx="0"/>
            <a:effectRef idx="0"/>
            <a:fontRef idx="minor"/>
          </p:style>
        </p:sp>
        <p:sp>
          <p:nvSpPr>
            <p:cNvPr id="2176" name="CustomShape 122"/>
            <p:cNvSpPr/>
            <p:nvPr/>
          </p:nvSpPr>
          <p:spPr>
            <a:xfrm>
              <a:off x="4834800" y="4502880"/>
              <a:ext cx="37080" cy="38520"/>
            </a:xfrm>
            <a:prstGeom prst="ellipse">
              <a:avLst/>
            </a:prstGeom>
            <a:solidFill>
              <a:srgbClr val="33cc33"/>
            </a:solidFill>
            <a:ln w="0">
              <a:noFill/>
            </a:ln>
          </p:spPr>
          <p:style>
            <a:lnRef idx="0"/>
            <a:fillRef idx="0"/>
            <a:effectRef idx="0"/>
            <a:fontRef idx="minor"/>
          </p:style>
        </p:sp>
        <p:sp>
          <p:nvSpPr>
            <p:cNvPr id="2177" name="CustomShape 123"/>
            <p:cNvSpPr/>
            <p:nvPr/>
          </p:nvSpPr>
          <p:spPr>
            <a:xfrm>
              <a:off x="4934880" y="4342680"/>
              <a:ext cx="19800" cy="221400"/>
            </a:xfrm>
            <a:prstGeom prst="rect">
              <a:avLst/>
            </a:prstGeom>
            <a:solidFill>
              <a:srgbClr val="292929"/>
            </a:solidFill>
            <a:ln w="9525">
              <a:solidFill>
                <a:srgbClr val="000000"/>
              </a:solidFill>
              <a:miter/>
            </a:ln>
          </p:spPr>
          <p:style>
            <a:lnRef idx="0"/>
            <a:fillRef idx="0"/>
            <a:effectRef idx="0"/>
            <a:fontRef idx="minor"/>
          </p:style>
        </p:sp>
      </p:grpSp>
      <p:sp>
        <p:nvSpPr>
          <p:cNvPr id="2178" name="CustomShape 124"/>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23D9428D-86E8-40F0-85D7-61A2865DEB16}" type="slidenum">
              <a:rPr b="0" lang="en-US" sz="1100" spc="-1" strike="noStrike">
                <a:solidFill>
                  <a:srgbClr val="404040"/>
                </a:solidFill>
                <a:latin typeface="Calibri"/>
                <a:ea typeface="DejaVu Sans"/>
              </a:rPr>
              <a:t>20</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81" dur="indefinite" restart="never" nodeType="tmRoot">
          <p:childTnLst>
            <p:seq>
              <p:cTn id="282" dur="indefinite" nodeType="mainSeq">
                <p:childTnLst>
                  <p:par>
                    <p:cTn id="283" fill="hold">
                      <p:stCondLst>
                        <p:cond delay="indefinite"/>
                      </p:stCondLst>
                      <p:childTnLst>
                        <p:par>
                          <p:cTn id="284" fill="hold">
                            <p:stCondLst>
                              <p:cond delay="0"/>
                            </p:stCondLst>
                            <p:childTnLst>
                              <p:par>
                                <p:cTn id="285" nodeType="clickEffect" fill="hold" presetClass="entr" presetID="9">
                                  <p:stCondLst>
                                    <p:cond delay="0"/>
                                  </p:stCondLst>
                                  <p:childTnLst>
                                    <p:set>
                                      <p:cBhvr>
                                        <p:cTn id="286" dur="1" fill="hold">
                                          <p:stCondLst>
                                            <p:cond delay="0"/>
                                          </p:stCondLst>
                                        </p:cTn>
                                        <p:tgtEl>
                                          <p:spTgt spid="2069"/>
                                        </p:tgtEl>
                                        <p:attrNameLst>
                                          <p:attrName>style.visibility</p:attrName>
                                        </p:attrNameLst>
                                      </p:cBhvr>
                                      <p:to>
                                        <p:strVal val="visible"/>
                                      </p:to>
                                    </p:set>
                                    <p:animEffect filter="dissolve" transition="in">
                                      <p:cBhvr additive="repl">
                                        <p:cTn id="287" dur="500"/>
                                        <p:tgtEl>
                                          <p:spTgt spid="2069"/>
                                        </p:tgtEl>
                                      </p:cBhvr>
                                    </p:animEffect>
                                  </p:childTnLst>
                                </p:cTn>
                              </p:par>
                              <p:par>
                                <p:cTn id="288" nodeType="withEffect" fill="hold" presetClass="entr" presetID="9">
                                  <p:stCondLst>
                                    <p:cond delay="0"/>
                                  </p:stCondLst>
                                  <p:childTnLst>
                                    <p:set>
                                      <p:cBhvr>
                                        <p:cTn id="289" dur="1" fill="hold">
                                          <p:stCondLst>
                                            <p:cond delay="0"/>
                                          </p:stCondLst>
                                        </p:cTn>
                                        <p:tgtEl>
                                          <p:spTgt spid="2110"/>
                                        </p:tgtEl>
                                        <p:attrNameLst>
                                          <p:attrName>style.visibility</p:attrName>
                                        </p:attrNameLst>
                                      </p:cBhvr>
                                      <p:to>
                                        <p:strVal val="visible"/>
                                      </p:to>
                                    </p:set>
                                    <p:animEffect filter="dissolve" transition="in">
                                      <p:cBhvr additive="repl">
                                        <p:cTn id="290" dur="500"/>
                                        <p:tgtEl>
                                          <p:spTgt spid="2110"/>
                                        </p:tgtEl>
                                      </p:cBhvr>
                                    </p:animEffect>
                                  </p:childTnLst>
                                </p:cTn>
                              </p:par>
                            </p:childTnLst>
                          </p:cTn>
                        </p:par>
                      </p:childTnLst>
                    </p:cTn>
                  </p:par>
                  <p:par>
                    <p:cTn id="291" fill="hold">
                      <p:stCondLst>
                        <p:cond delay="indefinite"/>
                      </p:stCondLst>
                      <p:childTnLst>
                        <p:par>
                          <p:cTn id="292" fill="hold">
                            <p:stCondLst>
                              <p:cond delay="0"/>
                            </p:stCondLst>
                            <p:childTnLst>
                              <p:par>
                                <p:cTn id="293" nodeType="clickEffect" fill="hold" presetClass="entr" presetID="9">
                                  <p:stCondLst>
                                    <p:cond delay="0"/>
                                  </p:stCondLst>
                                  <p:childTnLst>
                                    <p:set>
                                      <p:cBhvr>
                                        <p:cTn id="294" dur="1" fill="hold">
                                          <p:stCondLst>
                                            <p:cond delay="0"/>
                                          </p:stCondLst>
                                        </p:cTn>
                                        <p:tgtEl>
                                          <p:spTgt spid="2104"/>
                                        </p:tgtEl>
                                        <p:attrNameLst>
                                          <p:attrName>style.visibility</p:attrName>
                                        </p:attrNameLst>
                                      </p:cBhvr>
                                      <p:to>
                                        <p:strVal val="visible"/>
                                      </p:to>
                                    </p:set>
                                    <p:animEffect filter="dissolve" transition="in">
                                      <p:cBhvr additive="repl">
                                        <p:cTn id="295" dur="500"/>
                                        <p:tgtEl>
                                          <p:spTgt spid="2104"/>
                                        </p:tgtEl>
                                      </p:cBhvr>
                                    </p:animEffect>
                                  </p:childTnLst>
                                </p:cTn>
                              </p:par>
                              <p:par>
                                <p:cTn id="296" nodeType="withEffect" fill="hold" presetClass="entr" presetID="9">
                                  <p:stCondLst>
                                    <p:cond delay="0"/>
                                  </p:stCondLst>
                                  <p:childTnLst>
                                    <p:set>
                                      <p:cBhvr>
                                        <p:cTn id="297" dur="1" fill="hold">
                                          <p:stCondLst>
                                            <p:cond delay="0"/>
                                          </p:stCondLst>
                                        </p:cTn>
                                        <p:tgtEl>
                                          <p:spTgt spid="2109">
                                            <p:txEl>
                                              <p:pRg st="0" end="0"/>
                                            </p:txEl>
                                          </p:spTgt>
                                        </p:tgtEl>
                                        <p:attrNameLst>
                                          <p:attrName>style.visibility</p:attrName>
                                        </p:attrNameLst>
                                      </p:cBhvr>
                                      <p:to>
                                        <p:strVal val="visible"/>
                                      </p:to>
                                    </p:set>
                                    <p:animEffect filter="dissolve" transition="in">
                                      <p:cBhvr additive="repl">
                                        <p:cTn id="298" dur="500"/>
                                        <p:tgtEl>
                                          <p:spTgt spid="2109">
                                            <p:txEl>
                                              <p:pRg st="0" end="0"/>
                                            </p:txEl>
                                          </p:spTgt>
                                        </p:tgtEl>
                                      </p:cBhvr>
                                    </p:animEffect>
                                  </p:childTnLst>
                                </p:cTn>
                              </p:par>
                            </p:childTnLst>
                          </p:cTn>
                        </p:par>
                      </p:childTnLst>
                    </p:cTn>
                  </p:par>
                  <p:par>
                    <p:cTn id="299" fill="hold">
                      <p:stCondLst>
                        <p:cond delay="indefinite"/>
                      </p:stCondLst>
                      <p:childTnLst>
                        <p:par>
                          <p:cTn id="300" fill="hold">
                            <p:stCondLst>
                              <p:cond delay="0"/>
                            </p:stCondLst>
                            <p:childTnLst>
                              <p:par>
                                <p:cTn id="301" nodeType="clickEffect" fill="hold" presetClass="entr" presetID="9">
                                  <p:stCondLst>
                                    <p:cond delay="0"/>
                                  </p:stCondLst>
                                  <p:childTnLst>
                                    <p:set>
                                      <p:cBhvr>
                                        <p:cTn id="302" dur="1" fill="hold">
                                          <p:stCondLst>
                                            <p:cond delay="0"/>
                                          </p:stCondLst>
                                        </p:cTn>
                                        <p:tgtEl>
                                          <p:spTgt spid="2086"/>
                                        </p:tgtEl>
                                        <p:attrNameLst>
                                          <p:attrName>style.visibility</p:attrName>
                                        </p:attrNameLst>
                                      </p:cBhvr>
                                      <p:to>
                                        <p:strVal val="visible"/>
                                      </p:to>
                                    </p:set>
                                    <p:animEffect filter="dissolve" transition="in">
                                      <p:cBhvr additive="repl">
                                        <p:cTn id="303" dur="500"/>
                                        <p:tgtEl>
                                          <p:spTgt spid="2086"/>
                                        </p:tgtEl>
                                      </p:cBhvr>
                                    </p:animEffect>
                                  </p:childTnLst>
                                </p:cTn>
                              </p:par>
                              <p:par>
                                <p:cTn id="304" nodeType="withEffect" fill="hold" presetClass="entr" presetID="1">
                                  <p:stCondLst>
                                    <p:cond delay="0"/>
                                  </p:stCondLst>
                                  <p:childTnLst>
                                    <p:set>
                                      <p:cBhvr>
                                        <p:cTn id="305" dur="1" fill="hold">
                                          <p:stCondLst>
                                            <p:cond delay="0"/>
                                          </p:stCondLst>
                                        </p:cTn>
                                        <p:tgtEl>
                                          <p:spTgt spid="2054">
                                            <p:txEl>
                                              <p:pRg st="0" end="0"/>
                                            </p:txEl>
                                          </p:spTgt>
                                        </p:tgtEl>
                                        <p:attrNameLst>
                                          <p:attrName>style.visibility</p:attrName>
                                        </p:attrNameLst>
                                      </p:cBhvr>
                                      <p:to>
                                        <p:strVal val="visible"/>
                                      </p:to>
                                    </p:set>
                                  </p:childTnLst>
                                </p:cTn>
                              </p:par>
                              <p:par>
                                <p:cTn id="306" nodeType="withEffect" fill="hold" presetClass="entr" presetID="1">
                                  <p:stCondLst>
                                    <p:cond delay="0"/>
                                  </p:stCondLst>
                                  <p:childTnLst>
                                    <p:set>
                                      <p:cBhvr>
                                        <p:cTn id="307" dur="1" fill="hold">
                                          <p:stCondLst>
                                            <p:cond delay="0"/>
                                          </p:stCondLst>
                                        </p:cTn>
                                        <p:tgtEl>
                                          <p:spTgt spid="2054">
                                            <p:txEl>
                                              <p:pRg st="1" end="1"/>
                                            </p:txEl>
                                          </p:spTgt>
                                        </p:tgtEl>
                                        <p:attrNameLst>
                                          <p:attrName>style.visibility</p:attrName>
                                        </p:attrNameLst>
                                      </p:cBhvr>
                                      <p:to>
                                        <p:strVal val="visible"/>
                                      </p:to>
                                    </p:set>
                                  </p:childTnLst>
                                </p:cTn>
                              </p:par>
                            </p:childTnLst>
                          </p:cTn>
                        </p:par>
                      </p:childTnLst>
                    </p:cTn>
                  </p:par>
                  <p:par>
                    <p:cTn id="308" fill="hold">
                      <p:stCondLst>
                        <p:cond delay="indefinite"/>
                      </p:stCondLst>
                      <p:childTnLst>
                        <p:par>
                          <p:cTn id="309" fill="hold">
                            <p:stCondLst>
                              <p:cond delay="0"/>
                            </p:stCondLst>
                            <p:childTnLst>
                              <p:par>
                                <p:cTn id="310" nodeType="clickEffect" fill="hold" presetClass="entr" presetID="22" presetSubtype="1">
                                  <p:stCondLst>
                                    <p:cond delay="0"/>
                                  </p:stCondLst>
                                  <p:childTnLst>
                                    <p:set>
                                      <p:cBhvr>
                                        <p:cTn id="311" dur="1" fill="hold">
                                          <p:stCondLst>
                                            <p:cond delay="0"/>
                                          </p:stCondLst>
                                        </p:cTn>
                                        <p:tgtEl>
                                          <p:spTgt spid="2111"/>
                                        </p:tgtEl>
                                        <p:attrNameLst>
                                          <p:attrName>style.visibility</p:attrName>
                                        </p:attrNameLst>
                                      </p:cBhvr>
                                      <p:to>
                                        <p:strVal val="visible"/>
                                      </p:to>
                                    </p:set>
                                    <p:animEffect filter="wipe(up)" transition="in">
                                      <p:cBhvr additive="repl">
                                        <p:cTn id="312" dur="500"/>
                                        <p:tgtEl>
                                          <p:spTgt spid="2111"/>
                                        </p:tgtEl>
                                      </p:cBhvr>
                                    </p:animEffect>
                                  </p:childTnLst>
                                </p:cTn>
                              </p:par>
                            </p:childTnLst>
                          </p:cTn>
                        </p:par>
                        <p:par>
                          <p:cTn id="313" fill="hold">
                            <p:stCondLst>
                              <p:cond delay="500"/>
                            </p:stCondLst>
                            <p:childTnLst>
                              <p:par>
                                <p:cTn id="314" nodeType="afterEffect" fill="hold" presetClass="entr" presetID="22" presetSubtype="8">
                                  <p:stCondLst>
                                    <p:cond delay="0"/>
                                  </p:stCondLst>
                                  <p:childTnLst>
                                    <p:set>
                                      <p:cBhvr>
                                        <p:cTn id="315" dur="1" fill="hold">
                                          <p:stCondLst>
                                            <p:cond delay="0"/>
                                          </p:stCondLst>
                                        </p:cTn>
                                        <p:tgtEl>
                                          <p:spTgt spid="2113"/>
                                        </p:tgtEl>
                                        <p:attrNameLst>
                                          <p:attrName>style.visibility</p:attrName>
                                        </p:attrNameLst>
                                      </p:cBhvr>
                                      <p:to>
                                        <p:strVal val="visible"/>
                                      </p:to>
                                    </p:set>
                                    <p:animEffect filter="wipe(left)" transition="in">
                                      <p:cBhvr additive="repl">
                                        <p:cTn id="316" dur="500"/>
                                        <p:tgtEl>
                                          <p:spTgt spid="2113"/>
                                        </p:tgtEl>
                                      </p:cBhvr>
                                    </p:animEffect>
                                  </p:childTnLst>
                                </p:cTn>
                              </p:par>
                              <p:par>
                                <p:cTn id="317" nodeType="withEffect" fill="hold" presetClass="entr" presetID="22" presetSubtype="8">
                                  <p:stCondLst>
                                    <p:cond delay="0"/>
                                  </p:stCondLst>
                                  <p:childTnLst>
                                    <p:set>
                                      <p:cBhvr>
                                        <p:cTn id="318" dur="1" fill="hold">
                                          <p:stCondLst>
                                            <p:cond delay="0"/>
                                          </p:stCondLst>
                                        </p:cTn>
                                        <p:tgtEl>
                                          <p:spTgt spid="2123"/>
                                        </p:tgtEl>
                                        <p:attrNameLst>
                                          <p:attrName>style.visibility</p:attrName>
                                        </p:attrNameLst>
                                      </p:cBhvr>
                                      <p:to>
                                        <p:strVal val="visible"/>
                                      </p:to>
                                    </p:set>
                                    <p:animEffect filter="wipe(left)" transition="in">
                                      <p:cBhvr additive="repl">
                                        <p:cTn id="319" dur="500"/>
                                        <p:tgtEl>
                                          <p:spTgt spid="2123"/>
                                        </p:tgtEl>
                                      </p:cBhvr>
                                    </p:animEffect>
                                  </p:childTnLst>
                                </p:cTn>
                              </p:par>
                            </p:childTnLst>
                          </p:cTn>
                        </p:par>
                        <p:par>
                          <p:cTn id="320" fill="hold">
                            <p:stCondLst>
                              <p:cond delay="1000"/>
                            </p:stCondLst>
                            <p:childTnLst>
                              <p:par>
                                <p:cTn id="321" nodeType="afterEffect" fill="hold" presetClass="entr" presetID="22" presetSubtype="4">
                                  <p:stCondLst>
                                    <p:cond delay="0"/>
                                  </p:stCondLst>
                                  <p:childTnLst>
                                    <p:set>
                                      <p:cBhvr>
                                        <p:cTn id="322" dur="1" fill="hold">
                                          <p:stCondLst>
                                            <p:cond delay="0"/>
                                          </p:stCondLst>
                                        </p:cTn>
                                        <p:tgtEl>
                                          <p:spTgt spid="2112"/>
                                        </p:tgtEl>
                                        <p:attrNameLst>
                                          <p:attrName>style.visibility</p:attrName>
                                        </p:attrNameLst>
                                      </p:cBhvr>
                                      <p:to>
                                        <p:strVal val="visible"/>
                                      </p:to>
                                    </p:set>
                                    <p:animEffect filter="wipe(down)" transition="in">
                                      <p:cBhvr additive="repl">
                                        <p:cTn id="323" dur="500"/>
                                        <p:tgtEl>
                                          <p:spTgt spid="2112"/>
                                        </p:tgtEl>
                                      </p:cBhvr>
                                    </p:animEffect>
                                  </p:childTnLst>
                                </p:cTn>
                              </p:par>
                            </p:childTnLst>
                          </p:cTn>
                        </p:par>
                      </p:childTnLst>
                    </p:cTn>
                  </p:par>
                  <p:par>
                    <p:cTn id="324" fill="hold">
                      <p:stCondLst>
                        <p:cond delay="indefinite"/>
                      </p:stCondLst>
                      <p:childTnLst>
                        <p:par>
                          <p:cTn id="325" fill="hold">
                            <p:stCondLst>
                              <p:cond delay="0"/>
                            </p:stCondLst>
                            <p:childTnLst>
                              <p:par>
                                <p:cTn id="326" nodeType="clickEffect" fill="hold" presetClass="entr" presetID="22" presetSubtype="1">
                                  <p:stCondLst>
                                    <p:cond delay="0"/>
                                  </p:stCondLst>
                                  <p:childTnLst>
                                    <p:set>
                                      <p:cBhvr>
                                        <p:cTn id="327" dur="1" fill="hold">
                                          <p:stCondLst>
                                            <p:cond delay="0"/>
                                          </p:stCondLst>
                                        </p:cTn>
                                        <p:tgtEl>
                                          <p:spTgt spid="2114"/>
                                        </p:tgtEl>
                                        <p:attrNameLst>
                                          <p:attrName>style.visibility</p:attrName>
                                        </p:attrNameLst>
                                      </p:cBhvr>
                                      <p:to>
                                        <p:strVal val="visible"/>
                                      </p:to>
                                    </p:set>
                                    <p:animEffect filter="wipe(up)" transition="in">
                                      <p:cBhvr additive="repl">
                                        <p:cTn id="328" dur="500"/>
                                        <p:tgtEl>
                                          <p:spTgt spid="2114"/>
                                        </p:tgtEl>
                                      </p:cBhvr>
                                    </p:animEffect>
                                  </p:childTnLst>
                                </p:cTn>
                              </p:par>
                            </p:childTnLst>
                          </p:cTn>
                        </p:par>
                        <p:par>
                          <p:cTn id="329" fill="hold">
                            <p:stCondLst>
                              <p:cond delay="500"/>
                            </p:stCondLst>
                            <p:childTnLst>
                              <p:par>
                                <p:cTn id="330" nodeType="afterEffect" fill="hold" presetClass="entr" presetID="22" presetSubtype="2">
                                  <p:stCondLst>
                                    <p:cond delay="0"/>
                                  </p:stCondLst>
                                  <p:childTnLst>
                                    <p:set>
                                      <p:cBhvr>
                                        <p:cTn id="331" dur="1" fill="hold">
                                          <p:stCondLst>
                                            <p:cond delay="0"/>
                                          </p:stCondLst>
                                        </p:cTn>
                                        <p:tgtEl>
                                          <p:spTgt spid="2115"/>
                                        </p:tgtEl>
                                        <p:attrNameLst>
                                          <p:attrName>style.visibility</p:attrName>
                                        </p:attrNameLst>
                                      </p:cBhvr>
                                      <p:to>
                                        <p:strVal val="visible"/>
                                      </p:to>
                                    </p:set>
                                    <p:animEffect filter="wipe(right)" transition="in">
                                      <p:cBhvr additive="repl">
                                        <p:cTn id="332" dur="500"/>
                                        <p:tgtEl>
                                          <p:spTgt spid="2115"/>
                                        </p:tgtEl>
                                      </p:cBhvr>
                                    </p:animEffect>
                                  </p:childTnLst>
                                </p:cTn>
                              </p:par>
                              <p:par>
                                <p:cTn id="333" nodeType="withEffect" fill="hold" presetClass="entr" presetID="22" presetSubtype="2">
                                  <p:stCondLst>
                                    <p:cond delay="0"/>
                                  </p:stCondLst>
                                  <p:childTnLst>
                                    <p:set>
                                      <p:cBhvr>
                                        <p:cTn id="334" dur="1" fill="hold">
                                          <p:stCondLst>
                                            <p:cond delay="0"/>
                                          </p:stCondLst>
                                        </p:cTn>
                                        <p:tgtEl>
                                          <p:spTgt spid="2127"/>
                                        </p:tgtEl>
                                        <p:attrNameLst>
                                          <p:attrName>style.visibility</p:attrName>
                                        </p:attrNameLst>
                                      </p:cBhvr>
                                      <p:to>
                                        <p:strVal val="visible"/>
                                      </p:to>
                                    </p:set>
                                    <p:animEffect filter="wipe(right)" transition="in">
                                      <p:cBhvr additive="repl">
                                        <p:cTn id="335" dur="500"/>
                                        <p:tgtEl>
                                          <p:spTgt spid="2127"/>
                                        </p:tgtEl>
                                      </p:cBhvr>
                                    </p:animEffect>
                                  </p:childTnLst>
                                </p:cTn>
                              </p:par>
                            </p:childTnLst>
                          </p:cTn>
                        </p:par>
                        <p:par>
                          <p:cTn id="336" fill="hold">
                            <p:stCondLst>
                              <p:cond delay="1000"/>
                            </p:stCondLst>
                            <p:childTnLst>
                              <p:par>
                                <p:cTn id="337" nodeType="afterEffect" fill="hold" presetClass="entr" presetID="22" presetSubtype="4">
                                  <p:stCondLst>
                                    <p:cond delay="0"/>
                                  </p:stCondLst>
                                  <p:childTnLst>
                                    <p:set>
                                      <p:cBhvr>
                                        <p:cTn id="338" dur="1" fill="hold">
                                          <p:stCondLst>
                                            <p:cond delay="0"/>
                                          </p:stCondLst>
                                        </p:cTn>
                                        <p:tgtEl>
                                          <p:spTgt spid="2116"/>
                                        </p:tgtEl>
                                        <p:attrNameLst>
                                          <p:attrName>style.visibility</p:attrName>
                                        </p:attrNameLst>
                                      </p:cBhvr>
                                      <p:to>
                                        <p:strVal val="visible"/>
                                      </p:to>
                                    </p:set>
                                    <p:animEffect filter="wipe(down)" transition="in">
                                      <p:cBhvr additive="repl">
                                        <p:cTn id="339" dur="500"/>
                                        <p:tgtEl>
                                          <p:spTgt spid="2116"/>
                                        </p:tgtEl>
                                      </p:cBhvr>
                                    </p:animEffect>
                                  </p:childTnLst>
                                </p:cTn>
                              </p:par>
                            </p:childTnLst>
                          </p:cTn>
                        </p:par>
                      </p:childTnLst>
                    </p:cTn>
                  </p:par>
                  <p:par>
                    <p:cTn id="340" fill="hold">
                      <p:stCondLst>
                        <p:cond delay="indefinite"/>
                      </p:stCondLst>
                      <p:childTnLst>
                        <p:par>
                          <p:cTn id="341" fill="hold">
                            <p:stCondLst>
                              <p:cond delay="0"/>
                            </p:stCondLst>
                            <p:childTnLst>
                              <p:par>
                                <p:cTn id="342" nodeType="clickEffect" fill="hold" presetClass="entr" presetID="22" presetSubtype="1">
                                  <p:stCondLst>
                                    <p:cond delay="0"/>
                                  </p:stCondLst>
                                  <p:childTnLst>
                                    <p:set>
                                      <p:cBhvr>
                                        <p:cTn id="343" dur="1" fill="hold">
                                          <p:stCondLst>
                                            <p:cond delay="0"/>
                                          </p:stCondLst>
                                        </p:cTn>
                                        <p:tgtEl>
                                          <p:spTgt spid="2120"/>
                                        </p:tgtEl>
                                        <p:attrNameLst>
                                          <p:attrName>style.visibility</p:attrName>
                                        </p:attrNameLst>
                                      </p:cBhvr>
                                      <p:to>
                                        <p:strVal val="visible"/>
                                      </p:to>
                                    </p:set>
                                    <p:animEffect filter="wipe(up)" transition="in">
                                      <p:cBhvr additive="repl">
                                        <p:cTn id="344" dur="500"/>
                                        <p:tgtEl>
                                          <p:spTgt spid="2120"/>
                                        </p:tgtEl>
                                      </p:cBhvr>
                                    </p:animEffect>
                                  </p:childTnLst>
                                </p:cTn>
                              </p:par>
                            </p:childTnLst>
                          </p:cTn>
                        </p:par>
                        <p:par>
                          <p:cTn id="345" fill="hold">
                            <p:stCondLst>
                              <p:cond delay="500"/>
                            </p:stCondLst>
                            <p:childTnLst>
                              <p:par>
                                <p:cTn id="346" nodeType="afterEffect" fill="hold" presetClass="entr" presetID="22" presetSubtype="8">
                                  <p:stCondLst>
                                    <p:cond delay="0"/>
                                  </p:stCondLst>
                                  <p:childTnLst>
                                    <p:set>
                                      <p:cBhvr>
                                        <p:cTn id="347" dur="1" fill="hold">
                                          <p:stCondLst>
                                            <p:cond delay="0"/>
                                          </p:stCondLst>
                                        </p:cTn>
                                        <p:tgtEl>
                                          <p:spTgt spid="2122"/>
                                        </p:tgtEl>
                                        <p:attrNameLst>
                                          <p:attrName>style.visibility</p:attrName>
                                        </p:attrNameLst>
                                      </p:cBhvr>
                                      <p:to>
                                        <p:strVal val="visible"/>
                                      </p:to>
                                    </p:set>
                                    <p:animEffect filter="wipe(left)" transition="in">
                                      <p:cBhvr additive="repl">
                                        <p:cTn id="348" dur="500"/>
                                        <p:tgtEl>
                                          <p:spTgt spid="2122"/>
                                        </p:tgtEl>
                                      </p:cBhvr>
                                    </p:animEffect>
                                  </p:childTnLst>
                                </p:cTn>
                              </p:par>
                              <p:par>
                                <p:cTn id="349" nodeType="withEffect" fill="hold" presetClass="entr" presetID="22" presetSubtype="8">
                                  <p:stCondLst>
                                    <p:cond delay="0"/>
                                  </p:stCondLst>
                                  <p:childTnLst>
                                    <p:set>
                                      <p:cBhvr>
                                        <p:cTn id="350" dur="1" fill="hold">
                                          <p:stCondLst>
                                            <p:cond delay="0"/>
                                          </p:stCondLst>
                                        </p:cTn>
                                        <p:tgtEl>
                                          <p:spTgt spid="2131"/>
                                        </p:tgtEl>
                                        <p:attrNameLst>
                                          <p:attrName>style.visibility</p:attrName>
                                        </p:attrNameLst>
                                      </p:cBhvr>
                                      <p:to>
                                        <p:strVal val="visible"/>
                                      </p:to>
                                    </p:set>
                                    <p:animEffect filter="wipe(left)" transition="in">
                                      <p:cBhvr additive="repl">
                                        <p:cTn id="351" dur="500"/>
                                        <p:tgtEl>
                                          <p:spTgt spid="2131"/>
                                        </p:tgtEl>
                                      </p:cBhvr>
                                    </p:animEffect>
                                  </p:childTnLst>
                                </p:cTn>
                              </p:par>
                            </p:childTnLst>
                          </p:cTn>
                        </p:par>
                        <p:par>
                          <p:cTn id="352" fill="hold">
                            <p:stCondLst>
                              <p:cond delay="1000"/>
                            </p:stCondLst>
                            <p:childTnLst>
                              <p:par>
                                <p:cTn id="353" nodeType="afterEffect" fill="hold" presetClass="entr" presetID="22" presetSubtype="4">
                                  <p:stCondLst>
                                    <p:cond delay="0"/>
                                  </p:stCondLst>
                                  <p:childTnLst>
                                    <p:set>
                                      <p:cBhvr>
                                        <p:cTn id="354" dur="1" fill="hold">
                                          <p:stCondLst>
                                            <p:cond delay="0"/>
                                          </p:stCondLst>
                                        </p:cTn>
                                        <p:tgtEl>
                                          <p:spTgt spid="2118"/>
                                        </p:tgtEl>
                                        <p:attrNameLst>
                                          <p:attrName>style.visibility</p:attrName>
                                        </p:attrNameLst>
                                      </p:cBhvr>
                                      <p:to>
                                        <p:strVal val="visible"/>
                                      </p:to>
                                    </p:set>
                                    <p:animEffect filter="wipe(down)" transition="in">
                                      <p:cBhvr additive="repl">
                                        <p:cTn id="355" dur="500"/>
                                        <p:tgtEl>
                                          <p:spTgt spid="2118"/>
                                        </p:tgtEl>
                                      </p:cBhvr>
                                    </p:animEffect>
                                  </p:childTnLst>
                                </p:cTn>
                              </p:par>
                            </p:childTnLst>
                          </p:cTn>
                        </p:par>
                        <p:par>
                          <p:cTn id="356" fill="hold">
                            <p:stCondLst>
                              <p:cond delay="1500"/>
                            </p:stCondLst>
                            <p:childTnLst>
                              <p:par>
                                <p:cTn id="357" nodeType="afterEffect" fill="hold" presetClass="entr" presetID="22" presetSubtype="1">
                                  <p:stCondLst>
                                    <p:cond delay="0"/>
                                  </p:stCondLst>
                                  <p:childTnLst>
                                    <p:set>
                                      <p:cBhvr>
                                        <p:cTn id="358" dur="1" fill="hold">
                                          <p:stCondLst>
                                            <p:cond delay="0"/>
                                          </p:stCondLst>
                                        </p:cTn>
                                        <p:tgtEl>
                                          <p:spTgt spid="2117"/>
                                        </p:tgtEl>
                                        <p:attrNameLst>
                                          <p:attrName>style.visibility</p:attrName>
                                        </p:attrNameLst>
                                      </p:cBhvr>
                                      <p:to>
                                        <p:strVal val="visible"/>
                                      </p:to>
                                    </p:set>
                                    <p:animEffect filter="wipe(up)" transition="in">
                                      <p:cBhvr additive="repl">
                                        <p:cTn id="359" dur="500"/>
                                        <p:tgtEl>
                                          <p:spTgt spid="2117"/>
                                        </p:tgtEl>
                                      </p:cBhvr>
                                    </p:animEffect>
                                  </p:childTnLst>
                                </p:cTn>
                              </p:par>
                            </p:childTnLst>
                          </p:cTn>
                        </p:par>
                        <p:par>
                          <p:cTn id="360" fill="hold">
                            <p:stCondLst>
                              <p:cond delay="2000"/>
                            </p:stCondLst>
                            <p:childTnLst>
                              <p:par>
                                <p:cTn id="361" nodeType="afterEffect" fill="hold" presetClass="entr" presetID="22" presetSubtype="2">
                                  <p:stCondLst>
                                    <p:cond delay="0"/>
                                  </p:stCondLst>
                                  <p:childTnLst>
                                    <p:set>
                                      <p:cBhvr>
                                        <p:cTn id="362" dur="1" fill="hold">
                                          <p:stCondLst>
                                            <p:cond delay="0"/>
                                          </p:stCondLst>
                                        </p:cTn>
                                        <p:tgtEl>
                                          <p:spTgt spid="2121"/>
                                        </p:tgtEl>
                                        <p:attrNameLst>
                                          <p:attrName>style.visibility</p:attrName>
                                        </p:attrNameLst>
                                      </p:cBhvr>
                                      <p:to>
                                        <p:strVal val="visible"/>
                                      </p:to>
                                    </p:set>
                                    <p:animEffect filter="wipe(right)" transition="in">
                                      <p:cBhvr additive="repl">
                                        <p:cTn id="363" dur="500"/>
                                        <p:tgtEl>
                                          <p:spTgt spid="2121"/>
                                        </p:tgtEl>
                                      </p:cBhvr>
                                    </p:animEffect>
                                  </p:childTnLst>
                                </p:cTn>
                              </p:par>
                              <p:par>
                                <p:cTn id="364" nodeType="withEffect" fill="hold" presetClass="entr" presetID="22" presetSubtype="2">
                                  <p:stCondLst>
                                    <p:cond delay="0"/>
                                  </p:stCondLst>
                                  <p:childTnLst>
                                    <p:set>
                                      <p:cBhvr>
                                        <p:cTn id="365" dur="1" fill="hold">
                                          <p:stCondLst>
                                            <p:cond delay="0"/>
                                          </p:stCondLst>
                                        </p:cTn>
                                        <p:tgtEl>
                                          <p:spTgt spid="2135"/>
                                        </p:tgtEl>
                                        <p:attrNameLst>
                                          <p:attrName>style.visibility</p:attrName>
                                        </p:attrNameLst>
                                      </p:cBhvr>
                                      <p:to>
                                        <p:strVal val="visible"/>
                                      </p:to>
                                    </p:set>
                                    <p:animEffect filter="wipe(right)" transition="in">
                                      <p:cBhvr additive="repl">
                                        <p:cTn id="366" dur="500"/>
                                        <p:tgtEl>
                                          <p:spTgt spid="2135"/>
                                        </p:tgtEl>
                                      </p:cBhvr>
                                    </p:animEffect>
                                  </p:childTnLst>
                                </p:cTn>
                              </p:par>
                            </p:childTnLst>
                          </p:cTn>
                        </p:par>
                        <p:par>
                          <p:cTn id="367" fill="hold">
                            <p:stCondLst>
                              <p:cond delay="2500"/>
                            </p:stCondLst>
                            <p:childTnLst>
                              <p:par>
                                <p:cTn id="368" nodeType="afterEffect" fill="hold" presetClass="entr" presetID="22" presetSubtype="4">
                                  <p:stCondLst>
                                    <p:cond delay="0"/>
                                  </p:stCondLst>
                                  <p:childTnLst>
                                    <p:set>
                                      <p:cBhvr>
                                        <p:cTn id="369" dur="1" fill="hold">
                                          <p:stCondLst>
                                            <p:cond delay="0"/>
                                          </p:stCondLst>
                                        </p:cTn>
                                        <p:tgtEl>
                                          <p:spTgt spid="2119"/>
                                        </p:tgtEl>
                                        <p:attrNameLst>
                                          <p:attrName>style.visibility</p:attrName>
                                        </p:attrNameLst>
                                      </p:cBhvr>
                                      <p:to>
                                        <p:strVal val="visible"/>
                                      </p:to>
                                    </p:set>
                                    <p:animEffect filter="wipe(down)" transition="in">
                                      <p:cBhvr additive="repl">
                                        <p:cTn id="370" dur="500"/>
                                        <p:tgtEl>
                                          <p:spTgt spid="2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9"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ea typeface="DejaVu Sans"/>
              </a:rPr>
              <a:t>Connection-oriented demultiplexing</a:t>
            </a:r>
            <a:endParaRPr b="0" lang="en-US" sz="4400" spc="-1" strike="noStrike">
              <a:latin typeface="Arial"/>
            </a:endParaRPr>
          </a:p>
        </p:txBody>
      </p:sp>
      <p:sp>
        <p:nvSpPr>
          <p:cNvPr id="2180" name="CustomShape 2"/>
          <p:cNvSpPr/>
          <p:nvPr/>
        </p:nvSpPr>
        <p:spPr>
          <a:xfrm>
            <a:off x="798840" y="1495800"/>
            <a:ext cx="4768200" cy="2940120"/>
          </a:xfrm>
          <a:prstGeom prst="rect">
            <a:avLst/>
          </a:prstGeom>
          <a:noFill/>
          <a:ln w="0">
            <a:noFill/>
          </a:ln>
        </p:spPr>
        <p:style>
          <a:lnRef idx="0"/>
          <a:fillRef idx="0"/>
          <a:effectRef idx="0"/>
          <a:fontRef idx="minor"/>
        </p:style>
        <p:txBody>
          <a:bodyPr lIns="90000" rIns="90000" tIns="45000" bIns="45000">
            <a:normAutofit/>
          </a:bodyPr>
          <a:p>
            <a:pPr marL="399960" indent="-27360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TCP socket identified by </a:t>
            </a:r>
            <a:r>
              <a:rPr b="0" lang="en-US" sz="3200" spc="-1" strike="noStrike">
                <a:solidFill>
                  <a:srgbClr val="c00000"/>
                </a:solidFill>
                <a:latin typeface="Calibri"/>
                <a:ea typeface="DejaVu Sans"/>
              </a:rPr>
              <a:t>4-</a:t>
            </a:r>
            <a:r>
              <a:rPr b="0" lang="en-US" sz="3200" spc="-1" strike="noStrike">
                <a:solidFill>
                  <a:srgbClr val="000000"/>
                </a:solidFill>
                <a:latin typeface="Calibri"/>
                <a:ea typeface="DejaVu Sans"/>
              </a:rPr>
              <a:t>tuple: </a:t>
            </a:r>
            <a:endParaRPr b="0" lang="en-US" sz="32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DejaVu Sans"/>
              </a:rPr>
              <a:t>source IP address</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DejaVu Sans"/>
              </a:rPr>
              <a:t>source port number</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DejaVu Sans"/>
              </a:rPr>
              <a:t>dest IP address</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DejaVu Sans"/>
              </a:rPr>
              <a:t>dest port number</a:t>
            </a:r>
            <a:endParaRPr b="0" lang="en-US" sz="2800" spc="-1" strike="noStrike">
              <a:latin typeface="Arial"/>
            </a:endParaRPr>
          </a:p>
        </p:txBody>
      </p:sp>
      <p:sp>
        <p:nvSpPr>
          <p:cNvPr id="2181" name="CustomShape 3"/>
          <p:cNvSpPr/>
          <p:nvPr/>
        </p:nvSpPr>
        <p:spPr>
          <a:xfrm>
            <a:off x="6476400" y="1510920"/>
            <a:ext cx="5034240" cy="4972320"/>
          </a:xfrm>
          <a:prstGeom prst="rect">
            <a:avLst/>
          </a:prstGeom>
          <a:noFill/>
          <a:ln w="0">
            <a:noFill/>
          </a:ln>
        </p:spPr>
        <p:style>
          <a:lnRef idx="0"/>
          <a:fillRef idx="0"/>
          <a:effectRef idx="0"/>
          <a:fontRef idx="minor"/>
        </p:style>
        <p:txBody>
          <a:bodyPr lIns="90000" rIns="90000" tIns="45000" bIns="45000">
            <a:normAutofit/>
          </a:bodyPr>
          <a:p>
            <a:pPr marL="468360" indent="-28656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server may support many simultaneous TCP sockets:</a:t>
            </a:r>
            <a:endParaRPr b="0" lang="en-US" sz="32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DejaVu Sans"/>
              </a:rPr>
              <a:t>each socket identified by its own 4-tuple</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DejaVu Sans"/>
              </a:rPr>
              <a:t>each socket associated with a different connecting client</a:t>
            </a:r>
            <a:endParaRPr b="0" lang="en-US" sz="2800" spc="-1" strike="noStrike">
              <a:latin typeface="Arial"/>
            </a:endParaRPr>
          </a:p>
        </p:txBody>
      </p:sp>
      <p:sp>
        <p:nvSpPr>
          <p:cNvPr id="2182" name="CustomShape 4"/>
          <p:cNvSpPr/>
          <p:nvPr/>
        </p:nvSpPr>
        <p:spPr>
          <a:xfrm>
            <a:off x="784440" y="4284360"/>
            <a:ext cx="4768200" cy="2225880"/>
          </a:xfrm>
          <a:prstGeom prst="rect">
            <a:avLst/>
          </a:prstGeom>
          <a:noFill/>
          <a:ln w="0">
            <a:noFill/>
          </a:ln>
        </p:spPr>
        <p:style>
          <a:lnRef idx="0"/>
          <a:fillRef idx="0"/>
          <a:effectRef idx="0"/>
          <a:fontRef idx="minor"/>
        </p:style>
        <p:txBody>
          <a:bodyPr lIns="90000" rIns="90000" tIns="45000" bIns="45000">
            <a:normAutofit/>
          </a:bodyPr>
          <a:p>
            <a:pPr marL="399960" indent="-26748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demux: receiver uses </a:t>
            </a:r>
            <a:r>
              <a:rPr b="0" i="1" lang="en-US" sz="3200" spc="-1" strike="noStrike">
                <a:solidFill>
                  <a:srgbClr val="c00000"/>
                </a:solidFill>
                <a:latin typeface="Calibri"/>
                <a:ea typeface="DejaVu Sans"/>
              </a:rPr>
              <a:t>all four values </a:t>
            </a:r>
            <a:r>
              <a:rPr b="0" i="1" lang="en-US" sz="3200" spc="-1" strike="noStrike">
                <a:solidFill>
                  <a:srgbClr val="000000"/>
                </a:solidFill>
                <a:latin typeface="Calibri"/>
                <a:ea typeface="DejaVu Sans"/>
              </a:rPr>
              <a:t>(4-tuple)</a:t>
            </a:r>
            <a:r>
              <a:rPr b="0" lang="en-US" sz="3200" spc="-1" strike="noStrike">
                <a:solidFill>
                  <a:srgbClr val="000000"/>
                </a:solidFill>
                <a:latin typeface="Calibri"/>
                <a:ea typeface="DejaVu Sans"/>
              </a:rPr>
              <a:t> to direct segment to appropriate socket</a:t>
            </a:r>
            <a:endParaRPr b="0" lang="en-US" sz="3200" spc="-1" strike="noStrike">
              <a:latin typeface="Arial"/>
            </a:endParaRPr>
          </a:p>
        </p:txBody>
      </p:sp>
      <p:sp>
        <p:nvSpPr>
          <p:cNvPr id="2183" name="CustomShape 5"/>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8A13CD15-B12C-43A4-9A11-985774A98720}" type="slidenum">
              <a:rPr b="0" lang="en-US" sz="1100" spc="-1" strike="noStrike">
                <a:solidFill>
                  <a:srgbClr val="404040"/>
                </a:solidFill>
                <a:latin typeface="Calibri"/>
                <a:ea typeface="DejaVu Sans"/>
              </a:rPr>
              <a:t>21</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71" dur="indefinite" restart="never" nodeType="tmRoot">
          <p:childTnLst>
            <p:seq>
              <p:cTn id="372" dur="indefinite" nodeType="mainSeq">
                <p:childTnLst>
                  <p:par>
                    <p:cTn id="373" fill="hold">
                      <p:stCondLst>
                        <p:cond delay="indefinite"/>
                      </p:stCondLst>
                      <p:childTnLst>
                        <p:par>
                          <p:cTn id="374" fill="hold">
                            <p:stCondLst>
                              <p:cond delay="0"/>
                            </p:stCondLst>
                            <p:childTnLst>
                              <p:par>
                                <p:cTn id="375" nodeType="clickEffect" fill="hold" presetClass="entr" presetID="9">
                                  <p:stCondLst>
                                    <p:cond delay="0"/>
                                  </p:stCondLst>
                                  <p:childTnLst>
                                    <p:set>
                                      <p:cBhvr>
                                        <p:cTn id="376" dur="1" fill="hold">
                                          <p:stCondLst>
                                            <p:cond delay="0"/>
                                          </p:stCondLst>
                                        </p:cTn>
                                        <p:tgtEl>
                                          <p:spTgt spid="2182"/>
                                        </p:tgtEl>
                                        <p:attrNameLst>
                                          <p:attrName>style.visibility</p:attrName>
                                        </p:attrNameLst>
                                      </p:cBhvr>
                                      <p:to>
                                        <p:strVal val="visible"/>
                                      </p:to>
                                    </p:set>
                                    <p:animEffect filter="dissolve" transition="in">
                                      <p:cBhvr additive="repl">
                                        <p:cTn id="377" dur="500"/>
                                        <p:tgtEl>
                                          <p:spTgt spid="2182"/>
                                        </p:tgtEl>
                                      </p:cBhvr>
                                    </p:animEffect>
                                  </p:childTnLst>
                                </p:cTn>
                              </p:par>
                            </p:childTnLst>
                          </p:cTn>
                        </p:par>
                      </p:childTnLst>
                    </p:cTn>
                  </p:par>
                  <p:par>
                    <p:cTn id="378" fill="hold">
                      <p:stCondLst>
                        <p:cond delay="indefinite"/>
                      </p:stCondLst>
                      <p:childTnLst>
                        <p:par>
                          <p:cTn id="379" fill="hold">
                            <p:stCondLst>
                              <p:cond delay="0"/>
                            </p:stCondLst>
                            <p:childTnLst>
                              <p:par>
                                <p:cTn id="380" nodeType="clickEffect" fill="hold" presetClass="entr" presetID="9">
                                  <p:stCondLst>
                                    <p:cond delay="0"/>
                                  </p:stCondLst>
                                  <p:childTnLst>
                                    <p:set>
                                      <p:cBhvr>
                                        <p:cTn id="381" dur="1" fill="hold">
                                          <p:stCondLst>
                                            <p:cond delay="0"/>
                                          </p:stCondLst>
                                        </p:cTn>
                                        <p:tgtEl>
                                          <p:spTgt spid="2181"/>
                                        </p:tgtEl>
                                        <p:attrNameLst>
                                          <p:attrName>style.visibility</p:attrName>
                                        </p:attrNameLst>
                                      </p:cBhvr>
                                      <p:to>
                                        <p:strVal val="visible"/>
                                      </p:to>
                                    </p:set>
                                    <p:animEffect filter="dissolve" transition="in">
                                      <p:cBhvr additive="repl">
                                        <p:cTn id="382" dur="500"/>
                                        <p:tgtEl>
                                          <p:spTgt spid="2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4"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ea typeface="DejaVu Sans"/>
              </a:rPr>
              <a:t>Connection-oriented demultiplexing: example</a:t>
            </a:r>
            <a:endParaRPr b="0" lang="en-US" sz="4400" spc="-1" strike="noStrike">
              <a:latin typeface="Arial"/>
            </a:endParaRPr>
          </a:p>
        </p:txBody>
      </p:sp>
      <p:sp>
        <p:nvSpPr>
          <p:cNvPr id="2185" name="CustomShape 2"/>
          <p:cNvSpPr/>
          <p:nvPr/>
        </p:nvSpPr>
        <p:spPr>
          <a:xfrm>
            <a:off x="4454280" y="1478160"/>
            <a:ext cx="550080" cy="2080440"/>
          </a:xfrm>
          <a:custGeom>
            <a:avLst/>
            <a:gdLst/>
            <a:ahLst/>
            <a:rect l="l" t="t"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a:gradFill>
          <a:ln w="9525">
            <a:solidFill>
              <a:srgbClr val="dddddd"/>
            </a:solidFill>
            <a:round/>
          </a:ln>
        </p:spPr>
        <p:style>
          <a:lnRef idx="0"/>
          <a:fillRef idx="0"/>
          <a:effectRef idx="0"/>
          <a:fontRef idx="minor"/>
        </p:style>
      </p:sp>
      <p:sp>
        <p:nvSpPr>
          <p:cNvPr id="2186" name="CustomShape 3"/>
          <p:cNvSpPr/>
          <p:nvPr/>
        </p:nvSpPr>
        <p:spPr>
          <a:xfrm>
            <a:off x="2052360" y="1657440"/>
            <a:ext cx="457920" cy="2191320"/>
          </a:xfrm>
          <a:custGeom>
            <a:avLst/>
            <a:gdLst/>
            <a:ahLst/>
            <a:rect l="l" t="t" r="r" b="b"/>
            <a:pathLst>
              <a:path w="290" h="1382">
                <a:moveTo>
                  <a:pt x="15" y="1382"/>
                </a:moveTo>
                <a:lnTo>
                  <a:pt x="0" y="1360"/>
                </a:lnTo>
                <a:lnTo>
                  <a:pt x="290" y="0"/>
                </a:lnTo>
                <a:lnTo>
                  <a:pt x="284" y="1258"/>
                </a:lnTo>
                <a:lnTo>
                  <a:pt x="182" y="1382"/>
                </a:lnTo>
                <a:lnTo>
                  <a:pt x="15" y="1382"/>
                </a:lnTo>
                <a:close/>
              </a:path>
            </a:pathLst>
          </a:custGeom>
          <a:gradFill rotWithShape="0">
            <a:gsLst>
              <a:gs pos="0">
                <a:srgbClr val="ffffff"/>
              </a:gs>
              <a:gs pos="100000">
                <a:srgbClr val="b2b2b2"/>
              </a:gs>
            </a:gsLst>
            <a:lin ang="0"/>
          </a:gradFill>
          <a:ln w="9525">
            <a:solidFill>
              <a:srgbClr val="dddddd"/>
            </a:solidFill>
            <a:round/>
          </a:ln>
        </p:spPr>
        <p:style>
          <a:lnRef idx="0"/>
          <a:fillRef idx="0"/>
          <a:effectRef idx="0"/>
          <a:fontRef idx="minor"/>
        </p:style>
      </p:sp>
      <p:sp>
        <p:nvSpPr>
          <p:cNvPr id="2187" name="CustomShape 4"/>
          <p:cNvSpPr/>
          <p:nvPr/>
        </p:nvSpPr>
        <p:spPr>
          <a:xfrm>
            <a:off x="2568240" y="1623960"/>
            <a:ext cx="1294560" cy="1978560"/>
          </a:xfrm>
          <a:prstGeom prst="rect">
            <a:avLst/>
          </a:prstGeom>
          <a:solidFill>
            <a:srgbClr val="000099"/>
          </a:solidFill>
          <a:ln w="0">
            <a:noFill/>
          </a:ln>
        </p:spPr>
        <p:style>
          <a:lnRef idx="0"/>
          <a:fillRef idx="0"/>
          <a:effectRef idx="0"/>
          <a:fontRef idx="minor"/>
        </p:style>
      </p:sp>
      <p:sp>
        <p:nvSpPr>
          <p:cNvPr id="2188" name="CustomShape 5"/>
          <p:cNvSpPr/>
          <p:nvPr/>
        </p:nvSpPr>
        <p:spPr>
          <a:xfrm>
            <a:off x="2530080" y="1677960"/>
            <a:ext cx="1270800" cy="1977120"/>
          </a:xfrm>
          <a:prstGeom prst="rect">
            <a:avLst/>
          </a:prstGeom>
          <a:solidFill>
            <a:srgbClr val="ffffff"/>
          </a:solidFill>
          <a:ln w="28575">
            <a:solidFill>
              <a:srgbClr val="000000"/>
            </a:solidFill>
            <a:miter/>
          </a:ln>
        </p:spPr>
        <p:style>
          <a:lnRef idx="0"/>
          <a:fillRef idx="0"/>
          <a:effectRef idx="0"/>
          <a:fontRef idx="minor"/>
        </p:style>
      </p:sp>
      <p:sp>
        <p:nvSpPr>
          <p:cNvPr id="2189" name="Line 6"/>
          <p:cNvSpPr/>
          <p:nvPr/>
        </p:nvSpPr>
        <p:spPr>
          <a:xfrm>
            <a:off x="2539440" y="2438280"/>
            <a:ext cx="1263600" cy="3240"/>
          </a:xfrm>
          <a:prstGeom prst="line">
            <a:avLst/>
          </a:prstGeom>
          <a:ln w="28575">
            <a:solidFill>
              <a:srgbClr val="000000"/>
            </a:solidFill>
            <a:round/>
          </a:ln>
        </p:spPr>
        <p:style>
          <a:lnRef idx="0"/>
          <a:fillRef idx="0"/>
          <a:effectRef idx="0"/>
          <a:fontRef idx="minor"/>
        </p:style>
      </p:sp>
      <p:sp>
        <p:nvSpPr>
          <p:cNvPr id="2190" name="CustomShape 7"/>
          <p:cNvSpPr/>
          <p:nvPr/>
        </p:nvSpPr>
        <p:spPr>
          <a:xfrm>
            <a:off x="2496960" y="242100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transport</a:t>
            </a:r>
            <a:endParaRPr b="0" lang="en-US" sz="1400" spc="-1" strike="noStrike">
              <a:latin typeface="Arial"/>
            </a:endParaRPr>
          </a:p>
        </p:txBody>
      </p:sp>
      <p:sp>
        <p:nvSpPr>
          <p:cNvPr id="2191" name="Line 8"/>
          <p:cNvSpPr/>
          <p:nvPr/>
        </p:nvSpPr>
        <p:spPr>
          <a:xfrm>
            <a:off x="2547360" y="2759040"/>
            <a:ext cx="1263600" cy="3240"/>
          </a:xfrm>
          <a:prstGeom prst="line">
            <a:avLst/>
          </a:prstGeom>
          <a:ln w="28575">
            <a:solidFill>
              <a:srgbClr val="000000"/>
            </a:solidFill>
            <a:round/>
          </a:ln>
        </p:spPr>
        <p:style>
          <a:lnRef idx="0"/>
          <a:fillRef idx="0"/>
          <a:effectRef idx="0"/>
          <a:fontRef idx="minor"/>
        </p:style>
      </p:sp>
      <p:sp>
        <p:nvSpPr>
          <p:cNvPr id="2192" name="Line 9"/>
          <p:cNvSpPr/>
          <p:nvPr/>
        </p:nvSpPr>
        <p:spPr>
          <a:xfrm>
            <a:off x="2533320" y="3068640"/>
            <a:ext cx="1263600" cy="2880"/>
          </a:xfrm>
          <a:prstGeom prst="line">
            <a:avLst/>
          </a:prstGeom>
          <a:ln w="28575">
            <a:solidFill>
              <a:srgbClr val="000000"/>
            </a:solidFill>
            <a:round/>
          </a:ln>
        </p:spPr>
        <p:style>
          <a:lnRef idx="0"/>
          <a:fillRef idx="0"/>
          <a:effectRef idx="0"/>
          <a:fontRef idx="minor"/>
        </p:style>
      </p:sp>
      <p:sp>
        <p:nvSpPr>
          <p:cNvPr id="2193" name="Line 10"/>
          <p:cNvSpPr/>
          <p:nvPr/>
        </p:nvSpPr>
        <p:spPr>
          <a:xfrm>
            <a:off x="2533320" y="3354120"/>
            <a:ext cx="1263600" cy="3240"/>
          </a:xfrm>
          <a:prstGeom prst="line">
            <a:avLst/>
          </a:prstGeom>
          <a:ln w="28575">
            <a:solidFill>
              <a:srgbClr val="000000"/>
            </a:solidFill>
            <a:round/>
          </a:ln>
        </p:spPr>
        <p:style>
          <a:lnRef idx="0"/>
          <a:fillRef idx="0"/>
          <a:effectRef idx="0"/>
          <a:fontRef idx="minor"/>
        </p:style>
      </p:sp>
      <p:sp>
        <p:nvSpPr>
          <p:cNvPr id="2194" name="CustomShape 11"/>
          <p:cNvSpPr/>
          <p:nvPr/>
        </p:nvSpPr>
        <p:spPr>
          <a:xfrm>
            <a:off x="2531880" y="166860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application</a:t>
            </a:r>
            <a:endParaRPr b="0" lang="en-US" sz="1400" spc="-1" strike="noStrike">
              <a:latin typeface="Arial"/>
            </a:endParaRPr>
          </a:p>
        </p:txBody>
      </p:sp>
      <p:sp>
        <p:nvSpPr>
          <p:cNvPr id="2195" name="CustomShape 12"/>
          <p:cNvSpPr/>
          <p:nvPr/>
        </p:nvSpPr>
        <p:spPr>
          <a:xfrm>
            <a:off x="2487240" y="332604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physical</a:t>
            </a:r>
            <a:endParaRPr b="0" lang="en-US" sz="1400" spc="-1" strike="noStrike">
              <a:latin typeface="Arial"/>
            </a:endParaRPr>
          </a:p>
        </p:txBody>
      </p:sp>
      <p:sp>
        <p:nvSpPr>
          <p:cNvPr id="2196" name="CustomShape 13"/>
          <p:cNvSpPr/>
          <p:nvPr/>
        </p:nvSpPr>
        <p:spPr>
          <a:xfrm>
            <a:off x="2506320" y="304020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link</a:t>
            </a:r>
            <a:endParaRPr b="0" lang="en-US" sz="1400" spc="-1" strike="noStrike">
              <a:latin typeface="Arial"/>
            </a:endParaRPr>
          </a:p>
        </p:txBody>
      </p:sp>
      <p:sp>
        <p:nvSpPr>
          <p:cNvPr id="2197" name="CustomShape 14"/>
          <p:cNvSpPr/>
          <p:nvPr/>
        </p:nvSpPr>
        <p:spPr>
          <a:xfrm>
            <a:off x="2496960" y="274500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network</a:t>
            </a:r>
            <a:endParaRPr b="0" lang="en-US" sz="1400" spc="-1" strike="noStrike">
              <a:latin typeface="Arial"/>
            </a:endParaRPr>
          </a:p>
        </p:txBody>
      </p:sp>
      <p:sp>
        <p:nvSpPr>
          <p:cNvPr id="2198" name="CustomShape 15"/>
          <p:cNvSpPr/>
          <p:nvPr/>
        </p:nvSpPr>
        <p:spPr>
          <a:xfrm>
            <a:off x="2866680" y="1954440"/>
            <a:ext cx="595800" cy="302400"/>
          </a:xfrm>
          <a:prstGeom prst="ellipse">
            <a:avLst/>
          </a:prstGeom>
          <a:solidFill>
            <a:srgbClr val="cc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600" spc="-1" strike="noStrike">
                <a:solidFill>
                  <a:srgbClr val="000000"/>
                </a:solidFill>
                <a:latin typeface="Arial"/>
                <a:ea typeface="ＭＳ Ｐゴシック"/>
              </a:rPr>
              <a:t>P1</a:t>
            </a:r>
            <a:endParaRPr b="0" lang="en-US" sz="1600" spc="-1" strike="noStrike">
              <a:latin typeface="Arial"/>
            </a:endParaRPr>
          </a:p>
        </p:txBody>
      </p:sp>
      <p:grpSp>
        <p:nvGrpSpPr>
          <p:cNvPr id="2199" name="Group 16"/>
          <p:cNvGrpSpPr/>
          <p:nvPr/>
        </p:nvGrpSpPr>
        <p:grpSpPr>
          <a:xfrm>
            <a:off x="2835000" y="2278080"/>
            <a:ext cx="618120" cy="226080"/>
            <a:chOff x="2835000" y="2278080"/>
            <a:chExt cx="618120" cy="226080"/>
          </a:xfrm>
        </p:grpSpPr>
        <p:sp>
          <p:nvSpPr>
            <p:cNvPr id="2200" name="CustomShape 17"/>
            <p:cNvSpPr/>
            <p:nvPr/>
          </p:nvSpPr>
          <p:spPr>
            <a:xfrm>
              <a:off x="2835000" y="2278080"/>
              <a:ext cx="618120" cy="226080"/>
            </a:xfrm>
            <a:prstGeom prst="rect">
              <a:avLst/>
            </a:prstGeom>
            <a:solidFill>
              <a:srgbClr val="ffff00"/>
            </a:solidFill>
            <a:ln w="9525">
              <a:solidFill>
                <a:srgbClr val="000000"/>
              </a:solidFill>
              <a:miter/>
            </a:ln>
          </p:spPr>
          <p:style>
            <a:lnRef idx="0"/>
            <a:fillRef idx="0"/>
            <a:effectRef idx="0"/>
            <a:fontRef idx="minor"/>
          </p:style>
        </p:sp>
        <p:sp>
          <p:nvSpPr>
            <p:cNvPr id="2201" name="CustomShape 18"/>
            <p:cNvSpPr/>
            <p:nvPr/>
          </p:nvSpPr>
          <p:spPr>
            <a:xfrm>
              <a:off x="2956680" y="2307960"/>
              <a:ext cx="367560" cy="171360"/>
            </a:xfrm>
            <a:prstGeom prst="rect">
              <a:avLst/>
            </a:prstGeom>
            <a:solidFill>
              <a:srgbClr val="ffffff"/>
            </a:solidFill>
            <a:ln w="9525">
              <a:solidFill>
                <a:srgbClr val="cc9900"/>
              </a:solidFill>
              <a:miter/>
            </a:ln>
          </p:spPr>
          <p:style>
            <a:lnRef idx="0"/>
            <a:fillRef idx="0"/>
            <a:effectRef idx="0"/>
            <a:fontRef idx="minor"/>
          </p:style>
        </p:sp>
        <p:sp>
          <p:nvSpPr>
            <p:cNvPr id="2202" name="CustomShape 19"/>
            <p:cNvSpPr/>
            <p:nvPr/>
          </p:nvSpPr>
          <p:spPr>
            <a:xfrm>
              <a:off x="3350520" y="2410560"/>
              <a:ext cx="61920" cy="56880"/>
            </a:xfrm>
            <a:prstGeom prst="rect">
              <a:avLst/>
            </a:prstGeom>
            <a:solidFill>
              <a:srgbClr val="cc9900"/>
            </a:solidFill>
            <a:ln w="9525">
              <a:solidFill>
                <a:srgbClr val="cc9900"/>
              </a:solidFill>
              <a:miter/>
            </a:ln>
          </p:spPr>
          <p:style>
            <a:lnRef idx="0"/>
            <a:fillRef idx="0"/>
            <a:effectRef idx="0"/>
            <a:fontRef idx="minor"/>
          </p:style>
        </p:sp>
        <p:sp>
          <p:nvSpPr>
            <p:cNvPr id="2203" name="CustomShape 20"/>
            <p:cNvSpPr/>
            <p:nvPr/>
          </p:nvSpPr>
          <p:spPr>
            <a:xfrm>
              <a:off x="2861280" y="2413080"/>
              <a:ext cx="61920" cy="59040"/>
            </a:xfrm>
            <a:prstGeom prst="rect">
              <a:avLst/>
            </a:prstGeom>
            <a:solidFill>
              <a:srgbClr val="cc9900"/>
            </a:solidFill>
            <a:ln w="9525">
              <a:solidFill>
                <a:srgbClr val="cc9900"/>
              </a:solidFill>
              <a:miter/>
            </a:ln>
          </p:spPr>
          <p:style>
            <a:lnRef idx="0"/>
            <a:fillRef idx="0"/>
            <a:effectRef idx="0"/>
            <a:fontRef idx="minor"/>
          </p:style>
        </p:sp>
      </p:grpSp>
      <p:sp>
        <p:nvSpPr>
          <p:cNvPr id="2204" name="CustomShape 21"/>
          <p:cNvSpPr/>
          <p:nvPr/>
        </p:nvSpPr>
        <p:spPr>
          <a:xfrm>
            <a:off x="5067000" y="1390680"/>
            <a:ext cx="2251800" cy="1978560"/>
          </a:xfrm>
          <a:prstGeom prst="rect">
            <a:avLst/>
          </a:prstGeom>
          <a:solidFill>
            <a:srgbClr val="000099"/>
          </a:solidFill>
          <a:ln w="0">
            <a:noFill/>
          </a:ln>
        </p:spPr>
        <p:style>
          <a:lnRef idx="0"/>
          <a:fillRef idx="0"/>
          <a:effectRef idx="0"/>
          <a:fontRef idx="minor"/>
        </p:style>
      </p:sp>
      <p:sp>
        <p:nvSpPr>
          <p:cNvPr id="2205" name="CustomShape 22"/>
          <p:cNvSpPr/>
          <p:nvPr/>
        </p:nvSpPr>
        <p:spPr>
          <a:xfrm>
            <a:off x="5013000" y="1468440"/>
            <a:ext cx="2223000" cy="1977120"/>
          </a:xfrm>
          <a:prstGeom prst="rect">
            <a:avLst/>
          </a:prstGeom>
          <a:solidFill>
            <a:srgbClr val="ffffff"/>
          </a:solidFill>
          <a:ln w="28575">
            <a:solidFill>
              <a:srgbClr val="000000"/>
            </a:solidFill>
            <a:miter/>
          </a:ln>
        </p:spPr>
        <p:style>
          <a:lnRef idx="0"/>
          <a:fillRef idx="0"/>
          <a:effectRef idx="0"/>
          <a:fontRef idx="minor"/>
        </p:style>
      </p:sp>
      <p:sp>
        <p:nvSpPr>
          <p:cNvPr id="2206" name="CustomShape 23"/>
          <p:cNvSpPr/>
          <p:nvPr/>
        </p:nvSpPr>
        <p:spPr>
          <a:xfrm>
            <a:off x="5438520" y="219708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transport</a:t>
            </a:r>
            <a:endParaRPr b="0" lang="en-US" sz="1400" spc="-1" strike="noStrike">
              <a:latin typeface="Arial"/>
            </a:endParaRPr>
          </a:p>
        </p:txBody>
      </p:sp>
      <p:sp>
        <p:nvSpPr>
          <p:cNvPr id="2207" name="CustomShape 24"/>
          <p:cNvSpPr/>
          <p:nvPr/>
        </p:nvSpPr>
        <p:spPr>
          <a:xfrm>
            <a:off x="5492520" y="142092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application</a:t>
            </a:r>
            <a:endParaRPr b="0" lang="en-US" sz="1400" spc="-1" strike="noStrike">
              <a:latin typeface="Arial"/>
            </a:endParaRPr>
          </a:p>
        </p:txBody>
      </p:sp>
      <p:sp>
        <p:nvSpPr>
          <p:cNvPr id="2208" name="CustomShape 25"/>
          <p:cNvSpPr/>
          <p:nvPr/>
        </p:nvSpPr>
        <p:spPr>
          <a:xfrm>
            <a:off x="5432040" y="310212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physical</a:t>
            </a:r>
            <a:endParaRPr b="0" lang="en-US" sz="1400" spc="-1" strike="noStrike">
              <a:latin typeface="Arial"/>
            </a:endParaRPr>
          </a:p>
        </p:txBody>
      </p:sp>
      <p:sp>
        <p:nvSpPr>
          <p:cNvPr id="2209" name="CustomShape 26"/>
          <p:cNvSpPr/>
          <p:nvPr/>
        </p:nvSpPr>
        <p:spPr>
          <a:xfrm>
            <a:off x="5432040" y="281628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link</a:t>
            </a:r>
            <a:endParaRPr b="0" lang="en-US" sz="1400" spc="-1" strike="noStrike">
              <a:latin typeface="Arial"/>
            </a:endParaRPr>
          </a:p>
        </p:txBody>
      </p:sp>
      <p:sp>
        <p:nvSpPr>
          <p:cNvPr id="2210" name="CustomShape 27"/>
          <p:cNvSpPr/>
          <p:nvPr/>
        </p:nvSpPr>
        <p:spPr>
          <a:xfrm>
            <a:off x="5132160" y="1727280"/>
            <a:ext cx="595800" cy="302400"/>
          </a:xfrm>
          <a:prstGeom prst="ellipse">
            <a:avLst/>
          </a:prstGeom>
          <a:solidFill>
            <a:srgbClr val="cc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600" spc="-1" strike="noStrike">
                <a:solidFill>
                  <a:srgbClr val="000000"/>
                </a:solidFill>
                <a:latin typeface="Arial"/>
                <a:ea typeface="ＭＳ Ｐゴシック"/>
              </a:rPr>
              <a:t>P4</a:t>
            </a:r>
            <a:endParaRPr b="0" lang="en-US" sz="1600" spc="-1" strike="noStrike">
              <a:latin typeface="Arial"/>
            </a:endParaRPr>
          </a:p>
        </p:txBody>
      </p:sp>
      <p:sp>
        <p:nvSpPr>
          <p:cNvPr id="2211" name="CustomShape 28"/>
          <p:cNvSpPr/>
          <p:nvPr/>
        </p:nvSpPr>
        <p:spPr>
          <a:xfrm>
            <a:off x="8202240" y="1616040"/>
            <a:ext cx="1294560" cy="1978560"/>
          </a:xfrm>
          <a:prstGeom prst="rect">
            <a:avLst/>
          </a:prstGeom>
          <a:solidFill>
            <a:srgbClr val="000099"/>
          </a:solidFill>
          <a:ln w="0">
            <a:noFill/>
          </a:ln>
        </p:spPr>
        <p:style>
          <a:lnRef idx="0"/>
          <a:fillRef idx="0"/>
          <a:effectRef idx="0"/>
          <a:fontRef idx="minor"/>
        </p:style>
      </p:sp>
      <p:sp>
        <p:nvSpPr>
          <p:cNvPr id="2212" name="CustomShape 29"/>
          <p:cNvSpPr/>
          <p:nvPr/>
        </p:nvSpPr>
        <p:spPr>
          <a:xfrm>
            <a:off x="8005320" y="1657440"/>
            <a:ext cx="1629360" cy="1977120"/>
          </a:xfrm>
          <a:prstGeom prst="rect">
            <a:avLst/>
          </a:prstGeom>
          <a:solidFill>
            <a:srgbClr val="ffffff"/>
          </a:solidFill>
          <a:ln w="28575">
            <a:solidFill>
              <a:srgbClr val="000000"/>
            </a:solidFill>
            <a:miter/>
          </a:ln>
        </p:spPr>
        <p:style>
          <a:lnRef idx="0"/>
          <a:fillRef idx="0"/>
          <a:effectRef idx="0"/>
          <a:fontRef idx="minor"/>
        </p:style>
      </p:sp>
      <p:sp>
        <p:nvSpPr>
          <p:cNvPr id="2213" name="CustomShape 30"/>
          <p:cNvSpPr/>
          <p:nvPr/>
        </p:nvSpPr>
        <p:spPr>
          <a:xfrm>
            <a:off x="8130960" y="241308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transport</a:t>
            </a:r>
            <a:endParaRPr b="0" lang="en-US" sz="1400" spc="-1" strike="noStrike">
              <a:latin typeface="Arial"/>
            </a:endParaRPr>
          </a:p>
        </p:txBody>
      </p:sp>
      <p:sp>
        <p:nvSpPr>
          <p:cNvPr id="2214" name="CustomShape 31"/>
          <p:cNvSpPr/>
          <p:nvPr/>
        </p:nvSpPr>
        <p:spPr>
          <a:xfrm>
            <a:off x="8165880" y="166068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application</a:t>
            </a:r>
            <a:endParaRPr b="0" lang="en-US" sz="1400" spc="-1" strike="noStrike">
              <a:latin typeface="Arial"/>
            </a:endParaRPr>
          </a:p>
        </p:txBody>
      </p:sp>
      <p:sp>
        <p:nvSpPr>
          <p:cNvPr id="2215" name="CustomShape 32"/>
          <p:cNvSpPr/>
          <p:nvPr/>
        </p:nvSpPr>
        <p:spPr>
          <a:xfrm>
            <a:off x="8173800" y="331776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physical</a:t>
            </a:r>
            <a:endParaRPr b="0" lang="en-US" sz="1400" spc="-1" strike="noStrike">
              <a:latin typeface="Arial"/>
            </a:endParaRPr>
          </a:p>
        </p:txBody>
      </p:sp>
      <p:sp>
        <p:nvSpPr>
          <p:cNvPr id="2216" name="CustomShape 33"/>
          <p:cNvSpPr/>
          <p:nvPr/>
        </p:nvSpPr>
        <p:spPr>
          <a:xfrm>
            <a:off x="8140320" y="303228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link</a:t>
            </a:r>
            <a:endParaRPr b="0" lang="en-US" sz="1400" spc="-1" strike="noStrike">
              <a:latin typeface="Arial"/>
            </a:endParaRPr>
          </a:p>
        </p:txBody>
      </p:sp>
      <p:sp>
        <p:nvSpPr>
          <p:cNvPr id="2217" name="CustomShape 34"/>
          <p:cNvSpPr/>
          <p:nvPr/>
        </p:nvSpPr>
        <p:spPr>
          <a:xfrm>
            <a:off x="8130960" y="273708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network</a:t>
            </a:r>
            <a:endParaRPr b="0" lang="en-US" sz="1400" spc="-1" strike="noStrike">
              <a:latin typeface="Arial"/>
            </a:endParaRPr>
          </a:p>
        </p:txBody>
      </p:sp>
      <p:sp>
        <p:nvSpPr>
          <p:cNvPr id="2218" name="CustomShape 35"/>
          <p:cNvSpPr/>
          <p:nvPr/>
        </p:nvSpPr>
        <p:spPr>
          <a:xfrm>
            <a:off x="8086320" y="1954440"/>
            <a:ext cx="595800" cy="302400"/>
          </a:xfrm>
          <a:prstGeom prst="ellipse">
            <a:avLst/>
          </a:prstGeom>
          <a:solidFill>
            <a:srgbClr val="cc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600" spc="-1" strike="noStrike">
                <a:solidFill>
                  <a:srgbClr val="000000"/>
                </a:solidFill>
                <a:latin typeface="Arial"/>
                <a:ea typeface="ＭＳ Ｐゴシック"/>
              </a:rPr>
              <a:t>P2</a:t>
            </a:r>
            <a:endParaRPr b="0" lang="en-US" sz="1600" spc="-1" strike="noStrike">
              <a:latin typeface="Arial"/>
            </a:endParaRPr>
          </a:p>
        </p:txBody>
      </p:sp>
      <p:sp>
        <p:nvSpPr>
          <p:cNvPr id="2219" name="CustomShape 36"/>
          <p:cNvSpPr/>
          <p:nvPr/>
        </p:nvSpPr>
        <p:spPr>
          <a:xfrm>
            <a:off x="9661320" y="1636920"/>
            <a:ext cx="502200" cy="2131200"/>
          </a:xfrm>
          <a:custGeom>
            <a:avLst/>
            <a:gdLst/>
            <a:ahLst/>
            <a:rect l="l" t="t" r="r" b="b"/>
            <a:pathLst>
              <a:path w="318" h="1344">
                <a:moveTo>
                  <a:pt x="318" y="1344"/>
                </a:moveTo>
                <a:lnTo>
                  <a:pt x="12" y="0"/>
                </a:lnTo>
                <a:lnTo>
                  <a:pt x="0" y="1224"/>
                </a:lnTo>
                <a:lnTo>
                  <a:pt x="121" y="1344"/>
                </a:lnTo>
                <a:lnTo>
                  <a:pt x="318" y="1344"/>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sp>
        <p:nvSpPr>
          <p:cNvPr id="2220" name="CustomShape 37"/>
          <p:cNvSpPr/>
          <p:nvPr/>
        </p:nvSpPr>
        <p:spPr>
          <a:xfrm flipH="1">
            <a:off x="1720800" y="4417920"/>
            <a:ext cx="1145160" cy="74736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0" lang="en-US" sz="1800" spc="-1" strike="noStrike">
                <a:solidFill>
                  <a:srgbClr val="000000"/>
                </a:solidFill>
                <a:latin typeface="Gill Sans MT"/>
                <a:ea typeface="ＭＳ Ｐゴシック"/>
              </a:rPr>
              <a:t>host: IP address A</a:t>
            </a:r>
            <a:endParaRPr b="0" lang="en-US" sz="1800" spc="-1" strike="noStrike">
              <a:latin typeface="Arial"/>
            </a:endParaRPr>
          </a:p>
        </p:txBody>
      </p:sp>
      <p:sp>
        <p:nvSpPr>
          <p:cNvPr id="2221" name="CustomShape 38"/>
          <p:cNvSpPr/>
          <p:nvPr/>
        </p:nvSpPr>
        <p:spPr>
          <a:xfrm flipH="1">
            <a:off x="9477360" y="4314960"/>
            <a:ext cx="1145160" cy="74736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0" lang="en-US" sz="1800" spc="-1" strike="noStrike">
                <a:solidFill>
                  <a:srgbClr val="000000"/>
                </a:solidFill>
                <a:latin typeface="Gill Sans MT"/>
                <a:ea typeface="ＭＳ Ｐゴシック"/>
              </a:rPr>
              <a:t>host: IP address C</a:t>
            </a:r>
            <a:endParaRPr b="0" lang="en-US" sz="1800" spc="-1" strike="noStrike">
              <a:latin typeface="Arial"/>
            </a:endParaRPr>
          </a:p>
        </p:txBody>
      </p:sp>
      <p:sp>
        <p:nvSpPr>
          <p:cNvPr id="2222" name="Line 39"/>
          <p:cNvSpPr/>
          <p:nvPr/>
        </p:nvSpPr>
        <p:spPr>
          <a:xfrm>
            <a:off x="4988880" y="3144600"/>
            <a:ext cx="2233800" cy="360"/>
          </a:xfrm>
          <a:prstGeom prst="line">
            <a:avLst/>
          </a:prstGeom>
          <a:ln w="19050">
            <a:solidFill>
              <a:srgbClr val="000000"/>
            </a:solidFill>
            <a:round/>
          </a:ln>
        </p:spPr>
        <p:style>
          <a:lnRef idx="0"/>
          <a:fillRef idx="0"/>
          <a:effectRef idx="0"/>
          <a:fontRef idx="minor"/>
        </p:style>
      </p:sp>
      <p:sp>
        <p:nvSpPr>
          <p:cNvPr id="2223" name="Line 40"/>
          <p:cNvSpPr/>
          <p:nvPr/>
        </p:nvSpPr>
        <p:spPr>
          <a:xfrm>
            <a:off x="5005080" y="2842920"/>
            <a:ext cx="2233440" cy="360"/>
          </a:xfrm>
          <a:prstGeom prst="line">
            <a:avLst/>
          </a:prstGeom>
          <a:ln w="19050">
            <a:solidFill>
              <a:srgbClr val="000000"/>
            </a:solidFill>
            <a:round/>
          </a:ln>
        </p:spPr>
        <p:style>
          <a:lnRef idx="0"/>
          <a:fillRef idx="0"/>
          <a:effectRef idx="0"/>
          <a:fontRef idx="minor"/>
        </p:style>
      </p:sp>
      <p:sp>
        <p:nvSpPr>
          <p:cNvPr id="2224" name="CustomShape 41"/>
          <p:cNvSpPr/>
          <p:nvPr/>
        </p:nvSpPr>
        <p:spPr>
          <a:xfrm>
            <a:off x="5392440" y="2508480"/>
            <a:ext cx="1315080" cy="3240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1400" spc="-1" strike="noStrike">
                <a:solidFill>
                  <a:srgbClr val="000000"/>
                </a:solidFill>
                <a:latin typeface="Tahoma"/>
                <a:ea typeface="ＭＳ Ｐゴシック"/>
              </a:rPr>
              <a:t>network</a:t>
            </a:r>
            <a:endParaRPr b="0" lang="en-US" sz="1400" spc="-1" strike="noStrike">
              <a:latin typeface="Arial"/>
            </a:endParaRPr>
          </a:p>
        </p:txBody>
      </p:sp>
      <p:sp>
        <p:nvSpPr>
          <p:cNvPr id="2225" name="Line 42"/>
          <p:cNvSpPr/>
          <p:nvPr/>
        </p:nvSpPr>
        <p:spPr>
          <a:xfrm>
            <a:off x="5007960" y="2520720"/>
            <a:ext cx="2233800" cy="360"/>
          </a:xfrm>
          <a:prstGeom prst="line">
            <a:avLst/>
          </a:prstGeom>
          <a:ln w="19050">
            <a:solidFill>
              <a:srgbClr val="000000"/>
            </a:solidFill>
            <a:round/>
          </a:ln>
        </p:spPr>
        <p:style>
          <a:lnRef idx="0"/>
          <a:fillRef idx="0"/>
          <a:effectRef idx="0"/>
          <a:fontRef idx="minor"/>
        </p:style>
      </p:sp>
      <p:sp>
        <p:nvSpPr>
          <p:cNvPr id="2226" name="Line 43"/>
          <p:cNvSpPr/>
          <p:nvPr/>
        </p:nvSpPr>
        <p:spPr>
          <a:xfrm>
            <a:off x="5011200" y="2198520"/>
            <a:ext cx="2233800" cy="360"/>
          </a:xfrm>
          <a:prstGeom prst="line">
            <a:avLst/>
          </a:prstGeom>
          <a:ln w="19050">
            <a:solidFill>
              <a:srgbClr val="000000"/>
            </a:solidFill>
            <a:round/>
          </a:ln>
        </p:spPr>
        <p:style>
          <a:lnRef idx="0"/>
          <a:fillRef idx="0"/>
          <a:effectRef idx="0"/>
          <a:fontRef idx="minor"/>
        </p:style>
      </p:sp>
      <p:grpSp>
        <p:nvGrpSpPr>
          <p:cNvPr id="2227" name="Group 44"/>
          <p:cNvGrpSpPr/>
          <p:nvPr/>
        </p:nvGrpSpPr>
        <p:grpSpPr>
          <a:xfrm>
            <a:off x="5187600" y="2060640"/>
            <a:ext cx="470520" cy="226080"/>
            <a:chOff x="5187600" y="2060640"/>
            <a:chExt cx="470520" cy="226080"/>
          </a:xfrm>
        </p:grpSpPr>
        <p:sp>
          <p:nvSpPr>
            <p:cNvPr id="2228" name="CustomShape 45"/>
            <p:cNvSpPr/>
            <p:nvPr/>
          </p:nvSpPr>
          <p:spPr>
            <a:xfrm>
              <a:off x="5187600" y="2060640"/>
              <a:ext cx="470520" cy="226080"/>
            </a:xfrm>
            <a:prstGeom prst="rect">
              <a:avLst/>
            </a:prstGeom>
            <a:solidFill>
              <a:srgbClr val="ffff00"/>
            </a:solidFill>
            <a:ln w="9525">
              <a:solidFill>
                <a:srgbClr val="000000"/>
              </a:solidFill>
              <a:miter/>
            </a:ln>
          </p:spPr>
          <p:style>
            <a:lnRef idx="0"/>
            <a:fillRef idx="0"/>
            <a:effectRef idx="0"/>
            <a:fontRef idx="minor"/>
          </p:style>
        </p:sp>
        <p:sp>
          <p:nvSpPr>
            <p:cNvPr id="2229" name="CustomShape 46"/>
            <p:cNvSpPr/>
            <p:nvPr/>
          </p:nvSpPr>
          <p:spPr>
            <a:xfrm>
              <a:off x="5280480" y="2090520"/>
              <a:ext cx="279360" cy="171360"/>
            </a:xfrm>
            <a:prstGeom prst="rect">
              <a:avLst/>
            </a:prstGeom>
            <a:solidFill>
              <a:srgbClr val="ffffff"/>
            </a:solidFill>
            <a:ln w="9525">
              <a:solidFill>
                <a:srgbClr val="cc9900"/>
              </a:solidFill>
              <a:miter/>
            </a:ln>
          </p:spPr>
          <p:style>
            <a:lnRef idx="0"/>
            <a:fillRef idx="0"/>
            <a:effectRef idx="0"/>
            <a:fontRef idx="minor"/>
          </p:style>
        </p:sp>
        <p:sp>
          <p:nvSpPr>
            <p:cNvPr id="2230" name="CustomShape 47"/>
            <p:cNvSpPr/>
            <p:nvPr/>
          </p:nvSpPr>
          <p:spPr>
            <a:xfrm>
              <a:off x="5580720" y="2193120"/>
              <a:ext cx="46440" cy="56880"/>
            </a:xfrm>
            <a:prstGeom prst="rect">
              <a:avLst/>
            </a:prstGeom>
            <a:solidFill>
              <a:srgbClr val="cc9900"/>
            </a:solidFill>
            <a:ln w="9525">
              <a:solidFill>
                <a:srgbClr val="cc9900"/>
              </a:solidFill>
              <a:miter/>
            </a:ln>
          </p:spPr>
          <p:style>
            <a:lnRef idx="0"/>
            <a:fillRef idx="0"/>
            <a:effectRef idx="0"/>
            <a:fontRef idx="minor"/>
          </p:style>
        </p:sp>
        <p:sp>
          <p:nvSpPr>
            <p:cNvPr id="2231" name="CustomShape 48"/>
            <p:cNvSpPr/>
            <p:nvPr/>
          </p:nvSpPr>
          <p:spPr>
            <a:xfrm>
              <a:off x="5207760" y="2195640"/>
              <a:ext cx="46440" cy="59040"/>
            </a:xfrm>
            <a:prstGeom prst="rect">
              <a:avLst/>
            </a:prstGeom>
            <a:solidFill>
              <a:srgbClr val="cc9900"/>
            </a:solidFill>
            <a:ln w="9525">
              <a:solidFill>
                <a:srgbClr val="cc9900"/>
              </a:solidFill>
              <a:miter/>
            </a:ln>
          </p:spPr>
          <p:style>
            <a:lnRef idx="0"/>
            <a:fillRef idx="0"/>
            <a:effectRef idx="0"/>
            <a:fontRef idx="minor"/>
          </p:style>
        </p:sp>
      </p:grpSp>
      <p:sp>
        <p:nvSpPr>
          <p:cNvPr id="2232" name="CustomShape 49"/>
          <p:cNvSpPr/>
          <p:nvPr/>
        </p:nvSpPr>
        <p:spPr>
          <a:xfrm>
            <a:off x="6499080" y="1731960"/>
            <a:ext cx="595800" cy="302400"/>
          </a:xfrm>
          <a:prstGeom prst="ellipse">
            <a:avLst/>
          </a:prstGeom>
          <a:solidFill>
            <a:srgbClr val="cc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600" spc="-1" strike="noStrike">
                <a:solidFill>
                  <a:srgbClr val="000000"/>
                </a:solidFill>
                <a:latin typeface="Arial"/>
                <a:ea typeface="ＭＳ Ｐゴシック"/>
              </a:rPr>
              <a:t>P6</a:t>
            </a:r>
            <a:endParaRPr b="0" lang="en-US" sz="1600" spc="-1" strike="noStrike">
              <a:latin typeface="Arial"/>
            </a:endParaRPr>
          </a:p>
        </p:txBody>
      </p:sp>
      <p:sp>
        <p:nvSpPr>
          <p:cNvPr id="2233" name="CustomShape 50"/>
          <p:cNvSpPr/>
          <p:nvPr/>
        </p:nvSpPr>
        <p:spPr>
          <a:xfrm>
            <a:off x="5827320" y="1730520"/>
            <a:ext cx="595800" cy="302400"/>
          </a:xfrm>
          <a:prstGeom prst="ellipse">
            <a:avLst/>
          </a:prstGeom>
          <a:solidFill>
            <a:srgbClr val="cc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600" spc="-1" strike="noStrike">
                <a:solidFill>
                  <a:srgbClr val="000000"/>
                </a:solidFill>
                <a:latin typeface="Arial"/>
                <a:ea typeface="ＭＳ Ｐゴシック"/>
              </a:rPr>
              <a:t>P5</a:t>
            </a:r>
            <a:endParaRPr b="0" lang="en-US" sz="1600" spc="-1" strike="noStrike">
              <a:latin typeface="Arial"/>
            </a:endParaRPr>
          </a:p>
        </p:txBody>
      </p:sp>
      <p:grpSp>
        <p:nvGrpSpPr>
          <p:cNvPr id="2234" name="Group 51"/>
          <p:cNvGrpSpPr/>
          <p:nvPr/>
        </p:nvGrpSpPr>
        <p:grpSpPr>
          <a:xfrm>
            <a:off x="5892480" y="2065320"/>
            <a:ext cx="470520" cy="226080"/>
            <a:chOff x="5892480" y="2065320"/>
            <a:chExt cx="470520" cy="226080"/>
          </a:xfrm>
        </p:grpSpPr>
        <p:sp>
          <p:nvSpPr>
            <p:cNvPr id="2235" name="CustomShape 52"/>
            <p:cNvSpPr/>
            <p:nvPr/>
          </p:nvSpPr>
          <p:spPr>
            <a:xfrm>
              <a:off x="5892480" y="2065320"/>
              <a:ext cx="470520" cy="226080"/>
            </a:xfrm>
            <a:prstGeom prst="rect">
              <a:avLst/>
            </a:prstGeom>
            <a:solidFill>
              <a:srgbClr val="ffff00"/>
            </a:solidFill>
            <a:ln w="9525">
              <a:solidFill>
                <a:srgbClr val="000000"/>
              </a:solidFill>
              <a:miter/>
            </a:ln>
          </p:spPr>
          <p:style>
            <a:lnRef idx="0"/>
            <a:fillRef idx="0"/>
            <a:effectRef idx="0"/>
            <a:fontRef idx="minor"/>
          </p:style>
        </p:sp>
        <p:sp>
          <p:nvSpPr>
            <p:cNvPr id="2236" name="CustomShape 53"/>
            <p:cNvSpPr/>
            <p:nvPr/>
          </p:nvSpPr>
          <p:spPr>
            <a:xfrm>
              <a:off x="5985360" y="2095200"/>
              <a:ext cx="279360" cy="171360"/>
            </a:xfrm>
            <a:prstGeom prst="rect">
              <a:avLst/>
            </a:prstGeom>
            <a:solidFill>
              <a:srgbClr val="ffffff"/>
            </a:solidFill>
            <a:ln w="9525">
              <a:solidFill>
                <a:srgbClr val="cc9900"/>
              </a:solidFill>
              <a:miter/>
            </a:ln>
          </p:spPr>
          <p:style>
            <a:lnRef idx="0"/>
            <a:fillRef idx="0"/>
            <a:effectRef idx="0"/>
            <a:fontRef idx="minor"/>
          </p:style>
        </p:sp>
        <p:sp>
          <p:nvSpPr>
            <p:cNvPr id="2237" name="CustomShape 54"/>
            <p:cNvSpPr/>
            <p:nvPr/>
          </p:nvSpPr>
          <p:spPr>
            <a:xfrm>
              <a:off x="6285600" y="2198160"/>
              <a:ext cx="46440" cy="56880"/>
            </a:xfrm>
            <a:prstGeom prst="rect">
              <a:avLst/>
            </a:prstGeom>
            <a:solidFill>
              <a:srgbClr val="cc9900"/>
            </a:solidFill>
            <a:ln w="9525">
              <a:solidFill>
                <a:srgbClr val="cc9900"/>
              </a:solidFill>
              <a:miter/>
            </a:ln>
          </p:spPr>
          <p:style>
            <a:lnRef idx="0"/>
            <a:fillRef idx="0"/>
            <a:effectRef idx="0"/>
            <a:fontRef idx="minor"/>
          </p:style>
        </p:sp>
        <p:sp>
          <p:nvSpPr>
            <p:cNvPr id="2238" name="CustomShape 55"/>
            <p:cNvSpPr/>
            <p:nvPr/>
          </p:nvSpPr>
          <p:spPr>
            <a:xfrm>
              <a:off x="5912640" y="2200320"/>
              <a:ext cx="46440" cy="59040"/>
            </a:xfrm>
            <a:prstGeom prst="rect">
              <a:avLst/>
            </a:prstGeom>
            <a:solidFill>
              <a:srgbClr val="cc9900"/>
            </a:solidFill>
            <a:ln w="9525">
              <a:solidFill>
                <a:srgbClr val="cc9900"/>
              </a:solidFill>
              <a:miter/>
            </a:ln>
          </p:spPr>
          <p:style>
            <a:lnRef idx="0"/>
            <a:fillRef idx="0"/>
            <a:effectRef idx="0"/>
            <a:fontRef idx="minor"/>
          </p:style>
        </p:sp>
      </p:grpSp>
      <p:grpSp>
        <p:nvGrpSpPr>
          <p:cNvPr id="2239" name="Group 56"/>
          <p:cNvGrpSpPr/>
          <p:nvPr/>
        </p:nvGrpSpPr>
        <p:grpSpPr>
          <a:xfrm>
            <a:off x="6563880" y="2070000"/>
            <a:ext cx="470520" cy="226080"/>
            <a:chOff x="6563880" y="2070000"/>
            <a:chExt cx="470520" cy="226080"/>
          </a:xfrm>
        </p:grpSpPr>
        <p:sp>
          <p:nvSpPr>
            <p:cNvPr id="2240" name="CustomShape 57"/>
            <p:cNvSpPr/>
            <p:nvPr/>
          </p:nvSpPr>
          <p:spPr>
            <a:xfrm>
              <a:off x="6563880" y="2070000"/>
              <a:ext cx="470520" cy="226080"/>
            </a:xfrm>
            <a:prstGeom prst="rect">
              <a:avLst/>
            </a:prstGeom>
            <a:solidFill>
              <a:srgbClr val="ffff00"/>
            </a:solidFill>
            <a:ln w="9525">
              <a:solidFill>
                <a:srgbClr val="000000"/>
              </a:solidFill>
              <a:miter/>
            </a:ln>
          </p:spPr>
          <p:style>
            <a:lnRef idx="0"/>
            <a:fillRef idx="0"/>
            <a:effectRef idx="0"/>
            <a:fontRef idx="minor"/>
          </p:style>
        </p:sp>
        <p:sp>
          <p:nvSpPr>
            <p:cNvPr id="2241" name="CustomShape 58"/>
            <p:cNvSpPr/>
            <p:nvPr/>
          </p:nvSpPr>
          <p:spPr>
            <a:xfrm>
              <a:off x="6656760" y="2099880"/>
              <a:ext cx="279360" cy="171360"/>
            </a:xfrm>
            <a:prstGeom prst="rect">
              <a:avLst/>
            </a:prstGeom>
            <a:solidFill>
              <a:srgbClr val="ffffff"/>
            </a:solidFill>
            <a:ln w="9525">
              <a:solidFill>
                <a:srgbClr val="cc9900"/>
              </a:solidFill>
              <a:miter/>
            </a:ln>
          </p:spPr>
          <p:style>
            <a:lnRef idx="0"/>
            <a:fillRef idx="0"/>
            <a:effectRef idx="0"/>
            <a:fontRef idx="minor"/>
          </p:style>
        </p:sp>
        <p:sp>
          <p:nvSpPr>
            <p:cNvPr id="2242" name="CustomShape 59"/>
            <p:cNvSpPr/>
            <p:nvPr/>
          </p:nvSpPr>
          <p:spPr>
            <a:xfrm>
              <a:off x="6957000" y="2202840"/>
              <a:ext cx="46440" cy="56880"/>
            </a:xfrm>
            <a:prstGeom prst="rect">
              <a:avLst/>
            </a:prstGeom>
            <a:solidFill>
              <a:srgbClr val="cc9900"/>
            </a:solidFill>
            <a:ln w="9525">
              <a:solidFill>
                <a:srgbClr val="cc9900"/>
              </a:solidFill>
              <a:miter/>
            </a:ln>
          </p:spPr>
          <p:style>
            <a:lnRef idx="0"/>
            <a:fillRef idx="0"/>
            <a:effectRef idx="0"/>
            <a:fontRef idx="minor"/>
          </p:style>
        </p:sp>
        <p:sp>
          <p:nvSpPr>
            <p:cNvPr id="2243" name="CustomShape 60"/>
            <p:cNvSpPr/>
            <p:nvPr/>
          </p:nvSpPr>
          <p:spPr>
            <a:xfrm>
              <a:off x="6584040" y="2205000"/>
              <a:ext cx="46440" cy="59040"/>
            </a:xfrm>
            <a:prstGeom prst="rect">
              <a:avLst/>
            </a:prstGeom>
            <a:solidFill>
              <a:srgbClr val="cc9900"/>
            </a:solidFill>
            <a:ln w="9525">
              <a:solidFill>
                <a:srgbClr val="cc9900"/>
              </a:solidFill>
              <a:miter/>
            </a:ln>
          </p:spPr>
          <p:style>
            <a:lnRef idx="0"/>
            <a:fillRef idx="0"/>
            <a:effectRef idx="0"/>
            <a:fontRef idx="minor"/>
          </p:style>
        </p:sp>
      </p:grpSp>
      <p:sp>
        <p:nvSpPr>
          <p:cNvPr id="2244" name="Line 61"/>
          <p:cNvSpPr/>
          <p:nvPr/>
        </p:nvSpPr>
        <p:spPr>
          <a:xfrm>
            <a:off x="7997400" y="3360600"/>
            <a:ext cx="1638360" cy="360"/>
          </a:xfrm>
          <a:prstGeom prst="line">
            <a:avLst/>
          </a:prstGeom>
          <a:ln w="19050">
            <a:solidFill>
              <a:srgbClr val="000000"/>
            </a:solidFill>
            <a:round/>
          </a:ln>
        </p:spPr>
        <p:style>
          <a:lnRef idx="0"/>
          <a:fillRef idx="0"/>
          <a:effectRef idx="0"/>
          <a:fontRef idx="minor"/>
        </p:style>
      </p:sp>
      <p:sp>
        <p:nvSpPr>
          <p:cNvPr id="2245" name="Line 62"/>
          <p:cNvSpPr/>
          <p:nvPr/>
        </p:nvSpPr>
        <p:spPr>
          <a:xfrm>
            <a:off x="7987680" y="3065400"/>
            <a:ext cx="1638360" cy="360"/>
          </a:xfrm>
          <a:prstGeom prst="line">
            <a:avLst/>
          </a:prstGeom>
          <a:ln w="19050">
            <a:solidFill>
              <a:srgbClr val="000000"/>
            </a:solidFill>
            <a:round/>
          </a:ln>
        </p:spPr>
        <p:style>
          <a:lnRef idx="0"/>
          <a:fillRef idx="0"/>
          <a:effectRef idx="0"/>
          <a:fontRef idx="minor"/>
        </p:style>
      </p:sp>
      <p:sp>
        <p:nvSpPr>
          <p:cNvPr id="2246" name="Line 63"/>
          <p:cNvSpPr/>
          <p:nvPr/>
        </p:nvSpPr>
        <p:spPr>
          <a:xfrm>
            <a:off x="7987680" y="2770200"/>
            <a:ext cx="1638360" cy="360"/>
          </a:xfrm>
          <a:prstGeom prst="line">
            <a:avLst/>
          </a:prstGeom>
          <a:ln w="19050">
            <a:solidFill>
              <a:srgbClr val="000000"/>
            </a:solidFill>
            <a:round/>
          </a:ln>
        </p:spPr>
        <p:style>
          <a:lnRef idx="0"/>
          <a:fillRef idx="0"/>
          <a:effectRef idx="0"/>
          <a:fontRef idx="minor"/>
        </p:style>
      </p:sp>
      <p:sp>
        <p:nvSpPr>
          <p:cNvPr id="2247" name="Line 64"/>
          <p:cNvSpPr/>
          <p:nvPr/>
        </p:nvSpPr>
        <p:spPr>
          <a:xfrm>
            <a:off x="7987680" y="2465280"/>
            <a:ext cx="1638360" cy="360"/>
          </a:xfrm>
          <a:prstGeom prst="line">
            <a:avLst/>
          </a:prstGeom>
          <a:ln w="19050">
            <a:solidFill>
              <a:srgbClr val="000000"/>
            </a:solidFill>
            <a:round/>
          </a:ln>
        </p:spPr>
        <p:style>
          <a:lnRef idx="0"/>
          <a:fillRef idx="0"/>
          <a:effectRef idx="0"/>
          <a:fontRef idx="minor"/>
        </p:style>
      </p:sp>
      <p:grpSp>
        <p:nvGrpSpPr>
          <p:cNvPr id="2248" name="Group 65"/>
          <p:cNvGrpSpPr/>
          <p:nvPr/>
        </p:nvGrpSpPr>
        <p:grpSpPr>
          <a:xfrm>
            <a:off x="8140320" y="2292480"/>
            <a:ext cx="470520" cy="226080"/>
            <a:chOff x="8140320" y="2292480"/>
            <a:chExt cx="470520" cy="226080"/>
          </a:xfrm>
        </p:grpSpPr>
        <p:sp>
          <p:nvSpPr>
            <p:cNvPr id="2249" name="CustomShape 66"/>
            <p:cNvSpPr/>
            <p:nvPr/>
          </p:nvSpPr>
          <p:spPr>
            <a:xfrm>
              <a:off x="8140320" y="2292480"/>
              <a:ext cx="470520" cy="226080"/>
            </a:xfrm>
            <a:prstGeom prst="rect">
              <a:avLst/>
            </a:prstGeom>
            <a:solidFill>
              <a:srgbClr val="ffff00"/>
            </a:solidFill>
            <a:ln w="9525">
              <a:solidFill>
                <a:srgbClr val="000000"/>
              </a:solidFill>
              <a:miter/>
            </a:ln>
          </p:spPr>
          <p:style>
            <a:lnRef idx="0"/>
            <a:fillRef idx="0"/>
            <a:effectRef idx="0"/>
            <a:fontRef idx="minor"/>
          </p:style>
        </p:sp>
        <p:sp>
          <p:nvSpPr>
            <p:cNvPr id="2250" name="CustomShape 67"/>
            <p:cNvSpPr/>
            <p:nvPr/>
          </p:nvSpPr>
          <p:spPr>
            <a:xfrm>
              <a:off x="8233200" y="2322000"/>
              <a:ext cx="279360" cy="171360"/>
            </a:xfrm>
            <a:prstGeom prst="rect">
              <a:avLst/>
            </a:prstGeom>
            <a:solidFill>
              <a:srgbClr val="ffffff"/>
            </a:solidFill>
            <a:ln w="9525">
              <a:solidFill>
                <a:srgbClr val="cc9900"/>
              </a:solidFill>
              <a:miter/>
            </a:ln>
          </p:spPr>
          <p:style>
            <a:lnRef idx="0"/>
            <a:fillRef idx="0"/>
            <a:effectRef idx="0"/>
            <a:fontRef idx="minor"/>
          </p:style>
        </p:sp>
        <p:sp>
          <p:nvSpPr>
            <p:cNvPr id="2251" name="CustomShape 68"/>
            <p:cNvSpPr/>
            <p:nvPr/>
          </p:nvSpPr>
          <p:spPr>
            <a:xfrm>
              <a:off x="8533440" y="2424960"/>
              <a:ext cx="46440" cy="56880"/>
            </a:xfrm>
            <a:prstGeom prst="rect">
              <a:avLst/>
            </a:prstGeom>
            <a:solidFill>
              <a:srgbClr val="cc9900"/>
            </a:solidFill>
            <a:ln w="9525">
              <a:solidFill>
                <a:srgbClr val="cc9900"/>
              </a:solidFill>
              <a:miter/>
            </a:ln>
          </p:spPr>
          <p:style>
            <a:lnRef idx="0"/>
            <a:fillRef idx="0"/>
            <a:effectRef idx="0"/>
            <a:fontRef idx="minor"/>
          </p:style>
        </p:sp>
        <p:sp>
          <p:nvSpPr>
            <p:cNvPr id="2252" name="CustomShape 69"/>
            <p:cNvSpPr/>
            <p:nvPr/>
          </p:nvSpPr>
          <p:spPr>
            <a:xfrm>
              <a:off x="8160480" y="2427120"/>
              <a:ext cx="46440" cy="59040"/>
            </a:xfrm>
            <a:prstGeom prst="rect">
              <a:avLst/>
            </a:prstGeom>
            <a:solidFill>
              <a:srgbClr val="cc9900"/>
            </a:solidFill>
            <a:ln w="9525">
              <a:solidFill>
                <a:srgbClr val="cc9900"/>
              </a:solidFill>
              <a:miter/>
            </a:ln>
          </p:spPr>
          <p:style>
            <a:lnRef idx="0"/>
            <a:fillRef idx="0"/>
            <a:effectRef idx="0"/>
            <a:fontRef idx="minor"/>
          </p:style>
        </p:sp>
      </p:grpSp>
      <p:grpSp>
        <p:nvGrpSpPr>
          <p:cNvPr id="2253" name="Group 70"/>
          <p:cNvGrpSpPr/>
          <p:nvPr/>
        </p:nvGrpSpPr>
        <p:grpSpPr>
          <a:xfrm>
            <a:off x="8935920" y="2282760"/>
            <a:ext cx="470520" cy="226080"/>
            <a:chOff x="8935920" y="2282760"/>
            <a:chExt cx="470520" cy="226080"/>
          </a:xfrm>
        </p:grpSpPr>
        <p:sp>
          <p:nvSpPr>
            <p:cNvPr id="2254" name="CustomShape 71"/>
            <p:cNvSpPr/>
            <p:nvPr/>
          </p:nvSpPr>
          <p:spPr>
            <a:xfrm>
              <a:off x="8935920" y="2282760"/>
              <a:ext cx="470520" cy="226080"/>
            </a:xfrm>
            <a:prstGeom prst="rect">
              <a:avLst/>
            </a:prstGeom>
            <a:solidFill>
              <a:srgbClr val="ffff00"/>
            </a:solidFill>
            <a:ln w="9525">
              <a:solidFill>
                <a:srgbClr val="000000"/>
              </a:solidFill>
              <a:miter/>
            </a:ln>
          </p:spPr>
          <p:style>
            <a:lnRef idx="0"/>
            <a:fillRef idx="0"/>
            <a:effectRef idx="0"/>
            <a:fontRef idx="minor"/>
          </p:style>
        </p:sp>
        <p:sp>
          <p:nvSpPr>
            <p:cNvPr id="2255" name="CustomShape 72"/>
            <p:cNvSpPr/>
            <p:nvPr/>
          </p:nvSpPr>
          <p:spPr>
            <a:xfrm>
              <a:off x="9028440" y="2312640"/>
              <a:ext cx="279360" cy="171360"/>
            </a:xfrm>
            <a:prstGeom prst="rect">
              <a:avLst/>
            </a:prstGeom>
            <a:solidFill>
              <a:srgbClr val="ffffff"/>
            </a:solidFill>
            <a:ln w="9525">
              <a:solidFill>
                <a:srgbClr val="cc9900"/>
              </a:solidFill>
              <a:miter/>
            </a:ln>
          </p:spPr>
          <p:style>
            <a:lnRef idx="0"/>
            <a:fillRef idx="0"/>
            <a:effectRef idx="0"/>
            <a:fontRef idx="minor"/>
          </p:style>
        </p:sp>
        <p:sp>
          <p:nvSpPr>
            <p:cNvPr id="2256" name="CustomShape 73"/>
            <p:cNvSpPr/>
            <p:nvPr/>
          </p:nvSpPr>
          <p:spPr>
            <a:xfrm>
              <a:off x="9328680" y="2415600"/>
              <a:ext cx="46440" cy="56880"/>
            </a:xfrm>
            <a:prstGeom prst="rect">
              <a:avLst/>
            </a:prstGeom>
            <a:solidFill>
              <a:srgbClr val="cc9900"/>
            </a:solidFill>
            <a:ln w="9525">
              <a:solidFill>
                <a:srgbClr val="cc9900"/>
              </a:solidFill>
              <a:miter/>
            </a:ln>
          </p:spPr>
          <p:style>
            <a:lnRef idx="0"/>
            <a:fillRef idx="0"/>
            <a:effectRef idx="0"/>
            <a:fontRef idx="minor"/>
          </p:style>
        </p:sp>
        <p:sp>
          <p:nvSpPr>
            <p:cNvPr id="2257" name="CustomShape 74"/>
            <p:cNvSpPr/>
            <p:nvPr/>
          </p:nvSpPr>
          <p:spPr>
            <a:xfrm>
              <a:off x="8955720" y="2417760"/>
              <a:ext cx="46440" cy="59040"/>
            </a:xfrm>
            <a:prstGeom prst="rect">
              <a:avLst/>
            </a:prstGeom>
            <a:solidFill>
              <a:srgbClr val="cc9900"/>
            </a:solidFill>
            <a:ln w="9525">
              <a:solidFill>
                <a:srgbClr val="cc9900"/>
              </a:solidFill>
              <a:miter/>
            </a:ln>
          </p:spPr>
          <p:style>
            <a:lnRef idx="0"/>
            <a:fillRef idx="0"/>
            <a:effectRef idx="0"/>
            <a:fontRef idx="minor"/>
          </p:style>
        </p:sp>
      </p:grpSp>
      <p:sp>
        <p:nvSpPr>
          <p:cNvPr id="2258" name="CustomShape 75"/>
          <p:cNvSpPr/>
          <p:nvPr/>
        </p:nvSpPr>
        <p:spPr>
          <a:xfrm>
            <a:off x="8876880" y="1949400"/>
            <a:ext cx="595800" cy="302400"/>
          </a:xfrm>
          <a:prstGeom prst="ellipse">
            <a:avLst/>
          </a:prstGeom>
          <a:solidFill>
            <a:srgbClr val="cc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600" spc="-1" strike="noStrike">
                <a:solidFill>
                  <a:srgbClr val="000000"/>
                </a:solidFill>
                <a:latin typeface="Arial"/>
                <a:ea typeface="ＭＳ Ｐゴシック"/>
              </a:rPr>
              <a:t>P3</a:t>
            </a:r>
            <a:endParaRPr b="0" lang="en-US" sz="1600" spc="-1" strike="noStrike">
              <a:latin typeface="Arial"/>
            </a:endParaRPr>
          </a:p>
        </p:txBody>
      </p:sp>
      <p:grpSp>
        <p:nvGrpSpPr>
          <p:cNvPr id="2259" name="Group 76"/>
          <p:cNvGrpSpPr/>
          <p:nvPr/>
        </p:nvGrpSpPr>
        <p:grpSpPr>
          <a:xfrm>
            <a:off x="3128760" y="2152800"/>
            <a:ext cx="2693160" cy="3380760"/>
            <a:chOff x="3128760" y="2152800"/>
            <a:chExt cx="2693160" cy="3380760"/>
          </a:xfrm>
        </p:grpSpPr>
        <p:grpSp>
          <p:nvGrpSpPr>
            <p:cNvPr id="2260" name="Group 77"/>
            <p:cNvGrpSpPr/>
            <p:nvPr/>
          </p:nvGrpSpPr>
          <p:grpSpPr>
            <a:xfrm>
              <a:off x="3300120" y="4192560"/>
              <a:ext cx="2208240" cy="1341000"/>
              <a:chOff x="3300120" y="4192560"/>
              <a:chExt cx="2208240" cy="1341000"/>
            </a:xfrm>
          </p:grpSpPr>
          <p:grpSp>
            <p:nvGrpSpPr>
              <p:cNvPr id="2261" name="Group 78"/>
              <p:cNvGrpSpPr/>
              <p:nvPr/>
            </p:nvGrpSpPr>
            <p:grpSpPr>
              <a:xfrm>
                <a:off x="3350520" y="4883040"/>
                <a:ext cx="2157840" cy="650520"/>
                <a:chOff x="3350520" y="4883040"/>
                <a:chExt cx="2157840" cy="650520"/>
              </a:xfrm>
            </p:grpSpPr>
            <p:sp>
              <p:nvSpPr>
                <p:cNvPr id="2262" name="CustomShape 79"/>
                <p:cNvSpPr/>
                <p:nvPr/>
              </p:nvSpPr>
              <p:spPr>
                <a:xfrm>
                  <a:off x="4203360" y="4883040"/>
                  <a:ext cx="1073880" cy="216720"/>
                </a:xfrm>
                <a:prstGeom prst="rect">
                  <a:avLst/>
                </a:prstGeom>
                <a:solidFill>
                  <a:srgbClr val="3c6cdf"/>
                </a:solidFill>
                <a:ln w="9525">
                  <a:solidFill>
                    <a:srgbClr val="000000"/>
                  </a:solidFill>
                  <a:miter/>
                </a:ln>
              </p:spPr>
              <p:style>
                <a:lnRef idx="0"/>
                <a:fillRef idx="0"/>
                <a:effectRef idx="0"/>
                <a:fontRef idx="minor"/>
              </p:style>
            </p:sp>
            <p:sp>
              <p:nvSpPr>
                <p:cNvPr id="2263" name="Line 80"/>
                <p:cNvSpPr/>
                <p:nvPr/>
              </p:nvSpPr>
              <p:spPr>
                <a:xfrm>
                  <a:off x="5196240" y="4998960"/>
                  <a:ext cx="277920" cy="360"/>
                </a:xfrm>
                <a:prstGeom prst="line">
                  <a:avLst/>
                </a:prstGeom>
                <a:ln w="38100">
                  <a:solidFill>
                    <a:srgbClr val="cc0000"/>
                  </a:solidFill>
                  <a:round/>
                  <a:tailEnd len="med" type="triangle" w="med"/>
                </a:ln>
              </p:spPr>
              <p:style>
                <a:lnRef idx="0"/>
                <a:fillRef idx="0"/>
                <a:effectRef idx="0"/>
                <a:fontRef idx="minor"/>
              </p:style>
            </p:sp>
            <p:sp>
              <p:nvSpPr>
                <p:cNvPr id="2264" name="CustomShape 81"/>
                <p:cNvSpPr/>
                <p:nvPr/>
              </p:nvSpPr>
              <p:spPr>
                <a:xfrm>
                  <a:off x="3350520" y="5081760"/>
                  <a:ext cx="2157840" cy="451800"/>
                </a:xfrm>
                <a:prstGeom prst="rect">
                  <a:avLst/>
                </a:prstGeom>
                <a:noFill/>
                <a:ln w="0">
                  <a:noFill/>
                </a:ln>
              </p:spPr>
              <p:style>
                <a:lnRef idx="0"/>
                <a:fillRef idx="0"/>
                <a:effectRef idx="0"/>
                <a:fontRef idx="minor"/>
              </p:style>
              <p:txBody>
                <a:bodyPr wrap="none" lIns="90000" rIns="90000" tIns="45000" bIns="45000">
                  <a:spAutoFit/>
                </a:bodyPr>
                <a:p>
                  <a:pPr algn="r">
                    <a:lnSpc>
                      <a:spcPct val="85000"/>
                    </a:lnSpc>
                    <a:tabLst>
                      <a:tab algn="l" pos="0"/>
                    </a:tabLst>
                  </a:pPr>
                  <a:r>
                    <a:rPr b="0" lang="en-US" sz="1400" spc="-1" strike="noStrike">
                      <a:solidFill>
                        <a:srgbClr val="000000"/>
                      </a:solidFill>
                      <a:latin typeface="Tahoma"/>
                      <a:ea typeface="ＭＳ Ｐゴシック"/>
                    </a:rPr>
                    <a:t>source IP,port: A,9157</a:t>
                  </a:r>
                  <a:endParaRPr b="0" lang="en-US" sz="1400" spc="-1" strike="noStrike">
                    <a:latin typeface="Arial"/>
                  </a:endParaRPr>
                </a:p>
                <a:p>
                  <a:pPr algn="r">
                    <a:lnSpc>
                      <a:spcPct val="85000"/>
                    </a:lnSpc>
                    <a:tabLst>
                      <a:tab algn="l" pos="0"/>
                    </a:tabLst>
                  </a:pPr>
                  <a:r>
                    <a:rPr b="0" lang="en-US" sz="1400" spc="-1" strike="noStrike">
                      <a:solidFill>
                        <a:srgbClr val="000000"/>
                      </a:solidFill>
                      <a:latin typeface="Tahoma"/>
                      <a:ea typeface="ＭＳ Ｐゴシック"/>
                    </a:rPr>
                    <a:t>dest IP, port: B,80</a:t>
                  </a:r>
                  <a:endParaRPr b="0" lang="en-US" sz="1400" spc="-1" strike="noStrike">
                    <a:latin typeface="Arial"/>
                  </a:endParaRPr>
                </a:p>
              </p:txBody>
            </p:sp>
          </p:grpSp>
          <p:grpSp>
            <p:nvGrpSpPr>
              <p:cNvPr id="2265" name="Group 82"/>
              <p:cNvGrpSpPr/>
              <p:nvPr/>
            </p:nvGrpSpPr>
            <p:grpSpPr>
              <a:xfrm>
                <a:off x="3300120" y="4192560"/>
                <a:ext cx="1977840" cy="650160"/>
                <a:chOff x="3300120" y="4192560"/>
                <a:chExt cx="1977840" cy="650160"/>
              </a:xfrm>
            </p:grpSpPr>
            <p:sp>
              <p:nvSpPr>
                <p:cNvPr id="2266" name="CustomShape 83"/>
                <p:cNvSpPr/>
                <p:nvPr/>
              </p:nvSpPr>
              <p:spPr>
                <a:xfrm>
                  <a:off x="3489120" y="4192560"/>
                  <a:ext cx="1073880" cy="216720"/>
                </a:xfrm>
                <a:prstGeom prst="rect">
                  <a:avLst/>
                </a:prstGeom>
                <a:solidFill>
                  <a:srgbClr val="3c6cdf"/>
                </a:solidFill>
                <a:ln w="9525">
                  <a:solidFill>
                    <a:srgbClr val="000000"/>
                  </a:solidFill>
                  <a:miter/>
                </a:ln>
              </p:spPr>
              <p:style>
                <a:lnRef idx="0"/>
                <a:fillRef idx="0"/>
                <a:effectRef idx="0"/>
                <a:fontRef idx="minor"/>
              </p:style>
            </p:sp>
            <p:sp>
              <p:nvSpPr>
                <p:cNvPr id="2267" name="Line 84"/>
                <p:cNvSpPr/>
                <p:nvPr/>
              </p:nvSpPr>
              <p:spPr>
                <a:xfrm>
                  <a:off x="3300120" y="4332240"/>
                  <a:ext cx="277920" cy="360"/>
                </a:xfrm>
                <a:prstGeom prst="line">
                  <a:avLst/>
                </a:prstGeom>
                <a:ln w="38100">
                  <a:solidFill>
                    <a:srgbClr val="cc0000"/>
                  </a:solidFill>
                  <a:round/>
                  <a:headEnd len="med" type="triangle" w="med"/>
                </a:ln>
              </p:spPr>
              <p:style>
                <a:lnRef idx="0"/>
                <a:fillRef idx="0"/>
                <a:effectRef idx="0"/>
                <a:fontRef idx="minor"/>
              </p:style>
            </p:sp>
            <p:sp>
              <p:nvSpPr>
                <p:cNvPr id="2268" name="CustomShape 85"/>
                <p:cNvSpPr/>
                <p:nvPr/>
              </p:nvSpPr>
              <p:spPr>
                <a:xfrm>
                  <a:off x="3327480" y="4390920"/>
                  <a:ext cx="1950480" cy="451800"/>
                </a:xfrm>
                <a:prstGeom prst="rect">
                  <a:avLst/>
                </a:prstGeom>
                <a:noFill/>
                <a:ln w="0">
                  <a:noFill/>
                </a:ln>
              </p:spPr>
              <p:style>
                <a:lnRef idx="0"/>
                <a:fillRef idx="0"/>
                <a:effectRef idx="0"/>
                <a:fontRef idx="minor"/>
              </p:style>
              <p:txBody>
                <a:bodyPr wrap="none" lIns="90000" rIns="90000" tIns="45000" bIns="45000">
                  <a:spAutoFit/>
                </a:bodyPr>
                <a:p>
                  <a:pPr>
                    <a:lnSpc>
                      <a:spcPct val="85000"/>
                    </a:lnSpc>
                    <a:tabLst>
                      <a:tab algn="l" pos="0"/>
                    </a:tabLst>
                  </a:pPr>
                  <a:r>
                    <a:rPr b="0" lang="en-US" sz="1400" spc="-1" strike="noStrike">
                      <a:solidFill>
                        <a:srgbClr val="000000"/>
                      </a:solidFill>
                      <a:latin typeface="Tahoma"/>
                      <a:ea typeface="ＭＳ Ｐゴシック"/>
                    </a:rPr>
                    <a:t>source IP,port: B,80</a:t>
                  </a:r>
                  <a:endParaRPr b="0" lang="en-US" sz="1400" spc="-1" strike="noStrike">
                    <a:latin typeface="Arial"/>
                  </a:endParaRPr>
                </a:p>
                <a:p>
                  <a:pPr>
                    <a:lnSpc>
                      <a:spcPct val="85000"/>
                    </a:lnSpc>
                    <a:tabLst>
                      <a:tab algn="l" pos="0"/>
                    </a:tabLst>
                  </a:pPr>
                  <a:r>
                    <a:rPr b="0" lang="en-US" sz="1400" spc="-1" strike="noStrike">
                      <a:solidFill>
                        <a:srgbClr val="000000"/>
                      </a:solidFill>
                      <a:latin typeface="Tahoma"/>
                      <a:ea typeface="ＭＳ Ｐゴシック"/>
                    </a:rPr>
                    <a:t>dest IP,port: A,9157</a:t>
                  </a:r>
                  <a:endParaRPr b="0" lang="en-US" sz="1400" spc="-1" strike="noStrike">
                    <a:latin typeface="Arial"/>
                  </a:endParaRPr>
                </a:p>
              </p:txBody>
            </p:sp>
          </p:grpSp>
        </p:grpSp>
        <p:sp>
          <p:nvSpPr>
            <p:cNvPr id="2269" name="CustomShape 86"/>
            <p:cNvSpPr/>
            <p:nvPr/>
          </p:nvSpPr>
          <p:spPr>
            <a:xfrm>
              <a:off x="3128760" y="2152800"/>
              <a:ext cx="2693160" cy="2693160"/>
            </a:xfrm>
            <a:custGeom>
              <a:avLst/>
              <a:gdLst/>
              <a:ahLst/>
              <a:rect l="l" t="t" r="r" b="b"/>
              <a:pathLst>
                <a:path w="1698" h="1698">
                  <a:moveTo>
                    <a:pt x="0" y="131"/>
                  </a:moveTo>
                  <a:lnTo>
                    <a:pt x="0" y="1698"/>
                  </a:lnTo>
                  <a:lnTo>
                    <a:pt x="1698" y="1690"/>
                  </a:lnTo>
                  <a:lnTo>
                    <a:pt x="1691" y="148"/>
                  </a:lnTo>
                  <a:lnTo>
                    <a:pt x="1443" y="0"/>
                  </a:lnTo>
                </a:path>
              </a:pathLst>
            </a:custGeom>
            <a:noFill/>
            <a:ln w="28575">
              <a:solidFill>
                <a:srgbClr val="cc0000"/>
              </a:solidFill>
              <a:round/>
              <a:headEnd len="med" type="triangle" w="med"/>
              <a:tailEnd len="med" type="triangle" w="med"/>
            </a:ln>
          </p:spPr>
          <p:style>
            <a:lnRef idx="0"/>
            <a:fillRef idx="0"/>
            <a:effectRef idx="0"/>
            <a:fontRef idx="minor"/>
          </p:style>
        </p:sp>
      </p:grpSp>
      <p:sp>
        <p:nvSpPr>
          <p:cNvPr id="2270" name="CustomShape 87"/>
          <p:cNvSpPr/>
          <p:nvPr/>
        </p:nvSpPr>
        <p:spPr>
          <a:xfrm>
            <a:off x="6114600" y="2184480"/>
            <a:ext cx="3086640" cy="3250440"/>
          </a:xfrm>
          <a:custGeom>
            <a:avLst/>
            <a:gdLst/>
            <a:ahLst/>
            <a:rect l="l" t="t" r="r" b="b"/>
            <a:pathLst>
              <a:path w="1946" h="1801">
                <a:moveTo>
                  <a:pt x="0" y="0"/>
                </a:moveTo>
                <a:lnTo>
                  <a:pt x="0" y="1801"/>
                </a:lnTo>
                <a:lnTo>
                  <a:pt x="1946" y="1794"/>
                </a:lnTo>
                <a:lnTo>
                  <a:pt x="1925" y="132"/>
                </a:lnTo>
              </a:path>
            </a:pathLst>
          </a:custGeom>
          <a:noFill/>
          <a:ln w="28575">
            <a:solidFill>
              <a:srgbClr val="cc0000"/>
            </a:solidFill>
            <a:round/>
            <a:headEnd len="med" type="triangle" w="med"/>
            <a:tailEnd len="med" type="triangle" w="med"/>
          </a:ln>
        </p:spPr>
        <p:style>
          <a:lnRef idx="0"/>
          <a:fillRef idx="0"/>
          <a:effectRef idx="0"/>
          <a:fontRef idx="minor"/>
        </p:style>
      </p:sp>
      <p:grpSp>
        <p:nvGrpSpPr>
          <p:cNvPr id="2271" name="Group 88"/>
          <p:cNvGrpSpPr/>
          <p:nvPr/>
        </p:nvGrpSpPr>
        <p:grpSpPr>
          <a:xfrm>
            <a:off x="6773400" y="2173320"/>
            <a:ext cx="2271600" cy="2874240"/>
            <a:chOff x="6773400" y="2173320"/>
            <a:chExt cx="2271600" cy="2874240"/>
          </a:xfrm>
        </p:grpSpPr>
        <p:sp>
          <p:nvSpPr>
            <p:cNvPr id="2272" name="CustomShape 89"/>
            <p:cNvSpPr/>
            <p:nvPr/>
          </p:nvSpPr>
          <p:spPr>
            <a:xfrm>
              <a:off x="6773400" y="2173320"/>
              <a:ext cx="1607040" cy="2462760"/>
            </a:xfrm>
            <a:custGeom>
              <a:avLst/>
              <a:gdLst/>
              <a:ahLst/>
              <a:rect l="l" t="t" r="r" b="b"/>
              <a:pathLst>
                <a:path w="1014" h="1480">
                  <a:moveTo>
                    <a:pt x="0" y="0"/>
                  </a:moveTo>
                  <a:lnTo>
                    <a:pt x="0" y="1480"/>
                  </a:lnTo>
                  <a:lnTo>
                    <a:pt x="1014" y="1480"/>
                  </a:lnTo>
                  <a:lnTo>
                    <a:pt x="1014" y="146"/>
                  </a:lnTo>
                </a:path>
              </a:pathLst>
            </a:custGeom>
            <a:noFill/>
            <a:ln w="28575">
              <a:solidFill>
                <a:srgbClr val="cc0000"/>
              </a:solidFill>
              <a:round/>
              <a:headEnd len="med" type="triangle" w="med"/>
              <a:tailEnd len="med" type="triangle" w="med"/>
            </a:ln>
          </p:spPr>
          <p:style>
            <a:lnRef idx="0"/>
            <a:fillRef idx="0"/>
            <a:effectRef idx="0"/>
            <a:fontRef idx="minor"/>
          </p:style>
        </p:sp>
        <p:grpSp>
          <p:nvGrpSpPr>
            <p:cNvPr id="2273" name="Group 90"/>
            <p:cNvGrpSpPr/>
            <p:nvPr/>
          </p:nvGrpSpPr>
          <p:grpSpPr>
            <a:xfrm>
              <a:off x="6871680" y="4397400"/>
              <a:ext cx="2173320" cy="650160"/>
              <a:chOff x="6871680" y="4397400"/>
              <a:chExt cx="2173320" cy="650160"/>
            </a:xfrm>
          </p:grpSpPr>
          <p:sp>
            <p:nvSpPr>
              <p:cNvPr id="2274" name="CustomShape 91"/>
              <p:cNvSpPr/>
              <p:nvPr/>
            </p:nvSpPr>
            <p:spPr>
              <a:xfrm>
                <a:off x="7059240" y="4397400"/>
                <a:ext cx="1073880" cy="216720"/>
              </a:xfrm>
              <a:prstGeom prst="rect">
                <a:avLst/>
              </a:prstGeom>
              <a:solidFill>
                <a:srgbClr val="3c6cdf"/>
              </a:solidFill>
              <a:ln w="9525">
                <a:solidFill>
                  <a:srgbClr val="000000"/>
                </a:solidFill>
                <a:miter/>
              </a:ln>
            </p:spPr>
            <p:style>
              <a:lnRef idx="0"/>
              <a:fillRef idx="0"/>
              <a:effectRef idx="0"/>
              <a:fontRef idx="minor"/>
            </p:style>
          </p:sp>
          <p:sp>
            <p:nvSpPr>
              <p:cNvPr id="2275" name="Line 92"/>
              <p:cNvSpPr/>
              <p:nvPr/>
            </p:nvSpPr>
            <p:spPr>
              <a:xfrm>
                <a:off x="6871680" y="4536720"/>
                <a:ext cx="277920" cy="360"/>
              </a:xfrm>
              <a:prstGeom prst="line">
                <a:avLst/>
              </a:prstGeom>
              <a:ln w="38100">
                <a:solidFill>
                  <a:srgbClr val="cc0000"/>
                </a:solidFill>
                <a:round/>
                <a:headEnd len="med" type="triangle" w="med"/>
              </a:ln>
            </p:spPr>
            <p:style>
              <a:lnRef idx="0"/>
              <a:fillRef idx="0"/>
              <a:effectRef idx="0"/>
              <a:fontRef idx="minor"/>
            </p:style>
          </p:sp>
          <p:sp>
            <p:nvSpPr>
              <p:cNvPr id="2276" name="CustomShape 93"/>
              <p:cNvSpPr/>
              <p:nvPr/>
            </p:nvSpPr>
            <p:spPr>
              <a:xfrm>
                <a:off x="6884280" y="4595760"/>
                <a:ext cx="2160720" cy="451800"/>
              </a:xfrm>
              <a:prstGeom prst="rect">
                <a:avLst/>
              </a:prstGeom>
              <a:noFill/>
              <a:ln w="0">
                <a:noFill/>
              </a:ln>
            </p:spPr>
            <p:style>
              <a:lnRef idx="0"/>
              <a:fillRef idx="0"/>
              <a:effectRef idx="0"/>
              <a:fontRef idx="minor"/>
            </p:style>
            <p:txBody>
              <a:bodyPr wrap="none" lIns="90000" rIns="90000" tIns="45000" bIns="45000">
                <a:spAutoFit/>
              </a:bodyPr>
              <a:p>
                <a:pPr>
                  <a:lnSpc>
                    <a:spcPct val="85000"/>
                  </a:lnSpc>
                  <a:tabLst>
                    <a:tab algn="l" pos="0"/>
                  </a:tabLst>
                </a:pPr>
                <a:r>
                  <a:rPr b="0" lang="en-US" sz="1400" spc="-1" strike="noStrike">
                    <a:solidFill>
                      <a:srgbClr val="000000"/>
                    </a:solidFill>
                    <a:latin typeface="Tahoma"/>
                    <a:ea typeface="ＭＳ Ｐゴシック"/>
                  </a:rPr>
                  <a:t>source IP,port: C,5775</a:t>
                </a:r>
                <a:endParaRPr b="0" lang="en-US" sz="1400" spc="-1" strike="noStrike">
                  <a:latin typeface="Arial"/>
                </a:endParaRPr>
              </a:p>
              <a:p>
                <a:pPr>
                  <a:lnSpc>
                    <a:spcPct val="85000"/>
                  </a:lnSpc>
                  <a:tabLst>
                    <a:tab algn="l" pos="0"/>
                  </a:tabLst>
                </a:pPr>
                <a:r>
                  <a:rPr b="0" lang="en-US" sz="1400" spc="-1" strike="noStrike">
                    <a:solidFill>
                      <a:srgbClr val="000000"/>
                    </a:solidFill>
                    <a:latin typeface="Tahoma"/>
                    <a:ea typeface="ＭＳ Ｐゴシック"/>
                  </a:rPr>
                  <a:t>dest IP,port: B,80</a:t>
                </a:r>
                <a:endParaRPr b="0" lang="en-US" sz="1400" spc="-1" strike="noStrike">
                  <a:latin typeface="Arial"/>
                </a:endParaRPr>
              </a:p>
            </p:txBody>
          </p:sp>
        </p:grpSp>
      </p:grpSp>
      <p:grpSp>
        <p:nvGrpSpPr>
          <p:cNvPr id="2277" name="Group 94"/>
          <p:cNvGrpSpPr/>
          <p:nvPr/>
        </p:nvGrpSpPr>
        <p:grpSpPr>
          <a:xfrm>
            <a:off x="6941520" y="5186520"/>
            <a:ext cx="2169360" cy="650160"/>
            <a:chOff x="6941520" y="5186520"/>
            <a:chExt cx="2169360" cy="650160"/>
          </a:xfrm>
        </p:grpSpPr>
        <p:sp>
          <p:nvSpPr>
            <p:cNvPr id="2278" name="CustomShape 95"/>
            <p:cNvSpPr/>
            <p:nvPr/>
          </p:nvSpPr>
          <p:spPr>
            <a:xfrm>
              <a:off x="7129080" y="5186520"/>
              <a:ext cx="1073880" cy="216720"/>
            </a:xfrm>
            <a:prstGeom prst="rect">
              <a:avLst/>
            </a:prstGeom>
            <a:solidFill>
              <a:srgbClr val="3c6cdf"/>
            </a:solidFill>
            <a:ln w="9525">
              <a:solidFill>
                <a:srgbClr val="000000"/>
              </a:solidFill>
              <a:miter/>
            </a:ln>
          </p:spPr>
          <p:style>
            <a:lnRef idx="0"/>
            <a:fillRef idx="0"/>
            <a:effectRef idx="0"/>
            <a:fontRef idx="minor"/>
          </p:style>
        </p:sp>
        <p:sp>
          <p:nvSpPr>
            <p:cNvPr id="2279" name="Line 96"/>
            <p:cNvSpPr/>
            <p:nvPr/>
          </p:nvSpPr>
          <p:spPr>
            <a:xfrm>
              <a:off x="6941520" y="5325840"/>
              <a:ext cx="277920" cy="360"/>
            </a:xfrm>
            <a:prstGeom prst="line">
              <a:avLst/>
            </a:prstGeom>
            <a:ln w="38100">
              <a:solidFill>
                <a:srgbClr val="cc0000"/>
              </a:solidFill>
              <a:round/>
              <a:headEnd len="med" type="triangle" w="med"/>
            </a:ln>
          </p:spPr>
          <p:style>
            <a:lnRef idx="0"/>
            <a:fillRef idx="0"/>
            <a:effectRef idx="0"/>
            <a:fontRef idx="minor"/>
          </p:style>
        </p:sp>
        <p:sp>
          <p:nvSpPr>
            <p:cNvPr id="2280" name="CustomShape 97"/>
            <p:cNvSpPr/>
            <p:nvPr/>
          </p:nvSpPr>
          <p:spPr>
            <a:xfrm>
              <a:off x="6950160" y="5384880"/>
              <a:ext cx="2160720" cy="451800"/>
            </a:xfrm>
            <a:prstGeom prst="rect">
              <a:avLst/>
            </a:prstGeom>
            <a:noFill/>
            <a:ln w="0">
              <a:noFill/>
            </a:ln>
          </p:spPr>
          <p:style>
            <a:lnRef idx="0"/>
            <a:fillRef idx="0"/>
            <a:effectRef idx="0"/>
            <a:fontRef idx="minor"/>
          </p:style>
          <p:txBody>
            <a:bodyPr wrap="none" lIns="90000" rIns="90000" tIns="45000" bIns="45000">
              <a:spAutoFit/>
            </a:bodyPr>
            <a:p>
              <a:pPr>
                <a:lnSpc>
                  <a:spcPct val="85000"/>
                </a:lnSpc>
                <a:tabLst>
                  <a:tab algn="l" pos="0"/>
                </a:tabLst>
              </a:pPr>
              <a:r>
                <a:rPr b="0" lang="en-US" sz="1400" spc="-1" strike="noStrike">
                  <a:solidFill>
                    <a:srgbClr val="000000"/>
                  </a:solidFill>
                  <a:latin typeface="Tahoma"/>
                  <a:ea typeface="ＭＳ Ｐゴシック"/>
                </a:rPr>
                <a:t>source IP,port: C,9157</a:t>
              </a:r>
              <a:endParaRPr b="0" lang="en-US" sz="1400" spc="-1" strike="noStrike">
                <a:latin typeface="Arial"/>
              </a:endParaRPr>
            </a:p>
            <a:p>
              <a:pPr>
                <a:lnSpc>
                  <a:spcPct val="85000"/>
                </a:lnSpc>
                <a:tabLst>
                  <a:tab algn="l" pos="0"/>
                </a:tabLst>
              </a:pPr>
              <a:r>
                <a:rPr b="0" lang="en-US" sz="1400" spc="-1" strike="noStrike">
                  <a:solidFill>
                    <a:srgbClr val="000000"/>
                  </a:solidFill>
                  <a:latin typeface="Tahoma"/>
                  <a:ea typeface="ＭＳ Ｐゴシック"/>
                </a:rPr>
                <a:t>dest IP,port: B,80</a:t>
              </a:r>
              <a:endParaRPr b="0" lang="en-US" sz="1400" spc="-1" strike="noStrike">
                <a:latin typeface="Arial"/>
              </a:endParaRPr>
            </a:p>
          </p:txBody>
        </p:sp>
      </p:grpSp>
      <p:sp>
        <p:nvSpPr>
          <p:cNvPr id="2281" name="CustomShape 98"/>
          <p:cNvSpPr/>
          <p:nvPr/>
        </p:nvSpPr>
        <p:spPr>
          <a:xfrm flipH="1">
            <a:off x="6678720" y="3414600"/>
            <a:ext cx="1145160" cy="96660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0" lang="en-US" sz="1800" spc="-1" strike="noStrike">
                <a:solidFill>
                  <a:srgbClr val="000000"/>
                </a:solidFill>
                <a:latin typeface="Gill Sans MT"/>
                <a:ea typeface="ＭＳ Ｐゴシック"/>
              </a:rPr>
              <a:t>server: IP address B</a:t>
            </a:r>
            <a:endParaRPr b="0" lang="en-US" sz="1800" spc="-1" strike="noStrike">
              <a:latin typeface="Arial"/>
            </a:endParaRPr>
          </a:p>
        </p:txBody>
      </p:sp>
      <p:grpSp>
        <p:nvGrpSpPr>
          <p:cNvPr id="2282" name="Group 99"/>
          <p:cNvGrpSpPr/>
          <p:nvPr/>
        </p:nvGrpSpPr>
        <p:grpSpPr>
          <a:xfrm>
            <a:off x="4455720" y="2905200"/>
            <a:ext cx="356400" cy="702360"/>
            <a:chOff x="4455720" y="2905200"/>
            <a:chExt cx="356400" cy="702360"/>
          </a:xfrm>
        </p:grpSpPr>
        <p:sp>
          <p:nvSpPr>
            <p:cNvPr id="2283" name="CustomShape 100"/>
            <p:cNvSpPr/>
            <p:nvPr/>
          </p:nvSpPr>
          <p:spPr>
            <a:xfrm>
              <a:off x="4739760" y="2906280"/>
              <a:ext cx="68760" cy="66996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2284" name="CustomShape 101"/>
            <p:cNvSpPr/>
            <p:nvPr/>
          </p:nvSpPr>
          <p:spPr>
            <a:xfrm>
              <a:off x="4471560" y="2905200"/>
              <a:ext cx="262440" cy="6692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2285" name="CustomShape 102"/>
            <p:cNvSpPr/>
            <p:nvPr/>
          </p:nvSpPr>
          <p:spPr>
            <a:xfrm>
              <a:off x="4753080" y="2946600"/>
              <a:ext cx="39960" cy="61956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2286" name="CustomShape 103"/>
            <p:cNvSpPr/>
            <p:nvPr/>
          </p:nvSpPr>
          <p:spPr>
            <a:xfrm>
              <a:off x="4743720" y="3261600"/>
              <a:ext cx="63720" cy="529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287" name="CustomShape 104"/>
            <p:cNvSpPr/>
            <p:nvPr/>
          </p:nvSpPr>
          <p:spPr>
            <a:xfrm>
              <a:off x="4473360" y="2982960"/>
              <a:ext cx="148320" cy="11880"/>
            </a:xfrm>
            <a:prstGeom prst="rect">
              <a:avLst/>
            </a:prstGeom>
            <a:solidFill>
              <a:srgbClr val="000000"/>
            </a:solidFill>
            <a:ln w="9525">
              <a:solidFill>
                <a:srgbClr val="000000"/>
              </a:solidFill>
              <a:miter/>
            </a:ln>
          </p:spPr>
          <p:style>
            <a:lnRef idx="0"/>
            <a:fillRef idx="0"/>
            <a:effectRef idx="0"/>
            <a:fontRef idx="minor"/>
          </p:style>
        </p:sp>
        <p:grpSp>
          <p:nvGrpSpPr>
            <p:cNvPr id="2288" name="Group 105"/>
            <p:cNvGrpSpPr/>
            <p:nvPr/>
          </p:nvGrpSpPr>
          <p:grpSpPr>
            <a:xfrm>
              <a:off x="4609800" y="2975040"/>
              <a:ext cx="143640" cy="40320"/>
              <a:chOff x="4609800" y="2975040"/>
              <a:chExt cx="143640" cy="40320"/>
            </a:xfrm>
          </p:grpSpPr>
          <p:sp>
            <p:nvSpPr>
              <p:cNvPr id="2289" name="CustomShape 106"/>
              <p:cNvSpPr/>
              <p:nvPr/>
            </p:nvSpPr>
            <p:spPr>
              <a:xfrm>
                <a:off x="4609800" y="2975040"/>
                <a:ext cx="143640" cy="40320"/>
              </a:xfrm>
              <a:prstGeom prst="roundRect">
                <a:avLst>
                  <a:gd name="adj" fmla="val 50000"/>
                </a:avLst>
              </a:prstGeom>
              <a:solidFill>
                <a:srgbClr val="000000"/>
              </a:solidFill>
              <a:ln w="0">
                <a:noFill/>
              </a:ln>
            </p:spPr>
            <p:style>
              <a:lnRef idx="0"/>
              <a:fillRef idx="0"/>
              <a:effectRef idx="0"/>
              <a:fontRef idx="minor"/>
            </p:style>
          </p:sp>
          <p:sp>
            <p:nvSpPr>
              <p:cNvPr id="2290" name="CustomShape 107"/>
              <p:cNvSpPr/>
              <p:nvPr/>
            </p:nvSpPr>
            <p:spPr>
              <a:xfrm>
                <a:off x="4613040" y="2979720"/>
                <a:ext cx="137160" cy="309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291" name="CustomShape 108"/>
            <p:cNvSpPr/>
            <p:nvPr/>
          </p:nvSpPr>
          <p:spPr>
            <a:xfrm>
              <a:off x="4476600" y="3078000"/>
              <a:ext cx="148320" cy="11880"/>
            </a:xfrm>
            <a:prstGeom prst="rect">
              <a:avLst/>
            </a:prstGeom>
            <a:solidFill>
              <a:srgbClr val="000000"/>
            </a:solidFill>
            <a:ln w="9525">
              <a:solidFill>
                <a:srgbClr val="000000"/>
              </a:solidFill>
              <a:miter/>
            </a:ln>
          </p:spPr>
          <p:style>
            <a:lnRef idx="0"/>
            <a:fillRef idx="0"/>
            <a:effectRef idx="0"/>
            <a:fontRef idx="minor"/>
          </p:style>
        </p:sp>
        <p:grpSp>
          <p:nvGrpSpPr>
            <p:cNvPr id="2292" name="Group 109"/>
            <p:cNvGrpSpPr/>
            <p:nvPr/>
          </p:nvGrpSpPr>
          <p:grpSpPr>
            <a:xfrm>
              <a:off x="4608360" y="3071880"/>
              <a:ext cx="143640" cy="43560"/>
              <a:chOff x="4608360" y="3071880"/>
              <a:chExt cx="143640" cy="43560"/>
            </a:xfrm>
          </p:grpSpPr>
          <p:sp>
            <p:nvSpPr>
              <p:cNvPr id="2293" name="CustomShape 110"/>
              <p:cNvSpPr/>
              <p:nvPr/>
            </p:nvSpPr>
            <p:spPr>
              <a:xfrm>
                <a:off x="4608360" y="3071880"/>
                <a:ext cx="143640" cy="43560"/>
              </a:xfrm>
              <a:prstGeom prst="roundRect">
                <a:avLst>
                  <a:gd name="adj" fmla="val 50000"/>
                </a:avLst>
              </a:prstGeom>
              <a:solidFill>
                <a:srgbClr val="000000"/>
              </a:solidFill>
              <a:ln w="0">
                <a:noFill/>
              </a:ln>
            </p:spPr>
            <p:style>
              <a:lnRef idx="0"/>
              <a:fillRef idx="0"/>
              <a:effectRef idx="0"/>
              <a:fontRef idx="minor"/>
            </p:style>
          </p:sp>
          <p:sp>
            <p:nvSpPr>
              <p:cNvPr id="2294" name="CustomShape 111"/>
              <p:cNvSpPr/>
              <p:nvPr/>
            </p:nvSpPr>
            <p:spPr>
              <a:xfrm>
                <a:off x="4611600" y="3076560"/>
                <a:ext cx="137160" cy="27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295" name="CustomShape 112"/>
            <p:cNvSpPr/>
            <p:nvPr/>
          </p:nvSpPr>
          <p:spPr>
            <a:xfrm>
              <a:off x="4474800" y="3178080"/>
              <a:ext cx="148320" cy="11880"/>
            </a:xfrm>
            <a:prstGeom prst="rect">
              <a:avLst/>
            </a:prstGeom>
            <a:solidFill>
              <a:srgbClr val="000000"/>
            </a:solidFill>
            <a:ln w="9525">
              <a:solidFill>
                <a:srgbClr val="000000"/>
              </a:solidFill>
              <a:miter/>
            </a:ln>
          </p:spPr>
          <p:style>
            <a:lnRef idx="0"/>
            <a:fillRef idx="0"/>
            <a:effectRef idx="0"/>
            <a:fontRef idx="minor"/>
          </p:style>
        </p:sp>
        <p:sp>
          <p:nvSpPr>
            <p:cNvPr id="2296" name="CustomShape 113"/>
            <p:cNvSpPr/>
            <p:nvPr/>
          </p:nvSpPr>
          <p:spPr>
            <a:xfrm>
              <a:off x="4478040" y="3265560"/>
              <a:ext cx="146880" cy="11880"/>
            </a:xfrm>
            <a:prstGeom prst="rect">
              <a:avLst/>
            </a:prstGeom>
            <a:solidFill>
              <a:srgbClr val="000000"/>
            </a:solidFill>
            <a:ln w="9525">
              <a:solidFill>
                <a:srgbClr val="000000"/>
              </a:solidFill>
              <a:miter/>
            </a:ln>
          </p:spPr>
          <p:style>
            <a:lnRef idx="0"/>
            <a:fillRef idx="0"/>
            <a:effectRef idx="0"/>
            <a:fontRef idx="minor"/>
          </p:style>
        </p:sp>
        <p:grpSp>
          <p:nvGrpSpPr>
            <p:cNvPr id="2297" name="Group 114"/>
            <p:cNvGrpSpPr/>
            <p:nvPr/>
          </p:nvGrpSpPr>
          <p:grpSpPr>
            <a:xfrm>
              <a:off x="4605120" y="3257640"/>
              <a:ext cx="145080" cy="41760"/>
              <a:chOff x="4605120" y="3257640"/>
              <a:chExt cx="145080" cy="41760"/>
            </a:xfrm>
          </p:grpSpPr>
          <p:sp>
            <p:nvSpPr>
              <p:cNvPr id="2298" name="CustomShape 115"/>
              <p:cNvSpPr/>
              <p:nvPr/>
            </p:nvSpPr>
            <p:spPr>
              <a:xfrm>
                <a:off x="4605120" y="3257640"/>
                <a:ext cx="145080" cy="41760"/>
              </a:xfrm>
              <a:prstGeom prst="roundRect">
                <a:avLst>
                  <a:gd name="adj" fmla="val 50000"/>
                </a:avLst>
              </a:prstGeom>
              <a:solidFill>
                <a:srgbClr val="000000"/>
              </a:solidFill>
              <a:ln w="0">
                <a:noFill/>
              </a:ln>
            </p:spPr>
            <p:style>
              <a:lnRef idx="0"/>
              <a:fillRef idx="0"/>
              <a:effectRef idx="0"/>
              <a:fontRef idx="minor"/>
            </p:style>
          </p:sp>
          <p:sp>
            <p:nvSpPr>
              <p:cNvPr id="2299" name="CustomShape 116"/>
              <p:cNvSpPr/>
              <p:nvPr/>
            </p:nvSpPr>
            <p:spPr>
              <a:xfrm>
                <a:off x="4608360" y="3262320"/>
                <a:ext cx="138600" cy="32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300" name="CustomShape 117"/>
            <p:cNvSpPr/>
            <p:nvPr/>
          </p:nvSpPr>
          <p:spPr>
            <a:xfrm>
              <a:off x="4744800" y="3177360"/>
              <a:ext cx="63720" cy="529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2301" name="Group 118"/>
            <p:cNvGrpSpPr/>
            <p:nvPr/>
          </p:nvGrpSpPr>
          <p:grpSpPr>
            <a:xfrm>
              <a:off x="4606560" y="3168720"/>
              <a:ext cx="143640" cy="38520"/>
              <a:chOff x="4606560" y="3168720"/>
              <a:chExt cx="143640" cy="38520"/>
            </a:xfrm>
          </p:grpSpPr>
          <p:sp>
            <p:nvSpPr>
              <p:cNvPr id="2302" name="CustomShape 119"/>
              <p:cNvSpPr/>
              <p:nvPr/>
            </p:nvSpPr>
            <p:spPr>
              <a:xfrm>
                <a:off x="4606560" y="3168720"/>
                <a:ext cx="143640" cy="38520"/>
              </a:xfrm>
              <a:prstGeom prst="roundRect">
                <a:avLst>
                  <a:gd name="adj" fmla="val 50000"/>
                </a:avLst>
              </a:prstGeom>
              <a:solidFill>
                <a:srgbClr val="000000"/>
              </a:solidFill>
              <a:ln w="0">
                <a:noFill/>
              </a:ln>
            </p:spPr>
            <p:style>
              <a:lnRef idx="0"/>
              <a:fillRef idx="0"/>
              <a:effectRef idx="0"/>
              <a:fontRef idx="minor"/>
            </p:style>
          </p:sp>
          <p:sp>
            <p:nvSpPr>
              <p:cNvPr id="2303" name="CustomShape 120"/>
              <p:cNvSpPr/>
              <p:nvPr/>
            </p:nvSpPr>
            <p:spPr>
              <a:xfrm>
                <a:off x="4609800" y="3173400"/>
                <a:ext cx="137160" cy="291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304" name="CustomShape 121"/>
            <p:cNvSpPr/>
            <p:nvPr/>
          </p:nvSpPr>
          <p:spPr>
            <a:xfrm>
              <a:off x="4735440" y="2905200"/>
              <a:ext cx="14760" cy="67068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2305" name="CustomShape 122"/>
            <p:cNvSpPr/>
            <p:nvPr/>
          </p:nvSpPr>
          <p:spPr>
            <a:xfrm>
              <a:off x="4750920" y="3075120"/>
              <a:ext cx="57240" cy="601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306" name="CustomShape 123"/>
            <p:cNvSpPr/>
            <p:nvPr/>
          </p:nvSpPr>
          <p:spPr>
            <a:xfrm>
              <a:off x="4751640" y="2979000"/>
              <a:ext cx="59040" cy="680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307" name="CustomShape 124"/>
            <p:cNvSpPr/>
            <p:nvPr/>
          </p:nvSpPr>
          <p:spPr>
            <a:xfrm>
              <a:off x="4802040" y="3546360"/>
              <a:ext cx="10080" cy="25920"/>
            </a:xfrm>
            <a:prstGeom prst="ellipse">
              <a:avLst/>
            </a:prstGeom>
            <a:solidFill>
              <a:srgbClr val="333333"/>
            </a:solidFill>
            <a:ln w="0">
              <a:noFill/>
            </a:ln>
          </p:spPr>
          <p:style>
            <a:lnRef idx="0"/>
            <a:fillRef idx="0"/>
            <a:effectRef idx="0"/>
            <a:fontRef idx="minor"/>
          </p:style>
        </p:sp>
        <p:sp>
          <p:nvSpPr>
            <p:cNvPr id="2308" name="CustomShape 125"/>
            <p:cNvSpPr/>
            <p:nvPr/>
          </p:nvSpPr>
          <p:spPr>
            <a:xfrm>
              <a:off x="4748400" y="3547800"/>
              <a:ext cx="59040" cy="561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2309" name="CustomShape 126"/>
            <p:cNvSpPr/>
            <p:nvPr/>
          </p:nvSpPr>
          <p:spPr>
            <a:xfrm>
              <a:off x="4455720" y="3567240"/>
              <a:ext cx="299160" cy="4032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2310" name="CustomShape 127"/>
            <p:cNvSpPr/>
            <p:nvPr/>
          </p:nvSpPr>
          <p:spPr>
            <a:xfrm>
              <a:off x="4471560" y="3576960"/>
              <a:ext cx="267480" cy="2124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2311" name="CustomShape 128"/>
            <p:cNvSpPr/>
            <p:nvPr/>
          </p:nvSpPr>
          <p:spPr>
            <a:xfrm>
              <a:off x="4498560" y="3479760"/>
              <a:ext cx="37080" cy="40320"/>
            </a:xfrm>
            <a:prstGeom prst="ellipse">
              <a:avLst/>
            </a:prstGeom>
            <a:solidFill>
              <a:srgbClr val="33cc33"/>
            </a:solidFill>
            <a:ln w="0">
              <a:noFill/>
            </a:ln>
          </p:spPr>
          <p:style>
            <a:lnRef idx="0"/>
            <a:fillRef idx="0"/>
            <a:effectRef idx="0"/>
            <a:fontRef idx="minor"/>
          </p:style>
        </p:sp>
        <p:sp>
          <p:nvSpPr>
            <p:cNvPr id="2312" name="CustomShape 129"/>
            <p:cNvSpPr/>
            <p:nvPr/>
          </p:nvSpPr>
          <p:spPr>
            <a:xfrm>
              <a:off x="4543200" y="3479760"/>
              <a:ext cx="37080" cy="40320"/>
            </a:xfrm>
            <a:prstGeom prst="ellipse">
              <a:avLst/>
            </a:prstGeom>
            <a:solidFill>
              <a:srgbClr val="ff0000"/>
            </a:solidFill>
            <a:ln w="0">
              <a:noFill/>
            </a:ln>
          </p:spPr>
          <p:style>
            <a:lnRef idx="0"/>
            <a:fillRef idx="0"/>
            <a:effectRef idx="0"/>
            <a:fontRef idx="minor"/>
          </p:style>
        </p:sp>
        <p:sp>
          <p:nvSpPr>
            <p:cNvPr id="2313" name="CustomShape 130"/>
            <p:cNvSpPr/>
            <p:nvPr/>
          </p:nvSpPr>
          <p:spPr>
            <a:xfrm>
              <a:off x="4587480" y="3479760"/>
              <a:ext cx="37080" cy="38520"/>
            </a:xfrm>
            <a:prstGeom prst="ellipse">
              <a:avLst/>
            </a:prstGeom>
            <a:solidFill>
              <a:srgbClr val="33cc33"/>
            </a:solidFill>
            <a:ln w="0">
              <a:noFill/>
            </a:ln>
          </p:spPr>
          <p:style>
            <a:lnRef idx="0"/>
            <a:fillRef idx="0"/>
            <a:effectRef idx="0"/>
            <a:fontRef idx="minor"/>
          </p:style>
        </p:sp>
        <p:sp>
          <p:nvSpPr>
            <p:cNvPr id="2314" name="CustomShape 131"/>
            <p:cNvSpPr/>
            <p:nvPr/>
          </p:nvSpPr>
          <p:spPr>
            <a:xfrm>
              <a:off x="4687560" y="3319560"/>
              <a:ext cx="19800" cy="221400"/>
            </a:xfrm>
            <a:prstGeom prst="rect">
              <a:avLst/>
            </a:prstGeom>
            <a:solidFill>
              <a:srgbClr val="292929"/>
            </a:solidFill>
            <a:ln w="9525">
              <a:solidFill>
                <a:srgbClr val="000000"/>
              </a:solidFill>
              <a:miter/>
            </a:ln>
          </p:spPr>
          <p:style>
            <a:lnRef idx="0"/>
            <a:fillRef idx="0"/>
            <a:effectRef idx="0"/>
            <a:fontRef idx="minor"/>
          </p:style>
        </p:sp>
      </p:grpSp>
      <p:grpSp>
        <p:nvGrpSpPr>
          <p:cNvPr id="2315" name="Group 132"/>
          <p:cNvGrpSpPr/>
          <p:nvPr/>
        </p:nvGrpSpPr>
        <p:grpSpPr>
          <a:xfrm>
            <a:off x="1592640" y="3326040"/>
            <a:ext cx="708840" cy="667440"/>
            <a:chOff x="1592640" y="3326040"/>
            <a:chExt cx="708840" cy="667440"/>
          </a:xfrm>
        </p:grpSpPr>
        <p:pic>
          <p:nvPicPr>
            <p:cNvPr id="2316" name="Picture 195" descr="desktop_computer_stylized_medium"/>
            <p:cNvPicPr/>
            <p:nvPr/>
          </p:nvPicPr>
          <p:blipFill>
            <a:blip r:embed="rId1"/>
            <a:stretch/>
          </p:blipFill>
          <p:spPr>
            <a:xfrm flipH="1">
              <a:off x="1592640" y="3326040"/>
              <a:ext cx="708840" cy="667440"/>
            </a:xfrm>
            <a:prstGeom prst="rect">
              <a:avLst/>
            </a:prstGeom>
            <a:ln w="0">
              <a:noFill/>
            </a:ln>
          </p:spPr>
        </p:pic>
        <p:sp>
          <p:nvSpPr>
            <p:cNvPr id="2317" name="CustomShape 133"/>
            <p:cNvSpPr/>
            <p:nvPr/>
          </p:nvSpPr>
          <p:spPr>
            <a:xfrm flipH="1">
              <a:off x="1891440" y="3390120"/>
              <a:ext cx="343440" cy="3042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2318" name="Group 134"/>
          <p:cNvGrpSpPr/>
          <p:nvPr/>
        </p:nvGrpSpPr>
        <p:grpSpPr>
          <a:xfrm>
            <a:off x="9893160" y="3241800"/>
            <a:ext cx="708840" cy="667440"/>
            <a:chOff x="9893160" y="3241800"/>
            <a:chExt cx="708840" cy="667440"/>
          </a:xfrm>
        </p:grpSpPr>
        <p:pic>
          <p:nvPicPr>
            <p:cNvPr id="2319" name="Picture 198" descr="desktop_computer_stylized_medium"/>
            <p:cNvPicPr/>
            <p:nvPr/>
          </p:nvPicPr>
          <p:blipFill>
            <a:blip r:embed="rId2"/>
            <a:stretch/>
          </p:blipFill>
          <p:spPr>
            <a:xfrm>
              <a:off x="9893160" y="3241800"/>
              <a:ext cx="708840" cy="667440"/>
            </a:xfrm>
            <a:prstGeom prst="rect">
              <a:avLst/>
            </a:prstGeom>
            <a:ln w="0">
              <a:noFill/>
            </a:ln>
          </p:spPr>
        </p:pic>
        <p:sp>
          <p:nvSpPr>
            <p:cNvPr id="2320" name="CustomShape 135"/>
            <p:cNvSpPr/>
            <p:nvPr/>
          </p:nvSpPr>
          <p:spPr>
            <a:xfrm>
              <a:off x="9955440" y="3305880"/>
              <a:ext cx="343440" cy="3042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2321" name="CustomShape 136"/>
          <p:cNvSpPr/>
          <p:nvPr/>
        </p:nvSpPr>
        <p:spPr>
          <a:xfrm>
            <a:off x="858960" y="5737320"/>
            <a:ext cx="6567120" cy="821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Three segments, all destined to IP address: B,</a:t>
            </a:r>
            <a:endParaRPr b="0" lang="en-US" sz="2400" spc="-1" strike="noStrike">
              <a:latin typeface="Arial"/>
            </a:endParaRPr>
          </a:p>
          <a:p>
            <a:pPr>
              <a:lnSpc>
                <a:spcPct val="100000"/>
              </a:lnSpc>
              <a:tabLst>
                <a:tab algn="l" pos="0"/>
              </a:tabLst>
            </a:pPr>
            <a:r>
              <a:rPr b="0" lang="en-US" sz="2400" spc="-1" strike="noStrike">
                <a:solidFill>
                  <a:srgbClr val="000000"/>
                </a:solidFill>
                <a:latin typeface="Calibri"/>
                <a:ea typeface="ＭＳ Ｐゴシック"/>
              </a:rPr>
              <a:t> </a:t>
            </a:r>
            <a:r>
              <a:rPr b="0" lang="en-US" sz="2400" spc="-1" strike="noStrike">
                <a:solidFill>
                  <a:srgbClr val="000000"/>
                </a:solidFill>
                <a:latin typeface="Calibri"/>
                <a:ea typeface="ＭＳ Ｐゴシック"/>
              </a:rPr>
              <a:t>dest port: 80 are demultiplexed to </a:t>
            </a:r>
            <a:r>
              <a:rPr b="0" i="1" lang="en-US" sz="2400" spc="-1" strike="noStrike">
                <a:solidFill>
                  <a:srgbClr val="c00000"/>
                </a:solidFill>
                <a:latin typeface="Calibri"/>
                <a:ea typeface="ＭＳ Ｐゴシック"/>
              </a:rPr>
              <a:t>different</a:t>
            </a:r>
            <a:r>
              <a:rPr b="0" i="1" lang="en-US" sz="2400" spc="-1" strike="noStrike">
                <a:solidFill>
                  <a:srgbClr val="000000"/>
                </a:solidFill>
                <a:latin typeface="Calibri"/>
                <a:ea typeface="ＭＳ Ｐゴシック"/>
              </a:rPr>
              <a:t> </a:t>
            </a:r>
            <a:r>
              <a:rPr b="0" lang="en-US" sz="2400" spc="-1" strike="noStrike">
                <a:solidFill>
                  <a:srgbClr val="000000"/>
                </a:solidFill>
                <a:latin typeface="Calibri"/>
                <a:ea typeface="ＭＳ Ｐゴシック"/>
              </a:rPr>
              <a:t>sockets</a:t>
            </a:r>
            <a:endParaRPr b="0" lang="en-US" sz="2400" spc="-1" strike="noStrike">
              <a:latin typeface="Arial"/>
            </a:endParaRPr>
          </a:p>
        </p:txBody>
      </p:sp>
      <p:sp>
        <p:nvSpPr>
          <p:cNvPr id="2322" name="CustomShape 137"/>
          <p:cNvSpPr/>
          <p:nvPr/>
        </p:nvSpPr>
        <p:spPr>
          <a:xfrm>
            <a:off x="4454280" y="5186520"/>
            <a:ext cx="1015200" cy="410040"/>
          </a:xfrm>
          <a:prstGeom prst="ellipse">
            <a:avLst/>
          </a:prstGeom>
          <a:noFill/>
          <a:ln w="38100">
            <a:solidFill>
              <a:srgbClr val="cd0004"/>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323" name="CustomShape 138"/>
          <p:cNvSpPr/>
          <p:nvPr/>
        </p:nvSpPr>
        <p:spPr>
          <a:xfrm>
            <a:off x="7577640" y="4694400"/>
            <a:ext cx="1015200" cy="410040"/>
          </a:xfrm>
          <a:prstGeom prst="ellipse">
            <a:avLst/>
          </a:prstGeom>
          <a:noFill/>
          <a:ln w="38100">
            <a:solidFill>
              <a:srgbClr val="cd0004"/>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324" name="CustomShape 139"/>
          <p:cNvSpPr/>
          <p:nvPr/>
        </p:nvSpPr>
        <p:spPr>
          <a:xfrm>
            <a:off x="7631640" y="5531040"/>
            <a:ext cx="1015200" cy="410040"/>
          </a:xfrm>
          <a:prstGeom prst="ellipse">
            <a:avLst/>
          </a:prstGeom>
          <a:noFill/>
          <a:ln w="38100">
            <a:solidFill>
              <a:srgbClr val="cd0004"/>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2325" name="Picture 4" descr="Image result for apache web server logo"/>
          <p:cNvPicPr/>
          <p:nvPr/>
        </p:nvPicPr>
        <p:blipFill>
          <a:blip r:embed="rId3"/>
          <a:stretch/>
        </p:blipFill>
        <p:spPr>
          <a:xfrm>
            <a:off x="5392440" y="1073880"/>
            <a:ext cx="1472400" cy="642240"/>
          </a:xfrm>
          <a:prstGeom prst="rect">
            <a:avLst/>
          </a:prstGeom>
          <a:ln w="0">
            <a:noFill/>
          </a:ln>
        </p:spPr>
      </p:pic>
      <p:sp>
        <p:nvSpPr>
          <p:cNvPr id="2326" name="CustomShape 140"/>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6DC00BF5-388B-403F-899A-3473D2F20F0B}" type="slidenum">
              <a:rPr b="0" lang="en-US" sz="1100" spc="-1" strike="noStrike">
                <a:solidFill>
                  <a:srgbClr val="404040"/>
                </a:solidFill>
                <a:latin typeface="Calibri"/>
                <a:ea typeface="DejaVu Sans"/>
              </a:rPr>
              <a:t>22</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83" dur="indefinite" restart="never" nodeType="tmRoot">
          <p:childTnLst>
            <p:seq>
              <p:cTn id="384" dur="indefinite" nodeType="mainSeq">
                <p:childTnLst>
                  <p:par>
                    <p:cTn id="385" fill="hold">
                      <p:stCondLst>
                        <p:cond delay="indefinite"/>
                      </p:stCondLst>
                      <p:childTnLst>
                        <p:par>
                          <p:cTn id="386" fill="hold">
                            <p:stCondLst>
                              <p:cond delay="0"/>
                            </p:stCondLst>
                            <p:childTnLst>
                              <p:par>
                                <p:cTn id="387" nodeType="clickEffect" fill="hold" presetClass="entr" presetID="9">
                                  <p:stCondLst>
                                    <p:cond delay="0"/>
                                  </p:stCondLst>
                                  <p:childTnLst>
                                    <p:set>
                                      <p:cBhvr>
                                        <p:cTn id="388" dur="1" fill="hold">
                                          <p:stCondLst>
                                            <p:cond delay="0"/>
                                          </p:stCondLst>
                                        </p:cTn>
                                        <p:tgtEl>
                                          <p:spTgt spid="2259"/>
                                        </p:tgtEl>
                                        <p:attrNameLst>
                                          <p:attrName>style.visibility</p:attrName>
                                        </p:attrNameLst>
                                      </p:cBhvr>
                                      <p:to>
                                        <p:strVal val="visible"/>
                                      </p:to>
                                    </p:set>
                                    <p:animEffect filter="dissolve" transition="in">
                                      <p:cBhvr additive="repl">
                                        <p:cTn id="389" dur="500"/>
                                        <p:tgtEl>
                                          <p:spTgt spid="2259"/>
                                        </p:tgtEl>
                                      </p:cBhvr>
                                    </p:animEffect>
                                  </p:childTnLst>
                                </p:cTn>
                              </p:par>
                            </p:childTnLst>
                          </p:cTn>
                        </p:par>
                      </p:childTnLst>
                    </p:cTn>
                  </p:par>
                  <p:par>
                    <p:cTn id="390" fill="hold">
                      <p:stCondLst>
                        <p:cond delay="indefinite"/>
                      </p:stCondLst>
                      <p:childTnLst>
                        <p:par>
                          <p:cTn id="391" fill="hold">
                            <p:stCondLst>
                              <p:cond delay="0"/>
                            </p:stCondLst>
                            <p:childTnLst>
                              <p:par>
                                <p:cTn id="392" nodeType="clickEffect" fill="hold" presetClass="entr" presetID="9">
                                  <p:stCondLst>
                                    <p:cond delay="0"/>
                                  </p:stCondLst>
                                  <p:childTnLst>
                                    <p:set>
                                      <p:cBhvr>
                                        <p:cTn id="393" dur="1" fill="hold">
                                          <p:stCondLst>
                                            <p:cond delay="0"/>
                                          </p:stCondLst>
                                        </p:cTn>
                                        <p:tgtEl>
                                          <p:spTgt spid="2271"/>
                                        </p:tgtEl>
                                        <p:attrNameLst>
                                          <p:attrName>style.visibility</p:attrName>
                                        </p:attrNameLst>
                                      </p:cBhvr>
                                      <p:to>
                                        <p:strVal val="visible"/>
                                      </p:to>
                                    </p:set>
                                    <p:animEffect filter="dissolve" transition="in">
                                      <p:cBhvr additive="repl">
                                        <p:cTn id="394" dur="500"/>
                                        <p:tgtEl>
                                          <p:spTgt spid="2271"/>
                                        </p:tgtEl>
                                      </p:cBhvr>
                                    </p:animEffect>
                                  </p:childTnLst>
                                </p:cTn>
                              </p:par>
                            </p:childTnLst>
                          </p:cTn>
                        </p:par>
                      </p:childTnLst>
                    </p:cTn>
                  </p:par>
                  <p:par>
                    <p:cTn id="395" fill="hold">
                      <p:stCondLst>
                        <p:cond delay="indefinite"/>
                      </p:stCondLst>
                      <p:childTnLst>
                        <p:par>
                          <p:cTn id="396" fill="hold">
                            <p:stCondLst>
                              <p:cond delay="0"/>
                            </p:stCondLst>
                            <p:childTnLst>
                              <p:par>
                                <p:cTn id="397" nodeType="clickEffect" fill="hold" presetClass="entr" presetID="9">
                                  <p:stCondLst>
                                    <p:cond delay="0"/>
                                  </p:stCondLst>
                                  <p:childTnLst>
                                    <p:set>
                                      <p:cBhvr>
                                        <p:cTn id="398" dur="1" fill="hold">
                                          <p:stCondLst>
                                            <p:cond delay="0"/>
                                          </p:stCondLst>
                                        </p:cTn>
                                        <p:tgtEl>
                                          <p:spTgt spid="2270"/>
                                        </p:tgtEl>
                                        <p:attrNameLst>
                                          <p:attrName>style.visibility</p:attrName>
                                        </p:attrNameLst>
                                      </p:cBhvr>
                                      <p:to>
                                        <p:strVal val="visible"/>
                                      </p:to>
                                    </p:set>
                                    <p:animEffect filter="dissolve" transition="in">
                                      <p:cBhvr additive="repl">
                                        <p:cTn id="399" dur="500"/>
                                        <p:tgtEl>
                                          <p:spTgt spid="2270"/>
                                        </p:tgtEl>
                                      </p:cBhvr>
                                    </p:animEffect>
                                  </p:childTnLst>
                                </p:cTn>
                              </p:par>
                              <p:par>
                                <p:cTn id="400" nodeType="withEffect" fill="hold" presetClass="entr" presetID="9">
                                  <p:stCondLst>
                                    <p:cond delay="0"/>
                                  </p:stCondLst>
                                  <p:childTnLst>
                                    <p:set>
                                      <p:cBhvr>
                                        <p:cTn id="401" dur="1" fill="hold">
                                          <p:stCondLst>
                                            <p:cond delay="0"/>
                                          </p:stCondLst>
                                        </p:cTn>
                                        <p:tgtEl>
                                          <p:spTgt spid="2277"/>
                                        </p:tgtEl>
                                        <p:attrNameLst>
                                          <p:attrName>style.visibility</p:attrName>
                                        </p:attrNameLst>
                                      </p:cBhvr>
                                      <p:to>
                                        <p:strVal val="visible"/>
                                      </p:to>
                                    </p:set>
                                    <p:animEffect filter="dissolve" transition="in">
                                      <p:cBhvr additive="repl">
                                        <p:cTn id="402" dur="500"/>
                                        <p:tgtEl>
                                          <p:spTgt spid="2277"/>
                                        </p:tgtEl>
                                      </p:cBhvr>
                                    </p:animEffect>
                                  </p:childTnLst>
                                </p:cTn>
                              </p:par>
                            </p:childTnLst>
                          </p:cTn>
                        </p:par>
                      </p:childTnLst>
                    </p:cTn>
                  </p:par>
                  <p:par>
                    <p:cTn id="403" fill="hold">
                      <p:stCondLst>
                        <p:cond delay="indefinite"/>
                      </p:stCondLst>
                      <p:childTnLst>
                        <p:par>
                          <p:cTn id="404" fill="hold">
                            <p:stCondLst>
                              <p:cond delay="0"/>
                            </p:stCondLst>
                            <p:childTnLst>
                              <p:par>
                                <p:cTn id="405" nodeType="clickEffect" fill="hold" presetClass="entr" presetID="9">
                                  <p:stCondLst>
                                    <p:cond delay="0"/>
                                  </p:stCondLst>
                                  <p:childTnLst>
                                    <p:set>
                                      <p:cBhvr>
                                        <p:cTn id="406" dur="1" fill="hold">
                                          <p:stCondLst>
                                            <p:cond delay="0"/>
                                          </p:stCondLst>
                                        </p:cTn>
                                        <p:tgtEl>
                                          <p:spTgt spid="2322"/>
                                        </p:tgtEl>
                                        <p:attrNameLst>
                                          <p:attrName>style.visibility</p:attrName>
                                        </p:attrNameLst>
                                      </p:cBhvr>
                                      <p:to>
                                        <p:strVal val="visible"/>
                                      </p:to>
                                    </p:set>
                                    <p:animEffect filter="dissolve" transition="in">
                                      <p:cBhvr additive="repl">
                                        <p:cTn id="407" dur="500"/>
                                        <p:tgtEl>
                                          <p:spTgt spid="2322"/>
                                        </p:tgtEl>
                                      </p:cBhvr>
                                    </p:animEffect>
                                  </p:childTnLst>
                                </p:cTn>
                              </p:par>
                              <p:par>
                                <p:cTn id="408" nodeType="withEffect" fill="hold" presetClass="entr" presetID="9">
                                  <p:stCondLst>
                                    <p:cond delay="0"/>
                                  </p:stCondLst>
                                  <p:childTnLst>
                                    <p:set>
                                      <p:cBhvr>
                                        <p:cTn id="409" dur="1" fill="hold">
                                          <p:stCondLst>
                                            <p:cond delay="0"/>
                                          </p:stCondLst>
                                        </p:cTn>
                                        <p:tgtEl>
                                          <p:spTgt spid="2323"/>
                                        </p:tgtEl>
                                        <p:attrNameLst>
                                          <p:attrName>style.visibility</p:attrName>
                                        </p:attrNameLst>
                                      </p:cBhvr>
                                      <p:to>
                                        <p:strVal val="visible"/>
                                      </p:to>
                                    </p:set>
                                    <p:animEffect filter="dissolve" transition="in">
                                      <p:cBhvr additive="repl">
                                        <p:cTn id="410" dur="500"/>
                                        <p:tgtEl>
                                          <p:spTgt spid="2323"/>
                                        </p:tgtEl>
                                      </p:cBhvr>
                                    </p:animEffect>
                                  </p:childTnLst>
                                </p:cTn>
                              </p:par>
                              <p:par>
                                <p:cTn id="411" nodeType="withEffect" fill="hold" presetClass="entr" presetID="9">
                                  <p:stCondLst>
                                    <p:cond delay="0"/>
                                  </p:stCondLst>
                                  <p:childTnLst>
                                    <p:set>
                                      <p:cBhvr>
                                        <p:cTn id="412" dur="1" fill="hold">
                                          <p:stCondLst>
                                            <p:cond delay="0"/>
                                          </p:stCondLst>
                                        </p:cTn>
                                        <p:tgtEl>
                                          <p:spTgt spid="2324"/>
                                        </p:tgtEl>
                                        <p:attrNameLst>
                                          <p:attrName>style.visibility</p:attrName>
                                        </p:attrNameLst>
                                      </p:cBhvr>
                                      <p:to>
                                        <p:strVal val="visible"/>
                                      </p:to>
                                    </p:set>
                                    <p:animEffect filter="dissolve" transition="in">
                                      <p:cBhvr additive="repl">
                                        <p:cTn id="413" dur="500"/>
                                        <p:tgtEl>
                                          <p:spTgt spid="2324"/>
                                        </p:tgtEl>
                                      </p:cBhvr>
                                    </p:animEffect>
                                  </p:childTnLst>
                                </p:cTn>
                              </p:par>
                              <p:par>
                                <p:cTn id="414" nodeType="withEffect" fill="hold" presetClass="entr" presetID="9">
                                  <p:stCondLst>
                                    <p:cond delay="0"/>
                                  </p:stCondLst>
                                  <p:childTnLst>
                                    <p:set>
                                      <p:cBhvr>
                                        <p:cTn id="415" dur="1" fill="hold">
                                          <p:stCondLst>
                                            <p:cond delay="0"/>
                                          </p:stCondLst>
                                        </p:cTn>
                                        <p:tgtEl>
                                          <p:spTgt spid="2321"/>
                                        </p:tgtEl>
                                        <p:attrNameLst>
                                          <p:attrName>style.visibility</p:attrName>
                                        </p:attrNameLst>
                                      </p:cBhvr>
                                      <p:to>
                                        <p:strVal val="visible"/>
                                      </p:to>
                                    </p:set>
                                    <p:animEffect filter="dissolve" transition="in">
                                      <p:cBhvr additive="repl">
                                        <p:cTn id="416" dur="500"/>
                                        <p:tgtEl>
                                          <p:spTgt spid="2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7" name="CustomShape 1"/>
          <p:cNvSpPr/>
          <p:nvPr/>
        </p:nvSpPr>
        <p:spPr>
          <a:xfrm>
            <a:off x="798840" y="289440"/>
            <a:ext cx="11098080" cy="12038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5400" spc="-1" strike="noStrike">
                <a:solidFill>
                  <a:srgbClr val="0000a3"/>
                </a:solidFill>
                <a:latin typeface="Calibri Light"/>
                <a:ea typeface="DejaVu Sans"/>
              </a:rPr>
              <a:t>Summary</a:t>
            </a:r>
            <a:endParaRPr b="0" lang="en-US" sz="5400" spc="-1" strike="noStrike">
              <a:latin typeface="Arial"/>
            </a:endParaRPr>
          </a:p>
        </p:txBody>
      </p:sp>
      <p:sp>
        <p:nvSpPr>
          <p:cNvPr id="2328" name="CustomShape 2"/>
          <p:cNvSpPr/>
          <p:nvPr/>
        </p:nvSpPr>
        <p:spPr>
          <a:xfrm>
            <a:off x="798840" y="1609920"/>
            <a:ext cx="11098080" cy="5245560"/>
          </a:xfrm>
          <a:prstGeom prst="rect">
            <a:avLst/>
          </a:prstGeom>
          <a:noFill/>
          <a:ln w="0">
            <a:noFill/>
          </a:ln>
        </p:spPr>
        <p:style>
          <a:lnRef idx="0"/>
          <a:fillRef idx="0"/>
          <a:effectRef idx="0"/>
          <a:fontRef idx="minor"/>
        </p:style>
        <p:txBody>
          <a:bodyPr lIns="90000" rIns="90000" tIns="45000" bIns="45000">
            <a:normAutofit/>
          </a:bodyPr>
          <a:p>
            <a:pPr marL="463680" indent="-33732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Multiplexing, demultiplexing: based on segment, datagram header field values</a:t>
            </a:r>
            <a:endParaRPr b="0" lang="en-US" sz="3200" spc="-1" strike="noStrike">
              <a:latin typeface="Arial"/>
            </a:endParaRPr>
          </a:p>
          <a:p>
            <a:pPr marL="463680" indent="-337320">
              <a:lnSpc>
                <a:spcPct val="90000"/>
              </a:lnSpc>
              <a:spcBef>
                <a:spcPts val="1001"/>
              </a:spcBef>
              <a:buClr>
                <a:srgbClr val="0000a3"/>
              </a:buClr>
              <a:buFont typeface="Wingdings" charset="2"/>
              <a:buChar char=""/>
            </a:pPr>
            <a:r>
              <a:rPr b="1" lang="en-US" sz="3200" spc="-1" strike="noStrike">
                <a:solidFill>
                  <a:srgbClr val="c00000"/>
                </a:solidFill>
                <a:latin typeface="Calibri"/>
                <a:ea typeface="DejaVu Sans"/>
              </a:rPr>
              <a:t>UDP: </a:t>
            </a:r>
            <a:r>
              <a:rPr b="0" lang="en-US" sz="3200" spc="-1" strike="noStrike">
                <a:solidFill>
                  <a:srgbClr val="000000"/>
                </a:solidFill>
                <a:latin typeface="Calibri"/>
                <a:ea typeface="DejaVu Sans"/>
              </a:rPr>
              <a:t>demultiplexing using destination port number (only)</a:t>
            </a:r>
            <a:endParaRPr b="0" lang="en-US" sz="3200" spc="-1" strike="noStrike">
              <a:latin typeface="Arial"/>
            </a:endParaRPr>
          </a:p>
          <a:p>
            <a:pPr marL="463680" indent="-337320">
              <a:lnSpc>
                <a:spcPct val="90000"/>
              </a:lnSpc>
              <a:spcBef>
                <a:spcPts val="1001"/>
              </a:spcBef>
              <a:buClr>
                <a:srgbClr val="0000a3"/>
              </a:buClr>
              <a:buFont typeface="Wingdings" charset="2"/>
              <a:buChar char=""/>
            </a:pPr>
            <a:r>
              <a:rPr b="1" lang="en-US" sz="3600" spc="-1" strike="noStrike">
                <a:solidFill>
                  <a:srgbClr val="c00000"/>
                </a:solidFill>
                <a:latin typeface="Calibri"/>
                <a:ea typeface="DejaVu Sans"/>
              </a:rPr>
              <a:t>TCP: </a:t>
            </a:r>
            <a:r>
              <a:rPr b="0" lang="en-US" sz="3200" spc="-1" strike="noStrike">
                <a:solidFill>
                  <a:srgbClr val="000000"/>
                </a:solidFill>
                <a:latin typeface="Calibri"/>
                <a:ea typeface="DejaVu Sans"/>
              </a:rPr>
              <a:t>demultiplexing using 4-tuple: source and destination IP addresses, and port numbers</a:t>
            </a:r>
            <a:endParaRPr b="0" lang="en-US" sz="3200" spc="-1" strike="noStrike">
              <a:latin typeface="Arial"/>
            </a:endParaRPr>
          </a:p>
          <a:p>
            <a:pPr marL="463680" indent="-33732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Multiplexing/demultiplexing happen at </a:t>
            </a:r>
            <a:r>
              <a:rPr b="0" i="1" lang="en-US" sz="3200" spc="-1" strike="noStrike">
                <a:solidFill>
                  <a:srgbClr val="000000"/>
                </a:solidFill>
                <a:latin typeface="Calibri"/>
                <a:ea typeface="DejaVu Sans"/>
              </a:rPr>
              <a:t>all</a:t>
            </a:r>
            <a:r>
              <a:rPr b="0" lang="en-US" sz="3200" spc="-1" strike="noStrike">
                <a:solidFill>
                  <a:srgbClr val="000000"/>
                </a:solidFill>
                <a:latin typeface="Calibri"/>
                <a:ea typeface="DejaVu Sans"/>
              </a:rPr>
              <a:t> layers</a:t>
            </a:r>
            <a:endParaRPr b="0" lang="en-US" sz="3200" spc="-1" strike="noStrike">
              <a:latin typeface="Arial"/>
            </a:endParaRPr>
          </a:p>
        </p:txBody>
      </p:sp>
      <p:sp>
        <p:nvSpPr>
          <p:cNvPr id="2329" name="CustomShape 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B26A9178-FEC2-46DB-BB5F-1B38EC4C8791}" type="slidenum">
              <a:rPr b="0" lang="en-US" sz="1100" spc="-1" strike="noStrike">
                <a:solidFill>
                  <a:srgbClr val="404040"/>
                </a:solidFill>
                <a:latin typeface="Calibri"/>
                <a:ea typeface="DejaVu Sans"/>
              </a:rPr>
              <a:t>23</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417" dur="indefinite" restart="never" nodeType="tmRoot">
          <p:childTnLst>
            <p:seq>
              <p:cTn id="418" dur="indefinite" nodeType="mainSeq">
                <p:childTnLst>
                  <p:par>
                    <p:cTn id="419" fill="hold">
                      <p:stCondLst>
                        <p:cond delay="indefinite"/>
                      </p:stCondLst>
                      <p:childTnLst>
                        <p:par>
                          <p:cTn id="420" fill="hold">
                            <p:stCondLst>
                              <p:cond delay="0"/>
                            </p:stCondLst>
                            <p:childTnLst>
                              <p:par>
                                <p:cTn id="421" nodeType="clickEffect" fill="hold" presetClass="entr" presetID="9">
                                  <p:stCondLst>
                                    <p:cond delay="0"/>
                                  </p:stCondLst>
                                  <p:childTnLst>
                                    <p:set>
                                      <p:cBhvr>
                                        <p:cTn id="422" dur="1" fill="hold">
                                          <p:stCondLst>
                                            <p:cond delay="0"/>
                                          </p:stCondLst>
                                        </p:cTn>
                                        <p:tgtEl>
                                          <p:spTgt spid="2328">
                                            <p:txEl>
                                              <p:pRg st="1" end="1"/>
                                            </p:txEl>
                                          </p:spTgt>
                                        </p:tgtEl>
                                        <p:attrNameLst>
                                          <p:attrName>style.visibility</p:attrName>
                                        </p:attrNameLst>
                                      </p:cBhvr>
                                      <p:to>
                                        <p:strVal val="visible"/>
                                      </p:to>
                                    </p:set>
                                    <p:animEffect filter="dissolve" transition="in">
                                      <p:cBhvr additive="repl">
                                        <p:cTn id="423" dur="500"/>
                                        <p:tgtEl>
                                          <p:spTgt spid="2328">
                                            <p:txEl>
                                              <p:pRg st="1" end="1"/>
                                            </p:txEl>
                                          </p:spTgt>
                                        </p:tgtEl>
                                      </p:cBhvr>
                                    </p:animEffect>
                                  </p:childTnLst>
                                </p:cTn>
                              </p:par>
                            </p:childTnLst>
                          </p:cTn>
                        </p:par>
                      </p:childTnLst>
                    </p:cTn>
                  </p:par>
                  <p:par>
                    <p:cTn id="424" fill="hold">
                      <p:stCondLst>
                        <p:cond delay="indefinite"/>
                      </p:stCondLst>
                      <p:childTnLst>
                        <p:par>
                          <p:cTn id="425" fill="hold">
                            <p:stCondLst>
                              <p:cond delay="0"/>
                            </p:stCondLst>
                            <p:childTnLst>
                              <p:par>
                                <p:cTn id="426" nodeType="clickEffect" fill="hold" presetClass="entr" presetID="9">
                                  <p:stCondLst>
                                    <p:cond delay="0"/>
                                  </p:stCondLst>
                                  <p:childTnLst>
                                    <p:set>
                                      <p:cBhvr>
                                        <p:cTn id="427" dur="1" fill="hold">
                                          <p:stCondLst>
                                            <p:cond delay="0"/>
                                          </p:stCondLst>
                                        </p:cTn>
                                        <p:tgtEl>
                                          <p:spTgt spid="2328">
                                            <p:txEl>
                                              <p:pRg st="2" end="2"/>
                                            </p:txEl>
                                          </p:spTgt>
                                        </p:tgtEl>
                                        <p:attrNameLst>
                                          <p:attrName>style.visibility</p:attrName>
                                        </p:attrNameLst>
                                      </p:cBhvr>
                                      <p:to>
                                        <p:strVal val="visible"/>
                                      </p:to>
                                    </p:set>
                                    <p:animEffect filter="dissolve" transition="in">
                                      <p:cBhvr additive="repl">
                                        <p:cTn id="428" dur="500"/>
                                        <p:tgtEl>
                                          <p:spTgt spid="2328">
                                            <p:txEl>
                                              <p:pRg st="2" end="2"/>
                                            </p:txEl>
                                          </p:spTgt>
                                        </p:tgtEl>
                                      </p:cBhvr>
                                    </p:animEffect>
                                  </p:childTnLst>
                                </p:cTn>
                              </p:par>
                            </p:childTnLst>
                          </p:cTn>
                        </p:par>
                      </p:childTnLst>
                    </p:cTn>
                  </p:par>
                  <p:par>
                    <p:cTn id="429" fill="hold">
                      <p:stCondLst>
                        <p:cond delay="indefinite"/>
                      </p:stCondLst>
                      <p:childTnLst>
                        <p:par>
                          <p:cTn id="430" fill="hold">
                            <p:stCondLst>
                              <p:cond delay="0"/>
                            </p:stCondLst>
                            <p:childTnLst>
                              <p:par>
                                <p:cTn id="431" nodeType="clickEffect" fill="hold" presetClass="entr" presetID="9">
                                  <p:stCondLst>
                                    <p:cond delay="0"/>
                                  </p:stCondLst>
                                  <p:childTnLst>
                                    <p:set>
                                      <p:cBhvr>
                                        <p:cTn id="432" dur="1" fill="hold">
                                          <p:stCondLst>
                                            <p:cond delay="0"/>
                                          </p:stCondLst>
                                        </p:cTn>
                                        <p:tgtEl>
                                          <p:spTgt spid="2328">
                                            <p:txEl>
                                              <p:pRg st="3" end="3"/>
                                            </p:txEl>
                                          </p:spTgt>
                                        </p:tgtEl>
                                        <p:attrNameLst>
                                          <p:attrName>style.visibility</p:attrName>
                                        </p:attrNameLst>
                                      </p:cBhvr>
                                      <p:to>
                                        <p:strVal val="visible"/>
                                      </p:to>
                                    </p:set>
                                    <p:animEffect filter="dissolve" transition="in">
                                      <p:cBhvr additive="repl">
                                        <p:cTn id="433" dur="500"/>
                                        <p:tgtEl>
                                          <p:spTgt spid="2328">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0" name="CustomShape 1"/>
          <p:cNvSpPr/>
          <p:nvPr/>
        </p:nvSpPr>
        <p:spPr>
          <a:xfrm>
            <a:off x="798840" y="289440"/>
            <a:ext cx="10513080" cy="8920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Chapter 3: roadmap</a:t>
            </a:r>
            <a:endParaRPr b="0" lang="en-US" sz="4400" spc="-1" strike="noStrike">
              <a:latin typeface="Arial"/>
            </a:endParaRPr>
          </a:p>
        </p:txBody>
      </p:sp>
      <p:sp>
        <p:nvSpPr>
          <p:cNvPr id="2331" name="CustomShape 2"/>
          <p:cNvSpPr/>
          <p:nvPr/>
        </p:nvSpPr>
        <p:spPr>
          <a:xfrm>
            <a:off x="798840" y="1414080"/>
            <a:ext cx="6615720" cy="5026680"/>
          </a:xfrm>
          <a:prstGeom prst="rect">
            <a:avLst/>
          </a:prstGeom>
          <a:noFill/>
          <a:ln w="0">
            <a:noFill/>
          </a:ln>
        </p:spPr>
        <p:style>
          <a:lnRef idx="0"/>
          <a:fillRef idx="0"/>
          <a:effectRef idx="0"/>
          <a:fontRef idx="minor"/>
        </p:style>
        <p:txBody>
          <a:bodyPr lIns="90000" rIns="90000" tIns="45000" bIns="45000">
            <a:normAutofit/>
          </a:bodyPr>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Transport-layer services</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Multiplexing and demultiplexing</a:t>
            </a:r>
            <a:endParaRPr b="0" lang="en-US" sz="3200" spc="-1" strike="noStrike">
              <a:latin typeface="Arial"/>
            </a:endParaRPr>
          </a:p>
          <a:p>
            <a:pPr marL="403200" indent="-283320">
              <a:lnSpc>
                <a:spcPct val="90000"/>
              </a:lnSpc>
              <a:spcBef>
                <a:spcPts val="799"/>
              </a:spcBef>
              <a:buClr>
                <a:srgbClr val="0000a3"/>
              </a:buClr>
              <a:buFont typeface="Wingdings" charset="2"/>
              <a:buChar char=""/>
            </a:pPr>
            <a:r>
              <a:rPr b="0" lang="en-US" sz="3200" spc="-1" strike="noStrike">
                <a:solidFill>
                  <a:srgbClr val="000000"/>
                </a:solidFill>
                <a:latin typeface="Calibri"/>
                <a:ea typeface="DejaVu Sans"/>
              </a:rPr>
              <a:t>Connectionless transport: UDP</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Principles of reliable data transfer </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Connection-oriented transport: TCP</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Principles of congestion control</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TCP congestion control</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Evolution of transport-layer functionality</a:t>
            </a:r>
            <a:endParaRPr b="0" lang="en-US" sz="3200" spc="-1" strike="noStrike">
              <a:latin typeface="Arial"/>
            </a:endParaRPr>
          </a:p>
          <a:p>
            <a:pPr marL="117360">
              <a:lnSpc>
                <a:spcPct val="90000"/>
              </a:lnSpc>
              <a:spcBef>
                <a:spcPts val="799"/>
              </a:spcBef>
              <a:tabLst>
                <a:tab algn="l" pos="0"/>
              </a:tabLst>
            </a:pPr>
            <a:endParaRPr b="0" lang="en-US" sz="3200" spc="-1" strike="noStrike">
              <a:latin typeface="Arial"/>
            </a:endParaRPr>
          </a:p>
          <a:p>
            <a:pPr marL="352440" indent="-219600">
              <a:lnSpc>
                <a:spcPct val="90000"/>
              </a:lnSpc>
              <a:spcBef>
                <a:spcPts val="1001"/>
              </a:spcBef>
              <a:tabLst>
                <a:tab algn="l" pos="0"/>
              </a:tabLst>
            </a:pPr>
            <a:endParaRPr b="0" lang="en-US" sz="3200" spc="-1" strike="noStrike">
              <a:latin typeface="Arial"/>
            </a:endParaRPr>
          </a:p>
        </p:txBody>
      </p:sp>
      <p:sp>
        <p:nvSpPr>
          <p:cNvPr id="2332" name="CustomShape 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5004C2EC-BA57-4AD5-A5E3-33037FA56FA4}" type="slidenum">
              <a:rPr b="0" lang="en-US" sz="1100" spc="-1" strike="noStrike">
                <a:solidFill>
                  <a:srgbClr val="404040"/>
                </a:solidFill>
                <a:latin typeface="Calibri"/>
                <a:ea typeface="DejaVu Sans"/>
              </a:rPr>
              <a:t>24</a:t>
            </a:fld>
            <a:endParaRPr b="0" lang="en-US" sz="1100" spc="-1" strike="noStrike">
              <a:latin typeface="Arial"/>
            </a:endParaRPr>
          </a:p>
        </p:txBody>
      </p:sp>
      <p:pic>
        <p:nvPicPr>
          <p:cNvPr id="2333" name="Picture 5" descr=""/>
          <p:cNvPicPr/>
          <p:nvPr/>
        </p:nvPicPr>
        <p:blipFill>
          <a:blip r:embed="rId1"/>
          <a:stretch/>
        </p:blipFill>
        <p:spPr>
          <a:xfrm>
            <a:off x="7774200" y="1293480"/>
            <a:ext cx="3655080" cy="274068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4"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a3"/>
                </a:solidFill>
                <a:latin typeface="Calibri Light"/>
                <a:ea typeface="DejaVu Sans"/>
              </a:rPr>
              <a:t>UDP: User Datagram Protocol</a:t>
            </a:r>
            <a:endParaRPr b="0" lang="en-US" sz="4400" spc="-1" strike="noStrike">
              <a:latin typeface="Arial"/>
            </a:endParaRPr>
          </a:p>
        </p:txBody>
      </p:sp>
      <p:sp>
        <p:nvSpPr>
          <p:cNvPr id="2335" name="CustomShape 2"/>
          <p:cNvSpPr/>
          <p:nvPr/>
        </p:nvSpPr>
        <p:spPr>
          <a:xfrm>
            <a:off x="618480" y="1528560"/>
            <a:ext cx="5547960" cy="2925000"/>
          </a:xfrm>
          <a:prstGeom prst="rect">
            <a:avLst/>
          </a:prstGeom>
          <a:noFill/>
          <a:ln w="0">
            <a:noFill/>
          </a:ln>
        </p:spPr>
        <p:style>
          <a:lnRef idx="0"/>
          <a:fillRef idx="0"/>
          <a:effectRef idx="0"/>
          <a:fontRef idx="minor"/>
        </p:style>
        <p:txBody>
          <a:bodyPr lIns="90000" rIns="90000" tIns="45000" bIns="45000">
            <a:normAutofit/>
          </a:bodyPr>
          <a:p>
            <a:pPr marL="460440" indent="-32760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a:t>
            </a:r>
            <a:r>
              <a:rPr b="0" lang="en-US" sz="3200" spc="-1" strike="noStrike">
                <a:solidFill>
                  <a:srgbClr val="000000"/>
                </a:solidFill>
                <a:latin typeface="Calibri"/>
                <a:ea typeface="ＭＳ Ｐゴシック"/>
              </a:rPr>
              <a:t>no frills,” “bare bones” Internet transport protocol</a:t>
            </a:r>
            <a:endParaRPr b="0" lang="en-US" sz="3200" spc="-1" strike="noStrike">
              <a:latin typeface="Arial"/>
            </a:endParaRPr>
          </a:p>
          <a:p>
            <a:pPr marL="460440" indent="-32760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a:t>
            </a:r>
            <a:r>
              <a:rPr b="0" lang="en-US" sz="3200" spc="-1" strike="noStrike">
                <a:solidFill>
                  <a:srgbClr val="000000"/>
                </a:solidFill>
                <a:latin typeface="Calibri"/>
                <a:ea typeface="ＭＳ Ｐゴシック"/>
              </a:rPr>
              <a:t>best effort” service, UDP segments may be:</a:t>
            </a:r>
            <a:endParaRPr b="0" lang="en-US" sz="3200" spc="-1" strike="noStrike">
              <a:latin typeface="Arial"/>
            </a:endParaRPr>
          </a:p>
          <a:p>
            <a:pPr lvl="1" marL="808200" indent="-229320">
              <a:lnSpc>
                <a:spcPct val="90000"/>
              </a:lnSpc>
              <a:spcBef>
                <a:spcPts val="499"/>
              </a:spcBef>
              <a:buClr>
                <a:srgbClr val="0000a8"/>
              </a:buClr>
              <a:buFont typeface="Arial"/>
              <a:buChar char="•"/>
            </a:pPr>
            <a:r>
              <a:rPr b="0" lang="en-US" sz="3200" spc="-1" strike="noStrike">
                <a:solidFill>
                  <a:srgbClr val="000000"/>
                </a:solidFill>
                <a:latin typeface="Calibri"/>
                <a:ea typeface="ＭＳ Ｐゴシック"/>
              </a:rPr>
              <a:t>lost</a:t>
            </a:r>
            <a:endParaRPr b="0" lang="en-US" sz="3200" spc="-1" strike="noStrike">
              <a:latin typeface="Arial"/>
            </a:endParaRPr>
          </a:p>
          <a:p>
            <a:pPr lvl="1" marL="808200" indent="-229320">
              <a:lnSpc>
                <a:spcPct val="90000"/>
              </a:lnSpc>
              <a:spcBef>
                <a:spcPts val="499"/>
              </a:spcBef>
              <a:buClr>
                <a:srgbClr val="0000a8"/>
              </a:buClr>
              <a:buFont typeface="Arial"/>
              <a:buChar char="•"/>
            </a:pPr>
            <a:r>
              <a:rPr b="0" lang="en-US" sz="3200" spc="-1" strike="noStrike">
                <a:solidFill>
                  <a:srgbClr val="000000"/>
                </a:solidFill>
                <a:latin typeface="Calibri"/>
                <a:ea typeface="ＭＳ Ｐゴシック"/>
              </a:rPr>
              <a:t>delivered out-of-order to app</a:t>
            </a:r>
            <a:endParaRPr b="0" lang="en-US" sz="3200" spc="-1" strike="noStrike">
              <a:latin typeface="Arial"/>
            </a:endParaRPr>
          </a:p>
        </p:txBody>
      </p:sp>
      <p:grpSp>
        <p:nvGrpSpPr>
          <p:cNvPr id="2336" name="Group 3"/>
          <p:cNvGrpSpPr/>
          <p:nvPr/>
        </p:nvGrpSpPr>
        <p:grpSpPr>
          <a:xfrm>
            <a:off x="6568200" y="1335240"/>
            <a:ext cx="5026320" cy="5011920"/>
            <a:chOff x="6568200" y="1335240"/>
            <a:chExt cx="5026320" cy="5011920"/>
          </a:xfrm>
        </p:grpSpPr>
        <p:sp>
          <p:nvSpPr>
            <p:cNvPr id="2337" name="CustomShape 4"/>
            <p:cNvSpPr/>
            <p:nvPr/>
          </p:nvSpPr>
          <p:spPr>
            <a:xfrm>
              <a:off x="6748920" y="1877400"/>
              <a:ext cx="4593600" cy="3984120"/>
            </a:xfrm>
            <a:prstGeom prst="rect">
              <a:avLst/>
            </a:prstGeom>
            <a:noFill/>
            <a:ln w="0">
              <a:noFill/>
            </a:ln>
          </p:spPr>
          <p:style>
            <a:lnRef idx="0"/>
            <a:fillRef idx="0"/>
            <a:effectRef idx="0"/>
            <a:fontRef idx="minor"/>
          </p:style>
          <p:txBody>
            <a:bodyPr lIns="90000" rIns="90000" tIns="45000" bIns="45000">
              <a:noAutofit/>
            </a:bodyPr>
            <a:p>
              <a:pPr marL="284040" indent="-281520">
                <a:lnSpc>
                  <a:spcPct val="85000"/>
                </a:lnSpc>
                <a:spcBef>
                  <a:spcPts val="561"/>
                </a:spcBef>
                <a:buClr>
                  <a:srgbClr val="000099"/>
                </a:buClr>
                <a:buFont typeface="Wingdings" charset="2"/>
                <a:buChar char=""/>
              </a:pPr>
              <a:r>
                <a:rPr b="0" lang="en-US" sz="2800" spc="-1" strike="noStrike">
                  <a:solidFill>
                    <a:srgbClr val="000000"/>
                  </a:solidFill>
                  <a:latin typeface="Calibri"/>
                  <a:ea typeface="ＭＳ Ｐゴシック"/>
                </a:rPr>
                <a:t>no connection establishment (which can add RTT delay)</a:t>
              </a:r>
              <a:endParaRPr b="0" lang="en-US" sz="2800" spc="-1" strike="noStrike">
                <a:latin typeface="Arial"/>
              </a:endParaRPr>
            </a:p>
            <a:p>
              <a:pPr marL="284040" indent="-281520">
                <a:lnSpc>
                  <a:spcPct val="85000"/>
                </a:lnSpc>
                <a:spcBef>
                  <a:spcPts val="561"/>
                </a:spcBef>
                <a:buClr>
                  <a:srgbClr val="000099"/>
                </a:buClr>
                <a:buFont typeface="Wingdings" charset="2"/>
                <a:buChar char=""/>
              </a:pPr>
              <a:r>
                <a:rPr b="0" lang="en-US" sz="2800" spc="-1" strike="noStrike">
                  <a:solidFill>
                    <a:srgbClr val="000000"/>
                  </a:solidFill>
                  <a:latin typeface="Calibri"/>
                  <a:ea typeface="ＭＳ Ｐゴシック"/>
                </a:rPr>
                <a:t>simple: no connection state at sender, receiver</a:t>
              </a:r>
              <a:endParaRPr b="0" lang="en-US" sz="2800" spc="-1" strike="noStrike">
                <a:latin typeface="Arial"/>
              </a:endParaRPr>
            </a:p>
            <a:p>
              <a:pPr marL="284040" indent="-281520">
                <a:lnSpc>
                  <a:spcPct val="85000"/>
                </a:lnSpc>
                <a:spcBef>
                  <a:spcPts val="561"/>
                </a:spcBef>
                <a:buClr>
                  <a:srgbClr val="000099"/>
                </a:buClr>
                <a:buFont typeface="Wingdings" charset="2"/>
                <a:buChar char=""/>
              </a:pPr>
              <a:r>
                <a:rPr b="0" lang="en-US" sz="2800" spc="-1" strike="noStrike">
                  <a:solidFill>
                    <a:srgbClr val="000000"/>
                  </a:solidFill>
                  <a:latin typeface="Calibri"/>
                  <a:ea typeface="ＭＳ Ｐゴシック"/>
                </a:rPr>
                <a:t>small header size</a:t>
              </a:r>
              <a:endParaRPr b="0" lang="en-US" sz="2800" spc="-1" strike="noStrike">
                <a:latin typeface="Arial"/>
              </a:endParaRPr>
            </a:p>
            <a:p>
              <a:pPr marL="284040" indent="-281520">
                <a:lnSpc>
                  <a:spcPct val="85000"/>
                </a:lnSpc>
                <a:spcBef>
                  <a:spcPts val="561"/>
                </a:spcBef>
                <a:buClr>
                  <a:srgbClr val="000099"/>
                </a:buClr>
                <a:buFont typeface="Wingdings" charset="2"/>
                <a:buChar char=""/>
              </a:pPr>
              <a:r>
                <a:rPr b="0" lang="en-US" sz="2800" spc="-1" strike="noStrike">
                  <a:solidFill>
                    <a:srgbClr val="000000"/>
                  </a:solidFill>
                  <a:latin typeface="Calibri"/>
                  <a:ea typeface="ＭＳ Ｐゴシック"/>
                </a:rPr>
                <a:t>no congestion control</a:t>
              </a:r>
              <a:endParaRPr b="0" lang="en-US" sz="2800" spc="-1" strike="noStrike">
                <a:latin typeface="Arial"/>
              </a:endParaRPr>
            </a:p>
            <a:p>
              <a:pPr lvl="1" marL="687240" indent="-281520">
                <a:lnSpc>
                  <a:spcPct val="85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UDP can blast away as fast as desired!</a:t>
              </a:r>
              <a:endParaRPr b="0" lang="en-US" sz="2400" spc="-1" strike="noStrike">
                <a:latin typeface="Arial"/>
              </a:endParaRPr>
            </a:p>
            <a:p>
              <a:pPr lvl="1" marL="687240" indent="-281520">
                <a:lnSpc>
                  <a:spcPct val="85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can function in the face of congestion</a:t>
              </a:r>
              <a:endParaRPr b="0" lang="en-US" sz="2400" spc="-1" strike="noStrike">
                <a:latin typeface="Arial"/>
              </a:endParaRPr>
            </a:p>
          </p:txBody>
        </p:sp>
        <p:sp>
          <p:nvSpPr>
            <p:cNvPr id="2338" name="CustomShape 5"/>
            <p:cNvSpPr/>
            <p:nvPr/>
          </p:nvSpPr>
          <p:spPr>
            <a:xfrm>
              <a:off x="6568200" y="1553760"/>
              <a:ext cx="5026320" cy="4793400"/>
            </a:xfrm>
            <a:prstGeom prst="rect">
              <a:avLst/>
            </a:prstGeom>
            <a:noFill/>
            <a:ln w="19050">
              <a:solidFill>
                <a:srgbClr val="cc0000"/>
              </a:solidFill>
              <a:miter/>
            </a:ln>
          </p:spPr>
          <p:style>
            <a:lnRef idx="0"/>
            <a:fillRef idx="0"/>
            <a:effectRef idx="0"/>
            <a:fontRef idx="minor"/>
          </p:style>
        </p:sp>
        <p:sp>
          <p:nvSpPr>
            <p:cNvPr id="2339" name="CustomShape 6"/>
            <p:cNvSpPr/>
            <p:nvPr/>
          </p:nvSpPr>
          <p:spPr>
            <a:xfrm>
              <a:off x="6677640" y="1335240"/>
              <a:ext cx="3867480" cy="479520"/>
            </a:xfrm>
            <a:prstGeom prst="rect">
              <a:avLst/>
            </a:prstGeom>
            <a:solidFill>
              <a:srgbClr val="ffffff"/>
            </a:solidFill>
            <a:ln w="0">
              <a:noFill/>
            </a:ln>
          </p:spPr>
          <p:style>
            <a:lnRef idx="0"/>
            <a:fillRef idx="0"/>
            <a:effectRef idx="0"/>
            <a:fontRef idx="minor"/>
          </p:style>
          <p:txBody>
            <a:bodyPr lIns="90000" rIns="90000" tIns="45000" bIns="45000">
              <a:spAutoFit/>
            </a:bodyPr>
            <a:p>
              <a:pPr algn="ctr">
                <a:lnSpc>
                  <a:spcPct val="80000"/>
                </a:lnSpc>
                <a:spcBef>
                  <a:spcPts val="641"/>
                </a:spcBef>
                <a:tabLst>
                  <a:tab algn="l" pos="0"/>
                </a:tabLst>
              </a:pPr>
              <a:r>
                <a:rPr b="0" lang="en-US" sz="3200" spc="-1" strike="noStrike">
                  <a:solidFill>
                    <a:srgbClr val="cc0000"/>
                  </a:solidFill>
                  <a:latin typeface="Calibri"/>
                  <a:ea typeface="ＭＳ Ｐゴシック"/>
                </a:rPr>
                <a:t>Why is there a UDP?</a:t>
              </a:r>
              <a:endParaRPr b="0" lang="en-US" sz="3200" spc="-1" strike="noStrike">
                <a:latin typeface="Arial"/>
              </a:endParaRPr>
            </a:p>
          </p:txBody>
        </p:sp>
      </p:grpSp>
      <p:sp>
        <p:nvSpPr>
          <p:cNvPr id="2340" name="CustomShape 7"/>
          <p:cNvSpPr/>
          <p:nvPr/>
        </p:nvSpPr>
        <p:spPr>
          <a:xfrm>
            <a:off x="641880" y="4404960"/>
            <a:ext cx="5547960" cy="2057760"/>
          </a:xfrm>
          <a:prstGeom prst="rect">
            <a:avLst/>
          </a:prstGeom>
          <a:noFill/>
          <a:ln w="0">
            <a:noFill/>
          </a:ln>
        </p:spPr>
        <p:style>
          <a:lnRef idx="0"/>
          <a:fillRef idx="0"/>
          <a:effectRef idx="0"/>
          <a:fontRef idx="minor"/>
        </p:style>
        <p:txBody>
          <a:bodyPr lIns="90000" rIns="90000" tIns="45000" bIns="45000">
            <a:normAutofit/>
          </a:bodyPr>
          <a:p>
            <a:pPr marL="460440" indent="-330840">
              <a:lnSpc>
                <a:spcPct val="90000"/>
              </a:lnSpc>
              <a:spcBef>
                <a:spcPts val="1001"/>
              </a:spcBef>
              <a:buClr>
                <a:srgbClr val="0000a3"/>
              </a:buClr>
              <a:buFont typeface="Wingdings" charset="2"/>
              <a:buChar char=""/>
            </a:pPr>
            <a:r>
              <a:rPr b="0" i="1" lang="en-US" sz="3200" spc="-1" strike="noStrike">
                <a:solidFill>
                  <a:srgbClr val="cc0000"/>
                </a:solidFill>
                <a:latin typeface="Calibri"/>
                <a:ea typeface="ＭＳ Ｐゴシック"/>
              </a:rPr>
              <a:t>connectionless:</a:t>
            </a:r>
            <a:endParaRPr b="0" lang="en-US" sz="3200" spc="-1" strike="noStrike">
              <a:latin typeface="Arial"/>
            </a:endParaRPr>
          </a:p>
          <a:p>
            <a:pPr lvl="1" marL="695160" indent="-229320">
              <a:lnSpc>
                <a:spcPct val="90000"/>
              </a:lnSpc>
              <a:spcBef>
                <a:spcPts val="499"/>
              </a:spcBef>
              <a:buClr>
                <a:srgbClr val="0000a8"/>
              </a:buClr>
              <a:buFont typeface="Arial"/>
              <a:buChar char="•"/>
            </a:pPr>
            <a:r>
              <a:rPr b="0" lang="en-US" sz="3200" spc="-1" strike="noStrike">
                <a:solidFill>
                  <a:srgbClr val="000000"/>
                </a:solidFill>
                <a:latin typeface="Calibri"/>
                <a:ea typeface="ＭＳ Ｐゴシック"/>
              </a:rPr>
              <a:t>no handshaking between UDP sender, receiver</a:t>
            </a:r>
            <a:endParaRPr b="0" lang="en-US" sz="3200" spc="-1" strike="noStrike">
              <a:latin typeface="Arial"/>
            </a:endParaRPr>
          </a:p>
          <a:p>
            <a:pPr lvl="1" marL="695160" indent="-229320">
              <a:lnSpc>
                <a:spcPct val="90000"/>
              </a:lnSpc>
              <a:spcBef>
                <a:spcPts val="499"/>
              </a:spcBef>
              <a:buClr>
                <a:srgbClr val="0000a8"/>
              </a:buClr>
              <a:buFont typeface="Arial"/>
              <a:buChar char="•"/>
            </a:pPr>
            <a:r>
              <a:rPr b="0" lang="en-US" sz="3200" spc="-1" strike="noStrike">
                <a:solidFill>
                  <a:srgbClr val="000000"/>
                </a:solidFill>
                <a:latin typeface="Calibri"/>
                <a:ea typeface="ＭＳ Ｐゴシック"/>
              </a:rPr>
              <a:t>each UDP segment handled independently of others</a:t>
            </a:r>
            <a:endParaRPr b="0" lang="en-US" sz="3200" spc="-1" strike="noStrike">
              <a:latin typeface="Arial"/>
            </a:endParaRPr>
          </a:p>
        </p:txBody>
      </p:sp>
      <p:sp>
        <p:nvSpPr>
          <p:cNvPr id="2341" name="CustomShape 8"/>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56B4A95E-5CF9-41FC-B422-32E0FA5433C9}" type="slidenum">
              <a:rPr b="0" lang="en-US" sz="1100" spc="-1" strike="noStrike">
                <a:solidFill>
                  <a:srgbClr val="404040"/>
                </a:solidFill>
                <a:latin typeface="Calibri"/>
                <a:ea typeface="DejaVu Sans"/>
              </a:rPr>
              <a:t>25</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434" dur="indefinite" restart="never" nodeType="tmRoot">
          <p:childTnLst>
            <p:seq>
              <p:cTn id="435" dur="indefinite" nodeType="mainSeq">
                <p:childTnLst>
                  <p:par>
                    <p:cTn id="436" fill="hold">
                      <p:stCondLst>
                        <p:cond delay="indefinite"/>
                      </p:stCondLst>
                      <p:childTnLst>
                        <p:par>
                          <p:cTn id="437" fill="hold">
                            <p:stCondLst>
                              <p:cond delay="0"/>
                            </p:stCondLst>
                            <p:childTnLst>
                              <p:par>
                                <p:cTn id="438" nodeType="clickEffect" fill="hold" presetClass="entr" presetID="9">
                                  <p:stCondLst>
                                    <p:cond delay="0"/>
                                  </p:stCondLst>
                                  <p:childTnLst>
                                    <p:set>
                                      <p:cBhvr>
                                        <p:cTn id="439" dur="1" fill="hold">
                                          <p:stCondLst>
                                            <p:cond delay="0"/>
                                          </p:stCondLst>
                                        </p:cTn>
                                        <p:tgtEl>
                                          <p:spTgt spid="2340"/>
                                        </p:tgtEl>
                                        <p:attrNameLst>
                                          <p:attrName>style.visibility</p:attrName>
                                        </p:attrNameLst>
                                      </p:cBhvr>
                                      <p:to>
                                        <p:strVal val="visible"/>
                                      </p:to>
                                    </p:set>
                                    <p:animEffect filter="dissolve" transition="in">
                                      <p:cBhvr additive="repl">
                                        <p:cTn id="440" dur="500"/>
                                        <p:tgtEl>
                                          <p:spTgt spid="2340"/>
                                        </p:tgtEl>
                                      </p:cBhvr>
                                    </p:animEffect>
                                  </p:childTnLst>
                                </p:cTn>
                              </p:par>
                            </p:childTnLst>
                          </p:cTn>
                        </p:par>
                      </p:childTnLst>
                    </p:cTn>
                  </p:par>
                  <p:par>
                    <p:cTn id="441" fill="hold">
                      <p:stCondLst>
                        <p:cond delay="indefinite"/>
                      </p:stCondLst>
                      <p:childTnLst>
                        <p:par>
                          <p:cTn id="442" fill="hold">
                            <p:stCondLst>
                              <p:cond delay="0"/>
                            </p:stCondLst>
                            <p:childTnLst>
                              <p:par>
                                <p:cTn id="443" nodeType="clickEffect" fill="hold" presetClass="entr" presetID="9">
                                  <p:stCondLst>
                                    <p:cond delay="0"/>
                                  </p:stCondLst>
                                  <p:childTnLst>
                                    <p:set>
                                      <p:cBhvr>
                                        <p:cTn id="444" dur="1" fill="hold">
                                          <p:stCondLst>
                                            <p:cond delay="0"/>
                                          </p:stCondLst>
                                        </p:cTn>
                                        <p:tgtEl>
                                          <p:spTgt spid="2336"/>
                                        </p:tgtEl>
                                        <p:attrNameLst>
                                          <p:attrName>style.visibility</p:attrName>
                                        </p:attrNameLst>
                                      </p:cBhvr>
                                      <p:to>
                                        <p:strVal val="visible"/>
                                      </p:to>
                                    </p:set>
                                    <p:animEffect filter="dissolve" transition="in">
                                      <p:cBhvr additive="repl">
                                        <p:cTn id="445" dur="500"/>
                                        <p:tgtEl>
                                          <p:spTgt spid="2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2"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a3"/>
                </a:solidFill>
                <a:latin typeface="Calibri Light"/>
                <a:ea typeface="DejaVu Sans"/>
              </a:rPr>
              <a:t>UDP: User Datagram Protocol</a:t>
            </a:r>
            <a:endParaRPr b="0" lang="en-US" sz="4400" spc="-1" strike="noStrike">
              <a:latin typeface="Arial"/>
            </a:endParaRPr>
          </a:p>
        </p:txBody>
      </p:sp>
      <p:sp>
        <p:nvSpPr>
          <p:cNvPr id="2343" name="CustomShape 2"/>
          <p:cNvSpPr/>
          <p:nvPr/>
        </p:nvSpPr>
        <p:spPr>
          <a:xfrm>
            <a:off x="798840" y="1542960"/>
            <a:ext cx="11098080" cy="4886280"/>
          </a:xfrm>
          <a:prstGeom prst="rect">
            <a:avLst/>
          </a:prstGeom>
          <a:noFill/>
          <a:ln w="0">
            <a:noFill/>
          </a:ln>
        </p:spPr>
        <p:style>
          <a:lnRef idx="0"/>
          <a:fillRef idx="0"/>
          <a:effectRef idx="0"/>
          <a:fontRef idx="minor"/>
        </p:style>
        <p:txBody>
          <a:bodyPr lIns="90000" rIns="90000" tIns="45000" bIns="45000">
            <a:noAutofit/>
          </a:bodyPr>
          <a:p>
            <a:pPr marL="291960" indent="-289440">
              <a:lnSpc>
                <a:spcPct val="85000"/>
              </a:lnSpc>
              <a:spcBef>
                <a:spcPts val="641"/>
              </a:spcBef>
              <a:buClr>
                <a:srgbClr val="000099"/>
              </a:buClr>
              <a:buFont typeface="Wingdings" charset="2"/>
              <a:buChar char=""/>
            </a:pPr>
            <a:r>
              <a:rPr b="0" lang="en-US" sz="3200" spc="-1" strike="noStrike">
                <a:solidFill>
                  <a:srgbClr val="000000"/>
                </a:solidFill>
                <a:latin typeface="Calibri"/>
                <a:ea typeface="ＭＳ Ｐゴシック"/>
              </a:rPr>
              <a:t>UDP use:</a:t>
            </a:r>
            <a:endParaRPr b="0" lang="en-US" sz="3200" spc="-1" strike="noStrike">
              <a:latin typeface="Arial"/>
            </a:endParaRPr>
          </a:p>
          <a:p>
            <a:pPr lvl="1" marL="689040" indent="-229320">
              <a:lnSpc>
                <a:spcPct val="85000"/>
              </a:lnSpc>
              <a:spcBef>
                <a:spcPts val="561"/>
              </a:spcBef>
              <a:buClr>
                <a:srgbClr val="000099"/>
              </a:buClr>
              <a:buFont typeface="Wingdings" charset="2"/>
              <a:buChar char=""/>
            </a:pPr>
            <a:r>
              <a:rPr b="0" lang="en-US" sz="2800" spc="-1" strike="noStrike">
                <a:solidFill>
                  <a:srgbClr val="000000"/>
                </a:solidFill>
                <a:latin typeface="Calibri"/>
                <a:ea typeface="ＭＳ Ｐゴシック"/>
              </a:rPr>
              <a:t>streaming multimedia apps (loss tolerant, rate sensitive)</a:t>
            </a:r>
            <a:endParaRPr b="0" lang="en-US" sz="2800" spc="-1" strike="noStrike">
              <a:latin typeface="Arial"/>
            </a:endParaRPr>
          </a:p>
          <a:p>
            <a:pPr lvl="1" marL="689040" indent="-229320">
              <a:lnSpc>
                <a:spcPct val="85000"/>
              </a:lnSpc>
              <a:spcBef>
                <a:spcPts val="561"/>
              </a:spcBef>
              <a:buClr>
                <a:srgbClr val="000099"/>
              </a:buClr>
              <a:buFont typeface="Wingdings" charset="2"/>
              <a:buChar char=""/>
            </a:pPr>
            <a:r>
              <a:rPr b="0" lang="en-US" sz="2800" spc="-1" strike="noStrike">
                <a:solidFill>
                  <a:srgbClr val="000000"/>
                </a:solidFill>
                <a:latin typeface="Calibri"/>
                <a:ea typeface="ＭＳ Ｐゴシック"/>
              </a:rPr>
              <a:t>DNS</a:t>
            </a:r>
            <a:endParaRPr b="0" lang="en-US" sz="2800" spc="-1" strike="noStrike">
              <a:latin typeface="Arial"/>
            </a:endParaRPr>
          </a:p>
          <a:p>
            <a:pPr lvl="1" marL="689040" indent="-229320">
              <a:lnSpc>
                <a:spcPct val="85000"/>
              </a:lnSpc>
              <a:spcBef>
                <a:spcPts val="561"/>
              </a:spcBef>
              <a:buClr>
                <a:srgbClr val="000099"/>
              </a:buClr>
              <a:buFont typeface="Wingdings" charset="2"/>
              <a:buChar char=""/>
            </a:pPr>
            <a:r>
              <a:rPr b="0" lang="en-US" sz="2800" spc="-1" strike="noStrike">
                <a:solidFill>
                  <a:srgbClr val="000000"/>
                </a:solidFill>
                <a:latin typeface="Calibri"/>
                <a:ea typeface="ＭＳ Ｐゴシック"/>
              </a:rPr>
              <a:t>SNMP</a:t>
            </a:r>
            <a:endParaRPr b="0" lang="en-US" sz="2800" spc="-1" strike="noStrike">
              <a:latin typeface="Arial"/>
            </a:endParaRPr>
          </a:p>
          <a:p>
            <a:pPr lvl="1" marL="689040" indent="-229320">
              <a:lnSpc>
                <a:spcPct val="85000"/>
              </a:lnSpc>
              <a:spcBef>
                <a:spcPts val="561"/>
              </a:spcBef>
              <a:buClr>
                <a:srgbClr val="000099"/>
              </a:buClr>
              <a:buFont typeface="Wingdings" charset="2"/>
              <a:buChar char=""/>
            </a:pPr>
            <a:r>
              <a:rPr b="0" lang="en-US" sz="2800" spc="-1" strike="noStrike">
                <a:solidFill>
                  <a:srgbClr val="000000"/>
                </a:solidFill>
                <a:latin typeface="Calibri"/>
                <a:ea typeface="ＭＳ Ｐゴシック"/>
              </a:rPr>
              <a:t>HTTP/3</a:t>
            </a:r>
            <a:endParaRPr b="0" lang="en-US" sz="2800" spc="-1" strike="noStrike">
              <a:latin typeface="Arial"/>
            </a:endParaRPr>
          </a:p>
          <a:p>
            <a:pPr marL="291960" indent="-289440">
              <a:lnSpc>
                <a:spcPct val="85000"/>
              </a:lnSpc>
              <a:spcBef>
                <a:spcPts val="641"/>
              </a:spcBef>
              <a:buClr>
                <a:srgbClr val="000099"/>
              </a:buClr>
              <a:buFont typeface="Wingdings" charset="2"/>
              <a:buChar char=""/>
            </a:pPr>
            <a:r>
              <a:rPr b="0" lang="en-US" sz="3200" spc="-1" strike="noStrike">
                <a:solidFill>
                  <a:srgbClr val="000000"/>
                </a:solidFill>
                <a:latin typeface="Calibri"/>
                <a:ea typeface="ＭＳ Ｐゴシック"/>
              </a:rPr>
              <a:t>if reliable transfer needed over UDP (e.g., HTTP/3): </a:t>
            </a:r>
            <a:endParaRPr b="0" lang="en-US" sz="3200" spc="-1" strike="noStrike">
              <a:latin typeface="Arial"/>
            </a:endParaRPr>
          </a:p>
          <a:p>
            <a:pPr lvl="1" marL="689040" indent="-229320">
              <a:lnSpc>
                <a:spcPct val="85000"/>
              </a:lnSpc>
              <a:spcBef>
                <a:spcPts val="561"/>
              </a:spcBef>
              <a:buClr>
                <a:srgbClr val="000099"/>
              </a:buClr>
              <a:buFont typeface="Wingdings" charset="2"/>
              <a:buChar char=""/>
            </a:pPr>
            <a:r>
              <a:rPr b="0" lang="en-US" sz="2800" spc="-1" strike="noStrike">
                <a:solidFill>
                  <a:srgbClr val="000000"/>
                </a:solidFill>
                <a:latin typeface="Calibri"/>
                <a:ea typeface="ＭＳ Ｐゴシック"/>
              </a:rPr>
              <a:t>add needed reliability at application layer</a:t>
            </a:r>
            <a:endParaRPr b="0" lang="en-US" sz="2800" spc="-1" strike="noStrike">
              <a:latin typeface="Arial"/>
            </a:endParaRPr>
          </a:p>
          <a:p>
            <a:pPr lvl="1" marL="689040" indent="-229320">
              <a:lnSpc>
                <a:spcPct val="85000"/>
              </a:lnSpc>
              <a:spcBef>
                <a:spcPts val="561"/>
              </a:spcBef>
              <a:buClr>
                <a:srgbClr val="000099"/>
              </a:buClr>
              <a:buFont typeface="Wingdings" charset="2"/>
              <a:buChar char=""/>
            </a:pPr>
            <a:r>
              <a:rPr b="0" lang="en-US" sz="2800" spc="-1" strike="noStrike">
                <a:solidFill>
                  <a:srgbClr val="000000"/>
                </a:solidFill>
                <a:latin typeface="Calibri"/>
                <a:ea typeface="ＭＳ Ｐゴシック"/>
              </a:rPr>
              <a:t>add congestion control at application layer</a:t>
            </a:r>
            <a:endParaRPr b="0" lang="en-US" sz="2800" spc="-1" strike="noStrike">
              <a:latin typeface="Arial"/>
            </a:endParaRPr>
          </a:p>
        </p:txBody>
      </p:sp>
      <p:sp>
        <p:nvSpPr>
          <p:cNvPr id="2344" name="CustomShape 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45D94C45-898B-42B3-BD09-FCD03E3EBA4F}" type="slidenum">
              <a:rPr b="0" lang="en-US" sz="1100" spc="-1" strike="noStrike">
                <a:solidFill>
                  <a:srgbClr val="404040"/>
                </a:solidFill>
                <a:latin typeface="Calibri"/>
                <a:ea typeface="DejaVu Sans"/>
              </a:rPr>
              <a:t>26</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446" dur="indefinite" restart="never" nodeType="tmRoot">
          <p:childTnLst>
            <p:seq>
              <p:cTn id="447" dur="indefinite" nodeType="mainSeq">
                <p:childTnLst>
                  <p:par>
                    <p:cTn id="448" fill="hold">
                      <p:stCondLst>
                        <p:cond delay="indefinite"/>
                      </p:stCondLst>
                      <p:childTnLst>
                        <p:par>
                          <p:cTn id="449" fill="hold">
                            <p:stCondLst>
                              <p:cond delay="0"/>
                            </p:stCondLst>
                            <p:childTnLst>
                              <p:par>
                                <p:cTn id="450" nodeType="clickEffect" fill="hold" presetClass="entr" presetID="9">
                                  <p:stCondLst>
                                    <p:cond delay="0"/>
                                  </p:stCondLst>
                                  <p:childTnLst>
                                    <p:set>
                                      <p:cBhvr>
                                        <p:cTn id="451" dur="1" fill="hold">
                                          <p:stCondLst>
                                            <p:cond delay="0"/>
                                          </p:stCondLst>
                                        </p:cTn>
                                        <p:tgtEl>
                                          <p:spTgt spid="2343"/>
                                        </p:tgtEl>
                                        <p:attrNameLst>
                                          <p:attrName>style.visibility</p:attrName>
                                        </p:attrNameLst>
                                      </p:cBhvr>
                                      <p:to>
                                        <p:strVal val="visible"/>
                                      </p:to>
                                    </p:set>
                                    <p:animEffect filter="dissolve" transition="in">
                                      <p:cBhvr additive="repl">
                                        <p:cTn id="452" dur="500"/>
                                        <p:tgtEl>
                                          <p:spTgt spid="2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5"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64000"/>
          </a:bodyPr>
          <a:p>
            <a:pPr>
              <a:lnSpc>
                <a:spcPct val="90000"/>
              </a:lnSpc>
            </a:pPr>
            <a:r>
              <a:rPr b="1" lang="en-US" sz="4400" spc="-1" strike="noStrike">
                <a:solidFill>
                  <a:srgbClr val="0000a3"/>
                </a:solidFill>
                <a:latin typeface="Calibri Light"/>
                <a:ea typeface="DejaVu Sans"/>
              </a:rPr>
              <a:t>UDP: User Datagram Protocol </a:t>
            </a:r>
            <a:r>
              <a:rPr b="1" lang="en-US" sz="3600" spc="-1" strike="noStrike">
                <a:solidFill>
                  <a:srgbClr val="0000a3"/>
                </a:solidFill>
                <a:latin typeface="Calibri Light"/>
                <a:ea typeface="DejaVu Sans"/>
              </a:rPr>
              <a:t>[RFC 768]</a:t>
            </a:r>
            <a:endParaRPr b="0" lang="en-US" sz="3600" spc="-1" strike="noStrike">
              <a:latin typeface="Arial"/>
            </a:endParaRPr>
          </a:p>
        </p:txBody>
      </p:sp>
      <p:pic>
        <p:nvPicPr>
          <p:cNvPr id="2346" name="Picture 4" descr=""/>
          <p:cNvPicPr/>
          <p:nvPr/>
        </p:nvPicPr>
        <p:blipFill>
          <a:blip r:embed="rId1"/>
          <a:stretch/>
        </p:blipFill>
        <p:spPr>
          <a:xfrm>
            <a:off x="1885320" y="1232640"/>
            <a:ext cx="6507360" cy="5464800"/>
          </a:xfrm>
          <a:prstGeom prst="rect">
            <a:avLst/>
          </a:prstGeom>
          <a:ln w="0">
            <a:noFill/>
          </a:ln>
        </p:spPr>
      </p:pic>
      <p:sp>
        <p:nvSpPr>
          <p:cNvPr id="2347" name="CustomShape 2"/>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B19E203A-5320-46EE-A68B-049357C5E0AC}" type="slidenum">
              <a:rPr b="0" lang="en-US" sz="1100" spc="-1" strike="noStrike">
                <a:solidFill>
                  <a:srgbClr val="404040"/>
                </a:solidFill>
                <a:latin typeface="Calibri"/>
                <a:ea typeface="DejaVu Sans"/>
              </a:rPr>
              <a:t>27</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8" name="CustomShape 1"/>
          <p:cNvSpPr/>
          <p:nvPr/>
        </p:nvSpPr>
        <p:spPr>
          <a:xfrm>
            <a:off x="10294920" y="2167560"/>
            <a:ext cx="887760" cy="290988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grpSp>
        <p:nvGrpSpPr>
          <p:cNvPr id="2349" name="Group 2"/>
          <p:cNvGrpSpPr/>
          <p:nvPr/>
        </p:nvGrpSpPr>
        <p:grpSpPr>
          <a:xfrm>
            <a:off x="10955520" y="4246920"/>
            <a:ext cx="547560" cy="1067400"/>
            <a:chOff x="10955520" y="4246920"/>
            <a:chExt cx="547560" cy="1067400"/>
          </a:xfrm>
        </p:grpSpPr>
        <p:sp>
          <p:nvSpPr>
            <p:cNvPr id="2350" name="CustomShape 3"/>
            <p:cNvSpPr/>
            <p:nvPr/>
          </p:nvSpPr>
          <p:spPr>
            <a:xfrm>
              <a:off x="11390760" y="4248720"/>
              <a:ext cx="106560" cy="10184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2351" name="CustomShape 4"/>
            <p:cNvSpPr/>
            <p:nvPr/>
          </p:nvSpPr>
          <p:spPr>
            <a:xfrm>
              <a:off x="10980000" y="4246920"/>
              <a:ext cx="403920" cy="101736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2352" name="CustomShape 5"/>
            <p:cNvSpPr/>
            <p:nvPr/>
          </p:nvSpPr>
          <p:spPr>
            <a:xfrm>
              <a:off x="11411280" y="4309560"/>
              <a:ext cx="62640" cy="9421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2353" name="CustomShape 6"/>
            <p:cNvSpPr/>
            <p:nvPr/>
          </p:nvSpPr>
          <p:spPr>
            <a:xfrm>
              <a:off x="11397240" y="4787640"/>
              <a:ext cx="99000" cy="820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354" name="CustomShape 7"/>
            <p:cNvSpPr/>
            <p:nvPr/>
          </p:nvSpPr>
          <p:spPr>
            <a:xfrm>
              <a:off x="10982160" y="4364640"/>
              <a:ext cx="228600" cy="19440"/>
            </a:xfrm>
            <a:prstGeom prst="rect">
              <a:avLst/>
            </a:prstGeom>
            <a:solidFill>
              <a:srgbClr val="000000"/>
            </a:solidFill>
            <a:ln w="9525">
              <a:solidFill>
                <a:srgbClr val="000000"/>
              </a:solidFill>
              <a:miter/>
            </a:ln>
          </p:spPr>
          <p:style>
            <a:lnRef idx="0"/>
            <a:fillRef idx="0"/>
            <a:effectRef idx="0"/>
            <a:fontRef idx="minor"/>
          </p:style>
        </p:sp>
        <p:grpSp>
          <p:nvGrpSpPr>
            <p:cNvPr id="2355" name="Group 8"/>
            <p:cNvGrpSpPr/>
            <p:nvPr/>
          </p:nvGrpSpPr>
          <p:grpSpPr>
            <a:xfrm>
              <a:off x="11191680" y="4353120"/>
              <a:ext cx="221400" cy="62640"/>
              <a:chOff x="11191680" y="4353120"/>
              <a:chExt cx="221400" cy="62640"/>
            </a:xfrm>
          </p:grpSpPr>
          <p:sp>
            <p:nvSpPr>
              <p:cNvPr id="2356" name="CustomShape 9"/>
              <p:cNvSpPr/>
              <p:nvPr/>
            </p:nvSpPr>
            <p:spPr>
              <a:xfrm>
                <a:off x="11191680" y="4353120"/>
                <a:ext cx="221400" cy="62640"/>
              </a:xfrm>
              <a:prstGeom prst="roundRect">
                <a:avLst>
                  <a:gd name="adj" fmla="val 50000"/>
                </a:avLst>
              </a:prstGeom>
              <a:solidFill>
                <a:srgbClr val="000000"/>
              </a:solidFill>
              <a:ln w="0">
                <a:noFill/>
              </a:ln>
            </p:spPr>
            <p:style>
              <a:lnRef idx="0"/>
              <a:fillRef idx="0"/>
              <a:effectRef idx="0"/>
              <a:fontRef idx="minor"/>
            </p:style>
          </p:sp>
          <p:sp>
            <p:nvSpPr>
              <p:cNvPr id="2357" name="CustomShape 10"/>
              <p:cNvSpPr/>
              <p:nvPr/>
            </p:nvSpPr>
            <p:spPr>
              <a:xfrm>
                <a:off x="11196720" y="4359960"/>
                <a:ext cx="211320" cy="48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358" name="CustomShape 11"/>
            <p:cNvSpPr/>
            <p:nvPr/>
          </p:nvSpPr>
          <p:spPr>
            <a:xfrm>
              <a:off x="10987200" y="4509360"/>
              <a:ext cx="228600" cy="19440"/>
            </a:xfrm>
            <a:prstGeom prst="rect">
              <a:avLst/>
            </a:prstGeom>
            <a:solidFill>
              <a:srgbClr val="000000"/>
            </a:solidFill>
            <a:ln w="9525">
              <a:solidFill>
                <a:srgbClr val="000000"/>
              </a:solidFill>
              <a:miter/>
            </a:ln>
          </p:spPr>
          <p:style>
            <a:lnRef idx="0"/>
            <a:fillRef idx="0"/>
            <a:effectRef idx="0"/>
            <a:fontRef idx="minor"/>
          </p:style>
        </p:sp>
        <p:grpSp>
          <p:nvGrpSpPr>
            <p:cNvPr id="2359" name="Group 12"/>
            <p:cNvGrpSpPr/>
            <p:nvPr/>
          </p:nvGrpSpPr>
          <p:grpSpPr>
            <a:xfrm>
              <a:off x="11189160" y="4500000"/>
              <a:ext cx="221400" cy="67320"/>
              <a:chOff x="11189160" y="4500000"/>
              <a:chExt cx="221400" cy="67320"/>
            </a:xfrm>
          </p:grpSpPr>
          <p:sp>
            <p:nvSpPr>
              <p:cNvPr id="2360" name="CustomShape 13"/>
              <p:cNvSpPr/>
              <p:nvPr/>
            </p:nvSpPr>
            <p:spPr>
              <a:xfrm>
                <a:off x="11189160" y="4500000"/>
                <a:ext cx="221400" cy="67320"/>
              </a:xfrm>
              <a:prstGeom prst="roundRect">
                <a:avLst>
                  <a:gd name="adj" fmla="val 50000"/>
                </a:avLst>
              </a:prstGeom>
              <a:solidFill>
                <a:srgbClr val="000000"/>
              </a:solidFill>
              <a:ln w="0">
                <a:noFill/>
              </a:ln>
            </p:spPr>
            <p:style>
              <a:lnRef idx="0"/>
              <a:fillRef idx="0"/>
              <a:effectRef idx="0"/>
              <a:fontRef idx="minor"/>
            </p:style>
          </p:sp>
          <p:sp>
            <p:nvSpPr>
              <p:cNvPr id="2361" name="CustomShape 14"/>
              <p:cNvSpPr/>
              <p:nvPr/>
            </p:nvSpPr>
            <p:spPr>
              <a:xfrm>
                <a:off x="11194200" y="4506840"/>
                <a:ext cx="211320" cy="43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362" name="CustomShape 15"/>
            <p:cNvSpPr/>
            <p:nvPr/>
          </p:nvSpPr>
          <p:spPr>
            <a:xfrm>
              <a:off x="10985040" y="4661280"/>
              <a:ext cx="228600" cy="19440"/>
            </a:xfrm>
            <a:prstGeom prst="rect">
              <a:avLst/>
            </a:prstGeom>
            <a:solidFill>
              <a:srgbClr val="000000"/>
            </a:solidFill>
            <a:ln w="9525">
              <a:solidFill>
                <a:srgbClr val="000000"/>
              </a:solidFill>
              <a:miter/>
            </a:ln>
          </p:spPr>
          <p:style>
            <a:lnRef idx="0"/>
            <a:fillRef idx="0"/>
            <a:effectRef idx="0"/>
            <a:fontRef idx="minor"/>
          </p:style>
        </p:sp>
        <p:sp>
          <p:nvSpPr>
            <p:cNvPr id="2363" name="CustomShape 16"/>
            <p:cNvSpPr/>
            <p:nvPr/>
          </p:nvSpPr>
          <p:spPr>
            <a:xfrm>
              <a:off x="10989720" y="4793760"/>
              <a:ext cx="226440" cy="19440"/>
            </a:xfrm>
            <a:prstGeom prst="rect">
              <a:avLst/>
            </a:prstGeom>
            <a:solidFill>
              <a:srgbClr val="000000"/>
            </a:solidFill>
            <a:ln w="9525">
              <a:solidFill>
                <a:srgbClr val="000000"/>
              </a:solidFill>
              <a:miter/>
            </a:ln>
          </p:spPr>
          <p:style>
            <a:lnRef idx="0"/>
            <a:fillRef idx="0"/>
            <a:effectRef idx="0"/>
            <a:fontRef idx="minor"/>
          </p:style>
        </p:sp>
        <p:grpSp>
          <p:nvGrpSpPr>
            <p:cNvPr id="2364" name="Group 17"/>
            <p:cNvGrpSpPr/>
            <p:nvPr/>
          </p:nvGrpSpPr>
          <p:grpSpPr>
            <a:xfrm>
              <a:off x="11184480" y="4781880"/>
              <a:ext cx="223560" cy="64800"/>
              <a:chOff x="11184480" y="4781880"/>
              <a:chExt cx="223560" cy="64800"/>
            </a:xfrm>
          </p:grpSpPr>
          <p:sp>
            <p:nvSpPr>
              <p:cNvPr id="2365" name="CustomShape 18"/>
              <p:cNvSpPr/>
              <p:nvPr/>
            </p:nvSpPr>
            <p:spPr>
              <a:xfrm>
                <a:off x="11184480" y="4781880"/>
                <a:ext cx="223560" cy="64800"/>
              </a:xfrm>
              <a:prstGeom prst="roundRect">
                <a:avLst>
                  <a:gd name="adj" fmla="val 50000"/>
                </a:avLst>
              </a:prstGeom>
              <a:solidFill>
                <a:srgbClr val="000000"/>
              </a:solidFill>
              <a:ln w="0">
                <a:noFill/>
              </a:ln>
            </p:spPr>
            <p:style>
              <a:lnRef idx="0"/>
              <a:fillRef idx="0"/>
              <a:effectRef idx="0"/>
              <a:fontRef idx="minor"/>
            </p:style>
          </p:sp>
          <p:sp>
            <p:nvSpPr>
              <p:cNvPr id="2366" name="CustomShape 19"/>
              <p:cNvSpPr/>
              <p:nvPr/>
            </p:nvSpPr>
            <p:spPr>
              <a:xfrm>
                <a:off x="11189160" y="4789080"/>
                <a:ext cx="213840" cy="50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367" name="CustomShape 20"/>
            <p:cNvSpPr/>
            <p:nvPr/>
          </p:nvSpPr>
          <p:spPr>
            <a:xfrm>
              <a:off x="11398680" y="4659840"/>
              <a:ext cx="99000" cy="813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2368" name="Group 21"/>
            <p:cNvGrpSpPr/>
            <p:nvPr/>
          </p:nvGrpSpPr>
          <p:grpSpPr>
            <a:xfrm>
              <a:off x="11186640" y="4646880"/>
              <a:ext cx="221400" cy="60120"/>
              <a:chOff x="11186640" y="4646880"/>
              <a:chExt cx="221400" cy="60120"/>
            </a:xfrm>
          </p:grpSpPr>
          <p:sp>
            <p:nvSpPr>
              <p:cNvPr id="2369" name="CustomShape 22"/>
              <p:cNvSpPr/>
              <p:nvPr/>
            </p:nvSpPr>
            <p:spPr>
              <a:xfrm>
                <a:off x="11186640" y="4646880"/>
                <a:ext cx="221400" cy="60120"/>
              </a:xfrm>
              <a:prstGeom prst="roundRect">
                <a:avLst>
                  <a:gd name="adj" fmla="val 50000"/>
                </a:avLst>
              </a:prstGeom>
              <a:solidFill>
                <a:srgbClr val="000000"/>
              </a:solidFill>
              <a:ln w="0">
                <a:noFill/>
              </a:ln>
            </p:spPr>
            <p:style>
              <a:lnRef idx="0"/>
              <a:fillRef idx="0"/>
              <a:effectRef idx="0"/>
              <a:fontRef idx="minor"/>
            </p:style>
          </p:sp>
          <p:sp>
            <p:nvSpPr>
              <p:cNvPr id="2370" name="CustomShape 23"/>
              <p:cNvSpPr/>
              <p:nvPr/>
            </p:nvSpPr>
            <p:spPr>
              <a:xfrm>
                <a:off x="11191680" y="4654080"/>
                <a:ext cx="211680" cy="45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371" name="CustomShape 24"/>
            <p:cNvSpPr/>
            <p:nvPr/>
          </p:nvSpPr>
          <p:spPr>
            <a:xfrm>
              <a:off x="11383920" y="4246920"/>
              <a:ext cx="24120" cy="101952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2372" name="CustomShape 25"/>
            <p:cNvSpPr/>
            <p:nvPr/>
          </p:nvSpPr>
          <p:spPr>
            <a:xfrm>
              <a:off x="11408040" y="4505040"/>
              <a:ext cx="88920" cy="925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373" name="CustomShape 26"/>
            <p:cNvSpPr/>
            <p:nvPr/>
          </p:nvSpPr>
          <p:spPr>
            <a:xfrm>
              <a:off x="11409120" y="4358880"/>
              <a:ext cx="91800" cy="104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374" name="CustomShape 27"/>
            <p:cNvSpPr/>
            <p:nvPr/>
          </p:nvSpPr>
          <p:spPr>
            <a:xfrm>
              <a:off x="11486160" y="5220360"/>
              <a:ext cx="16920" cy="40680"/>
            </a:xfrm>
            <a:prstGeom prst="ellipse">
              <a:avLst/>
            </a:prstGeom>
            <a:solidFill>
              <a:srgbClr val="333333"/>
            </a:solidFill>
            <a:ln w="0">
              <a:noFill/>
            </a:ln>
          </p:spPr>
          <p:style>
            <a:lnRef idx="0"/>
            <a:fillRef idx="0"/>
            <a:effectRef idx="0"/>
            <a:fontRef idx="minor"/>
          </p:style>
        </p:sp>
        <p:sp>
          <p:nvSpPr>
            <p:cNvPr id="2375" name="CustomShape 28"/>
            <p:cNvSpPr/>
            <p:nvPr/>
          </p:nvSpPr>
          <p:spPr>
            <a:xfrm>
              <a:off x="11404080" y="5222880"/>
              <a:ext cx="92160" cy="867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2376" name="CustomShape 29"/>
            <p:cNvSpPr/>
            <p:nvPr/>
          </p:nvSpPr>
          <p:spPr>
            <a:xfrm>
              <a:off x="10955520" y="5251680"/>
              <a:ext cx="459720" cy="6264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2377" name="CustomShape 30"/>
            <p:cNvSpPr/>
            <p:nvPr/>
          </p:nvSpPr>
          <p:spPr>
            <a:xfrm>
              <a:off x="10980000" y="5266440"/>
              <a:ext cx="411120" cy="3384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2378" name="CustomShape 31"/>
            <p:cNvSpPr/>
            <p:nvPr/>
          </p:nvSpPr>
          <p:spPr>
            <a:xfrm>
              <a:off x="11021400" y="5119200"/>
              <a:ext cx="58320" cy="62640"/>
            </a:xfrm>
            <a:prstGeom prst="ellipse">
              <a:avLst/>
            </a:prstGeom>
            <a:solidFill>
              <a:srgbClr val="33cc33"/>
            </a:solidFill>
            <a:ln w="0">
              <a:noFill/>
            </a:ln>
          </p:spPr>
          <p:style>
            <a:lnRef idx="0"/>
            <a:fillRef idx="0"/>
            <a:effectRef idx="0"/>
            <a:fontRef idx="minor"/>
          </p:style>
        </p:sp>
        <p:sp>
          <p:nvSpPr>
            <p:cNvPr id="2379" name="CustomShape 32"/>
            <p:cNvSpPr/>
            <p:nvPr/>
          </p:nvSpPr>
          <p:spPr>
            <a:xfrm>
              <a:off x="11089440" y="5119200"/>
              <a:ext cx="58320" cy="62640"/>
            </a:xfrm>
            <a:prstGeom prst="ellipse">
              <a:avLst/>
            </a:prstGeom>
            <a:solidFill>
              <a:srgbClr val="ff0000"/>
            </a:solidFill>
            <a:ln w="0">
              <a:noFill/>
            </a:ln>
          </p:spPr>
          <p:style>
            <a:lnRef idx="0"/>
            <a:fillRef idx="0"/>
            <a:effectRef idx="0"/>
            <a:fontRef idx="minor"/>
          </p:style>
        </p:sp>
        <p:sp>
          <p:nvSpPr>
            <p:cNvPr id="2380" name="CustomShape 33"/>
            <p:cNvSpPr/>
            <p:nvPr/>
          </p:nvSpPr>
          <p:spPr>
            <a:xfrm>
              <a:off x="11157480" y="5119200"/>
              <a:ext cx="58320" cy="60120"/>
            </a:xfrm>
            <a:prstGeom prst="ellipse">
              <a:avLst/>
            </a:prstGeom>
            <a:solidFill>
              <a:srgbClr val="33cc33"/>
            </a:solidFill>
            <a:ln w="0">
              <a:noFill/>
            </a:ln>
          </p:spPr>
          <p:style>
            <a:lnRef idx="0"/>
            <a:fillRef idx="0"/>
            <a:effectRef idx="0"/>
            <a:fontRef idx="minor"/>
          </p:style>
        </p:sp>
        <p:sp>
          <p:nvSpPr>
            <p:cNvPr id="2381" name="CustomShape 34"/>
            <p:cNvSpPr/>
            <p:nvPr/>
          </p:nvSpPr>
          <p:spPr>
            <a:xfrm>
              <a:off x="11311200" y="4875840"/>
              <a:ext cx="31320" cy="337320"/>
            </a:xfrm>
            <a:prstGeom prst="rect">
              <a:avLst/>
            </a:prstGeom>
            <a:solidFill>
              <a:srgbClr val="292929"/>
            </a:solidFill>
            <a:ln w="9525">
              <a:solidFill>
                <a:srgbClr val="000000"/>
              </a:solidFill>
              <a:miter/>
            </a:ln>
          </p:spPr>
          <p:style>
            <a:lnRef idx="0"/>
            <a:fillRef idx="0"/>
            <a:effectRef idx="0"/>
            <a:fontRef idx="minor"/>
          </p:style>
        </p:sp>
      </p:grpSp>
      <p:sp>
        <p:nvSpPr>
          <p:cNvPr id="2382" name="CustomShape 35"/>
          <p:cNvSpPr/>
          <p:nvPr/>
        </p:nvSpPr>
        <p:spPr>
          <a:xfrm>
            <a:off x="8494560" y="1538280"/>
            <a:ext cx="203724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SNMP server</a:t>
            </a:r>
            <a:endParaRPr b="0" lang="en-US" sz="2800" spc="-1" strike="noStrike">
              <a:latin typeface="Arial"/>
            </a:endParaRPr>
          </a:p>
        </p:txBody>
      </p:sp>
      <p:sp>
        <p:nvSpPr>
          <p:cNvPr id="2383" name="CustomShape 36"/>
          <p:cNvSpPr/>
          <p:nvPr/>
        </p:nvSpPr>
        <p:spPr>
          <a:xfrm>
            <a:off x="1948320" y="1662840"/>
            <a:ext cx="192924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SNMP client</a:t>
            </a:r>
            <a:endParaRPr b="0" lang="en-US" sz="2800" spc="-1" strike="noStrike">
              <a:latin typeface="Arial"/>
            </a:endParaRPr>
          </a:p>
        </p:txBody>
      </p:sp>
      <p:grpSp>
        <p:nvGrpSpPr>
          <p:cNvPr id="2384" name="Group 37"/>
          <p:cNvGrpSpPr/>
          <p:nvPr/>
        </p:nvGrpSpPr>
        <p:grpSpPr>
          <a:xfrm>
            <a:off x="8510400" y="2078280"/>
            <a:ext cx="1943640" cy="2910240"/>
            <a:chOff x="8510400" y="2078280"/>
            <a:chExt cx="1943640" cy="2910240"/>
          </a:xfrm>
        </p:grpSpPr>
        <p:sp>
          <p:nvSpPr>
            <p:cNvPr id="2385" name="CustomShape 38"/>
            <p:cNvSpPr/>
            <p:nvPr/>
          </p:nvSpPr>
          <p:spPr>
            <a:xfrm>
              <a:off x="8582400" y="2078280"/>
              <a:ext cx="1871640" cy="2796840"/>
            </a:xfrm>
            <a:prstGeom prst="rect">
              <a:avLst/>
            </a:prstGeom>
            <a:solidFill>
              <a:srgbClr val="000099"/>
            </a:solidFill>
            <a:ln w="0">
              <a:noFill/>
            </a:ln>
          </p:spPr>
          <p:style>
            <a:lnRef idx="0"/>
            <a:fillRef idx="0"/>
            <a:effectRef idx="0"/>
            <a:fontRef idx="minor"/>
          </p:style>
        </p:sp>
        <p:sp>
          <p:nvSpPr>
            <p:cNvPr id="2386" name="CustomShape 39"/>
            <p:cNvSpPr/>
            <p:nvPr/>
          </p:nvSpPr>
          <p:spPr>
            <a:xfrm>
              <a:off x="8510400" y="2167560"/>
              <a:ext cx="1853280" cy="2820960"/>
            </a:xfrm>
            <a:prstGeom prst="rect">
              <a:avLst/>
            </a:prstGeom>
            <a:solidFill>
              <a:srgbClr val="ffffff"/>
            </a:solidFill>
            <a:ln w="28575">
              <a:solidFill>
                <a:srgbClr val="000000"/>
              </a:solidFill>
              <a:miter/>
            </a:ln>
          </p:spPr>
          <p:style>
            <a:lnRef idx="0"/>
            <a:fillRef idx="0"/>
            <a:effectRef idx="0"/>
            <a:fontRef idx="minor"/>
          </p:style>
        </p:sp>
        <p:sp>
          <p:nvSpPr>
            <p:cNvPr id="2387" name="Line 40"/>
            <p:cNvSpPr/>
            <p:nvPr/>
          </p:nvSpPr>
          <p:spPr>
            <a:xfrm>
              <a:off x="8523360" y="2748960"/>
              <a:ext cx="1842120" cy="4680"/>
            </a:xfrm>
            <a:prstGeom prst="line">
              <a:avLst/>
            </a:prstGeom>
            <a:ln w="28575">
              <a:solidFill>
                <a:srgbClr val="000000"/>
              </a:solidFill>
              <a:round/>
            </a:ln>
          </p:spPr>
          <p:style>
            <a:lnRef idx="0"/>
            <a:fillRef idx="0"/>
            <a:effectRef idx="0"/>
            <a:fontRef idx="minor"/>
          </p:style>
        </p:sp>
        <p:sp>
          <p:nvSpPr>
            <p:cNvPr id="2388" name="CustomShape 41"/>
            <p:cNvSpPr/>
            <p:nvPr/>
          </p:nvSpPr>
          <p:spPr>
            <a:xfrm>
              <a:off x="8744760" y="2832480"/>
              <a:ext cx="1399320" cy="75996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a:p>
              <a:pPr algn="ctr">
                <a:lnSpc>
                  <a:spcPct val="110000"/>
                </a:lnSpc>
                <a:tabLst>
                  <a:tab algn="l" pos="0"/>
                </a:tabLst>
              </a:pPr>
              <a:r>
                <a:rPr b="0" lang="en-US" sz="2000" spc="-1" strike="noStrike">
                  <a:solidFill>
                    <a:srgbClr val="000000"/>
                  </a:solidFill>
                  <a:latin typeface="Tahoma"/>
                  <a:ea typeface="ＭＳ Ｐゴシック"/>
                </a:rPr>
                <a:t>(UDP)</a:t>
              </a:r>
              <a:endParaRPr b="0" lang="en-US" sz="2000" spc="-1" strike="noStrike">
                <a:latin typeface="Arial"/>
              </a:endParaRPr>
            </a:p>
          </p:txBody>
        </p:sp>
        <p:sp>
          <p:nvSpPr>
            <p:cNvPr id="2389" name="Line 42"/>
            <p:cNvSpPr/>
            <p:nvPr/>
          </p:nvSpPr>
          <p:spPr>
            <a:xfrm>
              <a:off x="8522640" y="3602160"/>
              <a:ext cx="1838160" cy="360"/>
            </a:xfrm>
            <a:prstGeom prst="line">
              <a:avLst/>
            </a:prstGeom>
            <a:ln w="28575">
              <a:solidFill>
                <a:srgbClr val="000000"/>
              </a:solidFill>
              <a:round/>
            </a:ln>
          </p:spPr>
          <p:style>
            <a:lnRef idx="0"/>
            <a:fillRef idx="0"/>
            <a:effectRef idx="0"/>
            <a:fontRef idx="minor"/>
          </p:style>
        </p:sp>
        <p:sp>
          <p:nvSpPr>
            <p:cNvPr id="2390" name="CustomShape 43"/>
            <p:cNvSpPr/>
            <p:nvPr/>
          </p:nvSpPr>
          <p:spPr>
            <a:xfrm>
              <a:off x="8614440" y="4533120"/>
              <a:ext cx="16592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2391" name="CustomShape 44"/>
            <p:cNvSpPr/>
            <p:nvPr/>
          </p:nvSpPr>
          <p:spPr>
            <a:xfrm>
              <a:off x="8614440" y="4088520"/>
              <a:ext cx="16592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2392" name="CustomShape 45"/>
            <p:cNvSpPr/>
            <p:nvPr/>
          </p:nvSpPr>
          <p:spPr>
            <a:xfrm>
              <a:off x="8614440" y="3646080"/>
              <a:ext cx="1659240" cy="75996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 (IP)</a:t>
              </a:r>
              <a:endParaRPr b="0" lang="en-US" sz="2000" spc="-1" strike="noStrike">
                <a:latin typeface="Arial"/>
              </a:endParaRPr>
            </a:p>
          </p:txBody>
        </p:sp>
        <p:sp>
          <p:nvSpPr>
            <p:cNvPr id="2393" name="Line 46"/>
            <p:cNvSpPr/>
            <p:nvPr/>
          </p:nvSpPr>
          <p:spPr>
            <a:xfrm>
              <a:off x="8529120" y="4074840"/>
              <a:ext cx="1838160" cy="360"/>
            </a:xfrm>
            <a:prstGeom prst="line">
              <a:avLst/>
            </a:prstGeom>
            <a:ln w="28575">
              <a:solidFill>
                <a:srgbClr val="000000"/>
              </a:solidFill>
              <a:round/>
            </a:ln>
          </p:spPr>
          <p:style>
            <a:lnRef idx="0"/>
            <a:fillRef idx="0"/>
            <a:effectRef idx="0"/>
            <a:fontRef idx="minor"/>
          </p:style>
        </p:sp>
        <p:sp>
          <p:nvSpPr>
            <p:cNvPr id="2394" name="Line 47"/>
            <p:cNvSpPr/>
            <p:nvPr/>
          </p:nvSpPr>
          <p:spPr>
            <a:xfrm>
              <a:off x="8525160" y="4527360"/>
              <a:ext cx="1838160" cy="360"/>
            </a:xfrm>
            <a:prstGeom prst="line">
              <a:avLst/>
            </a:prstGeom>
            <a:ln w="28575">
              <a:solidFill>
                <a:srgbClr val="000000"/>
              </a:solidFill>
              <a:round/>
            </a:ln>
          </p:spPr>
          <p:style>
            <a:lnRef idx="0"/>
            <a:fillRef idx="0"/>
            <a:effectRef idx="0"/>
            <a:fontRef idx="minor"/>
          </p:style>
        </p:sp>
        <p:sp>
          <p:nvSpPr>
            <p:cNvPr id="2395" name="CustomShape 48"/>
            <p:cNvSpPr/>
            <p:nvPr/>
          </p:nvSpPr>
          <p:spPr>
            <a:xfrm>
              <a:off x="8582400" y="2284200"/>
              <a:ext cx="16592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application</a:t>
              </a:r>
              <a:endParaRPr b="0" lang="en-US" sz="2000" spc="-1" strike="noStrike">
                <a:latin typeface="Arial"/>
              </a:endParaRPr>
            </a:p>
          </p:txBody>
        </p:sp>
      </p:grpSp>
      <p:sp>
        <p:nvSpPr>
          <p:cNvPr id="2396" name="CustomShape 49"/>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a3"/>
                </a:solidFill>
                <a:latin typeface="Calibri Light"/>
                <a:ea typeface="DejaVu Sans"/>
              </a:rPr>
              <a:t>UDP: Transport Layer Actions</a:t>
            </a:r>
            <a:endParaRPr b="0" lang="en-US" sz="4400" spc="-1" strike="noStrike">
              <a:latin typeface="Arial"/>
            </a:endParaRPr>
          </a:p>
        </p:txBody>
      </p:sp>
      <p:sp>
        <p:nvSpPr>
          <p:cNvPr id="2397" name="Line 50"/>
          <p:cNvSpPr/>
          <p:nvPr/>
        </p:nvSpPr>
        <p:spPr>
          <a:xfrm flipH="1">
            <a:off x="7971840" y="4973040"/>
            <a:ext cx="1473480" cy="47448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2398" name="Line 51"/>
          <p:cNvSpPr/>
          <p:nvPr/>
        </p:nvSpPr>
        <p:spPr>
          <a:xfrm>
            <a:off x="2578680" y="5062320"/>
            <a:ext cx="1582920" cy="3027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2399" name="CustomShape 52"/>
          <p:cNvSpPr/>
          <p:nvPr/>
        </p:nvSpPr>
        <p:spPr>
          <a:xfrm>
            <a:off x="4062600" y="4965840"/>
            <a:ext cx="4034520" cy="1026360"/>
          </a:xfrm>
          <a:custGeom>
            <a:avLst/>
            <a:gdLst/>
            <a:ahLst/>
            <a:rect l="l" t="t" r="r" b="b"/>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w="0">
            <a:noFill/>
          </a:ln>
        </p:spPr>
        <p:style>
          <a:lnRef idx="0"/>
          <a:fillRef idx="0"/>
          <a:effectRef idx="0"/>
          <a:fontRef idx="minor"/>
        </p:style>
      </p:sp>
      <p:sp>
        <p:nvSpPr>
          <p:cNvPr id="2400" name="CustomShape 53"/>
          <p:cNvSpPr/>
          <p:nvPr/>
        </p:nvSpPr>
        <p:spPr>
          <a:xfrm>
            <a:off x="854280" y="2256480"/>
            <a:ext cx="844200" cy="2919600"/>
          </a:xfrm>
          <a:custGeom>
            <a:avLst/>
            <a:gdLst/>
            <a:ahLst/>
            <a:rect l="l" t="t"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a:gradFill>
          <a:ln w="9525">
            <a:solidFill>
              <a:srgbClr val="dddddd"/>
            </a:solidFill>
            <a:round/>
          </a:ln>
        </p:spPr>
        <p:style>
          <a:lnRef idx="0"/>
          <a:fillRef idx="0"/>
          <a:effectRef idx="0"/>
          <a:fontRef idx="minor"/>
        </p:style>
      </p:sp>
      <p:grpSp>
        <p:nvGrpSpPr>
          <p:cNvPr id="2401" name="Group 54"/>
          <p:cNvGrpSpPr/>
          <p:nvPr/>
        </p:nvGrpSpPr>
        <p:grpSpPr>
          <a:xfrm>
            <a:off x="1687680" y="2167560"/>
            <a:ext cx="2129400" cy="2909880"/>
            <a:chOff x="1687680" y="2167560"/>
            <a:chExt cx="2129400" cy="2909880"/>
          </a:xfrm>
        </p:grpSpPr>
        <p:sp>
          <p:nvSpPr>
            <p:cNvPr id="2402" name="CustomShape 55"/>
            <p:cNvSpPr/>
            <p:nvPr/>
          </p:nvSpPr>
          <p:spPr>
            <a:xfrm>
              <a:off x="1766880" y="2167560"/>
              <a:ext cx="2050200" cy="2796840"/>
            </a:xfrm>
            <a:prstGeom prst="rect">
              <a:avLst/>
            </a:prstGeom>
            <a:solidFill>
              <a:srgbClr val="000099"/>
            </a:solidFill>
            <a:ln w="0">
              <a:noFill/>
            </a:ln>
          </p:spPr>
          <p:style>
            <a:lnRef idx="0"/>
            <a:fillRef idx="0"/>
            <a:effectRef idx="0"/>
            <a:fontRef idx="minor"/>
          </p:style>
        </p:sp>
        <p:sp>
          <p:nvSpPr>
            <p:cNvPr id="2403" name="CustomShape 56"/>
            <p:cNvSpPr/>
            <p:nvPr/>
          </p:nvSpPr>
          <p:spPr>
            <a:xfrm>
              <a:off x="1687680" y="2256480"/>
              <a:ext cx="2030040" cy="2820960"/>
            </a:xfrm>
            <a:prstGeom prst="rect">
              <a:avLst/>
            </a:prstGeom>
            <a:solidFill>
              <a:srgbClr val="ffffff"/>
            </a:solidFill>
            <a:ln w="28575">
              <a:solidFill>
                <a:srgbClr val="000000"/>
              </a:solidFill>
              <a:miter/>
            </a:ln>
          </p:spPr>
          <p:style>
            <a:lnRef idx="0"/>
            <a:fillRef idx="0"/>
            <a:effectRef idx="0"/>
            <a:fontRef idx="minor"/>
          </p:style>
        </p:sp>
        <p:sp>
          <p:nvSpPr>
            <p:cNvPr id="2404" name="Line 57"/>
            <p:cNvSpPr/>
            <p:nvPr/>
          </p:nvSpPr>
          <p:spPr>
            <a:xfrm>
              <a:off x="1703160" y="2837880"/>
              <a:ext cx="2017440" cy="5040"/>
            </a:xfrm>
            <a:prstGeom prst="line">
              <a:avLst/>
            </a:prstGeom>
            <a:ln w="28575">
              <a:solidFill>
                <a:srgbClr val="000000"/>
              </a:solidFill>
              <a:round/>
            </a:ln>
          </p:spPr>
          <p:style>
            <a:lnRef idx="0"/>
            <a:fillRef idx="0"/>
            <a:effectRef idx="0"/>
            <a:fontRef idx="minor"/>
          </p:style>
        </p:sp>
        <p:sp>
          <p:nvSpPr>
            <p:cNvPr id="2405" name="CustomShape 58"/>
            <p:cNvSpPr/>
            <p:nvPr/>
          </p:nvSpPr>
          <p:spPr>
            <a:xfrm>
              <a:off x="1944360" y="2921760"/>
              <a:ext cx="1532880" cy="75996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a:p>
              <a:pPr algn="ctr">
                <a:lnSpc>
                  <a:spcPct val="110000"/>
                </a:lnSpc>
                <a:tabLst>
                  <a:tab algn="l" pos="0"/>
                </a:tabLst>
              </a:pPr>
              <a:r>
                <a:rPr b="0" lang="en-US" sz="2000" spc="-1" strike="noStrike">
                  <a:solidFill>
                    <a:srgbClr val="000000"/>
                  </a:solidFill>
                  <a:latin typeface="Tahoma"/>
                  <a:ea typeface="ＭＳ Ｐゴシック"/>
                </a:rPr>
                <a:t>(UDP)</a:t>
              </a:r>
              <a:endParaRPr b="0" lang="en-US" sz="2000" spc="-1" strike="noStrike">
                <a:latin typeface="Arial"/>
              </a:endParaRPr>
            </a:p>
          </p:txBody>
        </p:sp>
        <p:sp>
          <p:nvSpPr>
            <p:cNvPr id="2406" name="Line 59"/>
            <p:cNvSpPr/>
            <p:nvPr/>
          </p:nvSpPr>
          <p:spPr>
            <a:xfrm>
              <a:off x="1713960" y="3691440"/>
              <a:ext cx="2013120" cy="360"/>
            </a:xfrm>
            <a:prstGeom prst="line">
              <a:avLst/>
            </a:prstGeom>
            <a:ln w="28575">
              <a:solidFill>
                <a:srgbClr val="000000"/>
              </a:solidFill>
              <a:round/>
            </a:ln>
          </p:spPr>
          <p:style>
            <a:lnRef idx="0"/>
            <a:fillRef idx="0"/>
            <a:effectRef idx="0"/>
            <a:fontRef idx="minor"/>
          </p:style>
        </p:sp>
        <p:sp>
          <p:nvSpPr>
            <p:cNvPr id="2407" name="CustomShape 60"/>
            <p:cNvSpPr/>
            <p:nvPr/>
          </p:nvSpPr>
          <p:spPr>
            <a:xfrm>
              <a:off x="1801800" y="4622400"/>
              <a:ext cx="18176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2408" name="CustomShape 61"/>
            <p:cNvSpPr/>
            <p:nvPr/>
          </p:nvSpPr>
          <p:spPr>
            <a:xfrm>
              <a:off x="1801800" y="4177440"/>
              <a:ext cx="18176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2409" name="CustomShape 62"/>
            <p:cNvSpPr/>
            <p:nvPr/>
          </p:nvSpPr>
          <p:spPr>
            <a:xfrm>
              <a:off x="1801800" y="3735360"/>
              <a:ext cx="18176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 (IP)</a:t>
              </a:r>
              <a:endParaRPr b="0" lang="en-US" sz="2000" spc="-1" strike="noStrike">
                <a:latin typeface="Arial"/>
              </a:endParaRPr>
            </a:p>
          </p:txBody>
        </p:sp>
        <p:sp>
          <p:nvSpPr>
            <p:cNvPr id="2410" name="Line 63"/>
            <p:cNvSpPr/>
            <p:nvPr/>
          </p:nvSpPr>
          <p:spPr>
            <a:xfrm>
              <a:off x="1709640" y="4163760"/>
              <a:ext cx="2013120" cy="360"/>
            </a:xfrm>
            <a:prstGeom prst="line">
              <a:avLst/>
            </a:prstGeom>
            <a:ln w="28575">
              <a:solidFill>
                <a:srgbClr val="000000"/>
              </a:solidFill>
              <a:round/>
            </a:ln>
          </p:spPr>
          <p:style>
            <a:lnRef idx="0"/>
            <a:fillRef idx="0"/>
            <a:effectRef idx="0"/>
            <a:fontRef idx="minor"/>
          </p:style>
        </p:sp>
        <p:sp>
          <p:nvSpPr>
            <p:cNvPr id="2411" name="Line 64"/>
            <p:cNvSpPr/>
            <p:nvPr/>
          </p:nvSpPr>
          <p:spPr>
            <a:xfrm>
              <a:off x="1705320" y="4617000"/>
              <a:ext cx="2013120" cy="360"/>
            </a:xfrm>
            <a:prstGeom prst="line">
              <a:avLst/>
            </a:prstGeom>
            <a:ln w="28575">
              <a:solidFill>
                <a:srgbClr val="000000"/>
              </a:solidFill>
              <a:round/>
            </a:ln>
          </p:spPr>
          <p:style>
            <a:lnRef idx="0"/>
            <a:fillRef idx="0"/>
            <a:effectRef idx="0"/>
            <a:fontRef idx="minor"/>
          </p:style>
        </p:sp>
        <p:sp>
          <p:nvSpPr>
            <p:cNvPr id="2412" name="CustomShape 65"/>
            <p:cNvSpPr/>
            <p:nvPr/>
          </p:nvSpPr>
          <p:spPr>
            <a:xfrm>
              <a:off x="1766880" y="2373480"/>
              <a:ext cx="18176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application</a:t>
              </a:r>
              <a:endParaRPr b="0" lang="en-US" sz="2000" spc="-1" strike="noStrike">
                <a:latin typeface="Arial"/>
              </a:endParaRPr>
            </a:p>
          </p:txBody>
        </p:sp>
      </p:grpSp>
      <p:grpSp>
        <p:nvGrpSpPr>
          <p:cNvPr id="2413" name="Group 66"/>
          <p:cNvGrpSpPr/>
          <p:nvPr/>
        </p:nvGrpSpPr>
        <p:grpSpPr>
          <a:xfrm>
            <a:off x="500760" y="4943520"/>
            <a:ext cx="1023840" cy="594720"/>
            <a:chOff x="500760" y="4943520"/>
            <a:chExt cx="1023840" cy="594720"/>
          </a:xfrm>
        </p:grpSpPr>
        <p:sp>
          <p:nvSpPr>
            <p:cNvPr id="2414" name="CustomShape 67"/>
            <p:cNvSpPr/>
            <p:nvPr/>
          </p:nvSpPr>
          <p:spPr>
            <a:xfrm>
              <a:off x="500760" y="5150160"/>
              <a:ext cx="1023840" cy="388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415" name="CustomShape 68"/>
            <p:cNvSpPr/>
            <p:nvPr/>
          </p:nvSpPr>
          <p:spPr>
            <a:xfrm>
              <a:off x="501480" y="4943520"/>
              <a:ext cx="1022760" cy="3841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416" name="Group 69"/>
            <p:cNvGrpSpPr/>
            <p:nvPr/>
          </p:nvGrpSpPr>
          <p:grpSpPr>
            <a:xfrm>
              <a:off x="653040" y="4992840"/>
              <a:ext cx="719280" cy="281520"/>
              <a:chOff x="653040" y="4992840"/>
              <a:chExt cx="719280" cy="281520"/>
            </a:xfrm>
          </p:grpSpPr>
          <p:sp>
            <p:nvSpPr>
              <p:cNvPr id="2417" name="CustomShape 70"/>
              <p:cNvSpPr/>
              <p:nvPr/>
            </p:nvSpPr>
            <p:spPr>
              <a:xfrm>
                <a:off x="672840" y="4992840"/>
                <a:ext cx="680400" cy="156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418" name="CustomShape 71"/>
              <p:cNvSpPr/>
              <p:nvPr/>
            </p:nvSpPr>
            <p:spPr>
              <a:xfrm>
                <a:off x="1119960" y="5128560"/>
                <a:ext cx="252360" cy="134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419" name="CustomShape 72"/>
              <p:cNvSpPr/>
              <p:nvPr/>
            </p:nvSpPr>
            <p:spPr>
              <a:xfrm>
                <a:off x="653040" y="5128560"/>
                <a:ext cx="247680" cy="1328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420" name="CustomShape 73"/>
              <p:cNvSpPr/>
              <p:nvPr/>
            </p:nvSpPr>
            <p:spPr>
              <a:xfrm>
                <a:off x="739800" y="5061960"/>
                <a:ext cx="541800" cy="212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421" name="Group 74"/>
          <p:cNvGrpSpPr/>
          <p:nvPr/>
        </p:nvGrpSpPr>
        <p:grpSpPr>
          <a:xfrm>
            <a:off x="2462040" y="2756160"/>
            <a:ext cx="410400" cy="156240"/>
            <a:chOff x="2462040" y="2756160"/>
            <a:chExt cx="410400" cy="156240"/>
          </a:xfrm>
        </p:grpSpPr>
        <p:sp>
          <p:nvSpPr>
            <p:cNvPr id="2422" name="CustomShape 75"/>
            <p:cNvSpPr/>
            <p:nvPr/>
          </p:nvSpPr>
          <p:spPr>
            <a:xfrm>
              <a:off x="2462040" y="2756160"/>
              <a:ext cx="410400" cy="156240"/>
            </a:xfrm>
            <a:prstGeom prst="rect">
              <a:avLst/>
            </a:prstGeom>
            <a:solidFill>
              <a:srgbClr val="ffff00"/>
            </a:solidFill>
            <a:ln w="9525">
              <a:solidFill>
                <a:srgbClr val="000000"/>
              </a:solidFill>
              <a:miter/>
            </a:ln>
          </p:spPr>
          <p:style>
            <a:lnRef idx="0"/>
            <a:fillRef idx="0"/>
            <a:effectRef idx="0"/>
            <a:fontRef idx="minor"/>
          </p:style>
        </p:sp>
        <p:sp>
          <p:nvSpPr>
            <p:cNvPr id="2423" name="CustomShape 76"/>
            <p:cNvSpPr/>
            <p:nvPr/>
          </p:nvSpPr>
          <p:spPr>
            <a:xfrm>
              <a:off x="2543040" y="2776680"/>
              <a:ext cx="243720" cy="118080"/>
            </a:xfrm>
            <a:prstGeom prst="rect">
              <a:avLst/>
            </a:prstGeom>
            <a:solidFill>
              <a:srgbClr val="ffffff"/>
            </a:solidFill>
            <a:ln w="9525">
              <a:solidFill>
                <a:srgbClr val="cc9900"/>
              </a:solidFill>
              <a:miter/>
            </a:ln>
          </p:spPr>
          <p:style>
            <a:lnRef idx="0"/>
            <a:fillRef idx="0"/>
            <a:effectRef idx="0"/>
            <a:fontRef idx="minor"/>
          </p:style>
        </p:sp>
        <p:sp>
          <p:nvSpPr>
            <p:cNvPr id="2424" name="CustomShape 77"/>
            <p:cNvSpPr/>
            <p:nvPr/>
          </p:nvSpPr>
          <p:spPr>
            <a:xfrm>
              <a:off x="2805120" y="2847960"/>
              <a:ext cx="40320" cy="40320"/>
            </a:xfrm>
            <a:prstGeom prst="rect">
              <a:avLst/>
            </a:prstGeom>
            <a:solidFill>
              <a:srgbClr val="cc9900"/>
            </a:solidFill>
            <a:ln w="9525">
              <a:solidFill>
                <a:srgbClr val="cc9900"/>
              </a:solidFill>
              <a:miter/>
            </a:ln>
          </p:spPr>
          <p:style>
            <a:lnRef idx="0"/>
            <a:fillRef idx="0"/>
            <a:effectRef idx="0"/>
            <a:fontRef idx="minor"/>
          </p:style>
        </p:sp>
        <p:sp>
          <p:nvSpPr>
            <p:cNvPr id="2425" name="CustomShape 78"/>
            <p:cNvSpPr/>
            <p:nvPr/>
          </p:nvSpPr>
          <p:spPr>
            <a:xfrm>
              <a:off x="2479680" y="2849760"/>
              <a:ext cx="40320" cy="40320"/>
            </a:xfrm>
            <a:prstGeom prst="rect">
              <a:avLst/>
            </a:prstGeom>
            <a:solidFill>
              <a:srgbClr val="cc9900"/>
            </a:solidFill>
            <a:ln w="9525">
              <a:solidFill>
                <a:srgbClr val="cc9900"/>
              </a:solidFill>
              <a:miter/>
            </a:ln>
          </p:spPr>
          <p:style>
            <a:lnRef idx="0"/>
            <a:fillRef idx="0"/>
            <a:effectRef idx="0"/>
            <a:fontRef idx="minor"/>
          </p:style>
        </p:sp>
      </p:grpSp>
      <p:grpSp>
        <p:nvGrpSpPr>
          <p:cNvPr id="2426" name="Group 79"/>
          <p:cNvGrpSpPr/>
          <p:nvPr/>
        </p:nvGrpSpPr>
        <p:grpSpPr>
          <a:xfrm>
            <a:off x="9681120" y="2673720"/>
            <a:ext cx="410400" cy="156240"/>
            <a:chOff x="9681120" y="2673720"/>
            <a:chExt cx="410400" cy="156240"/>
          </a:xfrm>
        </p:grpSpPr>
        <p:sp>
          <p:nvSpPr>
            <p:cNvPr id="2427" name="CustomShape 80"/>
            <p:cNvSpPr/>
            <p:nvPr/>
          </p:nvSpPr>
          <p:spPr>
            <a:xfrm>
              <a:off x="9681120" y="2673720"/>
              <a:ext cx="410400" cy="156240"/>
            </a:xfrm>
            <a:prstGeom prst="rect">
              <a:avLst/>
            </a:prstGeom>
            <a:solidFill>
              <a:srgbClr val="ffff00"/>
            </a:solidFill>
            <a:ln w="9525">
              <a:solidFill>
                <a:srgbClr val="000000"/>
              </a:solidFill>
              <a:miter/>
            </a:ln>
          </p:spPr>
          <p:style>
            <a:lnRef idx="0"/>
            <a:fillRef idx="0"/>
            <a:effectRef idx="0"/>
            <a:fontRef idx="minor"/>
          </p:style>
        </p:sp>
        <p:sp>
          <p:nvSpPr>
            <p:cNvPr id="2428" name="CustomShape 81"/>
            <p:cNvSpPr/>
            <p:nvPr/>
          </p:nvSpPr>
          <p:spPr>
            <a:xfrm>
              <a:off x="9762120" y="2694240"/>
              <a:ext cx="243720" cy="118080"/>
            </a:xfrm>
            <a:prstGeom prst="rect">
              <a:avLst/>
            </a:prstGeom>
            <a:solidFill>
              <a:srgbClr val="ffffff"/>
            </a:solidFill>
            <a:ln w="9525">
              <a:solidFill>
                <a:srgbClr val="cc9900"/>
              </a:solidFill>
              <a:miter/>
            </a:ln>
          </p:spPr>
          <p:style>
            <a:lnRef idx="0"/>
            <a:fillRef idx="0"/>
            <a:effectRef idx="0"/>
            <a:fontRef idx="minor"/>
          </p:style>
        </p:sp>
        <p:sp>
          <p:nvSpPr>
            <p:cNvPr id="2429" name="CustomShape 82"/>
            <p:cNvSpPr/>
            <p:nvPr/>
          </p:nvSpPr>
          <p:spPr>
            <a:xfrm>
              <a:off x="10024200" y="2765520"/>
              <a:ext cx="40320" cy="40320"/>
            </a:xfrm>
            <a:prstGeom prst="rect">
              <a:avLst/>
            </a:prstGeom>
            <a:solidFill>
              <a:srgbClr val="cc9900"/>
            </a:solidFill>
            <a:ln w="9525">
              <a:solidFill>
                <a:srgbClr val="cc9900"/>
              </a:solidFill>
              <a:miter/>
            </a:ln>
          </p:spPr>
          <p:style>
            <a:lnRef idx="0"/>
            <a:fillRef idx="0"/>
            <a:effectRef idx="0"/>
            <a:fontRef idx="minor"/>
          </p:style>
        </p:sp>
        <p:sp>
          <p:nvSpPr>
            <p:cNvPr id="2430" name="CustomShape 83"/>
            <p:cNvSpPr/>
            <p:nvPr/>
          </p:nvSpPr>
          <p:spPr>
            <a:xfrm>
              <a:off x="9698760" y="2767320"/>
              <a:ext cx="40320" cy="40320"/>
            </a:xfrm>
            <a:prstGeom prst="rect">
              <a:avLst/>
            </a:prstGeom>
            <a:solidFill>
              <a:srgbClr val="cc9900"/>
            </a:solidFill>
            <a:ln w="9525">
              <a:solidFill>
                <a:srgbClr val="cc9900"/>
              </a:solidFill>
              <a:miter/>
            </a:ln>
          </p:spPr>
          <p:style>
            <a:lnRef idx="0"/>
            <a:fillRef idx="0"/>
            <a:effectRef idx="0"/>
            <a:fontRef idx="minor"/>
          </p:style>
        </p:sp>
      </p:grpSp>
      <p:sp>
        <p:nvSpPr>
          <p:cNvPr id="2431" name="CustomShape 84"/>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B1354F4D-7782-403C-9391-78613E3A1C21}" type="slidenum">
              <a:rPr b="0" lang="en-US" sz="1100" spc="-1" strike="noStrike">
                <a:solidFill>
                  <a:srgbClr val="404040"/>
                </a:solidFill>
                <a:latin typeface="Calibri"/>
                <a:ea typeface="DejaVu Sans"/>
              </a:rPr>
              <a:t>28</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432" name="Group 1"/>
          <p:cNvGrpSpPr/>
          <p:nvPr/>
        </p:nvGrpSpPr>
        <p:grpSpPr>
          <a:xfrm>
            <a:off x="2578680" y="4965840"/>
            <a:ext cx="6866640" cy="1026360"/>
            <a:chOff x="2578680" y="4965840"/>
            <a:chExt cx="6866640" cy="1026360"/>
          </a:xfrm>
        </p:grpSpPr>
        <p:sp>
          <p:nvSpPr>
            <p:cNvPr id="2433" name="Line 2"/>
            <p:cNvSpPr/>
            <p:nvPr/>
          </p:nvSpPr>
          <p:spPr>
            <a:xfrm>
              <a:off x="2578680" y="5061960"/>
              <a:ext cx="1582920" cy="3027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2434" name="Group 3"/>
            <p:cNvGrpSpPr/>
            <p:nvPr/>
          </p:nvGrpSpPr>
          <p:grpSpPr>
            <a:xfrm>
              <a:off x="4062600" y="4965840"/>
              <a:ext cx="5382720" cy="1026360"/>
              <a:chOff x="4062600" y="4965840"/>
              <a:chExt cx="5382720" cy="1026360"/>
            </a:xfrm>
          </p:grpSpPr>
          <p:sp>
            <p:nvSpPr>
              <p:cNvPr id="2435" name="Line 4"/>
              <p:cNvSpPr/>
              <p:nvPr/>
            </p:nvSpPr>
            <p:spPr>
              <a:xfrm flipH="1">
                <a:off x="7971840" y="4972680"/>
                <a:ext cx="1473480" cy="47448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2436" name="CustomShape 5"/>
              <p:cNvSpPr/>
              <p:nvPr/>
            </p:nvSpPr>
            <p:spPr>
              <a:xfrm>
                <a:off x="4062600" y="4965840"/>
                <a:ext cx="4034520" cy="1026360"/>
              </a:xfrm>
              <a:custGeom>
                <a:avLst/>
                <a:gdLst/>
                <a:ahLst/>
                <a:rect l="l" t="t" r="r" b="b"/>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w="0">
                <a:noFill/>
              </a:ln>
            </p:spPr>
            <p:style>
              <a:lnRef idx="0"/>
              <a:fillRef idx="0"/>
              <a:effectRef idx="0"/>
              <a:fontRef idx="minor"/>
            </p:style>
            <p:txBody>
              <a:bodyPr lIns="90000" rIns="90000" tIns="45000" bIns="45000">
                <a:noAutofit/>
              </a:bodyPr>
              <a:p>
                <a:pPr>
                  <a:lnSpc>
                    <a:spcPct val="100000"/>
                  </a:lnSpc>
                  <a:tabLst>
                    <a:tab algn="l" pos="0"/>
                  </a:tabLst>
                </a:pPr>
                <a:r>
                  <a:rPr b="0" lang="en-US" sz="2800" spc="-1" strike="noStrike">
                    <a:solidFill>
                      <a:srgbClr val="000000"/>
                    </a:solidFill>
                    <a:latin typeface="Calibri"/>
                    <a:ea typeface="ＭＳ Ｐゴシック"/>
                  </a:rPr>
                  <a:t>             </a:t>
                </a:r>
                <a:endParaRPr b="0" lang="en-US" sz="2800" spc="-1" strike="noStrike">
                  <a:latin typeface="Arial"/>
                </a:endParaRPr>
              </a:p>
            </p:txBody>
          </p:sp>
        </p:grpSp>
      </p:grpSp>
      <p:sp>
        <p:nvSpPr>
          <p:cNvPr id="2437" name="CustomShape 6"/>
          <p:cNvSpPr/>
          <p:nvPr/>
        </p:nvSpPr>
        <p:spPr>
          <a:xfrm>
            <a:off x="10294920" y="2167560"/>
            <a:ext cx="887760" cy="290988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sp>
        <p:nvSpPr>
          <p:cNvPr id="2438" name="CustomShape 7"/>
          <p:cNvSpPr/>
          <p:nvPr/>
        </p:nvSpPr>
        <p:spPr>
          <a:xfrm>
            <a:off x="854280" y="2256480"/>
            <a:ext cx="844200" cy="2919600"/>
          </a:xfrm>
          <a:custGeom>
            <a:avLst/>
            <a:gdLst/>
            <a:ahLst/>
            <a:rect l="l" t="t"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a:gradFill>
          <a:ln w="9525">
            <a:solidFill>
              <a:srgbClr val="dddddd"/>
            </a:solidFill>
            <a:round/>
          </a:ln>
        </p:spPr>
        <p:style>
          <a:lnRef idx="0"/>
          <a:fillRef idx="0"/>
          <a:effectRef idx="0"/>
          <a:fontRef idx="minor"/>
        </p:style>
      </p:sp>
      <p:grpSp>
        <p:nvGrpSpPr>
          <p:cNvPr id="2439" name="Group 8"/>
          <p:cNvGrpSpPr/>
          <p:nvPr/>
        </p:nvGrpSpPr>
        <p:grpSpPr>
          <a:xfrm>
            <a:off x="10955520" y="4246920"/>
            <a:ext cx="547560" cy="1067400"/>
            <a:chOff x="10955520" y="4246920"/>
            <a:chExt cx="547560" cy="1067400"/>
          </a:xfrm>
        </p:grpSpPr>
        <p:sp>
          <p:nvSpPr>
            <p:cNvPr id="2440" name="CustomShape 9"/>
            <p:cNvSpPr/>
            <p:nvPr/>
          </p:nvSpPr>
          <p:spPr>
            <a:xfrm>
              <a:off x="11390760" y="4248720"/>
              <a:ext cx="106560" cy="10184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2441" name="CustomShape 10"/>
            <p:cNvSpPr/>
            <p:nvPr/>
          </p:nvSpPr>
          <p:spPr>
            <a:xfrm>
              <a:off x="10980000" y="4246920"/>
              <a:ext cx="403920" cy="101736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2442" name="CustomShape 11"/>
            <p:cNvSpPr/>
            <p:nvPr/>
          </p:nvSpPr>
          <p:spPr>
            <a:xfrm>
              <a:off x="11411280" y="4309560"/>
              <a:ext cx="62640" cy="9421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2443" name="CustomShape 12"/>
            <p:cNvSpPr/>
            <p:nvPr/>
          </p:nvSpPr>
          <p:spPr>
            <a:xfrm>
              <a:off x="11397240" y="4787640"/>
              <a:ext cx="99000" cy="820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444" name="CustomShape 13"/>
            <p:cNvSpPr/>
            <p:nvPr/>
          </p:nvSpPr>
          <p:spPr>
            <a:xfrm>
              <a:off x="10982160" y="4364640"/>
              <a:ext cx="228600" cy="19440"/>
            </a:xfrm>
            <a:prstGeom prst="rect">
              <a:avLst/>
            </a:prstGeom>
            <a:solidFill>
              <a:srgbClr val="000000"/>
            </a:solidFill>
            <a:ln w="9525">
              <a:solidFill>
                <a:srgbClr val="000000"/>
              </a:solidFill>
              <a:miter/>
            </a:ln>
          </p:spPr>
          <p:style>
            <a:lnRef idx="0"/>
            <a:fillRef idx="0"/>
            <a:effectRef idx="0"/>
            <a:fontRef idx="minor"/>
          </p:style>
        </p:sp>
        <p:grpSp>
          <p:nvGrpSpPr>
            <p:cNvPr id="2445" name="Group 14"/>
            <p:cNvGrpSpPr/>
            <p:nvPr/>
          </p:nvGrpSpPr>
          <p:grpSpPr>
            <a:xfrm>
              <a:off x="11191680" y="4353120"/>
              <a:ext cx="221400" cy="62640"/>
              <a:chOff x="11191680" y="4353120"/>
              <a:chExt cx="221400" cy="62640"/>
            </a:xfrm>
          </p:grpSpPr>
          <p:sp>
            <p:nvSpPr>
              <p:cNvPr id="2446" name="CustomShape 15"/>
              <p:cNvSpPr/>
              <p:nvPr/>
            </p:nvSpPr>
            <p:spPr>
              <a:xfrm>
                <a:off x="11191680" y="4353120"/>
                <a:ext cx="221400" cy="62640"/>
              </a:xfrm>
              <a:prstGeom prst="roundRect">
                <a:avLst>
                  <a:gd name="adj" fmla="val 50000"/>
                </a:avLst>
              </a:prstGeom>
              <a:solidFill>
                <a:srgbClr val="000000"/>
              </a:solidFill>
              <a:ln w="0">
                <a:noFill/>
              </a:ln>
            </p:spPr>
            <p:style>
              <a:lnRef idx="0"/>
              <a:fillRef idx="0"/>
              <a:effectRef idx="0"/>
              <a:fontRef idx="minor"/>
            </p:style>
          </p:sp>
          <p:sp>
            <p:nvSpPr>
              <p:cNvPr id="2447" name="CustomShape 16"/>
              <p:cNvSpPr/>
              <p:nvPr/>
            </p:nvSpPr>
            <p:spPr>
              <a:xfrm>
                <a:off x="11196720" y="4359960"/>
                <a:ext cx="211320" cy="48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448" name="CustomShape 17"/>
            <p:cNvSpPr/>
            <p:nvPr/>
          </p:nvSpPr>
          <p:spPr>
            <a:xfrm>
              <a:off x="10987200" y="4509360"/>
              <a:ext cx="228600" cy="19440"/>
            </a:xfrm>
            <a:prstGeom prst="rect">
              <a:avLst/>
            </a:prstGeom>
            <a:solidFill>
              <a:srgbClr val="000000"/>
            </a:solidFill>
            <a:ln w="9525">
              <a:solidFill>
                <a:srgbClr val="000000"/>
              </a:solidFill>
              <a:miter/>
            </a:ln>
          </p:spPr>
          <p:style>
            <a:lnRef idx="0"/>
            <a:fillRef idx="0"/>
            <a:effectRef idx="0"/>
            <a:fontRef idx="minor"/>
          </p:style>
        </p:sp>
        <p:grpSp>
          <p:nvGrpSpPr>
            <p:cNvPr id="2449" name="Group 18"/>
            <p:cNvGrpSpPr/>
            <p:nvPr/>
          </p:nvGrpSpPr>
          <p:grpSpPr>
            <a:xfrm>
              <a:off x="11189160" y="4500000"/>
              <a:ext cx="221400" cy="67320"/>
              <a:chOff x="11189160" y="4500000"/>
              <a:chExt cx="221400" cy="67320"/>
            </a:xfrm>
          </p:grpSpPr>
          <p:sp>
            <p:nvSpPr>
              <p:cNvPr id="2450" name="CustomShape 19"/>
              <p:cNvSpPr/>
              <p:nvPr/>
            </p:nvSpPr>
            <p:spPr>
              <a:xfrm>
                <a:off x="11189160" y="4500000"/>
                <a:ext cx="221400" cy="67320"/>
              </a:xfrm>
              <a:prstGeom prst="roundRect">
                <a:avLst>
                  <a:gd name="adj" fmla="val 50000"/>
                </a:avLst>
              </a:prstGeom>
              <a:solidFill>
                <a:srgbClr val="000000"/>
              </a:solidFill>
              <a:ln w="0">
                <a:noFill/>
              </a:ln>
            </p:spPr>
            <p:style>
              <a:lnRef idx="0"/>
              <a:fillRef idx="0"/>
              <a:effectRef idx="0"/>
              <a:fontRef idx="minor"/>
            </p:style>
          </p:sp>
          <p:sp>
            <p:nvSpPr>
              <p:cNvPr id="2451" name="CustomShape 20"/>
              <p:cNvSpPr/>
              <p:nvPr/>
            </p:nvSpPr>
            <p:spPr>
              <a:xfrm>
                <a:off x="11194200" y="4506840"/>
                <a:ext cx="211320" cy="43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452" name="CustomShape 21"/>
            <p:cNvSpPr/>
            <p:nvPr/>
          </p:nvSpPr>
          <p:spPr>
            <a:xfrm>
              <a:off x="10985040" y="4661280"/>
              <a:ext cx="228600" cy="19440"/>
            </a:xfrm>
            <a:prstGeom prst="rect">
              <a:avLst/>
            </a:prstGeom>
            <a:solidFill>
              <a:srgbClr val="000000"/>
            </a:solidFill>
            <a:ln w="9525">
              <a:solidFill>
                <a:srgbClr val="000000"/>
              </a:solidFill>
              <a:miter/>
            </a:ln>
          </p:spPr>
          <p:style>
            <a:lnRef idx="0"/>
            <a:fillRef idx="0"/>
            <a:effectRef idx="0"/>
            <a:fontRef idx="minor"/>
          </p:style>
        </p:sp>
        <p:sp>
          <p:nvSpPr>
            <p:cNvPr id="2453" name="CustomShape 22"/>
            <p:cNvSpPr/>
            <p:nvPr/>
          </p:nvSpPr>
          <p:spPr>
            <a:xfrm>
              <a:off x="10989720" y="4793760"/>
              <a:ext cx="226440" cy="19440"/>
            </a:xfrm>
            <a:prstGeom prst="rect">
              <a:avLst/>
            </a:prstGeom>
            <a:solidFill>
              <a:srgbClr val="000000"/>
            </a:solidFill>
            <a:ln w="9525">
              <a:solidFill>
                <a:srgbClr val="000000"/>
              </a:solidFill>
              <a:miter/>
            </a:ln>
          </p:spPr>
          <p:style>
            <a:lnRef idx="0"/>
            <a:fillRef idx="0"/>
            <a:effectRef idx="0"/>
            <a:fontRef idx="minor"/>
          </p:style>
        </p:sp>
        <p:grpSp>
          <p:nvGrpSpPr>
            <p:cNvPr id="2454" name="Group 23"/>
            <p:cNvGrpSpPr/>
            <p:nvPr/>
          </p:nvGrpSpPr>
          <p:grpSpPr>
            <a:xfrm>
              <a:off x="11184480" y="4781880"/>
              <a:ext cx="223560" cy="64800"/>
              <a:chOff x="11184480" y="4781880"/>
              <a:chExt cx="223560" cy="64800"/>
            </a:xfrm>
          </p:grpSpPr>
          <p:sp>
            <p:nvSpPr>
              <p:cNvPr id="2455" name="CustomShape 24"/>
              <p:cNvSpPr/>
              <p:nvPr/>
            </p:nvSpPr>
            <p:spPr>
              <a:xfrm>
                <a:off x="11184480" y="4781880"/>
                <a:ext cx="223560" cy="64800"/>
              </a:xfrm>
              <a:prstGeom prst="roundRect">
                <a:avLst>
                  <a:gd name="adj" fmla="val 50000"/>
                </a:avLst>
              </a:prstGeom>
              <a:solidFill>
                <a:srgbClr val="000000"/>
              </a:solidFill>
              <a:ln w="0">
                <a:noFill/>
              </a:ln>
            </p:spPr>
            <p:style>
              <a:lnRef idx="0"/>
              <a:fillRef idx="0"/>
              <a:effectRef idx="0"/>
              <a:fontRef idx="minor"/>
            </p:style>
          </p:sp>
          <p:sp>
            <p:nvSpPr>
              <p:cNvPr id="2456" name="CustomShape 25"/>
              <p:cNvSpPr/>
              <p:nvPr/>
            </p:nvSpPr>
            <p:spPr>
              <a:xfrm>
                <a:off x="11189160" y="4789080"/>
                <a:ext cx="213840" cy="50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457" name="CustomShape 26"/>
            <p:cNvSpPr/>
            <p:nvPr/>
          </p:nvSpPr>
          <p:spPr>
            <a:xfrm>
              <a:off x="11398680" y="4659840"/>
              <a:ext cx="99000" cy="813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2458" name="Group 27"/>
            <p:cNvGrpSpPr/>
            <p:nvPr/>
          </p:nvGrpSpPr>
          <p:grpSpPr>
            <a:xfrm>
              <a:off x="11186640" y="4646880"/>
              <a:ext cx="221400" cy="60120"/>
              <a:chOff x="11186640" y="4646880"/>
              <a:chExt cx="221400" cy="60120"/>
            </a:xfrm>
          </p:grpSpPr>
          <p:sp>
            <p:nvSpPr>
              <p:cNvPr id="2459" name="CustomShape 28"/>
              <p:cNvSpPr/>
              <p:nvPr/>
            </p:nvSpPr>
            <p:spPr>
              <a:xfrm>
                <a:off x="11186640" y="4646880"/>
                <a:ext cx="221400" cy="60120"/>
              </a:xfrm>
              <a:prstGeom prst="roundRect">
                <a:avLst>
                  <a:gd name="adj" fmla="val 50000"/>
                </a:avLst>
              </a:prstGeom>
              <a:solidFill>
                <a:srgbClr val="000000"/>
              </a:solidFill>
              <a:ln w="0">
                <a:noFill/>
              </a:ln>
            </p:spPr>
            <p:style>
              <a:lnRef idx="0"/>
              <a:fillRef idx="0"/>
              <a:effectRef idx="0"/>
              <a:fontRef idx="minor"/>
            </p:style>
          </p:sp>
          <p:sp>
            <p:nvSpPr>
              <p:cNvPr id="2460" name="CustomShape 29"/>
              <p:cNvSpPr/>
              <p:nvPr/>
            </p:nvSpPr>
            <p:spPr>
              <a:xfrm>
                <a:off x="11191680" y="4654080"/>
                <a:ext cx="211680" cy="45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461" name="CustomShape 30"/>
            <p:cNvSpPr/>
            <p:nvPr/>
          </p:nvSpPr>
          <p:spPr>
            <a:xfrm>
              <a:off x="11383920" y="4246920"/>
              <a:ext cx="24120" cy="101952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2462" name="CustomShape 31"/>
            <p:cNvSpPr/>
            <p:nvPr/>
          </p:nvSpPr>
          <p:spPr>
            <a:xfrm>
              <a:off x="11408040" y="4505040"/>
              <a:ext cx="88920" cy="925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463" name="CustomShape 32"/>
            <p:cNvSpPr/>
            <p:nvPr/>
          </p:nvSpPr>
          <p:spPr>
            <a:xfrm>
              <a:off x="11409120" y="4358880"/>
              <a:ext cx="91800" cy="104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464" name="CustomShape 33"/>
            <p:cNvSpPr/>
            <p:nvPr/>
          </p:nvSpPr>
          <p:spPr>
            <a:xfrm>
              <a:off x="11486160" y="5220360"/>
              <a:ext cx="16920" cy="40680"/>
            </a:xfrm>
            <a:prstGeom prst="ellipse">
              <a:avLst/>
            </a:prstGeom>
            <a:solidFill>
              <a:srgbClr val="333333"/>
            </a:solidFill>
            <a:ln w="0">
              <a:noFill/>
            </a:ln>
          </p:spPr>
          <p:style>
            <a:lnRef idx="0"/>
            <a:fillRef idx="0"/>
            <a:effectRef idx="0"/>
            <a:fontRef idx="minor"/>
          </p:style>
        </p:sp>
        <p:sp>
          <p:nvSpPr>
            <p:cNvPr id="2465" name="CustomShape 34"/>
            <p:cNvSpPr/>
            <p:nvPr/>
          </p:nvSpPr>
          <p:spPr>
            <a:xfrm>
              <a:off x="11404080" y="5222880"/>
              <a:ext cx="92160" cy="867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2466" name="CustomShape 35"/>
            <p:cNvSpPr/>
            <p:nvPr/>
          </p:nvSpPr>
          <p:spPr>
            <a:xfrm>
              <a:off x="10955520" y="5251680"/>
              <a:ext cx="459720" cy="6264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2467" name="CustomShape 36"/>
            <p:cNvSpPr/>
            <p:nvPr/>
          </p:nvSpPr>
          <p:spPr>
            <a:xfrm>
              <a:off x="10980000" y="5266440"/>
              <a:ext cx="411120" cy="3384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2468" name="CustomShape 37"/>
            <p:cNvSpPr/>
            <p:nvPr/>
          </p:nvSpPr>
          <p:spPr>
            <a:xfrm>
              <a:off x="11021400" y="5119200"/>
              <a:ext cx="58320" cy="62640"/>
            </a:xfrm>
            <a:prstGeom prst="ellipse">
              <a:avLst/>
            </a:prstGeom>
            <a:solidFill>
              <a:srgbClr val="33cc33"/>
            </a:solidFill>
            <a:ln w="0">
              <a:noFill/>
            </a:ln>
          </p:spPr>
          <p:style>
            <a:lnRef idx="0"/>
            <a:fillRef idx="0"/>
            <a:effectRef idx="0"/>
            <a:fontRef idx="minor"/>
          </p:style>
        </p:sp>
        <p:sp>
          <p:nvSpPr>
            <p:cNvPr id="2469" name="CustomShape 38"/>
            <p:cNvSpPr/>
            <p:nvPr/>
          </p:nvSpPr>
          <p:spPr>
            <a:xfrm>
              <a:off x="11089440" y="5119200"/>
              <a:ext cx="58320" cy="62640"/>
            </a:xfrm>
            <a:prstGeom prst="ellipse">
              <a:avLst/>
            </a:prstGeom>
            <a:solidFill>
              <a:srgbClr val="ff0000"/>
            </a:solidFill>
            <a:ln w="0">
              <a:noFill/>
            </a:ln>
          </p:spPr>
          <p:style>
            <a:lnRef idx="0"/>
            <a:fillRef idx="0"/>
            <a:effectRef idx="0"/>
            <a:fontRef idx="minor"/>
          </p:style>
        </p:sp>
        <p:sp>
          <p:nvSpPr>
            <p:cNvPr id="2470" name="CustomShape 39"/>
            <p:cNvSpPr/>
            <p:nvPr/>
          </p:nvSpPr>
          <p:spPr>
            <a:xfrm>
              <a:off x="11157480" y="5119200"/>
              <a:ext cx="58320" cy="60120"/>
            </a:xfrm>
            <a:prstGeom prst="ellipse">
              <a:avLst/>
            </a:prstGeom>
            <a:solidFill>
              <a:srgbClr val="33cc33"/>
            </a:solidFill>
            <a:ln w="0">
              <a:noFill/>
            </a:ln>
          </p:spPr>
          <p:style>
            <a:lnRef idx="0"/>
            <a:fillRef idx="0"/>
            <a:effectRef idx="0"/>
            <a:fontRef idx="minor"/>
          </p:style>
        </p:sp>
        <p:sp>
          <p:nvSpPr>
            <p:cNvPr id="2471" name="CustomShape 40"/>
            <p:cNvSpPr/>
            <p:nvPr/>
          </p:nvSpPr>
          <p:spPr>
            <a:xfrm>
              <a:off x="11311200" y="4875840"/>
              <a:ext cx="31320" cy="337320"/>
            </a:xfrm>
            <a:prstGeom prst="rect">
              <a:avLst/>
            </a:prstGeom>
            <a:solidFill>
              <a:srgbClr val="292929"/>
            </a:solidFill>
            <a:ln w="9525">
              <a:solidFill>
                <a:srgbClr val="000000"/>
              </a:solidFill>
              <a:miter/>
            </a:ln>
          </p:spPr>
          <p:style>
            <a:lnRef idx="0"/>
            <a:fillRef idx="0"/>
            <a:effectRef idx="0"/>
            <a:fontRef idx="minor"/>
          </p:style>
        </p:sp>
      </p:grpSp>
      <p:sp>
        <p:nvSpPr>
          <p:cNvPr id="2472" name="CustomShape 41"/>
          <p:cNvSpPr/>
          <p:nvPr/>
        </p:nvSpPr>
        <p:spPr>
          <a:xfrm>
            <a:off x="8494560" y="1538280"/>
            <a:ext cx="203724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SNMP server</a:t>
            </a:r>
            <a:endParaRPr b="0" lang="en-US" sz="2800" spc="-1" strike="noStrike">
              <a:latin typeface="Arial"/>
            </a:endParaRPr>
          </a:p>
        </p:txBody>
      </p:sp>
      <p:sp>
        <p:nvSpPr>
          <p:cNvPr id="2473" name="CustomShape 42"/>
          <p:cNvSpPr/>
          <p:nvPr/>
        </p:nvSpPr>
        <p:spPr>
          <a:xfrm>
            <a:off x="1948320" y="1662840"/>
            <a:ext cx="192924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SNMP client</a:t>
            </a:r>
            <a:endParaRPr b="0" lang="en-US" sz="2800" spc="-1" strike="noStrike">
              <a:latin typeface="Arial"/>
            </a:endParaRPr>
          </a:p>
        </p:txBody>
      </p:sp>
      <p:grpSp>
        <p:nvGrpSpPr>
          <p:cNvPr id="2474" name="Group 43"/>
          <p:cNvGrpSpPr/>
          <p:nvPr/>
        </p:nvGrpSpPr>
        <p:grpSpPr>
          <a:xfrm>
            <a:off x="8510400" y="2078280"/>
            <a:ext cx="1943640" cy="2910240"/>
            <a:chOff x="8510400" y="2078280"/>
            <a:chExt cx="1943640" cy="2910240"/>
          </a:xfrm>
        </p:grpSpPr>
        <p:sp>
          <p:nvSpPr>
            <p:cNvPr id="2475" name="CustomShape 44"/>
            <p:cNvSpPr/>
            <p:nvPr/>
          </p:nvSpPr>
          <p:spPr>
            <a:xfrm>
              <a:off x="8582400" y="2078280"/>
              <a:ext cx="1871640" cy="2796840"/>
            </a:xfrm>
            <a:prstGeom prst="rect">
              <a:avLst/>
            </a:prstGeom>
            <a:solidFill>
              <a:srgbClr val="000099"/>
            </a:solidFill>
            <a:ln w="0">
              <a:noFill/>
            </a:ln>
          </p:spPr>
          <p:style>
            <a:lnRef idx="0"/>
            <a:fillRef idx="0"/>
            <a:effectRef idx="0"/>
            <a:fontRef idx="minor"/>
          </p:style>
        </p:sp>
        <p:sp>
          <p:nvSpPr>
            <p:cNvPr id="2476" name="CustomShape 45"/>
            <p:cNvSpPr/>
            <p:nvPr/>
          </p:nvSpPr>
          <p:spPr>
            <a:xfrm>
              <a:off x="8510400" y="2167560"/>
              <a:ext cx="1853280" cy="2820960"/>
            </a:xfrm>
            <a:prstGeom prst="rect">
              <a:avLst/>
            </a:prstGeom>
            <a:solidFill>
              <a:srgbClr val="ffffff"/>
            </a:solidFill>
            <a:ln w="28575">
              <a:solidFill>
                <a:srgbClr val="000000"/>
              </a:solidFill>
              <a:miter/>
            </a:ln>
          </p:spPr>
          <p:style>
            <a:lnRef idx="0"/>
            <a:fillRef idx="0"/>
            <a:effectRef idx="0"/>
            <a:fontRef idx="minor"/>
          </p:style>
        </p:sp>
        <p:sp>
          <p:nvSpPr>
            <p:cNvPr id="2477" name="Line 46"/>
            <p:cNvSpPr/>
            <p:nvPr/>
          </p:nvSpPr>
          <p:spPr>
            <a:xfrm>
              <a:off x="8523360" y="2748960"/>
              <a:ext cx="1842120" cy="4680"/>
            </a:xfrm>
            <a:prstGeom prst="line">
              <a:avLst/>
            </a:prstGeom>
            <a:ln w="28575">
              <a:solidFill>
                <a:srgbClr val="000000"/>
              </a:solidFill>
              <a:round/>
            </a:ln>
          </p:spPr>
          <p:style>
            <a:lnRef idx="0"/>
            <a:fillRef idx="0"/>
            <a:effectRef idx="0"/>
            <a:fontRef idx="minor"/>
          </p:style>
        </p:sp>
        <p:sp>
          <p:nvSpPr>
            <p:cNvPr id="2478" name="CustomShape 47"/>
            <p:cNvSpPr/>
            <p:nvPr/>
          </p:nvSpPr>
          <p:spPr>
            <a:xfrm>
              <a:off x="8744760" y="2832480"/>
              <a:ext cx="1399320" cy="75996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a:p>
              <a:pPr algn="ctr">
                <a:lnSpc>
                  <a:spcPct val="110000"/>
                </a:lnSpc>
                <a:tabLst>
                  <a:tab algn="l" pos="0"/>
                </a:tabLst>
              </a:pPr>
              <a:r>
                <a:rPr b="0" lang="en-US" sz="2000" spc="-1" strike="noStrike">
                  <a:solidFill>
                    <a:srgbClr val="000000"/>
                  </a:solidFill>
                  <a:latin typeface="Tahoma"/>
                  <a:ea typeface="ＭＳ Ｐゴシック"/>
                </a:rPr>
                <a:t>(UDP)</a:t>
              </a:r>
              <a:endParaRPr b="0" lang="en-US" sz="2000" spc="-1" strike="noStrike">
                <a:latin typeface="Arial"/>
              </a:endParaRPr>
            </a:p>
          </p:txBody>
        </p:sp>
        <p:sp>
          <p:nvSpPr>
            <p:cNvPr id="2479" name="Line 48"/>
            <p:cNvSpPr/>
            <p:nvPr/>
          </p:nvSpPr>
          <p:spPr>
            <a:xfrm>
              <a:off x="8522640" y="3602160"/>
              <a:ext cx="1838160" cy="360"/>
            </a:xfrm>
            <a:prstGeom prst="line">
              <a:avLst/>
            </a:prstGeom>
            <a:ln w="28575">
              <a:solidFill>
                <a:srgbClr val="000000"/>
              </a:solidFill>
              <a:round/>
            </a:ln>
          </p:spPr>
          <p:style>
            <a:lnRef idx="0"/>
            <a:fillRef idx="0"/>
            <a:effectRef idx="0"/>
            <a:fontRef idx="minor"/>
          </p:style>
        </p:sp>
        <p:sp>
          <p:nvSpPr>
            <p:cNvPr id="2480" name="CustomShape 49"/>
            <p:cNvSpPr/>
            <p:nvPr/>
          </p:nvSpPr>
          <p:spPr>
            <a:xfrm>
              <a:off x="8614440" y="4533120"/>
              <a:ext cx="16592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2481" name="CustomShape 50"/>
            <p:cNvSpPr/>
            <p:nvPr/>
          </p:nvSpPr>
          <p:spPr>
            <a:xfrm>
              <a:off x="8614440" y="4088520"/>
              <a:ext cx="16592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2482" name="CustomShape 51"/>
            <p:cNvSpPr/>
            <p:nvPr/>
          </p:nvSpPr>
          <p:spPr>
            <a:xfrm>
              <a:off x="8614440" y="3646080"/>
              <a:ext cx="1659240" cy="75996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 (IP)</a:t>
              </a:r>
              <a:endParaRPr b="0" lang="en-US" sz="2000" spc="-1" strike="noStrike">
                <a:latin typeface="Arial"/>
              </a:endParaRPr>
            </a:p>
          </p:txBody>
        </p:sp>
        <p:sp>
          <p:nvSpPr>
            <p:cNvPr id="2483" name="Line 52"/>
            <p:cNvSpPr/>
            <p:nvPr/>
          </p:nvSpPr>
          <p:spPr>
            <a:xfrm>
              <a:off x="8529120" y="4074840"/>
              <a:ext cx="1838160" cy="360"/>
            </a:xfrm>
            <a:prstGeom prst="line">
              <a:avLst/>
            </a:prstGeom>
            <a:ln w="28575">
              <a:solidFill>
                <a:srgbClr val="000000"/>
              </a:solidFill>
              <a:round/>
            </a:ln>
          </p:spPr>
          <p:style>
            <a:lnRef idx="0"/>
            <a:fillRef idx="0"/>
            <a:effectRef idx="0"/>
            <a:fontRef idx="minor"/>
          </p:style>
        </p:sp>
        <p:sp>
          <p:nvSpPr>
            <p:cNvPr id="2484" name="Line 53"/>
            <p:cNvSpPr/>
            <p:nvPr/>
          </p:nvSpPr>
          <p:spPr>
            <a:xfrm>
              <a:off x="8525160" y="4527360"/>
              <a:ext cx="1838160" cy="360"/>
            </a:xfrm>
            <a:prstGeom prst="line">
              <a:avLst/>
            </a:prstGeom>
            <a:ln w="28575">
              <a:solidFill>
                <a:srgbClr val="000000"/>
              </a:solidFill>
              <a:round/>
            </a:ln>
          </p:spPr>
          <p:style>
            <a:lnRef idx="0"/>
            <a:fillRef idx="0"/>
            <a:effectRef idx="0"/>
            <a:fontRef idx="minor"/>
          </p:style>
        </p:sp>
        <p:sp>
          <p:nvSpPr>
            <p:cNvPr id="2485" name="CustomShape 54"/>
            <p:cNvSpPr/>
            <p:nvPr/>
          </p:nvSpPr>
          <p:spPr>
            <a:xfrm>
              <a:off x="8582400" y="2284200"/>
              <a:ext cx="16592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application</a:t>
              </a:r>
              <a:endParaRPr b="0" lang="en-US" sz="2000" spc="-1" strike="noStrike">
                <a:latin typeface="Arial"/>
              </a:endParaRPr>
            </a:p>
          </p:txBody>
        </p:sp>
      </p:grpSp>
      <p:grpSp>
        <p:nvGrpSpPr>
          <p:cNvPr id="2486" name="Group 55"/>
          <p:cNvGrpSpPr/>
          <p:nvPr/>
        </p:nvGrpSpPr>
        <p:grpSpPr>
          <a:xfrm>
            <a:off x="1687680" y="2167560"/>
            <a:ext cx="2129400" cy="2909880"/>
            <a:chOff x="1687680" y="2167560"/>
            <a:chExt cx="2129400" cy="2909880"/>
          </a:xfrm>
        </p:grpSpPr>
        <p:sp>
          <p:nvSpPr>
            <p:cNvPr id="2487" name="CustomShape 56"/>
            <p:cNvSpPr/>
            <p:nvPr/>
          </p:nvSpPr>
          <p:spPr>
            <a:xfrm>
              <a:off x="1766880" y="2167560"/>
              <a:ext cx="2050200" cy="2796840"/>
            </a:xfrm>
            <a:prstGeom prst="rect">
              <a:avLst/>
            </a:prstGeom>
            <a:solidFill>
              <a:srgbClr val="000099"/>
            </a:solidFill>
            <a:ln w="0">
              <a:noFill/>
            </a:ln>
          </p:spPr>
          <p:style>
            <a:lnRef idx="0"/>
            <a:fillRef idx="0"/>
            <a:effectRef idx="0"/>
            <a:fontRef idx="minor"/>
          </p:style>
        </p:sp>
        <p:sp>
          <p:nvSpPr>
            <p:cNvPr id="2488" name="CustomShape 57"/>
            <p:cNvSpPr/>
            <p:nvPr/>
          </p:nvSpPr>
          <p:spPr>
            <a:xfrm>
              <a:off x="1687680" y="2256480"/>
              <a:ext cx="2030040" cy="2820960"/>
            </a:xfrm>
            <a:prstGeom prst="rect">
              <a:avLst/>
            </a:prstGeom>
            <a:solidFill>
              <a:srgbClr val="ffffff"/>
            </a:solidFill>
            <a:ln w="28575">
              <a:solidFill>
                <a:srgbClr val="000000"/>
              </a:solidFill>
              <a:miter/>
            </a:ln>
          </p:spPr>
          <p:style>
            <a:lnRef idx="0"/>
            <a:fillRef idx="0"/>
            <a:effectRef idx="0"/>
            <a:fontRef idx="minor"/>
          </p:style>
        </p:sp>
        <p:sp>
          <p:nvSpPr>
            <p:cNvPr id="2489" name="Line 58"/>
            <p:cNvSpPr/>
            <p:nvPr/>
          </p:nvSpPr>
          <p:spPr>
            <a:xfrm>
              <a:off x="1703160" y="2837880"/>
              <a:ext cx="2017440" cy="5040"/>
            </a:xfrm>
            <a:prstGeom prst="line">
              <a:avLst/>
            </a:prstGeom>
            <a:ln w="28575">
              <a:solidFill>
                <a:srgbClr val="000000"/>
              </a:solidFill>
              <a:round/>
            </a:ln>
          </p:spPr>
          <p:style>
            <a:lnRef idx="0"/>
            <a:fillRef idx="0"/>
            <a:effectRef idx="0"/>
            <a:fontRef idx="minor"/>
          </p:style>
        </p:sp>
        <p:sp>
          <p:nvSpPr>
            <p:cNvPr id="2490" name="CustomShape 59"/>
            <p:cNvSpPr/>
            <p:nvPr/>
          </p:nvSpPr>
          <p:spPr>
            <a:xfrm>
              <a:off x="1944360" y="2921760"/>
              <a:ext cx="1532880" cy="75996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a:p>
              <a:pPr algn="ctr">
                <a:lnSpc>
                  <a:spcPct val="110000"/>
                </a:lnSpc>
                <a:tabLst>
                  <a:tab algn="l" pos="0"/>
                </a:tabLst>
              </a:pPr>
              <a:r>
                <a:rPr b="0" lang="en-US" sz="2000" spc="-1" strike="noStrike">
                  <a:solidFill>
                    <a:srgbClr val="000000"/>
                  </a:solidFill>
                  <a:latin typeface="Tahoma"/>
                  <a:ea typeface="ＭＳ Ｐゴシック"/>
                </a:rPr>
                <a:t>(UDP)</a:t>
              </a:r>
              <a:endParaRPr b="0" lang="en-US" sz="2000" spc="-1" strike="noStrike">
                <a:latin typeface="Arial"/>
              </a:endParaRPr>
            </a:p>
          </p:txBody>
        </p:sp>
        <p:sp>
          <p:nvSpPr>
            <p:cNvPr id="2491" name="Line 60"/>
            <p:cNvSpPr/>
            <p:nvPr/>
          </p:nvSpPr>
          <p:spPr>
            <a:xfrm>
              <a:off x="1713960" y="3691440"/>
              <a:ext cx="2013120" cy="360"/>
            </a:xfrm>
            <a:prstGeom prst="line">
              <a:avLst/>
            </a:prstGeom>
            <a:ln w="28575">
              <a:solidFill>
                <a:srgbClr val="000000"/>
              </a:solidFill>
              <a:round/>
            </a:ln>
          </p:spPr>
          <p:style>
            <a:lnRef idx="0"/>
            <a:fillRef idx="0"/>
            <a:effectRef idx="0"/>
            <a:fontRef idx="minor"/>
          </p:style>
        </p:sp>
        <p:sp>
          <p:nvSpPr>
            <p:cNvPr id="2492" name="CustomShape 61"/>
            <p:cNvSpPr/>
            <p:nvPr/>
          </p:nvSpPr>
          <p:spPr>
            <a:xfrm>
              <a:off x="1801800" y="4622400"/>
              <a:ext cx="18176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2493" name="CustomShape 62"/>
            <p:cNvSpPr/>
            <p:nvPr/>
          </p:nvSpPr>
          <p:spPr>
            <a:xfrm>
              <a:off x="1801800" y="4177440"/>
              <a:ext cx="18176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2494" name="CustomShape 63"/>
            <p:cNvSpPr/>
            <p:nvPr/>
          </p:nvSpPr>
          <p:spPr>
            <a:xfrm>
              <a:off x="1801800" y="3735360"/>
              <a:ext cx="18176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 (IP)</a:t>
              </a:r>
              <a:endParaRPr b="0" lang="en-US" sz="2000" spc="-1" strike="noStrike">
                <a:latin typeface="Arial"/>
              </a:endParaRPr>
            </a:p>
          </p:txBody>
        </p:sp>
        <p:sp>
          <p:nvSpPr>
            <p:cNvPr id="2495" name="Line 64"/>
            <p:cNvSpPr/>
            <p:nvPr/>
          </p:nvSpPr>
          <p:spPr>
            <a:xfrm>
              <a:off x="1709640" y="4163760"/>
              <a:ext cx="2013120" cy="360"/>
            </a:xfrm>
            <a:prstGeom prst="line">
              <a:avLst/>
            </a:prstGeom>
            <a:ln w="28575">
              <a:solidFill>
                <a:srgbClr val="000000"/>
              </a:solidFill>
              <a:round/>
            </a:ln>
          </p:spPr>
          <p:style>
            <a:lnRef idx="0"/>
            <a:fillRef idx="0"/>
            <a:effectRef idx="0"/>
            <a:fontRef idx="minor"/>
          </p:style>
        </p:sp>
        <p:sp>
          <p:nvSpPr>
            <p:cNvPr id="2496" name="Line 65"/>
            <p:cNvSpPr/>
            <p:nvPr/>
          </p:nvSpPr>
          <p:spPr>
            <a:xfrm>
              <a:off x="1705320" y="4617000"/>
              <a:ext cx="2013120" cy="360"/>
            </a:xfrm>
            <a:prstGeom prst="line">
              <a:avLst/>
            </a:prstGeom>
            <a:ln w="28575">
              <a:solidFill>
                <a:srgbClr val="000000"/>
              </a:solidFill>
              <a:round/>
            </a:ln>
          </p:spPr>
          <p:style>
            <a:lnRef idx="0"/>
            <a:fillRef idx="0"/>
            <a:effectRef idx="0"/>
            <a:fontRef idx="minor"/>
          </p:style>
        </p:sp>
        <p:sp>
          <p:nvSpPr>
            <p:cNvPr id="2497" name="CustomShape 66"/>
            <p:cNvSpPr/>
            <p:nvPr/>
          </p:nvSpPr>
          <p:spPr>
            <a:xfrm>
              <a:off x="1766880" y="2373480"/>
              <a:ext cx="18176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application</a:t>
              </a:r>
              <a:endParaRPr b="0" lang="en-US" sz="2000" spc="-1" strike="noStrike">
                <a:latin typeface="Arial"/>
              </a:endParaRPr>
            </a:p>
          </p:txBody>
        </p:sp>
      </p:grpSp>
      <p:grpSp>
        <p:nvGrpSpPr>
          <p:cNvPr id="2498" name="Group 67"/>
          <p:cNvGrpSpPr/>
          <p:nvPr/>
        </p:nvGrpSpPr>
        <p:grpSpPr>
          <a:xfrm>
            <a:off x="500760" y="4943520"/>
            <a:ext cx="1023840" cy="594720"/>
            <a:chOff x="500760" y="4943520"/>
            <a:chExt cx="1023840" cy="594720"/>
          </a:xfrm>
        </p:grpSpPr>
        <p:sp>
          <p:nvSpPr>
            <p:cNvPr id="2499" name="CustomShape 68"/>
            <p:cNvSpPr/>
            <p:nvPr/>
          </p:nvSpPr>
          <p:spPr>
            <a:xfrm>
              <a:off x="500760" y="5150160"/>
              <a:ext cx="1023840" cy="388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500" name="CustomShape 69"/>
            <p:cNvSpPr/>
            <p:nvPr/>
          </p:nvSpPr>
          <p:spPr>
            <a:xfrm>
              <a:off x="501480" y="4943520"/>
              <a:ext cx="1022760" cy="3841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501" name="Group 70"/>
            <p:cNvGrpSpPr/>
            <p:nvPr/>
          </p:nvGrpSpPr>
          <p:grpSpPr>
            <a:xfrm>
              <a:off x="653040" y="4992840"/>
              <a:ext cx="719280" cy="281520"/>
              <a:chOff x="653040" y="4992840"/>
              <a:chExt cx="719280" cy="281520"/>
            </a:xfrm>
          </p:grpSpPr>
          <p:sp>
            <p:nvSpPr>
              <p:cNvPr id="2502" name="CustomShape 71"/>
              <p:cNvSpPr/>
              <p:nvPr/>
            </p:nvSpPr>
            <p:spPr>
              <a:xfrm>
                <a:off x="672840" y="4992840"/>
                <a:ext cx="680400" cy="156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503" name="CustomShape 72"/>
              <p:cNvSpPr/>
              <p:nvPr/>
            </p:nvSpPr>
            <p:spPr>
              <a:xfrm>
                <a:off x="1119960" y="5128560"/>
                <a:ext cx="252360" cy="134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504" name="CustomShape 73"/>
              <p:cNvSpPr/>
              <p:nvPr/>
            </p:nvSpPr>
            <p:spPr>
              <a:xfrm>
                <a:off x="653040" y="5128560"/>
                <a:ext cx="247680" cy="1328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505" name="CustomShape 74"/>
              <p:cNvSpPr/>
              <p:nvPr/>
            </p:nvSpPr>
            <p:spPr>
              <a:xfrm>
                <a:off x="739800" y="5061960"/>
                <a:ext cx="541800" cy="212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2506" name="CustomShape 75"/>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a3"/>
                </a:solidFill>
                <a:latin typeface="Calibri Light"/>
                <a:ea typeface="DejaVu Sans"/>
              </a:rPr>
              <a:t>UDP: Transport Layer Actions</a:t>
            </a:r>
            <a:endParaRPr b="0" lang="en-US" sz="4400" spc="-1" strike="noStrike">
              <a:latin typeface="Arial"/>
            </a:endParaRPr>
          </a:p>
        </p:txBody>
      </p:sp>
      <p:grpSp>
        <p:nvGrpSpPr>
          <p:cNvPr id="2507" name="Group 76"/>
          <p:cNvGrpSpPr/>
          <p:nvPr/>
        </p:nvGrpSpPr>
        <p:grpSpPr>
          <a:xfrm>
            <a:off x="2462040" y="2756160"/>
            <a:ext cx="410400" cy="156240"/>
            <a:chOff x="2462040" y="2756160"/>
            <a:chExt cx="410400" cy="156240"/>
          </a:xfrm>
        </p:grpSpPr>
        <p:sp>
          <p:nvSpPr>
            <p:cNvPr id="2508" name="CustomShape 77"/>
            <p:cNvSpPr/>
            <p:nvPr/>
          </p:nvSpPr>
          <p:spPr>
            <a:xfrm>
              <a:off x="2462040" y="2756160"/>
              <a:ext cx="410400" cy="156240"/>
            </a:xfrm>
            <a:prstGeom prst="rect">
              <a:avLst/>
            </a:prstGeom>
            <a:solidFill>
              <a:srgbClr val="ffff00"/>
            </a:solidFill>
            <a:ln w="9525">
              <a:solidFill>
                <a:srgbClr val="000000"/>
              </a:solidFill>
              <a:miter/>
            </a:ln>
          </p:spPr>
          <p:style>
            <a:lnRef idx="0"/>
            <a:fillRef idx="0"/>
            <a:effectRef idx="0"/>
            <a:fontRef idx="minor"/>
          </p:style>
        </p:sp>
        <p:sp>
          <p:nvSpPr>
            <p:cNvPr id="2509" name="CustomShape 78"/>
            <p:cNvSpPr/>
            <p:nvPr/>
          </p:nvSpPr>
          <p:spPr>
            <a:xfrm>
              <a:off x="2543040" y="2776680"/>
              <a:ext cx="243720" cy="118080"/>
            </a:xfrm>
            <a:prstGeom prst="rect">
              <a:avLst/>
            </a:prstGeom>
            <a:solidFill>
              <a:srgbClr val="ffffff"/>
            </a:solidFill>
            <a:ln w="9525">
              <a:solidFill>
                <a:srgbClr val="cc9900"/>
              </a:solidFill>
              <a:miter/>
            </a:ln>
          </p:spPr>
          <p:style>
            <a:lnRef idx="0"/>
            <a:fillRef idx="0"/>
            <a:effectRef idx="0"/>
            <a:fontRef idx="minor"/>
          </p:style>
        </p:sp>
        <p:sp>
          <p:nvSpPr>
            <p:cNvPr id="2510" name="CustomShape 79"/>
            <p:cNvSpPr/>
            <p:nvPr/>
          </p:nvSpPr>
          <p:spPr>
            <a:xfrm>
              <a:off x="2805120" y="2847960"/>
              <a:ext cx="40320" cy="40320"/>
            </a:xfrm>
            <a:prstGeom prst="rect">
              <a:avLst/>
            </a:prstGeom>
            <a:solidFill>
              <a:srgbClr val="cc9900"/>
            </a:solidFill>
            <a:ln w="9525">
              <a:solidFill>
                <a:srgbClr val="cc9900"/>
              </a:solidFill>
              <a:miter/>
            </a:ln>
          </p:spPr>
          <p:style>
            <a:lnRef idx="0"/>
            <a:fillRef idx="0"/>
            <a:effectRef idx="0"/>
            <a:fontRef idx="minor"/>
          </p:style>
        </p:sp>
        <p:sp>
          <p:nvSpPr>
            <p:cNvPr id="2511" name="CustomShape 80"/>
            <p:cNvSpPr/>
            <p:nvPr/>
          </p:nvSpPr>
          <p:spPr>
            <a:xfrm>
              <a:off x="2479680" y="2849760"/>
              <a:ext cx="40320" cy="40320"/>
            </a:xfrm>
            <a:prstGeom prst="rect">
              <a:avLst/>
            </a:prstGeom>
            <a:solidFill>
              <a:srgbClr val="cc9900"/>
            </a:solidFill>
            <a:ln w="9525">
              <a:solidFill>
                <a:srgbClr val="cc9900"/>
              </a:solidFill>
              <a:miter/>
            </a:ln>
          </p:spPr>
          <p:style>
            <a:lnRef idx="0"/>
            <a:fillRef idx="0"/>
            <a:effectRef idx="0"/>
            <a:fontRef idx="minor"/>
          </p:style>
        </p:sp>
      </p:grpSp>
      <p:grpSp>
        <p:nvGrpSpPr>
          <p:cNvPr id="2512" name="Group 81"/>
          <p:cNvGrpSpPr/>
          <p:nvPr/>
        </p:nvGrpSpPr>
        <p:grpSpPr>
          <a:xfrm>
            <a:off x="9681120" y="2673720"/>
            <a:ext cx="410400" cy="156240"/>
            <a:chOff x="9681120" y="2673720"/>
            <a:chExt cx="410400" cy="156240"/>
          </a:xfrm>
        </p:grpSpPr>
        <p:sp>
          <p:nvSpPr>
            <p:cNvPr id="2513" name="CustomShape 82"/>
            <p:cNvSpPr/>
            <p:nvPr/>
          </p:nvSpPr>
          <p:spPr>
            <a:xfrm>
              <a:off x="9681120" y="2673720"/>
              <a:ext cx="410400" cy="156240"/>
            </a:xfrm>
            <a:prstGeom prst="rect">
              <a:avLst/>
            </a:prstGeom>
            <a:solidFill>
              <a:srgbClr val="ffff00"/>
            </a:solidFill>
            <a:ln w="9525">
              <a:solidFill>
                <a:srgbClr val="000000"/>
              </a:solidFill>
              <a:miter/>
            </a:ln>
          </p:spPr>
          <p:style>
            <a:lnRef idx="0"/>
            <a:fillRef idx="0"/>
            <a:effectRef idx="0"/>
            <a:fontRef idx="minor"/>
          </p:style>
        </p:sp>
        <p:sp>
          <p:nvSpPr>
            <p:cNvPr id="2514" name="CustomShape 83"/>
            <p:cNvSpPr/>
            <p:nvPr/>
          </p:nvSpPr>
          <p:spPr>
            <a:xfrm>
              <a:off x="9762120" y="2694240"/>
              <a:ext cx="243720" cy="118080"/>
            </a:xfrm>
            <a:prstGeom prst="rect">
              <a:avLst/>
            </a:prstGeom>
            <a:solidFill>
              <a:srgbClr val="ffffff"/>
            </a:solidFill>
            <a:ln w="9525">
              <a:solidFill>
                <a:srgbClr val="cc9900"/>
              </a:solidFill>
              <a:miter/>
            </a:ln>
          </p:spPr>
          <p:style>
            <a:lnRef idx="0"/>
            <a:fillRef idx="0"/>
            <a:effectRef idx="0"/>
            <a:fontRef idx="minor"/>
          </p:style>
        </p:sp>
        <p:sp>
          <p:nvSpPr>
            <p:cNvPr id="2515" name="CustomShape 84"/>
            <p:cNvSpPr/>
            <p:nvPr/>
          </p:nvSpPr>
          <p:spPr>
            <a:xfrm>
              <a:off x="10024200" y="2765520"/>
              <a:ext cx="40320" cy="40320"/>
            </a:xfrm>
            <a:prstGeom prst="rect">
              <a:avLst/>
            </a:prstGeom>
            <a:solidFill>
              <a:srgbClr val="cc9900"/>
            </a:solidFill>
            <a:ln w="9525">
              <a:solidFill>
                <a:srgbClr val="cc9900"/>
              </a:solidFill>
              <a:miter/>
            </a:ln>
          </p:spPr>
          <p:style>
            <a:lnRef idx="0"/>
            <a:fillRef idx="0"/>
            <a:effectRef idx="0"/>
            <a:fontRef idx="minor"/>
          </p:style>
        </p:sp>
        <p:sp>
          <p:nvSpPr>
            <p:cNvPr id="2516" name="CustomShape 85"/>
            <p:cNvSpPr/>
            <p:nvPr/>
          </p:nvSpPr>
          <p:spPr>
            <a:xfrm>
              <a:off x="9698760" y="2767320"/>
              <a:ext cx="40320" cy="40320"/>
            </a:xfrm>
            <a:prstGeom prst="rect">
              <a:avLst/>
            </a:prstGeom>
            <a:solidFill>
              <a:srgbClr val="cc9900"/>
            </a:solidFill>
            <a:ln w="9525">
              <a:solidFill>
                <a:srgbClr val="cc9900"/>
              </a:solidFill>
              <a:miter/>
            </a:ln>
          </p:spPr>
          <p:style>
            <a:lnRef idx="0"/>
            <a:fillRef idx="0"/>
            <a:effectRef idx="0"/>
            <a:fontRef idx="minor"/>
          </p:style>
        </p:sp>
      </p:grpSp>
      <p:sp>
        <p:nvSpPr>
          <p:cNvPr id="2517" name="CustomShape 86"/>
          <p:cNvSpPr/>
          <p:nvPr/>
        </p:nvSpPr>
        <p:spPr>
          <a:xfrm>
            <a:off x="4212360" y="1830600"/>
            <a:ext cx="3895920" cy="9428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DejaVu Sans"/>
              </a:rPr>
              <a:t>UDP sender actions:</a:t>
            </a:r>
            <a:endParaRPr b="0" lang="en-US" sz="2800" spc="-1" strike="noStrike">
              <a:latin typeface="Arial"/>
            </a:endParaRPr>
          </a:p>
          <a:p>
            <a:pPr>
              <a:lnSpc>
                <a:spcPct val="100000"/>
              </a:lnSpc>
              <a:tabLst>
                <a:tab algn="l" pos="0"/>
              </a:tabLst>
            </a:pPr>
            <a:endParaRPr b="0" lang="en-US" sz="2800" spc="-1" strike="noStrike">
              <a:latin typeface="Arial"/>
            </a:endParaRPr>
          </a:p>
        </p:txBody>
      </p:sp>
      <p:sp>
        <p:nvSpPr>
          <p:cNvPr id="2518" name="CustomShape 87"/>
          <p:cNvSpPr/>
          <p:nvPr/>
        </p:nvSpPr>
        <p:spPr>
          <a:xfrm>
            <a:off x="8502120" y="2078280"/>
            <a:ext cx="1984320" cy="293580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p:style>
      </p:sp>
      <p:grpSp>
        <p:nvGrpSpPr>
          <p:cNvPr id="2519" name="Group 88"/>
          <p:cNvGrpSpPr/>
          <p:nvPr/>
        </p:nvGrpSpPr>
        <p:grpSpPr>
          <a:xfrm>
            <a:off x="9130320" y="2303280"/>
            <a:ext cx="1256400" cy="363960"/>
            <a:chOff x="9130320" y="2303280"/>
            <a:chExt cx="1256400" cy="363960"/>
          </a:xfrm>
        </p:grpSpPr>
        <p:sp>
          <p:nvSpPr>
            <p:cNvPr id="2520" name="CustomShape 89"/>
            <p:cNvSpPr/>
            <p:nvPr/>
          </p:nvSpPr>
          <p:spPr>
            <a:xfrm>
              <a:off x="9160200" y="2369880"/>
              <a:ext cx="1138320" cy="24408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p:style>
        </p:sp>
        <p:sp>
          <p:nvSpPr>
            <p:cNvPr id="2521" name="CustomShape 90"/>
            <p:cNvSpPr/>
            <p:nvPr/>
          </p:nvSpPr>
          <p:spPr>
            <a:xfrm>
              <a:off x="9130320" y="2303280"/>
              <a:ext cx="125640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SNMP msg</a:t>
              </a:r>
              <a:endParaRPr b="0" lang="en-US" sz="1800" spc="-1" strike="noStrike">
                <a:latin typeface="Arial"/>
              </a:endParaRPr>
            </a:p>
          </p:txBody>
        </p:sp>
      </p:grpSp>
      <p:sp>
        <p:nvSpPr>
          <p:cNvPr id="2522" name="CustomShape 91"/>
          <p:cNvSpPr/>
          <p:nvPr/>
        </p:nvSpPr>
        <p:spPr>
          <a:xfrm>
            <a:off x="4391640" y="2325240"/>
            <a:ext cx="3822840" cy="711000"/>
          </a:xfrm>
          <a:prstGeom prst="rect">
            <a:avLst/>
          </a:prstGeom>
          <a:noFill/>
          <a:ln w="0">
            <a:noFill/>
          </a:ln>
        </p:spPr>
        <p:style>
          <a:lnRef idx="0"/>
          <a:fillRef idx="0"/>
          <a:effectRef idx="0"/>
          <a:fontRef idx="minor"/>
        </p:style>
        <p:txBody>
          <a:bodyPr lIns="90000" rIns="90000" tIns="45000" bIns="45000">
            <a:spAutoFit/>
          </a:bodyPr>
          <a:p>
            <a:pPr marL="285840" indent="-216720">
              <a:lnSpc>
                <a:spcPct val="85000"/>
              </a:lnSpc>
              <a:buClr>
                <a:srgbClr val="0200a3"/>
              </a:buClr>
              <a:buFont typeface="Wingdings" charset="2"/>
              <a:buChar char=""/>
            </a:pPr>
            <a:r>
              <a:rPr b="0" lang="en-US" sz="2400" spc="-1" strike="noStrike">
                <a:solidFill>
                  <a:srgbClr val="000000"/>
                </a:solidFill>
                <a:latin typeface="Calibri"/>
                <a:ea typeface="DejaVu Sans"/>
              </a:rPr>
              <a:t>is passed an application-layer message</a:t>
            </a:r>
            <a:endParaRPr b="0" lang="en-US" sz="2400" spc="-1" strike="noStrike">
              <a:latin typeface="Arial"/>
            </a:endParaRPr>
          </a:p>
        </p:txBody>
      </p:sp>
      <p:sp>
        <p:nvSpPr>
          <p:cNvPr id="2523" name="CustomShape 92"/>
          <p:cNvSpPr/>
          <p:nvPr/>
        </p:nvSpPr>
        <p:spPr>
          <a:xfrm>
            <a:off x="4388040" y="2990880"/>
            <a:ext cx="3822840" cy="711000"/>
          </a:xfrm>
          <a:prstGeom prst="rect">
            <a:avLst/>
          </a:prstGeom>
          <a:noFill/>
          <a:ln w="0">
            <a:noFill/>
          </a:ln>
        </p:spPr>
        <p:style>
          <a:lnRef idx="0"/>
          <a:fillRef idx="0"/>
          <a:effectRef idx="0"/>
          <a:fontRef idx="minor"/>
        </p:style>
        <p:txBody>
          <a:bodyPr lIns="90000" rIns="90000" tIns="45000" bIns="45000">
            <a:spAutoFit/>
          </a:bodyPr>
          <a:p>
            <a:pPr marL="285840" indent="-216720">
              <a:lnSpc>
                <a:spcPct val="85000"/>
              </a:lnSpc>
              <a:buClr>
                <a:srgbClr val="0200a3"/>
              </a:buClr>
              <a:buFont typeface="Wingdings" charset="2"/>
              <a:buChar char=""/>
            </a:pPr>
            <a:r>
              <a:rPr b="0" lang="en-US" sz="2400" spc="-1" strike="noStrike">
                <a:solidFill>
                  <a:srgbClr val="000000"/>
                </a:solidFill>
                <a:latin typeface="Calibri"/>
                <a:ea typeface="DejaVu Sans"/>
              </a:rPr>
              <a:t>determines UDP segment header fields values</a:t>
            </a:r>
            <a:endParaRPr b="0" lang="en-US" sz="2400" spc="-1" strike="noStrike">
              <a:latin typeface="Arial"/>
            </a:endParaRPr>
          </a:p>
        </p:txBody>
      </p:sp>
      <p:sp>
        <p:nvSpPr>
          <p:cNvPr id="2524" name="CustomShape 93"/>
          <p:cNvSpPr/>
          <p:nvPr/>
        </p:nvSpPr>
        <p:spPr>
          <a:xfrm>
            <a:off x="4376520" y="3592800"/>
            <a:ext cx="3822840" cy="455400"/>
          </a:xfrm>
          <a:prstGeom prst="rect">
            <a:avLst/>
          </a:prstGeom>
          <a:noFill/>
          <a:ln w="0">
            <a:noFill/>
          </a:ln>
        </p:spPr>
        <p:style>
          <a:lnRef idx="0"/>
          <a:fillRef idx="0"/>
          <a:effectRef idx="0"/>
          <a:fontRef idx="minor"/>
        </p:style>
        <p:txBody>
          <a:bodyPr lIns="90000" rIns="90000" tIns="45000" bIns="45000">
            <a:spAutoFit/>
          </a:bodyPr>
          <a:p>
            <a:pPr marL="285840" indent="-216720">
              <a:lnSpc>
                <a:spcPct val="100000"/>
              </a:lnSpc>
              <a:buClr>
                <a:srgbClr val="0200a3"/>
              </a:buClr>
              <a:buFont typeface="Wingdings" charset="2"/>
              <a:buChar char=""/>
            </a:pPr>
            <a:r>
              <a:rPr b="0" lang="en-US" sz="2400" spc="-1" strike="noStrike">
                <a:solidFill>
                  <a:srgbClr val="000000"/>
                </a:solidFill>
                <a:latin typeface="Calibri"/>
                <a:ea typeface="DejaVu Sans"/>
              </a:rPr>
              <a:t>creates UDP segment</a:t>
            </a:r>
            <a:endParaRPr b="0" lang="en-US" sz="2400" spc="-1" strike="noStrike">
              <a:latin typeface="Arial"/>
            </a:endParaRPr>
          </a:p>
        </p:txBody>
      </p:sp>
      <p:sp>
        <p:nvSpPr>
          <p:cNvPr id="2525" name="CustomShape 94"/>
          <p:cNvSpPr/>
          <p:nvPr/>
        </p:nvSpPr>
        <p:spPr>
          <a:xfrm>
            <a:off x="4381200" y="4025160"/>
            <a:ext cx="3822840" cy="455400"/>
          </a:xfrm>
          <a:prstGeom prst="rect">
            <a:avLst/>
          </a:prstGeom>
          <a:noFill/>
          <a:ln w="0">
            <a:noFill/>
          </a:ln>
        </p:spPr>
        <p:style>
          <a:lnRef idx="0"/>
          <a:fillRef idx="0"/>
          <a:effectRef idx="0"/>
          <a:fontRef idx="minor"/>
        </p:style>
        <p:txBody>
          <a:bodyPr lIns="90000" rIns="90000" tIns="45000" bIns="45000">
            <a:spAutoFit/>
          </a:bodyPr>
          <a:p>
            <a:pPr marL="285840" indent="-216720">
              <a:lnSpc>
                <a:spcPct val="100000"/>
              </a:lnSpc>
              <a:buClr>
                <a:srgbClr val="0200a3"/>
              </a:buClr>
              <a:buFont typeface="Wingdings" charset="2"/>
              <a:buChar char=""/>
            </a:pPr>
            <a:r>
              <a:rPr b="0" lang="en-US" sz="2400" spc="-1" strike="noStrike">
                <a:solidFill>
                  <a:srgbClr val="000000"/>
                </a:solidFill>
                <a:latin typeface="Calibri"/>
                <a:ea typeface="DejaVu Sans"/>
              </a:rPr>
              <a:t>passes segment to IP</a:t>
            </a:r>
            <a:endParaRPr b="0" lang="en-US" sz="2400" spc="-1" strike="noStrike">
              <a:latin typeface="Arial"/>
            </a:endParaRPr>
          </a:p>
        </p:txBody>
      </p:sp>
      <p:sp>
        <p:nvSpPr>
          <p:cNvPr id="2526" name="CustomShape 95"/>
          <p:cNvSpPr/>
          <p:nvPr/>
        </p:nvSpPr>
        <p:spPr>
          <a:xfrm>
            <a:off x="169200" y="1343520"/>
            <a:ext cx="3720960" cy="440028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p:style>
      </p:sp>
      <p:grpSp>
        <p:nvGrpSpPr>
          <p:cNvPr id="2527" name="Group 96"/>
          <p:cNvGrpSpPr/>
          <p:nvPr/>
        </p:nvGrpSpPr>
        <p:grpSpPr>
          <a:xfrm>
            <a:off x="8473680" y="2992680"/>
            <a:ext cx="1256400" cy="366480"/>
            <a:chOff x="8473680" y="2992680"/>
            <a:chExt cx="1256400" cy="366480"/>
          </a:xfrm>
        </p:grpSpPr>
        <p:sp>
          <p:nvSpPr>
            <p:cNvPr id="2528" name="CustomShape 97"/>
            <p:cNvSpPr/>
            <p:nvPr/>
          </p:nvSpPr>
          <p:spPr>
            <a:xfrm>
              <a:off x="8541360" y="3060720"/>
              <a:ext cx="540720" cy="24408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p:style>
        </p:sp>
        <p:sp>
          <p:nvSpPr>
            <p:cNvPr id="2529" name="CustomShape 98"/>
            <p:cNvSpPr/>
            <p:nvPr/>
          </p:nvSpPr>
          <p:spPr>
            <a:xfrm>
              <a:off x="8473680" y="2992680"/>
              <a:ext cx="1256400" cy="3664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000000"/>
                  </a:solidFill>
                  <a:latin typeface="Calibri"/>
                  <a:ea typeface="DejaVu Sans"/>
                </a:rPr>
                <a:t>UDP</a:t>
              </a:r>
              <a:r>
                <a:rPr b="0" lang="en-US" sz="1600" spc="-1" strike="noStrike" baseline="-25000">
                  <a:solidFill>
                    <a:srgbClr val="000000"/>
                  </a:solidFill>
                  <a:latin typeface="Calibri"/>
                  <a:ea typeface="DejaVu Sans"/>
                </a:rPr>
                <a:t>h</a:t>
              </a:r>
              <a:endParaRPr b="0" lang="en-US" sz="1600" spc="-1" strike="noStrike">
                <a:latin typeface="Arial"/>
              </a:endParaRPr>
            </a:p>
          </p:txBody>
        </p:sp>
      </p:grpSp>
      <p:grpSp>
        <p:nvGrpSpPr>
          <p:cNvPr id="2530" name="Group 99"/>
          <p:cNvGrpSpPr/>
          <p:nvPr/>
        </p:nvGrpSpPr>
        <p:grpSpPr>
          <a:xfrm>
            <a:off x="8544960" y="3003480"/>
            <a:ext cx="1815480" cy="372960"/>
            <a:chOff x="8544960" y="3003480"/>
            <a:chExt cx="1815480" cy="372960"/>
          </a:xfrm>
        </p:grpSpPr>
        <p:grpSp>
          <p:nvGrpSpPr>
            <p:cNvPr id="2531" name="Group 100"/>
            <p:cNvGrpSpPr/>
            <p:nvPr/>
          </p:nvGrpSpPr>
          <p:grpSpPr>
            <a:xfrm>
              <a:off x="8544960" y="3009960"/>
              <a:ext cx="1256400" cy="366480"/>
              <a:chOff x="8544960" y="3009960"/>
              <a:chExt cx="1256400" cy="366480"/>
            </a:xfrm>
          </p:grpSpPr>
          <p:sp>
            <p:nvSpPr>
              <p:cNvPr id="2532" name="CustomShape 101"/>
              <p:cNvSpPr/>
              <p:nvPr/>
            </p:nvSpPr>
            <p:spPr>
              <a:xfrm>
                <a:off x="8613000" y="3068280"/>
                <a:ext cx="540720" cy="24408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p:style>
          </p:sp>
          <p:sp>
            <p:nvSpPr>
              <p:cNvPr id="2533" name="CustomShape 102"/>
              <p:cNvSpPr/>
              <p:nvPr/>
            </p:nvSpPr>
            <p:spPr>
              <a:xfrm>
                <a:off x="8544960" y="3009960"/>
                <a:ext cx="1256400" cy="3664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000000"/>
                    </a:solidFill>
                    <a:latin typeface="Calibri"/>
                    <a:ea typeface="DejaVu Sans"/>
                  </a:rPr>
                  <a:t>UDP</a:t>
                </a:r>
                <a:r>
                  <a:rPr b="0" lang="en-US" sz="1600" spc="-1" strike="noStrike" baseline="-25000">
                    <a:solidFill>
                      <a:srgbClr val="000000"/>
                    </a:solidFill>
                    <a:latin typeface="Calibri"/>
                    <a:ea typeface="DejaVu Sans"/>
                  </a:rPr>
                  <a:t>h</a:t>
                </a:r>
                <a:endParaRPr b="0" lang="en-US" sz="1600" spc="-1" strike="noStrike">
                  <a:latin typeface="Arial"/>
                </a:endParaRPr>
              </a:p>
            </p:txBody>
          </p:sp>
        </p:grpSp>
        <p:grpSp>
          <p:nvGrpSpPr>
            <p:cNvPr id="2534" name="Group 103"/>
            <p:cNvGrpSpPr/>
            <p:nvPr/>
          </p:nvGrpSpPr>
          <p:grpSpPr>
            <a:xfrm>
              <a:off x="9104040" y="3003480"/>
              <a:ext cx="1256400" cy="363960"/>
              <a:chOff x="9104040" y="3003480"/>
              <a:chExt cx="1256400" cy="363960"/>
            </a:xfrm>
          </p:grpSpPr>
          <p:sp>
            <p:nvSpPr>
              <p:cNvPr id="2535" name="CustomShape 104"/>
              <p:cNvSpPr/>
              <p:nvPr/>
            </p:nvSpPr>
            <p:spPr>
              <a:xfrm>
                <a:off x="9133920" y="3066840"/>
                <a:ext cx="1138320" cy="24408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p:style>
          </p:sp>
          <p:sp>
            <p:nvSpPr>
              <p:cNvPr id="2536" name="CustomShape 105"/>
              <p:cNvSpPr/>
              <p:nvPr/>
            </p:nvSpPr>
            <p:spPr>
              <a:xfrm>
                <a:off x="9104040" y="3003480"/>
                <a:ext cx="125640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SNMP msg</a:t>
                </a:r>
                <a:endParaRPr b="0" lang="en-US" sz="1800" spc="-1" strike="noStrike">
                  <a:latin typeface="Arial"/>
                </a:endParaRPr>
              </a:p>
            </p:txBody>
          </p:sp>
        </p:grpSp>
      </p:grpSp>
      <p:sp>
        <p:nvSpPr>
          <p:cNvPr id="2537" name="CustomShape 106"/>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FE7366F7-4683-4CC7-933F-D3D0AD6BCC8B}" type="slidenum">
              <a:rPr b="0" lang="en-US" sz="1100" spc="-1" strike="noStrike">
                <a:solidFill>
                  <a:srgbClr val="404040"/>
                </a:solidFill>
                <a:latin typeface="Calibri"/>
                <a:ea typeface="DejaVu Sans"/>
              </a:rPr>
              <a:t>29</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453" dur="indefinite" restart="never" nodeType="tmRoot">
          <p:childTnLst>
            <p:seq>
              <p:cTn id="454" dur="indefinite" nodeType="mainSeq">
                <p:childTnLst>
                  <p:par>
                    <p:cTn id="455" fill="hold">
                      <p:stCondLst>
                        <p:cond delay="indefinite"/>
                      </p:stCondLst>
                      <p:childTnLst>
                        <p:par>
                          <p:cTn id="456" fill="hold">
                            <p:stCondLst>
                              <p:cond delay="0"/>
                            </p:stCondLst>
                            <p:childTnLst>
                              <p:par>
                                <p:cTn id="457" nodeType="clickEffect" fill="hold" presetClass="entr" presetID="9">
                                  <p:stCondLst>
                                    <p:cond delay="0"/>
                                  </p:stCondLst>
                                  <p:childTnLst>
                                    <p:set>
                                      <p:cBhvr>
                                        <p:cTn id="458" dur="1" fill="hold">
                                          <p:stCondLst>
                                            <p:cond delay="0"/>
                                          </p:stCondLst>
                                        </p:cTn>
                                        <p:tgtEl>
                                          <p:spTgt spid="2519"/>
                                        </p:tgtEl>
                                        <p:attrNameLst>
                                          <p:attrName>style.visibility</p:attrName>
                                        </p:attrNameLst>
                                      </p:cBhvr>
                                      <p:to>
                                        <p:strVal val="visible"/>
                                      </p:to>
                                    </p:set>
                                    <p:animEffect filter="dissolve" transition="in">
                                      <p:cBhvr additive="repl">
                                        <p:cTn id="459" dur="500"/>
                                        <p:tgtEl>
                                          <p:spTgt spid="2519"/>
                                        </p:tgtEl>
                                      </p:cBhvr>
                                    </p:animEffect>
                                  </p:childTnLst>
                                </p:cTn>
                              </p:par>
                              <p:par>
                                <p:cTn id="460" nodeType="withEffect" fill="hold" presetClass="path">
                                  <p:stCondLst>
                                    <p:cond delay="0"/>
                                  </p:stCondLst>
                                  <p:childTnLst>
                                    <p:animMotion origin="layout" path="M -6.25E-007 -1.48148E-006 L 0.00065 0.10139 E">
                                      <p:cBhvr>
                                        <p:cTn id="461" dur="2000" fill="hold"/>
                                        <p:tgtEl>
                                          <p:spTgt spid="2519"/>
                                        </p:tgtEl>
                                        <p:attrNameLst>
                                          <p:attrName>ppt_x</p:attrName>
                                          <p:attrName>ppt_y</p:attrName>
                                        </p:attrNameLst>
                                      </p:cBhvr>
                                    </p:animMotion>
                                  </p:childTnLst>
                                </p:cTn>
                              </p:par>
                              <p:par>
                                <p:cTn id="462" nodeType="withEffect" fill="hold" presetClass="entr" presetID="9">
                                  <p:stCondLst>
                                    <p:cond delay="0"/>
                                  </p:stCondLst>
                                  <p:childTnLst>
                                    <p:set>
                                      <p:cBhvr>
                                        <p:cTn id="463" dur="1" fill="hold">
                                          <p:stCondLst>
                                            <p:cond delay="0"/>
                                          </p:stCondLst>
                                        </p:cTn>
                                        <p:tgtEl>
                                          <p:spTgt spid="2522"/>
                                        </p:tgtEl>
                                        <p:attrNameLst>
                                          <p:attrName>style.visibility</p:attrName>
                                        </p:attrNameLst>
                                      </p:cBhvr>
                                      <p:to>
                                        <p:strVal val="visible"/>
                                      </p:to>
                                    </p:set>
                                    <p:animEffect filter="dissolve" transition="in">
                                      <p:cBhvr additive="repl">
                                        <p:cTn id="464" dur="500"/>
                                        <p:tgtEl>
                                          <p:spTgt spid="2522"/>
                                        </p:tgtEl>
                                      </p:cBhvr>
                                    </p:animEffect>
                                  </p:childTnLst>
                                </p:cTn>
                              </p:par>
                            </p:childTnLst>
                          </p:cTn>
                        </p:par>
                      </p:childTnLst>
                    </p:cTn>
                  </p:par>
                  <p:par>
                    <p:cTn id="465" fill="hold">
                      <p:stCondLst>
                        <p:cond delay="indefinite"/>
                      </p:stCondLst>
                      <p:childTnLst>
                        <p:par>
                          <p:cTn id="466" fill="hold">
                            <p:stCondLst>
                              <p:cond delay="0"/>
                            </p:stCondLst>
                            <p:childTnLst>
                              <p:par>
                                <p:cTn id="467" nodeType="clickEffect" fill="hold" presetClass="entr" presetID="9">
                                  <p:stCondLst>
                                    <p:cond delay="0"/>
                                  </p:stCondLst>
                                  <p:childTnLst>
                                    <p:set>
                                      <p:cBhvr>
                                        <p:cTn id="468" dur="1" fill="hold">
                                          <p:stCondLst>
                                            <p:cond delay="0"/>
                                          </p:stCondLst>
                                        </p:cTn>
                                        <p:tgtEl>
                                          <p:spTgt spid="2527"/>
                                        </p:tgtEl>
                                        <p:attrNameLst>
                                          <p:attrName>style.visibility</p:attrName>
                                        </p:attrNameLst>
                                      </p:cBhvr>
                                      <p:to>
                                        <p:strVal val="visible"/>
                                      </p:to>
                                    </p:set>
                                    <p:animEffect filter="dissolve" transition="in">
                                      <p:cBhvr additive="repl">
                                        <p:cTn id="469" dur="500"/>
                                        <p:tgtEl>
                                          <p:spTgt spid="2527"/>
                                        </p:tgtEl>
                                      </p:cBhvr>
                                    </p:animEffect>
                                  </p:childTnLst>
                                </p:cTn>
                              </p:par>
                              <p:par>
                                <p:cTn id="470" nodeType="withEffect" fill="hold" presetClass="entr" presetID="9">
                                  <p:stCondLst>
                                    <p:cond delay="0"/>
                                  </p:stCondLst>
                                  <p:childTnLst>
                                    <p:set>
                                      <p:cBhvr>
                                        <p:cTn id="471" dur="1" fill="hold">
                                          <p:stCondLst>
                                            <p:cond delay="0"/>
                                          </p:stCondLst>
                                        </p:cTn>
                                        <p:tgtEl>
                                          <p:spTgt spid="2523"/>
                                        </p:tgtEl>
                                        <p:attrNameLst>
                                          <p:attrName>style.visibility</p:attrName>
                                        </p:attrNameLst>
                                      </p:cBhvr>
                                      <p:to>
                                        <p:strVal val="visible"/>
                                      </p:to>
                                    </p:set>
                                    <p:animEffect filter="dissolve" transition="in">
                                      <p:cBhvr additive="repl">
                                        <p:cTn id="472" dur="500"/>
                                        <p:tgtEl>
                                          <p:spTgt spid="2523"/>
                                        </p:tgtEl>
                                      </p:cBhvr>
                                    </p:animEffect>
                                  </p:childTnLst>
                                </p:cTn>
                              </p:par>
                            </p:childTnLst>
                          </p:cTn>
                        </p:par>
                      </p:childTnLst>
                    </p:cTn>
                  </p:par>
                  <p:par>
                    <p:cTn id="473" fill="hold">
                      <p:stCondLst>
                        <p:cond delay="indefinite"/>
                      </p:stCondLst>
                      <p:childTnLst>
                        <p:par>
                          <p:cTn id="474" fill="hold">
                            <p:stCondLst>
                              <p:cond delay="0"/>
                            </p:stCondLst>
                            <p:childTnLst>
                              <p:par>
                                <p:cTn id="475" nodeType="clickEffect" fill="hold" presetClass="exit" presetID="9">
                                  <p:stCondLst>
                                    <p:cond delay="0"/>
                                  </p:stCondLst>
                                  <p:childTnLst>
                                    <p:animEffect filter="dissolve" transition="out">
                                      <p:cBhvr additive="repl">
                                        <p:cTn id="476" dur="500"/>
                                        <p:tgtEl>
                                          <p:spTgt spid="2527"/>
                                        </p:tgtEl>
                                      </p:cBhvr>
                                    </p:animEffect>
                                    <p:set>
                                      <p:cBhvr>
                                        <p:cTn id="477" dur="1" fill="hold">
                                          <p:stCondLst>
                                            <p:cond delay="499"/>
                                          </p:stCondLst>
                                        </p:cTn>
                                        <p:tgtEl>
                                          <p:spTgt spid="2527"/>
                                        </p:tgtEl>
                                        <p:attrNameLst>
                                          <p:attrName>style.visibility</p:attrName>
                                        </p:attrNameLst>
                                      </p:cBhvr>
                                      <p:to>
                                        <p:strVal val="hidden"/>
                                      </p:to>
                                    </p:set>
                                  </p:childTnLst>
                                </p:cTn>
                              </p:par>
                              <p:par>
                                <p:cTn id="478" nodeType="withEffect" fill="hold" presetClass="exit" presetID="9">
                                  <p:stCondLst>
                                    <p:cond delay="0"/>
                                  </p:stCondLst>
                                  <p:childTnLst>
                                    <p:animEffect filter="dissolve" transition="out">
                                      <p:cBhvr additive="repl">
                                        <p:cTn id="479" dur="500"/>
                                        <p:tgtEl>
                                          <p:spTgt spid="2519"/>
                                        </p:tgtEl>
                                      </p:cBhvr>
                                    </p:animEffect>
                                    <p:set>
                                      <p:cBhvr>
                                        <p:cTn id="480" dur="1" fill="hold">
                                          <p:stCondLst>
                                            <p:cond delay="499"/>
                                          </p:stCondLst>
                                        </p:cTn>
                                        <p:tgtEl>
                                          <p:spTgt spid="2519"/>
                                        </p:tgtEl>
                                        <p:attrNameLst>
                                          <p:attrName>style.visibility</p:attrName>
                                        </p:attrNameLst>
                                      </p:cBhvr>
                                      <p:to>
                                        <p:strVal val="hidden"/>
                                      </p:to>
                                    </p:set>
                                  </p:childTnLst>
                                </p:cTn>
                              </p:par>
                            </p:childTnLst>
                          </p:cTn>
                        </p:par>
                        <p:par>
                          <p:cTn id="481" fill="hold">
                            <p:stCondLst>
                              <p:cond delay="500"/>
                            </p:stCondLst>
                            <p:childTnLst>
                              <p:par>
                                <p:cTn id="482" nodeType="afterEffect" fill="hold" presetClass="entr" presetID="9">
                                  <p:stCondLst>
                                    <p:cond delay="0"/>
                                  </p:stCondLst>
                                  <p:childTnLst>
                                    <p:set>
                                      <p:cBhvr>
                                        <p:cTn id="483" dur="1" fill="hold">
                                          <p:stCondLst>
                                            <p:cond delay="0"/>
                                          </p:stCondLst>
                                        </p:cTn>
                                        <p:tgtEl>
                                          <p:spTgt spid="2530"/>
                                        </p:tgtEl>
                                        <p:attrNameLst>
                                          <p:attrName>style.visibility</p:attrName>
                                        </p:attrNameLst>
                                      </p:cBhvr>
                                      <p:to>
                                        <p:strVal val="visible"/>
                                      </p:to>
                                    </p:set>
                                    <p:animEffect filter="dissolve" transition="in">
                                      <p:cBhvr additive="repl">
                                        <p:cTn id="484" dur="500"/>
                                        <p:tgtEl>
                                          <p:spTgt spid="2530"/>
                                        </p:tgtEl>
                                      </p:cBhvr>
                                    </p:animEffect>
                                  </p:childTnLst>
                                </p:cTn>
                              </p:par>
                              <p:par>
                                <p:cTn id="485" nodeType="withEffect" fill="hold" presetClass="entr" presetID="9">
                                  <p:stCondLst>
                                    <p:cond delay="0"/>
                                  </p:stCondLst>
                                  <p:childTnLst>
                                    <p:set>
                                      <p:cBhvr>
                                        <p:cTn id="486" dur="1" fill="hold">
                                          <p:stCondLst>
                                            <p:cond delay="0"/>
                                          </p:stCondLst>
                                        </p:cTn>
                                        <p:tgtEl>
                                          <p:spTgt spid="2524"/>
                                        </p:tgtEl>
                                        <p:attrNameLst>
                                          <p:attrName>style.visibility</p:attrName>
                                        </p:attrNameLst>
                                      </p:cBhvr>
                                      <p:to>
                                        <p:strVal val="visible"/>
                                      </p:to>
                                    </p:set>
                                    <p:animEffect filter="dissolve" transition="in">
                                      <p:cBhvr additive="repl">
                                        <p:cTn id="487" dur="500"/>
                                        <p:tgtEl>
                                          <p:spTgt spid="2524"/>
                                        </p:tgtEl>
                                      </p:cBhvr>
                                    </p:animEffect>
                                  </p:childTnLst>
                                </p:cTn>
                              </p:par>
                            </p:childTnLst>
                          </p:cTn>
                        </p:par>
                      </p:childTnLst>
                    </p:cTn>
                  </p:par>
                  <p:par>
                    <p:cTn id="488" fill="hold">
                      <p:stCondLst>
                        <p:cond delay="indefinite"/>
                      </p:stCondLst>
                      <p:childTnLst>
                        <p:par>
                          <p:cTn id="489" fill="hold">
                            <p:stCondLst>
                              <p:cond delay="0"/>
                            </p:stCondLst>
                            <p:childTnLst>
                              <p:par>
                                <p:cTn id="490" nodeType="clickEffect" fill="hold" presetClass="path">
                                  <p:stCondLst>
                                    <p:cond delay="0"/>
                                  </p:stCondLst>
                                  <p:childTnLst>
                                    <p:animMotion origin="layout" path="M -6.25E-007 -4.81481E-006 L 0.00052 0.09306 E">
                                      <p:cBhvr>
                                        <p:cTn id="491" dur="2000" fill="hold"/>
                                        <p:tgtEl>
                                          <p:spTgt spid="2530"/>
                                        </p:tgtEl>
                                        <p:attrNameLst>
                                          <p:attrName>ppt_x</p:attrName>
                                          <p:attrName>ppt_y</p:attrName>
                                        </p:attrNameLst>
                                      </p:cBhvr>
                                    </p:animMotion>
                                  </p:childTnLst>
                                </p:cTn>
                              </p:par>
                              <p:par>
                                <p:cTn id="492" nodeType="withEffect" fill="hold" presetClass="entr" presetID="9">
                                  <p:stCondLst>
                                    <p:cond delay="0"/>
                                  </p:stCondLst>
                                  <p:childTnLst>
                                    <p:set>
                                      <p:cBhvr>
                                        <p:cTn id="493" dur="1" fill="hold">
                                          <p:stCondLst>
                                            <p:cond delay="0"/>
                                          </p:stCondLst>
                                        </p:cTn>
                                        <p:tgtEl>
                                          <p:spTgt spid="2525"/>
                                        </p:tgtEl>
                                        <p:attrNameLst>
                                          <p:attrName>style.visibility</p:attrName>
                                        </p:attrNameLst>
                                      </p:cBhvr>
                                      <p:to>
                                        <p:strVal val="visible"/>
                                      </p:to>
                                    </p:set>
                                    <p:animEffect filter="dissolve" transition="in">
                                      <p:cBhvr additive="repl">
                                        <p:cTn id="494" dur="500"/>
                                        <p:tgtEl>
                                          <p:spTgt spid="2525"/>
                                        </p:tgtEl>
                                      </p:cBhvr>
                                    </p:animEffect>
                                  </p:childTnLst>
                                </p:cTn>
                              </p:par>
                            </p:childTnLst>
                          </p:cTn>
                        </p:par>
                      </p:childTnLst>
                    </p:cTn>
                  </p:par>
                  <p:par>
                    <p:cTn id="495" fill="hold">
                      <p:stCondLst>
                        <p:cond delay="indefinite"/>
                      </p:stCondLst>
                      <p:childTnLst>
                        <p:par>
                          <p:cTn id="496" fill="hold">
                            <p:stCondLst>
                              <p:cond delay="0"/>
                            </p:stCondLst>
                            <p:childTnLst>
                              <p:par>
                                <p:cTn id="497" nodeType="clickEffect" fill="hold" presetClass="path">
                                  <p:stCondLst>
                                    <p:cond delay="0"/>
                                  </p:stCondLst>
                                  <p:childTnLst>
                                    <p:animMotion origin="layout" path="M -6.25E-007 0.09098 L -0.00221 0.25996 L -0.11419 0.32385 L -0.4332 0.31806 L -0.55885 0.275 E">
                                      <p:cBhvr>
                                        <p:cTn id="498" dur="2000" fill="hold"/>
                                        <p:tgtEl>
                                          <p:spTgt spid="2530"/>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798840" y="289440"/>
            <a:ext cx="10513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a3"/>
                </a:solidFill>
                <a:latin typeface="Calibri Light"/>
                <a:ea typeface="DejaVu Sans"/>
              </a:rPr>
              <a:t>Transport layer: overview</a:t>
            </a:r>
            <a:endParaRPr b="0" lang="en-US" sz="4400" spc="-1" strike="noStrike">
              <a:latin typeface="Arial"/>
            </a:endParaRPr>
          </a:p>
        </p:txBody>
      </p:sp>
      <p:sp>
        <p:nvSpPr>
          <p:cNvPr id="176" name="CustomShape 2"/>
          <p:cNvSpPr/>
          <p:nvPr/>
        </p:nvSpPr>
        <p:spPr>
          <a:xfrm>
            <a:off x="781920" y="1253160"/>
            <a:ext cx="4839480" cy="4348800"/>
          </a:xfrm>
          <a:prstGeom prst="rect">
            <a:avLst/>
          </a:prstGeom>
          <a:noFill/>
          <a:ln w="0">
            <a:noFill/>
          </a:ln>
        </p:spPr>
        <p:style>
          <a:lnRef idx="0"/>
          <a:fillRef idx="0"/>
          <a:effectRef idx="0"/>
          <a:fontRef idx="minor"/>
        </p:style>
        <p:txBody>
          <a:bodyPr lIns="90000" rIns="90000" tIns="45000" bIns="45000">
            <a:noAutofit/>
          </a:bodyPr>
          <a:p>
            <a:pPr marL="11160">
              <a:lnSpc>
                <a:spcPct val="90000"/>
              </a:lnSpc>
              <a:spcBef>
                <a:spcPts val="1001"/>
              </a:spcBef>
              <a:tabLst>
                <a:tab algn="l" pos="0"/>
              </a:tabLst>
            </a:pPr>
            <a:r>
              <a:rPr b="0" i="1" lang="en-US" sz="3200" spc="-1" strike="noStrike">
                <a:solidFill>
                  <a:srgbClr val="cc0000"/>
                </a:solidFill>
                <a:latin typeface="Calibri"/>
                <a:ea typeface="DejaVu Sans"/>
              </a:rPr>
              <a:t>Our goal:</a:t>
            </a:r>
            <a:r>
              <a:rPr b="0" i="1" lang="en-US" sz="3200" spc="-1" strike="noStrike">
                <a:solidFill>
                  <a:srgbClr val="000000"/>
                </a:solidFill>
                <a:latin typeface="Calibri"/>
                <a:ea typeface="DejaVu Sans"/>
              </a:rPr>
              <a:t> </a:t>
            </a:r>
            <a:endParaRPr b="0" lang="en-US" sz="3200" spc="-1" strike="noStrike">
              <a:latin typeface="Arial"/>
            </a:endParaRPr>
          </a:p>
          <a:p>
            <a:pPr marL="399960" indent="-283320">
              <a:lnSpc>
                <a:spcPct val="90000"/>
              </a:lnSpc>
              <a:spcBef>
                <a:spcPts val="1001"/>
              </a:spcBef>
              <a:buClr>
                <a:srgbClr val="0000a3"/>
              </a:buClr>
              <a:buFont typeface="Wingdings" charset="2"/>
              <a:buChar char=""/>
              <a:tabLst>
                <a:tab algn="l" pos="0"/>
              </a:tabLst>
            </a:pPr>
            <a:r>
              <a:rPr b="0" lang="en-US" sz="3200" spc="-1" strike="noStrike">
                <a:solidFill>
                  <a:srgbClr val="000000"/>
                </a:solidFill>
                <a:latin typeface="Calibri"/>
                <a:ea typeface="DejaVu Sans"/>
              </a:rPr>
              <a:t>understand principles behind transport layer services:</a:t>
            </a:r>
            <a:endParaRPr b="0" lang="en-US" sz="32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ea typeface="DejaVu Sans"/>
              </a:rPr>
              <a:t>multiplexing, demultiplexing</a:t>
            </a:r>
            <a:endParaRPr b="0" lang="en-US" sz="28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ea typeface="DejaVu Sans"/>
              </a:rPr>
              <a:t>reliable data transfer</a:t>
            </a:r>
            <a:endParaRPr b="0" lang="en-US" sz="28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ea typeface="DejaVu Sans"/>
              </a:rPr>
              <a:t>flow control</a:t>
            </a:r>
            <a:endParaRPr b="0" lang="en-US" sz="28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ea typeface="DejaVu Sans"/>
              </a:rPr>
              <a:t>congestion control</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177" name="CustomShape 3"/>
          <p:cNvSpPr/>
          <p:nvPr/>
        </p:nvSpPr>
        <p:spPr>
          <a:xfrm>
            <a:off x="5968440" y="1815840"/>
            <a:ext cx="5991840" cy="4796640"/>
          </a:xfrm>
          <a:prstGeom prst="rect">
            <a:avLst/>
          </a:prstGeom>
          <a:noFill/>
          <a:ln w="0">
            <a:noFill/>
          </a:ln>
        </p:spPr>
        <p:style>
          <a:lnRef idx="0"/>
          <a:fillRef idx="0"/>
          <a:effectRef idx="0"/>
          <a:fontRef idx="minor"/>
        </p:style>
        <p:txBody>
          <a:bodyPr lIns="90000" rIns="90000" tIns="45000" bIns="45000">
            <a:normAutofit/>
          </a:bodyPr>
          <a:p>
            <a:pPr marL="457200" indent="-28332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learn about Internet transport layer protocols:</a:t>
            </a:r>
            <a:endParaRPr b="0" lang="en-US" sz="32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DejaVu Sans"/>
              </a:rPr>
              <a:t>UDP: connectionless transport</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DejaVu Sans"/>
              </a:rPr>
              <a:t>TCP: connection-oriented reliable transport</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DejaVu Sans"/>
              </a:rPr>
              <a:t>TCP congestion control</a:t>
            </a:r>
            <a:endParaRPr b="0" lang="en-US" sz="2800" spc="-1" strike="noStrike">
              <a:latin typeface="Arial"/>
            </a:endParaRPr>
          </a:p>
          <a:p>
            <a:pPr marL="352440" indent="-219600">
              <a:lnSpc>
                <a:spcPct val="90000"/>
              </a:lnSpc>
              <a:spcBef>
                <a:spcPts val="1001"/>
              </a:spcBef>
              <a:tabLst>
                <a:tab algn="l" pos="0"/>
              </a:tabLst>
            </a:pPr>
            <a:endParaRPr b="0" lang="en-US" sz="2800" spc="-1" strike="noStrike">
              <a:latin typeface="Arial"/>
            </a:endParaRPr>
          </a:p>
        </p:txBody>
      </p:sp>
      <p:sp>
        <p:nvSpPr>
          <p:cNvPr id="178" name="CustomShape 4"/>
          <p:cNvSpPr/>
          <p:nvPr/>
        </p:nvSpPr>
        <p:spPr>
          <a:xfrm>
            <a:off x="9219600" y="645480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636E7281-CA5B-41B5-B15D-0384ED644C96}" type="slidenum">
              <a:rPr b="0" lang="en-US" sz="1100" spc="-1" strike="noStrike">
                <a:solidFill>
                  <a:srgbClr val="404040"/>
                </a:solidFill>
                <a:latin typeface="Calibri"/>
                <a:ea typeface="DejaVu Sans"/>
              </a:rPr>
              <a:t>3</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8" name="CustomShape 1"/>
          <p:cNvSpPr/>
          <p:nvPr/>
        </p:nvSpPr>
        <p:spPr>
          <a:xfrm>
            <a:off x="10294920" y="2167560"/>
            <a:ext cx="887760" cy="290988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sp>
        <p:nvSpPr>
          <p:cNvPr id="2539" name="CustomShape 2"/>
          <p:cNvSpPr/>
          <p:nvPr/>
        </p:nvSpPr>
        <p:spPr>
          <a:xfrm>
            <a:off x="854280" y="2256480"/>
            <a:ext cx="844200" cy="2919600"/>
          </a:xfrm>
          <a:custGeom>
            <a:avLst/>
            <a:gdLst/>
            <a:ahLst/>
            <a:rect l="l" t="t"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a:gradFill>
          <a:ln w="9525">
            <a:solidFill>
              <a:srgbClr val="dddddd"/>
            </a:solidFill>
            <a:round/>
          </a:ln>
        </p:spPr>
        <p:style>
          <a:lnRef idx="0"/>
          <a:fillRef idx="0"/>
          <a:effectRef idx="0"/>
          <a:fontRef idx="minor"/>
        </p:style>
      </p:sp>
      <p:grpSp>
        <p:nvGrpSpPr>
          <p:cNvPr id="2540" name="Group 3"/>
          <p:cNvGrpSpPr/>
          <p:nvPr/>
        </p:nvGrpSpPr>
        <p:grpSpPr>
          <a:xfrm>
            <a:off x="10955520" y="4246920"/>
            <a:ext cx="547560" cy="1067400"/>
            <a:chOff x="10955520" y="4246920"/>
            <a:chExt cx="547560" cy="1067400"/>
          </a:xfrm>
        </p:grpSpPr>
        <p:sp>
          <p:nvSpPr>
            <p:cNvPr id="2541" name="CustomShape 4"/>
            <p:cNvSpPr/>
            <p:nvPr/>
          </p:nvSpPr>
          <p:spPr>
            <a:xfrm>
              <a:off x="11390760" y="4248720"/>
              <a:ext cx="106560" cy="10184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2542" name="CustomShape 5"/>
            <p:cNvSpPr/>
            <p:nvPr/>
          </p:nvSpPr>
          <p:spPr>
            <a:xfrm>
              <a:off x="10980000" y="4246920"/>
              <a:ext cx="403920" cy="101736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2543" name="CustomShape 6"/>
            <p:cNvSpPr/>
            <p:nvPr/>
          </p:nvSpPr>
          <p:spPr>
            <a:xfrm>
              <a:off x="11411280" y="4309560"/>
              <a:ext cx="62640" cy="9421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2544" name="CustomShape 7"/>
            <p:cNvSpPr/>
            <p:nvPr/>
          </p:nvSpPr>
          <p:spPr>
            <a:xfrm>
              <a:off x="11397240" y="4787640"/>
              <a:ext cx="99000" cy="820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545" name="CustomShape 8"/>
            <p:cNvSpPr/>
            <p:nvPr/>
          </p:nvSpPr>
          <p:spPr>
            <a:xfrm>
              <a:off x="10982160" y="4364640"/>
              <a:ext cx="228600" cy="19440"/>
            </a:xfrm>
            <a:prstGeom prst="rect">
              <a:avLst/>
            </a:prstGeom>
            <a:solidFill>
              <a:srgbClr val="000000"/>
            </a:solidFill>
            <a:ln w="9525">
              <a:solidFill>
                <a:srgbClr val="000000"/>
              </a:solidFill>
              <a:miter/>
            </a:ln>
          </p:spPr>
          <p:style>
            <a:lnRef idx="0"/>
            <a:fillRef idx="0"/>
            <a:effectRef idx="0"/>
            <a:fontRef idx="minor"/>
          </p:style>
        </p:sp>
        <p:grpSp>
          <p:nvGrpSpPr>
            <p:cNvPr id="2546" name="Group 9"/>
            <p:cNvGrpSpPr/>
            <p:nvPr/>
          </p:nvGrpSpPr>
          <p:grpSpPr>
            <a:xfrm>
              <a:off x="11191680" y="4353120"/>
              <a:ext cx="221400" cy="62640"/>
              <a:chOff x="11191680" y="4353120"/>
              <a:chExt cx="221400" cy="62640"/>
            </a:xfrm>
          </p:grpSpPr>
          <p:sp>
            <p:nvSpPr>
              <p:cNvPr id="2547" name="CustomShape 10"/>
              <p:cNvSpPr/>
              <p:nvPr/>
            </p:nvSpPr>
            <p:spPr>
              <a:xfrm>
                <a:off x="11191680" y="4353120"/>
                <a:ext cx="221400" cy="62640"/>
              </a:xfrm>
              <a:prstGeom prst="roundRect">
                <a:avLst>
                  <a:gd name="adj" fmla="val 50000"/>
                </a:avLst>
              </a:prstGeom>
              <a:solidFill>
                <a:srgbClr val="000000"/>
              </a:solidFill>
              <a:ln w="0">
                <a:noFill/>
              </a:ln>
            </p:spPr>
            <p:style>
              <a:lnRef idx="0"/>
              <a:fillRef idx="0"/>
              <a:effectRef idx="0"/>
              <a:fontRef idx="minor"/>
            </p:style>
          </p:sp>
          <p:sp>
            <p:nvSpPr>
              <p:cNvPr id="2548" name="CustomShape 11"/>
              <p:cNvSpPr/>
              <p:nvPr/>
            </p:nvSpPr>
            <p:spPr>
              <a:xfrm>
                <a:off x="11196720" y="4359960"/>
                <a:ext cx="211320" cy="48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549" name="CustomShape 12"/>
            <p:cNvSpPr/>
            <p:nvPr/>
          </p:nvSpPr>
          <p:spPr>
            <a:xfrm>
              <a:off x="10987200" y="4509360"/>
              <a:ext cx="228600" cy="19440"/>
            </a:xfrm>
            <a:prstGeom prst="rect">
              <a:avLst/>
            </a:prstGeom>
            <a:solidFill>
              <a:srgbClr val="000000"/>
            </a:solidFill>
            <a:ln w="9525">
              <a:solidFill>
                <a:srgbClr val="000000"/>
              </a:solidFill>
              <a:miter/>
            </a:ln>
          </p:spPr>
          <p:style>
            <a:lnRef idx="0"/>
            <a:fillRef idx="0"/>
            <a:effectRef idx="0"/>
            <a:fontRef idx="minor"/>
          </p:style>
        </p:sp>
        <p:grpSp>
          <p:nvGrpSpPr>
            <p:cNvPr id="2550" name="Group 13"/>
            <p:cNvGrpSpPr/>
            <p:nvPr/>
          </p:nvGrpSpPr>
          <p:grpSpPr>
            <a:xfrm>
              <a:off x="11189160" y="4500000"/>
              <a:ext cx="221400" cy="67320"/>
              <a:chOff x="11189160" y="4500000"/>
              <a:chExt cx="221400" cy="67320"/>
            </a:xfrm>
          </p:grpSpPr>
          <p:sp>
            <p:nvSpPr>
              <p:cNvPr id="2551" name="CustomShape 14"/>
              <p:cNvSpPr/>
              <p:nvPr/>
            </p:nvSpPr>
            <p:spPr>
              <a:xfrm>
                <a:off x="11189160" y="4500000"/>
                <a:ext cx="221400" cy="67320"/>
              </a:xfrm>
              <a:prstGeom prst="roundRect">
                <a:avLst>
                  <a:gd name="adj" fmla="val 50000"/>
                </a:avLst>
              </a:prstGeom>
              <a:solidFill>
                <a:srgbClr val="000000"/>
              </a:solidFill>
              <a:ln w="0">
                <a:noFill/>
              </a:ln>
            </p:spPr>
            <p:style>
              <a:lnRef idx="0"/>
              <a:fillRef idx="0"/>
              <a:effectRef idx="0"/>
              <a:fontRef idx="minor"/>
            </p:style>
          </p:sp>
          <p:sp>
            <p:nvSpPr>
              <p:cNvPr id="2552" name="CustomShape 15"/>
              <p:cNvSpPr/>
              <p:nvPr/>
            </p:nvSpPr>
            <p:spPr>
              <a:xfrm>
                <a:off x="11194200" y="4506840"/>
                <a:ext cx="211320" cy="43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553" name="CustomShape 16"/>
            <p:cNvSpPr/>
            <p:nvPr/>
          </p:nvSpPr>
          <p:spPr>
            <a:xfrm>
              <a:off x="10985040" y="4661280"/>
              <a:ext cx="228600" cy="19440"/>
            </a:xfrm>
            <a:prstGeom prst="rect">
              <a:avLst/>
            </a:prstGeom>
            <a:solidFill>
              <a:srgbClr val="000000"/>
            </a:solidFill>
            <a:ln w="9525">
              <a:solidFill>
                <a:srgbClr val="000000"/>
              </a:solidFill>
              <a:miter/>
            </a:ln>
          </p:spPr>
          <p:style>
            <a:lnRef idx="0"/>
            <a:fillRef idx="0"/>
            <a:effectRef idx="0"/>
            <a:fontRef idx="minor"/>
          </p:style>
        </p:sp>
        <p:sp>
          <p:nvSpPr>
            <p:cNvPr id="2554" name="CustomShape 17"/>
            <p:cNvSpPr/>
            <p:nvPr/>
          </p:nvSpPr>
          <p:spPr>
            <a:xfrm>
              <a:off x="10989720" y="4793760"/>
              <a:ext cx="226440" cy="19440"/>
            </a:xfrm>
            <a:prstGeom prst="rect">
              <a:avLst/>
            </a:prstGeom>
            <a:solidFill>
              <a:srgbClr val="000000"/>
            </a:solidFill>
            <a:ln w="9525">
              <a:solidFill>
                <a:srgbClr val="000000"/>
              </a:solidFill>
              <a:miter/>
            </a:ln>
          </p:spPr>
          <p:style>
            <a:lnRef idx="0"/>
            <a:fillRef idx="0"/>
            <a:effectRef idx="0"/>
            <a:fontRef idx="minor"/>
          </p:style>
        </p:sp>
        <p:grpSp>
          <p:nvGrpSpPr>
            <p:cNvPr id="2555" name="Group 18"/>
            <p:cNvGrpSpPr/>
            <p:nvPr/>
          </p:nvGrpSpPr>
          <p:grpSpPr>
            <a:xfrm>
              <a:off x="11184480" y="4781880"/>
              <a:ext cx="223560" cy="64800"/>
              <a:chOff x="11184480" y="4781880"/>
              <a:chExt cx="223560" cy="64800"/>
            </a:xfrm>
          </p:grpSpPr>
          <p:sp>
            <p:nvSpPr>
              <p:cNvPr id="2556" name="CustomShape 19"/>
              <p:cNvSpPr/>
              <p:nvPr/>
            </p:nvSpPr>
            <p:spPr>
              <a:xfrm>
                <a:off x="11184480" y="4781880"/>
                <a:ext cx="223560" cy="64800"/>
              </a:xfrm>
              <a:prstGeom prst="roundRect">
                <a:avLst>
                  <a:gd name="adj" fmla="val 50000"/>
                </a:avLst>
              </a:prstGeom>
              <a:solidFill>
                <a:srgbClr val="000000"/>
              </a:solidFill>
              <a:ln w="0">
                <a:noFill/>
              </a:ln>
            </p:spPr>
            <p:style>
              <a:lnRef idx="0"/>
              <a:fillRef idx="0"/>
              <a:effectRef idx="0"/>
              <a:fontRef idx="minor"/>
            </p:style>
          </p:sp>
          <p:sp>
            <p:nvSpPr>
              <p:cNvPr id="2557" name="CustomShape 20"/>
              <p:cNvSpPr/>
              <p:nvPr/>
            </p:nvSpPr>
            <p:spPr>
              <a:xfrm>
                <a:off x="11189160" y="4789080"/>
                <a:ext cx="213840" cy="50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558" name="CustomShape 21"/>
            <p:cNvSpPr/>
            <p:nvPr/>
          </p:nvSpPr>
          <p:spPr>
            <a:xfrm>
              <a:off x="11398680" y="4659840"/>
              <a:ext cx="99000" cy="813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2559" name="Group 22"/>
            <p:cNvGrpSpPr/>
            <p:nvPr/>
          </p:nvGrpSpPr>
          <p:grpSpPr>
            <a:xfrm>
              <a:off x="11186640" y="4646880"/>
              <a:ext cx="221400" cy="60120"/>
              <a:chOff x="11186640" y="4646880"/>
              <a:chExt cx="221400" cy="60120"/>
            </a:xfrm>
          </p:grpSpPr>
          <p:sp>
            <p:nvSpPr>
              <p:cNvPr id="2560" name="CustomShape 23"/>
              <p:cNvSpPr/>
              <p:nvPr/>
            </p:nvSpPr>
            <p:spPr>
              <a:xfrm>
                <a:off x="11186640" y="4646880"/>
                <a:ext cx="221400" cy="60120"/>
              </a:xfrm>
              <a:prstGeom prst="roundRect">
                <a:avLst>
                  <a:gd name="adj" fmla="val 50000"/>
                </a:avLst>
              </a:prstGeom>
              <a:solidFill>
                <a:srgbClr val="000000"/>
              </a:solidFill>
              <a:ln w="0">
                <a:noFill/>
              </a:ln>
            </p:spPr>
            <p:style>
              <a:lnRef idx="0"/>
              <a:fillRef idx="0"/>
              <a:effectRef idx="0"/>
              <a:fontRef idx="minor"/>
            </p:style>
          </p:sp>
          <p:sp>
            <p:nvSpPr>
              <p:cNvPr id="2561" name="CustomShape 24"/>
              <p:cNvSpPr/>
              <p:nvPr/>
            </p:nvSpPr>
            <p:spPr>
              <a:xfrm>
                <a:off x="11191680" y="4654080"/>
                <a:ext cx="211680" cy="45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562" name="CustomShape 25"/>
            <p:cNvSpPr/>
            <p:nvPr/>
          </p:nvSpPr>
          <p:spPr>
            <a:xfrm>
              <a:off x="11383920" y="4246920"/>
              <a:ext cx="24120" cy="101952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2563" name="CustomShape 26"/>
            <p:cNvSpPr/>
            <p:nvPr/>
          </p:nvSpPr>
          <p:spPr>
            <a:xfrm>
              <a:off x="11408040" y="4505040"/>
              <a:ext cx="88920" cy="925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564" name="CustomShape 27"/>
            <p:cNvSpPr/>
            <p:nvPr/>
          </p:nvSpPr>
          <p:spPr>
            <a:xfrm>
              <a:off x="11409120" y="4358880"/>
              <a:ext cx="91800" cy="104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565" name="CustomShape 28"/>
            <p:cNvSpPr/>
            <p:nvPr/>
          </p:nvSpPr>
          <p:spPr>
            <a:xfrm>
              <a:off x="11486160" y="5220360"/>
              <a:ext cx="16920" cy="40680"/>
            </a:xfrm>
            <a:prstGeom prst="ellipse">
              <a:avLst/>
            </a:prstGeom>
            <a:solidFill>
              <a:srgbClr val="333333"/>
            </a:solidFill>
            <a:ln w="0">
              <a:noFill/>
            </a:ln>
          </p:spPr>
          <p:style>
            <a:lnRef idx="0"/>
            <a:fillRef idx="0"/>
            <a:effectRef idx="0"/>
            <a:fontRef idx="minor"/>
          </p:style>
        </p:sp>
        <p:sp>
          <p:nvSpPr>
            <p:cNvPr id="2566" name="CustomShape 29"/>
            <p:cNvSpPr/>
            <p:nvPr/>
          </p:nvSpPr>
          <p:spPr>
            <a:xfrm>
              <a:off x="11404080" y="5222880"/>
              <a:ext cx="92160" cy="867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2567" name="CustomShape 30"/>
            <p:cNvSpPr/>
            <p:nvPr/>
          </p:nvSpPr>
          <p:spPr>
            <a:xfrm>
              <a:off x="10955520" y="5251680"/>
              <a:ext cx="459720" cy="6264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2568" name="CustomShape 31"/>
            <p:cNvSpPr/>
            <p:nvPr/>
          </p:nvSpPr>
          <p:spPr>
            <a:xfrm>
              <a:off x="10980000" y="5266440"/>
              <a:ext cx="411120" cy="3384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2569" name="CustomShape 32"/>
            <p:cNvSpPr/>
            <p:nvPr/>
          </p:nvSpPr>
          <p:spPr>
            <a:xfrm>
              <a:off x="11021400" y="5119200"/>
              <a:ext cx="58320" cy="62640"/>
            </a:xfrm>
            <a:prstGeom prst="ellipse">
              <a:avLst/>
            </a:prstGeom>
            <a:solidFill>
              <a:srgbClr val="33cc33"/>
            </a:solidFill>
            <a:ln w="0">
              <a:noFill/>
            </a:ln>
          </p:spPr>
          <p:style>
            <a:lnRef idx="0"/>
            <a:fillRef idx="0"/>
            <a:effectRef idx="0"/>
            <a:fontRef idx="minor"/>
          </p:style>
        </p:sp>
        <p:sp>
          <p:nvSpPr>
            <p:cNvPr id="2570" name="CustomShape 33"/>
            <p:cNvSpPr/>
            <p:nvPr/>
          </p:nvSpPr>
          <p:spPr>
            <a:xfrm>
              <a:off x="11089440" y="5119200"/>
              <a:ext cx="58320" cy="62640"/>
            </a:xfrm>
            <a:prstGeom prst="ellipse">
              <a:avLst/>
            </a:prstGeom>
            <a:solidFill>
              <a:srgbClr val="ff0000"/>
            </a:solidFill>
            <a:ln w="0">
              <a:noFill/>
            </a:ln>
          </p:spPr>
          <p:style>
            <a:lnRef idx="0"/>
            <a:fillRef idx="0"/>
            <a:effectRef idx="0"/>
            <a:fontRef idx="minor"/>
          </p:style>
        </p:sp>
        <p:sp>
          <p:nvSpPr>
            <p:cNvPr id="2571" name="CustomShape 34"/>
            <p:cNvSpPr/>
            <p:nvPr/>
          </p:nvSpPr>
          <p:spPr>
            <a:xfrm>
              <a:off x="11157480" y="5119200"/>
              <a:ext cx="58320" cy="60120"/>
            </a:xfrm>
            <a:prstGeom prst="ellipse">
              <a:avLst/>
            </a:prstGeom>
            <a:solidFill>
              <a:srgbClr val="33cc33"/>
            </a:solidFill>
            <a:ln w="0">
              <a:noFill/>
            </a:ln>
          </p:spPr>
          <p:style>
            <a:lnRef idx="0"/>
            <a:fillRef idx="0"/>
            <a:effectRef idx="0"/>
            <a:fontRef idx="minor"/>
          </p:style>
        </p:sp>
        <p:sp>
          <p:nvSpPr>
            <p:cNvPr id="2572" name="CustomShape 35"/>
            <p:cNvSpPr/>
            <p:nvPr/>
          </p:nvSpPr>
          <p:spPr>
            <a:xfrm>
              <a:off x="11311200" y="4875840"/>
              <a:ext cx="31320" cy="337320"/>
            </a:xfrm>
            <a:prstGeom prst="rect">
              <a:avLst/>
            </a:prstGeom>
            <a:solidFill>
              <a:srgbClr val="292929"/>
            </a:solidFill>
            <a:ln w="9525">
              <a:solidFill>
                <a:srgbClr val="000000"/>
              </a:solidFill>
              <a:miter/>
            </a:ln>
          </p:spPr>
          <p:style>
            <a:lnRef idx="0"/>
            <a:fillRef idx="0"/>
            <a:effectRef idx="0"/>
            <a:fontRef idx="minor"/>
          </p:style>
        </p:sp>
      </p:grpSp>
      <p:sp>
        <p:nvSpPr>
          <p:cNvPr id="2573" name="CustomShape 36"/>
          <p:cNvSpPr/>
          <p:nvPr/>
        </p:nvSpPr>
        <p:spPr>
          <a:xfrm>
            <a:off x="8494560" y="1538280"/>
            <a:ext cx="203724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SNMP server</a:t>
            </a:r>
            <a:endParaRPr b="0" lang="en-US" sz="2800" spc="-1" strike="noStrike">
              <a:latin typeface="Arial"/>
            </a:endParaRPr>
          </a:p>
        </p:txBody>
      </p:sp>
      <p:sp>
        <p:nvSpPr>
          <p:cNvPr id="2574" name="CustomShape 37"/>
          <p:cNvSpPr/>
          <p:nvPr/>
        </p:nvSpPr>
        <p:spPr>
          <a:xfrm>
            <a:off x="1948320" y="1662840"/>
            <a:ext cx="192924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SNMP client</a:t>
            </a:r>
            <a:endParaRPr b="0" lang="en-US" sz="2800" spc="-1" strike="noStrike">
              <a:latin typeface="Arial"/>
            </a:endParaRPr>
          </a:p>
        </p:txBody>
      </p:sp>
      <p:grpSp>
        <p:nvGrpSpPr>
          <p:cNvPr id="2575" name="Group 38"/>
          <p:cNvGrpSpPr/>
          <p:nvPr/>
        </p:nvGrpSpPr>
        <p:grpSpPr>
          <a:xfrm>
            <a:off x="8510400" y="2078280"/>
            <a:ext cx="1943640" cy="2910240"/>
            <a:chOff x="8510400" y="2078280"/>
            <a:chExt cx="1943640" cy="2910240"/>
          </a:xfrm>
        </p:grpSpPr>
        <p:sp>
          <p:nvSpPr>
            <p:cNvPr id="2576" name="CustomShape 39"/>
            <p:cNvSpPr/>
            <p:nvPr/>
          </p:nvSpPr>
          <p:spPr>
            <a:xfrm>
              <a:off x="8582400" y="2078280"/>
              <a:ext cx="1871640" cy="2796840"/>
            </a:xfrm>
            <a:prstGeom prst="rect">
              <a:avLst/>
            </a:prstGeom>
            <a:solidFill>
              <a:srgbClr val="000099"/>
            </a:solidFill>
            <a:ln w="0">
              <a:noFill/>
            </a:ln>
          </p:spPr>
          <p:style>
            <a:lnRef idx="0"/>
            <a:fillRef idx="0"/>
            <a:effectRef idx="0"/>
            <a:fontRef idx="minor"/>
          </p:style>
        </p:sp>
        <p:sp>
          <p:nvSpPr>
            <p:cNvPr id="2577" name="CustomShape 40"/>
            <p:cNvSpPr/>
            <p:nvPr/>
          </p:nvSpPr>
          <p:spPr>
            <a:xfrm>
              <a:off x="8510400" y="2167560"/>
              <a:ext cx="1853280" cy="2820960"/>
            </a:xfrm>
            <a:prstGeom prst="rect">
              <a:avLst/>
            </a:prstGeom>
            <a:solidFill>
              <a:srgbClr val="ffffff"/>
            </a:solidFill>
            <a:ln w="28575">
              <a:solidFill>
                <a:srgbClr val="000000"/>
              </a:solidFill>
              <a:miter/>
            </a:ln>
          </p:spPr>
          <p:style>
            <a:lnRef idx="0"/>
            <a:fillRef idx="0"/>
            <a:effectRef idx="0"/>
            <a:fontRef idx="minor"/>
          </p:style>
        </p:sp>
        <p:sp>
          <p:nvSpPr>
            <p:cNvPr id="2578" name="Line 41"/>
            <p:cNvSpPr/>
            <p:nvPr/>
          </p:nvSpPr>
          <p:spPr>
            <a:xfrm>
              <a:off x="8523360" y="2748960"/>
              <a:ext cx="1842120" cy="4680"/>
            </a:xfrm>
            <a:prstGeom prst="line">
              <a:avLst/>
            </a:prstGeom>
            <a:ln w="28575">
              <a:solidFill>
                <a:srgbClr val="000000"/>
              </a:solidFill>
              <a:round/>
            </a:ln>
          </p:spPr>
          <p:style>
            <a:lnRef idx="0"/>
            <a:fillRef idx="0"/>
            <a:effectRef idx="0"/>
            <a:fontRef idx="minor"/>
          </p:style>
        </p:sp>
        <p:sp>
          <p:nvSpPr>
            <p:cNvPr id="2579" name="CustomShape 42"/>
            <p:cNvSpPr/>
            <p:nvPr/>
          </p:nvSpPr>
          <p:spPr>
            <a:xfrm>
              <a:off x="8744760" y="2832480"/>
              <a:ext cx="1399320" cy="75996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a:p>
              <a:pPr algn="ctr">
                <a:lnSpc>
                  <a:spcPct val="110000"/>
                </a:lnSpc>
                <a:tabLst>
                  <a:tab algn="l" pos="0"/>
                </a:tabLst>
              </a:pPr>
              <a:r>
                <a:rPr b="0" lang="en-US" sz="2000" spc="-1" strike="noStrike">
                  <a:solidFill>
                    <a:srgbClr val="000000"/>
                  </a:solidFill>
                  <a:latin typeface="Tahoma"/>
                  <a:ea typeface="ＭＳ Ｐゴシック"/>
                </a:rPr>
                <a:t>(UDP)</a:t>
              </a:r>
              <a:endParaRPr b="0" lang="en-US" sz="2000" spc="-1" strike="noStrike">
                <a:latin typeface="Arial"/>
              </a:endParaRPr>
            </a:p>
          </p:txBody>
        </p:sp>
        <p:sp>
          <p:nvSpPr>
            <p:cNvPr id="2580" name="Line 43"/>
            <p:cNvSpPr/>
            <p:nvPr/>
          </p:nvSpPr>
          <p:spPr>
            <a:xfrm>
              <a:off x="8522640" y="3602160"/>
              <a:ext cx="1838160" cy="360"/>
            </a:xfrm>
            <a:prstGeom prst="line">
              <a:avLst/>
            </a:prstGeom>
            <a:ln w="28575">
              <a:solidFill>
                <a:srgbClr val="000000"/>
              </a:solidFill>
              <a:round/>
            </a:ln>
          </p:spPr>
          <p:style>
            <a:lnRef idx="0"/>
            <a:fillRef idx="0"/>
            <a:effectRef idx="0"/>
            <a:fontRef idx="minor"/>
          </p:style>
        </p:sp>
        <p:sp>
          <p:nvSpPr>
            <p:cNvPr id="2581" name="CustomShape 44"/>
            <p:cNvSpPr/>
            <p:nvPr/>
          </p:nvSpPr>
          <p:spPr>
            <a:xfrm>
              <a:off x="8614440" y="4533120"/>
              <a:ext cx="16592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2582" name="CustomShape 45"/>
            <p:cNvSpPr/>
            <p:nvPr/>
          </p:nvSpPr>
          <p:spPr>
            <a:xfrm>
              <a:off x="8614440" y="4088520"/>
              <a:ext cx="16592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2583" name="CustomShape 46"/>
            <p:cNvSpPr/>
            <p:nvPr/>
          </p:nvSpPr>
          <p:spPr>
            <a:xfrm>
              <a:off x="8614440" y="3646080"/>
              <a:ext cx="1659240" cy="75996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 (IP)</a:t>
              </a:r>
              <a:endParaRPr b="0" lang="en-US" sz="2000" spc="-1" strike="noStrike">
                <a:latin typeface="Arial"/>
              </a:endParaRPr>
            </a:p>
          </p:txBody>
        </p:sp>
        <p:sp>
          <p:nvSpPr>
            <p:cNvPr id="2584" name="Line 47"/>
            <p:cNvSpPr/>
            <p:nvPr/>
          </p:nvSpPr>
          <p:spPr>
            <a:xfrm>
              <a:off x="8529120" y="4074840"/>
              <a:ext cx="1838160" cy="360"/>
            </a:xfrm>
            <a:prstGeom prst="line">
              <a:avLst/>
            </a:prstGeom>
            <a:ln w="28575">
              <a:solidFill>
                <a:srgbClr val="000000"/>
              </a:solidFill>
              <a:round/>
            </a:ln>
          </p:spPr>
          <p:style>
            <a:lnRef idx="0"/>
            <a:fillRef idx="0"/>
            <a:effectRef idx="0"/>
            <a:fontRef idx="minor"/>
          </p:style>
        </p:sp>
        <p:sp>
          <p:nvSpPr>
            <p:cNvPr id="2585" name="Line 48"/>
            <p:cNvSpPr/>
            <p:nvPr/>
          </p:nvSpPr>
          <p:spPr>
            <a:xfrm>
              <a:off x="8525160" y="4527360"/>
              <a:ext cx="1838160" cy="360"/>
            </a:xfrm>
            <a:prstGeom prst="line">
              <a:avLst/>
            </a:prstGeom>
            <a:ln w="28575">
              <a:solidFill>
                <a:srgbClr val="000000"/>
              </a:solidFill>
              <a:round/>
            </a:ln>
          </p:spPr>
          <p:style>
            <a:lnRef idx="0"/>
            <a:fillRef idx="0"/>
            <a:effectRef idx="0"/>
            <a:fontRef idx="minor"/>
          </p:style>
        </p:sp>
        <p:sp>
          <p:nvSpPr>
            <p:cNvPr id="2586" name="CustomShape 49"/>
            <p:cNvSpPr/>
            <p:nvPr/>
          </p:nvSpPr>
          <p:spPr>
            <a:xfrm>
              <a:off x="8582400" y="2284200"/>
              <a:ext cx="16592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application</a:t>
              </a:r>
              <a:endParaRPr b="0" lang="en-US" sz="2000" spc="-1" strike="noStrike">
                <a:latin typeface="Arial"/>
              </a:endParaRPr>
            </a:p>
          </p:txBody>
        </p:sp>
      </p:grpSp>
      <p:grpSp>
        <p:nvGrpSpPr>
          <p:cNvPr id="2587" name="Group 50"/>
          <p:cNvGrpSpPr/>
          <p:nvPr/>
        </p:nvGrpSpPr>
        <p:grpSpPr>
          <a:xfrm>
            <a:off x="1687680" y="2167560"/>
            <a:ext cx="2129400" cy="2909880"/>
            <a:chOff x="1687680" y="2167560"/>
            <a:chExt cx="2129400" cy="2909880"/>
          </a:xfrm>
        </p:grpSpPr>
        <p:sp>
          <p:nvSpPr>
            <p:cNvPr id="2588" name="CustomShape 51"/>
            <p:cNvSpPr/>
            <p:nvPr/>
          </p:nvSpPr>
          <p:spPr>
            <a:xfrm>
              <a:off x="1766880" y="2167560"/>
              <a:ext cx="2050200" cy="2796840"/>
            </a:xfrm>
            <a:prstGeom prst="rect">
              <a:avLst/>
            </a:prstGeom>
            <a:solidFill>
              <a:srgbClr val="000099"/>
            </a:solidFill>
            <a:ln w="0">
              <a:noFill/>
            </a:ln>
          </p:spPr>
          <p:style>
            <a:lnRef idx="0"/>
            <a:fillRef idx="0"/>
            <a:effectRef idx="0"/>
            <a:fontRef idx="minor"/>
          </p:style>
        </p:sp>
        <p:sp>
          <p:nvSpPr>
            <p:cNvPr id="2589" name="CustomShape 52"/>
            <p:cNvSpPr/>
            <p:nvPr/>
          </p:nvSpPr>
          <p:spPr>
            <a:xfrm>
              <a:off x="1687680" y="2256480"/>
              <a:ext cx="2030040" cy="2820960"/>
            </a:xfrm>
            <a:prstGeom prst="rect">
              <a:avLst/>
            </a:prstGeom>
            <a:solidFill>
              <a:srgbClr val="ffffff"/>
            </a:solidFill>
            <a:ln w="28575">
              <a:solidFill>
                <a:srgbClr val="000000"/>
              </a:solidFill>
              <a:miter/>
            </a:ln>
          </p:spPr>
          <p:style>
            <a:lnRef idx="0"/>
            <a:fillRef idx="0"/>
            <a:effectRef idx="0"/>
            <a:fontRef idx="minor"/>
          </p:style>
        </p:sp>
        <p:sp>
          <p:nvSpPr>
            <p:cNvPr id="2590" name="Line 53"/>
            <p:cNvSpPr/>
            <p:nvPr/>
          </p:nvSpPr>
          <p:spPr>
            <a:xfrm>
              <a:off x="1703160" y="2837880"/>
              <a:ext cx="2017440" cy="5040"/>
            </a:xfrm>
            <a:prstGeom prst="line">
              <a:avLst/>
            </a:prstGeom>
            <a:ln w="28575">
              <a:solidFill>
                <a:srgbClr val="000000"/>
              </a:solidFill>
              <a:round/>
            </a:ln>
          </p:spPr>
          <p:style>
            <a:lnRef idx="0"/>
            <a:fillRef idx="0"/>
            <a:effectRef idx="0"/>
            <a:fontRef idx="minor"/>
          </p:style>
        </p:sp>
        <p:sp>
          <p:nvSpPr>
            <p:cNvPr id="2591" name="CustomShape 54"/>
            <p:cNvSpPr/>
            <p:nvPr/>
          </p:nvSpPr>
          <p:spPr>
            <a:xfrm>
              <a:off x="1944360" y="2921760"/>
              <a:ext cx="1532880" cy="75996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a:p>
              <a:pPr algn="ctr">
                <a:lnSpc>
                  <a:spcPct val="110000"/>
                </a:lnSpc>
                <a:tabLst>
                  <a:tab algn="l" pos="0"/>
                </a:tabLst>
              </a:pPr>
              <a:r>
                <a:rPr b="0" lang="en-US" sz="2000" spc="-1" strike="noStrike">
                  <a:solidFill>
                    <a:srgbClr val="000000"/>
                  </a:solidFill>
                  <a:latin typeface="Tahoma"/>
                  <a:ea typeface="ＭＳ Ｐゴシック"/>
                </a:rPr>
                <a:t>(UDP)</a:t>
              </a:r>
              <a:endParaRPr b="0" lang="en-US" sz="2000" spc="-1" strike="noStrike">
                <a:latin typeface="Arial"/>
              </a:endParaRPr>
            </a:p>
          </p:txBody>
        </p:sp>
        <p:sp>
          <p:nvSpPr>
            <p:cNvPr id="2592" name="Line 55"/>
            <p:cNvSpPr/>
            <p:nvPr/>
          </p:nvSpPr>
          <p:spPr>
            <a:xfrm>
              <a:off x="1713960" y="3691440"/>
              <a:ext cx="2013120" cy="360"/>
            </a:xfrm>
            <a:prstGeom prst="line">
              <a:avLst/>
            </a:prstGeom>
            <a:ln w="28575">
              <a:solidFill>
                <a:srgbClr val="000000"/>
              </a:solidFill>
              <a:round/>
            </a:ln>
          </p:spPr>
          <p:style>
            <a:lnRef idx="0"/>
            <a:fillRef idx="0"/>
            <a:effectRef idx="0"/>
            <a:fontRef idx="minor"/>
          </p:style>
        </p:sp>
        <p:sp>
          <p:nvSpPr>
            <p:cNvPr id="2593" name="CustomShape 56"/>
            <p:cNvSpPr/>
            <p:nvPr/>
          </p:nvSpPr>
          <p:spPr>
            <a:xfrm>
              <a:off x="1801800" y="4622400"/>
              <a:ext cx="18176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2594" name="CustomShape 57"/>
            <p:cNvSpPr/>
            <p:nvPr/>
          </p:nvSpPr>
          <p:spPr>
            <a:xfrm>
              <a:off x="1801800" y="4177440"/>
              <a:ext cx="18176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2595" name="CustomShape 58"/>
            <p:cNvSpPr/>
            <p:nvPr/>
          </p:nvSpPr>
          <p:spPr>
            <a:xfrm>
              <a:off x="1801800" y="3735360"/>
              <a:ext cx="18176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 (IP)</a:t>
              </a:r>
              <a:endParaRPr b="0" lang="en-US" sz="2000" spc="-1" strike="noStrike">
                <a:latin typeface="Arial"/>
              </a:endParaRPr>
            </a:p>
          </p:txBody>
        </p:sp>
        <p:sp>
          <p:nvSpPr>
            <p:cNvPr id="2596" name="Line 59"/>
            <p:cNvSpPr/>
            <p:nvPr/>
          </p:nvSpPr>
          <p:spPr>
            <a:xfrm>
              <a:off x="1709640" y="4163760"/>
              <a:ext cx="2013120" cy="360"/>
            </a:xfrm>
            <a:prstGeom prst="line">
              <a:avLst/>
            </a:prstGeom>
            <a:ln w="28575">
              <a:solidFill>
                <a:srgbClr val="000000"/>
              </a:solidFill>
              <a:round/>
            </a:ln>
          </p:spPr>
          <p:style>
            <a:lnRef idx="0"/>
            <a:fillRef idx="0"/>
            <a:effectRef idx="0"/>
            <a:fontRef idx="minor"/>
          </p:style>
        </p:sp>
        <p:sp>
          <p:nvSpPr>
            <p:cNvPr id="2597" name="Line 60"/>
            <p:cNvSpPr/>
            <p:nvPr/>
          </p:nvSpPr>
          <p:spPr>
            <a:xfrm>
              <a:off x="1705320" y="4617000"/>
              <a:ext cx="2013120" cy="360"/>
            </a:xfrm>
            <a:prstGeom prst="line">
              <a:avLst/>
            </a:prstGeom>
            <a:ln w="28575">
              <a:solidFill>
                <a:srgbClr val="000000"/>
              </a:solidFill>
              <a:round/>
            </a:ln>
          </p:spPr>
          <p:style>
            <a:lnRef idx="0"/>
            <a:fillRef idx="0"/>
            <a:effectRef idx="0"/>
            <a:fontRef idx="minor"/>
          </p:style>
        </p:sp>
        <p:sp>
          <p:nvSpPr>
            <p:cNvPr id="2598" name="CustomShape 61"/>
            <p:cNvSpPr/>
            <p:nvPr/>
          </p:nvSpPr>
          <p:spPr>
            <a:xfrm>
              <a:off x="1766880" y="2373480"/>
              <a:ext cx="18176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application</a:t>
              </a:r>
              <a:endParaRPr b="0" lang="en-US" sz="2000" spc="-1" strike="noStrike">
                <a:latin typeface="Arial"/>
              </a:endParaRPr>
            </a:p>
          </p:txBody>
        </p:sp>
      </p:grpSp>
      <p:grpSp>
        <p:nvGrpSpPr>
          <p:cNvPr id="2599" name="Group 62"/>
          <p:cNvGrpSpPr/>
          <p:nvPr/>
        </p:nvGrpSpPr>
        <p:grpSpPr>
          <a:xfrm>
            <a:off x="500760" y="4943520"/>
            <a:ext cx="1023840" cy="594720"/>
            <a:chOff x="500760" y="4943520"/>
            <a:chExt cx="1023840" cy="594720"/>
          </a:xfrm>
        </p:grpSpPr>
        <p:sp>
          <p:nvSpPr>
            <p:cNvPr id="2600" name="CustomShape 63"/>
            <p:cNvSpPr/>
            <p:nvPr/>
          </p:nvSpPr>
          <p:spPr>
            <a:xfrm>
              <a:off x="500760" y="5150160"/>
              <a:ext cx="1023840" cy="388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601" name="CustomShape 64"/>
            <p:cNvSpPr/>
            <p:nvPr/>
          </p:nvSpPr>
          <p:spPr>
            <a:xfrm>
              <a:off x="501480" y="4943520"/>
              <a:ext cx="1022760" cy="3841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602" name="Group 65"/>
            <p:cNvGrpSpPr/>
            <p:nvPr/>
          </p:nvGrpSpPr>
          <p:grpSpPr>
            <a:xfrm>
              <a:off x="653040" y="4992840"/>
              <a:ext cx="719280" cy="281520"/>
              <a:chOff x="653040" y="4992840"/>
              <a:chExt cx="719280" cy="281520"/>
            </a:xfrm>
          </p:grpSpPr>
          <p:sp>
            <p:nvSpPr>
              <p:cNvPr id="2603" name="CustomShape 66"/>
              <p:cNvSpPr/>
              <p:nvPr/>
            </p:nvSpPr>
            <p:spPr>
              <a:xfrm>
                <a:off x="672840" y="4992840"/>
                <a:ext cx="680400" cy="156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604" name="CustomShape 67"/>
              <p:cNvSpPr/>
              <p:nvPr/>
            </p:nvSpPr>
            <p:spPr>
              <a:xfrm>
                <a:off x="1119960" y="5128560"/>
                <a:ext cx="252360" cy="134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605" name="CustomShape 68"/>
              <p:cNvSpPr/>
              <p:nvPr/>
            </p:nvSpPr>
            <p:spPr>
              <a:xfrm>
                <a:off x="653040" y="5128560"/>
                <a:ext cx="247680" cy="1328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606" name="CustomShape 69"/>
              <p:cNvSpPr/>
              <p:nvPr/>
            </p:nvSpPr>
            <p:spPr>
              <a:xfrm>
                <a:off x="739800" y="5061960"/>
                <a:ext cx="541800" cy="212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2607" name="CustomShape 70"/>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a3"/>
                </a:solidFill>
                <a:latin typeface="Calibri Light"/>
                <a:ea typeface="DejaVu Sans"/>
              </a:rPr>
              <a:t>UDP: Transport Layer Actions</a:t>
            </a:r>
            <a:endParaRPr b="0" lang="en-US" sz="4400" spc="-1" strike="noStrike">
              <a:latin typeface="Arial"/>
            </a:endParaRPr>
          </a:p>
        </p:txBody>
      </p:sp>
      <p:grpSp>
        <p:nvGrpSpPr>
          <p:cNvPr id="2608" name="Group 71"/>
          <p:cNvGrpSpPr/>
          <p:nvPr/>
        </p:nvGrpSpPr>
        <p:grpSpPr>
          <a:xfrm>
            <a:off x="2462040" y="2756160"/>
            <a:ext cx="410400" cy="156240"/>
            <a:chOff x="2462040" y="2756160"/>
            <a:chExt cx="410400" cy="156240"/>
          </a:xfrm>
        </p:grpSpPr>
        <p:sp>
          <p:nvSpPr>
            <p:cNvPr id="2609" name="CustomShape 72"/>
            <p:cNvSpPr/>
            <p:nvPr/>
          </p:nvSpPr>
          <p:spPr>
            <a:xfrm>
              <a:off x="2462040" y="2756160"/>
              <a:ext cx="410400" cy="156240"/>
            </a:xfrm>
            <a:prstGeom prst="rect">
              <a:avLst/>
            </a:prstGeom>
            <a:solidFill>
              <a:srgbClr val="ffff00"/>
            </a:solidFill>
            <a:ln w="9525">
              <a:solidFill>
                <a:srgbClr val="000000"/>
              </a:solidFill>
              <a:miter/>
            </a:ln>
          </p:spPr>
          <p:style>
            <a:lnRef idx="0"/>
            <a:fillRef idx="0"/>
            <a:effectRef idx="0"/>
            <a:fontRef idx="minor"/>
          </p:style>
        </p:sp>
        <p:sp>
          <p:nvSpPr>
            <p:cNvPr id="2610" name="CustomShape 73"/>
            <p:cNvSpPr/>
            <p:nvPr/>
          </p:nvSpPr>
          <p:spPr>
            <a:xfrm>
              <a:off x="2543040" y="2776680"/>
              <a:ext cx="243720" cy="118080"/>
            </a:xfrm>
            <a:prstGeom prst="rect">
              <a:avLst/>
            </a:prstGeom>
            <a:solidFill>
              <a:srgbClr val="ffffff"/>
            </a:solidFill>
            <a:ln w="9525">
              <a:solidFill>
                <a:srgbClr val="cc9900"/>
              </a:solidFill>
              <a:miter/>
            </a:ln>
          </p:spPr>
          <p:style>
            <a:lnRef idx="0"/>
            <a:fillRef idx="0"/>
            <a:effectRef idx="0"/>
            <a:fontRef idx="minor"/>
          </p:style>
        </p:sp>
        <p:sp>
          <p:nvSpPr>
            <p:cNvPr id="2611" name="CustomShape 74"/>
            <p:cNvSpPr/>
            <p:nvPr/>
          </p:nvSpPr>
          <p:spPr>
            <a:xfrm>
              <a:off x="2805120" y="2847960"/>
              <a:ext cx="40320" cy="40320"/>
            </a:xfrm>
            <a:prstGeom prst="rect">
              <a:avLst/>
            </a:prstGeom>
            <a:solidFill>
              <a:srgbClr val="cc9900"/>
            </a:solidFill>
            <a:ln w="9525">
              <a:solidFill>
                <a:srgbClr val="cc9900"/>
              </a:solidFill>
              <a:miter/>
            </a:ln>
          </p:spPr>
          <p:style>
            <a:lnRef idx="0"/>
            <a:fillRef idx="0"/>
            <a:effectRef idx="0"/>
            <a:fontRef idx="minor"/>
          </p:style>
        </p:sp>
        <p:sp>
          <p:nvSpPr>
            <p:cNvPr id="2612" name="CustomShape 75"/>
            <p:cNvSpPr/>
            <p:nvPr/>
          </p:nvSpPr>
          <p:spPr>
            <a:xfrm>
              <a:off x="2479680" y="2849760"/>
              <a:ext cx="40320" cy="40320"/>
            </a:xfrm>
            <a:prstGeom prst="rect">
              <a:avLst/>
            </a:prstGeom>
            <a:solidFill>
              <a:srgbClr val="cc9900"/>
            </a:solidFill>
            <a:ln w="9525">
              <a:solidFill>
                <a:srgbClr val="cc9900"/>
              </a:solidFill>
              <a:miter/>
            </a:ln>
          </p:spPr>
          <p:style>
            <a:lnRef idx="0"/>
            <a:fillRef idx="0"/>
            <a:effectRef idx="0"/>
            <a:fontRef idx="minor"/>
          </p:style>
        </p:sp>
      </p:grpSp>
      <p:grpSp>
        <p:nvGrpSpPr>
          <p:cNvPr id="2613" name="Group 76"/>
          <p:cNvGrpSpPr/>
          <p:nvPr/>
        </p:nvGrpSpPr>
        <p:grpSpPr>
          <a:xfrm>
            <a:off x="9681120" y="2673720"/>
            <a:ext cx="410400" cy="156240"/>
            <a:chOff x="9681120" y="2673720"/>
            <a:chExt cx="410400" cy="156240"/>
          </a:xfrm>
        </p:grpSpPr>
        <p:sp>
          <p:nvSpPr>
            <p:cNvPr id="2614" name="CustomShape 77"/>
            <p:cNvSpPr/>
            <p:nvPr/>
          </p:nvSpPr>
          <p:spPr>
            <a:xfrm>
              <a:off x="9681120" y="2673720"/>
              <a:ext cx="410400" cy="156240"/>
            </a:xfrm>
            <a:prstGeom prst="rect">
              <a:avLst/>
            </a:prstGeom>
            <a:solidFill>
              <a:srgbClr val="ffff00"/>
            </a:solidFill>
            <a:ln w="9525">
              <a:solidFill>
                <a:srgbClr val="000000"/>
              </a:solidFill>
              <a:miter/>
            </a:ln>
          </p:spPr>
          <p:style>
            <a:lnRef idx="0"/>
            <a:fillRef idx="0"/>
            <a:effectRef idx="0"/>
            <a:fontRef idx="minor"/>
          </p:style>
        </p:sp>
        <p:sp>
          <p:nvSpPr>
            <p:cNvPr id="2615" name="CustomShape 78"/>
            <p:cNvSpPr/>
            <p:nvPr/>
          </p:nvSpPr>
          <p:spPr>
            <a:xfrm>
              <a:off x="9762120" y="2694240"/>
              <a:ext cx="243720" cy="118080"/>
            </a:xfrm>
            <a:prstGeom prst="rect">
              <a:avLst/>
            </a:prstGeom>
            <a:solidFill>
              <a:srgbClr val="ffffff"/>
            </a:solidFill>
            <a:ln w="9525">
              <a:solidFill>
                <a:srgbClr val="cc9900"/>
              </a:solidFill>
              <a:miter/>
            </a:ln>
          </p:spPr>
          <p:style>
            <a:lnRef idx="0"/>
            <a:fillRef idx="0"/>
            <a:effectRef idx="0"/>
            <a:fontRef idx="minor"/>
          </p:style>
        </p:sp>
        <p:sp>
          <p:nvSpPr>
            <p:cNvPr id="2616" name="CustomShape 79"/>
            <p:cNvSpPr/>
            <p:nvPr/>
          </p:nvSpPr>
          <p:spPr>
            <a:xfrm>
              <a:off x="10024200" y="2765520"/>
              <a:ext cx="40320" cy="40320"/>
            </a:xfrm>
            <a:prstGeom prst="rect">
              <a:avLst/>
            </a:prstGeom>
            <a:solidFill>
              <a:srgbClr val="cc9900"/>
            </a:solidFill>
            <a:ln w="9525">
              <a:solidFill>
                <a:srgbClr val="cc9900"/>
              </a:solidFill>
              <a:miter/>
            </a:ln>
          </p:spPr>
          <p:style>
            <a:lnRef idx="0"/>
            <a:fillRef idx="0"/>
            <a:effectRef idx="0"/>
            <a:fontRef idx="minor"/>
          </p:style>
        </p:sp>
        <p:sp>
          <p:nvSpPr>
            <p:cNvPr id="2617" name="CustomShape 80"/>
            <p:cNvSpPr/>
            <p:nvPr/>
          </p:nvSpPr>
          <p:spPr>
            <a:xfrm>
              <a:off x="9698760" y="2767320"/>
              <a:ext cx="40320" cy="40320"/>
            </a:xfrm>
            <a:prstGeom prst="rect">
              <a:avLst/>
            </a:prstGeom>
            <a:solidFill>
              <a:srgbClr val="cc9900"/>
            </a:solidFill>
            <a:ln w="9525">
              <a:solidFill>
                <a:srgbClr val="cc9900"/>
              </a:solidFill>
              <a:miter/>
            </a:ln>
          </p:spPr>
          <p:style>
            <a:lnRef idx="0"/>
            <a:fillRef idx="0"/>
            <a:effectRef idx="0"/>
            <a:fontRef idx="minor"/>
          </p:style>
        </p:sp>
      </p:grpSp>
      <p:sp>
        <p:nvSpPr>
          <p:cNvPr id="2618" name="CustomShape 81"/>
          <p:cNvSpPr/>
          <p:nvPr/>
        </p:nvSpPr>
        <p:spPr>
          <a:xfrm>
            <a:off x="4212360" y="1830600"/>
            <a:ext cx="3895920" cy="9428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DejaVu Sans"/>
              </a:rPr>
              <a:t>UDP receiver actions:</a:t>
            </a:r>
            <a:endParaRPr b="0" lang="en-US" sz="2800" spc="-1" strike="noStrike">
              <a:latin typeface="Arial"/>
            </a:endParaRPr>
          </a:p>
          <a:p>
            <a:pPr>
              <a:lnSpc>
                <a:spcPct val="100000"/>
              </a:lnSpc>
              <a:tabLst>
                <a:tab algn="l" pos="0"/>
              </a:tabLst>
            </a:pPr>
            <a:endParaRPr b="0" lang="en-US" sz="2800" spc="-1" strike="noStrike">
              <a:latin typeface="Arial"/>
            </a:endParaRPr>
          </a:p>
        </p:txBody>
      </p:sp>
      <p:sp>
        <p:nvSpPr>
          <p:cNvPr id="2619" name="CustomShape 82"/>
          <p:cNvSpPr/>
          <p:nvPr/>
        </p:nvSpPr>
        <p:spPr>
          <a:xfrm>
            <a:off x="1655280" y="2160360"/>
            <a:ext cx="2197440" cy="293580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p:style>
      </p:sp>
      <p:grpSp>
        <p:nvGrpSpPr>
          <p:cNvPr id="2620" name="Group 83"/>
          <p:cNvGrpSpPr/>
          <p:nvPr/>
        </p:nvGrpSpPr>
        <p:grpSpPr>
          <a:xfrm>
            <a:off x="2355840" y="3088800"/>
            <a:ext cx="1256400" cy="363960"/>
            <a:chOff x="2355840" y="3088800"/>
            <a:chExt cx="1256400" cy="363960"/>
          </a:xfrm>
        </p:grpSpPr>
        <p:sp>
          <p:nvSpPr>
            <p:cNvPr id="2621" name="CustomShape 84"/>
            <p:cNvSpPr/>
            <p:nvPr/>
          </p:nvSpPr>
          <p:spPr>
            <a:xfrm>
              <a:off x="2385720" y="3155400"/>
              <a:ext cx="1138320" cy="24408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p:style>
        </p:sp>
        <p:sp>
          <p:nvSpPr>
            <p:cNvPr id="2622" name="CustomShape 85"/>
            <p:cNvSpPr/>
            <p:nvPr/>
          </p:nvSpPr>
          <p:spPr>
            <a:xfrm>
              <a:off x="2355840" y="3088800"/>
              <a:ext cx="125640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SNMP msg</a:t>
              </a:r>
              <a:endParaRPr b="0" lang="en-US" sz="1800" spc="-1" strike="noStrike">
                <a:latin typeface="Arial"/>
              </a:endParaRPr>
            </a:p>
          </p:txBody>
        </p:sp>
      </p:grpSp>
      <p:sp>
        <p:nvSpPr>
          <p:cNvPr id="2623" name="CustomShape 86"/>
          <p:cNvSpPr/>
          <p:nvPr/>
        </p:nvSpPr>
        <p:spPr>
          <a:xfrm>
            <a:off x="4380120" y="3324960"/>
            <a:ext cx="3822840" cy="711000"/>
          </a:xfrm>
          <a:prstGeom prst="rect">
            <a:avLst/>
          </a:prstGeom>
          <a:noFill/>
          <a:ln w="0">
            <a:noFill/>
          </a:ln>
        </p:spPr>
        <p:style>
          <a:lnRef idx="0"/>
          <a:fillRef idx="0"/>
          <a:effectRef idx="0"/>
          <a:fontRef idx="minor"/>
        </p:style>
        <p:txBody>
          <a:bodyPr lIns="90000" rIns="90000" tIns="45000" bIns="45000">
            <a:spAutoFit/>
          </a:bodyPr>
          <a:p>
            <a:pPr marL="285840" indent="-216720">
              <a:lnSpc>
                <a:spcPct val="85000"/>
              </a:lnSpc>
              <a:buClr>
                <a:srgbClr val="0200a3"/>
              </a:buClr>
              <a:buFont typeface="Wingdings" charset="2"/>
              <a:buChar char=""/>
            </a:pPr>
            <a:r>
              <a:rPr b="0" lang="en-US" sz="2400" spc="-1" strike="noStrike">
                <a:solidFill>
                  <a:srgbClr val="000000"/>
                </a:solidFill>
                <a:latin typeface="Calibri"/>
                <a:ea typeface="DejaVu Sans"/>
              </a:rPr>
              <a:t>extracts application-layer message</a:t>
            </a:r>
            <a:endParaRPr b="0" lang="en-US" sz="2400" spc="-1" strike="noStrike">
              <a:latin typeface="Arial"/>
            </a:endParaRPr>
          </a:p>
        </p:txBody>
      </p:sp>
      <p:sp>
        <p:nvSpPr>
          <p:cNvPr id="2624" name="CustomShape 87"/>
          <p:cNvSpPr/>
          <p:nvPr/>
        </p:nvSpPr>
        <p:spPr>
          <a:xfrm>
            <a:off x="4378320" y="2693520"/>
            <a:ext cx="3822840" cy="711000"/>
          </a:xfrm>
          <a:prstGeom prst="rect">
            <a:avLst/>
          </a:prstGeom>
          <a:noFill/>
          <a:ln w="0">
            <a:noFill/>
          </a:ln>
        </p:spPr>
        <p:style>
          <a:lnRef idx="0"/>
          <a:fillRef idx="0"/>
          <a:effectRef idx="0"/>
          <a:fontRef idx="minor"/>
        </p:style>
        <p:txBody>
          <a:bodyPr lIns="90000" rIns="90000" tIns="45000" bIns="45000">
            <a:spAutoFit/>
          </a:bodyPr>
          <a:p>
            <a:pPr marL="285840" indent="-216720">
              <a:lnSpc>
                <a:spcPct val="85000"/>
              </a:lnSpc>
              <a:buClr>
                <a:srgbClr val="0200a3"/>
              </a:buClr>
              <a:buFont typeface="Wingdings" charset="2"/>
              <a:buChar char=""/>
            </a:pPr>
            <a:r>
              <a:rPr b="0" lang="en-US" sz="2400" spc="-1" strike="noStrike">
                <a:solidFill>
                  <a:srgbClr val="000000"/>
                </a:solidFill>
                <a:latin typeface="Calibri"/>
                <a:ea typeface="DejaVu Sans"/>
              </a:rPr>
              <a:t>checks UDP checksum header value</a:t>
            </a:r>
            <a:endParaRPr b="0" lang="en-US" sz="2400" spc="-1" strike="noStrike">
              <a:latin typeface="Arial"/>
            </a:endParaRPr>
          </a:p>
        </p:txBody>
      </p:sp>
      <p:sp>
        <p:nvSpPr>
          <p:cNvPr id="2625" name="CustomShape 88"/>
          <p:cNvSpPr/>
          <p:nvPr/>
        </p:nvSpPr>
        <p:spPr>
          <a:xfrm>
            <a:off x="4388040" y="2278080"/>
            <a:ext cx="3822840" cy="455400"/>
          </a:xfrm>
          <a:prstGeom prst="rect">
            <a:avLst/>
          </a:prstGeom>
          <a:noFill/>
          <a:ln w="0">
            <a:noFill/>
          </a:ln>
        </p:spPr>
        <p:style>
          <a:lnRef idx="0"/>
          <a:fillRef idx="0"/>
          <a:effectRef idx="0"/>
          <a:fontRef idx="minor"/>
        </p:style>
        <p:txBody>
          <a:bodyPr lIns="90000" rIns="90000" tIns="45000" bIns="45000">
            <a:spAutoFit/>
          </a:bodyPr>
          <a:p>
            <a:pPr marL="285840" indent="-216720">
              <a:lnSpc>
                <a:spcPct val="100000"/>
              </a:lnSpc>
              <a:buClr>
                <a:srgbClr val="0200a3"/>
              </a:buClr>
              <a:buFont typeface="Wingdings" charset="2"/>
              <a:buChar char=""/>
            </a:pPr>
            <a:r>
              <a:rPr b="0" lang="en-US" sz="2400" spc="-1" strike="noStrike">
                <a:solidFill>
                  <a:srgbClr val="000000"/>
                </a:solidFill>
                <a:latin typeface="Calibri"/>
                <a:ea typeface="DejaVu Sans"/>
              </a:rPr>
              <a:t>receives segment from IP</a:t>
            </a:r>
            <a:endParaRPr b="0" lang="en-US" sz="2400" spc="-1" strike="noStrike">
              <a:latin typeface="Arial"/>
            </a:endParaRPr>
          </a:p>
        </p:txBody>
      </p:sp>
      <p:grpSp>
        <p:nvGrpSpPr>
          <p:cNvPr id="2626" name="Group 89"/>
          <p:cNvGrpSpPr/>
          <p:nvPr/>
        </p:nvGrpSpPr>
        <p:grpSpPr>
          <a:xfrm>
            <a:off x="1795680" y="3762720"/>
            <a:ext cx="1815480" cy="372960"/>
            <a:chOff x="1795680" y="3762720"/>
            <a:chExt cx="1815480" cy="372960"/>
          </a:xfrm>
        </p:grpSpPr>
        <p:grpSp>
          <p:nvGrpSpPr>
            <p:cNvPr id="2627" name="Group 90"/>
            <p:cNvGrpSpPr/>
            <p:nvPr/>
          </p:nvGrpSpPr>
          <p:grpSpPr>
            <a:xfrm>
              <a:off x="1795680" y="3769200"/>
              <a:ext cx="1256400" cy="366480"/>
              <a:chOff x="1795680" y="3769200"/>
              <a:chExt cx="1256400" cy="366480"/>
            </a:xfrm>
          </p:grpSpPr>
          <p:sp>
            <p:nvSpPr>
              <p:cNvPr id="2628" name="CustomShape 91"/>
              <p:cNvSpPr/>
              <p:nvPr/>
            </p:nvSpPr>
            <p:spPr>
              <a:xfrm>
                <a:off x="1863720" y="3827520"/>
                <a:ext cx="540720" cy="24408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p:style>
          </p:sp>
          <p:sp>
            <p:nvSpPr>
              <p:cNvPr id="2629" name="CustomShape 92"/>
              <p:cNvSpPr/>
              <p:nvPr/>
            </p:nvSpPr>
            <p:spPr>
              <a:xfrm>
                <a:off x="1795680" y="3769200"/>
                <a:ext cx="1256400" cy="3664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000000"/>
                    </a:solidFill>
                    <a:latin typeface="Calibri"/>
                    <a:ea typeface="DejaVu Sans"/>
                  </a:rPr>
                  <a:t>UDP</a:t>
                </a:r>
                <a:r>
                  <a:rPr b="0" lang="en-US" sz="1600" spc="-1" strike="noStrike" baseline="-25000">
                    <a:solidFill>
                      <a:srgbClr val="000000"/>
                    </a:solidFill>
                    <a:latin typeface="Calibri"/>
                    <a:ea typeface="DejaVu Sans"/>
                  </a:rPr>
                  <a:t>h</a:t>
                </a:r>
                <a:endParaRPr b="0" lang="en-US" sz="1600" spc="-1" strike="noStrike">
                  <a:latin typeface="Arial"/>
                </a:endParaRPr>
              </a:p>
            </p:txBody>
          </p:sp>
        </p:grpSp>
        <p:grpSp>
          <p:nvGrpSpPr>
            <p:cNvPr id="2630" name="Group 93"/>
            <p:cNvGrpSpPr/>
            <p:nvPr/>
          </p:nvGrpSpPr>
          <p:grpSpPr>
            <a:xfrm>
              <a:off x="2354760" y="3762720"/>
              <a:ext cx="1256400" cy="363960"/>
              <a:chOff x="2354760" y="3762720"/>
              <a:chExt cx="1256400" cy="363960"/>
            </a:xfrm>
          </p:grpSpPr>
          <p:sp>
            <p:nvSpPr>
              <p:cNvPr id="2631" name="CustomShape 94"/>
              <p:cNvSpPr/>
              <p:nvPr/>
            </p:nvSpPr>
            <p:spPr>
              <a:xfrm>
                <a:off x="2384640" y="3826080"/>
                <a:ext cx="1138320" cy="24408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p:style>
          </p:sp>
          <p:sp>
            <p:nvSpPr>
              <p:cNvPr id="2632" name="CustomShape 95"/>
              <p:cNvSpPr/>
              <p:nvPr/>
            </p:nvSpPr>
            <p:spPr>
              <a:xfrm>
                <a:off x="2354760" y="3762720"/>
                <a:ext cx="125640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SNMP msg</a:t>
                </a:r>
                <a:endParaRPr b="0" lang="en-US" sz="1800" spc="-1" strike="noStrike">
                  <a:latin typeface="Arial"/>
                </a:endParaRPr>
              </a:p>
            </p:txBody>
          </p:sp>
        </p:grpSp>
      </p:grpSp>
      <p:sp>
        <p:nvSpPr>
          <p:cNvPr id="2633" name="CustomShape 96"/>
          <p:cNvSpPr/>
          <p:nvPr/>
        </p:nvSpPr>
        <p:spPr>
          <a:xfrm>
            <a:off x="4379400" y="3932280"/>
            <a:ext cx="3822840" cy="711000"/>
          </a:xfrm>
          <a:prstGeom prst="rect">
            <a:avLst/>
          </a:prstGeom>
          <a:noFill/>
          <a:ln w="0">
            <a:noFill/>
          </a:ln>
        </p:spPr>
        <p:style>
          <a:lnRef idx="0"/>
          <a:fillRef idx="0"/>
          <a:effectRef idx="0"/>
          <a:fontRef idx="minor"/>
        </p:style>
        <p:txBody>
          <a:bodyPr lIns="90000" rIns="90000" tIns="45000" bIns="45000">
            <a:spAutoFit/>
          </a:bodyPr>
          <a:p>
            <a:pPr marL="285840" indent="-216720">
              <a:lnSpc>
                <a:spcPct val="85000"/>
              </a:lnSpc>
              <a:buClr>
                <a:srgbClr val="0200a3"/>
              </a:buClr>
              <a:buFont typeface="Wingdings" charset="2"/>
              <a:buChar char=""/>
            </a:pPr>
            <a:r>
              <a:rPr b="0" lang="en-US" sz="2400" spc="-1" strike="noStrike">
                <a:solidFill>
                  <a:srgbClr val="000000"/>
                </a:solidFill>
                <a:latin typeface="Calibri"/>
                <a:ea typeface="DejaVu Sans"/>
              </a:rPr>
              <a:t>demultiplexes message up to application via socket</a:t>
            </a:r>
            <a:endParaRPr b="0" lang="en-US" sz="2400" spc="-1" strike="noStrike">
              <a:latin typeface="Arial"/>
            </a:endParaRPr>
          </a:p>
        </p:txBody>
      </p:sp>
      <p:sp>
        <p:nvSpPr>
          <p:cNvPr id="2634" name="CustomShape 97"/>
          <p:cNvSpPr/>
          <p:nvPr/>
        </p:nvSpPr>
        <p:spPr>
          <a:xfrm>
            <a:off x="8348400" y="2027160"/>
            <a:ext cx="3413880" cy="330048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p:style>
      </p:sp>
      <p:sp>
        <p:nvSpPr>
          <p:cNvPr id="2635" name="CustomShape 98"/>
          <p:cNvSpPr/>
          <p:nvPr/>
        </p:nvSpPr>
        <p:spPr>
          <a:xfrm>
            <a:off x="1741320" y="2989080"/>
            <a:ext cx="760680" cy="538560"/>
          </a:xfrm>
          <a:prstGeom prst="ellipse">
            <a:avLst/>
          </a:prstGeom>
          <a:noFill/>
          <a:ln>
            <a:solidFill>
              <a:srgbClr val="cd0004"/>
            </a:solidFill>
          </a:ln>
        </p:spPr>
        <p:style>
          <a:lnRef idx="2">
            <a:schemeClr val="accent1">
              <a:shade val="50000"/>
            </a:schemeClr>
          </a:lnRef>
          <a:fillRef idx="1">
            <a:schemeClr val="accent1"/>
          </a:fillRef>
          <a:effectRef idx="0">
            <a:schemeClr val="accent1"/>
          </a:effectRef>
          <a:fontRef idx="minor"/>
        </p:style>
      </p:sp>
      <p:sp>
        <p:nvSpPr>
          <p:cNvPr id="2636" name="Line 99"/>
          <p:cNvSpPr/>
          <p:nvPr/>
        </p:nvSpPr>
        <p:spPr>
          <a:xfrm flipH="1">
            <a:off x="7971840" y="4973040"/>
            <a:ext cx="1473480" cy="47448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2637" name="Line 100"/>
          <p:cNvSpPr/>
          <p:nvPr/>
        </p:nvSpPr>
        <p:spPr>
          <a:xfrm>
            <a:off x="2578680" y="5062320"/>
            <a:ext cx="1582920" cy="3027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2638" name="CustomShape 101"/>
          <p:cNvSpPr/>
          <p:nvPr/>
        </p:nvSpPr>
        <p:spPr>
          <a:xfrm>
            <a:off x="4062600" y="4965840"/>
            <a:ext cx="4034520" cy="1026360"/>
          </a:xfrm>
          <a:custGeom>
            <a:avLst/>
            <a:gdLst/>
            <a:ahLst/>
            <a:rect l="l" t="t" r="r" b="b"/>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w="0">
            <a:noFill/>
          </a:ln>
        </p:spPr>
        <p:style>
          <a:lnRef idx="0"/>
          <a:fillRef idx="0"/>
          <a:effectRef idx="0"/>
          <a:fontRef idx="minor"/>
        </p:style>
      </p:sp>
      <p:sp>
        <p:nvSpPr>
          <p:cNvPr id="2639" name="CustomShape 102"/>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BA40C8F5-CFC4-479B-82B6-1CB5CAB4F8A3}" type="slidenum">
              <a:rPr b="0" lang="en-US" sz="1100" spc="-1" strike="noStrike">
                <a:solidFill>
                  <a:srgbClr val="404040"/>
                </a:solidFill>
                <a:latin typeface="Calibri"/>
                <a:ea typeface="DejaVu Sans"/>
              </a:rPr>
              <a:t>30</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499" dur="indefinite" restart="never" nodeType="tmRoot">
          <p:childTnLst>
            <p:seq>
              <p:cTn id="500" dur="indefinite" nodeType="mainSeq">
                <p:childTnLst>
                  <p:par>
                    <p:cTn id="501" fill="hold">
                      <p:stCondLst>
                        <p:cond delay="indefinite"/>
                      </p:stCondLst>
                      <p:childTnLst>
                        <p:par>
                          <p:cTn id="502" fill="hold">
                            <p:stCondLst>
                              <p:cond delay="0"/>
                            </p:stCondLst>
                            <p:childTnLst>
                              <p:par>
                                <p:cTn id="503" nodeType="clickEffect" fill="hold" presetClass="entr" presetID="9">
                                  <p:stCondLst>
                                    <p:cond delay="0"/>
                                  </p:stCondLst>
                                  <p:childTnLst>
                                    <p:set>
                                      <p:cBhvr>
                                        <p:cTn id="504" dur="1" fill="hold">
                                          <p:stCondLst>
                                            <p:cond delay="0"/>
                                          </p:stCondLst>
                                        </p:cTn>
                                        <p:tgtEl>
                                          <p:spTgt spid="2626"/>
                                        </p:tgtEl>
                                        <p:attrNameLst>
                                          <p:attrName>style.visibility</p:attrName>
                                        </p:attrNameLst>
                                      </p:cBhvr>
                                      <p:to>
                                        <p:strVal val="visible"/>
                                      </p:to>
                                    </p:set>
                                    <p:animEffect filter="dissolve" transition="in">
                                      <p:cBhvr additive="repl">
                                        <p:cTn id="505" dur="500"/>
                                        <p:tgtEl>
                                          <p:spTgt spid="2626"/>
                                        </p:tgtEl>
                                      </p:cBhvr>
                                    </p:animEffect>
                                  </p:childTnLst>
                                </p:cTn>
                              </p:par>
                            </p:childTnLst>
                          </p:cTn>
                        </p:par>
                      </p:childTnLst>
                    </p:cTn>
                  </p:par>
                  <p:par>
                    <p:cTn id="506" fill="hold">
                      <p:stCondLst>
                        <p:cond delay="indefinite"/>
                      </p:stCondLst>
                      <p:childTnLst>
                        <p:par>
                          <p:cTn id="507" fill="hold">
                            <p:stCondLst>
                              <p:cond delay="0"/>
                            </p:stCondLst>
                            <p:childTnLst>
                              <p:par>
                                <p:cTn id="508" nodeType="clickEffect" fill="hold" presetClass="path">
                                  <p:stCondLst>
                                    <p:cond delay="0"/>
                                  </p:stCondLst>
                                  <p:childTnLst>
                                    <p:animMotion origin="layout" path="M 0.00014 -0.00208 L 0.00014 -0.09676 E">
                                      <p:cBhvr>
                                        <p:cTn id="509" dur="2000" fill="hold"/>
                                        <p:tgtEl>
                                          <p:spTgt spid="2626"/>
                                        </p:tgtEl>
                                        <p:attrNameLst>
                                          <p:attrName>ppt_x</p:attrName>
                                          <p:attrName>ppt_y</p:attrName>
                                        </p:attrNameLst>
                                      </p:cBhvr>
                                    </p:animMotion>
                                  </p:childTnLst>
                                </p:cTn>
                              </p:par>
                              <p:par>
                                <p:cTn id="510" nodeType="withEffect" fill="hold" presetClass="entr" presetID="9">
                                  <p:stCondLst>
                                    <p:cond delay="0"/>
                                  </p:stCondLst>
                                  <p:childTnLst>
                                    <p:set>
                                      <p:cBhvr>
                                        <p:cTn id="511" dur="1" fill="hold">
                                          <p:stCondLst>
                                            <p:cond delay="0"/>
                                          </p:stCondLst>
                                        </p:cTn>
                                        <p:tgtEl>
                                          <p:spTgt spid="2625"/>
                                        </p:tgtEl>
                                        <p:attrNameLst>
                                          <p:attrName>style.visibility</p:attrName>
                                        </p:attrNameLst>
                                      </p:cBhvr>
                                      <p:to>
                                        <p:strVal val="visible"/>
                                      </p:to>
                                    </p:set>
                                    <p:animEffect filter="dissolve" transition="in">
                                      <p:cBhvr additive="repl">
                                        <p:cTn id="512" dur="500"/>
                                        <p:tgtEl>
                                          <p:spTgt spid="2625"/>
                                        </p:tgtEl>
                                      </p:cBhvr>
                                    </p:animEffect>
                                  </p:childTnLst>
                                </p:cTn>
                              </p:par>
                            </p:childTnLst>
                          </p:cTn>
                        </p:par>
                      </p:childTnLst>
                    </p:cTn>
                  </p:par>
                  <p:par>
                    <p:cTn id="513" fill="hold">
                      <p:stCondLst>
                        <p:cond delay="indefinite"/>
                      </p:stCondLst>
                      <p:childTnLst>
                        <p:par>
                          <p:cTn id="514" fill="hold">
                            <p:stCondLst>
                              <p:cond delay="0"/>
                            </p:stCondLst>
                            <p:childTnLst>
                              <p:par>
                                <p:cTn id="515" nodeType="clickEffect" fill="hold" presetClass="entr" presetID="9">
                                  <p:stCondLst>
                                    <p:cond delay="0"/>
                                  </p:stCondLst>
                                  <p:childTnLst>
                                    <p:set>
                                      <p:cBhvr>
                                        <p:cTn id="516" dur="1" fill="hold">
                                          <p:stCondLst>
                                            <p:cond delay="0"/>
                                          </p:stCondLst>
                                        </p:cTn>
                                        <p:tgtEl>
                                          <p:spTgt spid="2635"/>
                                        </p:tgtEl>
                                        <p:attrNameLst>
                                          <p:attrName>style.visibility</p:attrName>
                                        </p:attrNameLst>
                                      </p:cBhvr>
                                      <p:to>
                                        <p:strVal val="visible"/>
                                      </p:to>
                                    </p:set>
                                    <p:animEffect filter="dissolve" transition="in">
                                      <p:cBhvr additive="repl">
                                        <p:cTn id="517" dur="500"/>
                                        <p:tgtEl>
                                          <p:spTgt spid="2635"/>
                                        </p:tgtEl>
                                      </p:cBhvr>
                                    </p:animEffect>
                                  </p:childTnLst>
                                </p:cTn>
                              </p:par>
                              <p:par>
                                <p:cTn id="518" nodeType="withEffect" fill="hold" presetClass="entr" presetID="9">
                                  <p:stCondLst>
                                    <p:cond delay="0"/>
                                  </p:stCondLst>
                                  <p:childTnLst>
                                    <p:set>
                                      <p:cBhvr>
                                        <p:cTn id="519" dur="1" fill="hold">
                                          <p:stCondLst>
                                            <p:cond delay="0"/>
                                          </p:stCondLst>
                                        </p:cTn>
                                        <p:tgtEl>
                                          <p:spTgt spid="2624"/>
                                        </p:tgtEl>
                                        <p:attrNameLst>
                                          <p:attrName>style.visibility</p:attrName>
                                        </p:attrNameLst>
                                      </p:cBhvr>
                                      <p:to>
                                        <p:strVal val="visible"/>
                                      </p:to>
                                    </p:set>
                                    <p:animEffect filter="dissolve" transition="in">
                                      <p:cBhvr additive="repl">
                                        <p:cTn id="520" dur="500"/>
                                        <p:tgtEl>
                                          <p:spTgt spid="2624"/>
                                        </p:tgtEl>
                                      </p:cBhvr>
                                    </p:animEffect>
                                  </p:childTnLst>
                                </p:cTn>
                              </p:par>
                            </p:childTnLst>
                          </p:cTn>
                        </p:par>
                      </p:childTnLst>
                    </p:cTn>
                  </p:par>
                  <p:par>
                    <p:cTn id="521" fill="hold">
                      <p:stCondLst>
                        <p:cond delay="indefinite"/>
                      </p:stCondLst>
                      <p:childTnLst>
                        <p:par>
                          <p:cTn id="522" fill="hold">
                            <p:stCondLst>
                              <p:cond delay="0"/>
                            </p:stCondLst>
                            <p:childTnLst>
                              <p:par>
                                <p:cTn id="523" nodeType="clickEffect" fill="hold" presetClass="exit" presetID="9">
                                  <p:stCondLst>
                                    <p:cond delay="0"/>
                                  </p:stCondLst>
                                  <p:childTnLst>
                                    <p:animEffect filter="dissolve" transition="out">
                                      <p:cBhvr additive="repl">
                                        <p:cTn id="524" dur="500"/>
                                        <p:tgtEl>
                                          <p:spTgt spid="2626"/>
                                        </p:tgtEl>
                                      </p:cBhvr>
                                    </p:animEffect>
                                    <p:set>
                                      <p:cBhvr>
                                        <p:cTn id="525" dur="1" fill="hold">
                                          <p:stCondLst>
                                            <p:cond delay="499"/>
                                          </p:stCondLst>
                                        </p:cTn>
                                        <p:tgtEl>
                                          <p:spTgt spid="2626"/>
                                        </p:tgtEl>
                                        <p:attrNameLst>
                                          <p:attrName>style.visibility</p:attrName>
                                        </p:attrNameLst>
                                      </p:cBhvr>
                                      <p:to>
                                        <p:strVal val="hidden"/>
                                      </p:to>
                                    </p:set>
                                  </p:childTnLst>
                                </p:cTn>
                              </p:par>
                              <p:par>
                                <p:cTn id="526" nodeType="withEffect" fill="hold" presetClass="exit" presetID="9">
                                  <p:stCondLst>
                                    <p:cond delay="0"/>
                                  </p:stCondLst>
                                  <p:childTnLst>
                                    <p:animEffect filter="dissolve" transition="out">
                                      <p:cBhvr additive="repl">
                                        <p:cTn id="527" dur="500"/>
                                        <p:tgtEl>
                                          <p:spTgt spid="2635"/>
                                        </p:tgtEl>
                                      </p:cBhvr>
                                    </p:animEffect>
                                    <p:set>
                                      <p:cBhvr>
                                        <p:cTn id="528" dur="1" fill="hold">
                                          <p:stCondLst>
                                            <p:cond delay="499"/>
                                          </p:stCondLst>
                                        </p:cTn>
                                        <p:tgtEl>
                                          <p:spTgt spid="2635"/>
                                        </p:tgtEl>
                                        <p:attrNameLst>
                                          <p:attrName>style.visibility</p:attrName>
                                        </p:attrNameLst>
                                      </p:cBhvr>
                                      <p:to>
                                        <p:strVal val="hidden"/>
                                      </p:to>
                                    </p:set>
                                  </p:childTnLst>
                                </p:cTn>
                              </p:par>
                              <p:par>
                                <p:cTn id="529" nodeType="withEffect" fill="hold" presetClass="entr" presetID="9">
                                  <p:stCondLst>
                                    <p:cond delay="0"/>
                                  </p:stCondLst>
                                  <p:childTnLst>
                                    <p:set>
                                      <p:cBhvr>
                                        <p:cTn id="530" dur="1" fill="hold">
                                          <p:stCondLst>
                                            <p:cond delay="0"/>
                                          </p:stCondLst>
                                        </p:cTn>
                                        <p:tgtEl>
                                          <p:spTgt spid="2620"/>
                                        </p:tgtEl>
                                        <p:attrNameLst>
                                          <p:attrName>style.visibility</p:attrName>
                                        </p:attrNameLst>
                                      </p:cBhvr>
                                      <p:to>
                                        <p:strVal val="visible"/>
                                      </p:to>
                                    </p:set>
                                    <p:animEffect filter="dissolve" transition="in">
                                      <p:cBhvr additive="repl">
                                        <p:cTn id="531" dur="500"/>
                                        <p:tgtEl>
                                          <p:spTgt spid="2620"/>
                                        </p:tgtEl>
                                      </p:cBhvr>
                                    </p:animEffect>
                                  </p:childTnLst>
                                </p:cTn>
                              </p:par>
                              <p:par>
                                <p:cTn id="532" nodeType="withEffect" fill="hold" presetClass="entr" presetID="9">
                                  <p:stCondLst>
                                    <p:cond delay="0"/>
                                  </p:stCondLst>
                                  <p:childTnLst>
                                    <p:set>
                                      <p:cBhvr>
                                        <p:cTn id="533" dur="1" fill="hold">
                                          <p:stCondLst>
                                            <p:cond delay="0"/>
                                          </p:stCondLst>
                                        </p:cTn>
                                        <p:tgtEl>
                                          <p:spTgt spid="2623"/>
                                        </p:tgtEl>
                                        <p:attrNameLst>
                                          <p:attrName>style.visibility</p:attrName>
                                        </p:attrNameLst>
                                      </p:cBhvr>
                                      <p:to>
                                        <p:strVal val="visible"/>
                                      </p:to>
                                    </p:set>
                                    <p:animEffect filter="dissolve" transition="in">
                                      <p:cBhvr additive="repl">
                                        <p:cTn id="534" dur="500"/>
                                        <p:tgtEl>
                                          <p:spTgt spid="2623"/>
                                        </p:tgtEl>
                                      </p:cBhvr>
                                    </p:animEffect>
                                  </p:childTnLst>
                                </p:cTn>
                              </p:par>
                            </p:childTnLst>
                          </p:cTn>
                        </p:par>
                      </p:childTnLst>
                    </p:cTn>
                  </p:par>
                  <p:par>
                    <p:cTn id="535" fill="hold">
                      <p:stCondLst>
                        <p:cond delay="indefinite"/>
                      </p:stCondLst>
                      <p:childTnLst>
                        <p:par>
                          <p:cTn id="536" fill="hold">
                            <p:stCondLst>
                              <p:cond delay="0"/>
                            </p:stCondLst>
                            <p:childTnLst>
                              <p:par>
                                <p:cTn id="537" nodeType="clickEffect" fill="hold" presetClass="path">
                                  <p:stCondLst>
                                    <p:cond delay="0"/>
                                  </p:stCondLst>
                                  <p:childTnLst>
                                    <p:animMotion origin="layout" path="M -1.66667E-006 -4.81481E-006 L 0.00013 -0.10763 E">
                                      <p:cBhvr>
                                        <p:cTn id="538" dur="2000" fill="hold"/>
                                        <p:tgtEl>
                                          <p:spTgt spid="2620"/>
                                        </p:tgtEl>
                                        <p:attrNameLst>
                                          <p:attrName>ppt_x</p:attrName>
                                          <p:attrName>ppt_y</p:attrName>
                                        </p:attrNameLst>
                                      </p:cBhvr>
                                    </p:animMotion>
                                  </p:childTnLst>
                                </p:cTn>
                              </p:par>
                              <p:par>
                                <p:cTn id="539" nodeType="withEffect" fill="hold" presetClass="entr" presetID="9">
                                  <p:stCondLst>
                                    <p:cond delay="0"/>
                                  </p:stCondLst>
                                  <p:childTnLst>
                                    <p:set>
                                      <p:cBhvr>
                                        <p:cTn id="540" dur="1" fill="hold">
                                          <p:stCondLst>
                                            <p:cond delay="0"/>
                                          </p:stCondLst>
                                        </p:cTn>
                                        <p:tgtEl>
                                          <p:spTgt spid="2633"/>
                                        </p:tgtEl>
                                        <p:attrNameLst>
                                          <p:attrName>style.visibility</p:attrName>
                                        </p:attrNameLst>
                                      </p:cBhvr>
                                      <p:to>
                                        <p:strVal val="visible"/>
                                      </p:to>
                                    </p:set>
                                    <p:animEffect filter="dissolve" transition="in">
                                      <p:cBhvr additive="repl">
                                        <p:cTn id="541" dur="500"/>
                                        <p:tgtEl>
                                          <p:spTgt spid="26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0"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a3"/>
                </a:solidFill>
                <a:latin typeface="Calibri Light"/>
                <a:ea typeface="DejaVu Sans"/>
              </a:rPr>
              <a:t>UDP segment header</a:t>
            </a:r>
            <a:endParaRPr b="0" lang="en-US" sz="4400" spc="-1" strike="noStrike">
              <a:latin typeface="Arial"/>
            </a:endParaRPr>
          </a:p>
        </p:txBody>
      </p:sp>
      <p:sp>
        <p:nvSpPr>
          <p:cNvPr id="2641" name="CustomShape 2"/>
          <p:cNvSpPr/>
          <p:nvPr/>
        </p:nvSpPr>
        <p:spPr>
          <a:xfrm>
            <a:off x="3902400" y="2017800"/>
            <a:ext cx="3321720" cy="3197880"/>
          </a:xfrm>
          <a:prstGeom prst="rect">
            <a:avLst/>
          </a:prstGeom>
          <a:solidFill>
            <a:srgbClr val="ffffff"/>
          </a:solidFill>
          <a:ln w="34925">
            <a:solidFill>
              <a:srgbClr val="000000"/>
            </a:solidFill>
            <a:miter/>
          </a:ln>
        </p:spPr>
        <p:style>
          <a:lnRef idx="0"/>
          <a:fillRef idx="0"/>
          <a:effectRef idx="0"/>
          <a:fontRef idx="minor"/>
        </p:style>
      </p:sp>
      <p:sp>
        <p:nvSpPr>
          <p:cNvPr id="2642" name="CustomShape 3"/>
          <p:cNvSpPr/>
          <p:nvPr/>
        </p:nvSpPr>
        <p:spPr>
          <a:xfrm>
            <a:off x="3851280" y="2030400"/>
            <a:ext cx="174492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source port #</a:t>
            </a:r>
            <a:endParaRPr b="0" lang="en-US" sz="1800" spc="-1" strike="noStrike">
              <a:latin typeface="Arial"/>
            </a:endParaRPr>
          </a:p>
        </p:txBody>
      </p:sp>
      <p:sp>
        <p:nvSpPr>
          <p:cNvPr id="2643" name="CustomShape 4"/>
          <p:cNvSpPr/>
          <p:nvPr/>
        </p:nvSpPr>
        <p:spPr>
          <a:xfrm>
            <a:off x="5651640" y="2030400"/>
            <a:ext cx="14810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dest port #</a:t>
            </a:r>
            <a:endParaRPr b="0" lang="en-US" sz="1800" spc="-1" strike="noStrike">
              <a:latin typeface="Arial"/>
            </a:endParaRPr>
          </a:p>
        </p:txBody>
      </p:sp>
      <p:sp>
        <p:nvSpPr>
          <p:cNvPr id="2644" name="Line 5"/>
          <p:cNvSpPr/>
          <p:nvPr/>
        </p:nvSpPr>
        <p:spPr>
          <a:xfrm>
            <a:off x="3892680" y="2417760"/>
            <a:ext cx="3328920" cy="360"/>
          </a:xfrm>
          <a:prstGeom prst="line">
            <a:avLst/>
          </a:prstGeom>
          <a:ln w="19050">
            <a:solidFill>
              <a:srgbClr val="000000"/>
            </a:solidFill>
            <a:round/>
          </a:ln>
        </p:spPr>
        <p:style>
          <a:lnRef idx="0"/>
          <a:fillRef idx="0"/>
          <a:effectRef idx="0"/>
          <a:fontRef idx="minor"/>
        </p:style>
      </p:sp>
      <p:sp>
        <p:nvSpPr>
          <p:cNvPr id="2645" name="Line 6"/>
          <p:cNvSpPr/>
          <p:nvPr/>
        </p:nvSpPr>
        <p:spPr>
          <a:xfrm>
            <a:off x="3882960" y="2817720"/>
            <a:ext cx="3324240" cy="360"/>
          </a:xfrm>
          <a:prstGeom prst="line">
            <a:avLst/>
          </a:prstGeom>
          <a:ln w="19050">
            <a:solidFill>
              <a:srgbClr val="000000"/>
            </a:solidFill>
            <a:round/>
          </a:ln>
        </p:spPr>
        <p:style>
          <a:lnRef idx="0"/>
          <a:fillRef idx="0"/>
          <a:effectRef idx="0"/>
          <a:fontRef idx="minor"/>
        </p:style>
      </p:sp>
      <p:sp>
        <p:nvSpPr>
          <p:cNvPr id="2646" name="Line 7"/>
          <p:cNvSpPr/>
          <p:nvPr/>
        </p:nvSpPr>
        <p:spPr>
          <a:xfrm flipV="1">
            <a:off x="5540400" y="2017440"/>
            <a:ext cx="360" cy="395280"/>
          </a:xfrm>
          <a:prstGeom prst="line">
            <a:avLst/>
          </a:prstGeom>
          <a:ln w="19050">
            <a:solidFill>
              <a:srgbClr val="000000"/>
            </a:solidFill>
            <a:round/>
          </a:ln>
        </p:spPr>
        <p:style>
          <a:lnRef idx="0"/>
          <a:fillRef idx="0"/>
          <a:effectRef idx="0"/>
          <a:fontRef idx="minor"/>
        </p:style>
      </p:sp>
      <p:sp>
        <p:nvSpPr>
          <p:cNvPr id="2647" name="CustomShape 8"/>
          <p:cNvSpPr/>
          <p:nvPr/>
        </p:nvSpPr>
        <p:spPr>
          <a:xfrm>
            <a:off x="4993560" y="1552680"/>
            <a:ext cx="104688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Tahoma"/>
                <a:ea typeface="ＭＳ Ｐゴシック"/>
              </a:rPr>
              <a:t>32 bits</a:t>
            </a:r>
            <a:endParaRPr b="0" lang="en-US" sz="2000" spc="-1" strike="noStrike">
              <a:latin typeface="Arial"/>
            </a:endParaRPr>
          </a:p>
        </p:txBody>
      </p:sp>
      <p:sp>
        <p:nvSpPr>
          <p:cNvPr id="2648" name="Line 9"/>
          <p:cNvSpPr/>
          <p:nvPr/>
        </p:nvSpPr>
        <p:spPr>
          <a:xfrm>
            <a:off x="5997600" y="1784160"/>
            <a:ext cx="1200240" cy="4680"/>
          </a:xfrm>
          <a:prstGeom prst="line">
            <a:avLst/>
          </a:prstGeom>
          <a:ln w="19050">
            <a:solidFill>
              <a:srgbClr val="000000"/>
            </a:solidFill>
            <a:round/>
            <a:tailEnd len="med" type="triangle" w="med"/>
          </a:ln>
        </p:spPr>
        <p:style>
          <a:lnRef idx="0"/>
          <a:fillRef idx="0"/>
          <a:effectRef idx="0"/>
          <a:fontRef idx="minor"/>
        </p:style>
      </p:sp>
      <p:sp>
        <p:nvSpPr>
          <p:cNvPr id="2649" name="Line 10"/>
          <p:cNvSpPr/>
          <p:nvPr/>
        </p:nvSpPr>
        <p:spPr>
          <a:xfrm flipH="1">
            <a:off x="3888000" y="1793520"/>
            <a:ext cx="1128600" cy="360"/>
          </a:xfrm>
          <a:prstGeom prst="line">
            <a:avLst/>
          </a:prstGeom>
          <a:ln w="19050">
            <a:solidFill>
              <a:srgbClr val="000000"/>
            </a:solidFill>
            <a:round/>
            <a:tailEnd len="med" type="triangle" w="med"/>
          </a:ln>
        </p:spPr>
        <p:style>
          <a:lnRef idx="0"/>
          <a:fillRef idx="0"/>
          <a:effectRef idx="0"/>
          <a:fontRef idx="minor"/>
        </p:style>
      </p:sp>
      <p:sp>
        <p:nvSpPr>
          <p:cNvPr id="2650" name="CustomShape 11"/>
          <p:cNvSpPr/>
          <p:nvPr/>
        </p:nvSpPr>
        <p:spPr>
          <a:xfrm>
            <a:off x="4649760" y="3376440"/>
            <a:ext cx="1580040" cy="10044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Tahoma"/>
                <a:ea typeface="ＭＳ Ｐゴシック"/>
              </a:rPr>
              <a:t>application</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Tahoma"/>
                <a:ea typeface="ＭＳ Ｐゴシック"/>
              </a:rPr>
              <a:t>data </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Tahoma"/>
                <a:ea typeface="ＭＳ Ｐゴシック"/>
              </a:rPr>
              <a:t>(payload)</a:t>
            </a:r>
            <a:endParaRPr b="0" lang="en-US" sz="2000" spc="-1" strike="noStrike">
              <a:latin typeface="Arial"/>
            </a:endParaRPr>
          </a:p>
        </p:txBody>
      </p:sp>
      <p:sp>
        <p:nvSpPr>
          <p:cNvPr id="2651" name="CustomShape 12"/>
          <p:cNvSpPr/>
          <p:nvPr/>
        </p:nvSpPr>
        <p:spPr>
          <a:xfrm>
            <a:off x="4178880" y="5292720"/>
            <a:ext cx="284364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Tahoma"/>
                <a:ea typeface="ＭＳ Ｐゴシック"/>
              </a:rPr>
              <a:t>UDP segment format</a:t>
            </a:r>
            <a:endParaRPr b="0" lang="en-US" sz="2000" spc="-1" strike="noStrike">
              <a:latin typeface="Arial"/>
            </a:endParaRPr>
          </a:p>
        </p:txBody>
      </p:sp>
      <p:sp>
        <p:nvSpPr>
          <p:cNvPr id="2652" name="Line 13"/>
          <p:cNvSpPr/>
          <p:nvPr/>
        </p:nvSpPr>
        <p:spPr>
          <a:xfrm flipV="1">
            <a:off x="5540400" y="2427120"/>
            <a:ext cx="360" cy="395280"/>
          </a:xfrm>
          <a:prstGeom prst="line">
            <a:avLst/>
          </a:prstGeom>
          <a:ln w="19050">
            <a:solidFill>
              <a:srgbClr val="000000"/>
            </a:solidFill>
            <a:round/>
          </a:ln>
        </p:spPr>
        <p:style>
          <a:lnRef idx="0"/>
          <a:fillRef idx="0"/>
          <a:effectRef idx="0"/>
          <a:fontRef idx="minor"/>
        </p:style>
      </p:sp>
      <p:sp>
        <p:nvSpPr>
          <p:cNvPr id="2653" name="CustomShape 14"/>
          <p:cNvSpPr/>
          <p:nvPr/>
        </p:nvSpPr>
        <p:spPr>
          <a:xfrm>
            <a:off x="4237560" y="2421000"/>
            <a:ext cx="90828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length</a:t>
            </a:r>
            <a:endParaRPr b="0" lang="en-US" sz="1800" spc="-1" strike="noStrike">
              <a:latin typeface="Arial"/>
            </a:endParaRPr>
          </a:p>
        </p:txBody>
      </p:sp>
      <p:sp>
        <p:nvSpPr>
          <p:cNvPr id="2654" name="CustomShape 15"/>
          <p:cNvSpPr/>
          <p:nvPr/>
        </p:nvSpPr>
        <p:spPr>
          <a:xfrm>
            <a:off x="5752800" y="2411280"/>
            <a:ext cx="13334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checksum</a:t>
            </a:r>
            <a:endParaRPr b="0" lang="en-US" sz="1800" spc="-1" strike="noStrike">
              <a:latin typeface="Arial"/>
            </a:endParaRPr>
          </a:p>
        </p:txBody>
      </p:sp>
      <p:sp>
        <p:nvSpPr>
          <p:cNvPr id="2655" name="CustomShape 16"/>
          <p:cNvSpPr/>
          <p:nvPr/>
        </p:nvSpPr>
        <p:spPr>
          <a:xfrm>
            <a:off x="7623360" y="3421800"/>
            <a:ext cx="2404080" cy="91260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800" spc="-1" strike="noStrike">
                <a:solidFill>
                  <a:srgbClr val="000000"/>
                </a:solidFill>
                <a:latin typeface="Tahoma"/>
                <a:ea typeface="ＭＳ Ｐゴシック"/>
              </a:rPr>
              <a:t>length, in bytes of UDP segment, including header</a:t>
            </a:r>
            <a:endParaRPr b="0" lang="en-US" sz="1800" spc="-1" strike="noStrike">
              <a:latin typeface="Arial"/>
            </a:endParaRPr>
          </a:p>
        </p:txBody>
      </p:sp>
      <p:sp>
        <p:nvSpPr>
          <p:cNvPr id="2656" name="Line 17"/>
          <p:cNvSpPr/>
          <p:nvPr/>
        </p:nvSpPr>
        <p:spPr>
          <a:xfrm flipH="1" flipV="1">
            <a:off x="5141880" y="2597040"/>
            <a:ext cx="3113280" cy="1285200"/>
          </a:xfrm>
          <a:prstGeom prst="line">
            <a:avLst/>
          </a:prstGeom>
          <a:ln w="19050">
            <a:solidFill>
              <a:srgbClr val="000000"/>
            </a:solidFill>
            <a:round/>
            <a:tailEnd len="med" type="triangle" w="med"/>
          </a:ln>
        </p:spPr>
        <p:style>
          <a:lnRef idx="0"/>
          <a:fillRef idx="0"/>
          <a:effectRef idx="0"/>
          <a:fontRef idx="minor"/>
        </p:style>
      </p:sp>
      <p:sp>
        <p:nvSpPr>
          <p:cNvPr id="2657" name="CustomShape 18"/>
          <p:cNvSpPr/>
          <p:nvPr/>
        </p:nvSpPr>
        <p:spPr>
          <a:xfrm>
            <a:off x="3695040" y="1957320"/>
            <a:ext cx="2095200" cy="532080"/>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p:style>
      </p:sp>
      <p:sp>
        <p:nvSpPr>
          <p:cNvPr id="2658" name="CustomShape 19"/>
          <p:cNvSpPr/>
          <p:nvPr/>
        </p:nvSpPr>
        <p:spPr>
          <a:xfrm>
            <a:off x="5330880" y="1955160"/>
            <a:ext cx="2095200" cy="532080"/>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p:style>
      </p:sp>
      <p:sp>
        <p:nvSpPr>
          <p:cNvPr id="2659" name="CustomShape 20"/>
          <p:cNvSpPr/>
          <p:nvPr/>
        </p:nvSpPr>
        <p:spPr>
          <a:xfrm>
            <a:off x="3656880" y="2362680"/>
            <a:ext cx="2095200" cy="532080"/>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p:style>
      </p:sp>
      <p:sp>
        <p:nvSpPr>
          <p:cNvPr id="2660" name="CustomShape 21"/>
          <p:cNvSpPr/>
          <p:nvPr/>
        </p:nvSpPr>
        <p:spPr>
          <a:xfrm>
            <a:off x="5290200" y="2341080"/>
            <a:ext cx="2095200" cy="532080"/>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p:style>
      </p:sp>
      <p:sp>
        <p:nvSpPr>
          <p:cNvPr id="2661" name="CustomShape 22"/>
          <p:cNvSpPr/>
          <p:nvPr/>
        </p:nvSpPr>
        <p:spPr>
          <a:xfrm>
            <a:off x="4386960" y="3148560"/>
            <a:ext cx="2095200" cy="1558080"/>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p:style>
      </p:sp>
      <p:sp>
        <p:nvSpPr>
          <p:cNvPr id="2662" name="Line 23"/>
          <p:cNvSpPr/>
          <p:nvPr/>
        </p:nvSpPr>
        <p:spPr>
          <a:xfrm flipH="1" flipV="1">
            <a:off x="5915160" y="3972240"/>
            <a:ext cx="3112920" cy="1285560"/>
          </a:xfrm>
          <a:prstGeom prst="line">
            <a:avLst/>
          </a:prstGeom>
          <a:ln w="19050">
            <a:solidFill>
              <a:srgbClr val="000000"/>
            </a:solidFill>
            <a:round/>
            <a:tailEnd len="med" type="triangle" w="med"/>
          </a:ln>
        </p:spPr>
        <p:style>
          <a:lnRef idx="0"/>
          <a:fillRef idx="0"/>
          <a:effectRef idx="0"/>
          <a:fontRef idx="minor"/>
        </p:style>
      </p:sp>
      <p:sp>
        <p:nvSpPr>
          <p:cNvPr id="2663" name="CustomShape 24"/>
          <p:cNvSpPr/>
          <p:nvPr/>
        </p:nvSpPr>
        <p:spPr>
          <a:xfrm>
            <a:off x="8033040" y="4969440"/>
            <a:ext cx="2404080" cy="63828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800" spc="-1" strike="noStrike">
                <a:solidFill>
                  <a:srgbClr val="000000"/>
                </a:solidFill>
                <a:latin typeface="Tahoma"/>
                <a:ea typeface="ＭＳ Ｐゴシック"/>
              </a:rPr>
              <a:t>data to/from application layer</a:t>
            </a:r>
            <a:endParaRPr b="0" lang="en-US" sz="1800" spc="-1" strike="noStrike">
              <a:latin typeface="Arial"/>
            </a:endParaRPr>
          </a:p>
        </p:txBody>
      </p:sp>
      <p:sp>
        <p:nvSpPr>
          <p:cNvPr id="2664" name="CustomShape 25"/>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9A27CA02-9AAB-488F-937D-481D10860262}" type="slidenum">
              <a:rPr b="0" lang="en-US" sz="1100" spc="-1" strike="noStrike">
                <a:solidFill>
                  <a:srgbClr val="404040"/>
                </a:solidFill>
                <a:latin typeface="Calibri"/>
                <a:ea typeface="DejaVu Sans"/>
              </a:rPr>
              <a:t>31</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542" dur="indefinite" restart="never" nodeType="tmRoot">
          <p:childTnLst>
            <p:seq>
              <p:cTn id="543" dur="indefinite" nodeType="mainSeq">
                <p:childTnLst>
                  <p:par>
                    <p:cTn id="544" fill="hold">
                      <p:stCondLst>
                        <p:cond delay="indefinite"/>
                      </p:stCondLst>
                      <p:childTnLst>
                        <p:par>
                          <p:cTn id="545" fill="hold">
                            <p:stCondLst>
                              <p:cond delay="0"/>
                            </p:stCondLst>
                            <p:childTnLst>
                              <p:par>
                                <p:cTn id="546" nodeType="clickEffect" fill="hold" presetClass="entr" presetID="9">
                                  <p:stCondLst>
                                    <p:cond delay="0"/>
                                  </p:stCondLst>
                                  <p:childTnLst>
                                    <p:set>
                                      <p:cBhvr>
                                        <p:cTn id="547" dur="1" fill="hold">
                                          <p:stCondLst>
                                            <p:cond delay="0"/>
                                          </p:stCondLst>
                                        </p:cTn>
                                        <p:tgtEl>
                                          <p:spTgt spid="2657"/>
                                        </p:tgtEl>
                                        <p:attrNameLst>
                                          <p:attrName>style.visibility</p:attrName>
                                        </p:attrNameLst>
                                      </p:cBhvr>
                                      <p:to>
                                        <p:strVal val="visible"/>
                                      </p:to>
                                    </p:set>
                                    <p:animEffect filter="dissolve" transition="in">
                                      <p:cBhvr additive="repl">
                                        <p:cTn id="548" dur="500"/>
                                        <p:tgtEl>
                                          <p:spTgt spid="2657"/>
                                        </p:tgtEl>
                                      </p:cBhvr>
                                    </p:animEffect>
                                  </p:childTnLst>
                                </p:cTn>
                              </p:par>
                              <p:par>
                                <p:cTn id="549" nodeType="withEffect" fill="hold" presetClass="entr" presetID="9">
                                  <p:stCondLst>
                                    <p:cond delay="0"/>
                                  </p:stCondLst>
                                  <p:childTnLst>
                                    <p:set>
                                      <p:cBhvr>
                                        <p:cTn id="550" dur="1" fill="hold">
                                          <p:stCondLst>
                                            <p:cond delay="0"/>
                                          </p:stCondLst>
                                        </p:cTn>
                                        <p:tgtEl>
                                          <p:spTgt spid="2658"/>
                                        </p:tgtEl>
                                        <p:attrNameLst>
                                          <p:attrName>style.visibility</p:attrName>
                                        </p:attrNameLst>
                                      </p:cBhvr>
                                      <p:to>
                                        <p:strVal val="visible"/>
                                      </p:to>
                                    </p:set>
                                    <p:animEffect filter="dissolve" transition="in">
                                      <p:cBhvr additive="repl">
                                        <p:cTn id="551" dur="500"/>
                                        <p:tgtEl>
                                          <p:spTgt spid="2658"/>
                                        </p:tgtEl>
                                      </p:cBhvr>
                                    </p:animEffect>
                                  </p:childTnLst>
                                </p:cTn>
                              </p:par>
                            </p:childTnLst>
                          </p:cTn>
                        </p:par>
                      </p:childTnLst>
                    </p:cTn>
                  </p:par>
                  <p:par>
                    <p:cTn id="552" fill="hold">
                      <p:stCondLst>
                        <p:cond delay="indefinite"/>
                      </p:stCondLst>
                      <p:childTnLst>
                        <p:par>
                          <p:cTn id="553" fill="hold">
                            <p:stCondLst>
                              <p:cond delay="0"/>
                            </p:stCondLst>
                            <p:childTnLst>
                              <p:par>
                                <p:cTn id="554" nodeType="clickEffect" fill="hold" presetClass="entr" presetID="9">
                                  <p:stCondLst>
                                    <p:cond delay="0"/>
                                  </p:stCondLst>
                                  <p:childTnLst>
                                    <p:set>
                                      <p:cBhvr>
                                        <p:cTn id="555" dur="1" fill="hold">
                                          <p:stCondLst>
                                            <p:cond delay="0"/>
                                          </p:stCondLst>
                                        </p:cTn>
                                        <p:tgtEl>
                                          <p:spTgt spid="2659"/>
                                        </p:tgtEl>
                                        <p:attrNameLst>
                                          <p:attrName>style.visibility</p:attrName>
                                        </p:attrNameLst>
                                      </p:cBhvr>
                                      <p:to>
                                        <p:strVal val="visible"/>
                                      </p:to>
                                    </p:set>
                                    <p:animEffect filter="dissolve" transition="in">
                                      <p:cBhvr additive="repl">
                                        <p:cTn id="556" dur="500"/>
                                        <p:tgtEl>
                                          <p:spTgt spid="2659"/>
                                        </p:tgtEl>
                                      </p:cBhvr>
                                    </p:animEffect>
                                  </p:childTnLst>
                                </p:cTn>
                              </p:par>
                              <p:par>
                                <p:cTn id="557" nodeType="withEffect" fill="hold" presetClass="entr" presetID="9">
                                  <p:stCondLst>
                                    <p:cond delay="0"/>
                                  </p:stCondLst>
                                  <p:childTnLst>
                                    <p:set>
                                      <p:cBhvr>
                                        <p:cTn id="558" dur="1" fill="hold">
                                          <p:stCondLst>
                                            <p:cond delay="0"/>
                                          </p:stCondLst>
                                        </p:cTn>
                                        <p:tgtEl>
                                          <p:spTgt spid="2656"/>
                                        </p:tgtEl>
                                        <p:attrNameLst>
                                          <p:attrName>style.visibility</p:attrName>
                                        </p:attrNameLst>
                                      </p:cBhvr>
                                      <p:to>
                                        <p:strVal val="visible"/>
                                      </p:to>
                                    </p:set>
                                    <p:animEffect filter="dissolve" transition="in">
                                      <p:cBhvr additive="repl">
                                        <p:cTn id="559" dur="500"/>
                                        <p:tgtEl>
                                          <p:spTgt spid="2656"/>
                                        </p:tgtEl>
                                      </p:cBhvr>
                                    </p:animEffect>
                                  </p:childTnLst>
                                </p:cTn>
                              </p:par>
                              <p:par>
                                <p:cTn id="560" nodeType="withEffect" fill="hold" presetClass="entr" presetID="9">
                                  <p:stCondLst>
                                    <p:cond delay="0"/>
                                  </p:stCondLst>
                                  <p:childTnLst>
                                    <p:set>
                                      <p:cBhvr>
                                        <p:cTn id="561" dur="1" fill="hold">
                                          <p:stCondLst>
                                            <p:cond delay="0"/>
                                          </p:stCondLst>
                                        </p:cTn>
                                        <p:tgtEl>
                                          <p:spTgt spid="2655"/>
                                        </p:tgtEl>
                                        <p:attrNameLst>
                                          <p:attrName>style.visibility</p:attrName>
                                        </p:attrNameLst>
                                      </p:cBhvr>
                                      <p:to>
                                        <p:strVal val="visible"/>
                                      </p:to>
                                    </p:set>
                                    <p:animEffect filter="dissolve" transition="in">
                                      <p:cBhvr additive="repl">
                                        <p:cTn id="562" dur="500"/>
                                        <p:tgtEl>
                                          <p:spTgt spid="2655"/>
                                        </p:tgtEl>
                                      </p:cBhvr>
                                    </p:animEffect>
                                  </p:childTnLst>
                                </p:cTn>
                              </p:par>
                            </p:childTnLst>
                          </p:cTn>
                        </p:par>
                      </p:childTnLst>
                    </p:cTn>
                  </p:par>
                  <p:par>
                    <p:cTn id="563" fill="hold">
                      <p:stCondLst>
                        <p:cond delay="indefinite"/>
                      </p:stCondLst>
                      <p:childTnLst>
                        <p:par>
                          <p:cTn id="564" fill="hold">
                            <p:stCondLst>
                              <p:cond delay="0"/>
                            </p:stCondLst>
                            <p:childTnLst>
                              <p:par>
                                <p:cTn id="565" nodeType="clickEffect" fill="hold" presetClass="entr" presetID="9">
                                  <p:stCondLst>
                                    <p:cond delay="0"/>
                                  </p:stCondLst>
                                  <p:childTnLst>
                                    <p:set>
                                      <p:cBhvr>
                                        <p:cTn id="566" dur="1" fill="hold">
                                          <p:stCondLst>
                                            <p:cond delay="0"/>
                                          </p:stCondLst>
                                        </p:cTn>
                                        <p:tgtEl>
                                          <p:spTgt spid="2661"/>
                                        </p:tgtEl>
                                        <p:attrNameLst>
                                          <p:attrName>style.visibility</p:attrName>
                                        </p:attrNameLst>
                                      </p:cBhvr>
                                      <p:to>
                                        <p:strVal val="visible"/>
                                      </p:to>
                                    </p:set>
                                    <p:animEffect filter="dissolve" transition="in">
                                      <p:cBhvr additive="repl">
                                        <p:cTn id="567" dur="500"/>
                                        <p:tgtEl>
                                          <p:spTgt spid="2661"/>
                                        </p:tgtEl>
                                      </p:cBhvr>
                                    </p:animEffect>
                                  </p:childTnLst>
                                </p:cTn>
                              </p:par>
                              <p:par>
                                <p:cTn id="568" nodeType="withEffect" fill="hold" presetClass="entr" presetID="9">
                                  <p:stCondLst>
                                    <p:cond delay="0"/>
                                  </p:stCondLst>
                                  <p:childTnLst>
                                    <p:set>
                                      <p:cBhvr>
                                        <p:cTn id="569" dur="1" fill="hold">
                                          <p:stCondLst>
                                            <p:cond delay="0"/>
                                          </p:stCondLst>
                                        </p:cTn>
                                        <p:tgtEl>
                                          <p:spTgt spid="2662"/>
                                        </p:tgtEl>
                                        <p:attrNameLst>
                                          <p:attrName>style.visibility</p:attrName>
                                        </p:attrNameLst>
                                      </p:cBhvr>
                                      <p:to>
                                        <p:strVal val="visible"/>
                                      </p:to>
                                    </p:set>
                                    <p:animEffect filter="dissolve" transition="in">
                                      <p:cBhvr additive="repl">
                                        <p:cTn id="570" dur="500"/>
                                        <p:tgtEl>
                                          <p:spTgt spid="2662"/>
                                        </p:tgtEl>
                                      </p:cBhvr>
                                    </p:animEffect>
                                  </p:childTnLst>
                                </p:cTn>
                              </p:par>
                              <p:par>
                                <p:cTn id="571" nodeType="withEffect" fill="hold" presetClass="entr" presetID="9">
                                  <p:stCondLst>
                                    <p:cond delay="0"/>
                                  </p:stCondLst>
                                  <p:childTnLst>
                                    <p:set>
                                      <p:cBhvr>
                                        <p:cTn id="572" dur="1" fill="hold">
                                          <p:stCondLst>
                                            <p:cond delay="0"/>
                                          </p:stCondLst>
                                        </p:cTn>
                                        <p:tgtEl>
                                          <p:spTgt spid="2663"/>
                                        </p:tgtEl>
                                        <p:attrNameLst>
                                          <p:attrName>style.visibility</p:attrName>
                                        </p:attrNameLst>
                                      </p:cBhvr>
                                      <p:to>
                                        <p:strVal val="visible"/>
                                      </p:to>
                                    </p:set>
                                    <p:animEffect filter="dissolve" transition="in">
                                      <p:cBhvr additive="repl">
                                        <p:cTn id="573" dur="500"/>
                                        <p:tgtEl>
                                          <p:spTgt spid="2663"/>
                                        </p:tgtEl>
                                      </p:cBhvr>
                                    </p:animEffect>
                                  </p:childTnLst>
                                </p:cTn>
                              </p:par>
                            </p:childTnLst>
                          </p:cTn>
                        </p:par>
                      </p:childTnLst>
                    </p:cTn>
                  </p:par>
                  <p:par>
                    <p:cTn id="574" fill="hold">
                      <p:stCondLst>
                        <p:cond delay="indefinite"/>
                      </p:stCondLst>
                      <p:childTnLst>
                        <p:par>
                          <p:cTn id="575" fill="hold">
                            <p:stCondLst>
                              <p:cond delay="0"/>
                            </p:stCondLst>
                            <p:childTnLst>
                              <p:par>
                                <p:cTn id="576" nodeType="clickEffect" fill="hold" presetClass="entr" presetID="9">
                                  <p:stCondLst>
                                    <p:cond delay="0"/>
                                  </p:stCondLst>
                                  <p:childTnLst>
                                    <p:set>
                                      <p:cBhvr>
                                        <p:cTn id="577" dur="1" fill="hold">
                                          <p:stCondLst>
                                            <p:cond delay="0"/>
                                          </p:stCondLst>
                                        </p:cTn>
                                        <p:tgtEl>
                                          <p:spTgt spid="2660"/>
                                        </p:tgtEl>
                                        <p:attrNameLst>
                                          <p:attrName>style.visibility</p:attrName>
                                        </p:attrNameLst>
                                      </p:cBhvr>
                                      <p:to>
                                        <p:strVal val="visible"/>
                                      </p:to>
                                    </p:set>
                                    <p:animEffect filter="dissolve" transition="in">
                                      <p:cBhvr additive="repl">
                                        <p:cTn id="578" dur="500"/>
                                        <p:tgtEl>
                                          <p:spTgt spid="26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5"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a3"/>
                </a:solidFill>
                <a:latin typeface="Calibri Light"/>
                <a:ea typeface="DejaVu Sans"/>
              </a:rPr>
              <a:t>UDP checksum</a:t>
            </a:r>
            <a:endParaRPr b="0" lang="en-US" sz="4400" spc="-1" strike="noStrike">
              <a:latin typeface="Arial"/>
            </a:endParaRPr>
          </a:p>
        </p:txBody>
      </p:sp>
      <p:sp>
        <p:nvSpPr>
          <p:cNvPr id="2666" name="CustomShape 2"/>
          <p:cNvSpPr/>
          <p:nvPr/>
        </p:nvSpPr>
        <p:spPr>
          <a:xfrm>
            <a:off x="1270800" y="2652840"/>
            <a:ext cx="10238760" cy="570960"/>
          </a:xfrm>
          <a:prstGeom prst="rect">
            <a:avLst/>
          </a:prstGeom>
          <a:noFill/>
          <a:ln w="0">
            <a:noFill/>
          </a:ln>
        </p:spPr>
        <p:style>
          <a:lnRef idx="0"/>
          <a:fillRef idx="0"/>
          <a:effectRef idx="0"/>
          <a:fontRef idx="minor"/>
        </p:style>
        <p:txBody>
          <a:bodyPr lIns="90000" rIns="90000" tIns="45000" bIns="45000">
            <a:normAutofit/>
          </a:bodyPr>
          <a:p>
            <a:pPr marL="130320">
              <a:lnSpc>
                <a:spcPct val="90000"/>
              </a:lnSpc>
              <a:spcBef>
                <a:spcPts val="1001"/>
              </a:spcBef>
              <a:tabLst>
                <a:tab algn="l" pos="0"/>
              </a:tabLst>
            </a:pPr>
            <a:r>
              <a:rPr b="0" lang="en-US" sz="2800" spc="-1" strike="noStrike">
                <a:solidFill>
                  <a:srgbClr val="000000"/>
                </a:solidFill>
                <a:latin typeface="Calibri"/>
                <a:ea typeface="ＭＳ Ｐゴシック"/>
              </a:rPr>
              <a:t>Transmitted:            5               6                11</a:t>
            </a:r>
            <a:endParaRPr b="0" lang="en-US" sz="2800" spc="-1" strike="noStrike">
              <a:latin typeface="Arial"/>
            </a:endParaRPr>
          </a:p>
        </p:txBody>
      </p:sp>
      <p:sp>
        <p:nvSpPr>
          <p:cNvPr id="2667" name="CustomShape 3"/>
          <p:cNvSpPr/>
          <p:nvPr/>
        </p:nvSpPr>
        <p:spPr>
          <a:xfrm>
            <a:off x="798840" y="1371240"/>
            <a:ext cx="11098080" cy="845280"/>
          </a:xfrm>
          <a:prstGeom prst="rect">
            <a:avLst/>
          </a:prstGeom>
          <a:noFill/>
          <a:ln w="0">
            <a:noFill/>
          </a:ln>
        </p:spPr>
        <p:style>
          <a:lnRef idx="0"/>
          <a:fillRef idx="0"/>
          <a:effectRef idx="0"/>
          <a:fontRef idx="minor"/>
        </p:style>
        <p:txBody>
          <a:bodyPr lIns="90000" rIns="90000" tIns="45000" bIns="45000">
            <a:noAutofit/>
          </a:bodyPr>
          <a:p>
            <a:pPr marL="343080" indent="-340560">
              <a:lnSpc>
                <a:spcPct val="85000"/>
              </a:lnSpc>
              <a:spcBef>
                <a:spcPts val="641"/>
              </a:spcBef>
              <a:tabLst>
                <a:tab algn="l" pos="0"/>
              </a:tabLst>
            </a:pPr>
            <a:r>
              <a:rPr b="0" i="1" lang="en-US" sz="3200" spc="-1" strike="noStrike">
                <a:solidFill>
                  <a:srgbClr val="cc0000"/>
                </a:solidFill>
                <a:latin typeface="Calibri"/>
                <a:ea typeface="ＭＳ Ｐゴシック"/>
              </a:rPr>
              <a:t>Goal:</a:t>
            </a:r>
            <a:r>
              <a:rPr b="0" lang="en-US" sz="3200" spc="-1" strike="noStrike">
                <a:solidFill>
                  <a:srgbClr val="000000"/>
                </a:solidFill>
                <a:latin typeface="Calibri"/>
                <a:ea typeface="ＭＳ Ｐゴシック"/>
              </a:rPr>
              <a:t> detect errors (</a:t>
            </a:r>
            <a:r>
              <a:rPr b="0" i="1" lang="en-US" sz="3200" spc="-1" strike="noStrike">
                <a:solidFill>
                  <a:srgbClr val="000000"/>
                </a:solidFill>
                <a:latin typeface="Calibri"/>
                <a:ea typeface="ＭＳ Ｐゴシック"/>
              </a:rPr>
              <a:t>i.e., </a:t>
            </a:r>
            <a:r>
              <a:rPr b="0" lang="en-US" sz="3200" spc="-1" strike="noStrike">
                <a:solidFill>
                  <a:srgbClr val="000000"/>
                </a:solidFill>
                <a:latin typeface="Calibri"/>
                <a:ea typeface="ＭＳ Ｐゴシック"/>
              </a:rPr>
              <a:t>flipped bits) in transmitted segment</a:t>
            </a:r>
            <a:endParaRPr b="0" lang="en-US" sz="3200" spc="-1" strike="noStrike">
              <a:latin typeface="Arial"/>
            </a:endParaRPr>
          </a:p>
          <a:p>
            <a:pPr marL="343080" indent="-340560">
              <a:lnSpc>
                <a:spcPct val="85000"/>
              </a:lnSpc>
              <a:spcBef>
                <a:spcPts val="561"/>
              </a:spcBef>
              <a:tabLst>
                <a:tab algn="l" pos="0"/>
              </a:tabLst>
            </a:pPr>
            <a:endParaRPr b="0" lang="en-US" sz="3200" spc="-1" strike="noStrike">
              <a:latin typeface="Arial"/>
            </a:endParaRPr>
          </a:p>
        </p:txBody>
      </p:sp>
      <p:sp>
        <p:nvSpPr>
          <p:cNvPr id="2668" name="CustomShape 4"/>
          <p:cNvSpPr/>
          <p:nvPr/>
        </p:nvSpPr>
        <p:spPr>
          <a:xfrm>
            <a:off x="1717560" y="4429800"/>
            <a:ext cx="10238760" cy="570960"/>
          </a:xfrm>
          <a:prstGeom prst="rect">
            <a:avLst/>
          </a:prstGeom>
          <a:noFill/>
          <a:ln w="0">
            <a:noFill/>
          </a:ln>
        </p:spPr>
        <p:style>
          <a:lnRef idx="0"/>
          <a:fillRef idx="0"/>
          <a:effectRef idx="0"/>
          <a:fontRef idx="minor"/>
        </p:style>
        <p:txBody>
          <a:bodyPr lIns="90000" rIns="90000" tIns="45000" bIns="45000">
            <a:normAutofit/>
          </a:bodyPr>
          <a:p>
            <a:pPr marL="130320">
              <a:lnSpc>
                <a:spcPct val="90000"/>
              </a:lnSpc>
              <a:spcBef>
                <a:spcPts val="1001"/>
              </a:spcBef>
              <a:tabLst>
                <a:tab algn="l" pos="0"/>
              </a:tabLst>
            </a:pPr>
            <a:r>
              <a:rPr b="0" lang="en-US" sz="2800" spc="-1" strike="noStrike">
                <a:solidFill>
                  <a:srgbClr val="000000"/>
                </a:solidFill>
                <a:latin typeface="Calibri"/>
                <a:ea typeface="ＭＳ Ｐゴシック"/>
              </a:rPr>
              <a:t>Received:            4               6                11</a:t>
            </a:r>
            <a:endParaRPr b="0" lang="en-US" sz="2800" spc="-1" strike="noStrike">
              <a:latin typeface="Arial"/>
            </a:endParaRPr>
          </a:p>
        </p:txBody>
      </p:sp>
      <p:grpSp>
        <p:nvGrpSpPr>
          <p:cNvPr id="2669" name="Group 5"/>
          <p:cNvGrpSpPr/>
          <p:nvPr/>
        </p:nvGrpSpPr>
        <p:grpSpPr>
          <a:xfrm>
            <a:off x="3795840" y="2118240"/>
            <a:ext cx="3770280" cy="369000"/>
            <a:chOff x="3795840" y="2118240"/>
            <a:chExt cx="3770280" cy="369000"/>
          </a:xfrm>
        </p:grpSpPr>
        <p:sp>
          <p:nvSpPr>
            <p:cNvPr id="2670" name="CustomShape 6"/>
            <p:cNvSpPr/>
            <p:nvPr/>
          </p:nvSpPr>
          <p:spPr>
            <a:xfrm>
              <a:off x="3795840" y="2123280"/>
              <a:ext cx="11793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1</a:t>
              </a:r>
              <a:r>
                <a:rPr b="0" lang="en-US" sz="1800" spc="-1" strike="noStrike" baseline="30000">
                  <a:solidFill>
                    <a:srgbClr val="000000"/>
                  </a:solidFill>
                  <a:latin typeface="Calibri"/>
                  <a:ea typeface="DejaVu Sans"/>
                </a:rPr>
                <a:t>st</a:t>
              </a:r>
              <a:r>
                <a:rPr b="0" lang="en-US" sz="1800" spc="-1" strike="noStrike">
                  <a:solidFill>
                    <a:srgbClr val="000000"/>
                  </a:solidFill>
                  <a:latin typeface="Calibri"/>
                  <a:ea typeface="DejaVu Sans"/>
                </a:rPr>
                <a:t> number</a:t>
              </a:r>
              <a:endParaRPr b="0" lang="en-US" sz="1800" spc="-1" strike="noStrike">
                <a:latin typeface="Arial"/>
              </a:endParaRPr>
            </a:p>
          </p:txBody>
        </p:sp>
        <p:sp>
          <p:nvSpPr>
            <p:cNvPr id="2671" name="CustomShape 7"/>
            <p:cNvSpPr/>
            <p:nvPr/>
          </p:nvSpPr>
          <p:spPr>
            <a:xfrm>
              <a:off x="5190480" y="2120760"/>
              <a:ext cx="12250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2</a:t>
              </a:r>
              <a:r>
                <a:rPr b="0" lang="en-US" sz="1800" spc="-1" strike="noStrike" baseline="30000">
                  <a:solidFill>
                    <a:srgbClr val="000000"/>
                  </a:solidFill>
                  <a:latin typeface="Calibri"/>
                  <a:ea typeface="DejaVu Sans"/>
                </a:rPr>
                <a:t>nd</a:t>
              </a:r>
              <a:r>
                <a:rPr b="0" lang="en-US" sz="1800" spc="-1" strike="noStrike">
                  <a:solidFill>
                    <a:srgbClr val="000000"/>
                  </a:solidFill>
                  <a:latin typeface="Calibri"/>
                  <a:ea typeface="DejaVu Sans"/>
                </a:rPr>
                <a:t> number</a:t>
              </a:r>
              <a:endParaRPr b="0" lang="en-US" sz="1800" spc="-1" strike="noStrike">
                <a:latin typeface="Arial"/>
              </a:endParaRPr>
            </a:p>
          </p:txBody>
        </p:sp>
        <p:sp>
          <p:nvSpPr>
            <p:cNvPr id="2672" name="CustomShape 8"/>
            <p:cNvSpPr/>
            <p:nvPr/>
          </p:nvSpPr>
          <p:spPr>
            <a:xfrm>
              <a:off x="6941520" y="2118240"/>
              <a:ext cx="6246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a:t>
              </a:r>
              <a:r>
                <a:rPr b="0" lang="en-US" sz="1800" spc="-1" strike="noStrike">
                  <a:solidFill>
                    <a:srgbClr val="000000"/>
                  </a:solidFill>
                  <a:latin typeface="Calibri"/>
                  <a:ea typeface="DejaVu Sans"/>
                </a:rPr>
                <a:t>sum</a:t>
              </a:r>
              <a:endParaRPr b="0" lang="en-US" sz="1800" spc="-1" strike="noStrike">
                <a:latin typeface="Arial"/>
              </a:endParaRPr>
            </a:p>
          </p:txBody>
        </p:sp>
      </p:grpSp>
      <p:sp>
        <p:nvSpPr>
          <p:cNvPr id="2673" name="CustomShape 9"/>
          <p:cNvSpPr/>
          <p:nvPr/>
        </p:nvSpPr>
        <p:spPr>
          <a:xfrm>
            <a:off x="5269320" y="3316680"/>
            <a:ext cx="1128960" cy="975960"/>
          </a:xfrm>
          <a:prstGeom prst="downArrow">
            <a:avLst>
              <a:gd name="adj1" fmla="val 50000"/>
              <a:gd name="adj2" fmla="val 50000"/>
            </a:avLst>
          </a:prstGeom>
          <a:gradFill rotWithShape="0">
            <a:gsLst>
              <a:gs pos="0">
                <a:srgbClr val="f6f8fc"/>
              </a:gs>
              <a:gs pos="100000">
                <a:srgbClr val="e47e9f"/>
              </a:gs>
            </a:gsLst>
            <a:lin ang="5400000"/>
          </a:gradFill>
          <a:ln>
            <a:noFill/>
          </a:ln>
        </p:spPr>
        <p:style>
          <a:lnRef idx="2">
            <a:schemeClr val="accent1">
              <a:shade val="50000"/>
            </a:schemeClr>
          </a:lnRef>
          <a:fillRef idx="1">
            <a:schemeClr val="accent1"/>
          </a:fillRef>
          <a:effectRef idx="0">
            <a:schemeClr val="accent1"/>
          </a:effectRef>
          <a:fontRef idx="minor"/>
        </p:style>
      </p:sp>
      <p:grpSp>
        <p:nvGrpSpPr>
          <p:cNvPr id="2674" name="Group 10"/>
          <p:cNvGrpSpPr/>
          <p:nvPr/>
        </p:nvGrpSpPr>
        <p:grpSpPr>
          <a:xfrm>
            <a:off x="4017240" y="4866480"/>
            <a:ext cx="2192760" cy="1071360"/>
            <a:chOff x="4017240" y="4866480"/>
            <a:chExt cx="2192760" cy="1071360"/>
          </a:xfrm>
        </p:grpSpPr>
        <p:sp>
          <p:nvSpPr>
            <p:cNvPr id="2675" name="CustomShape 11"/>
            <p:cNvSpPr/>
            <p:nvPr/>
          </p:nvSpPr>
          <p:spPr>
            <a:xfrm>
              <a:off x="4017240" y="5238360"/>
              <a:ext cx="2192760" cy="69948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000" spc="-1" strike="noStrike">
                  <a:solidFill>
                    <a:srgbClr val="000000"/>
                  </a:solidFill>
                  <a:latin typeface="Calibri"/>
                  <a:ea typeface="DejaVu Sans"/>
                </a:rPr>
                <a:t>receiver-computed </a:t>
              </a:r>
              <a:endParaRPr b="0" lang="en-US" sz="2000" spc="-1" strike="noStrike">
                <a:latin typeface="Arial"/>
              </a:endParaRPr>
            </a:p>
            <a:p>
              <a:pPr algn="r">
                <a:lnSpc>
                  <a:spcPct val="100000"/>
                </a:lnSpc>
                <a:tabLst>
                  <a:tab algn="l" pos="0"/>
                </a:tabLst>
              </a:pPr>
              <a:r>
                <a:rPr b="0" lang="en-US" sz="2000" spc="-1" strike="noStrike">
                  <a:solidFill>
                    <a:srgbClr val="000000"/>
                  </a:solidFill>
                  <a:latin typeface="Calibri"/>
                  <a:ea typeface="DejaVu Sans"/>
                </a:rPr>
                <a:t>checksum</a:t>
              </a:r>
              <a:endParaRPr b="0" lang="en-US" sz="2000" spc="-1" strike="noStrike">
                <a:latin typeface="Arial"/>
              </a:endParaRPr>
            </a:p>
          </p:txBody>
        </p:sp>
        <p:sp>
          <p:nvSpPr>
            <p:cNvPr id="2676" name="CustomShape 12"/>
            <p:cNvSpPr/>
            <p:nvPr/>
          </p:nvSpPr>
          <p:spPr>
            <a:xfrm rot="5400000">
              <a:off x="5008320" y="4106880"/>
              <a:ext cx="299880" cy="1818720"/>
            </a:xfrm>
            <a:prstGeom prst="rightBrace">
              <a:avLst>
                <a:gd name="adj1" fmla="val 8333"/>
                <a:gd name="adj2" fmla="val 50000"/>
              </a:avLst>
            </a:prstGeom>
            <a:noFill/>
            <a:ln w="38100">
              <a:solidFill>
                <a:srgbClr val="c00000"/>
              </a:solidFill>
            </a:ln>
          </p:spPr>
          <p:style>
            <a:lnRef idx="1">
              <a:schemeClr val="accent1"/>
            </a:lnRef>
            <a:fillRef idx="0">
              <a:schemeClr val="accent1"/>
            </a:fillRef>
            <a:effectRef idx="0">
              <a:schemeClr val="accent1"/>
            </a:effectRef>
            <a:fontRef idx="minor"/>
          </p:style>
        </p:sp>
      </p:grpSp>
      <p:grpSp>
        <p:nvGrpSpPr>
          <p:cNvPr id="2677" name="Group 13"/>
          <p:cNvGrpSpPr/>
          <p:nvPr/>
        </p:nvGrpSpPr>
        <p:grpSpPr>
          <a:xfrm>
            <a:off x="6894000" y="4879440"/>
            <a:ext cx="2575440" cy="1055880"/>
            <a:chOff x="6894000" y="4879440"/>
            <a:chExt cx="2575440" cy="1055880"/>
          </a:xfrm>
        </p:grpSpPr>
        <p:sp>
          <p:nvSpPr>
            <p:cNvPr id="2678" name="CustomShape 14"/>
            <p:cNvSpPr/>
            <p:nvPr/>
          </p:nvSpPr>
          <p:spPr>
            <a:xfrm>
              <a:off x="6894000" y="5235840"/>
              <a:ext cx="2575440" cy="699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sender-computed </a:t>
              </a:r>
              <a:endParaRPr b="0" lang="en-US" sz="2000" spc="-1" strike="noStrike">
                <a:latin typeface="Arial"/>
              </a:endParaRPr>
            </a:p>
            <a:p>
              <a:pPr>
                <a:lnSpc>
                  <a:spcPct val="100000"/>
                </a:lnSpc>
                <a:tabLst>
                  <a:tab algn="l" pos="0"/>
                </a:tabLst>
              </a:pPr>
              <a:r>
                <a:rPr b="0" lang="en-US" sz="2000" spc="-1" strike="noStrike">
                  <a:solidFill>
                    <a:srgbClr val="000000"/>
                  </a:solidFill>
                  <a:latin typeface="Calibri"/>
                  <a:ea typeface="DejaVu Sans"/>
                </a:rPr>
                <a:t>checksum (as received)</a:t>
              </a:r>
              <a:endParaRPr b="0" lang="en-US" sz="2000" spc="-1" strike="noStrike">
                <a:latin typeface="Arial"/>
              </a:endParaRPr>
            </a:p>
          </p:txBody>
        </p:sp>
        <p:sp>
          <p:nvSpPr>
            <p:cNvPr id="2679" name="CustomShape 15"/>
            <p:cNvSpPr/>
            <p:nvPr/>
          </p:nvSpPr>
          <p:spPr>
            <a:xfrm rot="5400000">
              <a:off x="7221960" y="4631400"/>
              <a:ext cx="263520" cy="759600"/>
            </a:xfrm>
            <a:prstGeom prst="rightBrace">
              <a:avLst>
                <a:gd name="adj1" fmla="val 8333"/>
                <a:gd name="adj2" fmla="val 50000"/>
              </a:avLst>
            </a:prstGeom>
            <a:noFill/>
            <a:ln w="38100">
              <a:solidFill>
                <a:srgbClr val="c00000"/>
              </a:solidFill>
            </a:ln>
          </p:spPr>
          <p:style>
            <a:lnRef idx="1">
              <a:schemeClr val="accent1"/>
            </a:lnRef>
            <a:fillRef idx="0">
              <a:schemeClr val="accent1"/>
            </a:fillRef>
            <a:effectRef idx="0">
              <a:schemeClr val="accent1"/>
            </a:effectRef>
            <a:fontRef idx="minor"/>
          </p:style>
        </p:sp>
      </p:grpSp>
      <p:grpSp>
        <p:nvGrpSpPr>
          <p:cNvPr id="2680" name="Group 16"/>
          <p:cNvGrpSpPr/>
          <p:nvPr/>
        </p:nvGrpSpPr>
        <p:grpSpPr>
          <a:xfrm>
            <a:off x="6121800" y="5201280"/>
            <a:ext cx="819000" cy="1344240"/>
            <a:chOff x="6121800" y="5201280"/>
            <a:chExt cx="819000" cy="1344240"/>
          </a:xfrm>
        </p:grpSpPr>
        <p:pic>
          <p:nvPicPr>
            <p:cNvPr id="2681" name="Picture 2" descr="Image result for error"/>
            <p:cNvPicPr/>
            <p:nvPr/>
          </p:nvPicPr>
          <p:blipFill>
            <a:blip r:embed="rId1"/>
            <a:stretch/>
          </p:blipFill>
          <p:spPr>
            <a:xfrm>
              <a:off x="6121800" y="5782680"/>
              <a:ext cx="819000" cy="762840"/>
            </a:xfrm>
            <a:prstGeom prst="rect">
              <a:avLst/>
            </a:prstGeom>
            <a:ln w="0">
              <a:noFill/>
            </a:ln>
          </p:spPr>
        </p:pic>
        <p:sp>
          <p:nvSpPr>
            <p:cNvPr id="2682" name="CustomShape 17"/>
            <p:cNvSpPr/>
            <p:nvPr/>
          </p:nvSpPr>
          <p:spPr>
            <a:xfrm>
              <a:off x="6310440" y="5201280"/>
              <a:ext cx="40680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3600" spc="-1" strike="noStrike">
                  <a:solidFill>
                    <a:srgbClr val="cd0004"/>
                  </a:solidFill>
                  <a:latin typeface="Calibri"/>
                  <a:ea typeface="DejaVu Sans"/>
                </a:rPr>
                <a:t>=</a:t>
              </a:r>
              <a:endParaRPr b="0" lang="en-US" sz="3600" spc="-1" strike="noStrike">
                <a:latin typeface="Arial"/>
              </a:endParaRPr>
            </a:p>
          </p:txBody>
        </p:sp>
        <p:sp>
          <p:nvSpPr>
            <p:cNvPr id="2683" name="Line 18"/>
            <p:cNvSpPr/>
            <p:nvPr/>
          </p:nvSpPr>
          <p:spPr>
            <a:xfrm flipH="1">
              <a:off x="6458400" y="5418000"/>
              <a:ext cx="108720" cy="248040"/>
            </a:xfrm>
            <a:prstGeom prst="line">
              <a:avLst/>
            </a:prstGeom>
            <a:ln w="31750">
              <a:solidFill>
                <a:srgbClr val="cd0004"/>
              </a:solidFill>
            </a:ln>
          </p:spPr>
          <p:style>
            <a:lnRef idx="1">
              <a:schemeClr val="accent1"/>
            </a:lnRef>
            <a:fillRef idx="0">
              <a:schemeClr val="accent1"/>
            </a:fillRef>
            <a:effectRef idx="0">
              <a:schemeClr val="accent1"/>
            </a:effectRef>
            <a:fontRef idx="minor"/>
          </p:style>
        </p:sp>
      </p:grpSp>
      <p:sp>
        <p:nvSpPr>
          <p:cNvPr id="2684" name="CustomShape 19"/>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3FE2B115-2FF1-401E-AB28-9FA7FF3E0DA8}" type="slidenum">
              <a:rPr b="0" lang="en-US" sz="1100" spc="-1" strike="noStrike">
                <a:solidFill>
                  <a:srgbClr val="404040"/>
                </a:solidFill>
                <a:latin typeface="Calibri"/>
                <a:ea typeface="DejaVu Sans"/>
              </a:rPr>
              <a:t>32</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579" dur="indefinite" restart="never" nodeType="tmRoot">
          <p:childTnLst>
            <p:seq>
              <p:cTn id="580" dur="indefinite" nodeType="mainSeq">
                <p:childTnLst>
                  <p:par>
                    <p:cTn id="581" fill="hold">
                      <p:stCondLst>
                        <p:cond delay="indefinite"/>
                      </p:stCondLst>
                      <p:childTnLst>
                        <p:par>
                          <p:cTn id="582" fill="hold">
                            <p:stCondLst>
                              <p:cond delay="0"/>
                            </p:stCondLst>
                            <p:childTnLst>
                              <p:par>
                                <p:cTn id="583" nodeType="clickEffect" fill="hold" presetClass="entr" presetID="9">
                                  <p:stCondLst>
                                    <p:cond delay="0"/>
                                  </p:stCondLst>
                                  <p:childTnLst>
                                    <p:set>
                                      <p:cBhvr>
                                        <p:cTn id="584" dur="1" fill="hold">
                                          <p:stCondLst>
                                            <p:cond delay="0"/>
                                          </p:stCondLst>
                                        </p:cTn>
                                        <p:tgtEl>
                                          <p:spTgt spid="2669"/>
                                        </p:tgtEl>
                                        <p:attrNameLst>
                                          <p:attrName>style.visibility</p:attrName>
                                        </p:attrNameLst>
                                      </p:cBhvr>
                                      <p:to>
                                        <p:strVal val="visible"/>
                                      </p:to>
                                    </p:set>
                                    <p:animEffect filter="dissolve" transition="in">
                                      <p:cBhvr additive="repl">
                                        <p:cTn id="585" dur="500"/>
                                        <p:tgtEl>
                                          <p:spTgt spid="2669"/>
                                        </p:tgtEl>
                                      </p:cBhvr>
                                    </p:animEffect>
                                  </p:childTnLst>
                                </p:cTn>
                              </p:par>
                              <p:par>
                                <p:cTn id="586" nodeType="withEffect" fill="hold" presetClass="entr" presetID="9">
                                  <p:stCondLst>
                                    <p:cond delay="0"/>
                                  </p:stCondLst>
                                  <p:childTnLst>
                                    <p:set>
                                      <p:cBhvr>
                                        <p:cTn id="587" dur="1" fill="hold">
                                          <p:stCondLst>
                                            <p:cond delay="0"/>
                                          </p:stCondLst>
                                        </p:cTn>
                                        <p:tgtEl>
                                          <p:spTgt spid="2666"/>
                                        </p:tgtEl>
                                        <p:attrNameLst>
                                          <p:attrName>style.visibility</p:attrName>
                                        </p:attrNameLst>
                                      </p:cBhvr>
                                      <p:to>
                                        <p:strVal val="visible"/>
                                      </p:to>
                                    </p:set>
                                    <p:animEffect filter="dissolve" transition="in">
                                      <p:cBhvr additive="repl">
                                        <p:cTn id="588" dur="500"/>
                                        <p:tgtEl>
                                          <p:spTgt spid="2666"/>
                                        </p:tgtEl>
                                      </p:cBhvr>
                                    </p:animEffect>
                                  </p:childTnLst>
                                </p:cTn>
                              </p:par>
                            </p:childTnLst>
                          </p:cTn>
                        </p:par>
                      </p:childTnLst>
                    </p:cTn>
                  </p:par>
                  <p:par>
                    <p:cTn id="589" fill="hold">
                      <p:stCondLst>
                        <p:cond delay="indefinite"/>
                      </p:stCondLst>
                      <p:childTnLst>
                        <p:par>
                          <p:cTn id="590" fill="hold">
                            <p:stCondLst>
                              <p:cond delay="0"/>
                            </p:stCondLst>
                            <p:childTnLst>
                              <p:par>
                                <p:cTn id="591" nodeType="clickEffect" fill="hold" presetClass="entr" presetID="22" presetSubtype="1">
                                  <p:stCondLst>
                                    <p:cond delay="0"/>
                                  </p:stCondLst>
                                  <p:childTnLst>
                                    <p:set>
                                      <p:cBhvr>
                                        <p:cTn id="592" dur="1" fill="hold">
                                          <p:stCondLst>
                                            <p:cond delay="0"/>
                                          </p:stCondLst>
                                        </p:cTn>
                                        <p:tgtEl>
                                          <p:spTgt spid="2673"/>
                                        </p:tgtEl>
                                        <p:attrNameLst>
                                          <p:attrName>style.visibility</p:attrName>
                                        </p:attrNameLst>
                                      </p:cBhvr>
                                      <p:to>
                                        <p:strVal val="visible"/>
                                      </p:to>
                                    </p:set>
                                    <p:animEffect filter="wipe(up)" transition="in">
                                      <p:cBhvr additive="repl">
                                        <p:cTn id="593" dur="500"/>
                                        <p:tgtEl>
                                          <p:spTgt spid="2673"/>
                                        </p:tgtEl>
                                      </p:cBhvr>
                                    </p:animEffect>
                                  </p:childTnLst>
                                </p:cTn>
                              </p:par>
                            </p:childTnLst>
                          </p:cTn>
                        </p:par>
                        <p:par>
                          <p:cTn id="594" fill="hold">
                            <p:stCondLst>
                              <p:cond delay="500"/>
                            </p:stCondLst>
                            <p:childTnLst>
                              <p:par>
                                <p:cTn id="595" nodeType="afterEffect" fill="hold" presetClass="entr" presetID="9">
                                  <p:stCondLst>
                                    <p:cond delay="0"/>
                                  </p:stCondLst>
                                  <p:childTnLst>
                                    <p:set>
                                      <p:cBhvr>
                                        <p:cTn id="596" dur="1" fill="hold">
                                          <p:stCondLst>
                                            <p:cond delay="0"/>
                                          </p:stCondLst>
                                        </p:cTn>
                                        <p:tgtEl>
                                          <p:spTgt spid="2668"/>
                                        </p:tgtEl>
                                        <p:attrNameLst>
                                          <p:attrName>style.visibility</p:attrName>
                                        </p:attrNameLst>
                                      </p:cBhvr>
                                      <p:to>
                                        <p:strVal val="visible"/>
                                      </p:to>
                                    </p:set>
                                    <p:animEffect filter="dissolve" transition="in">
                                      <p:cBhvr additive="repl">
                                        <p:cTn id="597" dur="500"/>
                                        <p:tgtEl>
                                          <p:spTgt spid="2668"/>
                                        </p:tgtEl>
                                      </p:cBhvr>
                                    </p:animEffect>
                                  </p:childTnLst>
                                </p:cTn>
                              </p:par>
                            </p:childTnLst>
                          </p:cTn>
                        </p:par>
                      </p:childTnLst>
                    </p:cTn>
                  </p:par>
                  <p:par>
                    <p:cTn id="598" fill="hold">
                      <p:stCondLst>
                        <p:cond delay="indefinite"/>
                      </p:stCondLst>
                      <p:childTnLst>
                        <p:par>
                          <p:cTn id="599" fill="hold">
                            <p:stCondLst>
                              <p:cond delay="0"/>
                            </p:stCondLst>
                            <p:childTnLst>
                              <p:par>
                                <p:cTn id="600" nodeType="clickEffect" fill="hold" presetClass="entr" presetID="9">
                                  <p:stCondLst>
                                    <p:cond delay="0"/>
                                  </p:stCondLst>
                                  <p:childTnLst>
                                    <p:set>
                                      <p:cBhvr>
                                        <p:cTn id="601" dur="1" fill="hold">
                                          <p:stCondLst>
                                            <p:cond delay="0"/>
                                          </p:stCondLst>
                                        </p:cTn>
                                        <p:tgtEl>
                                          <p:spTgt spid="2674"/>
                                        </p:tgtEl>
                                        <p:attrNameLst>
                                          <p:attrName>style.visibility</p:attrName>
                                        </p:attrNameLst>
                                      </p:cBhvr>
                                      <p:to>
                                        <p:strVal val="visible"/>
                                      </p:to>
                                    </p:set>
                                    <p:animEffect filter="dissolve" transition="in">
                                      <p:cBhvr additive="repl">
                                        <p:cTn id="602" dur="1000"/>
                                        <p:tgtEl>
                                          <p:spTgt spid="2674"/>
                                        </p:tgtEl>
                                      </p:cBhvr>
                                    </p:animEffect>
                                  </p:childTnLst>
                                </p:cTn>
                              </p:par>
                            </p:childTnLst>
                          </p:cTn>
                        </p:par>
                      </p:childTnLst>
                    </p:cTn>
                  </p:par>
                  <p:par>
                    <p:cTn id="603" fill="hold">
                      <p:stCondLst>
                        <p:cond delay="indefinite"/>
                      </p:stCondLst>
                      <p:childTnLst>
                        <p:par>
                          <p:cTn id="604" fill="hold">
                            <p:stCondLst>
                              <p:cond delay="0"/>
                            </p:stCondLst>
                            <p:childTnLst>
                              <p:par>
                                <p:cTn id="605" nodeType="clickEffect" fill="hold" presetClass="entr" presetID="9">
                                  <p:stCondLst>
                                    <p:cond delay="0"/>
                                  </p:stCondLst>
                                  <p:childTnLst>
                                    <p:set>
                                      <p:cBhvr>
                                        <p:cTn id="606" dur="1" fill="hold">
                                          <p:stCondLst>
                                            <p:cond delay="0"/>
                                          </p:stCondLst>
                                        </p:cTn>
                                        <p:tgtEl>
                                          <p:spTgt spid="2677"/>
                                        </p:tgtEl>
                                        <p:attrNameLst>
                                          <p:attrName>style.visibility</p:attrName>
                                        </p:attrNameLst>
                                      </p:cBhvr>
                                      <p:to>
                                        <p:strVal val="visible"/>
                                      </p:to>
                                    </p:set>
                                    <p:animEffect filter="dissolve" transition="in">
                                      <p:cBhvr additive="repl">
                                        <p:cTn id="607" dur="1000"/>
                                        <p:tgtEl>
                                          <p:spTgt spid="2677"/>
                                        </p:tgtEl>
                                      </p:cBhvr>
                                    </p:animEffect>
                                  </p:childTnLst>
                                </p:cTn>
                              </p:par>
                            </p:childTnLst>
                          </p:cTn>
                        </p:par>
                      </p:childTnLst>
                    </p:cTn>
                  </p:par>
                  <p:par>
                    <p:cTn id="608" fill="hold">
                      <p:stCondLst>
                        <p:cond delay="indefinite"/>
                      </p:stCondLst>
                      <p:childTnLst>
                        <p:par>
                          <p:cTn id="609" fill="hold">
                            <p:stCondLst>
                              <p:cond delay="0"/>
                            </p:stCondLst>
                            <p:childTnLst>
                              <p:par>
                                <p:cTn id="610" nodeType="clickEffect" fill="hold" presetClass="entr" presetID="9">
                                  <p:stCondLst>
                                    <p:cond delay="0"/>
                                  </p:stCondLst>
                                  <p:childTnLst>
                                    <p:set>
                                      <p:cBhvr>
                                        <p:cTn id="611" dur="1" fill="hold">
                                          <p:stCondLst>
                                            <p:cond delay="0"/>
                                          </p:stCondLst>
                                        </p:cTn>
                                        <p:tgtEl>
                                          <p:spTgt spid="2680"/>
                                        </p:tgtEl>
                                        <p:attrNameLst>
                                          <p:attrName>style.visibility</p:attrName>
                                        </p:attrNameLst>
                                      </p:cBhvr>
                                      <p:to>
                                        <p:strVal val="visible"/>
                                      </p:to>
                                    </p:set>
                                    <p:animEffect filter="dissolve" transition="in">
                                      <p:cBhvr additive="repl">
                                        <p:cTn id="612" dur="1000"/>
                                        <p:tgtEl>
                                          <p:spTgt spid="26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5"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a3"/>
                </a:solidFill>
                <a:latin typeface="Calibri Light"/>
                <a:ea typeface="DejaVu Sans"/>
              </a:rPr>
              <a:t>UDP checksum</a:t>
            </a:r>
            <a:endParaRPr b="0" lang="en-US" sz="4400" spc="-1" strike="noStrike">
              <a:latin typeface="Arial"/>
            </a:endParaRPr>
          </a:p>
        </p:txBody>
      </p:sp>
      <p:sp>
        <p:nvSpPr>
          <p:cNvPr id="2686" name="CustomShape 2"/>
          <p:cNvSpPr/>
          <p:nvPr/>
        </p:nvSpPr>
        <p:spPr>
          <a:xfrm>
            <a:off x="990720" y="2219040"/>
            <a:ext cx="4659480" cy="4475520"/>
          </a:xfrm>
          <a:prstGeom prst="rect">
            <a:avLst/>
          </a:prstGeom>
          <a:noFill/>
          <a:ln w="0">
            <a:noFill/>
          </a:ln>
        </p:spPr>
        <p:style>
          <a:lnRef idx="0"/>
          <a:fillRef idx="0"/>
          <a:effectRef idx="0"/>
          <a:fontRef idx="minor"/>
        </p:style>
        <p:txBody>
          <a:bodyPr lIns="90000" rIns="90000" tIns="45000" bIns="45000">
            <a:normAutofit/>
          </a:bodyPr>
          <a:p>
            <a:pPr marL="12600">
              <a:lnSpc>
                <a:spcPct val="70000"/>
              </a:lnSpc>
              <a:spcBef>
                <a:spcPts val="1001"/>
              </a:spcBef>
              <a:tabLst>
                <a:tab algn="l" pos="0"/>
              </a:tabLst>
            </a:pPr>
            <a:r>
              <a:rPr b="0" lang="en-US" sz="3200" spc="-1" strike="noStrike">
                <a:solidFill>
                  <a:srgbClr val="cc0000"/>
                </a:solidFill>
                <a:latin typeface="Calibri"/>
                <a:ea typeface="ＭＳ Ｐゴシック"/>
              </a:rPr>
              <a:t>sender:</a:t>
            </a:r>
            <a:endParaRPr b="0" lang="en-US" sz="3200" spc="-1" strike="noStrike">
              <a:latin typeface="Arial"/>
            </a:endParaRPr>
          </a:p>
          <a:p>
            <a:pPr marL="352440" indent="-219600">
              <a:lnSpc>
                <a:spcPct val="8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treat contents of UDP segment </a:t>
            </a:r>
            <a:r>
              <a:rPr b="0" lang="en-US" sz="2400" spc="-1" strike="noStrike">
                <a:solidFill>
                  <a:srgbClr val="000000"/>
                </a:solidFill>
                <a:latin typeface="Calibri"/>
                <a:ea typeface="ＭＳ Ｐゴシック"/>
              </a:rPr>
              <a:t>(including UDP header fields and IP addresses) </a:t>
            </a:r>
            <a:r>
              <a:rPr b="0" lang="en-US" sz="2800" spc="-1" strike="noStrike">
                <a:solidFill>
                  <a:srgbClr val="000000"/>
                </a:solidFill>
                <a:latin typeface="Calibri"/>
                <a:ea typeface="ＭＳ Ｐゴシック"/>
              </a:rPr>
              <a:t>as sequence of 16-bit integers</a:t>
            </a:r>
            <a:endParaRPr b="0" lang="en-US" sz="2800" spc="-1" strike="noStrike">
              <a:latin typeface="Arial"/>
            </a:endParaRPr>
          </a:p>
          <a:p>
            <a:pPr marL="352440" indent="-219600">
              <a:lnSpc>
                <a:spcPct val="80000"/>
              </a:lnSpc>
              <a:spcBef>
                <a:spcPts val="1001"/>
              </a:spcBef>
              <a:buClr>
                <a:srgbClr val="0000a3"/>
              </a:buClr>
              <a:buFont typeface="Wingdings" charset="2"/>
              <a:buChar char=""/>
              <a:tabLst>
                <a:tab algn="l" pos="0"/>
              </a:tabLst>
            </a:pPr>
            <a:r>
              <a:rPr b="0" lang="en-US" sz="2800" spc="-1" strike="noStrike">
                <a:solidFill>
                  <a:srgbClr val="c00000"/>
                </a:solidFill>
                <a:latin typeface="Calibri"/>
                <a:ea typeface="ＭＳ Ｐゴシック"/>
              </a:rPr>
              <a:t>checksum: </a:t>
            </a:r>
            <a:r>
              <a:rPr b="0" lang="en-US" sz="2800" spc="-1" strike="noStrike">
                <a:solidFill>
                  <a:srgbClr val="000000"/>
                </a:solidFill>
                <a:latin typeface="Calibri"/>
                <a:ea typeface="ＭＳ Ｐゴシック"/>
              </a:rPr>
              <a:t>addition </a:t>
            </a:r>
            <a:r>
              <a:rPr b="0" lang="en-US" sz="2400" spc="-1" strike="noStrike">
                <a:solidFill>
                  <a:srgbClr val="000000"/>
                </a:solidFill>
                <a:latin typeface="Calibri"/>
                <a:ea typeface="ＭＳ Ｐゴシック"/>
              </a:rPr>
              <a:t>(one’s complement sum)</a:t>
            </a:r>
            <a:r>
              <a:rPr b="0" lang="en-US" sz="2800" spc="-1" strike="noStrike">
                <a:solidFill>
                  <a:srgbClr val="000000"/>
                </a:solidFill>
                <a:latin typeface="Calibri"/>
                <a:ea typeface="ＭＳ Ｐゴシック"/>
              </a:rPr>
              <a:t> of segment content</a:t>
            </a:r>
            <a:endParaRPr b="0" lang="en-US" sz="2800" spc="-1" strike="noStrike">
              <a:latin typeface="Arial"/>
            </a:endParaRPr>
          </a:p>
          <a:p>
            <a:pPr marL="352440" indent="-219600">
              <a:lnSpc>
                <a:spcPct val="8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checksum value put into UDP checksum field</a:t>
            </a:r>
            <a:endParaRPr b="0" lang="en-US" sz="2800" spc="-1" strike="noStrike">
              <a:latin typeface="Arial"/>
            </a:endParaRPr>
          </a:p>
          <a:p>
            <a:pPr marL="352440" indent="-219600">
              <a:lnSpc>
                <a:spcPct val="70000"/>
              </a:lnSpc>
              <a:spcBef>
                <a:spcPts val="1001"/>
              </a:spcBef>
              <a:tabLst>
                <a:tab algn="l" pos="0"/>
              </a:tabLst>
            </a:pPr>
            <a:endParaRPr b="0" lang="en-US" sz="2800" spc="-1" strike="noStrike">
              <a:latin typeface="Arial"/>
            </a:endParaRPr>
          </a:p>
          <a:p>
            <a:pPr marL="352440" indent="-219600">
              <a:lnSpc>
                <a:spcPct val="70000"/>
              </a:lnSpc>
              <a:spcBef>
                <a:spcPts val="1001"/>
              </a:spcBef>
              <a:tabLst>
                <a:tab algn="l" pos="0"/>
              </a:tabLst>
            </a:pPr>
            <a:endParaRPr b="0" lang="en-US" sz="2800" spc="-1" strike="noStrike">
              <a:latin typeface="Arial"/>
            </a:endParaRPr>
          </a:p>
        </p:txBody>
      </p:sp>
      <p:sp>
        <p:nvSpPr>
          <p:cNvPr id="2687" name="CustomShape 3"/>
          <p:cNvSpPr/>
          <p:nvPr/>
        </p:nvSpPr>
        <p:spPr>
          <a:xfrm>
            <a:off x="5767920" y="2133000"/>
            <a:ext cx="5726160" cy="407988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tabLst>
                <a:tab algn="l" pos="0"/>
              </a:tabLst>
            </a:pPr>
            <a:r>
              <a:rPr b="0" lang="en-US" sz="3200" spc="-1" strike="noStrike">
                <a:solidFill>
                  <a:srgbClr val="cc0000"/>
                </a:solidFill>
                <a:latin typeface="Calibri"/>
                <a:ea typeface="ＭＳ Ｐゴシック"/>
              </a:rPr>
              <a:t>receiver</a:t>
            </a:r>
            <a:r>
              <a:rPr b="0" lang="en-US" sz="3500" spc="-1" strike="noStrike">
                <a:solidFill>
                  <a:srgbClr val="cc0000"/>
                </a:solidFill>
                <a:latin typeface="Calibri"/>
                <a:ea typeface="ＭＳ Ｐゴシック"/>
              </a:rPr>
              <a:t>:</a:t>
            </a:r>
            <a:endParaRPr b="0" lang="en-US" sz="35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compute checksum of received segment</a:t>
            </a:r>
            <a:endParaRPr b="0" lang="en-US" sz="28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check if computed checksum equals checksum field value:</a:t>
            </a:r>
            <a:endParaRPr b="0" lang="en-US" sz="28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400" spc="-1" strike="noStrike">
                <a:solidFill>
                  <a:srgbClr val="000000"/>
                </a:solidFill>
                <a:latin typeface="Calibri"/>
                <a:ea typeface="ＭＳ Ｐゴシック"/>
              </a:rPr>
              <a:t>Not equal - error detected</a:t>
            </a:r>
            <a:endParaRPr b="0" lang="en-US" sz="24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400" spc="-1" strike="noStrike">
                <a:solidFill>
                  <a:srgbClr val="000000"/>
                </a:solidFill>
                <a:latin typeface="Calibri"/>
                <a:ea typeface="ＭＳ Ｐゴシック"/>
              </a:rPr>
              <a:t>Equal - no error detected. </a:t>
            </a:r>
            <a:r>
              <a:rPr b="0" i="1" lang="en-US" sz="2400" spc="-1" strike="noStrike">
                <a:solidFill>
                  <a:srgbClr val="000000"/>
                </a:solidFill>
                <a:latin typeface="Calibri"/>
                <a:ea typeface="ＭＳ Ｐゴシック"/>
              </a:rPr>
              <a:t>But maybe errors nonetheless?</a:t>
            </a:r>
            <a:r>
              <a:rPr b="0" lang="en-US" sz="2400" spc="-1" strike="noStrike">
                <a:solidFill>
                  <a:srgbClr val="000000"/>
                </a:solidFill>
                <a:latin typeface="Calibri"/>
                <a:ea typeface="ＭＳ Ｐゴシック"/>
              </a:rPr>
              <a:t> More later ….</a:t>
            </a: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p:txBody>
      </p:sp>
      <p:sp>
        <p:nvSpPr>
          <p:cNvPr id="2688" name="CustomShape 4"/>
          <p:cNvSpPr/>
          <p:nvPr/>
        </p:nvSpPr>
        <p:spPr>
          <a:xfrm>
            <a:off x="798840" y="1371240"/>
            <a:ext cx="11098080" cy="845280"/>
          </a:xfrm>
          <a:prstGeom prst="rect">
            <a:avLst/>
          </a:prstGeom>
          <a:noFill/>
          <a:ln w="0">
            <a:noFill/>
          </a:ln>
        </p:spPr>
        <p:style>
          <a:lnRef idx="0"/>
          <a:fillRef idx="0"/>
          <a:effectRef idx="0"/>
          <a:fontRef idx="minor"/>
        </p:style>
        <p:txBody>
          <a:bodyPr lIns="90000" rIns="90000" tIns="45000" bIns="45000">
            <a:noAutofit/>
          </a:bodyPr>
          <a:p>
            <a:pPr marL="343080" indent="-340560">
              <a:lnSpc>
                <a:spcPct val="85000"/>
              </a:lnSpc>
              <a:spcBef>
                <a:spcPts val="641"/>
              </a:spcBef>
              <a:tabLst>
                <a:tab algn="l" pos="0"/>
              </a:tabLst>
            </a:pPr>
            <a:r>
              <a:rPr b="0" i="1" lang="en-US" sz="3200" spc="-1" strike="noStrike">
                <a:solidFill>
                  <a:srgbClr val="cc0000"/>
                </a:solidFill>
                <a:latin typeface="Calibri"/>
                <a:ea typeface="ＭＳ Ｐゴシック"/>
              </a:rPr>
              <a:t>Goal:</a:t>
            </a:r>
            <a:r>
              <a:rPr b="0" lang="en-US" sz="3200" spc="-1" strike="noStrike">
                <a:solidFill>
                  <a:srgbClr val="000000"/>
                </a:solidFill>
                <a:latin typeface="Calibri"/>
                <a:ea typeface="ＭＳ Ｐゴシック"/>
              </a:rPr>
              <a:t> detect errors (</a:t>
            </a:r>
            <a:r>
              <a:rPr b="0" i="1" lang="en-US" sz="3200" spc="-1" strike="noStrike">
                <a:solidFill>
                  <a:srgbClr val="000000"/>
                </a:solidFill>
                <a:latin typeface="Calibri"/>
                <a:ea typeface="ＭＳ Ｐゴシック"/>
              </a:rPr>
              <a:t>i.e., </a:t>
            </a:r>
            <a:r>
              <a:rPr b="0" lang="en-US" sz="3200" spc="-1" strike="noStrike">
                <a:solidFill>
                  <a:srgbClr val="000000"/>
                </a:solidFill>
                <a:latin typeface="Calibri"/>
                <a:ea typeface="ＭＳ Ｐゴシック"/>
              </a:rPr>
              <a:t>flipped bits) in transmitted segment</a:t>
            </a:r>
            <a:endParaRPr b="0" lang="en-US" sz="3200" spc="-1" strike="noStrike">
              <a:latin typeface="Arial"/>
            </a:endParaRPr>
          </a:p>
          <a:p>
            <a:pPr marL="343080" indent="-340560">
              <a:lnSpc>
                <a:spcPct val="85000"/>
              </a:lnSpc>
              <a:spcBef>
                <a:spcPts val="561"/>
              </a:spcBef>
              <a:tabLst>
                <a:tab algn="l" pos="0"/>
              </a:tabLst>
            </a:pPr>
            <a:endParaRPr b="0" lang="en-US" sz="3200" spc="-1" strike="noStrike">
              <a:latin typeface="Arial"/>
            </a:endParaRPr>
          </a:p>
        </p:txBody>
      </p:sp>
      <p:sp>
        <p:nvSpPr>
          <p:cNvPr id="2689" name="CustomShape 5"/>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B382C7A7-2E8F-4D3C-B60B-54EE9DF6AAB4}" type="slidenum">
              <a:rPr b="0" lang="en-US" sz="1100" spc="-1" strike="noStrike">
                <a:solidFill>
                  <a:srgbClr val="404040"/>
                </a:solidFill>
                <a:latin typeface="Calibri"/>
                <a:ea typeface="DejaVu Sans"/>
              </a:rPr>
              <a:t>33</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613" dur="indefinite" restart="never" nodeType="tmRoot">
          <p:childTnLst>
            <p:seq>
              <p:cTn id="614" dur="indefinite" nodeType="mainSeq">
                <p:childTnLst>
                  <p:par>
                    <p:cTn id="615" fill="hold">
                      <p:stCondLst>
                        <p:cond delay="indefinite"/>
                      </p:stCondLst>
                      <p:childTnLst>
                        <p:par>
                          <p:cTn id="616" fill="hold">
                            <p:stCondLst>
                              <p:cond delay="0"/>
                            </p:stCondLst>
                            <p:childTnLst>
                              <p:par>
                                <p:cTn id="617" nodeType="clickEffect" fill="hold" presetClass="entr" presetID="9">
                                  <p:stCondLst>
                                    <p:cond delay="0"/>
                                  </p:stCondLst>
                                  <p:childTnLst>
                                    <p:set>
                                      <p:cBhvr>
                                        <p:cTn id="618" dur="1" fill="hold">
                                          <p:stCondLst>
                                            <p:cond delay="0"/>
                                          </p:stCondLst>
                                        </p:cTn>
                                        <p:tgtEl>
                                          <p:spTgt spid="2687"/>
                                        </p:tgtEl>
                                        <p:attrNameLst>
                                          <p:attrName>style.visibility</p:attrName>
                                        </p:attrNameLst>
                                      </p:cBhvr>
                                      <p:to>
                                        <p:strVal val="visible"/>
                                      </p:to>
                                    </p:set>
                                    <p:animEffect filter="dissolve" transition="in">
                                      <p:cBhvr additive="repl">
                                        <p:cTn id="619" dur="500"/>
                                        <p:tgtEl>
                                          <p:spTgt spid="26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0"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a3"/>
                </a:solidFill>
                <a:latin typeface="Calibri Light"/>
                <a:ea typeface="DejaVu Sans"/>
              </a:rPr>
              <a:t>Internet checksum: an example</a:t>
            </a:r>
            <a:endParaRPr b="0" lang="en-US" sz="4400" spc="-1" strike="noStrike">
              <a:latin typeface="Arial"/>
            </a:endParaRPr>
          </a:p>
        </p:txBody>
      </p:sp>
      <p:sp>
        <p:nvSpPr>
          <p:cNvPr id="2691" name="CustomShape 2"/>
          <p:cNvSpPr/>
          <p:nvPr/>
        </p:nvSpPr>
        <p:spPr>
          <a:xfrm>
            <a:off x="1215360" y="1452240"/>
            <a:ext cx="7769880" cy="2740680"/>
          </a:xfrm>
          <a:prstGeom prst="rect">
            <a:avLst/>
          </a:prstGeom>
          <a:noFill/>
          <a:ln w="0">
            <a:noFill/>
          </a:ln>
        </p:spPr>
        <p:style>
          <a:lnRef idx="0"/>
          <a:fillRef idx="0"/>
          <a:effectRef idx="0"/>
          <a:fontRef idx="minor"/>
        </p:style>
        <p:txBody>
          <a:bodyPr lIns="90000" rIns="90000" tIns="45000" bIns="45000">
            <a:normAutofit/>
          </a:bodyPr>
          <a:p>
            <a:pPr marL="233280" indent="-230760">
              <a:lnSpc>
                <a:spcPct val="130000"/>
              </a:lnSpc>
              <a:spcBef>
                <a:spcPts val="1001"/>
              </a:spcBef>
              <a:tabLst>
                <a:tab algn="l" pos="0"/>
              </a:tabLst>
            </a:pPr>
            <a:r>
              <a:rPr b="0" lang="en-US" sz="2800" spc="-1" strike="noStrike">
                <a:solidFill>
                  <a:srgbClr val="000000"/>
                </a:solidFill>
                <a:latin typeface="Calibri"/>
                <a:ea typeface="DejaVu Sans"/>
              </a:rPr>
              <a:t>example: add two 16-bit integers</a:t>
            </a:r>
            <a:endParaRPr b="0" lang="en-US" sz="2800" spc="-1" strike="noStrike">
              <a:latin typeface="Arial"/>
            </a:endParaRPr>
          </a:p>
        </p:txBody>
      </p:sp>
      <p:sp>
        <p:nvSpPr>
          <p:cNvPr id="2692" name="Line 3"/>
          <p:cNvSpPr/>
          <p:nvPr/>
        </p:nvSpPr>
        <p:spPr>
          <a:xfrm flipH="1">
            <a:off x="2466360" y="3069720"/>
            <a:ext cx="6476760" cy="360"/>
          </a:xfrm>
          <a:prstGeom prst="line">
            <a:avLst/>
          </a:prstGeom>
          <a:ln w="12700">
            <a:solidFill>
              <a:schemeClr val="tx1"/>
            </a:solidFill>
            <a:round/>
          </a:ln>
        </p:spPr>
        <p:style>
          <a:lnRef idx="0"/>
          <a:fillRef idx="0"/>
          <a:effectRef idx="0"/>
          <a:fontRef idx="minor"/>
        </p:style>
      </p:sp>
      <p:sp>
        <p:nvSpPr>
          <p:cNvPr id="2693" name="CustomShape 4"/>
          <p:cNvSpPr/>
          <p:nvPr/>
        </p:nvSpPr>
        <p:spPr>
          <a:xfrm>
            <a:off x="1786680" y="3862800"/>
            <a:ext cx="61560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ＭＳ Ｐゴシック"/>
              </a:rPr>
              <a:t>sum</a:t>
            </a:r>
            <a:endParaRPr b="0" lang="en-US" sz="2000" spc="-1" strike="noStrike">
              <a:latin typeface="Arial"/>
            </a:endParaRPr>
          </a:p>
        </p:txBody>
      </p:sp>
      <p:sp>
        <p:nvSpPr>
          <p:cNvPr id="2694" name="CustomShape 5"/>
          <p:cNvSpPr/>
          <p:nvPr/>
        </p:nvSpPr>
        <p:spPr>
          <a:xfrm>
            <a:off x="1199520" y="4300560"/>
            <a:ext cx="120528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ＭＳ Ｐゴシック"/>
              </a:rPr>
              <a:t>checksum</a:t>
            </a:r>
            <a:endParaRPr b="0" lang="en-US" sz="2000" spc="-1" strike="noStrike">
              <a:latin typeface="Arial"/>
            </a:endParaRPr>
          </a:p>
        </p:txBody>
      </p:sp>
      <p:sp>
        <p:nvSpPr>
          <p:cNvPr id="2695" name="CustomShape 6"/>
          <p:cNvSpPr/>
          <p:nvPr/>
        </p:nvSpPr>
        <p:spPr>
          <a:xfrm>
            <a:off x="798840" y="5071680"/>
            <a:ext cx="10365480" cy="1076760"/>
          </a:xfrm>
          <a:prstGeom prst="rect">
            <a:avLst/>
          </a:prstGeom>
          <a:noFill/>
          <a:ln w="0">
            <a:noFill/>
          </a:ln>
        </p:spPr>
        <p:style>
          <a:lnRef idx="0"/>
          <a:fillRef idx="0"/>
          <a:effectRef idx="0"/>
          <a:fontRef idx="minor"/>
        </p:style>
        <p:txBody>
          <a:bodyPr lIns="90000" rIns="90000" tIns="45000" bIns="45000">
            <a:spAutoFit/>
          </a:bodyPr>
          <a:p>
            <a:pPr>
              <a:lnSpc>
                <a:spcPct val="85000"/>
              </a:lnSpc>
              <a:spcBef>
                <a:spcPts val="479"/>
              </a:spcBef>
              <a:tabLst>
                <a:tab algn="l" pos="0"/>
              </a:tabLst>
            </a:pPr>
            <a:r>
              <a:rPr b="0" i="1" lang="en-US" sz="2400" spc="-1" strike="noStrike">
                <a:solidFill>
                  <a:srgbClr val="000000"/>
                </a:solidFill>
                <a:latin typeface="Calibri"/>
                <a:ea typeface="ＭＳ Ｐゴシック"/>
              </a:rPr>
              <a:t>Note:</a:t>
            </a:r>
            <a:r>
              <a:rPr b="0" lang="en-US" sz="2400" spc="-1" strike="noStrike">
                <a:solidFill>
                  <a:srgbClr val="000000"/>
                </a:solidFill>
                <a:latin typeface="Calibri"/>
                <a:ea typeface="ＭＳ Ｐゴシック"/>
              </a:rPr>
              <a:t> when adding numbers, a carryout from the most significant bit needs to be added to the result</a:t>
            </a:r>
            <a:endParaRPr b="0" lang="en-US" sz="2400" spc="-1" strike="noStrike">
              <a:latin typeface="Arial"/>
            </a:endParaRPr>
          </a:p>
          <a:p>
            <a:pPr>
              <a:lnSpc>
                <a:spcPct val="100000"/>
              </a:lnSpc>
              <a:tabLst>
                <a:tab algn="l" pos="0"/>
              </a:tabLst>
            </a:pPr>
            <a:endParaRPr b="0" lang="en-US" sz="2400" spc="-1" strike="noStrike">
              <a:latin typeface="Arial"/>
            </a:endParaRPr>
          </a:p>
        </p:txBody>
      </p:sp>
      <p:sp>
        <p:nvSpPr>
          <p:cNvPr id="2696" name="CustomShape 7"/>
          <p:cNvSpPr/>
          <p:nvPr/>
        </p:nvSpPr>
        <p:spPr>
          <a:xfrm>
            <a:off x="850320" y="6260760"/>
            <a:ext cx="9854640" cy="3027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 Check out the online interactive exercises for more examples: h</a:t>
            </a:r>
            <a:r>
              <a:rPr b="0" lang="en-US" sz="1200" spc="-1" strike="noStrike">
                <a:solidFill>
                  <a:srgbClr val="000000"/>
                </a:solidFill>
                <a:latin typeface="Arial"/>
                <a:ea typeface="ＭＳ Ｐゴシック"/>
              </a:rPr>
              <a:t>ttp://gaia.cs.umass.edu/kurose_ross/interactive/</a:t>
            </a:r>
            <a:endParaRPr b="0" lang="en-US" sz="1200" spc="-1" strike="noStrike">
              <a:latin typeface="Arial"/>
            </a:endParaRPr>
          </a:p>
        </p:txBody>
      </p:sp>
      <p:sp>
        <p:nvSpPr>
          <p:cNvPr id="2697" name="CustomShape 8"/>
          <p:cNvSpPr/>
          <p:nvPr/>
        </p:nvSpPr>
        <p:spPr>
          <a:xfrm>
            <a:off x="2887920" y="2205000"/>
            <a:ext cx="584892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400" spc="-1" strike="noStrike">
                <a:solidFill>
                  <a:srgbClr val="000000"/>
                </a:solidFill>
                <a:latin typeface="Courier New"/>
                <a:ea typeface="DejaVu Sans"/>
              </a:rPr>
              <a:t>1 1 1 0 0 1 1 0 0 1 1 0 0 1 1 0</a:t>
            </a:r>
            <a:endParaRPr b="0" lang="en-US" sz="2400" spc="-1" strike="noStrike">
              <a:latin typeface="Arial"/>
            </a:endParaRPr>
          </a:p>
        </p:txBody>
      </p:sp>
      <p:sp>
        <p:nvSpPr>
          <p:cNvPr id="2698" name="CustomShape 9"/>
          <p:cNvSpPr/>
          <p:nvPr/>
        </p:nvSpPr>
        <p:spPr>
          <a:xfrm>
            <a:off x="2892960" y="2580840"/>
            <a:ext cx="584892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400" spc="-1" strike="noStrike">
                <a:solidFill>
                  <a:srgbClr val="000000"/>
                </a:solidFill>
                <a:latin typeface="Courier New"/>
                <a:ea typeface="DejaVu Sans"/>
              </a:rPr>
              <a:t>1 1 0 1 0 1 0 1 0 1 0 1 0 1 0 1</a:t>
            </a:r>
            <a:endParaRPr b="0" lang="en-US" sz="2400" spc="-1" strike="noStrike">
              <a:latin typeface="Arial"/>
            </a:endParaRPr>
          </a:p>
        </p:txBody>
      </p:sp>
      <p:sp>
        <p:nvSpPr>
          <p:cNvPr id="2699" name="CustomShape 10"/>
          <p:cNvSpPr/>
          <p:nvPr/>
        </p:nvSpPr>
        <p:spPr>
          <a:xfrm>
            <a:off x="2527560" y="3194640"/>
            <a:ext cx="621468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400" spc="-1" strike="noStrike">
                <a:solidFill>
                  <a:srgbClr val="000000"/>
                </a:solidFill>
                <a:latin typeface="Courier New"/>
                <a:ea typeface="DejaVu Sans"/>
              </a:rPr>
              <a:t>1 1 0 1 1 1 0 1 1 1 0 1 1 1 0 1 1</a:t>
            </a:r>
            <a:endParaRPr b="0" lang="en-US" sz="2400" spc="-1" strike="noStrike">
              <a:latin typeface="Arial"/>
            </a:endParaRPr>
          </a:p>
        </p:txBody>
      </p:sp>
      <p:sp>
        <p:nvSpPr>
          <p:cNvPr id="2700" name="CustomShape 11"/>
          <p:cNvSpPr/>
          <p:nvPr/>
        </p:nvSpPr>
        <p:spPr>
          <a:xfrm>
            <a:off x="2516760" y="3264120"/>
            <a:ext cx="302400" cy="302400"/>
          </a:xfrm>
          <a:prstGeom prst="ellipse">
            <a:avLst/>
          </a:prstGeom>
          <a:noFill/>
          <a:ln w="9525">
            <a:solidFill>
              <a:srgbClr val="ff0000"/>
            </a:solidFill>
            <a:round/>
          </a:ln>
        </p:spPr>
        <p:style>
          <a:lnRef idx="0"/>
          <a:fillRef idx="0"/>
          <a:effectRef idx="0"/>
          <a:fontRef idx="minor"/>
        </p:style>
      </p:sp>
      <p:sp>
        <p:nvSpPr>
          <p:cNvPr id="2701" name="CustomShape 12"/>
          <p:cNvSpPr/>
          <p:nvPr/>
        </p:nvSpPr>
        <p:spPr>
          <a:xfrm>
            <a:off x="921960" y="3201480"/>
            <a:ext cx="144468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ＭＳ Ｐゴシック"/>
              </a:rPr>
              <a:t>wraparound</a:t>
            </a:r>
            <a:endParaRPr b="0" lang="en-US" sz="2000" spc="-1" strike="noStrike">
              <a:latin typeface="Arial"/>
            </a:endParaRPr>
          </a:p>
        </p:txBody>
      </p:sp>
      <p:sp>
        <p:nvSpPr>
          <p:cNvPr id="2702" name="Line 13"/>
          <p:cNvSpPr/>
          <p:nvPr/>
        </p:nvSpPr>
        <p:spPr>
          <a:xfrm flipH="1">
            <a:off x="2440440" y="3788640"/>
            <a:ext cx="6477120" cy="360"/>
          </a:xfrm>
          <a:prstGeom prst="line">
            <a:avLst/>
          </a:prstGeom>
          <a:ln w="12700">
            <a:solidFill>
              <a:schemeClr val="tx1"/>
            </a:solidFill>
            <a:round/>
          </a:ln>
        </p:spPr>
        <p:style>
          <a:lnRef idx="0"/>
          <a:fillRef idx="0"/>
          <a:effectRef idx="0"/>
          <a:fontRef idx="minor"/>
        </p:style>
      </p:sp>
      <p:sp>
        <p:nvSpPr>
          <p:cNvPr id="2703" name="CustomShape 14"/>
          <p:cNvSpPr/>
          <p:nvPr/>
        </p:nvSpPr>
        <p:spPr>
          <a:xfrm>
            <a:off x="2669400" y="3576600"/>
            <a:ext cx="5793120" cy="92520"/>
          </a:xfrm>
          <a:custGeom>
            <a:avLst/>
            <a:gdLst/>
            <a:ahLst/>
            <a:rect l="l" t="t" r="r" b="b"/>
            <a:pathLst>
              <a:path w="3788" h="58">
                <a:moveTo>
                  <a:pt x="0" y="0"/>
                </a:moveTo>
                <a:lnTo>
                  <a:pt x="0" y="58"/>
                </a:lnTo>
                <a:lnTo>
                  <a:pt x="3788" y="58"/>
                </a:lnTo>
              </a:path>
            </a:pathLst>
          </a:custGeom>
          <a:noFill/>
          <a:ln w="9525">
            <a:solidFill>
              <a:srgbClr val="ff0000"/>
            </a:solidFill>
            <a:round/>
            <a:tailEnd len="med" type="stealth" w="med"/>
          </a:ln>
        </p:spPr>
        <p:style>
          <a:lnRef idx="0"/>
          <a:fillRef idx="0"/>
          <a:effectRef idx="0"/>
          <a:fontRef idx="minor"/>
        </p:style>
      </p:sp>
      <p:sp>
        <p:nvSpPr>
          <p:cNvPr id="2704" name="CustomShape 15"/>
          <p:cNvSpPr/>
          <p:nvPr/>
        </p:nvSpPr>
        <p:spPr>
          <a:xfrm>
            <a:off x="2500920" y="3863520"/>
            <a:ext cx="621468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400" spc="-1" strike="noStrike">
                <a:solidFill>
                  <a:srgbClr val="000000"/>
                </a:solidFill>
                <a:latin typeface="Courier New"/>
                <a:ea typeface="DejaVu Sans"/>
              </a:rPr>
              <a:t>  </a:t>
            </a:r>
            <a:r>
              <a:rPr b="1" lang="en-US" sz="2400" spc="-1" strike="noStrike">
                <a:solidFill>
                  <a:srgbClr val="000000"/>
                </a:solidFill>
                <a:latin typeface="Courier New"/>
                <a:ea typeface="DejaVu Sans"/>
              </a:rPr>
              <a:t>1 0 1 1 1 0 1 1 1 0 1 1 1 1 0 0</a:t>
            </a:r>
            <a:endParaRPr b="0" lang="en-US" sz="2400" spc="-1" strike="noStrike">
              <a:latin typeface="Arial"/>
            </a:endParaRPr>
          </a:p>
        </p:txBody>
      </p:sp>
      <p:sp>
        <p:nvSpPr>
          <p:cNvPr id="2705" name="CustomShape 16"/>
          <p:cNvSpPr/>
          <p:nvPr/>
        </p:nvSpPr>
        <p:spPr>
          <a:xfrm>
            <a:off x="2531520" y="4287960"/>
            <a:ext cx="621468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400" spc="-1" strike="noStrike">
                <a:solidFill>
                  <a:srgbClr val="000000"/>
                </a:solidFill>
                <a:latin typeface="Courier New"/>
                <a:ea typeface="DejaVu Sans"/>
              </a:rPr>
              <a:t>  </a:t>
            </a:r>
            <a:r>
              <a:rPr b="1" lang="en-US" sz="2400" spc="-1" strike="noStrike">
                <a:solidFill>
                  <a:srgbClr val="000000"/>
                </a:solidFill>
                <a:latin typeface="Courier New"/>
                <a:ea typeface="DejaVu Sans"/>
              </a:rPr>
              <a:t>0 1 0 0 0 1 0 0 0 1 0 0 0 0 1 1</a:t>
            </a:r>
            <a:endParaRPr b="0" lang="en-US" sz="2400" spc="-1" strike="noStrike">
              <a:latin typeface="Arial"/>
            </a:endParaRPr>
          </a:p>
        </p:txBody>
      </p:sp>
      <p:sp>
        <p:nvSpPr>
          <p:cNvPr id="2706" name="CustomShape 17"/>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C79EDD32-BAF6-44E0-8780-D6F399D9497A}" type="slidenum">
              <a:rPr b="0" lang="en-US" sz="1100" spc="-1" strike="noStrike">
                <a:solidFill>
                  <a:srgbClr val="404040"/>
                </a:solidFill>
                <a:latin typeface="Calibri"/>
                <a:ea typeface="DejaVu Sans"/>
              </a:rPr>
              <a:t>34</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620" dur="indefinite" restart="never" nodeType="tmRoot">
          <p:childTnLst>
            <p:seq>
              <p:cTn id="621" dur="indefinite" nodeType="mainSeq">
                <p:childTnLst>
                  <p:par>
                    <p:cTn id="622" fill="hold">
                      <p:stCondLst>
                        <p:cond delay="indefinite"/>
                      </p:stCondLst>
                      <p:childTnLst>
                        <p:par>
                          <p:cTn id="623" fill="hold">
                            <p:stCondLst>
                              <p:cond delay="0"/>
                            </p:stCondLst>
                            <p:childTnLst>
                              <p:par>
                                <p:cTn id="624" nodeType="clickEffect" fill="hold" presetClass="entr" presetID="9">
                                  <p:stCondLst>
                                    <p:cond delay="0"/>
                                  </p:stCondLst>
                                  <p:childTnLst>
                                    <p:set>
                                      <p:cBhvr>
                                        <p:cTn id="625" dur="1" fill="hold">
                                          <p:stCondLst>
                                            <p:cond delay="0"/>
                                          </p:stCondLst>
                                        </p:cTn>
                                        <p:tgtEl>
                                          <p:spTgt spid="2699"/>
                                        </p:tgtEl>
                                        <p:attrNameLst>
                                          <p:attrName>style.visibility</p:attrName>
                                        </p:attrNameLst>
                                      </p:cBhvr>
                                      <p:to>
                                        <p:strVal val="visible"/>
                                      </p:to>
                                    </p:set>
                                    <p:animEffect filter="dissolve" transition="in">
                                      <p:cBhvr additive="repl">
                                        <p:cTn id="626" dur="500"/>
                                        <p:tgtEl>
                                          <p:spTgt spid="2699"/>
                                        </p:tgtEl>
                                      </p:cBhvr>
                                    </p:animEffect>
                                  </p:childTnLst>
                                </p:cTn>
                              </p:par>
                            </p:childTnLst>
                          </p:cTn>
                        </p:par>
                      </p:childTnLst>
                    </p:cTn>
                  </p:par>
                  <p:par>
                    <p:cTn id="627" fill="hold">
                      <p:stCondLst>
                        <p:cond delay="indefinite"/>
                      </p:stCondLst>
                      <p:childTnLst>
                        <p:par>
                          <p:cTn id="628" fill="hold">
                            <p:stCondLst>
                              <p:cond delay="0"/>
                            </p:stCondLst>
                            <p:childTnLst>
                              <p:par>
                                <p:cTn id="629" nodeType="clickEffect" fill="hold" presetClass="entr" presetID="9">
                                  <p:stCondLst>
                                    <p:cond delay="0"/>
                                  </p:stCondLst>
                                  <p:childTnLst>
                                    <p:set>
                                      <p:cBhvr>
                                        <p:cTn id="630" dur="1" fill="hold">
                                          <p:stCondLst>
                                            <p:cond delay="0"/>
                                          </p:stCondLst>
                                        </p:cTn>
                                        <p:tgtEl>
                                          <p:spTgt spid="2701"/>
                                        </p:tgtEl>
                                        <p:attrNameLst>
                                          <p:attrName>style.visibility</p:attrName>
                                        </p:attrNameLst>
                                      </p:cBhvr>
                                      <p:to>
                                        <p:strVal val="visible"/>
                                      </p:to>
                                    </p:set>
                                    <p:animEffect filter="dissolve" transition="in">
                                      <p:cBhvr additive="repl">
                                        <p:cTn id="631" dur="500"/>
                                        <p:tgtEl>
                                          <p:spTgt spid="2701"/>
                                        </p:tgtEl>
                                      </p:cBhvr>
                                    </p:animEffect>
                                  </p:childTnLst>
                                </p:cTn>
                              </p:par>
                              <p:par>
                                <p:cTn id="632" nodeType="withEffect" fill="hold" presetClass="entr" presetID="9">
                                  <p:stCondLst>
                                    <p:cond delay="0"/>
                                  </p:stCondLst>
                                  <p:childTnLst>
                                    <p:set>
                                      <p:cBhvr>
                                        <p:cTn id="633" dur="1" fill="hold">
                                          <p:stCondLst>
                                            <p:cond delay="0"/>
                                          </p:stCondLst>
                                        </p:cTn>
                                        <p:tgtEl>
                                          <p:spTgt spid="2700"/>
                                        </p:tgtEl>
                                        <p:attrNameLst>
                                          <p:attrName>style.visibility</p:attrName>
                                        </p:attrNameLst>
                                      </p:cBhvr>
                                      <p:to>
                                        <p:strVal val="visible"/>
                                      </p:to>
                                    </p:set>
                                    <p:animEffect filter="dissolve" transition="in">
                                      <p:cBhvr additive="repl">
                                        <p:cTn id="634" dur="500"/>
                                        <p:tgtEl>
                                          <p:spTgt spid="2700"/>
                                        </p:tgtEl>
                                      </p:cBhvr>
                                    </p:animEffect>
                                  </p:childTnLst>
                                </p:cTn>
                              </p:par>
                            </p:childTnLst>
                          </p:cTn>
                        </p:par>
                        <p:par>
                          <p:cTn id="635" fill="hold">
                            <p:stCondLst>
                              <p:cond delay="500"/>
                            </p:stCondLst>
                            <p:childTnLst>
                              <p:par>
                                <p:cTn id="636" nodeType="afterEffect" fill="hold" presetClass="entr" presetID="22" presetSubtype="8">
                                  <p:stCondLst>
                                    <p:cond delay="500"/>
                                  </p:stCondLst>
                                  <p:childTnLst>
                                    <p:set>
                                      <p:cBhvr>
                                        <p:cTn id="637" dur="1" fill="hold">
                                          <p:stCondLst>
                                            <p:cond delay="0"/>
                                          </p:stCondLst>
                                        </p:cTn>
                                        <p:tgtEl>
                                          <p:spTgt spid="2703"/>
                                        </p:tgtEl>
                                        <p:attrNameLst>
                                          <p:attrName>style.visibility</p:attrName>
                                        </p:attrNameLst>
                                      </p:cBhvr>
                                      <p:to>
                                        <p:strVal val="visible"/>
                                      </p:to>
                                    </p:set>
                                    <p:animEffect filter="wipe(left)" transition="in">
                                      <p:cBhvr additive="repl">
                                        <p:cTn id="638" dur="500"/>
                                        <p:tgtEl>
                                          <p:spTgt spid="2703"/>
                                        </p:tgtEl>
                                      </p:cBhvr>
                                    </p:animEffect>
                                  </p:childTnLst>
                                </p:cTn>
                              </p:par>
                            </p:childTnLst>
                          </p:cTn>
                        </p:par>
                        <p:par>
                          <p:cTn id="639" fill="hold">
                            <p:stCondLst>
                              <p:cond delay="1500"/>
                            </p:stCondLst>
                            <p:childTnLst>
                              <p:par>
                                <p:cTn id="640" nodeType="afterEffect" fill="hold" presetClass="entr" presetID="9">
                                  <p:stCondLst>
                                    <p:cond delay="500"/>
                                  </p:stCondLst>
                                  <p:childTnLst>
                                    <p:set>
                                      <p:cBhvr>
                                        <p:cTn id="641" dur="1" fill="hold">
                                          <p:stCondLst>
                                            <p:cond delay="0"/>
                                          </p:stCondLst>
                                        </p:cTn>
                                        <p:tgtEl>
                                          <p:spTgt spid="2702"/>
                                        </p:tgtEl>
                                        <p:attrNameLst>
                                          <p:attrName>style.visibility</p:attrName>
                                        </p:attrNameLst>
                                      </p:cBhvr>
                                      <p:to>
                                        <p:strVal val="visible"/>
                                      </p:to>
                                    </p:set>
                                    <p:animEffect filter="dissolve" transition="in">
                                      <p:cBhvr additive="repl">
                                        <p:cTn id="642" dur="500"/>
                                        <p:tgtEl>
                                          <p:spTgt spid="2702"/>
                                        </p:tgtEl>
                                      </p:cBhvr>
                                    </p:animEffect>
                                  </p:childTnLst>
                                </p:cTn>
                              </p:par>
                              <p:par>
                                <p:cTn id="643" nodeType="withEffect" fill="hold" presetClass="entr" presetID="9">
                                  <p:stCondLst>
                                    <p:cond delay="0"/>
                                  </p:stCondLst>
                                  <p:childTnLst>
                                    <p:set>
                                      <p:cBhvr>
                                        <p:cTn id="644" dur="1" fill="hold">
                                          <p:stCondLst>
                                            <p:cond delay="0"/>
                                          </p:stCondLst>
                                        </p:cTn>
                                        <p:tgtEl>
                                          <p:spTgt spid="2695"/>
                                        </p:tgtEl>
                                        <p:attrNameLst>
                                          <p:attrName>style.visibility</p:attrName>
                                        </p:attrNameLst>
                                      </p:cBhvr>
                                      <p:to>
                                        <p:strVal val="visible"/>
                                      </p:to>
                                    </p:set>
                                    <p:animEffect filter="dissolve" transition="in">
                                      <p:cBhvr additive="repl">
                                        <p:cTn id="645" dur="500"/>
                                        <p:tgtEl>
                                          <p:spTgt spid="2695"/>
                                        </p:tgtEl>
                                      </p:cBhvr>
                                    </p:animEffect>
                                  </p:childTnLst>
                                </p:cTn>
                              </p:par>
                            </p:childTnLst>
                          </p:cTn>
                        </p:par>
                      </p:childTnLst>
                    </p:cTn>
                  </p:par>
                  <p:par>
                    <p:cTn id="646" fill="hold">
                      <p:stCondLst>
                        <p:cond delay="indefinite"/>
                      </p:stCondLst>
                      <p:childTnLst>
                        <p:par>
                          <p:cTn id="647" fill="hold">
                            <p:stCondLst>
                              <p:cond delay="0"/>
                            </p:stCondLst>
                            <p:childTnLst>
                              <p:par>
                                <p:cTn id="648" nodeType="clickEffect" fill="hold" presetClass="entr" presetID="9">
                                  <p:stCondLst>
                                    <p:cond delay="0"/>
                                  </p:stCondLst>
                                  <p:childTnLst>
                                    <p:set>
                                      <p:cBhvr>
                                        <p:cTn id="649" dur="1" fill="hold">
                                          <p:stCondLst>
                                            <p:cond delay="0"/>
                                          </p:stCondLst>
                                        </p:cTn>
                                        <p:tgtEl>
                                          <p:spTgt spid="2704"/>
                                        </p:tgtEl>
                                        <p:attrNameLst>
                                          <p:attrName>style.visibility</p:attrName>
                                        </p:attrNameLst>
                                      </p:cBhvr>
                                      <p:to>
                                        <p:strVal val="visible"/>
                                      </p:to>
                                    </p:set>
                                    <p:animEffect filter="dissolve" transition="in">
                                      <p:cBhvr additive="repl">
                                        <p:cTn id="650" dur="500"/>
                                        <p:tgtEl>
                                          <p:spTgt spid="2704"/>
                                        </p:tgtEl>
                                      </p:cBhvr>
                                    </p:animEffect>
                                  </p:childTnLst>
                                </p:cTn>
                              </p:par>
                              <p:par>
                                <p:cTn id="651" nodeType="withEffect" fill="hold" presetClass="entr" presetID="9">
                                  <p:stCondLst>
                                    <p:cond delay="0"/>
                                  </p:stCondLst>
                                  <p:childTnLst>
                                    <p:set>
                                      <p:cBhvr>
                                        <p:cTn id="652" dur="1" fill="hold">
                                          <p:stCondLst>
                                            <p:cond delay="0"/>
                                          </p:stCondLst>
                                        </p:cTn>
                                        <p:tgtEl>
                                          <p:spTgt spid="2693"/>
                                        </p:tgtEl>
                                        <p:attrNameLst>
                                          <p:attrName>style.visibility</p:attrName>
                                        </p:attrNameLst>
                                      </p:cBhvr>
                                      <p:to>
                                        <p:strVal val="visible"/>
                                      </p:to>
                                    </p:set>
                                    <p:animEffect filter="dissolve" transition="in">
                                      <p:cBhvr additive="repl">
                                        <p:cTn id="653" dur="500"/>
                                        <p:tgtEl>
                                          <p:spTgt spid="2693"/>
                                        </p:tgtEl>
                                      </p:cBhvr>
                                    </p:animEffect>
                                  </p:childTnLst>
                                </p:cTn>
                              </p:par>
                            </p:childTnLst>
                          </p:cTn>
                        </p:par>
                      </p:childTnLst>
                    </p:cTn>
                  </p:par>
                  <p:par>
                    <p:cTn id="654" fill="hold">
                      <p:stCondLst>
                        <p:cond delay="indefinite"/>
                      </p:stCondLst>
                      <p:childTnLst>
                        <p:par>
                          <p:cTn id="655" fill="hold">
                            <p:stCondLst>
                              <p:cond delay="0"/>
                            </p:stCondLst>
                            <p:childTnLst>
                              <p:par>
                                <p:cTn id="656" nodeType="clickEffect" fill="hold" presetClass="entr" presetID="9">
                                  <p:stCondLst>
                                    <p:cond delay="0"/>
                                  </p:stCondLst>
                                  <p:childTnLst>
                                    <p:set>
                                      <p:cBhvr>
                                        <p:cTn id="657" dur="1" fill="hold">
                                          <p:stCondLst>
                                            <p:cond delay="0"/>
                                          </p:stCondLst>
                                        </p:cTn>
                                        <p:tgtEl>
                                          <p:spTgt spid="2705"/>
                                        </p:tgtEl>
                                        <p:attrNameLst>
                                          <p:attrName>style.visibility</p:attrName>
                                        </p:attrNameLst>
                                      </p:cBhvr>
                                      <p:to>
                                        <p:strVal val="visible"/>
                                      </p:to>
                                    </p:set>
                                    <p:animEffect filter="dissolve" transition="in">
                                      <p:cBhvr additive="repl">
                                        <p:cTn id="658" dur="500"/>
                                        <p:tgtEl>
                                          <p:spTgt spid="2705"/>
                                        </p:tgtEl>
                                      </p:cBhvr>
                                    </p:animEffect>
                                  </p:childTnLst>
                                </p:cTn>
                              </p:par>
                              <p:par>
                                <p:cTn id="659" nodeType="withEffect" fill="hold" presetClass="entr" presetID="9">
                                  <p:stCondLst>
                                    <p:cond delay="0"/>
                                  </p:stCondLst>
                                  <p:childTnLst>
                                    <p:set>
                                      <p:cBhvr>
                                        <p:cTn id="660" dur="1" fill="hold">
                                          <p:stCondLst>
                                            <p:cond delay="0"/>
                                          </p:stCondLst>
                                        </p:cTn>
                                        <p:tgtEl>
                                          <p:spTgt spid="2694"/>
                                        </p:tgtEl>
                                        <p:attrNameLst>
                                          <p:attrName>style.visibility</p:attrName>
                                        </p:attrNameLst>
                                      </p:cBhvr>
                                      <p:to>
                                        <p:strVal val="visible"/>
                                      </p:to>
                                    </p:set>
                                    <p:animEffect filter="dissolve" transition="in">
                                      <p:cBhvr additive="repl">
                                        <p:cTn id="661" dur="500"/>
                                        <p:tgtEl>
                                          <p:spTgt spid="26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7"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ea typeface="DejaVu Sans"/>
              </a:rPr>
              <a:t>Internet checksum: weak protection!</a:t>
            </a:r>
            <a:endParaRPr b="0" lang="en-US" sz="4400" spc="-1" strike="noStrike">
              <a:latin typeface="Arial"/>
            </a:endParaRPr>
          </a:p>
        </p:txBody>
      </p:sp>
      <p:sp>
        <p:nvSpPr>
          <p:cNvPr id="2708" name="CustomShape 2"/>
          <p:cNvSpPr/>
          <p:nvPr/>
        </p:nvSpPr>
        <p:spPr>
          <a:xfrm>
            <a:off x="1215360" y="1452240"/>
            <a:ext cx="7769880" cy="2740680"/>
          </a:xfrm>
          <a:prstGeom prst="rect">
            <a:avLst/>
          </a:prstGeom>
          <a:noFill/>
          <a:ln w="0">
            <a:noFill/>
          </a:ln>
        </p:spPr>
        <p:style>
          <a:lnRef idx="0"/>
          <a:fillRef idx="0"/>
          <a:effectRef idx="0"/>
          <a:fontRef idx="minor"/>
        </p:style>
        <p:txBody>
          <a:bodyPr lIns="90000" rIns="90000" tIns="45000" bIns="45000">
            <a:normAutofit/>
          </a:bodyPr>
          <a:p>
            <a:pPr marL="233280" indent="-230760">
              <a:lnSpc>
                <a:spcPct val="130000"/>
              </a:lnSpc>
              <a:spcBef>
                <a:spcPts val="1001"/>
              </a:spcBef>
              <a:tabLst>
                <a:tab algn="l" pos="0"/>
              </a:tabLst>
            </a:pPr>
            <a:r>
              <a:rPr b="0" lang="en-US" sz="2800" spc="-1" strike="noStrike">
                <a:solidFill>
                  <a:srgbClr val="000000"/>
                </a:solidFill>
                <a:latin typeface="Calibri"/>
                <a:ea typeface="DejaVu Sans"/>
              </a:rPr>
              <a:t>example: add two 16-bit integers</a:t>
            </a:r>
            <a:endParaRPr b="0" lang="en-US" sz="2800" spc="-1" strike="noStrike">
              <a:latin typeface="Arial"/>
            </a:endParaRPr>
          </a:p>
        </p:txBody>
      </p:sp>
      <p:sp>
        <p:nvSpPr>
          <p:cNvPr id="2709" name="Line 3"/>
          <p:cNvSpPr/>
          <p:nvPr/>
        </p:nvSpPr>
        <p:spPr>
          <a:xfrm flipH="1">
            <a:off x="2466360" y="3069720"/>
            <a:ext cx="6476760" cy="360"/>
          </a:xfrm>
          <a:prstGeom prst="line">
            <a:avLst/>
          </a:prstGeom>
          <a:ln w="12700">
            <a:solidFill>
              <a:schemeClr val="tx1"/>
            </a:solidFill>
            <a:round/>
          </a:ln>
        </p:spPr>
        <p:style>
          <a:lnRef idx="0"/>
          <a:fillRef idx="0"/>
          <a:effectRef idx="0"/>
          <a:fontRef idx="minor"/>
        </p:style>
      </p:sp>
      <p:sp>
        <p:nvSpPr>
          <p:cNvPr id="2710" name="CustomShape 4"/>
          <p:cNvSpPr/>
          <p:nvPr/>
        </p:nvSpPr>
        <p:spPr>
          <a:xfrm>
            <a:off x="1786680" y="3862800"/>
            <a:ext cx="61560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ＭＳ Ｐゴシック"/>
              </a:rPr>
              <a:t>sum</a:t>
            </a:r>
            <a:endParaRPr b="0" lang="en-US" sz="2000" spc="-1" strike="noStrike">
              <a:latin typeface="Arial"/>
            </a:endParaRPr>
          </a:p>
        </p:txBody>
      </p:sp>
      <p:sp>
        <p:nvSpPr>
          <p:cNvPr id="2711" name="CustomShape 5"/>
          <p:cNvSpPr/>
          <p:nvPr/>
        </p:nvSpPr>
        <p:spPr>
          <a:xfrm>
            <a:off x="1199520" y="4300560"/>
            <a:ext cx="120528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ＭＳ Ｐゴシック"/>
              </a:rPr>
              <a:t>checksum</a:t>
            </a:r>
            <a:endParaRPr b="0" lang="en-US" sz="2000" spc="-1" strike="noStrike">
              <a:latin typeface="Arial"/>
            </a:endParaRPr>
          </a:p>
        </p:txBody>
      </p:sp>
      <p:sp>
        <p:nvSpPr>
          <p:cNvPr id="2712" name="CustomShape 6"/>
          <p:cNvSpPr/>
          <p:nvPr/>
        </p:nvSpPr>
        <p:spPr>
          <a:xfrm>
            <a:off x="2887920" y="2205000"/>
            <a:ext cx="584892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400" spc="-1" strike="noStrike">
                <a:solidFill>
                  <a:srgbClr val="000000"/>
                </a:solidFill>
                <a:latin typeface="Courier New"/>
                <a:ea typeface="DejaVu Sans"/>
              </a:rPr>
              <a:t>1 1 1 0 0 1 1 0 0 1 1 0 0 1 1 0</a:t>
            </a:r>
            <a:endParaRPr b="0" lang="en-US" sz="2400" spc="-1" strike="noStrike">
              <a:latin typeface="Arial"/>
            </a:endParaRPr>
          </a:p>
        </p:txBody>
      </p:sp>
      <p:sp>
        <p:nvSpPr>
          <p:cNvPr id="2713" name="CustomShape 7"/>
          <p:cNvSpPr/>
          <p:nvPr/>
        </p:nvSpPr>
        <p:spPr>
          <a:xfrm>
            <a:off x="2892960" y="2580840"/>
            <a:ext cx="584892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400" spc="-1" strike="noStrike">
                <a:solidFill>
                  <a:srgbClr val="000000"/>
                </a:solidFill>
                <a:latin typeface="Courier New"/>
                <a:ea typeface="DejaVu Sans"/>
              </a:rPr>
              <a:t>1 1 0 1 0 1 0 1 0 1 0 1 0 1 0 1</a:t>
            </a:r>
            <a:endParaRPr b="0" lang="en-US" sz="2400" spc="-1" strike="noStrike">
              <a:latin typeface="Arial"/>
            </a:endParaRPr>
          </a:p>
        </p:txBody>
      </p:sp>
      <p:sp>
        <p:nvSpPr>
          <p:cNvPr id="2714" name="CustomShape 8"/>
          <p:cNvSpPr/>
          <p:nvPr/>
        </p:nvSpPr>
        <p:spPr>
          <a:xfrm>
            <a:off x="2527560" y="3194640"/>
            <a:ext cx="621468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400" spc="-1" strike="noStrike">
                <a:solidFill>
                  <a:srgbClr val="000000"/>
                </a:solidFill>
                <a:latin typeface="Courier New"/>
                <a:ea typeface="DejaVu Sans"/>
              </a:rPr>
              <a:t>1 1 0 1 1 1 0 1 1 1 0 1 1 1 0 1 1</a:t>
            </a:r>
            <a:endParaRPr b="0" lang="en-US" sz="2400" spc="-1" strike="noStrike">
              <a:latin typeface="Arial"/>
            </a:endParaRPr>
          </a:p>
        </p:txBody>
      </p:sp>
      <p:grpSp>
        <p:nvGrpSpPr>
          <p:cNvPr id="2715" name="Group 9"/>
          <p:cNvGrpSpPr/>
          <p:nvPr/>
        </p:nvGrpSpPr>
        <p:grpSpPr>
          <a:xfrm>
            <a:off x="947880" y="3201480"/>
            <a:ext cx="7994880" cy="1117440"/>
            <a:chOff x="947880" y="3201480"/>
            <a:chExt cx="7994880" cy="1117440"/>
          </a:xfrm>
        </p:grpSpPr>
        <p:sp>
          <p:nvSpPr>
            <p:cNvPr id="2716" name="CustomShape 10"/>
            <p:cNvSpPr/>
            <p:nvPr/>
          </p:nvSpPr>
          <p:spPr>
            <a:xfrm>
              <a:off x="2542680" y="3264120"/>
              <a:ext cx="302400" cy="302400"/>
            </a:xfrm>
            <a:prstGeom prst="ellipse">
              <a:avLst/>
            </a:prstGeom>
            <a:noFill/>
            <a:ln w="9525">
              <a:solidFill>
                <a:srgbClr val="ff0000"/>
              </a:solidFill>
              <a:round/>
            </a:ln>
          </p:spPr>
          <p:style>
            <a:lnRef idx="0"/>
            <a:fillRef idx="0"/>
            <a:effectRef idx="0"/>
            <a:fontRef idx="minor"/>
          </p:style>
        </p:sp>
        <p:sp>
          <p:nvSpPr>
            <p:cNvPr id="2717" name="CustomShape 11"/>
            <p:cNvSpPr/>
            <p:nvPr/>
          </p:nvSpPr>
          <p:spPr>
            <a:xfrm>
              <a:off x="947880" y="3201480"/>
              <a:ext cx="144468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ＭＳ Ｐゴシック"/>
                </a:rPr>
                <a:t>wraparound</a:t>
              </a:r>
              <a:endParaRPr b="0" lang="en-US" sz="2000" spc="-1" strike="noStrike">
                <a:latin typeface="Arial"/>
              </a:endParaRPr>
            </a:p>
          </p:txBody>
        </p:sp>
        <p:sp>
          <p:nvSpPr>
            <p:cNvPr id="2718" name="Line 12"/>
            <p:cNvSpPr/>
            <p:nvPr/>
          </p:nvSpPr>
          <p:spPr>
            <a:xfrm flipH="1">
              <a:off x="2466360" y="3788640"/>
              <a:ext cx="6476400" cy="360"/>
            </a:xfrm>
            <a:prstGeom prst="line">
              <a:avLst/>
            </a:prstGeom>
            <a:ln w="12700">
              <a:solidFill>
                <a:schemeClr val="tx1"/>
              </a:solidFill>
              <a:round/>
            </a:ln>
          </p:spPr>
          <p:style>
            <a:lnRef idx="0"/>
            <a:fillRef idx="0"/>
            <a:effectRef idx="0"/>
            <a:fontRef idx="minor"/>
          </p:style>
        </p:sp>
        <p:sp>
          <p:nvSpPr>
            <p:cNvPr id="2719" name="CustomShape 13"/>
            <p:cNvSpPr/>
            <p:nvPr/>
          </p:nvSpPr>
          <p:spPr>
            <a:xfrm>
              <a:off x="2694960" y="3576600"/>
              <a:ext cx="5793120" cy="92520"/>
            </a:xfrm>
            <a:custGeom>
              <a:avLst/>
              <a:gdLst/>
              <a:ahLst/>
              <a:rect l="l" t="t" r="r" b="b"/>
              <a:pathLst>
                <a:path w="3788" h="58">
                  <a:moveTo>
                    <a:pt x="0" y="0"/>
                  </a:moveTo>
                  <a:lnTo>
                    <a:pt x="0" y="58"/>
                  </a:lnTo>
                  <a:lnTo>
                    <a:pt x="3788" y="58"/>
                  </a:lnTo>
                </a:path>
              </a:pathLst>
            </a:custGeom>
            <a:noFill/>
            <a:ln w="9525">
              <a:solidFill>
                <a:srgbClr val="ff0000"/>
              </a:solidFill>
              <a:round/>
              <a:tailEnd len="med" type="stealth" w="med"/>
            </a:ln>
          </p:spPr>
          <p:style>
            <a:lnRef idx="0"/>
            <a:fillRef idx="0"/>
            <a:effectRef idx="0"/>
            <a:fontRef idx="minor"/>
          </p:style>
        </p:sp>
        <p:sp>
          <p:nvSpPr>
            <p:cNvPr id="2720" name="CustomShape 14"/>
            <p:cNvSpPr/>
            <p:nvPr/>
          </p:nvSpPr>
          <p:spPr>
            <a:xfrm>
              <a:off x="2526840" y="3863520"/>
              <a:ext cx="621468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400" spc="-1" strike="noStrike">
                  <a:solidFill>
                    <a:srgbClr val="000000"/>
                  </a:solidFill>
                  <a:latin typeface="Courier New"/>
                  <a:ea typeface="DejaVu Sans"/>
                </a:rPr>
                <a:t>  </a:t>
              </a:r>
              <a:r>
                <a:rPr b="1" lang="en-US" sz="2400" spc="-1" strike="noStrike">
                  <a:solidFill>
                    <a:srgbClr val="000000"/>
                  </a:solidFill>
                  <a:latin typeface="Courier New"/>
                  <a:ea typeface="DejaVu Sans"/>
                </a:rPr>
                <a:t>1 0 1 1 1 0 1 1 1 0 1 1 1 1 0 0</a:t>
              </a:r>
              <a:endParaRPr b="0" lang="en-US" sz="2400" spc="-1" strike="noStrike">
                <a:latin typeface="Arial"/>
              </a:endParaRPr>
            </a:p>
          </p:txBody>
        </p:sp>
      </p:grpSp>
      <p:sp>
        <p:nvSpPr>
          <p:cNvPr id="2721" name="CustomShape 15"/>
          <p:cNvSpPr/>
          <p:nvPr/>
        </p:nvSpPr>
        <p:spPr>
          <a:xfrm>
            <a:off x="2531520" y="4287960"/>
            <a:ext cx="621468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400" spc="-1" strike="noStrike">
                <a:solidFill>
                  <a:srgbClr val="000000"/>
                </a:solidFill>
                <a:latin typeface="Courier New"/>
                <a:ea typeface="DejaVu Sans"/>
              </a:rPr>
              <a:t>  </a:t>
            </a:r>
            <a:r>
              <a:rPr b="1" lang="en-US" sz="2400" spc="-1" strike="noStrike">
                <a:solidFill>
                  <a:srgbClr val="000000"/>
                </a:solidFill>
                <a:latin typeface="Courier New"/>
                <a:ea typeface="DejaVu Sans"/>
              </a:rPr>
              <a:t>0 1 0 0 0 1 0 0 0 1 0 0 0 0 1 1</a:t>
            </a:r>
            <a:endParaRPr b="0" lang="en-US" sz="2400" spc="-1" strike="noStrike">
              <a:latin typeface="Arial"/>
            </a:endParaRPr>
          </a:p>
        </p:txBody>
      </p:sp>
      <p:grpSp>
        <p:nvGrpSpPr>
          <p:cNvPr id="2722" name="Group 16"/>
          <p:cNvGrpSpPr/>
          <p:nvPr/>
        </p:nvGrpSpPr>
        <p:grpSpPr>
          <a:xfrm>
            <a:off x="7895520" y="1927440"/>
            <a:ext cx="2241360" cy="709920"/>
            <a:chOff x="7895520" y="1927440"/>
            <a:chExt cx="2241360" cy="709920"/>
          </a:xfrm>
        </p:grpSpPr>
        <p:sp>
          <p:nvSpPr>
            <p:cNvPr id="2723" name="CustomShape 17"/>
            <p:cNvSpPr/>
            <p:nvPr/>
          </p:nvSpPr>
          <p:spPr>
            <a:xfrm>
              <a:off x="7895520" y="2178360"/>
              <a:ext cx="799560" cy="459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2724" name="CustomShape 18"/>
            <p:cNvSpPr/>
            <p:nvPr/>
          </p:nvSpPr>
          <p:spPr>
            <a:xfrm flipV="1">
              <a:off x="8697600" y="2174400"/>
              <a:ext cx="544320" cy="210240"/>
            </a:xfrm>
            <a:custGeom>
              <a:avLst/>
              <a:gdLst/>
              <a:ahLst/>
              <a:rect l="l" t="t" r="r" b="b"/>
              <a:pathLst>
                <a:path w="21600" h="21600">
                  <a:moveTo>
                    <a:pt x="0" y="0"/>
                  </a:moveTo>
                  <a:lnTo>
                    <a:pt x="21600" y="21600"/>
                  </a:lnTo>
                </a:path>
              </a:pathLst>
            </a:custGeom>
            <a:noFill/>
            <a:ln w="38100">
              <a:solidFill>
                <a:srgbClr val="c00000"/>
              </a:solidFill>
              <a:tailEnd len="med" type="triangle" w="med"/>
            </a:ln>
          </p:spPr>
          <p:style>
            <a:lnRef idx="1">
              <a:schemeClr val="accent1"/>
            </a:lnRef>
            <a:fillRef idx="0">
              <a:schemeClr val="accent1"/>
            </a:fillRef>
            <a:effectRef idx="0">
              <a:schemeClr val="accent1"/>
            </a:effectRef>
            <a:fontRef idx="minor"/>
          </p:style>
        </p:sp>
        <p:sp>
          <p:nvSpPr>
            <p:cNvPr id="2725" name="CustomShape 19"/>
            <p:cNvSpPr/>
            <p:nvPr/>
          </p:nvSpPr>
          <p:spPr>
            <a:xfrm>
              <a:off x="8859960" y="1927440"/>
              <a:ext cx="127692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400" spc="-1" strike="noStrike">
                  <a:solidFill>
                    <a:srgbClr val="000000"/>
                  </a:solidFill>
                  <a:latin typeface="Courier New"/>
                  <a:ea typeface="DejaVu Sans"/>
                </a:rPr>
                <a:t>  </a:t>
              </a:r>
              <a:r>
                <a:rPr b="1" lang="en-US" sz="2400" spc="-1" strike="noStrike">
                  <a:solidFill>
                    <a:srgbClr val="000000"/>
                  </a:solidFill>
                  <a:latin typeface="Courier New"/>
                  <a:ea typeface="DejaVu Sans"/>
                </a:rPr>
                <a:t>0 1 </a:t>
              </a:r>
              <a:endParaRPr b="0" lang="en-US" sz="2400" spc="-1" strike="noStrike">
                <a:latin typeface="Arial"/>
              </a:endParaRPr>
            </a:p>
          </p:txBody>
        </p:sp>
      </p:grpSp>
      <p:grpSp>
        <p:nvGrpSpPr>
          <p:cNvPr id="2726" name="Group 20"/>
          <p:cNvGrpSpPr/>
          <p:nvPr/>
        </p:nvGrpSpPr>
        <p:grpSpPr>
          <a:xfrm>
            <a:off x="7910280" y="2289240"/>
            <a:ext cx="2241720" cy="709920"/>
            <a:chOff x="7910280" y="2289240"/>
            <a:chExt cx="2241720" cy="709920"/>
          </a:xfrm>
        </p:grpSpPr>
        <p:sp>
          <p:nvSpPr>
            <p:cNvPr id="2727" name="CustomShape 21"/>
            <p:cNvSpPr/>
            <p:nvPr/>
          </p:nvSpPr>
          <p:spPr>
            <a:xfrm>
              <a:off x="7910280" y="2540160"/>
              <a:ext cx="799560" cy="459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2728" name="CustomShape 22"/>
            <p:cNvSpPr/>
            <p:nvPr/>
          </p:nvSpPr>
          <p:spPr>
            <a:xfrm flipV="1">
              <a:off x="8712360" y="2536200"/>
              <a:ext cx="544320" cy="210240"/>
            </a:xfrm>
            <a:custGeom>
              <a:avLst/>
              <a:gdLst/>
              <a:ahLst/>
              <a:rect l="l" t="t" r="r" b="b"/>
              <a:pathLst>
                <a:path w="21600" h="21600">
                  <a:moveTo>
                    <a:pt x="0" y="0"/>
                  </a:moveTo>
                  <a:lnTo>
                    <a:pt x="21600" y="21600"/>
                  </a:lnTo>
                </a:path>
              </a:pathLst>
            </a:custGeom>
            <a:noFill/>
            <a:ln w="38100">
              <a:solidFill>
                <a:srgbClr val="c00000"/>
              </a:solidFill>
              <a:tailEnd len="med" type="triangle" w="med"/>
            </a:ln>
          </p:spPr>
          <p:style>
            <a:lnRef idx="1">
              <a:schemeClr val="accent1"/>
            </a:lnRef>
            <a:fillRef idx="0">
              <a:schemeClr val="accent1"/>
            </a:fillRef>
            <a:effectRef idx="0">
              <a:schemeClr val="accent1"/>
            </a:effectRef>
            <a:fontRef idx="minor"/>
          </p:style>
        </p:sp>
        <p:sp>
          <p:nvSpPr>
            <p:cNvPr id="2729" name="CustomShape 23"/>
            <p:cNvSpPr/>
            <p:nvPr/>
          </p:nvSpPr>
          <p:spPr>
            <a:xfrm>
              <a:off x="8875080" y="2289240"/>
              <a:ext cx="127692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400" spc="-1" strike="noStrike">
                  <a:solidFill>
                    <a:srgbClr val="000000"/>
                  </a:solidFill>
                  <a:latin typeface="Courier New"/>
                  <a:ea typeface="DejaVu Sans"/>
                </a:rPr>
                <a:t>  </a:t>
              </a:r>
              <a:r>
                <a:rPr b="1" lang="en-US" sz="2400" spc="-1" strike="noStrike">
                  <a:solidFill>
                    <a:srgbClr val="000000"/>
                  </a:solidFill>
                  <a:latin typeface="Courier New"/>
                  <a:ea typeface="DejaVu Sans"/>
                </a:rPr>
                <a:t>1 0 </a:t>
              </a:r>
              <a:endParaRPr b="0" lang="en-US" sz="2400" spc="-1" strike="noStrike">
                <a:latin typeface="Arial"/>
              </a:endParaRPr>
            </a:p>
          </p:txBody>
        </p:sp>
      </p:grpSp>
      <p:grpSp>
        <p:nvGrpSpPr>
          <p:cNvPr id="2730" name="Group 24"/>
          <p:cNvGrpSpPr/>
          <p:nvPr/>
        </p:nvGrpSpPr>
        <p:grpSpPr>
          <a:xfrm>
            <a:off x="8933040" y="3121920"/>
            <a:ext cx="2727000" cy="1734840"/>
            <a:chOff x="8933040" y="3121920"/>
            <a:chExt cx="2727000" cy="1734840"/>
          </a:xfrm>
        </p:grpSpPr>
        <p:sp>
          <p:nvSpPr>
            <p:cNvPr id="2731" name="CustomShape 25"/>
            <p:cNvSpPr/>
            <p:nvPr/>
          </p:nvSpPr>
          <p:spPr>
            <a:xfrm>
              <a:off x="8933040" y="3244680"/>
              <a:ext cx="245160" cy="1502280"/>
            </a:xfrm>
            <a:prstGeom prst="rightBrace">
              <a:avLst>
                <a:gd name="adj1" fmla="val 8333"/>
                <a:gd name="adj2" fmla="val 50000"/>
              </a:avLst>
            </a:prstGeom>
            <a:noFill/>
            <a:ln w="28575">
              <a:solidFill>
                <a:srgbClr val="c00000"/>
              </a:solidFill>
            </a:ln>
          </p:spPr>
          <p:style>
            <a:lnRef idx="1">
              <a:schemeClr val="accent1"/>
            </a:lnRef>
            <a:fillRef idx="0">
              <a:schemeClr val="accent1"/>
            </a:fillRef>
            <a:effectRef idx="0">
              <a:schemeClr val="accent1"/>
            </a:effectRef>
            <a:fontRef idx="minor"/>
          </p:style>
        </p:sp>
        <p:sp>
          <p:nvSpPr>
            <p:cNvPr id="2732" name="CustomShape 26"/>
            <p:cNvSpPr/>
            <p:nvPr/>
          </p:nvSpPr>
          <p:spPr>
            <a:xfrm>
              <a:off x="9259200" y="3121920"/>
              <a:ext cx="2400840" cy="173484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2400" spc="-1" strike="noStrike">
                  <a:solidFill>
                    <a:srgbClr val="000000"/>
                  </a:solidFill>
                  <a:latin typeface="Calibri"/>
                  <a:ea typeface="DejaVu Sans"/>
                </a:rPr>
                <a:t>Even though numbers have changed (bit flips), </a:t>
              </a:r>
              <a:r>
                <a:rPr b="0" i="1" lang="en-US" sz="2400" spc="-1" strike="noStrike">
                  <a:solidFill>
                    <a:srgbClr val="c00000"/>
                  </a:solidFill>
                  <a:latin typeface="Calibri"/>
                  <a:ea typeface="DejaVu Sans"/>
                </a:rPr>
                <a:t>no</a:t>
              </a:r>
              <a:r>
                <a:rPr b="0" lang="en-US" sz="2400" spc="-1" strike="noStrike">
                  <a:solidFill>
                    <a:srgbClr val="000000"/>
                  </a:solidFill>
                  <a:latin typeface="Calibri"/>
                  <a:ea typeface="DejaVu Sans"/>
                </a:rPr>
                <a:t> change in checksum!</a:t>
              </a:r>
              <a:endParaRPr b="0" lang="en-US" sz="2400" spc="-1" strike="noStrike">
                <a:latin typeface="Arial"/>
              </a:endParaRPr>
            </a:p>
          </p:txBody>
        </p:sp>
      </p:grpSp>
      <p:sp>
        <p:nvSpPr>
          <p:cNvPr id="2733" name="CustomShape 27"/>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5C949595-ED66-4F66-976A-94F8999F96B2}" type="slidenum">
              <a:rPr b="0" lang="en-US" sz="1100" spc="-1" strike="noStrike">
                <a:solidFill>
                  <a:srgbClr val="404040"/>
                </a:solidFill>
                <a:latin typeface="Calibri"/>
                <a:ea typeface="DejaVu Sans"/>
              </a:rPr>
              <a:t>35</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662" dur="indefinite" restart="never" nodeType="tmRoot">
          <p:childTnLst>
            <p:seq>
              <p:cTn id="663" dur="indefinite" nodeType="mainSeq">
                <p:childTnLst>
                  <p:par>
                    <p:cTn id="664" fill="hold">
                      <p:stCondLst>
                        <p:cond delay="indefinite"/>
                      </p:stCondLst>
                      <p:childTnLst>
                        <p:par>
                          <p:cTn id="665" fill="hold">
                            <p:stCondLst>
                              <p:cond delay="0"/>
                            </p:stCondLst>
                            <p:childTnLst>
                              <p:par>
                                <p:cTn id="666" nodeType="clickEffect" fill="hold" presetClass="entr" presetID="9">
                                  <p:stCondLst>
                                    <p:cond delay="0"/>
                                  </p:stCondLst>
                                  <p:childTnLst>
                                    <p:set>
                                      <p:cBhvr>
                                        <p:cTn id="667" dur="1" fill="hold">
                                          <p:stCondLst>
                                            <p:cond delay="0"/>
                                          </p:stCondLst>
                                        </p:cTn>
                                        <p:tgtEl>
                                          <p:spTgt spid="2722"/>
                                        </p:tgtEl>
                                        <p:attrNameLst>
                                          <p:attrName>style.visibility</p:attrName>
                                        </p:attrNameLst>
                                      </p:cBhvr>
                                      <p:to>
                                        <p:strVal val="visible"/>
                                      </p:to>
                                    </p:set>
                                    <p:animEffect filter="dissolve" transition="in">
                                      <p:cBhvr additive="repl">
                                        <p:cTn id="668" dur="500"/>
                                        <p:tgtEl>
                                          <p:spTgt spid="2722"/>
                                        </p:tgtEl>
                                      </p:cBhvr>
                                    </p:animEffect>
                                  </p:childTnLst>
                                </p:cTn>
                              </p:par>
                            </p:childTnLst>
                          </p:cTn>
                        </p:par>
                      </p:childTnLst>
                    </p:cTn>
                  </p:par>
                  <p:par>
                    <p:cTn id="669" fill="hold">
                      <p:stCondLst>
                        <p:cond delay="indefinite"/>
                      </p:stCondLst>
                      <p:childTnLst>
                        <p:par>
                          <p:cTn id="670" fill="hold">
                            <p:stCondLst>
                              <p:cond delay="0"/>
                            </p:stCondLst>
                            <p:childTnLst>
                              <p:par>
                                <p:cTn id="671" nodeType="clickEffect" fill="hold" presetClass="entr" presetID="9">
                                  <p:stCondLst>
                                    <p:cond delay="0"/>
                                  </p:stCondLst>
                                  <p:childTnLst>
                                    <p:set>
                                      <p:cBhvr>
                                        <p:cTn id="672" dur="1" fill="hold">
                                          <p:stCondLst>
                                            <p:cond delay="0"/>
                                          </p:stCondLst>
                                        </p:cTn>
                                        <p:tgtEl>
                                          <p:spTgt spid="2726"/>
                                        </p:tgtEl>
                                        <p:attrNameLst>
                                          <p:attrName>style.visibility</p:attrName>
                                        </p:attrNameLst>
                                      </p:cBhvr>
                                      <p:to>
                                        <p:strVal val="visible"/>
                                      </p:to>
                                    </p:set>
                                    <p:animEffect filter="dissolve" transition="in">
                                      <p:cBhvr additive="repl">
                                        <p:cTn id="673" dur="500"/>
                                        <p:tgtEl>
                                          <p:spTgt spid="2726"/>
                                        </p:tgtEl>
                                      </p:cBhvr>
                                    </p:animEffect>
                                  </p:childTnLst>
                                </p:cTn>
                              </p:par>
                            </p:childTnLst>
                          </p:cTn>
                        </p:par>
                      </p:childTnLst>
                    </p:cTn>
                  </p:par>
                  <p:par>
                    <p:cTn id="674" fill="hold">
                      <p:stCondLst>
                        <p:cond delay="indefinite"/>
                      </p:stCondLst>
                      <p:childTnLst>
                        <p:par>
                          <p:cTn id="675" fill="hold">
                            <p:stCondLst>
                              <p:cond delay="0"/>
                            </p:stCondLst>
                            <p:childTnLst>
                              <p:par>
                                <p:cTn id="676" nodeType="clickEffect" fill="hold" presetClass="entr" presetID="9">
                                  <p:stCondLst>
                                    <p:cond delay="0"/>
                                  </p:stCondLst>
                                  <p:childTnLst>
                                    <p:set>
                                      <p:cBhvr>
                                        <p:cTn id="677" dur="1" fill="hold">
                                          <p:stCondLst>
                                            <p:cond delay="0"/>
                                          </p:stCondLst>
                                        </p:cTn>
                                        <p:tgtEl>
                                          <p:spTgt spid="2730"/>
                                        </p:tgtEl>
                                        <p:attrNameLst>
                                          <p:attrName>style.visibility</p:attrName>
                                        </p:attrNameLst>
                                      </p:cBhvr>
                                      <p:to>
                                        <p:strVal val="visible"/>
                                      </p:to>
                                    </p:set>
                                    <p:animEffect filter="dissolve" transition="in">
                                      <p:cBhvr additive="repl">
                                        <p:cTn id="678" dur="500"/>
                                        <p:tgtEl>
                                          <p:spTgt spid="27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4" name="CustomShape 1"/>
          <p:cNvSpPr/>
          <p:nvPr/>
        </p:nvSpPr>
        <p:spPr>
          <a:xfrm>
            <a:off x="662040" y="196920"/>
            <a:ext cx="11098080" cy="12038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5400" spc="-1" strike="noStrike">
                <a:solidFill>
                  <a:srgbClr val="0000a3"/>
                </a:solidFill>
                <a:latin typeface="Calibri Light"/>
                <a:ea typeface="DejaVu Sans"/>
              </a:rPr>
              <a:t>Summary</a:t>
            </a:r>
            <a:r>
              <a:rPr b="0" lang="en-US" sz="4800" spc="-1" strike="noStrike">
                <a:solidFill>
                  <a:srgbClr val="0000a3"/>
                </a:solidFill>
                <a:latin typeface="Calibri Light"/>
                <a:ea typeface="DejaVu Sans"/>
              </a:rPr>
              <a:t>: UDP</a:t>
            </a:r>
            <a:endParaRPr b="0" lang="en-US" sz="4800" spc="-1" strike="noStrike">
              <a:latin typeface="Arial"/>
            </a:endParaRPr>
          </a:p>
        </p:txBody>
      </p:sp>
      <p:sp>
        <p:nvSpPr>
          <p:cNvPr id="2735" name="CustomShape 2"/>
          <p:cNvSpPr/>
          <p:nvPr/>
        </p:nvSpPr>
        <p:spPr>
          <a:xfrm>
            <a:off x="525600" y="1403280"/>
            <a:ext cx="11370960" cy="5245560"/>
          </a:xfrm>
          <a:prstGeom prst="rect">
            <a:avLst/>
          </a:prstGeom>
          <a:noFill/>
          <a:ln w="0">
            <a:noFill/>
          </a:ln>
        </p:spPr>
        <p:style>
          <a:lnRef idx="0"/>
          <a:fillRef idx="0"/>
          <a:effectRef idx="0"/>
          <a:fontRef idx="minor"/>
        </p:style>
        <p:txBody>
          <a:bodyPr lIns="90000" rIns="90000" tIns="45000" bIns="45000">
            <a:noAutofit/>
          </a:bodyPr>
          <a:p>
            <a:pPr marL="463680" indent="-33732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a:t>
            </a:r>
            <a:r>
              <a:rPr b="0" lang="en-US" sz="3200" spc="-1" strike="noStrike">
                <a:solidFill>
                  <a:srgbClr val="000000"/>
                </a:solidFill>
                <a:latin typeface="Calibri"/>
                <a:ea typeface="DejaVu Sans"/>
              </a:rPr>
              <a:t>no frills” protocol: </a:t>
            </a:r>
            <a:endParaRPr b="0" lang="en-US" sz="3200" spc="-1" strike="noStrike">
              <a:latin typeface="Arial"/>
            </a:endParaRPr>
          </a:p>
          <a:p>
            <a:pPr lvl="1" marL="808200" indent="-338760">
              <a:lnSpc>
                <a:spcPct val="90000"/>
              </a:lnSpc>
              <a:spcBef>
                <a:spcPts val="1001"/>
              </a:spcBef>
              <a:buClr>
                <a:srgbClr val="0000a3"/>
              </a:buClr>
              <a:buFont typeface="Arial"/>
              <a:buChar char="•"/>
            </a:pPr>
            <a:r>
              <a:rPr b="0" lang="en-US" sz="2800" spc="-1" strike="noStrike">
                <a:solidFill>
                  <a:srgbClr val="000000"/>
                </a:solidFill>
                <a:latin typeface="Calibri"/>
                <a:ea typeface="DejaVu Sans"/>
              </a:rPr>
              <a:t>segments may be lost, delivered out of order</a:t>
            </a:r>
            <a:endParaRPr b="0" lang="en-US" sz="2800" spc="-1" strike="noStrike">
              <a:latin typeface="Arial"/>
            </a:endParaRPr>
          </a:p>
          <a:p>
            <a:pPr lvl="1" marL="808200" indent="-338760">
              <a:lnSpc>
                <a:spcPct val="90000"/>
              </a:lnSpc>
              <a:spcBef>
                <a:spcPts val="1001"/>
              </a:spcBef>
              <a:buClr>
                <a:srgbClr val="0000a3"/>
              </a:buClr>
              <a:buFont typeface="Arial"/>
              <a:buChar char="•"/>
            </a:pPr>
            <a:r>
              <a:rPr b="0" lang="en-US" sz="2800" spc="-1" strike="noStrike">
                <a:solidFill>
                  <a:srgbClr val="000000"/>
                </a:solidFill>
                <a:latin typeface="Calibri"/>
                <a:ea typeface="DejaVu Sans"/>
              </a:rPr>
              <a:t>best effort service: “send and hope for the best”</a:t>
            </a:r>
            <a:endParaRPr b="0" lang="en-US" sz="2800" spc="-1" strike="noStrike">
              <a:latin typeface="Arial"/>
            </a:endParaRPr>
          </a:p>
          <a:p>
            <a:pPr marL="463680" indent="-33732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UDP has its plusses:</a:t>
            </a:r>
            <a:endParaRPr b="0" lang="en-US" sz="3200" spc="-1" strike="noStrike">
              <a:latin typeface="Arial"/>
            </a:endParaRPr>
          </a:p>
          <a:p>
            <a:pPr lvl="1" marL="808200" indent="-338760">
              <a:lnSpc>
                <a:spcPct val="90000"/>
              </a:lnSpc>
              <a:spcBef>
                <a:spcPts val="1001"/>
              </a:spcBef>
              <a:buClr>
                <a:srgbClr val="0000a3"/>
              </a:buClr>
              <a:buFont typeface="Arial"/>
              <a:buChar char="•"/>
            </a:pPr>
            <a:r>
              <a:rPr b="0" lang="en-US" sz="2800" spc="-1" strike="noStrike">
                <a:solidFill>
                  <a:srgbClr val="000000"/>
                </a:solidFill>
                <a:latin typeface="Calibri"/>
                <a:ea typeface="DejaVu Sans"/>
              </a:rPr>
              <a:t>no setup/handshaking needed (no RTT incurred)</a:t>
            </a:r>
            <a:endParaRPr b="0" lang="en-US" sz="2800" spc="-1" strike="noStrike">
              <a:latin typeface="Arial"/>
            </a:endParaRPr>
          </a:p>
          <a:p>
            <a:pPr lvl="1" marL="808200" indent="-338760">
              <a:lnSpc>
                <a:spcPct val="90000"/>
              </a:lnSpc>
              <a:spcBef>
                <a:spcPts val="1001"/>
              </a:spcBef>
              <a:buClr>
                <a:srgbClr val="0000a3"/>
              </a:buClr>
              <a:buFont typeface="Arial"/>
              <a:buChar char="•"/>
            </a:pPr>
            <a:r>
              <a:rPr b="0" lang="en-US" sz="2800" spc="-1" strike="noStrike">
                <a:solidFill>
                  <a:srgbClr val="000000"/>
                </a:solidFill>
                <a:latin typeface="Calibri"/>
                <a:ea typeface="DejaVu Sans"/>
              </a:rPr>
              <a:t>can function when network service is compromised</a:t>
            </a:r>
            <a:endParaRPr b="0" lang="en-US" sz="2800" spc="-1" strike="noStrike">
              <a:latin typeface="Arial"/>
            </a:endParaRPr>
          </a:p>
          <a:p>
            <a:pPr lvl="1" marL="808200" indent="-338760">
              <a:lnSpc>
                <a:spcPct val="90000"/>
              </a:lnSpc>
              <a:spcBef>
                <a:spcPts val="1001"/>
              </a:spcBef>
              <a:buClr>
                <a:srgbClr val="0000a3"/>
              </a:buClr>
              <a:buFont typeface="Arial"/>
              <a:buChar char="•"/>
            </a:pPr>
            <a:r>
              <a:rPr b="0" lang="en-US" sz="2800" spc="-1" strike="noStrike">
                <a:solidFill>
                  <a:srgbClr val="000000"/>
                </a:solidFill>
                <a:latin typeface="Calibri"/>
                <a:ea typeface="DejaVu Sans"/>
              </a:rPr>
              <a:t>helps with reliability (checksum)</a:t>
            </a:r>
            <a:endParaRPr b="0" lang="en-US" sz="2800" spc="-1" strike="noStrike">
              <a:latin typeface="Arial"/>
            </a:endParaRPr>
          </a:p>
          <a:p>
            <a:pPr marL="463680" indent="-33732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build additional functionality on top of UDP in application layer (e.g., HTTP/3)</a:t>
            </a:r>
            <a:endParaRPr b="0" lang="en-US" sz="3200" spc="-1" strike="noStrike">
              <a:latin typeface="Arial"/>
            </a:endParaRPr>
          </a:p>
        </p:txBody>
      </p:sp>
    </p:spTree>
  </p:cSld>
  <mc:AlternateContent>
    <mc:Choice Requires="p14">
      <p:transition spd="slow" p14:dur="2000"/>
    </mc:Choice>
    <mc:Fallback>
      <p:transition spd="slow"/>
    </mc:Fallback>
  </mc:AlternateContent>
  <p:timing>
    <p:tnLst>
      <p:par>
        <p:cTn id="679" dur="indefinite" restart="never" nodeType="tmRoot">
          <p:childTnLst>
            <p:seq>
              <p:cTn id="680" dur="indefinite" nodeType="mainSeq">
                <p:childTnLst>
                  <p:par>
                    <p:cTn id="681" fill="hold">
                      <p:stCondLst>
                        <p:cond delay="indefinite"/>
                      </p:stCondLst>
                      <p:childTnLst>
                        <p:par>
                          <p:cTn id="682" fill="hold">
                            <p:stCondLst>
                              <p:cond delay="0"/>
                            </p:stCondLst>
                            <p:childTnLst>
                              <p:par>
                                <p:cTn id="683" nodeType="clickEffect" fill="hold" presetClass="entr" presetID="9">
                                  <p:stCondLst>
                                    <p:cond delay="0"/>
                                  </p:stCondLst>
                                  <p:childTnLst>
                                    <p:set>
                                      <p:cBhvr>
                                        <p:cTn id="684" dur="1" fill="hold">
                                          <p:stCondLst>
                                            <p:cond delay="0"/>
                                          </p:stCondLst>
                                        </p:cTn>
                                        <p:tgtEl>
                                          <p:spTgt spid="2735">
                                            <p:txEl>
                                              <p:pRg st="0" end="0"/>
                                            </p:txEl>
                                          </p:spTgt>
                                        </p:tgtEl>
                                        <p:attrNameLst>
                                          <p:attrName>style.visibility</p:attrName>
                                        </p:attrNameLst>
                                      </p:cBhvr>
                                      <p:to>
                                        <p:strVal val="visible"/>
                                      </p:to>
                                    </p:set>
                                    <p:animEffect filter="dissolve" transition="in">
                                      <p:cBhvr additive="repl">
                                        <p:cTn id="685" dur="500"/>
                                        <p:tgtEl>
                                          <p:spTgt spid="2735">
                                            <p:txEl>
                                              <p:pRg st="0" end="0"/>
                                            </p:txEl>
                                          </p:spTgt>
                                        </p:tgtEl>
                                      </p:cBhvr>
                                    </p:animEffect>
                                  </p:childTnLst>
                                </p:cTn>
                              </p:par>
                              <p:par>
                                <p:cTn id="686" nodeType="withEffect" fill="hold" presetClass="entr" presetID="9">
                                  <p:stCondLst>
                                    <p:cond delay="0"/>
                                  </p:stCondLst>
                                  <p:childTnLst>
                                    <p:set>
                                      <p:cBhvr>
                                        <p:cTn id="687" dur="1" fill="hold">
                                          <p:stCondLst>
                                            <p:cond delay="0"/>
                                          </p:stCondLst>
                                        </p:cTn>
                                        <p:tgtEl>
                                          <p:spTgt spid="2735">
                                            <p:txEl>
                                              <p:pRg st="1" end="1"/>
                                            </p:txEl>
                                          </p:spTgt>
                                        </p:tgtEl>
                                        <p:attrNameLst>
                                          <p:attrName>style.visibility</p:attrName>
                                        </p:attrNameLst>
                                      </p:cBhvr>
                                      <p:to>
                                        <p:strVal val="visible"/>
                                      </p:to>
                                    </p:set>
                                    <p:animEffect filter="dissolve" transition="in">
                                      <p:cBhvr additive="repl">
                                        <p:cTn id="688" dur="500"/>
                                        <p:tgtEl>
                                          <p:spTgt spid="2735">
                                            <p:txEl>
                                              <p:pRg st="1" end="1"/>
                                            </p:txEl>
                                          </p:spTgt>
                                        </p:tgtEl>
                                      </p:cBhvr>
                                    </p:animEffect>
                                  </p:childTnLst>
                                </p:cTn>
                              </p:par>
                              <p:par>
                                <p:cTn id="689" nodeType="withEffect" fill="hold" presetClass="entr" presetID="9">
                                  <p:stCondLst>
                                    <p:cond delay="0"/>
                                  </p:stCondLst>
                                  <p:childTnLst>
                                    <p:set>
                                      <p:cBhvr>
                                        <p:cTn id="690" dur="1" fill="hold">
                                          <p:stCondLst>
                                            <p:cond delay="0"/>
                                          </p:stCondLst>
                                        </p:cTn>
                                        <p:tgtEl>
                                          <p:spTgt spid="2735">
                                            <p:txEl>
                                              <p:pRg st="2" end="2"/>
                                            </p:txEl>
                                          </p:spTgt>
                                        </p:tgtEl>
                                        <p:attrNameLst>
                                          <p:attrName>style.visibility</p:attrName>
                                        </p:attrNameLst>
                                      </p:cBhvr>
                                      <p:to>
                                        <p:strVal val="visible"/>
                                      </p:to>
                                    </p:set>
                                    <p:animEffect filter="dissolve" transition="in">
                                      <p:cBhvr additive="repl">
                                        <p:cTn id="691" dur="500"/>
                                        <p:tgtEl>
                                          <p:spTgt spid="2735">
                                            <p:txEl>
                                              <p:pRg st="2" end="2"/>
                                            </p:txEl>
                                          </p:spTgt>
                                        </p:tgtEl>
                                      </p:cBhvr>
                                    </p:animEffect>
                                  </p:childTnLst>
                                </p:cTn>
                              </p:par>
                            </p:childTnLst>
                          </p:cTn>
                        </p:par>
                      </p:childTnLst>
                    </p:cTn>
                  </p:par>
                  <p:par>
                    <p:cTn id="692" fill="hold">
                      <p:stCondLst>
                        <p:cond delay="indefinite"/>
                      </p:stCondLst>
                      <p:childTnLst>
                        <p:par>
                          <p:cTn id="693" fill="hold">
                            <p:stCondLst>
                              <p:cond delay="0"/>
                            </p:stCondLst>
                            <p:childTnLst>
                              <p:par>
                                <p:cTn id="694" nodeType="clickEffect" fill="hold" presetClass="entr" presetID="9">
                                  <p:stCondLst>
                                    <p:cond delay="0"/>
                                  </p:stCondLst>
                                  <p:childTnLst>
                                    <p:set>
                                      <p:cBhvr>
                                        <p:cTn id="695" dur="1" fill="hold">
                                          <p:stCondLst>
                                            <p:cond delay="0"/>
                                          </p:stCondLst>
                                        </p:cTn>
                                        <p:tgtEl>
                                          <p:spTgt spid="2735">
                                            <p:txEl>
                                              <p:pRg st="3" end="3"/>
                                            </p:txEl>
                                          </p:spTgt>
                                        </p:tgtEl>
                                        <p:attrNameLst>
                                          <p:attrName>style.visibility</p:attrName>
                                        </p:attrNameLst>
                                      </p:cBhvr>
                                      <p:to>
                                        <p:strVal val="visible"/>
                                      </p:to>
                                    </p:set>
                                    <p:animEffect filter="dissolve" transition="in">
                                      <p:cBhvr additive="repl">
                                        <p:cTn id="696" dur="500"/>
                                        <p:tgtEl>
                                          <p:spTgt spid="2735">
                                            <p:txEl>
                                              <p:pRg st="3" end="3"/>
                                            </p:txEl>
                                          </p:spTgt>
                                        </p:tgtEl>
                                      </p:cBhvr>
                                    </p:animEffect>
                                  </p:childTnLst>
                                </p:cTn>
                              </p:par>
                              <p:par>
                                <p:cTn id="697" nodeType="withEffect" fill="hold" presetClass="entr" presetID="9">
                                  <p:stCondLst>
                                    <p:cond delay="0"/>
                                  </p:stCondLst>
                                  <p:childTnLst>
                                    <p:set>
                                      <p:cBhvr>
                                        <p:cTn id="698" dur="1" fill="hold">
                                          <p:stCondLst>
                                            <p:cond delay="0"/>
                                          </p:stCondLst>
                                        </p:cTn>
                                        <p:tgtEl>
                                          <p:spTgt spid="2735">
                                            <p:txEl>
                                              <p:pRg st="4" end="4"/>
                                            </p:txEl>
                                          </p:spTgt>
                                        </p:tgtEl>
                                        <p:attrNameLst>
                                          <p:attrName>style.visibility</p:attrName>
                                        </p:attrNameLst>
                                      </p:cBhvr>
                                      <p:to>
                                        <p:strVal val="visible"/>
                                      </p:to>
                                    </p:set>
                                    <p:animEffect filter="dissolve" transition="in">
                                      <p:cBhvr additive="repl">
                                        <p:cTn id="699" dur="500"/>
                                        <p:tgtEl>
                                          <p:spTgt spid="2735">
                                            <p:txEl>
                                              <p:pRg st="4" end="4"/>
                                            </p:txEl>
                                          </p:spTgt>
                                        </p:tgtEl>
                                      </p:cBhvr>
                                    </p:animEffect>
                                  </p:childTnLst>
                                </p:cTn>
                              </p:par>
                              <p:par>
                                <p:cTn id="700" nodeType="withEffect" fill="hold" presetClass="entr" presetID="9">
                                  <p:stCondLst>
                                    <p:cond delay="0"/>
                                  </p:stCondLst>
                                  <p:childTnLst>
                                    <p:set>
                                      <p:cBhvr>
                                        <p:cTn id="701" dur="1" fill="hold">
                                          <p:stCondLst>
                                            <p:cond delay="0"/>
                                          </p:stCondLst>
                                        </p:cTn>
                                        <p:tgtEl>
                                          <p:spTgt spid="2735">
                                            <p:txEl>
                                              <p:pRg st="5" end="5"/>
                                            </p:txEl>
                                          </p:spTgt>
                                        </p:tgtEl>
                                        <p:attrNameLst>
                                          <p:attrName>style.visibility</p:attrName>
                                        </p:attrNameLst>
                                      </p:cBhvr>
                                      <p:to>
                                        <p:strVal val="visible"/>
                                      </p:to>
                                    </p:set>
                                    <p:animEffect filter="dissolve" transition="in">
                                      <p:cBhvr additive="repl">
                                        <p:cTn id="702" dur="500"/>
                                        <p:tgtEl>
                                          <p:spTgt spid="2735">
                                            <p:txEl>
                                              <p:pRg st="5" end="5"/>
                                            </p:txEl>
                                          </p:spTgt>
                                        </p:tgtEl>
                                      </p:cBhvr>
                                    </p:animEffect>
                                  </p:childTnLst>
                                </p:cTn>
                              </p:par>
                              <p:par>
                                <p:cTn id="703" nodeType="withEffect" fill="hold" presetClass="entr" presetID="9">
                                  <p:stCondLst>
                                    <p:cond delay="0"/>
                                  </p:stCondLst>
                                  <p:childTnLst>
                                    <p:set>
                                      <p:cBhvr>
                                        <p:cTn id="704" dur="1" fill="hold">
                                          <p:stCondLst>
                                            <p:cond delay="0"/>
                                          </p:stCondLst>
                                        </p:cTn>
                                        <p:tgtEl>
                                          <p:spTgt spid="2735">
                                            <p:txEl>
                                              <p:pRg st="6" end="6"/>
                                            </p:txEl>
                                          </p:spTgt>
                                        </p:tgtEl>
                                        <p:attrNameLst>
                                          <p:attrName>style.visibility</p:attrName>
                                        </p:attrNameLst>
                                      </p:cBhvr>
                                      <p:to>
                                        <p:strVal val="visible"/>
                                      </p:to>
                                    </p:set>
                                    <p:animEffect filter="dissolve" transition="in">
                                      <p:cBhvr additive="repl">
                                        <p:cTn id="705" dur="500"/>
                                        <p:tgtEl>
                                          <p:spTgt spid="2735">
                                            <p:txEl>
                                              <p:pRg st="6" end="6"/>
                                            </p:txEl>
                                          </p:spTgt>
                                        </p:tgtEl>
                                      </p:cBhvr>
                                    </p:animEffect>
                                  </p:childTnLst>
                                </p:cTn>
                              </p:par>
                            </p:childTnLst>
                          </p:cTn>
                        </p:par>
                      </p:childTnLst>
                    </p:cTn>
                  </p:par>
                  <p:par>
                    <p:cTn id="706" fill="hold">
                      <p:stCondLst>
                        <p:cond delay="indefinite"/>
                      </p:stCondLst>
                      <p:childTnLst>
                        <p:par>
                          <p:cTn id="707" fill="hold">
                            <p:stCondLst>
                              <p:cond delay="0"/>
                            </p:stCondLst>
                            <p:childTnLst>
                              <p:par>
                                <p:cTn id="708" nodeType="clickEffect" fill="hold" presetClass="entr" presetID="9">
                                  <p:stCondLst>
                                    <p:cond delay="0"/>
                                  </p:stCondLst>
                                  <p:childTnLst>
                                    <p:set>
                                      <p:cBhvr>
                                        <p:cTn id="709" dur="1" fill="hold">
                                          <p:stCondLst>
                                            <p:cond delay="0"/>
                                          </p:stCondLst>
                                        </p:cTn>
                                        <p:tgtEl>
                                          <p:spTgt spid="2735">
                                            <p:txEl>
                                              <p:pRg st="7" end="7"/>
                                            </p:txEl>
                                          </p:spTgt>
                                        </p:tgtEl>
                                        <p:attrNameLst>
                                          <p:attrName>style.visibility</p:attrName>
                                        </p:attrNameLst>
                                      </p:cBhvr>
                                      <p:to>
                                        <p:strVal val="visible"/>
                                      </p:to>
                                    </p:set>
                                    <p:animEffect filter="dissolve" transition="in">
                                      <p:cBhvr additive="repl">
                                        <p:cTn id="710" dur="500"/>
                                        <p:tgtEl>
                                          <p:spTgt spid="2735">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6" name="CustomShape 1"/>
          <p:cNvSpPr/>
          <p:nvPr/>
        </p:nvSpPr>
        <p:spPr>
          <a:xfrm>
            <a:off x="798840" y="289440"/>
            <a:ext cx="10513080" cy="8920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Chapter 3: roadmap</a:t>
            </a:r>
            <a:endParaRPr b="0" lang="en-US" sz="4400" spc="-1" strike="noStrike">
              <a:latin typeface="Arial"/>
            </a:endParaRPr>
          </a:p>
        </p:txBody>
      </p:sp>
      <p:sp>
        <p:nvSpPr>
          <p:cNvPr id="2737" name="CustomShape 2"/>
          <p:cNvSpPr/>
          <p:nvPr/>
        </p:nvSpPr>
        <p:spPr>
          <a:xfrm>
            <a:off x="798840" y="1414080"/>
            <a:ext cx="6615720" cy="5026680"/>
          </a:xfrm>
          <a:prstGeom prst="rect">
            <a:avLst/>
          </a:prstGeom>
          <a:noFill/>
          <a:ln w="0">
            <a:noFill/>
          </a:ln>
        </p:spPr>
        <p:style>
          <a:lnRef idx="0"/>
          <a:fillRef idx="0"/>
          <a:effectRef idx="0"/>
          <a:fontRef idx="minor"/>
        </p:style>
        <p:txBody>
          <a:bodyPr lIns="90000" rIns="90000" tIns="45000" bIns="45000">
            <a:normAutofit/>
          </a:bodyPr>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Transport-layer services</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Multiplexing and demultiplexing</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Connectionless transport: UDP</a:t>
            </a:r>
            <a:endParaRPr b="0" lang="en-US" sz="3200" spc="-1" strike="noStrike">
              <a:latin typeface="Arial"/>
            </a:endParaRPr>
          </a:p>
          <a:p>
            <a:pPr marL="403200" indent="-283320">
              <a:lnSpc>
                <a:spcPct val="90000"/>
              </a:lnSpc>
              <a:spcBef>
                <a:spcPts val="799"/>
              </a:spcBef>
              <a:buClr>
                <a:srgbClr val="010086"/>
              </a:buClr>
              <a:buFont typeface="Wingdings" charset="2"/>
              <a:buChar char=""/>
            </a:pPr>
            <a:r>
              <a:rPr b="0" lang="en-US" sz="3200" spc="-1" strike="noStrike">
                <a:solidFill>
                  <a:srgbClr val="000000"/>
                </a:solidFill>
                <a:latin typeface="Calibri"/>
                <a:ea typeface="DejaVu Sans"/>
              </a:rPr>
              <a:t>Principles of reliable data transfer </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Connection-oriented transport: TCP</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Principles of congestion control</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TCP congestion control</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Evolution of transport-layer functionality</a:t>
            </a:r>
            <a:endParaRPr b="0" lang="en-US" sz="3200" spc="-1" strike="noStrike">
              <a:latin typeface="Arial"/>
            </a:endParaRPr>
          </a:p>
          <a:p>
            <a:pPr marL="352440" indent="-219600">
              <a:lnSpc>
                <a:spcPct val="90000"/>
              </a:lnSpc>
              <a:spcBef>
                <a:spcPts val="1001"/>
              </a:spcBef>
              <a:tabLst>
                <a:tab algn="l" pos="0"/>
              </a:tabLst>
            </a:pPr>
            <a:endParaRPr b="0" lang="en-US" sz="3200" spc="-1" strike="noStrike">
              <a:latin typeface="Arial"/>
            </a:endParaRPr>
          </a:p>
        </p:txBody>
      </p:sp>
      <p:sp>
        <p:nvSpPr>
          <p:cNvPr id="2738" name="CustomShape 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961F4322-11C6-4A4D-B8E1-E04FCD6E96E6}" type="slidenum">
              <a:rPr b="0" lang="en-US" sz="1100" spc="-1" strike="noStrike">
                <a:solidFill>
                  <a:srgbClr val="404040"/>
                </a:solidFill>
                <a:latin typeface="Calibri"/>
                <a:ea typeface="DejaVu Sans"/>
              </a:rPr>
              <a:t>37</a:t>
            </a:fld>
            <a:endParaRPr b="0" lang="en-US" sz="1100" spc="-1" strike="noStrike">
              <a:latin typeface="Arial"/>
            </a:endParaRPr>
          </a:p>
        </p:txBody>
      </p:sp>
      <p:pic>
        <p:nvPicPr>
          <p:cNvPr id="2739" name="Picture 5" descr=""/>
          <p:cNvPicPr/>
          <p:nvPr/>
        </p:nvPicPr>
        <p:blipFill>
          <a:blip r:embed="rId1"/>
          <a:stretch/>
        </p:blipFill>
        <p:spPr>
          <a:xfrm>
            <a:off x="7774200" y="1293480"/>
            <a:ext cx="3655080" cy="274068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0"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a3"/>
                </a:solidFill>
                <a:latin typeface="Calibri Light"/>
                <a:ea typeface="DejaVu Sans"/>
              </a:rPr>
              <a:t>Principles of reliable data transfer </a:t>
            </a:r>
            <a:endParaRPr b="0" lang="en-US" sz="4400" spc="-1" strike="noStrike">
              <a:latin typeface="Arial"/>
            </a:endParaRPr>
          </a:p>
        </p:txBody>
      </p:sp>
      <p:grpSp>
        <p:nvGrpSpPr>
          <p:cNvPr id="2741" name="Group 2"/>
          <p:cNvGrpSpPr/>
          <p:nvPr/>
        </p:nvGrpSpPr>
        <p:grpSpPr>
          <a:xfrm>
            <a:off x="207000" y="1911600"/>
            <a:ext cx="5178960" cy="2067840"/>
            <a:chOff x="207000" y="1911600"/>
            <a:chExt cx="5178960" cy="2067840"/>
          </a:xfrm>
        </p:grpSpPr>
        <p:sp>
          <p:nvSpPr>
            <p:cNvPr id="2742" name="CustomShape 3"/>
            <p:cNvSpPr/>
            <p:nvPr/>
          </p:nvSpPr>
          <p:spPr>
            <a:xfrm>
              <a:off x="3769200" y="2719800"/>
              <a:ext cx="852480" cy="417240"/>
            </a:xfrm>
            <a:prstGeom prst="bentUpArrow">
              <a:avLst>
                <a:gd name="adj1" fmla="val 7688"/>
                <a:gd name="adj2" fmla="val 18199"/>
                <a:gd name="adj3" fmla="val 20199"/>
              </a:avLst>
            </a:prstGeom>
            <a:solidFill>
              <a:srgbClr val="4472c4"/>
            </a:solidFill>
            <a:ln>
              <a:noFill/>
            </a:ln>
          </p:spPr>
          <p:style>
            <a:lnRef idx="2">
              <a:schemeClr val="accent1">
                <a:shade val="50000"/>
              </a:schemeClr>
            </a:lnRef>
            <a:fillRef idx="1">
              <a:schemeClr val="accent1"/>
            </a:fillRef>
            <a:effectRef idx="0">
              <a:schemeClr val="accent1"/>
            </a:effectRef>
            <a:fontRef idx="minor"/>
          </p:style>
        </p:sp>
        <p:grpSp>
          <p:nvGrpSpPr>
            <p:cNvPr id="2743" name="Group 4"/>
            <p:cNvGrpSpPr/>
            <p:nvPr/>
          </p:nvGrpSpPr>
          <p:grpSpPr>
            <a:xfrm>
              <a:off x="887040" y="2064960"/>
              <a:ext cx="1142640" cy="591480"/>
              <a:chOff x="887040" y="2064960"/>
              <a:chExt cx="1142640" cy="591480"/>
            </a:xfrm>
          </p:grpSpPr>
          <p:sp>
            <p:nvSpPr>
              <p:cNvPr id="2744" name="CustomShape 5"/>
              <p:cNvSpPr/>
              <p:nvPr/>
            </p:nvSpPr>
            <p:spPr>
              <a:xfrm>
                <a:off x="887040" y="2064960"/>
                <a:ext cx="1142640" cy="591480"/>
              </a:xfrm>
              <a:prstGeom prst="ellipse">
                <a:avLst/>
              </a:prstGeom>
              <a:solidFill>
                <a:srgbClr val="ccffff"/>
              </a:solidFill>
              <a:ln w="9525">
                <a:solidFill>
                  <a:srgbClr val="000000"/>
                </a:solidFill>
                <a:round/>
              </a:ln>
            </p:spPr>
            <p:style>
              <a:lnRef idx="0"/>
              <a:fillRef idx="0"/>
              <a:effectRef idx="0"/>
              <a:fontRef idx="minor"/>
            </p:style>
          </p:sp>
          <p:sp>
            <p:nvSpPr>
              <p:cNvPr id="2745" name="CustomShape 6"/>
              <p:cNvSpPr/>
              <p:nvPr/>
            </p:nvSpPr>
            <p:spPr>
              <a:xfrm>
                <a:off x="963720" y="2126880"/>
                <a:ext cx="1015200" cy="47844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0" lang="en-US" sz="1600" spc="-1" strike="noStrike">
                    <a:solidFill>
                      <a:srgbClr val="000000"/>
                    </a:solidFill>
                    <a:latin typeface="Calibri"/>
                    <a:ea typeface="DejaVu Sans"/>
                  </a:rPr>
                  <a:t>sending process</a:t>
                </a:r>
                <a:endParaRPr b="0" lang="en-US" sz="1600" spc="-1" strike="noStrike">
                  <a:latin typeface="Arial"/>
                </a:endParaRPr>
              </a:p>
            </p:txBody>
          </p:sp>
        </p:grpSp>
        <p:grpSp>
          <p:nvGrpSpPr>
            <p:cNvPr id="2746" name="Group 7"/>
            <p:cNvGrpSpPr/>
            <p:nvPr/>
          </p:nvGrpSpPr>
          <p:grpSpPr>
            <a:xfrm>
              <a:off x="1435680" y="2517120"/>
              <a:ext cx="528480" cy="302760"/>
              <a:chOff x="1435680" y="2517120"/>
              <a:chExt cx="528480" cy="302760"/>
            </a:xfrm>
          </p:grpSpPr>
          <p:sp>
            <p:nvSpPr>
              <p:cNvPr id="2747" name="CustomShape 8"/>
              <p:cNvSpPr/>
              <p:nvPr/>
            </p:nvSpPr>
            <p:spPr>
              <a:xfrm>
                <a:off x="1491120" y="2584080"/>
                <a:ext cx="392400" cy="21276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p:style>
          </p:sp>
          <p:sp>
            <p:nvSpPr>
              <p:cNvPr id="2748" name="CustomShape 9"/>
              <p:cNvSpPr/>
              <p:nvPr/>
            </p:nvSpPr>
            <p:spPr>
              <a:xfrm>
                <a:off x="1435680" y="2517120"/>
                <a:ext cx="528480" cy="3027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ffffff"/>
                    </a:solidFill>
                    <a:latin typeface="Calibri"/>
                    <a:ea typeface="DejaVu Sans"/>
                  </a:rPr>
                  <a:t>data</a:t>
                </a:r>
                <a:endParaRPr b="0" lang="en-US" sz="1400" spc="-1" strike="noStrike">
                  <a:latin typeface="Arial"/>
                </a:endParaRPr>
              </a:p>
            </p:txBody>
          </p:sp>
        </p:grpSp>
        <p:grpSp>
          <p:nvGrpSpPr>
            <p:cNvPr id="2749" name="Group 10"/>
            <p:cNvGrpSpPr/>
            <p:nvPr/>
          </p:nvGrpSpPr>
          <p:grpSpPr>
            <a:xfrm>
              <a:off x="644400" y="1945440"/>
              <a:ext cx="499320" cy="509760"/>
              <a:chOff x="644400" y="1945440"/>
              <a:chExt cx="499320" cy="509760"/>
            </a:xfrm>
          </p:grpSpPr>
          <p:pic>
            <p:nvPicPr>
              <p:cNvPr id="2750" name="Picture 195" descr="desktop_computer_stylized_medium"/>
              <p:cNvPicPr/>
              <p:nvPr/>
            </p:nvPicPr>
            <p:blipFill>
              <a:blip r:embed="rId1"/>
              <a:stretch/>
            </p:blipFill>
            <p:spPr>
              <a:xfrm flipH="1">
                <a:off x="644400" y="1945440"/>
                <a:ext cx="499320" cy="509760"/>
              </a:xfrm>
              <a:prstGeom prst="rect">
                <a:avLst/>
              </a:prstGeom>
              <a:ln w="0">
                <a:noFill/>
              </a:ln>
            </p:spPr>
          </p:pic>
          <p:sp>
            <p:nvSpPr>
              <p:cNvPr id="2751" name="CustomShape 11"/>
              <p:cNvSpPr/>
              <p:nvPr/>
            </p:nvSpPr>
            <p:spPr>
              <a:xfrm flipH="1">
                <a:off x="852840" y="1994760"/>
                <a:ext cx="241560" cy="2322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2752" name="Group 12"/>
            <p:cNvGrpSpPr/>
            <p:nvPr/>
          </p:nvGrpSpPr>
          <p:grpSpPr>
            <a:xfrm>
              <a:off x="3935880" y="2043720"/>
              <a:ext cx="1142640" cy="591480"/>
              <a:chOff x="3935880" y="2043720"/>
              <a:chExt cx="1142640" cy="591480"/>
            </a:xfrm>
          </p:grpSpPr>
          <p:sp>
            <p:nvSpPr>
              <p:cNvPr id="2753" name="CustomShape 13"/>
              <p:cNvSpPr/>
              <p:nvPr/>
            </p:nvSpPr>
            <p:spPr>
              <a:xfrm>
                <a:off x="3935880" y="2043720"/>
                <a:ext cx="1142640" cy="591480"/>
              </a:xfrm>
              <a:prstGeom prst="ellipse">
                <a:avLst/>
              </a:prstGeom>
              <a:solidFill>
                <a:srgbClr val="ccffff"/>
              </a:solidFill>
              <a:ln w="9525">
                <a:solidFill>
                  <a:srgbClr val="000000"/>
                </a:solidFill>
                <a:round/>
              </a:ln>
            </p:spPr>
            <p:style>
              <a:lnRef idx="0"/>
              <a:fillRef idx="0"/>
              <a:effectRef idx="0"/>
              <a:fontRef idx="minor"/>
            </p:style>
          </p:sp>
          <p:sp>
            <p:nvSpPr>
              <p:cNvPr id="2754" name="CustomShape 14"/>
              <p:cNvSpPr/>
              <p:nvPr/>
            </p:nvSpPr>
            <p:spPr>
              <a:xfrm>
                <a:off x="3999960" y="2105640"/>
                <a:ext cx="1015200" cy="47844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0" lang="en-US" sz="1600" spc="-1" strike="noStrike">
                    <a:solidFill>
                      <a:srgbClr val="000000"/>
                    </a:solidFill>
                    <a:latin typeface="Calibri"/>
                    <a:ea typeface="DejaVu Sans"/>
                  </a:rPr>
                  <a:t>receiving process</a:t>
                </a:r>
                <a:endParaRPr b="0" lang="en-US" sz="1600" spc="-1" strike="noStrike">
                  <a:latin typeface="Arial"/>
                </a:endParaRPr>
              </a:p>
            </p:txBody>
          </p:sp>
        </p:grpSp>
        <p:grpSp>
          <p:nvGrpSpPr>
            <p:cNvPr id="2755" name="Group 15"/>
            <p:cNvGrpSpPr/>
            <p:nvPr/>
          </p:nvGrpSpPr>
          <p:grpSpPr>
            <a:xfrm>
              <a:off x="3990240" y="2517120"/>
              <a:ext cx="528480" cy="302760"/>
              <a:chOff x="3990240" y="2517120"/>
              <a:chExt cx="528480" cy="302760"/>
            </a:xfrm>
          </p:grpSpPr>
          <p:sp>
            <p:nvSpPr>
              <p:cNvPr id="2756" name="CustomShape 16"/>
              <p:cNvSpPr/>
              <p:nvPr/>
            </p:nvSpPr>
            <p:spPr>
              <a:xfrm>
                <a:off x="4051080" y="2583360"/>
                <a:ext cx="392400" cy="21276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p:style>
          </p:sp>
          <p:sp>
            <p:nvSpPr>
              <p:cNvPr id="2757" name="CustomShape 17"/>
              <p:cNvSpPr/>
              <p:nvPr/>
            </p:nvSpPr>
            <p:spPr>
              <a:xfrm>
                <a:off x="3990240" y="2517120"/>
                <a:ext cx="528480" cy="3027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ffffff"/>
                    </a:solidFill>
                    <a:latin typeface="Calibri"/>
                    <a:ea typeface="DejaVu Sans"/>
                  </a:rPr>
                  <a:t>data</a:t>
                </a:r>
                <a:endParaRPr b="0" lang="en-US" sz="1400" spc="-1" strike="noStrike">
                  <a:latin typeface="Arial"/>
                </a:endParaRPr>
              </a:p>
            </p:txBody>
          </p:sp>
        </p:grpSp>
        <p:grpSp>
          <p:nvGrpSpPr>
            <p:cNvPr id="2758" name="Group 18"/>
            <p:cNvGrpSpPr/>
            <p:nvPr/>
          </p:nvGrpSpPr>
          <p:grpSpPr>
            <a:xfrm>
              <a:off x="4945680" y="1911600"/>
              <a:ext cx="209520" cy="464400"/>
              <a:chOff x="4945680" y="1911600"/>
              <a:chExt cx="209520" cy="464400"/>
            </a:xfrm>
          </p:grpSpPr>
          <p:sp>
            <p:nvSpPr>
              <p:cNvPr id="2759" name="CustomShape 19"/>
              <p:cNvSpPr/>
              <p:nvPr/>
            </p:nvSpPr>
            <p:spPr>
              <a:xfrm>
                <a:off x="5113440" y="1912680"/>
                <a:ext cx="39600" cy="4428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2760" name="CustomShape 20"/>
              <p:cNvSpPr/>
              <p:nvPr/>
            </p:nvSpPr>
            <p:spPr>
              <a:xfrm>
                <a:off x="4955040" y="1911600"/>
                <a:ext cx="154080" cy="4420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2761" name="CustomShape 21"/>
              <p:cNvSpPr/>
              <p:nvPr/>
            </p:nvSpPr>
            <p:spPr>
              <a:xfrm>
                <a:off x="5121360" y="1939320"/>
                <a:ext cx="22680" cy="4093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2762" name="CustomShape 22"/>
              <p:cNvSpPr/>
              <p:nvPr/>
            </p:nvSpPr>
            <p:spPr>
              <a:xfrm>
                <a:off x="5115960" y="2147760"/>
                <a:ext cx="36720" cy="34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763" name="CustomShape 23"/>
              <p:cNvSpPr/>
              <p:nvPr/>
            </p:nvSpPr>
            <p:spPr>
              <a:xfrm>
                <a:off x="4956120" y="1963080"/>
                <a:ext cx="86760" cy="7200"/>
              </a:xfrm>
              <a:prstGeom prst="rect">
                <a:avLst/>
              </a:prstGeom>
              <a:solidFill>
                <a:srgbClr val="000000"/>
              </a:solidFill>
              <a:ln w="9525">
                <a:solidFill>
                  <a:srgbClr val="000000"/>
                </a:solidFill>
                <a:miter/>
              </a:ln>
            </p:spPr>
            <p:style>
              <a:lnRef idx="0"/>
              <a:fillRef idx="0"/>
              <a:effectRef idx="0"/>
              <a:fontRef idx="minor"/>
            </p:style>
          </p:sp>
          <p:grpSp>
            <p:nvGrpSpPr>
              <p:cNvPr id="2764" name="Group 24"/>
              <p:cNvGrpSpPr/>
              <p:nvPr/>
            </p:nvGrpSpPr>
            <p:grpSpPr>
              <a:xfrm>
                <a:off x="5036760" y="1958040"/>
                <a:ext cx="83880" cy="25920"/>
                <a:chOff x="5036760" y="1958040"/>
                <a:chExt cx="83880" cy="25920"/>
              </a:xfrm>
            </p:grpSpPr>
            <p:sp>
              <p:nvSpPr>
                <p:cNvPr id="2765" name="CustomShape 25"/>
                <p:cNvSpPr/>
                <p:nvPr/>
              </p:nvSpPr>
              <p:spPr>
                <a:xfrm>
                  <a:off x="5036760" y="1958040"/>
                  <a:ext cx="83880" cy="25920"/>
                </a:xfrm>
                <a:prstGeom prst="roundRect">
                  <a:avLst>
                    <a:gd name="adj" fmla="val 50000"/>
                  </a:avLst>
                </a:prstGeom>
                <a:solidFill>
                  <a:srgbClr val="000000"/>
                </a:solidFill>
                <a:ln w="0">
                  <a:noFill/>
                </a:ln>
              </p:spPr>
              <p:style>
                <a:lnRef idx="0"/>
                <a:fillRef idx="0"/>
                <a:effectRef idx="0"/>
                <a:fontRef idx="minor"/>
              </p:style>
            </p:sp>
            <p:sp>
              <p:nvSpPr>
                <p:cNvPr id="2766" name="CustomShape 26"/>
                <p:cNvSpPr/>
                <p:nvPr/>
              </p:nvSpPr>
              <p:spPr>
                <a:xfrm>
                  <a:off x="5038560" y="1961280"/>
                  <a:ext cx="7992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767" name="CustomShape 27"/>
              <p:cNvSpPr/>
              <p:nvPr/>
            </p:nvSpPr>
            <p:spPr>
              <a:xfrm>
                <a:off x="4957920" y="2026440"/>
                <a:ext cx="86760" cy="7200"/>
              </a:xfrm>
              <a:prstGeom prst="rect">
                <a:avLst/>
              </a:prstGeom>
              <a:solidFill>
                <a:srgbClr val="000000"/>
              </a:solidFill>
              <a:ln w="9525">
                <a:solidFill>
                  <a:srgbClr val="000000"/>
                </a:solidFill>
                <a:miter/>
              </a:ln>
            </p:spPr>
            <p:style>
              <a:lnRef idx="0"/>
              <a:fillRef idx="0"/>
              <a:effectRef idx="0"/>
              <a:fontRef idx="minor"/>
            </p:style>
          </p:sp>
          <p:grpSp>
            <p:nvGrpSpPr>
              <p:cNvPr id="2768" name="Group 28"/>
              <p:cNvGrpSpPr/>
              <p:nvPr/>
            </p:nvGrpSpPr>
            <p:grpSpPr>
              <a:xfrm>
                <a:off x="5035680" y="2022120"/>
                <a:ext cx="83880" cy="28080"/>
                <a:chOff x="5035680" y="2022120"/>
                <a:chExt cx="83880" cy="28080"/>
              </a:xfrm>
            </p:grpSpPr>
            <p:sp>
              <p:nvSpPr>
                <p:cNvPr id="2769" name="CustomShape 29"/>
                <p:cNvSpPr/>
                <p:nvPr/>
              </p:nvSpPr>
              <p:spPr>
                <a:xfrm>
                  <a:off x="5035680" y="2022120"/>
                  <a:ext cx="83880" cy="28080"/>
                </a:xfrm>
                <a:prstGeom prst="roundRect">
                  <a:avLst>
                    <a:gd name="adj" fmla="val 50000"/>
                  </a:avLst>
                </a:prstGeom>
                <a:solidFill>
                  <a:srgbClr val="000000"/>
                </a:solidFill>
                <a:ln w="0">
                  <a:noFill/>
                </a:ln>
              </p:spPr>
              <p:style>
                <a:lnRef idx="0"/>
                <a:fillRef idx="0"/>
                <a:effectRef idx="0"/>
                <a:fontRef idx="minor"/>
              </p:style>
            </p:sp>
            <p:sp>
              <p:nvSpPr>
                <p:cNvPr id="2770" name="CustomShape 30"/>
                <p:cNvSpPr/>
                <p:nvPr/>
              </p:nvSpPr>
              <p:spPr>
                <a:xfrm>
                  <a:off x="5037840" y="2025360"/>
                  <a:ext cx="79920" cy="172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771" name="CustomShape 31"/>
              <p:cNvSpPr/>
              <p:nvPr/>
            </p:nvSpPr>
            <p:spPr>
              <a:xfrm>
                <a:off x="4956840" y="2092680"/>
                <a:ext cx="86760" cy="7200"/>
              </a:xfrm>
              <a:prstGeom prst="rect">
                <a:avLst/>
              </a:prstGeom>
              <a:solidFill>
                <a:srgbClr val="000000"/>
              </a:solidFill>
              <a:ln w="9525">
                <a:solidFill>
                  <a:srgbClr val="000000"/>
                </a:solidFill>
                <a:miter/>
              </a:ln>
            </p:spPr>
            <p:style>
              <a:lnRef idx="0"/>
              <a:fillRef idx="0"/>
              <a:effectRef idx="0"/>
              <a:fontRef idx="minor"/>
            </p:style>
          </p:sp>
          <p:sp>
            <p:nvSpPr>
              <p:cNvPr id="2772" name="CustomShape 32"/>
              <p:cNvSpPr/>
              <p:nvPr/>
            </p:nvSpPr>
            <p:spPr>
              <a:xfrm>
                <a:off x="4958640" y="2150280"/>
                <a:ext cx="85680" cy="7200"/>
              </a:xfrm>
              <a:prstGeom prst="rect">
                <a:avLst/>
              </a:prstGeom>
              <a:solidFill>
                <a:srgbClr val="000000"/>
              </a:solidFill>
              <a:ln w="9525">
                <a:solidFill>
                  <a:srgbClr val="000000"/>
                </a:solidFill>
                <a:miter/>
              </a:ln>
            </p:spPr>
            <p:style>
              <a:lnRef idx="0"/>
              <a:fillRef idx="0"/>
              <a:effectRef idx="0"/>
              <a:fontRef idx="minor"/>
            </p:style>
          </p:sp>
          <p:grpSp>
            <p:nvGrpSpPr>
              <p:cNvPr id="2773" name="Group 33"/>
              <p:cNvGrpSpPr/>
              <p:nvPr/>
            </p:nvGrpSpPr>
            <p:grpSpPr>
              <a:xfrm>
                <a:off x="5033880" y="2145240"/>
                <a:ext cx="84600" cy="27000"/>
                <a:chOff x="5033880" y="2145240"/>
                <a:chExt cx="84600" cy="27000"/>
              </a:xfrm>
            </p:grpSpPr>
            <p:sp>
              <p:nvSpPr>
                <p:cNvPr id="2774" name="CustomShape 34"/>
                <p:cNvSpPr/>
                <p:nvPr/>
              </p:nvSpPr>
              <p:spPr>
                <a:xfrm>
                  <a:off x="5033880" y="2145240"/>
                  <a:ext cx="84600" cy="27000"/>
                </a:xfrm>
                <a:prstGeom prst="roundRect">
                  <a:avLst>
                    <a:gd name="adj" fmla="val 50000"/>
                  </a:avLst>
                </a:prstGeom>
                <a:solidFill>
                  <a:srgbClr val="000000"/>
                </a:solidFill>
                <a:ln w="0">
                  <a:noFill/>
                </a:ln>
              </p:spPr>
              <p:style>
                <a:lnRef idx="0"/>
                <a:fillRef idx="0"/>
                <a:effectRef idx="0"/>
                <a:fontRef idx="minor"/>
              </p:style>
            </p:sp>
            <p:sp>
              <p:nvSpPr>
                <p:cNvPr id="2775" name="CustomShape 35"/>
                <p:cNvSpPr/>
                <p:nvPr/>
              </p:nvSpPr>
              <p:spPr>
                <a:xfrm>
                  <a:off x="5035680" y="2148480"/>
                  <a:ext cx="81000" cy="205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776" name="CustomShape 36"/>
              <p:cNvSpPr/>
              <p:nvPr/>
            </p:nvSpPr>
            <p:spPr>
              <a:xfrm>
                <a:off x="5116680" y="2091960"/>
                <a:ext cx="36720" cy="34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2777" name="Group 37"/>
              <p:cNvGrpSpPr/>
              <p:nvPr/>
            </p:nvGrpSpPr>
            <p:grpSpPr>
              <a:xfrm>
                <a:off x="5034960" y="2086200"/>
                <a:ext cx="83880" cy="24840"/>
                <a:chOff x="5034960" y="2086200"/>
                <a:chExt cx="83880" cy="24840"/>
              </a:xfrm>
            </p:grpSpPr>
            <p:sp>
              <p:nvSpPr>
                <p:cNvPr id="2778" name="CustomShape 38"/>
                <p:cNvSpPr/>
                <p:nvPr/>
              </p:nvSpPr>
              <p:spPr>
                <a:xfrm>
                  <a:off x="5034960" y="2086200"/>
                  <a:ext cx="83880" cy="24840"/>
                </a:xfrm>
                <a:prstGeom prst="roundRect">
                  <a:avLst>
                    <a:gd name="adj" fmla="val 50000"/>
                  </a:avLst>
                </a:prstGeom>
                <a:solidFill>
                  <a:srgbClr val="000000"/>
                </a:solidFill>
                <a:ln w="0">
                  <a:noFill/>
                </a:ln>
              </p:spPr>
              <p:style>
                <a:lnRef idx="0"/>
                <a:fillRef idx="0"/>
                <a:effectRef idx="0"/>
                <a:fontRef idx="minor"/>
              </p:style>
            </p:sp>
            <p:sp>
              <p:nvSpPr>
                <p:cNvPr id="2779" name="CustomShape 39"/>
                <p:cNvSpPr/>
                <p:nvPr/>
              </p:nvSpPr>
              <p:spPr>
                <a:xfrm>
                  <a:off x="5036760" y="2089440"/>
                  <a:ext cx="79920" cy="183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780" name="CustomShape 40"/>
              <p:cNvSpPr/>
              <p:nvPr/>
            </p:nvSpPr>
            <p:spPr>
              <a:xfrm>
                <a:off x="5110920" y="1911600"/>
                <a:ext cx="7920" cy="4431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2781" name="CustomShape 41"/>
              <p:cNvSpPr/>
              <p:nvPr/>
            </p:nvSpPr>
            <p:spPr>
              <a:xfrm>
                <a:off x="5120280" y="2024280"/>
                <a:ext cx="32760" cy="388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782" name="CustomShape 42"/>
              <p:cNvSpPr/>
              <p:nvPr/>
            </p:nvSpPr>
            <p:spPr>
              <a:xfrm>
                <a:off x="5120640" y="1960560"/>
                <a:ext cx="33840" cy="4428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783" name="CustomShape 43"/>
              <p:cNvSpPr/>
              <p:nvPr/>
            </p:nvSpPr>
            <p:spPr>
              <a:xfrm>
                <a:off x="5150160" y="2336400"/>
                <a:ext cx="5040" cy="16200"/>
              </a:xfrm>
              <a:prstGeom prst="ellipse">
                <a:avLst/>
              </a:prstGeom>
              <a:solidFill>
                <a:srgbClr val="333333"/>
              </a:solidFill>
              <a:ln w="0">
                <a:noFill/>
              </a:ln>
            </p:spPr>
            <p:style>
              <a:lnRef idx="0"/>
              <a:fillRef idx="0"/>
              <a:effectRef idx="0"/>
              <a:fontRef idx="minor"/>
            </p:style>
          </p:sp>
          <p:sp>
            <p:nvSpPr>
              <p:cNvPr id="2784" name="CustomShape 44"/>
              <p:cNvSpPr/>
              <p:nvPr/>
            </p:nvSpPr>
            <p:spPr>
              <a:xfrm>
                <a:off x="5118480" y="2337480"/>
                <a:ext cx="33840" cy="363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2785" name="CustomShape 45"/>
              <p:cNvSpPr/>
              <p:nvPr/>
            </p:nvSpPr>
            <p:spPr>
              <a:xfrm>
                <a:off x="4945680" y="2350080"/>
                <a:ext cx="175680" cy="2592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2786" name="CustomShape 46"/>
              <p:cNvSpPr/>
              <p:nvPr/>
            </p:nvSpPr>
            <p:spPr>
              <a:xfrm>
                <a:off x="4955040" y="2356560"/>
                <a:ext cx="156960" cy="1332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2787" name="CustomShape 47"/>
              <p:cNvSpPr/>
              <p:nvPr/>
            </p:nvSpPr>
            <p:spPr>
              <a:xfrm>
                <a:off x="4970880" y="2292120"/>
                <a:ext cx="20880" cy="25920"/>
              </a:xfrm>
              <a:prstGeom prst="ellipse">
                <a:avLst/>
              </a:prstGeom>
              <a:solidFill>
                <a:srgbClr val="33cc33"/>
              </a:solidFill>
              <a:ln w="0">
                <a:noFill/>
              </a:ln>
            </p:spPr>
            <p:style>
              <a:lnRef idx="0"/>
              <a:fillRef idx="0"/>
              <a:effectRef idx="0"/>
              <a:fontRef idx="minor"/>
            </p:style>
          </p:sp>
          <p:sp>
            <p:nvSpPr>
              <p:cNvPr id="2788" name="CustomShape 48"/>
              <p:cNvSpPr/>
              <p:nvPr/>
            </p:nvSpPr>
            <p:spPr>
              <a:xfrm>
                <a:off x="4997520" y="2292120"/>
                <a:ext cx="20880" cy="25920"/>
              </a:xfrm>
              <a:prstGeom prst="ellipse">
                <a:avLst/>
              </a:prstGeom>
              <a:solidFill>
                <a:srgbClr val="ff0000"/>
              </a:solidFill>
              <a:ln w="0">
                <a:noFill/>
              </a:ln>
            </p:spPr>
            <p:style>
              <a:lnRef idx="0"/>
              <a:fillRef idx="0"/>
              <a:effectRef idx="0"/>
              <a:fontRef idx="minor"/>
            </p:style>
          </p:sp>
          <p:sp>
            <p:nvSpPr>
              <p:cNvPr id="2789" name="CustomShape 49"/>
              <p:cNvSpPr/>
              <p:nvPr/>
            </p:nvSpPr>
            <p:spPr>
              <a:xfrm>
                <a:off x="5023440" y="2292120"/>
                <a:ext cx="20880" cy="24840"/>
              </a:xfrm>
              <a:prstGeom prst="ellipse">
                <a:avLst/>
              </a:prstGeom>
              <a:solidFill>
                <a:srgbClr val="33cc33"/>
              </a:solidFill>
              <a:ln w="0">
                <a:noFill/>
              </a:ln>
            </p:spPr>
            <p:style>
              <a:lnRef idx="0"/>
              <a:fillRef idx="0"/>
              <a:effectRef idx="0"/>
              <a:fontRef idx="minor"/>
            </p:style>
          </p:sp>
          <p:sp>
            <p:nvSpPr>
              <p:cNvPr id="2790" name="CustomShape 50"/>
              <p:cNvSpPr/>
              <p:nvPr/>
            </p:nvSpPr>
            <p:spPr>
              <a:xfrm>
                <a:off x="5082840" y="2185920"/>
                <a:ext cx="10440" cy="145800"/>
              </a:xfrm>
              <a:prstGeom prst="rect">
                <a:avLst/>
              </a:prstGeom>
              <a:solidFill>
                <a:srgbClr val="292929"/>
              </a:solidFill>
              <a:ln w="9525">
                <a:solidFill>
                  <a:srgbClr val="000000"/>
                </a:solidFill>
                <a:miter/>
              </a:ln>
            </p:spPr>
            <p:style>
              <a:lnRef idx="0"/>
              <a:fillRef idx="0"/>
              <a:effectRef idx="0"/>
              <a:fontRef idx="minor"/>
            </p:style>
          </p:sp>
        </p:grpSp>
        <p:grpSp>
          <p:nvGrpSpPr>
            <p:cNvPr id="2791" name="Group 51"/>
            <p:cNvGrpSpPr/>
            <p:nvPr/>
          </p:nvGrpSpPr>
          <p:grpSpPr>
            <a:xfrm>
              <a:off x="2016000" y="2936880"/>
              <a:ext cx="1840680" cy="363960"/>
              <a:chOff x="2016000" y="2936880"/>
              <a:chExt cx="1840680" cy="363960"/>
            </a:xfrm>
          </p:grpSpPr>
          <p:grpSp>
            <p:nvGrpSpPr>
              <p:cNvPr id="2792" name="Group 52"/>
              <p:cNvGrpSpPr/>
              <p:nvPr/>
            </p:nvGrpSpPr>
            <p:grpSpPr>
              <a:xfrm>
                <a:off x="2016000" y="2979000"/>
                <a:ext cx="1840680" cy="303480"/>
                <a:chOff x="2016000" y="2979000"/>
                <a:chExt cx="1840680" cy="303480"/>
              </a:xfrm>
            </p:grpSpPr>
            <p:sp>
              <p:nvSpPr>
                <p:cNvPr id="2793" name="CustomShape 53"/>
                <p:cNvSpPr/>
                <p:nvPr/>
              </p:nvSpPr>
              <p:spPr>
                <a:xfrm>
                  <a:off x="2065320" y="2979000"/>
                  <a:ext cx="1742400" cy="303480"/>
                </a:xfrm>
                <a:prstGeom prst="rect">
                  <a:avLst/>
                </a:prstGeom>
                <a:gradFill rotWithShape="0">
                  <a:gsLst>
                    <a:gs pos="0">
                      <a:srgbClr val="2e75b6"/>
                    </a:gs>
                    <a:gs pos="100000">
                      <a:srgbClr val="7accf4"/>
                    </a:gs>
                  </a:gsLst>
                  <a:lin ang="16200000"/>
                </a:gradFill>
                <a:ln>
                  <a:solidFill>
                    <a:schemeClr val="tx1">
                      <a:lumMod val="50000"/>
                      <a:lumOff val="50000"/>
                    </a:schemeClr>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794" name="CustomShape 54"/>
                <p:cNvSpPr/>
                <p:nvPr/>
              </p:nvSpPr>
              <p:spPr>
                <a:xfrm>
                  <a:off x="2016000" y="2979000"/>
                  <a:ext cx="95760" cy="303480"/>
                </a:xfrm>
                <a:prstGeom prst="ellipse">
                  <a:avLst/>
                </a:prstGeom>
                <a:solidFill>
                  <a:srgbClr val="7accf4"/>
                </a:solidFill>
                <a:ln>
                  <a:solidFill>
                    <a:schemeClr val="tx1">
                      <a:lumMod val="50000"/>
                      <a:lumOff val="50000"/>
                    </a:schemeClr>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795" name="CustomShape 55"/>
                <p:cNvSpPr/>
                <p:nvPr/>
              </p:nvSpPr>
              <p:spPr>
                <a:xfrm>
                  <a:off x="3760920" y="2979000"/>
                  <a:ext cx="95760" cy="303480"/>
                </a:xfrm>
                <a:prstGeom prst="ellipse">
                  <a:avLst/>
                </a:prstGeom>
                <a:gradFill rotWithShape="0">
                  <a:gsLst>
                    <a:gs pos="0">
                      <a:srgbClr val="2e75b6"/>
                    </a:gs>
                    <a:gs pos="50000">
                      <a:srgbClr val="7accf4"/>
                    </a:gs>
                    <a:gs pos="100000">
                      <a:srgbClr val="2e75b6"/>
                    </a:gs>
                  </a:gsLst>
                  <a:lin ang="16200000"/>
                </a:gradFill>
                <a:ln>
                  <a:solidFill>
                    <a:schemeClr val="tx1">
                      <a:lumMod val="50000"/>
                      <a:lumOff val="50000"/>
                    </a:schemeClr>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796" name="CustomShape 56"/>
                <p:cNvSpPr/>
                <p:nvPr/>
              </p:nvSpPr>
              <p:spPr>
                <a:xfrm>
                  <a:off x="3629880" y="2979000"/>
                  <a:ext cx="177840" cy="303480"/>
                </a:xfrm>
                <a:prstGeom prst="rect">
                  <a:avLst/>
                </a:prstGeom>
                <a:gradFill rotWithShape="0">
                  <a:gsLst>
                    <a:gs pos="0">
                      <a:srgbClr val="2e75b6"/>
                    </a:gs>
                    <a:gs pos="100000">
                      <a:srgbClr val="7accf4"/>
                    </a:gs>
                  </a:gsLst>
                  <a:lin ang="16200000"/>
                </a:gra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2797" name="CustomShape 57"/>
              <p:cNvSpPr/>
              <p:nvPr/>
            </p:nvSpPr>
            <p:spPr>
              <a:xfrm>
                <a:off x="2136600" y="2936880"/>
                <a:ext cx="165492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ffffff"/>
                    </a:solidFill>
                    <a:latin typeface="Calibri"/>
                    <a:ea typeface="DejaVu Sans"/>
                  </a:rPr>
                  <a:t>reliable channel</a:t>
                </a:r>
                <a:endParaRPr b="0" lang="en-US" sz="1800" spc="-1" strike="noStrike">
                  <a:latin typeface="Arial"/>
                </a:endParaRPr>
              </a:p>
            </p:txBody>
          </p:sp>
        </p:grpSp>
        <p:sp>
          <p:nvSpPr>
            <p:cNvPr id="2798" name="Line 58"/>
            <p:cNvSpPr/>
            <p:nvPr/>
          </p:nvSpPr>
          <p:spPr>
            <a:xfrm>
              <a:off x="555840" y="2838600"/>
              <a:ext cx="1552680" cy="360"/>
            </a:xfrm>
            <a:prstGeom prst="line">
              <a:avLst/>
            </a:prstGeom>
            <a:ln w="22225">
              <a:solidFill>
                <a:srgbClr val="c00000"/>
              </a:solidFill>
            </a:ln>
          </p:spPr>
          <p:style>
            <a:lnRef idx="1">
              <a:schemeClr val="accent1"/>
            </a:lnRef>
            <a:fillRef idx="0">
              <a:schemeClr val="accent1"/>
            </a:fillRef>
            <a:effectRef idx="0">
              <a:schemeClr val="accent1"/>
            </a:effectRef>
            <a:fontRef idx="minor"/>
          </p:style>
        </p:sp>
        <p:sp>
          <p:nvSpPr>
            <p:cNvPr id="2799" name="CustomShape 59"/>
            <p:cNvSpPr/>
            <p:nvPr/>
          </p:nvSpPr>
          <p:spPr>
            <a:xfrm rot="5400000">
              <a:off x="1523880" y="2611080"/>
              <a:ext cx="459720" cy="709200"/>
            </a:xfrm>
            <a:prstGeom prst="bentUpArrow">
              <a:avLst>
                <a:gd name="adj1" fmla="val 7999"/>
                <a:gd name="adj2" fmla="val 16334"/>
                <a:gd name="adj3" fmla="val 21389"/>
              </a:avLst>
            </a:prstGeom>
            <a:solidFill>
              <a:srgbClr val="4472c4"/>
            </a:solidFill>
            <a:ln>
              <a:noFill/>
            </a:ln>
          </p:spPr>
          <p:style>
            <a:lnRef idx="2">
              <a:schemeClr val="accent1">
                <a:shade val="50000"/>
              </a:schemeClr>
            </a:lnRef>
            <a:fillRef idx="1">
              <a:schemeClr val="accent1"/>
            </a:fillRef>
            <a:effectRef idx="0">
              <a:schemeClr val="accent1"/>
            </a:effectRef>
            <a:fontRef idx="minor"/>
          </p:style>
        </p:sp>
        <p:sp>
          <p:nvSpPr>
            <p:cNvPr id="2800" name="Line 60"/>
            <p:cNvSpPr/>
            <p:nvPr/>
          </p:nvSpPr>
          <p:spPr>
            <a:xfrm>
              <a:off x="3833280" y="2838600"/>
              <a:ext cx="1552680" cy="360"/>
            </a:xfrm>
            <a:prstGeom prst="line">
              <a:avLst/>
            </a:prstGeom>
            <a:ln w="22225">
              <a:solidFill>
                <a:srgbClr val="c00000"/>
              </a:solidFill>
            </a:ln>
          </p:spPr>
          <p:style>
            <a:lnRef idx="1">
              <a:schemeClr val="accent1"/>
            </a:lnRef>
            <a:fillRef idx="0">
              <a:schemeClr val="accent1"/>
            </a:fillRef>
            <a:effectRef idx="0">
              <a:schemeClr val="accent1"/>
            </a:effectRef>
            <a:fontRef idx="minor"/>
          </p:style>
        </p:sp>
        <p:sp>
          <p:nvSpPr>
            <p:cNvPr id="2801" name="CustomShape 61"/>
            <p:cNvSpPr/>
            <p:nvPr/>
          </p:nvSpPr>
          <p:spPr>
            <a:xfrm>
              <a:off x="207000" y="2557440"/>
              <a:ext cx="97812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application</a:t>
              </a:r>
              <a:endParaRPr b="0" lang="en-US" sz="1400" spc="-1" strike="noStrike">
                <a:latin typeface="Arial"/>
              </a:endParaRPr>
            </a:p>
          </p:txBody>
        </p:sp>
        <p:sp>
          <p:nvSpPr>
            <p:cNvPr id="2802" name="CustomShape 62"/>
            <p:cNvSpPr/>
            <p:nvPr/>
          </p:nvSpPr>
          <p:spPr>
            <a:xfrm>
              <a:off x="294480" y="2785320"/>
              <a:ext cx="85464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transport</a:t>
              </a:r>
              <a:endParaRPr b="0" lang="en-US" sz="1400" spc="-1" strike="noStrike">
                <a:latin typeface="Arial"/>
              </a:endParaRPr>
            </a:p>
          </p:txBody>
        </p:sp>
        <p:sp>
          <p:nvSpPr>
            <p:cNvPr id="2803" name="CustomShape 63"/>
            <p:cNvSpPr/>
            <p:nvPr/>
          </p:nvSpPr>
          <p:spPr>
            <a:xfrm flipH="1">
              <a:off x="1229760" y="3524040"/>
              <a:ext cx="3700800" cy="4554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DejaVu Sans"/>
                </a:rPr>
                <a:t>reliable service </a:t>
              </a:r>
              <a:r>
                <a:rPr b="0" i="1" lang="en-US" sz="2400" spc="-1" strike="noStrike">
                  <a:solidFill>
                    <a:srgbClr val="c00000"/>
                  </a:solidFill>
                  <a:latin typeface="Calibri"/>
                  <a:ea typeface="DejaVu Sans"/>
                </a:rPr>
                <a:t>abstraction</a:t>
              </a:r>
              <a:endParaRPr b="0" lang="en-US" sz="2400" spc="-1" strike="noStrike">
                <a:latin typeface="Arial"/>
              </a:endParaRPr>
            </a:p>
          </p:txBody>
        </p:sp>
      </p:grpSp>
      <p:sp>
        <p:nvSpPr>
          <p:cNvPr id="2804" name="CustomShape 64"/>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2FB6479F-C295-4B2A-B357-2C678099CB42}" type="slidenum">
              <a:rPr b="0" lang="en-US" sz="1100" spc="-1" strike="noStrike">
                <a:solidFill>
                  <a:srgbClr val="404040"/>
                </a:solidFill>
                <a:latin typeface="Calibri"/>
                <a:ea typeface="DejaVu Sans"/>
              </a:rPr>
              <a:t>38</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5"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a3"/>
                </a:solidFill>
                <a:latin typeface="Calibri Light"/>
                <a:ea typeface="DejaVu Sans"/>
              </a:rPr>
              <a:t>Principles of reliable data transfer </a:t>
            </a:r>
            <a:endParaRPr b="0" lang="en-US" sz="4400" spc="-1" strike="noStrike">
              <a:latin typeface="Arial"/>
            </a:endParaRPr>
          </a:p>
        </p:txBody>
      </p:sp>
      <p:grpSp>
        <p:nvGrpSpPr>
          <p:cNvPr id="2806" name="Group 2"/>
          <p:cNvGrpSpPr/>
          <p:nvPr/>
        </p:nvGrpSpPr>
        <p:grpSpPr>
          <a:xfrm>
            <a:off x="6233400" y="1900800"/>
            <a:ext cx="5591160" cy="4089600"/>
            <a:chOff x="6233400" y="1900800"/>
            <a:chExt cx="5591160" cy="4089600"/>
          </a:xfrm>
        </p:grpSpPr>
        <p:grpSp>
          <p:nvGrpSpPr>
            <p:cNvPr id="2807" name="Group 3"/>
            <p:cNvGrpSpPr/>
            <p:nvPr/>
          </p:nvGrpSpPr>
          <p:grpSpPr>
            <a:xfrm>
              <a:off x="6944760" y="2081880"/>
              <a:ext cx="1242360" cy="591480"/>
              <a:chOff x="6944760" y="2081880"/>
              <a:chExt cx="1242360" cy="591480"/>
            </a:xfrm>
          </p:grpSpPr>
          <p:sp>
            <p:nvSpPr>
              <p:cNvPr id="2808" name="CustomShape 4"/>
              <p:cNvSpPr/>
              <p:nvPr/>
            </p:nvSpPr>
            <p:spPr>
              <a:xfrm>
                <a:off x="6944760" y="2081880"/>
                <a:ext cx="1242360" cy="591480"/>
              </a:xfrm>
              <a:prstGeom prst="ellipse">
                <a:avLst/>
              </a:prstGeom>
              <a:solidFill>
                <a:srgbClr val="ccffff"/>
              </a:solidFill>
              <a:ln w="9525">
                <a:solidFill>
                  <a:srgbClr val="000000"/>
                </a:solidFill>
                <a:round/>
              </a:ln>
            </p:spPr>
            <p:style>
              <a:lnRef idx="0"/>
              <a:fillRef idx="0"/>
              <a:effectRef idx="0"/>
              <a:fontRef idx="minor"/>
            </p:style>
          </p:sp>
          <p:sp>
            <p:nvSpPr>
              <p:cNvPr id="2809" name="CustomShape 5"/>
              <p:cNvSpPr/>
              <p:nvPr/>
            </p:nvSpPr>
            <p:spPr>
              <a:xfrm>
                <a:off x="7027920" y="2118600"/>
                <a:ext cx="1104120" cy="52812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0" lang="en-US" sz="1800" spc="-1" strike="noStrike">
                    <a:solidFill>
                      <a:srgbClr val="000000"/>
                    </a:solidFill>
                    <a:latin typeface="Calibri"/>
                    <a:ea typeface="DejaVu Sans"/>
                  </a:rPr>
                  <a:t>sending process</a:t>
                </a:r>
                <a:endParaRPr b="0" lang="en-US" sz="1800" spc="-1" strike="noStrike">
                  <a:latin typeface="Arial"/>
                </a:endParaRPr>
              </a:p>
            </p:txBody>
          </p:sp>
        </p:grpSp>
        <p:grpSp>
          <p:nvGrpSpPr>
            <p:cNvPr id="2810" name="Group 6"/>
            <p:cNvGrpSpPr/>
            <p:nvPr/>
          </p:nvGrpSpPr>
          <p:grpSpPr>
            <a:xfrm>
              <a:off x="7541280" y="2533680"/>
              <a:ext cx="574560" cy="333000"/>
              <a:chOff x="7541280" y="2533680"/>
              <a:chExt cx="574560" cy="333000"/>
            </a:xfrm>
          </p:grpSpPr>
          <p:sp>
            <p:nvSpPr>
              <p:cNvPr id="2811" name="CustomShape 7"/>
              <p:cNvSpPr/>
              <p:nvPr/>
            </p:nvSpPr>
            <p:spPr>
              <a:xfrm>
                <a:off x="7601400" y="2600640"/>
                <a:ext cx="426960" cy="21276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p:style>
          </p:sp>
          <p:sp>
            <p:nvSpPr>
              <p:cNvPr id="2812" name="CustomShape 8"/>
              <p:cNvSpPr/>
              <p:nvPr/>
            </p:nvSpPr>
            <p:spPr>
              <a:xfrm>
                <a:off x="7541280" y="2533680"/>
                <a:ext cx="574560" cy="3330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ffffff"/>
                    </a:solidFill>
                    <a:latin typeface="Calibri"/>
                    <a:ea typeface="DejaVu Sans"/>
                  </a:rPr>
                  <a:t>data</a:t>
                </a:r>
                <a:endParaRPr b="0" lang="en-US" sz="1600" spc="-1" strike="noStrike">
                  <a:latin typeface="Arial"/>
                </a:endParaRPr>
              </a:p>
            </p:txBody>
          </p:sp>
        </p:grpSp>
        <p:grpSp>
          <p:nvGrpSpPr>
            <p:cNvPr id="2813" name="Group 9"/>
            <p:cNvGrpSpPr/>
            <p:nvPr/>
          </p:nvGrpSpPr>
          <p:grpSpPr>
            <a:xfrm>
              <a:off x="6680520" y="1962360"/>
              <a:ext cx="542880" cy="509760"/>
              <a:chOff x="6680520" y="1962360"/>
              <a:chExt cx="542880" cy="509760"/>
            </a:xfrm>
          </p:grpSpPr>
          <p:pic>
            <p:nvPicPr>
              <p:cNvPr id="2814" name="Picture 195" descr="desktop_computer_stylized_medium"/>
              <p:cNvPicPr/>
              <p:nvPr/>
            </p:nvPicPr>
            <p:blipFill>
              <a:blip r:embed="rId1"/>
              <a:stretch/>
            </p:blipFill>
            <p:spPr>
              <a:xfrm flipH="1">
                <a:off x="6680520" y="1962360"/>
                <a:ext cx="542880" cy="509760"/>
              </a:xfrm>
              <a:prstGeom prst="rect">
                <a:avLst/>
              </a:prstGeom>
              <a:ln w="0">
                <a:noFill/>
              </a:ln>
            </p:spPr>
          </p:pic>
          <p:sp>
            <p:nvSpPr>
              <p:cNvPr id="2815" name="CustomShape 10"/>
              <p:cNvSpPr/>
              <p:nvPr/>
            </p:nvSpPr>
            <p:spPr>
              <a:xfrm flipH="1">
                <a:off x="6908040" y="2011320"/>
                <a:ext cx="262800" cy="2322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2816" name="Group 11"/>
            <p:cNvGrpSpPr/>
            <p:nvPr/>
          </p:nvGrpSpPr>
          <p:grpSpPr>
            <a:xfrm>
              <a:off x="10189800" y="2032920"/>
              <a:ext cx="1242360" cy="591480"/>
              <a:chOff x="10189800" y="2032920"/>
              <a:chExt cx="1242360" cy="591480"/>
            </a:xfrm>
          </p:grpSpPr>
          <p:sp>
            <p:nvSpPr>
              <p:cNvPr id="2817" name="CustomShape 12"/>
              <p:cNvSpPr/>
              <p:nvPr/>
            </p:nvSpPr>
            <p:spPr>
              <a:xfrm>
                <a:off x="10189800" y="2032920"/>
                <a:ext cx="1242360" cy="591480"/>
              </a:xfrm>
              <a:prstGeom prst="ellipse">
                <a:avLst/>
              </a:prstGeom>
              <a:solidFill>
                <a:srgbClr val="ccffff"/>
              </a:solidFill>
              <a:ln w="9525">
                <a:solidFill>
                  <a:srgbClr val="000000"/>
                </a:solidFill>
                <a:round/>
              </a:ln>
            </p:spPr>
            <p:style>
              <a:lnRef idx="0"/>
              <a:fillRef idx="0"/>
              <a:effectRef idx="0"/>
              <a:fontRef idx="minor"/>
            </p:style>
          </p:sp>
          <p:sp>
            <p:nvSpPr>
              <p:cNvPr id="2818" name="CustomShape 13"/>
              <p:cNvSpPr/>
              <p:nvPr/>
            </p:nvSpPr>
            <p:spPr>
              <a:xfrm>
                <a:off x="10272960" y="2069640"/>
                <a:ext cx="1104120" cy="52812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0" lang="en-US" sz="1800" spc="-1" strike="noStrike">
                    <a:solidFill>
                      <a:srgbClr val="000000"/>
                    </a:solidFill>
                    <a:latin typeface="Calibri"/>
                    <a:ea typeface="DejaVu Sans"/>
                  </a:rPr>
                  <a:t>receiving process</a:t>
                </a:r>
                <a:endParaRPr b="0" lang="en-US" sz="1800" spc="-1" strike="noStrike">
                  <a:latin typeface="Arial"/>
                </a:endParaRPr>
              </a:p>
            </p:txBody>
          </p:sp>
        </p:grpSp>
        <p:grpSp>
          <p:nvGrpSpPr>
            <p:cNvPr id="2819" name="Group 14"/>
            <p:cNvGrpSpPr/>
            <p:nvPr/>
          </p:nvGrpSpPr>
          <p:grpSpPr>
            <a:xfrm>
              <a:off x="10248840" y="2505960"/>
              <a:ext cx="574560" cy="333000"/>
              <a:chOff x="10248840" y="2505960"/>
              <a:chExt cx="574560" cy="333000"/>
            </a:xfrm>
          </p:grpSpPr>
          <p:sp>
            <p:nvSpPr>
              <p:cNvPr id="2820" name="CustomShape 15"/>
              <p:cNvSpPr/>
              <p:nvPr/>
            </p:nvSpPr>
            <p:spPr>
              <a:xfrm>
                <a:off x="10314720" y="2572560"/>
                <a:ext cx="426960" cy="21276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p:style>
          </p:sp>
          <p:sp>
            <p:nvSpPr>
              <p:cNvPr id="2821" name="CustomShape 16"/>
              <p:cNvSpPr/>
              <p:nvPr/>
            </p:nvSpPr>
            <p:spPr>
              <a:xfrm>
                <a:off x="10248840" y="2505960"/>
                <a:ext cx="574560" cy="3330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ffffff"/>
                    </a:solidFill>
                    <a:latin typeface="Calibri"/>
                    <a:ea typeface="DejaVu Sans"/>
                  </a:rPr>
                  <a:t>data</a:t>
                </a:r>
                <a:endParaRPr b="0" lang="en-US" sz="1600" spc="-1" strike="noStrike">
                  <a:latin typeface="Arial"/>
                </a:endParaRPr>
              </a:p>
            </p:txBody>
          </p:sp>
        </p:grpSp>
        <p:grpSp>
          <p:nvGrpSpPr>
            <p:cNvPr id="2822" name="Group 17"/>
            <p:cNvGrpSpPr/>
            <p:nvPr/>
          </p:nvGrpSpPr>
          <p:grpSpPr>
            <a:xfrm>
              <a:off x="11287440" y="1900800"/>
              <a:ext cx="227880" cy="464400"/>
              <a:chOff x="11287440" y="1900800"/>
              <a:chExt cx="227880" cy="464400"/>
            </a:xfrm>
          </p:grpSpPr>
          <p:sp>
            <p:nvSpPr>
              <p:cNvPr id="2823" name="CustomShape 18"/>
              <p:cNvSpPr/>
              <p:nvPr/>
            </p:nvSpPr>
            <p:spPr>
              <a:xfrm>
                <a:off x="11469960" y="1901520"/>
                <a:ext cx="43200" cy="4428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2824" name="CustomShape 19"/>
              <p:cNvSpPr/>
              <p:nvPr/>
            </p:nvSpPr>
            <p:spPr>
              <a:xfrm>
                <a:off x="11297520" y="1900800"/>
                <a:ext cx="167760" cy="4420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2825" name="CustomShape 20"/>
              <p:cNvSpPr/>
              <p:nvPr/>
            </p:nvSpPr>
            <p:spPr>
              <a:xfrm>
                <a:off x="11478240" y="1928520"/>
                <a:ext cx="24840" cy="4093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2826" name="CustomShape 21"/>
              <p:cNvSpPr/>
              <p:nvPr/>
            </p:nvSpPr>
            <p:spPr>
              <a:xfrm>
                <a:off x="11472480" y="2136960"/>
                <a:ext cx="39960" cy="34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827" name="CustomShape 22"/>
              <p:cNvSpPr/>
              <p:nvPr/>
            </p:nvSpPr>
            <p:spPr>
              <a:xfrm>
                <a:off x="11298600" y="1952280"/>
                <a:ext cx="94320" cy="7200"/>
              </a:xfrm>
              <a:prstGeom prst="rect">
                <a:avLst/>
              </a:prstGeom>
              <a:solidFill>
                <a:srgbClr val="000000"/>
              </a:solidFill>
              <a:ln w="9525">
                <a:solidFill>
                  <a:srgbClr val="000000"/>
                </a:solidFill>
                <a:miter/>
              </a:ln>
            </p:spPr>
            <p:style>
              <a:lnRef idx="0"/>
              <a:fillRef idx="0"/>
              <a:effectRef idx="0"/>
              <a:fontRef idx="minor"/>
            </p:style>
          </p:sp>
          <p:grpSp>
            <p:nvGrpSpPr>
              <p:cNvPr id="2828" name="Group 23"/>
              <p:cNvGrpSpPr/>
              <p:nvPr/>
            </p:nvGrpSpPr>
            <p:grpSpPr>
              <a:xfrm>
                <a:off x="11386440" y="1947240"/>
                <a:ext cx="91440" cy="25920"/>
                <a:chOff x="11386440" y="1947240"/>
                <a:chExt cx="91440" cy="25920"/>
              </a:xfrm>
            </p:grpSpPr>
            <p:sp>
              <p:nvSpPr>
                <p:cNvPr id="2829" name="CustomShape 24"/>
                <p:cNvSpPr/>
                <p:nvPr/>
              </p:nvSpPr>
              <p:spPr>
                <a:xfrm>
                  <a:off x="11386440" y="1947240"/>
                  <a:ext cx="91440" cy="25920"/>
                </a:xfrm>
                <a:prstGeom prst="roundRect">
                  <a:avLst>
                    <a:gd name="adj" fmla="val 50000"/>
                  </a:avLst>
                </a:prstGeom>
                <a:solidFill>
                  <a:srgbClr val="000000"/>
                </a:solidFill>
                <a:ln w="0">
                  <a:noFill/>
                </a:ln>
              </p:spPr>
              <p:style>
                <a:lnRef idx="0"/>
                <a:fillRef idx="0"/>
                <a:effectRef idx="0"/>
                <a:fontRef idx="minor"/>
              </p:style>
            </p:sp>
            <p:sp>
              <p:nvSpPr>
                <p:cNvPr id="2830" name="CustomShape 25"/>
                <p:cNvSpPr/>
                <p:nvPr/>
              </p:nvSpPr>
              <p:spPr>
                <a:xfrm>
                  <a:off x="11388240" y="1950480"/>
                  <a:ext cx="8712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831" name="CustomShape 26"/>
              <p:cNvSpPr/>
              <p:nvPr/>
            </p:nvSpPr>
            <p:spPr>
              <a:xfrm>
                <a:off x="11300760" y="2015280"/>
                <a:ext cx="94320" cy="7200"/>
              </a:xfrm>
              <a:prstGeom prst="rect">
                <a:avLst/>
              </a:prstGeom>
              <a:solidFill>
                <a:srgbClr val="000000"/>
              </a:solidFill>
              <a:ln w="9525">
                <a:solidFill>
                  <a:srgbClr val="000000"/>
                </a:solidFill>
                <a:miter/>
              </a:ln>
            </p:spPr>
            <p:style>
              <a:lnRef idx="0"/>
              <a:fillRef idx="0"/>
              <a:effectRef idx="0"/>
              <a:fontRef idx="minor"/>
            </p:style>
          </p:sp>
          <p:grpSp>
            <p:nvGrpSpPr>
              <p:cNvPr id="2832" name="Group 27"/>
              <p:cNvGrpSpPr/>
              <p:nvPr/>
            </p:nvGrpSpPr>
            <p:grpSpPr>
              <a:xfrm>
                <a:off x="11385360" y="2011320"/>
                <a:ext cx="91440" cy="28080"/>
                <a:chOff x="11385360" y="2011320"/>
                <a:chExt cx="91440" cy="28080"/>
              </a:xfrm>
            </p:grpSpPr>
            <p:sp>
              <p:nvSpPr>
                <p:cNvPr id="2833" name="CustomShape 28"/>
                <p:cNvSpPr/>
                <p:nvPr/>
              </p:nvSpPr>
              <p:spPr>
                <a:xfrm>
                  <a:off x="11385360" y="2011320"/>
                  <a:ext cx="91440" cy="28080"/>
                </a:xfrm>
                <a:prstGeom prst="roundRect">
                  <a:avLst>
                    <a:gd name="adj" fmla="val 50000"/>
                  </a:avLst>
                </a:prstGeom>
                <a:solidFill>
                  <a:srgbClr val="000000"/>
                </a:solidFill>
                <a:ln w="0">
                  <a:noFill/>
                </a:ln>
              </p:spPr>
              <p:style>
                <a:lnRef idx="0"/>
                <a:fillRef idx="0"/>
                <a:effectRef idx="0"/>
                <a:fontRef idx="minor"/>
              </p:style>
            </p:sp>
            <p:sp>
              <p:nvSpPr>
                <p:cNvPr id="2834" name="CustomShape 29"/>
                <p:cNvSpPr/>
                <p:nvPr/>
              </p:nvSpPr>
              <p:spPr>
                <a:xfrm>
                  <a:off x="11387520" y="2014200"/>
                  <a:ext cx="87120" cy="172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835" name="CustomShape 30"/>
              <p:cNvSpPr/>
              <p:nvPr/>
            </p:nvSpPr>
            <p:spPr>
              <a:xfrm>
                <a:off x="11299680" y="2081520"/>
                <a:ext cx="94320" cy="7200"/>
              </a:xfrm>
              <a:prstGeom prst="rect">
                <a:avLst/>
              </a:prstGeom>
              <a:solidFill>
                <a:srgbClr val="000000"/>
              </a:solidFill>
              <a:ln w="9525">
                <a:solidFill>
                  <a:srgbClr val="000000"/>
                </a:solidFill>
                <a:miter/>
              </a:ln>
            </p:spPr>
            <p:style>
              <a:lnRef idx="0"/>
              <a:fillRef idx="0"/>
              <a:effectRef idx="0"/>
              <a:fontRef idx="minor"/>
            </p:style>
          </p:sp>
          <p:sp>
            <p:nvSpPr>
              <p:cNvPr id="2836" name="CustomShape 31"/>
              <p:cNvSpPr/>
              <p:nvPr/>
            </p:nvSpPr>
            <p:spPr>
              <a:xfrm>
                <a:off x="11301480" y="2139480"/>
                <a:ext cx="93240" cy="7200"/>
              </a:xfrm>
              <a:prstGeom prst="rect">
                <a:avLst/>
              </a:prstGeom>
              <a:solidFill>
                <a:srgbClr val="000000"/>
              </a:solidFill>
              <a:ln w="9525">
                <a:solidFill>
                  <a:srgbClr val="000000"/>
                </a:solidFill>
                <a:miter/>
              </a:ln>
            </p:spPr>
            <p:style>
              <a:lnRef idx="0"/>
              <a:fillRef idx="0"/>
              <a:effectRef idx="0"/>
              <a:fontRef idx="minor"/>
            </p:style>
          </p:sp>
          <p:grpSp>
            <p:nvGrpSpPr>
              <p:cNvPr id="2837" name="Group 32"/>
              <p:cNvGrpSpPr/>
              <p:nvPr/>
            </p:nvGrpSpPr>
            <p:grpSpPr>
              <a:xfrm>
                <a:off x="11383200" y="2134440"/>
                <a:ext cx="92160" cy="27000"/>
                <a:chOff x="11383200" y="2134440"/>
                <a:chExt cx="92160" cy="27000"/>
              </a:xfrm>
            </p:grpSpPr>
            <p:sp>
              <p:nvSpPr>
                <p:cNvPr id="2838" name="CustomShape 33"/>
                <p:cNvSpPr/>
                <p:nvPr/>
              </p:nvSpPr>
              <p:spPr>
                <a:xfrm>
                  <a:off x="11383200" y="2134440"/>
                  <a:ext cx="92160" cy="27000"/>
                </a:xfrm>
                <a:prstGeom prst="roundRect">
                  <a:avLst>
                    <a:gd name="adj" fmla="val 50000"/>
                  </a:avLst>
                </a:prstGeom>
                <a:solidFill>
                  <a:srgbClr val="000000"/>
                </a:solidFill>
                <a:ln w="0">
                  <a:noFill/>
                </a:ln>
              </p:spPr>
              <p:style>
                <a:lnRef idx="0"/>
                <a:fillRef idx="0"/>
                <a:effectRef idx="0"/>
                <a:fontRef idx="minor"/>
              </p:style>
            </p:sp>
            <p:sp>
              <p:nvSpPr>
                <p:cNvPr id="2839" name="CustomShape 34"/>
                <p:cNvSpPr/>
                <p:nvPr/>
              </p:nvSpPr>
              <p:spPr>
                <a:xfrm>
                  <a:off x="11385360" y="2137320"/>
                  <a:ext cx="88200" cy="205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840" name="CustomShape 35"/>
              <p:cNvSpPr/>
              <p:nvPr/>
            </p:nvSpPr>
            <p:spPr>
              <a:xfrm>
                <a:off x="11473200" y="2081160"/>
                <a:ext cx="39960" cy="34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2841" name="Group 36"/>
              <p:cNvGrpSpPr/>
              <p:nvPr/>
            </p:nvGrpSpPr>
            <p:grpSpPr>
              <a:xfrm>
                <a:off x="11384280" y="2075400"/>
                <a:ext cx="91440" cy="24840"/>
                <a:chOff x="11384280" y="2075400"/>
                <a:chExt cx="91440" cy="24840"/>
              </a:xfrm>
            </p:grpSpPr>
            <p:sp>
              <p:nvSpPr>
                <p:cNvPr id="2842" name="CustomShape 37"/>
                <p:cNvSpPr/>
                <p:nvPr/>
              </p:nvSpPr>
              <p:spPr>
                <a:xfrm>
                  <a:off x="11384280" y="2075400"/>
                  <a:ext cx="91440" cy="24840"/>
                </a:xfrm>
                <a:prstGeom prst="roundRect">
                  <a:avLst>
                    <a:gd name="adj" fmla="val 50000"/>
                  </a:avLst>
                </a:prstGeom>
                <a:solidFill>
                  <a:srgbClr val="000000"/>
                </a:solidFill>
                <a:ln w="0">
                  <a:noFill/>
                </a:ln>
              </p:spPr>
              <p:style>
                <a:lnRef idx="0"/>
                <a:fillRef idx="0"/>
                <a:effectRef idx="0"/>
                <a:fontRef idx="minor"/>
              </p:style>
            </p:sp>
            <p:sp>
              <p:nvSpPr>
                <p:cNvPr id="2843" name="CustomShape 38"/>
                <p:cNvSpPr/>
                <p:nvPr/>
              </p:nvSpPr>
              <p:spPr>
                <a:xfrm>
                  <a:off x="11386440" y="2078640"/>
                  <a:ext cx="87120" cy="183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844" name="CustomShape 39"/>
              <p:cNvSpPr/>
              <p:nvPr/>
            </p:nvSpPr>
            <p:spPr>
              <a:xfrm>
                <a:off x="11467080" y="1900800"/>
                <a:ext cx="8640" cy="4431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2845" name="CustomShape 40"/>
              <p:cNvSpPr/>
              <p:nvPr/>
            </p:nvSpPr>
            <p:spPr>
              <a:xfrm>
                <a:off x="11476800" y="2013480"/>
                <a:ext cx="35640" cy="388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846" name="CustomShape 41"/>
              <p:cNvSpPr/>
              <p:nvPr/>
            </p:nvSpPr>
            <p:spPr>
              <a:xfrm>
                <a:off x="11477520" y="1949760"/>
                <a:ext cx="37080" cy="4428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847" name="CustomShape 42"/>
              <p:cNvSpPr/>
              <p:nvPr/>
            </p:nvSpPr>
            <p:spPr>
              <a:xfrm>
                <a:off x="11509920" y="2325600"/>
                <a:ext cx="5400" cy="16200"/>
              </a:xfrm>
              <a:prstGeom prst="ellipse">
                <a:avLst/>
              </a:prstGeom>
              <a:solidFill>
                <a:srgbClr val="333333"/>
              </a:solidFill>
              <a:ln w="0">
                <a:noFill/>
              </a:ln>
            </p:spPr>
            <p:style>
              <a:lnRef idx="0"/>
              <a:fillRef idx="0"/>
              <a:effectRef idx="0"/>
              <a:fontRef idx="minor"/>
            </p:style>
          </p:sp>
          <p:sp>
            <p:nvSpPr>
              <p:cNvPr id="2848" name="CustomShape 43"/>
              <p:cNvSpPr/>
              <p:nvPr/>
            </p:nvSpPr>
            <p:spPr>
              <a:xfrm>
                <a:off x="11475360" y="2326680"/>
                <a:ext cx="37080" cy="363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2849" name="CustomShape 44"/>
              <p:cNvSpPr/>
              <p:nvPr/>
            </p:nvSpPr>
            <p:spPr>
              <a:xfrm>
                <a:off x="11287440" y="2339280"/>
                <a:ext cx="191160" cy="2592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2850" name="CustomShape 45"/>
              <p:cNvSpPr/>
              <p:nvPr/>
            </p:nvSpPr>
            <p:spPr>
              <a:xfrm>
                <a:off x="11297520" y="2345760"/>
                <a:ext cx="171000" cy="1332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2851" name="CustomShape 46"/>
              <p:cNvSpPr/>
              <p:nvPr/>
            </p:nvSpPr>
            <p:spPr>
              <a:xfrm>
                <a:off x="11314800" y="2281320"/>
                <a:ext cx="23040" cy="25920"/>
              </a:xfrm>
              <a:prstGeom prst="ellipse">
                <a:avLst/>
              </a:prstGeom>
              <a:solidFill>
                <a:srgbClr val="33cc33"/>
              </a:solidFill>
              <a:ln w="0">
                <a:noFill/>
              </a:ln>
            </p:spPr>
            <p:style>
              <a:lnRef idx="0"/>
              <a:fillRef idx="0"/>
              <a:effectRef idx="0"/>
              <a:fontRef idx="minor"/>
            </p:style>
          </p:sp>
          <p:sp>
            <p:nvSpPr>
              <p:cNvPr id="2852" name="CustomShape 47"/>
              <p:cNvSpPr/>
              <p:nvPr/>
            </p:nvSpPr>
            <p:spPr>
              <a:xfrm>
                <a:off x="11343600" y="2281320"/>
                <a:ext cx="23040" cy="25920"/>
              </a:xfrm>
              <a:prstGeom prst="ellipse">
                <a:avLst/>
              </a:prstGeom>
              <a:solidFill>
                <a:srgbClr val="ff0000"/>
              </a:solidFill>
              <a:ln w="0">
                <a:noFill/>
              </a:ln>
            </p:spPr>
            <p:style>
              <a:lnRef idx="0"/>
              <a:fillRef idx="0"/>
              <a:effectRef idx="0"/>
              <a:fontRef idx="minor"/>
            </p:style>
          </p:sp>
          <p:sp>
            <p:nvSpPr>
              <p:cNvPr id="2853" name="CustomShape 48"/>
              <p:cNvSpPr/>
              <p:nvPr/>
            </p:nvSpPr>
            <p:spPr>
              <a:xfrm>
                <a:off x="11372040" y="2281320"/>
                <a:ext cx="23040" cy="24840"/>
              </a:xfrm>
              <a:prstGeom prst="ellipse">
                <a:avLst/>
              </a:prstGeom>
              <a:solidFill>
                <a:srgbClr val="33cc33"/>
              </a:solidFill>
              <a:ln w="0">
                <a:noFill/>
              </a:ln>
            </p:spPr>
            <p:style>
              <a:lnRef idx="0"/>
              <a:fillRef idx="0"/>
              <a:effectRef idx="0"/>
              <a:fontRef idx="minor"/>
            </p:style>
          </p:sp>
          <p:sp>
            <p:nvSpPr>
              <p:cNvPr id="2854" name="CustomShape 49"/>
              <p:cNvSpPr/>
              <p:nvPr/>
            </p:nvSpPr>
            <p:spPr>
              <a:xfrm>
                <a:off x="11436480" y="2175120"/>
                <a:ext cx="11880" cy="145800"/>
              </a:xfrm>
              <a:prstGeom prst="rect">
                <a:avLst/>
              </a:prstGeom>
              <a:solidFill>
                <a:srgbClr val="292929"/>
              </a:solidFill>
              <a:ln w="9525">
                <a:solidFill>
                  <a:srgbClr val="000000"/>
                </a:solidFill>
                <a:miter/>
              </a:ln>
            </p:spPr>
            <p:style>
              <a:lnRef idx="0"/>
              <a:fillRef idx="0"/>
              <a:effectRef idx="0"/>
              <a:fontRef idx="minor"/>
            </p:style>
          </p:sp>
        </p:grpSp>
        <p:sp>
          <p:nvSpPr>
            <p:cNvPr id="2855" name="Line 50"/>
            <p:cNvSpPr/>
            <p:nvPr/>
          </p:nvSpPr>
          <p:spPr>
            <a:xfrm>
              <a:off x="6582240" y="2855160"/>
              <a:ext cx="1688040" cy="360"/>
            </a:xfrm>
            <a:prstGeom prst="line">
              <a:avLst/>
            </a:prstGeom>
            <a:ln w="22225">
              <a:solidFill>
                <a:srgbClr val="c00000"/>
              </a:solidFill>
            </a:ln>
          </p:spPr>
          <p:style>
            <a:lnRef idx="1">
              <a:schemeClr val="accent1"/>
            </a:lnRef>
            <a:fillRef idx="0">
              <a:schemeClr val="accent1"/>
            </a:fillRef>
            <a:effectRef idx="0">
              <a:schemeClr val="accent1"/>
            </a:effectRef>
            <a:fontRef idx="minor"/>
          </p:style>
        </p:sp>
        <p:sp>
          <p:nvSpPr>
            <p:cNvPr id="2856" name="Line 51"/>
            <p:cNvSpPr/>
            <p:nvPr/>
          </p:nvSpPr>
          <p:spPr>
            <a:xfrm>
              <a:off x="10078200" y="2827440"/>
              <a:ext cx="1687680" cy="360"/>
            </a:xfrm>
            <a:prstGeom prst="line">
              <a:avLst/>
            </a:prstGeom>
            <a:ln w="22225">
              <a:solidFill>
                <a:srgbClr val="c00000"/>
              </a:solidFill>
            </a:ln>
          </p:spPr>
          <p:style>
            <a:lnRef idx="1">
              <a:schemeClr val="accent1"/>
            </a:lnRef>
            <a:fillRef idx="0">
              <a:schemeClr val="accent1"/>
            </a:fillRef>
            <a:effectRef idx="0">
              <a:schemeClr val="accent1"/>
            </a:effectRef>
            <a:fontRef idx="minor"/>
          </p:style>
        </p:sp>
        <p:sp>
          <p:nvSpPr>
            <p:cNvPr id="2857" name="CustomShape 52"/>
            <p:cNvSpPr/>
            <p:nvPr/>
          </p:nvSpPr>
          <p:spPr>
            <a:xfrm>
              <a:off x="6233400" y="2574360"/>
              <a:ext cx="97812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application</a:t>
              </a:r>
              <a:endParaRPr b="0" lang="en-US" sz="1400" spc="-1" strike="noStrike">
                <a:latin typeface="Arial"/>
              </a:endParaRPr>
            </a:p>
          </p:txBody>
        </p:sp>
        <p:sp>
          <p:nvSpPr>
            <p:cNvPr id="2858" name="CustomShape 53"/>
            <p:cNvSpPr/>
            <p:nvPr/>
          </p:nvSpPr>
          <p:spPr>
            <a:xfrm>
              <a:off x="6350400" y="2801880"/>
              <a:ext cx="85464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transport</a:t>
              </a:r>
              <a:endParaRPr b="0" lang="en-US" sz="1400" spc="-1" strike="noStrike">
                <a:latin typeface="Arial"/>
              </a:endParaRPr>
            </a:p>
          </p:txBody>
        </p:sp>
        <p:sp>
          <p:nvSpPr>
            <p:cNvPr id="2859" name="CustomShape 54"/>
            <p:cNvSpPr/>
            <p:nvPr/>
          </p:nvSpPr>
          <p:spPr>
            <a:xfrm flipH="1">
              <a:off x="7106760" y="5535000"/>
              <a:ext cx="4654800" cy="4554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DejaVu Sans"/>
                </a:rPr>
                <a:t>reliable service </a:t>
              </a:r>
              <a:r>
                <a:rPr b="0" i="1" lang="en-US" sz="2400" spc="-1" strike="noStrike">
                  <a:solidFill>
                    <a:srgbClr val="c00000"/>
                  </a:solidFill>
                  <a:latin typeface="Calibri"/>
                  <a:ea typeface="DejaVu Sans"/>
                </a:rPr>
                <a:t>implementation</a:t>
              </a:r>
              <a:endParaRPr b="0" lang="en-US" sz="2400" spc="-1" strike="noStrike">
                <a:latin typeface="Arial"/>
              </a:endParaRPr>
            </a:p>
          </p:txBody>
        </p:sp>
        <p:grpSp>
          <p:nvGrpSpPr>
            <p:cNvPr id="2860" name="Group 55"/>
            <p:cNvGrpSpPr/>
            <p:nvPr/>
          </p:nvGrpSpPr>
          <p:grpSpPr>
            <a:xfrm>
              <a:off x="6571440" y="4838040"/>
              <a:ext cx="5253120" cy="476640"/>
              <a:chOff x="6571440" y="4838040"/>
              <a:chExt cx="5253120" cy="476640"/>
            </a:xfrm>
          </p:grpSpPr>
          <p:grpSp>
            <p:nvGrpSpPr>
              <p:cNvPr id="2861" name="Group 56"/>
              <p:cNvGrpSpPr/>
              <p:nvPr/>
            </p:nvGrpSpPr>
            <p:grpSpPr>
              <a:xfrm>
                <a:off x="8161200" y="4950720"/>
                <a:ext cx="2030040" cy="363960"/>
                <a:chOff x="8161200" y="4950720"/>
                <a:chExt cx="2030040" cy="363960"/>
              </a:xfrm>
            </p:grpSpPr>
            <p:grpSp>
              <p:nvGrpSpPr>
                <p:cNvPr id="2862" name="Group 57"/>
                <p:cNvGrpSpPr/>
                <p:nvPr/>
              </p:nvGrpSpPr>
              <p:grpSpPr>
                <a:xfrm>
                  <a:off x="8161200" y="4978800"/>
                  <a:ext cx="2001240" cy="303480"/>
                  <a:chOff x="8161200" y="4978800"/>
                  <a:chExt cx="2001240" cy="303480"/>
                </a:xfrm>
              </p:grpSpPr>
              <p:sp>
                <p:nvSpPr>
                  <p:cNvPr id="2863" name="CustomShape 58"/>
                  <p:cNvSpPr/>
                  <p:nvPr/>
                </p:nvSpPr>
                <p:spPr>
                  <a:xfrm>
                    <a:off x="8214480" y="4978800"/>
                    <a:ext cx="1894320" cy="303480"/>
                  </a:xfrm>
                  <a:prstGeom prst="rect">
                    <a:avLst/>
                  </a:prstGeom>
                  <a:gradFill rotWithShape="0">
                    <a:gsLst>
                      <a:gs pos="0">
                        <a:srgbClr val="2e75b6"/>
                      </a:gs>
                      <a:gs pos="100000">
                        <a:srgbClr val="7accf4"/>
                      </a:gs>
                    </a:gsLst>
                    <a:lin ang="16200000"/>
                  </a:gradFill>
                  <a:ln>
                    <a:solidFill>
                      <a:schemeClr val="tx1">
                        <a:lumMod val="50000"/>
                        <a:lumOff val="50000"/>
                      </a:schemeClr>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64" name="CustomShape 59"/>
                  <p:cNvSpPr/>
                  <p:nvPr/>
                </p:nvSpPr>
                <p:spPr>
                  <a:xfrm>
                    <a:off x="8161200" y="4978800"/>
                    <a:ext cx="104400" cy="303480"/>
                  </a:xfrm>
                  <a:prstGeom prst="ellipse">
                    <a:avLst/>
                  </a:prstGeom>
                  <a:solidFill>
                    <a:srgbClr val="7accf4"/>
                  </a:solidFill>
                  <a:ln>
                    <a:solidFill>
                      <a:schemeClr val="tx1">
                        <a:lumMod val="50000"/>
                        <a:lumOff val="50000"/>
                      </a:schemeClr>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65" name="CustomShape 60"/>
                  <p:cNvSpPr/>
                  <p:nvPr/>
                </p:nvSpPr>
                <p:spPr>
                  <a:xfrm>
                    <a:off x="10058040" y="4978800"/>
                    <a:ext cx="104400" cy="303480"/>
                  </a:xfrm>
                  <a:prstGeom prst="ellipse">
                    <a:avLst/>
                  </a:prstGeom>
                  <a:gradFill rotWithShape="0">
                    <a:gsLst>
                      <a:gs pos="0">
                        <a:srgbClr val="2e75b6"/>
                      </a:gs>
                      <a:gs pos="50000">
                        <a:srgbClr val="7accf4"/>
                      </a:gs>
                      <a:gs pos="100000">
                        <a:srgbClr val="2e75b6"/>
                      </a:gs>
                    </a:gsLst>
                    <a:lin ang="16200000"/>
                  </a:gradFill>
                  <a:ln>
                    <a:solidFill>
                      <a:schemeClr val="tx1">
                        <a:lumMod val="50000"/>
                        <a:lumOff val="50000"/>
                      </a:schemeClr>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66" name="CustomShape 61"/>
                  <p:cNvSpPr/>
                  <p:nvPr/>
                </p:nvSpPr>
                <p:spPr>
                  <a:xfrm>
                    <a:off x="9915480" y="4978800"/>
                    <a:ext cx="193680" cy="303480"/>
                  </a:xfrm>
                  <a:prstGeom prst="rect">
                    <a:avLst/>
                  </a:prstGeom>
                  <a:gradFill rotWithShape="0">
                    <a:gsLst>
                      <a:gs pos="0">
                        <a:srgbClr val="2e75b6"/>
                      </a:gs>
                      <a:gs pos="100000">
                        <a:srgbClr val="7accf4"/>
                      </a:gs>
                    </a:gsLst>
                    <a:lin ang="16200000"/>
                  </a:gra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2867" name="CustomShape 62"/>
                <p:cNvSpPr/>
                <p:nvPr/>
              </p:nvSpPr>
              <p:spPr>
                <a:xfrm>
                  <a:off x="8295480" y="4950720"/>
                  <a:ext cx="18957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ffffff"/>
                      </a:solidFill>
                      <a:latin typeface="Calibri"/>
                      <a:ea typeface="DejaVu Sans"/>
                    </a:rPr>
                    <a:t>unreliable channel</a:t>
                  </a:r>
                  <a:endParaRPr b="0" lang="en-US" sz="1800" spc="-1" strike="noStrike">
                    <a:latin typeface="Arial"/>
                  </a:endParaRPr>
                </a:p>
              </p:txBody>
            </p:sp>
          </p:grpSp>
          <p:sp>
            <p:nvSpPr>
              <p:cNvPr id="2868" name="Line 63"/>
              <p:cNvSpPr/>
              <p:nvPr/>
            </p:nvSpPr>
            <p:spPr>
              <a:xfrm>
                <a:off x="6571440" y="4838040"/>
                <a:ext cx="1688040" cy="360"/>
              </a:xfrm>
              <a:prstGeom prst="line">
                <a:avLst/>
              </a:prstGeom>
              <a:ln w="22225">
                <a:solidFill>
                  <a:srgbClr val="c00000"/>
                </a:solidFill>
              </a:ln>
            </p:spPr>
            <p:style>
              <a:lnRef idx="1">
                <a:schemeClr val="accent1"/>
              </a:lnRef>
              <a:fillRef idx="0">
                <a:schemeClr val="accent1"/>
              </a:fillRef>
              <a:effectRef idx="0">
                <a:schemeClr val="accent1"/>
              </a:effectRef>
              <a:fontRef idx="minor"/>
            </p:style>
          </p:sp>
          <p:sp>
            <p:nvSpPr>
              <p:cNvPr id="2869" name="Line 64"/>
              <p:cNvSpPr/>
              <p:nvPr/>
            </p:nvSpPr>
            <p:spPr>
              <a:xfrm>
                <a:off x="10136160" y="4838040"/>
                <a:ext cx="1688400" cy="360"/>
              </a:xfrm>
              <a:prstGeom prst="line">
                <a:avLst/>
              </a:prstGeom>
              <a:ln w="22225">
                <a:solidFill>
                  <a:srgbClr val="c00000"/>
                </a:solidFill>
              </a:ln>
            </p:spPr>
            <p:style>
              <a:lnRef idx="1">
                <a:schemeClr val="accent1"/>
              </a:lnRef>
              <a:fillRef idx="0">
                <a:schemeClr val="accent1"/>
              </a:fillRef>
              <a:effectRef idx="0">
                <a:schemeClr val="accent1"/>
              </a:effectRef>
              <a:fontRef idx="minor"/>
            </p:style>
          </p:sp>
        </p:grpSp>
        <p:sp>
          <p:nvSpPr>
            <p:cNvPr id="2870" name="CustomShape 65"/>
            <p:cNvSpPr/>
            <p:nvPr/>
          </p:nvSpPr>
          <p:spPr>
            <a:xfrm>
              <a:off x="6417720" y="4816440"/>
              <a:ext cx="7848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network</a:t>
              </a:r>
              <a:endParaRPr b="0" lang="en-US" sz="1400" spc="-1" strike="noStrike">
                <a:latin typeface="Arial"/>
              </a:endParaRPr>
            </a:p>
          </p:txBody>
        </p:sp>
        <p:sp>
          <p:nvSpPr>
            <p:cNvPr id="2871" name="CustomShape 66"/>
            <p:cNvSpPr/>
            <p:nvPr/>
          </p:nvSpPr>
          <p:spPr>
            <a:xfrm>
              <a:off x="6365160" y="4560480"/>
              <a:ext cx="85464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transport</a:t>
              </a:r>
              <a:endParaRPr b="0" lang="en-US" sz="1400" spc="-1" strike="noStrike">
                <a:latin typeface="Arial"/>
              </a:endParaRPr>
            </a:p>
          </p:txBody>
        </p:sp>
        <p:sp>
          <p:nvSpPr>
            <p:cNvPr id="2872" name="CustomShape 67"/>
            <p:cNvSpPr/>
            <p:nvPr/>
          </p:nvSpPr>
          <p:spPr>
            <a:xfrm>
              <a:off x="7533000" y="2752920"/>
              <a:ext cx="360" cy="401040"/>
            </a:xfrm>
            <a:custGeom>
              <a:avLst/>
              <a:gdLst/>
              <a:ahLst/>
              <a:rect l="l" t="t" r="r" b="b"/>
              <a:pathLst>
                <a:path w="21600" h="21600">
                  <a:moveTo>
                    <a:pt x="0" y="0"/>
                  </a:moveTo>
                  <a:lnTo>
                    <a:pt x="21600" y="21600"/>
                  </a:lnTo>
                </a:path>
              </a:pathLst>
            </a:custGeom>
            <a:noFill/>
            <a:ln w="47625">
              <a:solidFill>
                <a:srgbClr val="4472c4"/>
              </a:solidFill>
              <a:tailEnd len="med" type="triangle" w="med"/>
            </a:ln>
          </p:spPr>
          <p:style>
            <a:lnRef idx="1">
              <a:schemeClr val="accent1"/>
            </a:lnRef>
            <a:fillRef idx="0">
              <a:schemeClr val="accent1"/>
            </a:fillRef>
            <a:effectRef idx="0">
              <a:schemeClr val="accent1"/>
            </a:effectRef>
            <a:fontRef idx="minor"/>
          </p:style>
        </p:sp>
        <p:sp>
          <p:nvSpPr>
            <p:cNvPr id="2873" name="CustomShape 68"/>
            <p:cNvSpPr/>
            <p:nvPr/>
          </p:nvSpPr>
          <p:spPr>
            <a:xfrm flipV="1">
              <a:off x="10866960" y="2687040"/>
              <a:ext cx="360" cy="437040"/>
            </a:xfrm>
            <a:custGeom>
              <a:avLst/>
              <a:gdLst/>
              <a:ahLst/>
              <a:rect l="l" t="t" r="r" b="b"/>
              <a:pathLst>
                <a:path w="21600" h="21600">
                  <a:moveTo>
                    <a:pt x="0" y="0"/>
                  </a:moveTo>
                  <a:lnTo>
                    <a:pt x="21600" y="21600"/>
                  </a:lnTo>
                </a:path>
              </a:pathLst>
            </a:custGeom>
            <a:noFill/>
            <a:ln w="47625">
              <a:solidFill>
                <a:srgbClr val="4472c4"/>
              </a:solidFill>
              <a:tailEnd len="med" type="triangle" w="med"/>
            </a:ln>
          </p:spPr>
          <p:style>
            <a:lnRef idx="1">
              <a:schemeClr val="accent1"/>
            </a:lnRef>
            <a:fillRef idx="0">
              <a:schemeClr val="accent1"/>
            </a:fillRef>
            <a:effectRef idx="0">
              <a:schemeClr val="accent1"/>
            </a:effectRef>
            <a:fontRef idx="minor"/>
          </p:style>
        </p:sp>
        <p:sp>
          <p:nvSpPr>
            <p:cNvPr id="2874" name="CustomShape 69"/>
            <p:cNvSpPr/>
            <p:nvPr/>
          </p:nvSpPr>
          <p:spPr>
            <a:xfrm>
              <a:off x="6584400" y="3360600"/>
              <a:ext cx="1894320" cy="82944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1800" spc="-1" strike="noStrike">
                  <a:solidFill>
                    <a:srgbClr val="000000"/>
                  </a:solidFill>
                  <a:latin typeface="Calibri"/>
                  <a:ea typeface="DejaVu Sans"/>
                </a:rPr>
                <a:t>sender-side of</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Calibri"/>
                  <a:ea typeface="DejaVu Sans"/>
                </a:rPr>
                <a:t>reliable data transfer protocol</a:t>
              </a:r>
              <a:endParaRPr b="0" lang="en-US" sz="1800" spc="-1" strike="noStrike">
                <a:latin typeface="Arial"/>
              </a:endParaRPr>
            </a:p>
          </p:txBody>
        </p:sp>
        <p:sp>
          <p:nvSpPr>
            <p:cNvPr id="2875" name="CustomShape 70"/>
            <p:cNvSpPr/>
            <p:nvPr/>
          </p:nvSpPr>
          <p:spPr>
            <a:xfrm>
              <a:off x="9915120" y="3363120"/>
              <a:ext cx="1894320" cy="82944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1800" spc="-1" strike="noStrike">
                  <a:solidFill>
                    <a:srgbClr val="000000"/>
                  </a:solidFill>
                  <a:latin typeface="Calibri"/>
                  <a:ea typeface="DejaVu Sans"/>
                </a:rPr>
                <a:t>receiver-side</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Calibri"/>
                  <a:ea typeface="DejaVu Sans"/>
                </a:rPr>
                <a:t>of reliable data transfer protocol</a:t>
              </a:r>
              <a:endParaRPr b="0" lang="en-US" sz="1800" spc="-1" strike="noStrike">
                <a:latin typeface="Arial"/>
              </a:endParaRPr>
            </a:p>
          </p:txBody>
        </p:sp>
        <p:grpSp>
          <p:nvGrpSpPr>
            <p:cNvPr id="2876" name="Group 71"/>
            <p:cNvGrpSpPr/>
            <p:nvPr/>
          </p:nvGrpSpPr>
          <p:grpSpPr>
            <a:xfrm>
              <a:off x="7535160" y="4559760"/>
              <a:ext cx="632160" cy="632160"/>
              <a:chOff x="7535160" y="4559760"/>
              <a:chExt cx="632160" cy="632160"/>
            </a:xfrm>
          </p:grpSpPr>
          <p:sp>
            <p:nvSpPr>
              <p:cNvPr id="2877" name="Line 72"/>
              <p:cNvSpPr/>
              <p:nvPr/>
            </p:nvSpPr>
            <p:spPr>
              <a:xfrm>
                <a:off x="7544880" y="4559760"/>
                <a:ext cx="360" cy="632160"/>
              </a:xfrm>
              <a:prstGeom prst="line">
                <a:avLst/>
              </a:prstGeom>
              <a:ln w="47625">
                <a:solidFill>
                  <a:srgbClr val="3c6cdf"/>
                </a:solidFill>
                <a:headEnd len="med" type="triangle" w="med"/>
              </a:ln>
            </p:spPr>
            <p:style>
              <a:lnRef idx="1">
                <a:schemeClr val="accent1"/>
              </a:lnRef>
              <a:fillRef idx="0">
                <a:schemeClr val="accent1"/>
              </a:fillRef>
              <a:effectRef idx="0">
                <a:schemeClr val="accent1"/>
              </a:effectRef>
              <a:fontRef idx="minor"/>
            </p:style>
          </p:sp>
          <p:sp>
            <p:nvSpPr>
              <p:cNvPr id="2878" name="Line 73"/>
              <p:cNvSpPr/>
              <p:nvPr/>
            </p:nvSpPr>
            <p:spPr>
              <a:xfrm flipH="1">
                <a:off x="7535160" y="5168160"/>
                <a:ext cx="632160" cy="360"/>
              </a:xfrm>
              <a:prstGeom prst="line">
                <a:avLst/>
              </a:prstGeom>
              <a:ln w="47625">
                <a:solidFill>
                  <a:srgbClr val="3c6cdf"/>
                </a:solidFill>
                <a:headEnd len="med" type="triangle" w="med"/>
              </a:ln>
            </p:spPr>
            <p:style>
              <a:lnRef idx="1">
                <a:schemeClr val="accent1"/>
              </a:lnRef>
              <a:fillRef idx="0">
                <a:schemeClr val="accent1"/>
              </a:fillRef>
              <a:effectRef idx="0">
                <a:schemeClr val="accent1"/>
              </a:effectRef>
              <a:fontRef idx="minor"/>
            </p:style>
          </p:sp>
        </p:grpSp>
        <p:grpSp>
          <p:nvGrpSpPr>
            <p:cNvPr id="2879" name="Group 74"/>
            <p:cNvGrpSpPr/>
            <p:nvPr/>
          </p:nvGrpSpPr>
          <p:grpSpPr>
            <a:xfrm>
              <a:off x="10248480" y="4555080"/>
              <a:ext cx="631800" cy="631800"/>
              <a:chOff x="10248480" y="4555080"/>
              <a:chExt cx="631800" cy="631800"/>
            </a:xfrm>
          </p:grpSpPr>
          <p:sp>
            <p:nvSpPr>
              <p:cNvPr id="2880" name="Line 75"/>
              <p:cNvSpPr/>
              <p:nvPr/>
            </p:nvSpPr>
            <p:spPr>
              <a:xfrm>
                <a:off x="10248480" y="5167080"/>
                <a:ext cx="631800" cy="360"/>
              </a:xfrm>
              <a:prstGeom prst="line">
                <a:avLst/>
              </a:prstGeom>
              <a:ln w="47625">
                <a:solidFill>
                  <a:srgbClr val="3c6cdf"/>
                </a:solidFill>
                <a:headEnd len="med" type="triangle" w="med"/>
              </a:ln>
            </p:spPr>
            <p:style>
              <a:lnRef idx="1">
                <a:schemeClr val="accent1"/>
              </a:lnRef>
              <a:fillRef idx="0">
                <a:schemeClr val="accent1"/>
              </a:fillRef>
              <a:effectRef idx="0">
                <a:schemeClr val="accent1"/>
              </a:effectRef>
              <a:fontRef idx="minor"/>
            </p:style>
          </p:sp>
          <p:sp>
            <p:nvSpPr>
              <p:cNvPr id="2881" name="Line 76"/>
              <p:cNvSpPr/>
              <p:nvPr/>
            </p:nvSpPr>
            <p:spPr>
              <a:xfrm>
                <a:off x="10863360" y="4555080"/>
                <a:ext cx="360" cy="631800"/>
              </a:xfrm>
              <a:prstGeom prst="line">
                <a:avLst/>
              </a:prstGeom>
              <a:ln w="47625">
                <a:solidFill>
                  <a:srgbClr val="3c6cdf"/>
                </a:solidFill>
                <a:headEnd len="med" type="triangle" w="med"/>
              </a:ln>
            </p:spPr>
            <p:style>
              <a:lnRef idx="1">
                <a:schemeClr val="accent1"/>
              </a:lnRef>
              <a:fillRef idx="0">
                <a:schemeClr val="accent1"/>
              </a:fillRef>
              <a:effectRef idx="0">
                <a:schemeClr val="accent1"/>
              </a:effectRef>
              <a:fontRef idx="minor"/>
            </p:style>
          </p:sp>
        </p:grpSp>
      </p:grpSp>
      <p:grpSp>
        <p:nvGrpSpPr>
          <p:cNvPr id="2882" name="Group 77"/>
          <p:cNvGrpSpPr/>
          <p:nvPr/>
        </p:nvGrpSpPr>
        <p:grpSpPr>
          <a:xfrm>
            <a:off x="207000" y="1911600"/>
            <a:ext cx="5178960" cy="2067840"/>
            <a:chOff x="207000" y="1911600"/>
            <a:chExt cx="5178960" cy="2067840"/>
          </a:xfrm>
        </p:grpSpPr>
        <p:sp>
          <p:nvSpPr>
            <p:cNvPr id="2883" name="CustomShape 78"/>
            <p:cNvSpPr/>
            <p:nvPr/>
          </p:nvSpPr>
          <p:spPr>
            <a:xfrm>
              <a:off x="3769200" y="2719800"/>
              <a:ext cx="852480" cy="417240"/>
            </a:xfrm>
            <a:prstGeom prst="bentUpArrow">
              <a:avLst>
                <a:gd name="adj1" fmla="val 7688"/>
                <a:gd name="adj2" fmla="val 18199"/>
                <a:gd name="adj3" fmla="val 20199"/>
              </a:avLst>
            </a:prstGeom>
            <a:solidFill>
              <a:srgbClr val="4472c4"/>
            </a:solidFill>
            <a:ln>
              <a:noFill/>
            </a:ln>
          </p:spPr>
          <p:style>
            <a:lnRef idx="2">
              <a:schemeClr val="accent1">
                <a:shade val="50000"/>
              </a:schemeClr>
            </a:lnRef>
            <a:fillRef idx="1">
              <a:schemeClr val="accent1"/>
            </a:fillRef>
            <a:effectRef idx="0">
              <a:schemeClr val="accent1"/>
            </a:effectRef>
            <a:fontRef idx="minor"/>
          </p:style>
        </p:sp>
        <p:grpSp>
          <p:nvGrpSpPr>
            <p:cNvPr id="2884" name="Group 79"/>
            <p:cNvGrpSpPr/>
            <p:nvPr/>
          </p:nvGrpSpPr>
          <p:grpSpPr>
            <a:xfrm>
              <a:off x="887040" y="2064960"/>
              <a:ext cx="1142640" cy="591480"/>
              <a:chOff x="887040" y="2064960"/>
              <a:chExt cx="1142640" cy="591480"/>
            </a:xfrm>
          </p:grpSpPr>
          <p:sp>
            <p:nvSpPr>
              <p:cNvPr id="2885" name="CustomShape 80"/>
              <p:cNvSpPr/>
              <p:nvPr/>
            </p:nvSpPr>
            <p:spPr>
              <a:xfrm>
                <a:off x="887040" y="2064960"/>
                <a:ext cx="1142640" cy="591480"/>
              </a:xfrm>
              <a:prstGeom prst="ellipse">
                <a:avLst/>
              </a:prstGeom>
              <a:solidFill>
                <a:srgbClr val="ccffff"/>
              </a:solidFill>
              <a:ln w="9525">
                <a:solidFill>
                  <a:srgbClr val="000000"/>
                </a:solidFill>
                <a:round/>
              </a:ln>
            </p:spPr>
            <p:style>
              <a:lnRef idx="0"/>
              <a:fillRef idx="0"/>
              <a:effectRef idx="0"/>
              <a:fontRef idx="minor"/>
            </p:style>
          </p:sp>
          <p:sp>
            <p:nvSpPr>
              <p:cNvPr id="2886" name="CustomShape 81"/>
              <p:cNvSpPr/>
              <p:nvPr/>
            </p:nvSpPr>
            <p:spPr>
              <a:xfrm>
                <a:off x="963720" y="2126880"/>
                <a:ext cx="1015200" cy="47844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0" lang="en-US" sz="1600" spc="-1" strike="noStrike">
                    <a:solidFill>
                      <a:srgbClr val="000000"/>
                    </a:solidFill>
                    <a:latin typeface="Calibri"/>
                    <a:ea typeface="DejaVu Sans"/>
                  </a:rPr>
                  <a:t>sending process</a:t>
                </a:r>
                <a:endParaRPr b="0" lang="en-US" sz="1600" spc="-1" strike="noStrike">
                  <a:latin typeface="Arial"/>
                </a:endParaRPr>
              </a:p>
            </p:txBody>
          </p:sp>
        </p:grpSp>
        <p:grpSp>
          <p:nvGrpSpPr>
            <p:cNvPr id="2887" name="Group 82"/>
            <p:cNvGrpSpPr/>
            <p:nvPr/>
          </p:nvGrpSpPr>
          <p:grpSpPr>
            <a:xfrm>
              <a:off x="1435680" y="2517120"/>
              <a:ext cx="528480" cy="302760"/>
              <a:chOff x="1435680" y="2517120"/>
              <a:chExt cx="528480" cy="302760"/>
            </a:xfrm>
          </p:grpSpPr>
          <p:sp>
            <p:nvSpPr>
              <p:cNvPr id="2888" name="CustomShape 83"/>
              <p:cNvSpPr/>
              <p:nvPr/>
            </p:nvSpPr>
            <p:spPr>
              <a:xfrm>
                <a:off x="1491120" y="2584080"/>
                <a:ext cx="392400" cy="21276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p:style>
          </p:sp>
          <p:sp>
            <p:nvSpPr>
              <p:cNvPr id="2889" name="CustomShape 84"/>
              <p:cNvSpPr/>
              <p:nvPr/>
            </p:nvSpPr>
            <p:spPr>
              <a:xfrm>
                <a:off x="1435680" y="2517120"/>
                <a:ext cx="528480" cy="3027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ffffff"/>
                    </a:solidFill>
                    <a:latin typeface="Calibri"/>
                    <a:ea typeface="DejaVu Sans"/>
                  </a:rPr>
                  <a:t>data</a:t>
                </a:r>
                <a:endParaRPr b="0" lang="en-US" sz="1400" spc="-1" strike="noStrike">
                  <a:latin typeface="Arial"/>
                </a:endParaRPr>
              </a:p>
            </p:txBody>
          </p:sp>
        </p:grpSp>
        <p:grpSp>
          <p:nvGrpSpPr>
            <p:cNvPr id="2890" name="Group 85"/>
            <p:cNvGrpSpPr/>
            <p:nvPr/>
          </p:nvGrpSpPr>
          <p:grpSpPr>
            <a:xfrm>
              <a:off x="644400" y="1945440"/>
              <a:ext cx="499320" cy="509760"/>
              <a:chOff x="644400" y="1945440"/>
              <a:chExt cx="499320" cy="509760"/>
            </a:xfrm>
          </p:grpSpPr>
          <p:pic>
            <p:nvPicPr>
              <p:cNvPr id="2891" name="Picture 195" descr="desktop_computer_stylized_medium"/>
              <p:cNvPicPr/>
              <p:nvPr/>
            </p:nvPicPr>
            <p:blipFill>
              <a:blip r:embed="rId2"/>
              <a:stretch/>
            </p:blipFill>
            <p:spPr>
              <a:xfrm flipH="1">
                <a:off x="644400" y="1945440"/>
                <a:ext cx="499320" cy="509760"/>
              </a:xfrm>
              <a:prstGeom prst="rect">
                <a:avLst/>
              </a:prstGeom>
              <a:ln w="0">
                <a:noFill/>
              </a:ln>
            </p:spPr>
          </p:pic>
          <p:sp>
            <p:nvSpPr>
              <p:cNvPr id="2892" name="CustomShape 86"/>
              <p:cNvSpPr/>
              <p:nvPr/>
            </p:nvSpPr>
            <p:spPr>
              <a:xfrm flipH="1">
                <a:off x="852840" y="1994760"/>
                <a:ext cx="241560" cy="2322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2893" name="Group 87"/>
            <p:cNvGrpSpPr/>
            <p:nvPr/>
          </p:nvGrpSpPr>
          <p:grpSpPr>
            <a:xfrm>
              <a:off x="3935880" y="2043720"/>
              <a:ext cx="1142640" cy="591480"/>
              <a:chOff x="3935880" y="2043720"/>
              <a:chExt cx="1142640" cy="591480"/>
            </a:xfrm>
          </p:grpSpPr>
          <p:sp>
            <p:nvSpPr>
              <p:cNvPr id="2894" name="CustomShape 88"/>
              <p:cNvSpPr/>
              <p:nvPr/>
            </p:nvSpPr>
            <p:spPr>
              <a:xfrm>
                <a:off x="3935880" y="2043720"/>
                <a:ext cx="1142640" cy="591480"/>
              </a:xfrm>
              <a:prstGeom prst="ellipse">
                <a:avLst/>
              </a:prstGeom>
              <a:solidFill>
                <a:srgbClr val="ccffff"/>
              </a:solidFill>
              <a:ln w="9525">
                <a:solidFill>
                  <a:srgbClr val="000000"/>
                </a:solidFill>
                <a:round/>
              </a:ln>
            </p:spPr>
            <p:style>
              <a:lnRef idx="0"/>
              <a:fillRef idx="0"/>
              <a:effectRef idx="0"/>
              <a:fontRef idx="minor"/>
            </p:style>
          </p:sp>
          <p:sp>
            <p:nvSpPr>
              <p:cNvPr id="2895" name="CustomShape 89"/>
              <p:cNvSpPr/>
              <p:nvPr/>
            </p:nvSpPr>
            <p:spPr>
              <a:xfrm>
                <a:off x="3999960" y="2105640"/>
                <a:ext cx="1015200" cy="47844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0" lang="en-US" sz="1600" spc="-1" strike="noStrike">
                    <a:solidFill>
                      <a:srgbClr val="000000"/>
                    </a:solidFill>
                    <a:latin typeface="Calibri"/>
                    <a:ea typeface="DejaVu Sans"/>
                  </a:rPr>
                  <a:t>receiving process</a:t>
                </a:r>
                <a:endParaRPr b="0" lang="en-US" sz="1600" spc="-1" strike="noStrike">
                  <a:latin typeface="Arial"/>
                </a:endParaRPr>
              </a:p>
            </p:txBody>
          </p:sp>
        </p:grpSp>
        <p:grpSp>
          <p:nvGrpSpPr>
            <p:cNvPr id="2896" name="Group 90"/>
            <p:cNvGrpSpPr/>
            <p:nvPr/>
          </p:nvGrpSpPr>
          <p:grpSpPr>
            <a:xfrm>
              <a:off x="3990240" y="2517120"/>
              <a:ext cx="528480" cy="302760"/>
              <a:chOff x="3990240" y="2517120"/>
              <a:chExt cx="528480" cy="302760"/>
            </a:xfrm>
          </p:grpSpPr>
          <p:sp>
            <p:nvSpPr>
              <p:cNvPr id="2897" name="CustomShape 91"/>
              <p:cNvSpPr/>
              <p:nvPr/>
            </p:nvSpPr>
            <p:spPr>
              <a:xfrm>
                <a:off x="4051080" y="2583360"/>
                <a:ext cx="392400" cy="21276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p:style>
          </p:sp>
          <p:sp>
            <p:nvSpPr>
              <p:cNvPr id="2898" name="CustomShape 92"/>
              <p:cNvSpPr/>
              <p:nvPr/>
            </p:nvSpPr>
            <p:spPr>
              <a:xfrm>
                <a:off x="3990240" y="2517120"/>
                <a:ext cx="528480" cy="3027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ffffff"/>
                    </a:solidFill>
                    <a:latin typeface="Calibri"/>
                    <a:ea typeface="DejaVu Sans"/>
                  </a:rPr>
                  <a:t>data</a:t>
                </a:r>
                <a:endParaRPr b="0" lang="en-US" sz="1400" spc="-1" strike="noStrike">
                  <a:latin typeface="Arial"/>
                </a:endParaRPr>
              </a:p>
            </p:txBody>
          </p:sp>
        </p:grpSp>
        <p:grpSp>
          <p:nvGrpSpPr>
            <p:cNvPr id="2899" name="Group 93"/>
            <p:cNvGrpSpPr/>
            <p:nvPr/>
          </p:nvGrpSpPr>
          <p:grpSpPr>
            <a:xfrm>
              <a:off x="4945680" y="1911600"/>
              <a:ext cx="209520" cy="464400"/>
              <a:chOff x="4945680" y="1911600"/>
              <a:chExt cx="209520" cy="464400"/>
            </a:xfrm>
          </p:grpSpPr>
          <p:sp>
            <p:nvSpPr>
              <p:cNvPr id="2900" name="CustomShape 94"/>
              <p:cNvSpPr/>
              <p:nvPr/>
            </p:nvSpPr>
            <p:spPr>
              <a:xfrm>
                <a:off x="5113440" y="1912680"/>
                <a:ext cx="39600" cy="4428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2901" name="CustomShape 95"/>
              <p:cNvSpPr/>
              <p:nvPr/>
            </p:nvSpPr>
            <p:spPr>
              <a:xfrm>
                <a:off x="4955040" y="1911600"/>
                <a:ext cx="154080" cy="4420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2902" name="CustomShape 96"/>
              <p:cNvSpPr/>
              <p:nvPr/>
            </p:nvSpPr>
            <p:spPr>
              <a:xfrm>
                <a:off x="5121360" y="1939320"/>
                <a:ext cx="22680" cy="4093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2903" name="CustomShape 97"/>
              <p:cNvSpPr/>
              <p:nvPr/>
            </p:nvSpPr>
            <p:spPr>
              <a:xfrm>
                <a:off x="5115960" y="2147760"/>
                <a:ext cx="36720" cy="34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904" name="CustomShape 98"/>
              <p:cNvSpPr/>
              <p:nvPr/>
            </p:nvSpPr>
            <p:spPr>
              <a:xfrm>
                <a:off x="4956120" y="1963080"/>
                <a:ext cx="86760" cy="7200"/>
              </a:xfrm>
              <a:prstGeom prst="rect">
                <a:avLst/>
              </a:prstGeom>
              <a:solidFill>
                <a:srgbClr val="000000"/>
              </a:solidFill>
              <a:ln w="9525">
                <a:solidFill>
                  <a:srgbClr val="000000"/>
                </a:solidFill>
                <a:miter/>
              </a:ln>
            </p:spPr>
            <p:style>
              <a:lnRef idx="0"/>
              <a:fillRef idx="0"/>
              <a:effectRef idx="0"/>
              <a:fontRef idx="minor"/>
            </p:style>
          </p:sp>
          <p:grpSp>
            <p:nvGrpSpPr>
              <p:cNvPr id="2905" name="Group 99"/>
              <p:cNvGrpSpPr/>
              <p:nvPr/>
            </p:nvGrpSpPr>
            <p:grpSpPr>
              <a:xfrm>
                <a:off x="5036760" y="1958040"/>
                <a:ext cx="83880" cy="25920"/>
                <a:chOff x="5036760" y="1958040"/>
                <a:chExt cx="83880" cy="25920"/>
              </a:xfrm>
            </p:grpSpPr>
            <p:sp>
              <p:nvSpPr>
                <p:cNvPr id="2906" name="CustomShape 100"/>
                <p:cNvSpPr/>
                <p:nvPr/>
              </p:nvSpPr>
              <p:spPr>
                <a:xfrm>
                  <a:off x="5036760" y="1958040"/>
                  <a:ext cx="83880" cy="25920"/>
                </a:xfrm>
                <a:prstGeom prst="roundRect">
                  <a:avLst>
                    <a:gd name="adj" fmla="val 50000"/>
                  </a:avLst>
                </a:prstGeom>
                <a:solidFill>
                  <a:srgbClr val="000000"/>
                </a:solidFill>
                <a:ln w="0">
                  <a:noFill/>
                </a:ln>
              </p:spPr>
              <p:style>
                <a:lnRef idx="0"/>
                <a:fillRef idx="0"/>
                <a:effectRef idx="0"/>
                <a:fontRef idx="minor"/>
              </p:style>
            </p:sp>
            <p:sp>
              <p:nvSpPr>
                <p:cNvPr id="2907" name="CustomShape 101"/>
                <p:cNvSpPr/>
                <p:nvPr/>
              </p:nvSpPr>
              <p:spPr>
                <a:xfrm>
                  <a:off x="5038560" y="1961280"/>
                  <a:ext cx="7992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908" name="CustomShape 102"/>
              <p:cNvSpPr/>
              <p:nvPr/>
            </p:nvSpPr>
            <p:spPr>
              <a:xfrm>
                <a:off x="4957920" y="2026440"/>
                <a:ext cx="86760" cy="7200"/>
              </a:xfrm>
              <a:prstGeom prst="rect">
                <a:avLst/>
              </a:prstGeom>
              <a:solidFill>
                <a:srgbClr val="000000"/>
              </a:solidFill>
              <a:ln w="9525">
                <a:solidFill>
                  <a:srgbClr val="000000"/>
                </a:solidFill>
                <a:miter/>
              </a:ln>
            </p:spPr>
            <p:style>
              <a:lnRef idx="0"/>
              <a:fillRef idx="0"/>
              <a:effectRef idx="0"/>
              <a:fontRef idx="minor"/>
            </p:style>
          </p:sp>
          <p:grpSp>
            <p:nvGrpSpPr>
              <p:cNvPr id="2909" name="Group 103"/>
              <p:cNvGrpSpPr/>
              <p:nvPr/>
            </p:nvGrpSpPr>
            <p:grpSpPr>
              <a:xfrm>
                <a:off x="5035680" y="2022120"/>
                <a:ext cx="83880" cy="28080"/>
                <a:chOff x="5035680" y="2022120"/>
                <a:chExt cx="83880" cy="28080"/>
              </a:xfrm>
            </p:grpSpPr>
            <p:sp>
              <p:nvSpPr>
                <p:cNvPr id="2910" name="CustomShape 104"/>
                <p:cNvSpPr/>
                <p:nvPr/>
              </p:nvSpPr>
              <p:spPr>
                <a:xfrm>
                  <a:off x="5035680" y="2022120"/>
                  <a:ext cx="83880" cy="28080"/>
                </a:xfrm>
                <a:prstGeom prst="roundRect">
                  <a:avLst>
                    <a:gd name="adj" fmla="val 50000"/>
                  </a:avLst>
                </a:prstGeom>
                <a:solidFill>
                  <a:srgbClr val="000000"/>
                </a:solidFill>
                <a:ln w="0">
                  <a:noFill/>
                </a:ln>
              </p:spPr>
              <p:style>
                <a:lnRef idx="0"/>
                <a:fillRef idx="0"/>
                <a:effectRef idx="0"/>
                <a:fontRef idx="minor"/>
              </p:style>
            </p:sp>
            <p:sp>
              <p:nvSpPr>
                <p:cNvPr id="2911" name="CustomShape 105"/>
                <p:cNvSpPr/>
                <p:nvPr/>
              </p:nvSpPr>
              <p:spPr>
                <a:xfrm>
                  <a:off x="5037840" y="2025360"/>
                  <a:ext cx="79920" cy="172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912" name="CustomShape 106"/>
              <p:cNvSpPr/>
              <p:nvPr/>
            </p:nvSpPr>
            <p:spPr>
              <a:xfrm>
                <a:off x="4956840" y="2092680"/>
                <a:ext cx="86760" cy="7200"/>
              </a:xfrm>
              <a:prstGeom prst="rect">
                <a:avLst/>
              </a:prstGeom>
              <a:solidFill>
                <a:srgbClr val="000000"/>
              </a:solidFill>
              <a:ln w="9525">
                <a:solidFill>
                  <a:srgbClr val="000000"/>
                </a:solidFill>
                <a:miter/>
              </a:ln>
            </p:spPr>
            <p:style>
              <a:lnRef idx="0"/>
              <a:fillRef idx="0"/>
              <a:effectRef idx="0"/>
              <a:fontRef idx="minor"/>
            </p:style>
          </p:sp>
          <p:sp>
            <p:nvSpPr>
              <p:cNvPr id="2913" name="CustomShape 107"/>
              <p:cNvSpPr/>
              <p:nvPr/>
            </p:nvSpPr>
            <p:spPr>
              <a:xfrm>
                <a:off x="4958640" y="2150280"/>
                <a:ext cx="85680" cy="7200"/>
              </a:xfrm>
              <a:prstGeom prst="rect">
                <a:avLst/>
              </a:prstGeom>
              <a:solidFill>
                <a:srgbClr val="000000"/>
              </a:solidFill>
              <a:ln w="9525">
                <a:solidFill>
                  <a:srgbClr val="000000"/>
                </a:solidFill>
                <a:miter/>
              </a:ln>
            </p:spPr>
            <p:style>
              <a:lnRef idx="0"/>
              <a:fillRef idx="0"/>
              <a:effectRef idx="0"/>
              <a:fontRef idx="minor"/>
            </p:style>
          </p:sp>
          <p:grpSp>
            <p:nvGrpSpPr>
              <p:cNvPr id="2914" name="Group 108"/>
              <p:cNvGrpSpPr/>
              <p:nvPr/>
            </p:nvGrpSpPr>
            <p:grpSpPr>
              <a:xfrm>
                <a:off x="5033880" y="2145240"/>
                <a:ext cx="84600" cy="27000"/>
                <a:chOff x="5033880" y="2145240"/>
                <a:chExt cx="84600" cy="27000"/>
              </a:xfrm>
            </p:grpSpPr>
            <p:sp>
              <p:nvSpPr>
                <p:cNvPr id="2915" name="CustomShape 109"/>
                <p:cNvSpPr/>
                <p:nvPr/>
              </p:nvSpPr>
              <p:spPr>
                <a:xfrm>
                  <a:off x="5033880" y="2145240"/>
                  <a:ext cx="84600" cy="27000"/>
                </a:xfrm>
                <a:prstGeom prst="roundRect">
                  <a:avLst>
                    <a:gd name="adj" fmla="val 50000"/>
                  </a:avLst>
                </a:prstGeom>
                <a:solidFill>
                  <a:srgbClr val="000000"/>
                </a:solidFill>
                <a:ln w="0">
                  <a:noFill/>
                </a:ln>
              </p:spPr>
              <p:style>
                <a:lnRef idx="0"/>
                <a:fillRef idx="0"/>
                <a:effectRef idx="0"/>
                <a:fontRef idx="minor"/>
              </p:style>
            </p:sp>
            <p:sp>
              <p:nvSpPr>
                <p:cNvPr id="2916" name="CustomShape 110"/>
                <p:cNvSpPr/>
                <p:nvPr/>
              </p:nvSpPr>
              <p:spPr>
                <a:xfrm>
                  <a:off x="5035680" y="2148480"/>
                  <a:ext cx="81000" cy="205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917" name="CustomShape 111"/>
              <p:cNvSpPr/>
              <p:nvPr/>
            </p:nvSpPr>
            <p:spPr>
              <a:xfrm>
                <a:off x="5116680" y="2091960"/>
                <a:ext cx="36720" cy="34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2918" name="Group 112"/>
              <p:cNvGrpSpPr/>
              <p:nvPr/>
            </p:nvGrpSpPr>
            <p:grpSpPr>
              <a:xfrm>
                <a:off x="5034960" y="2086200"/>
                <a:ext cx="83880" cy="24840"/>
                <a:chOff x="5034960" y="2086200"/>
                <a:chExt cx="83880" cy="24840"/>
              </a:xfrm>
            </p:grpSpPr>
            <p:sp>
              <p:nvSpPr>
                <p:cNvPr id="2919" name="CustomShape 113"/>
                <p:cNvSpPr/>
                <p:nvPr/>
              </p:nvSpPr>
              <p:spPr>
                <a:xfrm>
                  <a:off x="5034960" y="2086200"/>
                  <a:ext cx="83880" cy="24840"/>
                </a:xfrm>
                <a:prstGeom prst="roundRect">
                  <a:avLst>
                    <a:gd name="adj" fmla="val 50000"/>
                  </a:avLst>
                </a:prstGeom>
                <a:solidFill>
                  <a:srgbClr val="000000"/>
                </a:solidFill>
                <a:ln w="0">
                  <a:noFill/>
                </a:ln>
              </p:spPr>
              <p:style>
                <a:lnRef idx="0"/>
                <a:fillRef idx="0"/>
                <a:effectRef idx="0"/>
                <a:fontRef idx="minor"/>
              </p:style>
            </p:sp>
            <p:sp>
              <p:nvSpPr>
                <p:cNvPr id="2920" name="CustomShape 114"/>
                <p:cNvSpPr/>
                <p:nvPr/>
              </p:nvSpPr>
              <p:spPr>
                <a:xfrm>
                  <a:off x="5036760" y="2089440"/>
                  <a:ext cx="79920" cy="183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921" name="CustomShape 115"/>
              <p:cNvSpPr/>
              <p:nvPr/>
            </p:nvSpPr>
            <p:spPr>
              <a:xfrm>
                <a:off x="5110920" y="1911600"/>
                <a:ext cx="7920" cy="4431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2922" name="CustomShape 116"/>
              <p:cNvSpPr/>
              <p:nvPr/>
            </p:nvSpPr>
            <p:spPr>
              <a:xfrm>
                <a:off x="5120280" y="2024280"/>
                <a:ext cx="32760" cy="388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923" name="CustomShape 117"/>
              <p:cNvSpPr/>
              <p:nvPr/>
            </p:nvSpPr>
            <p:spPr>
              <a:xfrm>
                <a:off x="5120640" y="1960560"/>
                <a:ext cx="33840" cy="4428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924" name="CustomShape 118"/>
              <p:cNvSpPr/>
              <p:nvPr/>
            </p:nvSpPr>
            <p:spPr>
              <a:xfrm>
                <a:off x="5150160" y="2336400"/>
                <a:ext cx="5040" cy="16200"/>
              </a:xfrm>
              <a:prstGeom prst="ellipse">
                <a:avLst/>
              </a:prstGeom>
              <a:solidFill>
                <a:srgbClr val="333333"/>
              </a:solidFill>
              <a:ln w="0">
                <a:noFill/>
              </a:ln>
            </p:spPr>
            <p:style>
              <a:lnRef idx="0"/>
              <a:fillRef idx="0"/>
              <a:effectRef idx="0"/>
              <a:fontRef idx="minor"/>
            </p:style>
          </p:sp>
          <p:sp>
            <p:nvSpPr>
              <p:cNvPr id="2925" name="CustomShape 119"/>
              <p:cNvSpPr/>
              <p:nvPr/>
            </p:nvSpPr>
            <p:spPr>
              <a:xfrm>
                <a:off x="5118480" y="2337480"/>
                <a:ext cx="33840" cy="363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2926" name="CustomShape 120"/>
              <p:cNvSpPr/>
              <p:nvPr/>
            </p:nvSpPr>
            <p:spPr>
              <a:xfrm>
                <a:off x="4945680" y="2350080"/>
                <a:ext cx="175680" cy="2592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2927" name="CustomShape 121"/>
              <p:cNvSpPr/>
              <p:nvPr/>
            </p:nvSpPr>
            <p:spPr>
              <a:xfrm>
                <a:off x="4955040" y="2356560"/>
                <a:ext cx="156960" cy="1332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2928" name="CustomShape 122"/>
              <p:cNvSpPr/>
              <p:nvPr/>
            </p:nvSpPr>
            <p:spPr>
              <a:xfrm>
                <a:off x="4970880" y="2292120"/>
                <a:ext cx="20880" cy="25920"/>
              </a:xfrm>
              <a:prstGeom prst="ellipse">
                <a:avLst/>
              </a:prstGeom>
              <a:solidFill>
                <a:srgbClr val="33cc33"/>
              </a:solidFill>
              <a:ln w="0">
                <a:noFill/>
              </a:ln>
            </p:spPr>
            <p:style>
              <a:lnRef idx="0"/>
              <a:fillRef idx="0"/>
              <a:effectRef idx="0"/>
              <a:fontRef idx="minor"/>
            </p:style>
          </p:sp>
          <p:sp>
            <p:nvSpPr>
              <p:cNvPr id="2929" name="CustomShape 123"/>
              <p:cNvSpPr/>
              <p:nvPr/>
            </p:nvSpPr>
            <p:spPr>
              <a:xfrm>
                <a:off x="4997520" y="2292120"/>
                <a:ext cx="20880" cy="25920"/>
              </a:xfrm>
              <a:prstGeom prst="ellipse">
                <a:avLst/>
              </a:prstGeom>
              <a:solidFill>
                <a:srgbClr val="ff0000"/>
              </a:solidFill>
              <a:ln w="0">
                <a:noFill/>
              </a:ln>
            </p:spPr>
            <p:style>
              <a:lnRef idx="0"/>
              <a:fillRef idx="0"/>
              <a:effectRef idx="0"/>
              <a:fontRef idx="minor"/>
            </p:style>
          </p:sp>
          <p:sp>
            <p:nvSpPr>
              <p:cNvPr id="2930" name="CustomShape 124"/>
              <p:cNvSpPr/>
              <p:nvPr/>
            </p:nvSpPr>
            <p:spPr>
              <a:xfrm>
                <a:off x="5023440" y="2292120"/>
                <a:ext cx="20880" cy="24840"/>
              </a:xfrm>
              <a:prstGeom prst="ellipse">
                <a:avLst/>
              </a:prstGeom>
              <a:solidFill>
                <a:srgbClr val="33cc33"/>
              </a:solidFill>
              <a:ln w="0">
                <a:noFill/>
              </a:ln>
            </p:spPr>
            <p:style>
              <a:lnRef idx="0"/>
              <a:fillRef idx="0"/>
              <a:effectRef idx="0"/>
              <a:fontRef idx="minor"/>
            </p:style>
          </p:sp>
          <p:sp>
            <p:nvSpPr>
              <p:cNvPr id="2931" name="CustomShape 125"/>
              <p:cNvSpPr/>
              <p:nvPr/>
            </p:nvSpPr>
            <p:spPr>
              <a:xfrm>
                <a:off x="5082840" y="2185920"/>
                <a:ext cx="10440" cy="145800"/>
              </a:xfrm>
              <a:prstGeom prst="rect">
                <a:avLst/>
              </a:prstGeom>
              <a:solidFill>
                <a:srgbClr val="292929"/>
              </a:solidFill>
              <a:ln w="9525">
                <a:solidFill>
                  <a:srgbClr val="000000"/>
                </a:solidFill>
                <a:miter/>
              </a:ln>
            </p:spPr>
            <p:style>
              <a:lnRef idx="0"/>
              <a:fillRef idx="0"/>
              <a:effectRef idx="0"/>
              <a:fontRef idx="minor"/>
            </p:style>
          </p:sp>
        </p:grpSp>
        <p:grpSp>
          <p:nvGrpSpPr>
            <p:cNvPr id="2932" name="Group 126"/>
            <p:cNvGrpSpPr/>
            <p:nvPr/>
          </p:nvGrpSpPr>
          <p:grpSpPr>
            <a:xfrm>
              <a:off x="2016000" y="2936880"/>
              <a:ext cx="1840680" cy="363960"/>
              <a:chOff x="2016000" y="2936880"/>
              <a:chExt cx="1840680" cy="363960"/>
            </a:xfrm>
          </p:grpSpPr>
          <p:grpSp>
            <p:nvGrpSpPr>
              <p:cNvPr id="2933" name="Group 127"/>
              <p:cNvGrpSpPr/>
              <p:nvPr/>
            </p:nvGrpSpPr>
            <p:grpSpPr>
              <a:xfrm>
                <a:off x="2016000" y="2979000"/>
                <a:ext cx="1840680" cy="303480"/>
                <a:chOff x="2016000" y="2979000"/>
                <a:chExt cx="1840680" cy="303480"/>
              </a:xfrm>
            </p:grpSpPr>
            <p:sp>
              <p:nvSpPr>
                <p:cNvPr id="2934" name="CustomShape 128"/>
                <p:cNvSpPr/>
                <p:nvPr/>
              </p:nvSpPr>
              <p:spPr>
                <a:xfrm>
                  <a:off x="2065320" y="2979000"/>
                  <a:ext cx="1742400" cy="303480"/>
                </a:xfrm>
                <a:prstGeom prst="rect">
                  <a:avLst/>
                </a:prstGeom>
                <a:gradFill rotWithShape="0">
                  <a:gsLst>
                    <a:gs pos="0">
                      <a:srgbClr val="2e75b6"/>
                    </a:gs>
                    <a:gs pos="100000">
                      <a:srgbClr val="7accf4"/>
                    </a:gs>
                  </a:gsLst>
                  <a:lin ang="16200000"/>
                </a:gradFill>
                <a:ln>
                  <a:solidFill>
                    <a:schemeClr val="tx1">
                      <a:lumMod val="50000"/>
                      <a:lumOff val="50000"/>
                    </a:schemeClr>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935" name="CustomShape 129"/>
                <p:cNvSpPr/>
                <p:nvPr/>
              </p:nvSpPr>
              <p:spPr>
                <a:xfrm>
                  <a:off x="2016000" y="2979000"/>
                  <a:ext cx="95760" cy="303480"/>
                </a:xfrm>
                <a:prstGeom prst="ellipse">
                  <a:avLst/>
                </a:prstGeom>
                <a:solidFill>
                  <a:srgbClr val="7accf4"/>
                </a:solidFill>
                <a:ln>
                  <a:solidFill>
                    <a:schemeClr val="tx1">
                      <a:lumMod val="50000"/>
                      <a:lumOff val="50000"/>
                    </a:schemeClr>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936" name="CustomShape 130"/>
                <p:cNvSpPr/>
                <p:nvPr/>
              </p:nvSpPr>
              <p:spPr>
                <a:xfrm>
                  <a:off x="3760920" y="2979000"/>
                  <a:ext cx="95760" cy="303480"/>
                </a:xfrm>
                <a:prstGeom prst="ellipse">
                  <a:avLst/>
                </a:prstGeom>
                <a:gradFill rotWithShape="0">
                  <a:gsLst>
                    <a:gs pos="0">
                      <a:srgbClr val="2e75b6"/>
                    </a:gs>
                    <a:gs pos="50000">
                      <a:srgbClr val="7accf4"/>
                    </a:gs>
                    <a:gs pos="100000">
                      <a:srgbClr val="2e75b6"/>
                    </a:gs>
                  </a:gsLst>
                  <a:lin ang="16200000"/>
                </a:gradFill>
                <a:ln>
                  <a:solidFill>
                    <a:schemeClr val="tx1">
                      <a:lumMod val="50000"/>
                      <a:lumOff val="50000"/>
                    </a:schemeClr>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937" name="CustomShape 131"/>
                <p:cNvSpPr/>
                <p:nvPr/>
              </p:nvSpPr>
              <p:spPr>
                <a:xfrm>
                  <a:off x="3629880" y="2979000"/>
                  <a:ext cx="177840" cy="303480"/>
                </a:xfrm>
                <a:prstGeom prst="rect">
                  <a:avLst/>
                </a:prstGeom>
                <a:gradFill rotWithShape="0">
                  <a:gsLst>
                    <a:gs pos="0">
                      <a:srgbClr val="2e75b6"/>
                    </a:gs>
                    <a:gs pos="100000">
                      <a:srgbClr val="7accf4"/>
                    </a:gs>
                  </a:gsLst>
                  <a:lin ang="16200000"/>
                </a:gra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2938" name="CustomShape 132"/>
              <p:cNvSpPr/>
              <p:nvPr/>
            </p:nvSpPr>
            <p:spPr>
              <a:xfrm>
                <a:off x="2136600" y="2936880"/>
                <a:ext cx="165492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ffffff"/>
                    </a:solidFill>
                    <a:latin typeface="Calibri"/>
                    <a:ea typeface="DejaVu Sans"/>
                  </a:rPr>
                  <a:t>reliable channel</a:t>
                </a:r>
                <a:endParaRPr b="0" lang="en-US" sz="1800" spc="-1" strike="noStrike">
                  <a:latin typeface="Arial"/>
                </a:endParaRPr>
              </a:p>
            </p:txBody>
          </p:sp>
        </p:grpSp>
        <p:sp>
          <p:nvSpPr>
            <p:cNvPr id="2939" name="Line 133"/>
            <p:cNvSpPr/>
            <p:nvPr/>
          </p:nvSpPr>
          <p:spPr>
            <a:xfrm>
              <a:off x="555840" y="2838600"/>
              <a:ext cx="1552680" cy="360"/>
            </a:xfrm>
            <a:prstGeom prst="line">
              <a:avLst/>
            </a:prstGeom>
            <a:ln w="22225">
              <a:solidFill>
                <a:srgbClr val="c00000"/>
              </a:solidFill>
            </a:ln>
          </p:spPr>
          <p:style>
            <a:lnRef idx="1">
              <a:schemeClr val="accent1"/>
            </a:lnRef>
            <a:fillRef idx="0">
              <a:schemeClr val="accent1"/>
            </a:fillRef>
            <a:effectRef idx="0">
              <a:schemeClr val="accent1"/>
            </a:effectRef>
            <a:fontRef idx="minor"/>
          </p:style>
        </p:sp>
        <p:sp>
          <p:nvSpPr>
            <p:cNvPr id="2940" name="CustomShape 134"/>
            <p:cNvSpPr/>
            <p:nvPr/>
          </p:nvSpPr>
          <p:spPr>
            <a:xfrm rot="5400000">
              <a:off x="1523880" y="2611080"/>
              <a:ext cx="459720" cy="709200"/>
            </a:xfrm>
            <a:prstGeom prst="bentUpArrow">
              <a:avLst>
                <a:gd name="adj1" fmla="val 7999"/>
                <a:gd name="adj2" fmla="val 16334"/>
                <a:gd name="adj3" fmla="val 21389"/>
              </a:avLst>
            </a:prstGeom>
            <a:solidFill>
              <a:srgbClr val="4472c4"/>
            </a:solidFill>
            <a:ln>
              <a:noFill/>
            </a:ln>
          </p:spPr>
          <p:style>
            <a:lnRef idx="2">
              <a:schemeClr val="accent1">
                <a:shade val="50000"/>
              </a:schemeClr>
            </a:lnRef>
            <a:fillRef idx="1">
              <a:schemeClr val="accent1"/>
            </a:fillRef>
            <a:effectRef idx="0">
              <a:schemeClr val="accent1"/>
            </a:effectRef>
            <a:fontRef idx="minor"/>
          </p:style>
        </p:sp>
        <p:sp>
          <p:nvSpPr>
            <p:cNvPr id="2941" name="Line 135"/>
            <p:cNvSpPr/>
            <p:nvPr/>
          </p:nvSpPr>
          <p:spPr>
            <a:xfrm>
              <a:off x="3833280" y="2838600"/>
              <a:ext cx="1552680" cy="360"/>
            </a:xfrm>
            <a:prstGeom prst="line">
              <a:avLst/>
            </a:prstGeom>
            <a:ln w="22225">
              <a:solidFill>
                <a:srgbClr val="c00000"/>
              </a:solidFill>
            </a:ln>
          </p:spPr>
          <p:style>
            <a:lnRef idx="1">
              <a:schemeClr val="accent1"/>
            </a:lnRef>
            <a:fillRef idx="0">
              <a:schemeClr val="accent1"/>
            </a:fillRef>
            <a:effectRef idx="0">
              <a:schemeClr val="accent1"/>
            </a:effectRef>
            <a:fontRef idx="minor"/>
          </p:style>
        </p:sp>
        <p:sp>
          <p:nvSpPr>
            <p:cNvPr id="2942" name="CustomShape 136"/>
            <p:cNvSpPr/>
            <p:nvPr/>
          </p:nvSpPr>
          <p:spPr>
            <a:xfrm>
              <a:off x="207000" y="2557440"/>
              <a:ext cx="97812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application</a:t>
              </a:r>
              <a:endParaRPr b="0" lang="en-US" sz="1400" spc="-1" strike="noStrike">
                <a:latin typeface="Arial"/>
              </a:endParaRPr>
            </a:p>
          </p:txBody>
        </p:sp>
        <p:sp>
          <p:nvSpPr>
            <p:cNvPr id="2943" name="CustomShape 137"/>
            <p:cNvSpPr/>
            <p:nvPr/>
          </p:nvSpPr>
          <p:spPr>
            <a:xfrm>
              <a:off x="294480" y="2785320"/>
              <a:ext cx="85464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transport</a:t>
              </a:r>
              <a:endParaRPr b="0" lang="en-US" sz="1400" spc="-1" strike="noStrike">
                <a:latin typeface="Arial"/>
              </a:endParaRPr>
            </a:p>
          </p:txBody>
        </p:sp>
        <p:sp>
          <p:nvSpPr>
            <p:cNvPr id="2944" name="CustomShape 138"/>
            <p:cNvSpPr/>
            <p:nvPr/>
          </p:nvSpPr>
          <p:spPr>
            <a:xfrm flipH="1">
              <a:off x="1229760" y="3524040"/>
              <a:ext cx="3700800" cy="4554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DejaVu Sans"/>
                </a:rPr>
                <a:t>reliable service </a:t>
              </a:r>
              <a:r>
                <a:rPr b="0" i="1" lang="en-US" sz="2400" spc="-1" strike="noStrike">
                  <a:solidFill>
                    <a:srgbClr val="000000"/>
                  </a:solidFill>
                  <a:latin typeface="Calibri"/>
                  <a:ea typeface="DejaVu Sans"/>
                </a:rPr>
                <a:t>abstraction</a:t>
              </a:r>
              <a:endParaRPr b="0" lang="en-US" sz="2400" spc="-1" strike="noStrike">
                <a:latin typeface="Arial"/>
              </a:endParaRPr>
            </a:p>
          </p:txBody>
        </p:sp>
      </p:grpSp>
      <p:sp>
        <p:nvSpPr>
          <p:cNvPr id="2945" name="CustomShape 139"/>
          <p:cNvSpPr/>
          <p:nvPr/>
        </p:nvSpPr>
        <p:spPr>
          <a:xfrm>
            <a:off x="295920" y="1816200"/>
            <a:ext cx="5263200" cy="23922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sp>
        <p:nvSpPr>
          <p:cNvPr id="2946" name="CustomShape 140"/>
          <p:cNvSpPr/>
          <p:nvPr/>
        </p:nvSpPr>
        <p:spPr>
          <a:xfrm>
            <a:off x="5448960" y="3106440"/>
            <a:ext cx="636480" cy="1011960"/>
          </a:xfrm>
          <a:prstGeom prst="rightArrow">
            <a:avLst>
              <a:gd name="adj1" fmla="val 50000"/>
              <a:gd name="adj2" fmla="val 50000"/>
            </a:avLst>
          </a:prstGeom>
          <a:gradFill rotWithShape="0">
            <a:gsLst>
              <a:gs pos="44000">
                <a:srgbClr val="c00000"/>
              </a:gs>
              <a:gs pos="100000">
                <a:srgbClr val="f6f8fc"/>
              </a:gs>
            </a:gsLst>
            <a:lin ang="10800000"/>
          </a:gradFill>
          <a:ln>
            <a:noFill/>
          </a:ln>
        </p:spPr>
        <p:style>
          <a:lnRef idx="2">
            <a:schemeClr val="accent1">
              <a:shade val="50000"/>
            </a:schemeClr>
          </a:lnRef>
          <a:fillRef idx="1">
            <a:schemeClr val="accent1"/>
          </a:fillRef>
          <a:effectRef idx="0">
            <a:schemeClr val="accent1"/>
          </a:effectRef>
          <a:fontRef idx="minor"/>
        </p:style>
      </p:sp>
      <p:sp>
        <p:nvSpPr>
          <p:cNvPr id="2947" name="CustomShape 141"/>
          <p:cNvSpPr/>
          <p:nvPr/>
        </p:nvSpPr>
        <p:spPr>
          <a:xfrm>
            <a:off x="6586920" y="3177000"/>
            <a:ext cx="1950120" cy="12373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2948" name="CustomShape 142"/>
          <p:cNvSpPr/>
          <p:nvPr/>
        </p:nvSpPr>
        <p:spPr>
          <a:xfrm>
            <a:off x="9885240" y="3174480"/>
            <a:ext cx="1950120" cy="12373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2949" name="CustomShape 14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B602365E-BDE7-4D06-A779-5DB19FCBA144}" type="slidenum">
              <a:rPr b="0" lang="en-US" sz="1100" spc="-1" strike="noStrike">
                <a:solidFill>
                  <a:srgbClr val="404040"/>
                </a:solidFill>
                <a:latin typeface="Calibri"/>
                <a:ea typeface="DejaVu Sans"/>
              </a:rPr>
              <a:t>39</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711" dur="indefinite" restart="never" nodeType="tmRoot">
          <p:childTnLst>
            <p:seq>
              <p:cTn id="712" dur="indefinite" nodeType="mainSeq">
                <p:childTnLst>
                  <p:par>
                    <p:cTn id="713" fill="hold">
                      <p:stCondLst>
                        <p:cond delay="0"/>
                      </p:stCondLst>
                      <p:childTnLst>
                        <p:par>
                          <p:cTn id="714" fill="hold">
                            <p:stCondLst>
                              <p:cond delay="0"/>
                            </p:stCondLst>
                            <p:childTnLst>
                              <p:par>
                                <p:cTn id="715" nodeType="afterEffect" fill="hold" presetClass="entr" presetID="22" presetSubtype="8">
                                  <p:stCondLst>
                                    <p:cond delay="0"/>
                                  </p:stCondLst>
                                  <p:childTnLst>
                                    <p:set>
                                      <p:cBhvr>
                                        <p:cTn id="716" dur="1" fill="hold">
                                          <p:stCondLst>
                                            <p:cond delay="0"/>
                                          </p:stCondLst>
                                        </p:cTn>
                                        <p:tgtEl>
                                          <p:spTgt spid="2946"/>
                                        </p:tgtEl>
                                        <p:attrNameLst>
                                          <p:attrName>style.visibility</p:attrName>
                                        </p:attrNameLst>
                                      </p:cBhvr>
                                      <p:to>
                                        <p:strVal val="visible"/>
                                      </p:to>
                                    </p:set>
                                    <p:animEffect filter="wipe(left)" transition="in">
                                      <p:cBhvr additive="repl">
                                        <p:cTn id="717" dur="500"/>
                                        <p:tgtEl>
                                          <p:spTgt spid="2946"/>
                                        </p:tgtEl>
                                      </p:cBhvr>
                                    </p:animEffect>
                                  </p:childTnLst>
                                </p:cTn>
                              </p:par>
                            </p:childTnLst>
                          </p:cTn>
                        </p:par>
                        <p:par>
                          <p:cTn id="718" fill="hold">
                            <p:stCondLst>
                              <p:cond delay="500"/>
                            </p:stCondLst>
                            <p:childTnLst>
                              <p:par>
                                <p:cTn id="719" nodeType="afterEffect" fill="hold" presetClass="entr" presetID="22" presetSubtype="8">
                                  <p:stCondLst>
                                    <p:cond delay="0"/>
                                  </p:stCondLst>
                                  <p:childTnLst>
                                    <p:set>
                                      <p:cBhvr>
                                        <p:cTn id="720" dur="1" fill="hold">
                                          <p:stCondLst>
                                            <p:cond delay="0"/>
                                          </p:stCondLst>
                                        </p:cTn>
                                        <p:tgtEl>
                                          <p:spTgt spid="2806"/>
                                        </p:tgtEl>
                                        <p:attrNameLst>
                                          <p:attrName>style.visibility</p:attrName>
                                        </p:attrNameLst>
                                      </p:cBhvr>
                                      <p:to>
                                        <p:strVal val="visible"/>
                                      </p:to>
                                    </p:set>
                                    <p:animEffect filter="wipe(left)" transition="in">
                                      <p:cBhvr additive="repl">
                                        <p:cTn id="721" dur="1000"/>
                                        <p:tgtEl>
                                          <p:spTgt spid="2806"/>
                                        </p:tgtEl>
                                      </p:cBhvr>
                                    </p:animEffect>
                                  </p:childTnLst>
                                </p:cTn>
                              </p:par>
                            </p:childTnLst>
                          </p:cTn>
                        </p:par>
                        <p:par>
                          <p:cTn id="722" fill="hold">
                            <p:stCondLst>
                              <p:cond delay="1500"/>
                            </p:stCondLst>
                            <p:childTnLst>
                              <p:par>
                                <p:cTn id="723" nodeType="afterEffect" fill="hold" presetClass="exit" presetID="9">
                                  <p:stCondLst>
                                    <p:cond delay="0"/>
                                  </p:stCondLst>
                                  <p:childTnLst>
                                    <p:animEffect filter="dissolve" transition="out">
                                      <p:cBhvr additive="repl">
                                        <p:cTn id="724" dur="500"/>
                                        <p:tgtEl>
                                          <p:spTgt spid="2946"/>
                                        </p:tgtEl>
                                      </p:cBhvr>
                                    </p:animEffect>
                                    <p:set>
                                      <p:cBhvr>
                                        <p:cTn id="725" dur="1" fill="hold">
                                          <p:stCondLst>
                                            <p:cond delay="499"/>
                                          </p:stCondLst>
                                        </p:cTn>
                                        <p:tgtEl>
                                          <p:spTgt spid="2946"/>
                                        </p:tgtEl>
                                        <p:attrNameLst>
                                          <p:attrName>style.visibility</p:attrName>
                                        </p:attrNameLst>
                                      </p:cBhvr>
                                      <p:to>
                                        <p:strVal val="hidden"/>
                                      </p:to>
                                    </p:set>
                                  </p:childTnLst>
                                </p:cTn>
                              </p:par>
                            </p:childTnLst>
                          </p:cTn>
                        </p:par>
                      </p:childTnLst>
                    </p:cTn>
                  </p:par>
                  <p:par>
                    <p:cTn id="726" fill="hold">
                      <p:stCondLst>
                        <p:cond delay="indefinite"/>
                      </p:stCondLst>
                      <p:childTnLst>
                        <p:par>
                          <p:cTn id="727" fill="hold">
                            <p:stCondLst>
                              <p:cond delay="0"/>
                            </p:stCondLst>
                            <p:childTnLst>
                              <p:par>
                                <p:cTn id="728" nodeType="clickEffect" fill="hold" presetClass="entr" presetID="9">
                                  <p:stCondLst>
                                    <p:cond delay="0"/>
                                  </p:stCondLst>
                                  <p:childTnLst>
                                    <p:set>
                                      <p:cBhvr>
                                        <p:cTn id="729" dur="1" fill="hold">
                                          <p:stCondLst>
                                            <p:cond delay="0"/>
                                          </p:stCondLst>
                                        </p:cTn>
                                        <p:tgtEl>
                                          <p:spTgt spid="2947"/>
                                        </p:tgtEl>
                                        <p:attrNameLst>
                                          <p:attrName>style.visibility</p:attrName>
                                        </p:attrNameLst>
                                      </p:cBhvr>
                                      <p:to>
                                        <p:strVal val="visible"/>
                                      </p:to>
                                    </p:set>
                                    <p:animEffect filter="dissolve" transition="in">
                                      <p:cBhvr additive="repl">
                                        <p:cTn id="730" dur="500"/>
                                        <p:tgtEl>
                                          <p:spTgt spid="2947"/>
                                        </p:tgtEl>
                                      </p:cBhvr>
                                    </p:animEffect>
                                  </p:childTnLst>
                                </p:cTn>
                              </p:par>
                            </p:childTnLst>
                          </p:cTn>
                        </p:par>
                        <p:par>
                          <p:cTn id="731" fill="hold">
                            <p:stCondLst>
                              <p:cond delay="500"/>
                            </p:stCondLst>
                            <p:childTnLst>
                              <p:par>
                                <p:cTn id="732" nodeType="afterEffect" fill="hold" presetClass="entr" presetID="9">
                                  <p:stCondLst>
                                    <p:cond delay="1000"/>
                                  </p:stCondLst>
                                  <p:childTnLst>
                                    <p:set>
                                      <p:cBhvr>
                                        <p:cTn id="733" dur="1" fill="hold">
                                          <p:stCondLst>
                                            <p:cond delay="0"/>
                                          </p:stCondLst>
                                        </p:cTn>
                                        <p:tgtEl>
                                          <p:spTgt spid="2948"/>
                                        </p:tgtEl>
                                        <p:attrNameLst>
                                          <p:attrName>style.visibility</p:attrName>
                                        </p:attrNameLst>
                                      </p:cBhvr>
                                      <p:to>
                                        <p:strVal val="visible"/>
                                      </p:to>
                                    </p:set>
                                    <p:animEffect filter="dissolve" transition="in">
                                      <p:cBhvr additive="repl">
                                        <p:cTn id="734" dur="500"/>
                                        <p:tgtEl>
                                          <p:spTgt spid="29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798840" y="289440"/>
            <a:ext cx="10513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a3"/>
                </a:solidFill>
                <a:latin typeface="Calibri Light"/>
                <a:ea typeface="DejaVu Sans"/>
              </a:rPr>
              <a:t>Transport layer: roadmap</a:t>
            </a:r>
            <a:endParaRPr b="0" lang="en-US" sz="4400" spc="-1" strike="noStrike">
              <a:latin typeface="Arial"/>
            </a:endParaRPr>
          </a:p>
        </p:txBody>
      </p:sp>
      <p:sp>
        <p:nvSpPr>
          <p:cNvPr id="180" name="CustomShape 2"/>
          <p:cNvSpPr/>
          <p:nvPr/>
        </p:nvSpPr>
        <p:spPr>
          <a:xfrm>
            <a:off x="798840" y="1414080"/>
            <a:ext cx="6615720" cy="5026680"/>
          </a:xfrm>
          <a:prstGeom prst="rect">
            <a:avLst/>
          </a:prstGeom>
          <a:noFill/>
          <a:ln w="0">
            <a:noFill/>
          </a:ln>
        </p:spPr>
        <p:style>
          <a:lnRef idx="0"/>
          <a:fillRef idx="0"/>
          <a:effectRef idx="0"/>
          <a:fontRef idx="minor"/>
        </p:style>
        <p:txBody>
          <a:bodyPr lIns="90000" rIns="90000" tIns="45000" bIns="45000">
            <a:normAutofit/>
          </a:bodyPr>
          <a:p>
            <a:pPr marL="403200" indent="-283320">
              <a:lnSpc>
                <a:spcPct val="90000"/>
              </a:lnSpc>
              <a:spcBef>
                <a:spcPts val="799"/>
              </a:spcBef>
              <a:buClr>
                <a:srgbClr val="0000a3"/>
              </a:buClr>
              <a:buFont typeface="Wingdings" charset="2"/>
              <a:buChar char=""/>
            </a:pPr>
            <a:r>
              <a:rPr b="0" lang="en-US" sz="3200" spc="-1" strike="noStrike">
                <a:solidFill>
                  <a:srgbClr val="000000"/>
                </a:solidFill>
                <a:latin typeface="Calibri"/>
                <a:ea typeface="DejaVu Sans"/>
              </a:rPr>
              <a:t>Transport-layer services</a:t>
            </a:r>
            <a:endParaRPr b="0" lang="en-US" sz="3200" spc="-1" strike="noStrike">
              <a:latin typeface="Arial"/>
            </a:endParaRPr>
          </a:p>
          <a:p>
            <a:pPr marL="403200" indent="-283320">
              <a:lnSpc>
                <a:spcPct val="90000"/>
              </a:lnSpc>
              <a:spcBef>
                <a:spcPts val="799"/>
              </a:spcBef>
              <a:buClr>
                <a:srgbClr val="0000a3"/>
              </a:buClr>
              <a:buFont typeface="Wingdings" charset="2"/>
              <a:buChar char=""/>
            </a:pPr>
            <a:r>
              <a:rPr b="0" lang="en-US" sz="3200" spc="-1" strike="noStrike">
                <a:solidFill>
                  <a:srgbClr val="000000"/>
                </a:solidFill>
                <a:latin typeface="Calibri"/>
                <a:ea typeface="DejaVu Sans"/>
              </a:rPr>
              <a:t>Multiplexing and demultiplexing</a:t>
            </a:r>
            <a:endParaRPr b="0" lang="en-US" sz="3200" spc="-1" strike="noStrike">
              <a:latin typeface="Arial"/>
            </a:endParaRPr>
          </a:p>
          <a:p>
            <a:pPr marL="403200" indent="-283320">
              <a:lnSpc>
                <a:spcPct val="90000"/>
              </a:lnSpc>
              <a:spcBef>
                <a:spcPts val="799"/>
              </a:spcBef>
              <a:buClr>
                <a:srgbClr val="0000a3"/>
              </a:buClr>
              <a:buFont typeface="Wingdings" charset="2"/>
              <a:buChar char=""/>
            </a:pPr>
            <a:r>
              <a:rPr b="0" lang="en-US" sz="3200" spc="-1" strike="noStrike">
                <a:solidFill>
                  <a:srgbClr val="000000"/>
                </a:solidFill>
                <a:latin typeface="Calibri"/>
                <a:ea typeface="DejaVu Sans"/>
              </a:rPr>
              <a:t>Connectionless transport: UDP</a:t>
            </a:r>
            <a:endParaRPr b="0" lang="en-US" sz="3200" spc="-1" strike="noStrike">
              <a:latin typeface="Arial"/>
            </a:endParaRPr>
          </a:p>
          <a:p>
            <a:pPr marL="403200" indent="-283320">
              <a:lnSpc>
                <a:spcPct val="90000"/>
              </a:lnSpc>
              <a:spcBef>
                <a:spcPts val="799"/>
              </a:spcBef>
              <a:buClr>
                <a:srgbClr val="0000a3"/>
              </a:buClr>
              <a:buFont typeface="Wingdings" charset="2"/>
              <a:buChar char=""/>
            </a:pPr>
            <a:r>
              <a:rPr b="0" lang="en-US" sz="3200" spc="-1" strike="noStrike">
                <a:solidFill>
                  <a:srgbClr val="000000"/>
                </a:solidFill>
                <a:latin typeface="Calibri"/>
                <a:ea typeface="DejaVu Sans"/>
              </a:rPr>
              <a:t>Principles of reliable data transfer </a:t>
            </a:r>
            <a:endParaRPr b="0" lang="en-US" sz="3200" spc="-1" strike="noStrike">
              <a:latin typeface="Arial"/>
            </a:endParaRPr>
          </a:p>
          <a:p>
            <a:pPr marL="403200" indent="-283320">
              <a:lnSpc>
                <a:spcPct val="90000"/>
              </a:lnSpc>
              <a:spcBef>
                <a:spcPts val="799"/>
              </a:spcBef>
              <a:buClr>
                <a:srgbClr val="0000a3"/>
              </a:buClr>
              <a:buFont typeface="Wingdings" charset="2"/>
              <a:buChar char=""/>
            </a:pPr>
            <a:r>
              <a:rPr b="0" lang="en-US" sz="3200" spc="-1" strike="noStrike">
                <a:solidFill>
                  <a:srgbClr val="000000"/>
                </a:solidFill>
                <a:latin typeface="Calibri"/>
                <a:ea typeface="DejaVu Sans"/>
              </a:rPr>
              <a:t>Connection-oriented transport: TCP</a:t>
            </a:r>
            <a:endParaRPr b="0" lang="en-US" sz="3200" spc="-1" strike="noStrike">
              <a:latin typeface="Arial"/>
            </a:endParaRPr>
          </a:p>
          <a:p>
            <a:pPr marL="403200" indent="-283320">
              <a:lnSpc>
                <a:spcPct val="90000"/>
              </a:lnSpc>
              <a:spcBef>
                <a:spcPts val="799"/>
              </a:spcBef>
              <a:buClr>
                <a:srgbClr val="0000a3"/>
              </a:buClr>
              <a:buFont typeface="Wingdings" charset="2"/>
              <a:buChar char=""/>
            </a:pPr>
            <a:r>
              <a:rPr b="0" lang="en-US" sz="3200" spc="-1" strike="noStrike">
                <a:solidFill>
                  <a:srgbClr val="000000"/>
                </a:solidFill>
                <a:latin typeface="Calibri"/>
                <a:ea typeface="DejaVu Sans"/>
              </a:rPr>
              <a:t>Principles of congestion control</a:t>
            </a:r>
            <a:endParaRPr b="0" lang="en-US" sz="3200" spc="-1" strike="noStrike">
              <a:latin typeface="Arial"/>
            </a:endParaRPr>
          </a:p>
          <a:p>
            <a:pPr marL="403200" indent="-283320">
              <a:lnSpc>
                <a:spcPct val="90000"/>
              </a:lnSpc>
              <a:spcBef>
                <a:spcPts val="799"/>
              </a:spcBef>
              <a:buClr>
                <a:srgbClr val="0000a3"/>
              </a:buClr>
              <a:buFont typeface="Wingdings" charset="2"/>
              <a:buChar char=""/>
            </a:pPr>
            <a:r>
              <a:rPr b="0" lang="en-US" sz="3200" spc="-1" strike="noStrike">
                <a:solidFill>
                  <a:srgbClr val="000000"/>
                </a:solidFill>
                <a:latin typeface="Calibri"/>
                <a:ea typeface="DejaVu Sans"/>
              </a:rPr>
              <a:t>TCP congestion control</a:t>
            </a:r>
            <a:endParaRPr b="0" lang="en-US" sz="3200" spc="-1" strike="noStrike">
              <a:latin typeface="Arial"/>
            </a:endParaRPr>
          </a:p>
          <a:p>
            <a:pPr marL="403200" indent="-283320">
              <a:lnSpc>
                <a:spcPct val="90000"/>
              </a:lnSpc>
              <a:spcBef>
                <a:spcPts val="799"/>
              </a:spcBef>
              <a:buClr>
                <a:srgbClr val="0000a3"/>
              </a:buClr>
              <a:buFont typeface="Wingdings" charset="2"/>
              <a:buChar char=""/>
            </a:pPr>
            <a:r>
              <a:rPr b="0" lang="en-US" sz="3200" spc="-1" strike="noStrike">
                <a:solidFill>
                  <a:srgbClr val="000000"/>
                </a:solidFill>
                <a:latin typeface="Calibri"/>
                <a:ea typeface="DejaVu Sans"/>
              </a:rPr>
              <a:t>Evolution of transport-layer functionality</a:t>
            </a:r>
            <a:endParaRPr b="0" lang="en-US" sz="3200" spc="-1" strike="noStrike">
              <a:latin typeface="Arial"/>
            </a:endParaRPr>
          </a:p>
          <a:p>
            <a:pPr marL="352440" indent="-219600">
              <a:lnSpc>
                <a:spcPct val="90000"/>
              </a:lnSpc>
              <a:spcBef>
                <a:spcPts val="1001"/>
              </a:spcBef>
              <a:tabLst>
                <a:tab algn="l" pos="0"/>
              </a:tabLst>
            </a:pPr>
            <a:endParaRPr b="0" lang="en-US" sz="3200" spc="-1" strike="noStrike">
              <a:latin typeface="Arial"/>
            </a:endParaRPr>
          </a:p>
        </p:txBody>
      </p:sp>
      <p:sp>
        <p:nvSpPr>
          <p:cNvPr id="181" name="CustomShape 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C0A7BB77-235D-42F0-8B55-0A25EE14A571}" type="slidenum">
              <a:rPr b="0" lang="en-US" sz="1100" spc="-1" strike="noStrike">
                <a:solidFill>
                  <a:srgbClr val="404040"/>
                </a:solidFill>
                <a:latin typeface="Calibri"/>
                <a:ea typeface="DejaVu Sans"/>
              </a:rPr>
              <a:t>4</a:t>
            </a:fld>
            <a:endParaRPr b="0" lang="en-US" sz="1100" spc="-1" strike="noStrike">
              <a:latin typeface="Arial"/>
            </a:endParaRPr>
          </a:p>
        </p:txBody>
      </p:sp>
      <p:pic>
        <p:nvPicPr>
          <p:cNvPr id="182" name="Picture 5" descr="A train crossing a bridge over a body of water&#10;&#10;Description automatically generated"/>
          <p:cNvPicPr/>
          <p:nvPr/>
        </p:nvPicPr>
        <p:blipFill>
          <a:blip r:embed="rId1"/>
          <a:stretch/>
        </p:blipFill>
        <p:spPr>
          <a:xfrm>
            <a:off x="7774200" y="1293480"/>
            <a:ext cx="3655080" cy="274068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0"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a3"/>
                </a:solidFill>
                <a:latin typeface="Calibri Light"/>
                <a:ea typeface="DejaVu Sans"/>
              </a:rPr>
              <a:t>Principles of reliable data transfer </a:t>
            </a:r>
            <a:endParaRPr b="0" lang="en-US" sz="4400" spc="-1" strike="noStrike">
              <a:latin typeface="Arial"/>
            </a:endParaRPr>
          </a:p>
        </p:txBody>
      </p:sp>
      <p:grpSp>
        <p:nvGrpSpPr>
          <p:cNvPr id="2951" name="Group 2"/>
          <p:cNvGrpSpPr/>
          <p:nvPr/>
        </p:nvGrpSpPr>
        <p:grpSpPr>
          <a:xfrm>
            <a:off x="6233400" y="1900800"/>
            <a:ext cx="5591160" cy="4089600"/>
            <a:chOff x="6233400" y="1900800"/>
            <a:chExt cx="5591160" cy="4089600"/>
          </a:xfrm>
        </p:grpSpPr>
        <p:grpSp>
          <p:nvGrpSpPr>
            <p:cNvPr id="2952" name="Group 3"/>
            <p:cNvGrpSpPr/>
            <p:nvPr/>
          </p:nvGrpSpPr>
          <p:grpSpPr>
            <a:xfrm>
              <a:off x="6944760" y="2081880"/>
              <a:ext cx="1242360" cy="591480"/>
              <a:chOff x="6944760" y="2081880"/>
              <a:chExt cx="1242360" cy="591480"/>
            </a:xfrm>
          </p:grpSpPr>
          <p:sp>
            <p:nvSpPr>
              <p:cNvPr id="2953" name="CustomShape 4"/>
              <p:cNvSpPr/>
              <p:nvPr/>
            </p:nvSpPr>
            <p:spPr>
              <a:xfrm>
                <a:off x="6944760" y="2081880"/>
                <a:ext cx="1242360" cy="591480"/>
              </a:xfrm>
              <a:prstGeom prst="ellipse">
                <a:avLst/>
              </a:prstGeom>
              <a:solidFill>
                <a:srgbClr val="ccffff"/>
              </a:solidFill>
              <a:ln w="9525">
                <a:solidFill>
                  <a:srgbClr val="000000"/>
                </a:solidFill>
                <a:round/>
              </a:ln>
            </p:spPr>
            <p:style>
              <a:lnRef idx="0"/>
              <a:fillRef idx="0"/>
              <a:effectRef idx="0"/>
              <a:fontRef idx="minor"/>
            </p:style>
          </p:sp>
          <p:sp>
            <p:nvSpPr>
              <p:cNvPr id="2954" name="CustomShape 5"/>
              <p:cNvSpPr/>
              <p:nvPr/>
            </p:nvSpPr>
            <p:spPr>
              <a:xfrm>
                <a:off x="7027920" y="2118600"/>
                <a:ext cx="1104120" cy="52812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0" lang="en-US" sz="1800" spc="-1" strike="noStrike">
                    <a:solidFill>
                      <a:srgbClr val="000000"/>
                    </a:solidFill>
                    <a:latin typeface="Calibri"/>
                    <a:ea typeface="DejaVu Sans"/>
                  </a:rPr>
                  <a:t>sending process</a:t>
                </a:r>
                <a:endParaRPr b="0" lang="en-US" sz="1800" spc="-1" strike="noStrike">
                  <a:latin typeface="Arial"/>
                </a:endParaRPr>
              </a:p>
            </p:txBody>
          </p:sp>
        </p:grpSp>
        <p:grpSp>
          <p:nvGrpSpPr>
            <p:cNvPr id="2955" name="Group 6"/>
            <p:cNvGrpSpPr/>
            <p:nvPr/>
          </p:nvGrpSpPr>
          <p:grpSpPr>
            <a:xfrm>
              <a:off x="7541280" y="2533680"/>
              <a:ext cx="574560" cy="333000"/>
              <a:chOff x="7541280" y="2533680"/>
              <a:chExt cx="574560" cy="333000"/>
            </a:xfrm>
          </p:grpSpPr>
          <p:sp>
            <p:nvSpPr>
              <p:cNvPr id="2956" name="CustomShape 7"/>
              <p:cNvSpPr/>
              <p:nvPr/>
            </p:nvSpPr>
            <p:spPr>
              <a:xfrm>
                <a:off x="7601400" y="2600640"/>
                <a:ext cx="426960" cy="21276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p:style>
          </p:sp>
          <p:sp>
            <p:nvSpPr>
              <p:cNvPr id="2957" name="CustomShape 8"/>
              <p:cNvSpPr/>
              <p:nvPr/>
            </p:nvSpPr>
            <p:spPr>
              <a:xfrm>
                <a:off x="7541280" y="2533680"/>
                <a:ext cx="574560" cy="3330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ffffff"/>
                    </a:solidFill>
                    <a:latin typeface="Calibri"/>
                    <a:ea typeface="DejaVu Sans"/>
                  </a:rPr>
                  <a:t>data</a:t>
                </a:r>
                <a:endParaRPr b="0" lang="en-US" sz="1600" spc="-1" strike="noStrike">
                  <a:latin typeface="Arial"/>
                </a:endParaRPr>
              </a:p>
            </p:txBody>
          </p:sp>
        </p:grpSp>
        <p:grpSp>
          <p:nvGrpSpPr>
            <p:cNvPr id="2958" name="Group 9"/>
            <p:cNvGrpSpPr/>
            <p:nvPr/>
          </p:nvGrpSpPr>
          <p:grpSpPr>
            <a:xfrm>
              <a:off x="6680520" y="1962360"/>
              <a:ext cx="542880" cy="509760"/>
              <a:chOff x="6680520" y="1962360"/>
              <a:chExt cx="542880" cy="509760"/>
            </a:xfrm>
          </p:grpSpPr>
          <p:pic>
            <p:nvPicPr>
              <p:cNvPr id="2959" name="Picture 195" descr="desktop_computer_stylized_medium"/>
              <p:cNvPicPr/>
              <p:nvPr/>
            </p:nvPicPr>
            <p:blipFill>
              <a:blip r:embed="rId1"/>
              <a:stretch/>
            </p:blipFill>
            <p:spPr>
              <a:xfrm flipH="1">
                <a:off x="6680520" y="1962360"/>
                <a:ext cx="542880" cy="509760"/>
              </a:xfrm>
              <a:prstGeom prst="rect">
                <a:avLst/>
              </a:prstGeom>
              <a:ln w="0">
                <a:noFill/>
              </a:ln>
            </p:spPr>
          </p:pic>
          <p:sp>
            <p:nvSpPr>
              <p:cNvPr id="2960" name="CustomShape 10"/>
              <p:cNvSpPr/>
              <p:nvPr/>
            </p:nvSpPr>
            <p:spPr>
              <a:xfrm flipH="1">
                <a:off x="6908040" y="2011320"/>
                <a:ext cx="262800" cy="2322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2961" name="Group 11"/>
            <p:cNvGrpSpPr/>
            <p:nvPr/>
          </p:nvGrpSpPr>
          <p:grpSpPr>
            <a:xfrm>
              <a:off x="10189800" y="2032920"/>
              <a:ext cx="1242360" cy="591480"/>
              <a:chOff x="10189800" y="2032920"/>
              <a:chExt cx="1242360" cy="591480"/>
            </a:xfrm>
          </p:grpSpPr>
          <p:sp>
            <p:nvSpPr>
              <p:cNvPr id="2962" name="CustomShape 12"/>
              <p:cNvSpPr/>
              <p:nvPr/>
            </p:nvSpPr>
            <p:spPr>
              <a:xfrm>
                <a:off x="10189800" y="2032920"/>
                <a:ext cx="1242360" cy="591480"/>
              </a:xfrm>
              <a:prstGeom prst="ellipse">
                <a:avLst/>
              </a:prstGeom>
              <a:solidFill>
                <a:srgbClr val="ccffff"/>
              </a:solidFill>
              <a:ln w="9525">
                <a:solidFill>
                  <a:srgbClr val="000000"/>
                </a:solidFill>
                <a:round/>
              </a:ln>
            </p:spPr>
            <p:style>
              <a:lnRef idx="0"/>
              <a:fillRef idx="0"/>
              <a:effectRef idx="0"/>
              <a:fontRef idx="minor"/>
            </p:style>
          </p:sp>
          <p:sp>
            <p:nvSpPr>
              <p:cNvPr id="2963" name="CustomShape 13"/>
              <p:cNvSpPr/>
              <p:nvPr/>
            </p:nvSpPr>
            <p:spPr>
              <a:xfrm>
                <a:off x="10272960" y="2069640"/>
                <a:ext cx="1104120" cy="52812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0" lang="en-US" sz="1800" spc="-1" strike="noStrike">
                    <a:solidFill>
                      <a:srgbClr val="000000"/>
                    </a:solidFill>
                    <a:latin typeface="Calibri"/>
                    <a:ea typeface="DejaVu Sans"/>
                  </a:rPr>
                  <a:t>receiving process</a:t>
                </a:r>
                <a:endParaRPr b="0" lang="en-US" sz="1800" spc="-1" strike="noStrike">
                  <a:latin typeface="Arial"/>
                </a:endParaRPr>
              </a:p>
            </p:txBody>
          </p:sp>
        </p:grpSp>
        <p:grpSp>
          <p:nvGrpSpPr>
            <p:cNvPr id="2964" name="Group 14"/>
            <p:cNvGrpSpPr/>
            <p:nvPr/>
          </p:nvGrpSpPr>
          <p:grpSpPr>
            <a:xfrm>
              <a:off x="10248840" y="2505960"/>
              <a:ext cx="574560" cy="333000"/>
              <a:chOff x="10248840" y="2505960"/>
              <a:chExt cx="574560" cy="333000"/>
            </a:xfrm>
          </p:grpSpPr>
          <p:sp>
            <p:nvSpPr>
              <p:cNvPr id="2965" name="CustomShape 15"/>
              <p:cNvSpPr/>
              <p:nvPr/>
            </p:nvSpPr>
            <p:spPr>
              <a:xfrm>
                <a:off x="10314720" y="2572560"/>
                <a:ext cx="426960" cy="21276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p:style>
          </p:sp>
          <p:sp>
            <p:nvSpPr>
              <p:cNvPr id="2966" name="CustomShape 16"/>
              <p:cNvSpPr/>
              <p:nvPr/>
            </p:nvSpPr>
            <p:spPr>
              <a:xfrm>
                <a:off x="10248840" y="2505960"/>
                <a:ext cx="574560" cy="3330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ffffff"/>
                    </a:solidFill>
                    <a:latin typeface="Calibri"/>
                    <a:ea typeface="DejaVu Sans"/>
                  </a:rPr>
                  <a:t>data</a:t>
                </a:r>
                <a:endParaRPr b="0" lang="en-US" sz="1600" spc="-1" strike="noStrike">
                  <a:latin typeface="Arial"/>
                </a:endParaRPr>
              </a:p>
            </p:txBody>
          </p:sp>
        </p:grpSp>
        <p:grpSp>
          <p:nvGrpSpPr>
            <p:cNvPr id="2967" name="Group 17"/>
            <p:cNvGrpSpPr/>
            <p:nvPr/>
          </p:nvGrpSpPr>
          <p:grpSpPr>
            <a:xfrm>
              <a:off x="11287440" y="1900800"/>
              <a:ext cx="227880" cy="464400"/>
              <a:chOff x="11287440" y="1900800"/>
              <a:chExt cx="227880" cy="464400"/>
            </a:xfrm>
          </p:grpSpPr>
          <p:sp>
            <p:nvSpPr>
              <p:cNvPr id="2968" name="CustomShape 18"/>
              <p:cNvSpPr/>
              <p:nvPr/>
            </p:nvSpPr>
            <p:spPr>
              <a:xfrm>
                <a:off x="11469960" y="1901520"/>
                <a:ext cx="43200" cy="4428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2969" name="CustomShape 19"/>
              <p:cNvSpPr/>
              <p:nvPr/>
            </p:nvSpPr>
            <p:spPr>
              <a:xfrm>
                <a:off x="11297520" y="1900800"/>
                <a:ext cx="167760" cy="4420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2970" name="CustomShape 20"/>
              <p:cNvSpPr/>
              <p:nvPr/>
            </p:nvSpPr>
            <p:spPr>
              <a:xfrm>
                <a:off x="11478240" y="1928520"/>
                <a:ext cx="24840" cy="4093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2971" name="CustomShape 21"/>
              <p:cNvSpPr/>
              <p:nvPr/>
            </p:nvSpPr>
            <p:spPr>
              <a:xfrm>
                <a:off x="11472480" y="2136960"/>
                <a:ext cx="39960" cy="34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972" name="CustomShape 22"/>
              <p:cNvSpPr/>
              <p:nvPr/>
            </p:nvSpPr>
            <p:spPr>
              <a:xfrm>
                <a:off x="11298600" y="1952280"/>
                <a:ext cx="94320" cy="7200"/>
              </a:xfrm>
              <a:prstGeom prst="rect">
                <a:avLst/>
              </a:prstGeom>
              <a:solidFill>
                <a:srgbClr val="000000"/>
              </a:solidFill>
              <a:ln w="9525">
                <a:solidFill>
                  <a:srgbClr val="000000"/>
                </a:solidFill>
                <a:miter/>
              </a:ln>
            </p:spPr>
            <p:style>
              <a:lnRef idx="0"/>
              <a:fillRef idx="0"/>
              <a:effectRef idx="0"/>
              <a:fontRef idx="minor"/>
            </p:style>
          </p:sp>
          <p:grpSp>
            <p:nvGrpSpPr>
              <p:cNvPr id="2973" name="Group 23"/>
              <p:cNvGrpSpPr/>
              <p:nvPr/>
            </p:nvGrpSpPr>
            <p:grpSpPr>
              <a:xfrm>
                <a:off x="11386440" y="1947240"/>
                <a:ext cx="91440" cy="25920"/>
                <a:chOff x="11386440" y="1947240"/>
                <a:chExt cx="91440" cy="25920"/>
              </a:xfrm>
            </p:grpSpPr>
            <p:sp>
              <p:nvSpPr>
                <p:cNvPr id="2974" name="CustomShape 24"/>
                <p:cNvSpPr/>
                <p:nvPr/>
              </p:nvSpPr>
              <p:spPr>
                <a:xfrm>
                  <a:off x="11386440" y="1947240"/>
                  <a:ext cx="91440" cy="25920"/>
                </a:xfrm>
                <a:prstGeom prst="roundRect">
                  <a:avLst>
                    <a:gd name="adj" fmla="val 50000"/>
                  </a:avLst>
                </a:prstGeom>
                <a:solidFill>
                  <a:srgbClr val="000000"/>
                </a:solidFill>
                <a:ln w="0">
                  <a:noFill/>
                </a:ln>
              </p:spPr>
              <p:style>
                <a:lnRef idx="0"/>
                <a:fillRef idx="0"/>
                <a:effectRef idx="0"/>
                <a:fontRef idx="minor"/>
              </p:style>
            </p:sp>
            <p:sp>
              <p:nvSpPr>
                <p:cNvPr id="2975" name="CustomShape 25"/>
                <p:cNvSpPr/>
                <p:nvPr/>
              </p:nvSpPr>
              <p:spPr>
                <a:xfrm>
                  <a:off x="11388240" y="1950480"/>
                  <a:ext cx="8712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976" name="CustomShape 26"/>
              <p:cNvSpPr/>
              <p:nvPr/>
            </p:nvSpPr>
            <p:spPr>
              <a:xfrm>
                <a:off x="11300760" y="2015280"/>
                <a:ext cx="94320" cy="7200"/>
              </a:xfrm>
              <a:prstGeom prst="rect">
                <a:avLst/>
              </a:prstGeom>
              <a:solidFill>
                <a:srgbClr val="000000"/>
              </a:solidFill>
              <a:ln w="9525">
                <a:solidFill>
                  <a:srgbClr val="000000"/>
                </a:solidFill>
                <a:miter/>
              </a:ln>
            </p:spPr>
            <p:style>
              <a:lnRef idx="0"/>
              <a:fillRef idx="0"/>
              <a:effectRef idx="0"/>
              <a:fontRef idx="minor"/>
            </p:style>
          </p:sp>
          <p:grpSp>
            <p:nvGrpSpPr>
              <p:cNvPr id="2977" name="Group 27"/>
              <p:cNvGrpSpPr/>
              <p:nvPr/>
            </p:nvGrpSpPr>
            <p:grpSpPr>
              <a:xfrm>
                <a:off x="11385360" y="2011320"/>
                <a:ext cx="91440" cy="28080"/>
                <a:chOff x="11385360" y="2011320"/>
                <a:chExt cx="91440" cy="28080"/>
              </a:xfrm>
            </p:grpSpPr>
            <p:sp>
              <p:nvSpPr>
                <p:cNvPr id="2978" name="CustomShape 28"/>
                <p:cNvSpPr/>
                <p:nvPr/>
              </p:nvSpPr>
              <p:spPr>
                <a:xfrm>
                  <a:off x="11385360" y="2011320"/>
                  <a:ext cx="91440" cy="28080"/>
                </a:xfrm>
                <a:prstGeom prst="roundRect">
                  <a:avLst>
                    <a:gd name="adj" fmla="val 50000"/>
                  </a:avLst>
                </a:prstGeom>
                <a:solidFill>
                  <a:srgbClr val="000000"/>
                </a:solidFill>
                <a:ln w="0">
                  <a:noFill/>
                </a:ln>
              </p:spPr>
              <p:style>
                <a:lnRef idx="0"/>
                <a:fillRef idx="0"/>
                <a:effectRef idx="0"/>
                <a:fontRef idx="minor"/>
              </p:style>
            </p:sp>
            <p:sp>
              <p:nvSpPr>
                <p:cNvPr id="2979" name="CustomShape 29"/>
                <p:cNvSpPr/>
                <p:nvPr/>
              </p:nvSpPr>
              <p:spPr>
                <a:xfrm>
                  <a:off x="11387520" y="2014200"/>
                  <a:ext cx="87120" cy="172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980" name="CustomShape 30"/>
              <p:cNvSpPr/>
              <p:nvPr/>
            </p:nvSpPr>
            <p:spPr>
              <a:xfrm>
                <a:off x="11299680" y="2081520"/>
                <a:ext cx="94320" cy="7200"/>
              </a:xfrm>
              <a:prstGeom prst="rect">
                <a:avLst/>
              </a:prstGeom>
              <a:solidFill>
                <a:srgbClr val="000000"/>
              </a:solidFill>
              <a:ln w="9525">
                <a:solidFill>
                  <a:srgbClr val="000000"/>
                </a:solidFill>
                <a:miter/>
              </a:ln>
            </p:spPr>
            <p:style>
              <a:lnRef idx="0"/>
              <a:fillRef idx="0"/>
              <a:effectRef idx="0"/>
              <a:fontRef idx="minor"/>
            </p:style>
          </p:sp>
          <p:sp>
            <p:nvSpPr>
              <p:cNvPr id="2981" name="CustomShape 31"/>
              <p:cNvSpPr/>
              <p:nvPr/>
            </p:nvSpPr>
            <p:spPr>
              <a:xfrm>
                <a:off x="11301480" y="2139480"/>
                <a:ext cx="93240" cy="7200"/>
              </a:xfrm>
              <a:prstGeom prst="rect">
                <a:avLst/>
              </a:prstGeom>
              <a:solidFill>
                <a:srgbClr val="000000"/>
              </a:solidFill>
              <a:ln w="9525">
                <a:solidFill>
                  <a:srgbClr val="000000"/>
                </a:solidFill>
                <a:miter/>
              </a:ln>
            </p:spPr>
            <p:style>
              <a:lnRef idx="0"/>
              <a:fillRef idx="0"/>
              <a:effectRef idx="0"/>
              <a:fontRef idx="minor"/>
            </p:style>
          </p:sp>
          <p:grpSp>
            <p:nvGrpSpPr>
              <p:cNvPr id="2982" name="Group 32"/>
              <p:cNvGrpSpPr/>
              <p:nvPr/>
            </p:nvGrpSpPr>
            <p:grpSpPr>
              <a:xfrm>
                <a:off x="11383200" y="2134440"/>
                <a:ext cx="92160" cy="27000"/>
                <a:chOff x="11383200" y="2134440"/>
                <a:chExt cx="92160" cy="27000"/>
              </a:xfrm>
            </p:grpSpPr>
            <p:sp>
              <p:nvSpPr>
                <p:cNvPr id="2983" name="CustomShape 33"/>
                <p:cNvSpPr/>
                <p:nvPr/>
              </p:nvSpPr>
              <p:spPr>
                <a:xfrm>
                  <a:off x="11383200" y="2134440"/>
                  <a:ext cx="92160" cy="27000"/>
                </a:xfrm>
                <a:prstGeom prst="roundRect">
                  <a:avLst>
                    <a:gd name="adj" fmla="val 50000"/>
                  </a:avLst>
                </a:prstGeom>
                <a:solidFill>
                  <a:srgbClr val="000000"/>
                </a:solidFill>
                <a:ln w="0">
                  <a:noFill/>
                </a:ln>
              </p:spPr>
              <p:style>
                <a:lnRef idx="0"/>
                <a:fillRef idx="0"/>
                <a:effectRef idx="0"/>
                <a:fontRef idx="minor"/>
              </p:style>
            </p:sp>
            <p:sp>
              <p:nvSpPr>
                <p:cNvPr id="2984" name="CustomShape 34"/>
                <p:cNvSpPr/>
                <p:nvPr/>
              </p:nvSpPr>
              <p:spPr>
                <a:xfrm>
                  <a:off x="11385360" y="2137320"/>
                  <a:ext cx="88200" cy="205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985" name="CustomShape 35"/>
              <p:cNvSpPr/>
              <p:nvPr/>
            </p:nvSpPr>
            <p:spPr>
              <a:xfrm>
                <a:off x="11473200" y="2081160"/>
                <a:ext cx="39960" cy="34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2986" name="Group 36"/>
              <p:cNvGrpSpPr/>
              <p:nvPr/>
            </p:nvGrpSpPr>
            <p:grpSpPr>
              <a:xfrm>
                <a:off x="11384280" y="2075400"/>
                <a:ext cx="91440" cy="24840"/>
                <a:chOff x="11384280" y="2075400"/>
                <a:chExt cx="91440" cy="24840"/>
              </a:xfrm>
            </p:grpSpPr>
            <p:sp>
              <p:nvSpPr>
                <p:cNvPr id="2987" name="CustomShape 37"/>
                <p:cNvSpPr/>
                <p:nvPr/>
              </p:nvSpPr>
              <p:spPr>
                <a:xfrm>
                  <a:off x="11384280" y="2075400"/>
                  <a:ext cx="91440" cy="24840"/>
                </a:xfrm>
                <a:prstGeom prst="roundRect">
                  <a:avLst>
                    <a:gd name="adj" fmla="val 50000"/>
                  </a:avLst>
                </a:prstGeom>
                <a:solidFill>
                  <a:srgbClr val="000000"/>
                </a:solidFill>
                <a:ln w="0">
                  <a:noFill/>
                </a:ln>
              </p:spPr>
              <p:style>
                <a:lnRef idx="0"/>
                <a:fillRef idx="0"/>
                <a:effectRef idx="0"/>
                <a:fontRef idx="minor"/>
              </p:style>
            </p:sp>
            <p:sp>
              <p:nvSpPr>
                <p:cNvPr id="2988" name="CustomShape 38"/>
                <p:cNvSpPr/>
                <p:nvPr/>
              </p:nvSpPr>
              <p:spPr>
                <a:xfrm>
                  <a:off x="11386440" y="2078640"/>
                  <a:ext cx="87120" cy="183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2989" name="CustomShape 39"/>
              <p:cNvSpPr/>
              <p:nvPr/>
            </p:nvSpPr>
            <p:spPr>
              <a:xfrm>
                <a:off x="11467080" y="1900800"/>
                <a:ext cx="8640" cy="4431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2990" name="CustomShape 40"/>
              <p:cNvSpPr/>
              <p:nvPr/>
            </p:nvSpPr>
            <p:spPr>
              <a:xfrm>
                <a:off x="11476800" y="2013480"/>
                <a:ext cx="35640" cy="388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991" name="CustomShape 41"/>
              <p:cNvSpPr/>
              <p:nvPr/>
            </p:nvSpPr>
            <p:spPr>
              <a:xfrm>
                <a:off x="11477520" y="1949760"/>
                <a:ext cx="37080" cy="4428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2992" name="CustomShape 42"/>
              <p:cNvSpPr/>
              <p:nvPr/>
            </p:nvSpPr>
            <p:spPr>
              <a:xfrm>
                <a:off x="11509920" y="2325600"/>
                <a:ext cx="5400" cy="16200"/>
              </a:xfrm>
              <a:prstGeom prst="ellipse">
                <a:avLst/>
              </a:prstGeom>
              <a:solidFill>
                <a:srgbClr val="333333"/>
              </a:solidFill>
              <a:ln w="0">
                <a:noFill/>
              </a:ln>
            </p:spPr>
            <p:style>
              <a:lnRef idx="0"/>
              <a:fillRef idx="0"/>
              <a:effectRef idx="0"/>
              <a:fontRef idx="minor"/>
            </p:style>
          </p:sp>
          <p:sp>
            <p:nvSpPr>
              <p:cNvPr id="2993" name="CustomShape 43"/>
              <p:cNvSpPr/>
              <p:nvPr/>
            </p:nvSpPr>
            <p:spPr>
              <a:xfrm>
                <a:off x="11475360" y="2326680"/>
                <a:ext cx="37080" cy="363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2994" name="CustomShape 44"/>
              <p:cNvSpPr/>
              <p:nvPr/>
            </p:nvSpPr>
            <p:spPr>
              <a:xfrm>
                <a:off x="11287440" y="2339280"/>
                <a:ext cx="191160" cy="2592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2995" name="CustomShape 45"/>
              <p:cNvSpPr/>
              <p:nvPr/>
            </p:nvSpPr>
            <p:spPr>
              <a:xfrm>
                <a:off x="11297520" y="2345760"/>
                <a:ext cx="171000" cy="1332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2996" name="CustomShape 46"/>
              <p:cNvSpPr/>
              <p:nvPr/>
            </p:nvSpPr>
            <p:spPr>
              <a:xfrm>
                <a:off x="11314800" y="2281320"/>
                <a:ext cx="23040" cy="25920"/>
              </a:xfrm>
              <a:prstGeom prst="ellipse">
                <a:avLst/>
              </a:prstGeom>
              <a:solidFill>
                <a:srgbClr val="33cc33"/>
              </a:solidFill>
              <a:ln w="0">
                <a:noFill/>
              </a:ln>
            </p:spPr>
            <p:style>
              <a:lnRef idx="0"/>
              <a:fillRef idx="0"/>
              <a:effectRef idx="0"/>
              <a:fontRef idx="minor"/>
            </p:style>
          </p:sp>
          <p:sp>
            <p:nvSpPr>
              <p:cNvPr id="2997" name="CustomShape 47"/>
              <p:cNvSpPr/>
              <p:nvPr/>
            </p:nvSpPr>
            <p:spPr>
              <a:xfrm>
                <a:off x="11343600" y="2281320"/>
                <a:ext cx="23040" cy="25920"/>
              </a:xfrm>
              <a:prstGeom prst="ellipse">
                <a:avLst/>
              </a:prstGeom>
              <a:solidFill>
                <a:srgbClr val="ff0000"/>
              </a:solidFill>
              <a:ln w="0">
                <a:noFill/>
              </a:ln>
            </p:spPr>
            <p:style>
              <a:lnRef idx="0"/>
              <a:fillRef idx="0"/>
              <a:effectRef idx="0"/>
              <a:fontRef idx="minor"/>
            </p:style>
          </p:sp>
          <p:sp>
            <p:nvSpPr>
              <p:cNvPr id="2998" name="CustomShape 48"/>
              <p:cNvSpPr/>
              <p:nvPr/>
            </p:nvSpPr>
            <p:spPr>
              <a:xfrm>
                <a:off x="11372040" y="2281320"/>
                <a:ext cx="23040" cy="24840"/>
              </a:xfrm>
              <a:prstGeom prst="ellipse">
                <a:avLst/>
              </a:prstGeom>
              <a:solidFill>
                <a:srgbClr val="33cc33"/>
              </a:solidFill>
              <a:ln w="0">
                <a:noFill/>
              </a:ln>
            </p:spPr>
            <p:style>
              <a:lnRef idx="0"/>
              <a:fillRef idx="0"/>
              <a:effectRef idx="0"/>
              <a:fontRef idx="minor"/>
            </p:style>
          </p:sp>
          <p:sp>
            <p:nvSpPr>
              <p:cNvPr id="2999" name="CustomShape 49"/>
              <p:cNvSpPr/>
              <p:nvPr/>
            </p:nvSpPr>
            <p:spPr>
              <a:xfrm>
                <a:off x="11436480" y="2175120"/>
                <a:ext cx="11880" cy="145800"/>
              </a:xfrm>
              <a:prstGeom prst="rect">
                <a:avLst/>
              </a:prstGeom>
              <a:solidFill>
                <a:srgbClr val="292929"/>
              </a:solidFill>
              <a:ln w="9525">
                <a:solidFill>
                  <a:srgbClr val="000000"/>
                </a:solidFill>
                <a:miter/>
              </a:ln>
            </p:spPr>
            <p:style>
              <a:lnRef idx="0"/>
              <a:fillRef idx="0"/>
              <a:effectRef idx="0"/>
              <a:fontRef idx="minor"/>
            </p:style>
          </p:sp>
        </p:grpSp>
        <p:sp>
          <p:nvSpPr>
            <p:cNvPr id="3000" name="Line 50"/>
            <p:cNvSpPr/>
            <p:nvPr/>
          </p:nvSpPr>
          <p:spPr>
            <a:xfrm>
              <a:off x="6582240" y="2855160"/>
              <a:ext cx="1688040" cy="360"/>
            </a:xfrm>
            <a:prstGeom prst="line">
              <a:avLst/>
            </a:prstGeom>
            <a:ln w="22225">
              <a:solidFill>
                <a:srgbClr val="c00000"/>
              </a:solidFill>
            </a:ln>
          </p:spPr>
          <p:style>
            <a:lnRef idx="1">
              <a:schemeClr val="accent1"/>
            </a:lnRef>
            <a:fillRef idx="0">
              <a:schemeClr val="accent1"/>
            </a:fillRef>
            <a:effectRef idx="0">
              <a:schemeClr val="accent1"/>
            </a:effectRef>
            <a:fontRef idx="minor"/>
          </p:style>
        </p:sp>
        <p:sp>
          <p:nvSpPr>
            <p:cNvPr id="3001" name="Line 51"/>
            <p:cNvSpPr/>
            <p:nvPr/>
          </p:nvSpPr>
          <p:spPr>
            <a:xfrm>
              <a:off x="10078200" y="2827440"/>
              <a:ext cx="1687680" cy="360"/>
            </a:xfrm>
            <a:prstGeom prst="line">
              <a:avLst/>
            </a:prstGeom>
            <a:ln w="22225">
              <a:solidFill>
                <a:srgbClr val="c00000"/>
              </a:solidFill>
            </a:ln>
          </p:spPr>
          <p:style>
            <a:lnRef idx="1">
              <a:schemeClr val="accent1"/>
            </a:lnRef>
            <a:fillRef idx="0">
              <a:schemeClr val="accent1"/>
            </a:fillRef>
            <a:effectRef idx="0">
              <a:schemeClr val="accent1"/>
            </a:effectRef>
            <a:fontRef idx="minor"/>
          </p:style>
        </p:sp>
        <p:sp>
          <p:nvSpPr>
            <p:cNvPr id="3002" name="CustomShape 52"/>
            <p:cNvSpPr/>
            <p:nvPr/>
          </p:nvSpPr>
          <p:spPr>
            <a:xfrm>
              <a:off x="6233400" y="2574360"/>
              <a:ext cx="97812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application</a:t>
              </a:r>
              <a:endParaRPr b="0" lang="en-US" sz="1400" spc="-1" strike="noStrike">
                <a:latin typeface="Arial"/>
              </a:endParaRPr>
            </a:p>
          </p:txBody>
        </p:sp>
        <p:sp>
          <p:nvSpPr>
            <p:cNvPr id="3003" name="CustomShape 53"/>
            <p:cNvSpPr/>
            <p:nvPr/>
          </p:nvSpPr>
          <p:spPr>
            <a:xfrm>
              <a:off x="6350400" y="2801880"/>
              <a:ext cx="85464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transport</a:t>
              </a:r>
              <a:endParaRPr b="0" lang="en-US" sz="1400" spc="-1" strike="noStrike">
                <a:latin typeface="Arial"/>
              </a:endParaRPr>
            </a:p>
          </p:txBody>
        </p:sp>
        <p:sp>
          <p:nvSpPr>
            <p:cNvPr id="3004" name="CustomShape 54"/>
            <p:cNvSpPr/>
            <p:nvPr/>
          </p:nvSpPr>
          <p:spPr>
            <a:xfrm flipH="1">
              <a:off x="7106760" y="5535000"/>
              <a:ext cx="4654800" cy="4554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DejaVu Sans"/>
                </a:rPr>
                <a:t>reliable service </a:t>
              </a:r>
              <a:r>
                <a:rPr b="0" i="1" lang="en-US" sz="2400" spc="-1" strike="noStrike">
                  <a:solidFill>
                    <a:srgbClr val="c00000"/>
                  </a:solidFill>
                  <a:latin typeface="Calibri"/>
                  <a:ea typeface="DejaVu Sans"/>
                </a:rPr>
                <a:t>implementation</a:t>
              </a:r>
              <a:endParaRPr b="0" lang="en-US" sz="2400" spc="-1" strike="noStrike">
                <a:latin typeface="Arial"/>
              </a:endParaRPr>
            </a:p>
          </p:txBody>
        </p:sp>
        <p:grpSp>
          <p:nvGrpSpPr>
            <p:cNvPr id="3005" name="Group 55"/>
            <p:cNvGrpSpPr/>
            <p:nvPr/>
          </p:nvGrpSpPr>
          <p:grpSpPr>
            <a:xfrm>
              <a:off x="6571440" y="4838040"/>
              <a:ext cx="5253120" cy="476640"/>
              <a:chOff x="6571440" y="4838040"/>
              <a:chExt cx="5253120" cy="476640"/>
            </a:xfrm>
          </p:grpSpPr>
          <p:grpSp>
            <p:nvGrpSpPr>
              <p:cNvPr id="3006" name="Group 56"/>
              <p:cNvGrpSpPr/>
              <p:nvPr/>
            </p:nvGrpSpPr>
            <p:grpSpPr>
              <a:xfrm>
                <a:off x="8161200" y="4950720"/>
                <a:ext cx="2030040" cy="363960"/>
                <a:chOff x="8161200" y="4950720"/>
                <a:chExt cx="2030040" cy="363960"/>
              </a:xfrm>
            </p:grpSpPr>
            <p:grpSp>
              <p:nvGrpSpPr>
                <p:cNvPr id="3007" name="Group 57"/>
                <p:cNvGrpSpPr/>
                <p:nvPr/>
              </p:nvGrpSpPr>
              <p:grpSpPr>
                <a:xfrm>
                  <a:off x="8161200" y="4978800"/>
                  <a:ext cx="2001240" cy="303480"/>
                  <a:chOff x="8161200" y="4978800"/>
                  <a:chExt cx="2001240" cy="303480"/>
                </a:xfrm>
              </p:grpSpPr>
              <p:sp>
                <p:nvSpPr>
                  <p:cNvPr id="3008" name="CustomShape 58"/>
                  <p:cNvSpPr/>
                  <p:nvPr/>
                </p:nvSpPr>
                <p:spPr>
                  <a:xfrm>
                    <a:off x="8214480" y="4978800"/>
                    <a:ext cx="1894320" cy="303480"/>
                  </a:xfrm>
                  <a:prstGeom prst="rect">
                    <a:avLst/>
                  </a:prstGeom>
                  <a:gradFill rotWithShape="0">
                    <a:gsLst>
                      <a:gs pos="0">
                        <a:srgbClr val="2e75b6"/>
                      </a:gs>
                      <a:gs pos="100000">
                        <a:srgbClr val="7accf4"/>
                      </a:gs>
                    </a:gsLst>
                    <a:lin ang="16200000"/>
                  </a:gradFill>
                  <a:ln>
                    <a:solidFill>
                      <a:schemeClr val="tx1">
                        <a:lumMod val="50000"/>
                        <a:lumOff val="50000"/>
                      </a:schemeClr>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009" name="CustomShape 59"/>
                  <p:cNvSpPr/>
                  <p:nvPr/>
                </p:nvSpPr>
                <p:spPr>
                  <a:xfrm>
                    <a:off x="8161200" y="4978800"/>
                    <a:ext cx="104400" cy="303480"/>
                  </a:xfrm>
                  <a:prstGeom prst="ellipse">
                    <a:avLst/>
                  </a:prstGeom>
                  <a:solidFill>
                    <a:srgbClr val="7accf4"/>
                  </a:solidFill>
                  <a:ln>
                    <a:solidFill>
                      <a:schemeClr val="tx1">
                        <a:lumMod val="50000"/>
                        <a:lumOff val="50000"/>
                      </a:schemeClr>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010" name="CustomShape 60"/>
                  <p:cNvSpPr/>
                  <p:nvPr/>
                </p:nvSpPr>
                <p:spPr>
                  <a:xfrm>
                    <a:off x="10058040" y="4978800"/>
                    <a:ext cx="104400" cy="303480"/>
                  </a:xfrm>
                  <a:prstGeom prst="ellipse">
                    <a:avLst/>
                  </a:prstGeom>
                  <a:gradFill rotWithShape="0">
                    <a:gsLst>
                      <a:gs pos="0">
                        <a:srgbClr val="2e75b6"/>
                      </a:gs>
                      <a:gs pos="50000">
                        <a:srgbClr val="7accf4"/>
                      </a:gs>
                      <a:gs pos="100000">
                        <a:srgbClr val="2e75b6"/>
                      </a:gs>
                    </a:gsLst>
                    <a:lin ang="16200000"/>
                  </a:gradFill>
                  <a:ln>
                    <a:solidFill>
                      <a:schemeClr val="tx1">
                        <a:lumMod val="50000"/>
                        <a:lumOff val="50000"/>
                      </a:schemeClr>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011" name="CustomShape 61"/>
                  <p:cNvSpPr/>
                  <p:nvPr/>
                </p:nvSpPr>
                <p:spPr>
                  <a:xfrm>
                    <a:off x="9915480" y="4978800"/>
                    <a:ext cx="193680" cy="303480"/>
                  </a:xfrm>
                  <a:prstGeom prst="rect">
                    <a:avLst/>
                  </a:prstGeom>
                  <a:gradFill rotWithShape="0">
                    <a:gsLst>
                      <a:gs pos="0">
                        <a:srgbClr val="2e75b6"/>
                      </a:gs>
                      <a:gs pos="100000">
                        <a:srgbClr val="7accf4"/>
                      </a:gs>
                    </a:gsLst>
                    <a:lin ang="16200000"/>
                  </a:gra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3012" name="CustomShape 62"/>
                <p:cNvSpPr/>
                <p:nvPr/>
              </p:nvSpPr>
              <p:spPr>
                <a:xfrm>
                  <a:off x="8295480" y="4950720"/>
                  <a:ext cx="18957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ffffff"/>
                      </a:solidFill>
                      <a:latin typeface="Calibri"/>
                      <a:ea typeface="DejaVu Sans"/>
                    </a:rPr>
                    <a:t>unreliable channel</a:t>
                  </a:r>
                  <a:endParaRPr b="0" lang="en-US" sz="1800" spc="-1" strike="noStrike">
                    <a:latin typeface="Arial"/>
                  </a:endParaRPr>
                </a:p>
              </p:txBody>
            </p:sp>
          </p:grpSp>
          <p:sp>
            <p:nvSpPr>
              <p:cNvPr id="3013" name="Line 63"/>
              <p:cNvSpPr/>
              <p:nvPr/>
            </p:nvSpPr>
            <p:spPr>
              <a:xfrm>
                <a:off x="6571440" y="4838040"/>
                <a:ext cx="1688040" cy="360"/>
              </a:xfrm>
              <a:prstGeom prst="line">
                <a:avLst/>
              </a:prstGeom>
              <a:ln w="22225">
                <a:solidFill>
                  <a:srgbClr val="c00000"/>
                </a:solidFill>
              </a:ln>
            </p:spPr>
            <p:style>
              <a:lnRef idx="1">
                <a:schemeClr val="accent1"/>
              </a:lnRef>
              <a:fillRef idx="0">
                <a:schemeClr val="accent1"/>
              </a:fillRef>
              <a:effectRef idx="0">
                <a:schemeClr val="accent1"/>
              </a:effectRef>
              <a:fontRef idx="minor"/>
            </p:style>
          </p:sp>
          <p:sp>
            <p:nvSpPr>
              <p:cNvPr id="3014" name="Line 64"/>
              <p:cNvSpPr/>
              <p:nvPr/>
            </p:nvSpPr>
            <p:spPr>
              <a:xfrm>
                <a:off x="10136160" y="4838040"/>
                <a:ext cx="1688400" cy="360"/>
              </a:xfrm>
              <a:prstGeom prst="line">
                <a:avLst/>
              </a:prstGeom>
              <a:ln w="22225">
                <a:solidFill>
                  <a:srgbClr val="c00000"/>
                </a:solidFill>
              </a:ln>
            </p:spPr>
            <p:style>
              <a:lnRef idx="1">
                <a:schemeClr val="accent1"/>
              </a:lnRef>
              <a:fillRef idx="0">
                <a:schemeClr val="accent1"/>
              </a:fillRef>
              <a:effectRef idx="0">
                <a:schemeClr val="accent1"/>
              </a:effectRef>
              <a:fontRef idx="minor"/>
            </p:style>
          </p:sp>
        </p:grpSp>
        <p:sp>
          <p:nvSpPr>
            <p:cNvPr id="3015" name="CustomShape 65"/>
            <p:cNvSpPr/>
            <p:nvPr/>
          </p:nvSpPr>
          <p:spPr>
            <a:xfrm>
              <a:off x="6417720" y="4816440"/>
              <a:ext cx="7848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network</a:t>
              </a:r>
              <a:endParaRPr b="0" lang="en-US" sz="1400" spc="-1" strike="noStrike">
                <a:latin typeface="Arial"/>
              </a:endParaRPr>
            </a:p>
          </p:txBody>
        </p:sp>
        <p:sp>
          <p:nvSpPr>
            <p:cNvPr id="3016" name="CustomShape 66"/>
            <p:cNvSpPr/>
            <p:nvPr/>
          </p:nvSpPr>
          <p:spPr>
            <a:xfrm>
              <a:off x="6365160" y="4560480"/>
              <a:ext cx="85464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transport</a:t>
              </a:r>
              <a:endParaRPr b="0" lang="en-US" sz="1400" spc="-1" strike="noStrike">
                <a:latin typeface="Arial"/>
              </a:endParaRPr>
            </a:p>
          </p:txBody>
        </p:sp>
        <p:sp>
          <p:nvSpPr>
            <p:cNvPr id="3017" name="CustomShape 67"/>
            <p:cNvSpPr/>
            <p:nvPr/>
          </p:nvSpPr>
          <p:spPr>
            <a:xfrm>
              <a:off x="7533000" y="2752920"/>
              <a:ext cx="360" cy="401040"/>
            </a:xfrm>
            <a:custGeom>
              <a:avLst/>
              <a:gdLst/>
              <a:ahLst/>
              <a:rect l="l" t="t" r="r" b="b"/>
              <a:pathLst>
                <a:path w="21600" h="21600">
                  <a:moveTo>
                    <a:pt x="0" y="0"/>
                  </a:moveTo>
                  <a:lnTo>
                    <a:pt x="21600" y="21600"/>
                  </a:lnTo>
                </a:path>
              </a:pathLst>
            </a:custGeom>
            <a:noFill/>
            <a:ln w="47625">
              <a:solidFill>
                <a:srgbClr val="4472c4"/>
              </a:solidFill>
              <a:tailEnd len="med" type="triangle" w="med"/>
            </a:ln>
          </p:spPr>
          <p:style>
            <a:lnRef idx="1">
              <a:schemeClr val="accent1"/>
            </a:lnRef>
            <a:fillRef idx="0">
              <a:schemeClr val="accent1"/>
            </a:fillRef>
            <a:effectRef idx="0">
              <a:schemeClr val="accent1"/>
            </a:effectRef>
            <a:fontRef idx="minor"/>
          </p:style>
        </p:sp>
        <p:sp>
          <p:nvSpPr>
            <p:cNvPr id="3018" name="CustomShape 68"/>
            <p:cNvSpPr/>
            <p:nvPr/>
          </p:nvSpPr>
          <p:spPr>
            <a:xfrm flipV="1">
              <a:off x="10866960" y="2687040"/>
              <a:ext cx="360" cy="437040"/>
            </a:xfrm>
            <a:custGeom>
              <a:avLst/>
              <a:gdLst/>
              <a:ahLst/>
              <a:rect l="l" t="t" r="r" b="b"/>
              <a:pathLst>
                <a:path w="21600" h="21600">
                  <a:moveTo>
                    <a:pt x="0" y="0"/>
                  </a:moveTo>
                  <a:lnTo>
                    <a:pt x="21600" y="21600"/>
                  </a:lnTo>
                </a:path>
              </a:pathLst>
            </a:custGeom>
            <a:noFill/>
            <a:ln w="47625">
              <a:solidFill>
                <a:srgbClr val="4472c4"/>
              </a:solidFill>
              <a:tailEnd len="med" type="triangle" w="med"/>
            </a:ln>
          </p:spPr>
          <p:style>
            <a:lnRef idx="1">
              <a:schemeClr val="accent1"/>
            </a:lnRef>
            <a:fillRef idx="0">
              <a:schemeClr val="accent1"/>
            </a:fillRef>
            <a:effectRef idx="0">
              <a:schemeClr val="accent1"/>
            </a:effectRef>
            <a:fontRef idx="minor"/>
          </p:style>
        </p:sp>
        <p:sp>
          <p:nvSpPr>
            <p:cNvPr id="3019" name="CustomShape 69"/>
            <p:cNvSpPr/>
            <p:nvPr/>
          </p:nvSpPr>
          <p:spPr>
            <a:xfrm>
              <a:off x="6584400" y="3360600"/>
              <a:ext cx="1894320" cy="82944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1800" spc="-1" strike="noStrike">
                  <a:solidFill>
                    <a:srgbClr val="000000"/>
                  </a:solidFill>
                  <a:latin typeface="Calibri"/>
                  <a:ea typeface="DejaVu Sans"/>
                </a:rPr>
                <a:t>sender-side of</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Calibri"/>
                  <a:ea typeface="DejaVu Sans"/>
                </a:rPr>
                <a:t>reliable data transfer protocol</a:t>
              </a:r>
              <a:endParaRPr b="0" lang="en-US" sz="1800" spc="-1" strike="noStrike">
                <a:latin typeface="Arial"/>
              </a:endParaRPr>
            </a:p>
          </p:txBody>
        </p:sp>
        <p:sp>
          <p:nvSpPr>
            <p:cNvPr id="3020" name="CustomShape 70"/>
            <p:cNvSpPr/>
            <p:nvPr/>
          </p:nvSpPr>
          <p:spPr>
            <a:xfrm>
              <a:off x="9915120" y="3363120"/>
              <a:ext cx="1894320" cy="82944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1800" spc="-1" strike="noStrike">
                  <a:solidFill>
                    <a:srgbClr val="000000"/>
                  </a:solidFill>
                  <a:latin typeface="Calibri"/>
                  <a:ea typeface="DejaVu Sans"/>
                </a:rPr>
                <a:t>receiver-side</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Calibri"/>
                  <a:ea typeface="DejaVu Sans"/>
                </a:rPr>
                <a:t>of reliable data transfer protocol</a:t>
              </a:r>
              <a:endParaRPr b="0" lang="en-US" sz="1800" spc="-1" strike="noStrike">
                <a:latin typeface="Arial"/>
              </a:endParaRPr>
            </a:p>
          </p:txBody>
        </p:sp>
        <p:grpSp>
          <p:nvGrpSpPr>
            <p:cNvPr id="3021" name="Group 71"/>
            <p:cNvGrpSpPr/>
            <p:nvPr/>
          </p:nvGrpSpPr>
          <p:grpSpPr>
            <a:xfrm>
              <a:off x="7535160" y="4559760"/>
              <a:ext cx="632160" cy="632160"/>
              <a:chOff x="7535160" y="4559760"/>
              <a:chExt cx="632160" cy="632160"/>
            </a:xfrm>
          </p:grpSpPr>
          <p:sp>
            <p:nvSpPr>
              <p:cNvPr id="3022" name="Line 72"/>
              <p:cNvSpPr/>
              <p:nvPr/>
            </p:nvSpPr>
            <p:spPr>
              <a:xfrm>
                <a:off x="7544880" y="4559760"/>
                <a:ext cx="360" cy="632160"/>
              </a:xfrm>
              <a:prstGeom prst="line">
                <a:avLst/>
              </a:prstGeom>
              <a:ln w="47625">
                <a:solidFill>
                  <a:srgbClr val="3c6cdf"/>
                </a:solidFill>
                <a:headEnd len="med" type="triangle" w="med"/>
              </a:ln>
            </p:spPr>
            <p:style>
              <a:lnRef idx="1">
                <a:schemeClr val="accent1"/>
              </a:lnRef>
              <a:fillRef idx="0">
                <a:schemeClr val="accent1"/>
              </a:fillRef>
              <a:effectRef idx="0">
                <a:schemeClr val="accent1"/>
              </a:effectRef>
              <a:fontRef idx="minor"/>
            </p:style>
          </p:sp>
          <p:sp>
            <p:nvSpPr>
              <p:cNvPr id="3023" name="Line 73"/>
              <p:cNvSpPr/>
              <p:nvPr/>
            </p:nvSpPr>
            <p:spPr>
              <a:xfrm flipH="1">
                <a:off x="7535160" y="5168160"/>
                <a:ext cx="632160" cy="360"/>
              </a:xfrm>
              <a:prstGeom prst="line">
                <a:avLst/>
              </a:prstGeom>
              <a:ln w="47625">
                <a:solidFill>
                  <a:srgbClr val="3c6cdf"/>
                </a:solidFill>
                <a:headEnd len="med" type="triangle" w="med"/>
              </a:ln>
            </p:spPr>
            <p:style>
              <a:lnRef idx="1">
                <a:schemeClr val="accent1"/>
              </a:lnRef>
              <a:fillRef idx="0">
                <a:schemeClr val="accent1"/>
              </a:fillRef>
              <a:effectRef idx="0">
                <a:schemeClr val="accent1"/>
              </a:effectRef>
              <a:fontRef idx="minor"/>
            </p:style>
          </p:sp>
        </p:grpSp>
        <p:grpSp>
          <p:nvGrpSpPr>
            <p:cNvPr id="3024" name="Group 74"/>
            <p:cNvGrpSpPr/>
            <p:nvPr/>
          </p:nvGrpSpPr>
          <p:grpSpPr>
            <a:xfrm>
              <a:off x="10248480" y="4555080"/>
              <a:ext cx="631800" cy="631800"/>
              <a:chOff x="10248480" y="4555080"/>
              <a:chExt cx="631800" cy="631800"/>
            </a:xfrm>
          </p:grpSpPr>
          <p:sp>
            <p:nvSpPr>
              <p:cNvPr id="3025" name="Line 75"/>
              <p:cNvSpPr/>
              <p:nvPr/>
            </p:nvSpPr>
            <p:spPr>
              <a:xfrm>
                <a:off x="10248480" y="5167080"/>
                <a:ext cx="631800" cy="360"/>
              </a:xfrm>
              <a:prstGeom prst="line">
                <a:avLst/>
              </a:prstGeom>
              <a:ln w="47625">
                <a:solidFill>
                  <a:srgbClr val="3c6cdf"/>
                </a:solidFill>
                <a:headEnd len="med" type="triangle" w="med"/>
              </a:ln>
            </p:spPr>
            <p:style>
              <a:lnRef idx="1">
                <a:schemeClr val="accent1"/>
              </a:lnRef>
              <a:fillRef idx="0">
                <a:schemeClr val="accent1"/>
              </a:fillRef>
              <a:effectRef idx="0">
                <a:schemeClr val="accent1"/>
              </a:effectRef>
              <a:fontRef idx="minor"/>
            </p:style>
          </p:sp>
          <p:sp>
            <p:nvSpPr>
              <p:cNvPr id="3026" name="Line 76"/>
              <p:cNvSpPr/>
              <p:nvPr/>
            </p:nvSpPr>
            <p:spPr>
              <a:xfrm>
                <a:off x="10863360" y="4555080"/>
                <a:ext cx="360" cy="631800"/>
              </a:xfrm>
              <a:prstGeom prst="line">
                <a:avLst/>
              </a:prstGeom>
              <a:ln w="47625">
                <a:solidFill>
                  <a:srgbClr val="3c6cdf"/>
                </a:solidFill>
                <a:headEnd len="med" type="triangle" w="med"/>
              </a:ln>
            </p:spPr>
            <p:style>
              <a:lnRef idx="1">
                <a:schemeClr val="accent1"/>
              </a:lnRef>
              <a:fillRef idx="0">
                <a:schemeClr val="accent1"/>
              </a:fillRef>
              <a:effectRef idx="0">
                <a:schemeClr val="accent1"/>
              </a:effectRef>
              <a:fontRef idx="minor"/>
            </p:style>
          </p:sp>
        </p:grpSp>
      </p:grpSp>
      <p:grpSp>
        <p:nvGrpSpPr>
          <p:cNvPr id="3027" name="Group 77"/>
          <p:cNvGrpSpPr/>
          <p:nvPr/>
        </p:nvGrpSpPr>
        <p:grpSpPr>
          <a:xfrm>
            <a:off x="995760" y="3550320"/>
            <a:ext cx="9016560" cy="2222640"/>
            <a:chOff x="995760" y="3550320"/>
            <a:chExt cx="9016560" cy="2222640"/>
          </a:xfrm>
        </p:grpSpPr>
        <p:sp>
          <p:nvSpPr>
            <p:cNvPr id="3028" name="CustomShape 78"/>
            <p:cNvSpPr/>
            <p:nvPr/>
          </p:nvSpPr>
          <p:spPr>
            <a:xfrm>
              <a:off x="995760" y="3550320"/>
              <a:ext cx="4812840" cy="222264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2800" spc="-1" strike="noStrike">
                  <a:solidFill>
                    <a:srgbClr val="000000"/>
                  </a:solidFill>
                  <a:latin typeface="Calibri"/>
                  <a:ea typeface="DejaVu Sans"/>
                </a:rPr>
                <a:t>Complexity of reliable data transfer protocol  will depend (strongly) on characteristics of unreliable channel (lose, corrupt, reorder data?)</a:t>
              </a:r>
              <a:endParaRPr b="0" lang="en-US" sz="2800" spc="-1" strike="noStrike">
                <a:latin typeface="Arial"/>
              </a:endParaRPr>
            </a:p>
          </p:txBody>
        </p:sp>
        <p:sp>
          <p:nvSpPr>
            <p:cNvPr id="3029" name="Line 79"/>
            <p:cNvSpPr/>
            <p:nvPr/>
          </p:nvSpPr>
          <p:spPr>
            <a:xfrm flipH="1">
              <a:off x="5799600" y="3703680"/>
              <a:ext cx="1091160" cy="1001160"/>
            </a:xfrm>
            <a:prstGeom prst="line">
              <a:avLst/>
            </a:prstGeom>
            <a:ln>
              <a:solidFill>
                <a:srgbClr val="ff0000"/>
              </a:solidFill>
            </a:ln>
          </p:spPr>
          <p:style>
            <a:lnRef idx="1">
              <a:schemeClr val="accent1"/>
            </a:lnRef>
            <a:fillRef idx="0">
              <a:schemeClr val="accent1"/>
            </a:fillRef>
            <a:effectRef idx="0">
              <a:schemeClr val="accent1"/>
            </a:effectRef>
            <a:fontRef idx="minor"/>
          </p:style>
        </p:sp>
        <p:sp>
          <p:nvSpPr>
            <p:cNvPr id="3030" name="Line 80"/>
            <p:cNvSpPr/>
            <p:nvPr/>
          </p:nvSpPr>
          <p:spPr>
            <a:xfrm flipH="1">
              <a:off x="5800680" y="3827880"/>
              <a:ext cx="4211640" cy="886320"/>
            </a:xfrm>
            <a:prstGeom prst="line">
              <a:avLst/>
            </a:prstGeom>
            <a:ln>
              <a:solidFill>
                <a:srgbClr val="ff0000"/>
              </a:solidFill>
            </a:ln>
          </p:spPr>
          <p:style>
            <a:lnRef idx="1">
              <a:schemeClr val="accent1"/>
            </a:lnRef>
            <a:fillRef idx="0">
              <a:schemeClr val="accent1"/>
            </a:fillRef>
            <a:effectRef idx="0">
              <a:schemeClr val="accent1"/>
            </a:effectRef>
            <a:fontRef idx="minor"/>
          </p:style>
        </p:sp>
      </p:grpSp>
      <p:sp>
        <p:nvSpPr>
          <p:cNvPr id="3031" name="CustomShape 81"/>
          <p:cNvSpPr/>
          <p:nvPr/>
        </p:nvSpPr>
        <p:spPr>
          <a:xfrm>
            <a:off x="6586920" y="3177000"/>
            <a:ext cx="1950120" cy="12373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3032" name="CustomShape 82"/>
          <p:cNvSpPr/>
          <p:nvPr/>
        </p:nvSpPr>
        <p:spPr>
          <a:xfrm>
            <a:off x="9885240" y="3174480"/>
            <a:ext cx="1950120" cy="12373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3033" name="CustomShape 8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15479E84-5AAB-40EA-90E8-7CC1499D6623}" type="slidenum">
              <a:rPr b="0" lang="en-US" sz="1100" spc="-1" strike="noStrike">
                <a:solidFill>
                  <a:srgbClr val="404040"/>
                </a:solidFill>
                <a:latin typeface="Calibri"/>
                <a:ea typeface="DejaVu Sans"/>
              </a:rPr>
              <a:t>40</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735" dur="indefinite" restart="never" nodeType="tmRoot">
          <p:childTnLst>
            <p:seq>
              <p:cTn id="736" dur="indefinite" nodeType="mainSeq">
                <p:childTnLst>
                  <p:par>
                    <p:cTn id="737" fill="hold">
                      <p:stCondLst>
                        <p:cond delay="indefinite"/>
                      </p:stCondLst>
                      <p:childTnLst>
                        <p:par>
                          <p:cTn id="738" fill="hold">
                            <p:stCondLst>
                              <p:cond delay="0"/>
                            </p:stCondLst>
                            <p:childTnLst>
                              <p:par>
                                <p:cTn id="739" nodeType="clickEffect" fill="hold" presetClass="entr" presetID="9">
                                  <p:stCondLst>
                                    <p:cond delay="0"/>
                                  </p:stCondLst>
                                  <p:childTnLst>
                                    <p:set>
                                      <p:cBhvr>
                                        <p:cTn id="740" dur="1" fill="hold">
                                          <p:stCondLst>
                                            <p:cond delay="0"/>
                                          </p:stCondLst>
                                        </p:cTn>
                                        <p:tgtEl>
                                          <p:spTgt spid="3027"/>
                                        </p:tgtEl>
                                        <p:attrNameLst>
                                          <p:attrName>style.visibility</p:attrName>
                                        </p:attrNameLst>
                                      </p:cBhvr>
                                      <p:to>
                                        <p:strVal val="visible"/>
                                      </p:to>
                                    </p:set>
                                    <p:animEffect filter="dissolve" transition="in">
                                      <p:cBhvr additive="repl">
                                        <p:cTn id="741" dur="1000"/>
                                        <p:tgtEl>
                                          <p:spTgt spid="30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4"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a3"/>
                </a:solidFill>
                <a:latin typeface="Calibri Light"/>
                <a:ea typeface="DejaVu Sans"/>
              </a:rPr>
              <a:t>Principles of reliable data transfer </a:t>
            </a:r>
            <a:endParaRPr b="0" lang="en-US" sz="4400" spc="-1" strike="noStrike">
              <a:latin typeface="Arial"/>
            </a:endParaRPr>
          </a:p>
        </p:txBody>
      </p:sp>
      <p:grpSp>
        <p:nvGrpSpPr>
          <p:cNvPr id="3035" name="Group 2"/>
          <p:cNvGrpSpPr/>
          <p:nvPr/>
        </p:nvGrpSpPr>
        <p:grpSpPr>
          <a:xfrm>
            <a:off x="6233400" y="1900800"/>
            <a:ext cx="5591160" cy="4089600"/>
            <a:chOff x="6233400" y="1900800"/>
            <a:chExt cx="5591160" cy="4089600"/>
          </a:xfrm>
        </p:grpSpPr>
        <p:grpSp>
          <p:nvGrpSpPr>
            <p:cNvPr id="3036" name="Group 3"/>
            <p:cNvGrpSpPr/>
            <p:nvPr/>
          </p:nvGrpSpPr>
          <p:grpSpPr>
            <a:xfrm>
              <a:off x="6944760" y="2081880"/>
              <a:ext cx="1242360" cy="591480"/>
              <a:chOff x="6944760" y="2081880"/>
              <a:chExt cx="1242360" cy="591480"/>
            </a:xfrm>
          </p:grpSpPr>
          <p:sp>
            <p:nvSpPr>
              <p:cNvPr id="3037" name="CustomShape 4"/>
              <p:cNvSpPr/>
              <p:nvPr/>
            </p:nvSpPr>
            <p:spPr>
              <a:xfrm>
                <a:off x="6944760" y="2081880"/>
                <a:ext cx="1242360" cy="591480"/>
              </a:xfrm>
              <a:prstGeom prst="ellipse">
                <a:avLst/>
              </a:prstGeom>
              <a:solidFill>
                <a:srgbClr val="ccffff"/>
              </a:solidFill>
              <a:ln w="9525">
                <a:solidFill>
                  <a:srgbClr val="000000"/>
                </a:solidFill>
                <a:round/>
              </a:ln>
            </p:spPr>
            <p:style>
              <a:lnRef idx="0"/>
              <a:fillRef idx="0"/>
              <a:effectRef idx="0"/>
              <a:fontRef idx="minor"/>
            </p:style>
          </p:sp>
          <p:sp>
            <p:nvSpPr>
              <p:cNvPr id="3038" name="CustomShape 5"/>
              <p:cNvSpPr/>
              <p:nvPr/>
            </p:nvSpPr>
            <p:spPr>
              <a:xfrm>
                <a:off x="7027920" y="2118600"/>
                <a:ext cx="1104120" cy="52812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0" lang="en-US" sz="1800" spc="-1" strike="noStrike">
                    <a:solidFill>
                      <a:srgbClr val="000000"/>
                    </a:solidFill>
                    <a:latin typeface="Calibri"/>
                    <a:ea typeface="DejaVu Sans"/>
                  </a:rPr>
                  <a:t>sending process</a:t>
                </a:r>
                <a:endParaRPr b="0" lang="en-US" sz="1800" spc="-1" strike="noStrike">
                  <a:latin typeface="Arial"/>
                </a:endParaRPr>
              </a:p>
            </p:txBody>
          </p:sp>
        </p:grpSp>
        <p:grpSp>
          <p:nvGrpSpPr>
            <p:cNvPr id="3039" name="Group 6"/>
            <p:cNvGrpSpPr/>
            <p:nvPr/>
          </p:nvGrpSpPr>
          <p:grpSpPr>
            <a:xfrm>
              <a:off x="7541280" y="2533680"/>
              <a:ext cx="574560" cy="333000"/>
              <a:chOff x="7541280" y="2533680"/>
              <a:chExt cx="574560" cy="333000"/>
            </a:xfrm>
          </p:grpSpPr>
          <p:sp>
            <p:nvSpPr>
              <p:cNvPr id="3040" name="CustomShape 7"/>
              <p:cNvSpPr/>
              <p:nvPr/>
            </p:nvSpPr>
            <p:spPr>
              <a:xfrm>
                <a:off x="7601400" y="2600640"/>
                <a:ext cx="426960" cy="21276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p:style>
          </p:sp>
          <p:sp>
            <p:nvSpPr>
              <p:cNvPr id="3041" name="CustomShape 8"/>
              <p:cNvSpPr/>
              <p:nvPr/>
            </p:nvSpPr>
            <p:spPr>
              <a:xfrm>
                <a:off x="7541280" y="2533680"/>
                <a:ext cx="574560" cy="3330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ffffff"/>
                    </a:solidFill>
                    <a:latin typeface="Calibri"/>
                    <a:ea typeface="DejaVu Sans"/>
                  </a:rPr>
                  <a:t>data</a:t>
                </a:r>
                <a:endParaRPr b="0" lang="en-US" sz="1600" spc="-1" strike="noStrike">
                  <a:latin typeface="Arial"/>
                </a:endParaRPr>
              </a:p>
            </p:txBody>
          </p:sp>
        </p:grpSp>
        <p:grpSp>
          <p:nvGrpSpPr>
            <p:cNvPr id="3042" name="Group 9"/>
            <p:cNvGrpSpPr/>
            <p:nvPr/>
          </p:nvGrpSpPr>
          <p:grpSpPr>
            <a:xfrm>
              <a:off x="6680520" y="1962360"/>
              <a:ext cx="542880" cy="509760"/>
              <a:chOff x="6680520" y="1962360"/>
              <a:chExt cx="542880" cy="509760"/>
            </a:xfrm>
          </p:grpSpPr>
          <p:pic>
            <p:nvPicPr>
              <p:cNvPr id="3043" name="Picture 195" descr="desktop_computer_stylized_medium"/>
              <p:cNvPicPr/>
              <p:nvPr/>
            </p:nvPicPr>
            <p:blipFill>
              <a:blip r:embed="rId1"/>
              <a:stretch/>
            </p:blipFill>
            <p:spPr>
              <a:xfrm flipH="1">
                <a:off x="6680520" y="1962360"/>
                <a:ext cx="542880" cy="509760"/>
              </a:xfrm>
              <a:prstGeom prst="rect">
                <a:avLst/>
              </a:prstGeom>
              <a:ln w="0">
                <a:noFill/>
              </a:ln>
            </p:spPr>
          </p:pic>
          <p:sp>
            <p:nvSpPr>
              <p:cNvPr id="3044" name="CustomShape 10"/>
              <p:cNvSpPr/>
              <p:nvPr/>
            </p:nvSpPr>
            <p:spPr>
              <a:xfrm flipH="1">
                <a:off x="6908040" y="2011320"/>
                <a:ext cx="262800" cy="2322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045" name="Group 11"/>
            <p:cNvGrpSpPr/>
            <p:nvPr/>
          </p:nvGrpSpPr>
          <p:grpSpPr>
            <a:xfrm>
              <a:off x="10189800" y="2032920"/>
              <a:ext cx="1242360" cy="591480"/>
              <a:chOff x="10189800" y="2032920"/>
              <a:chExt cx="1242360" cy="591480"/>
            </a:xfrm>
          </p:grpSpPr>
          <p:sp>
            <p:nvSpPr>
              <p:cNvPr id="3046" name="CustomShape 12"/>
              <p:cNvSpPr/>
              <p:nvPr/>
            </p:nvSpPr>
            <p:spPr>
              <a:xfrm>
                <a:off x="10189800" y="2032920"/>
                <a:ext cx="1242360" cy="591480"/>
              </a:xfrm>
              <a:prstGeom prst="ellipse">
                <a:avLst/>
              </a:prstGeom>
              <a:solidFill>
                <a:srgbClr val="ccffff"/>
              </a:solidFill>
              <a:ln w="9525">
                <a:solidFill>
                  <a:srgbClr val="000000"/>
                </a:solidFill>
                <a:round/>
              </a:ln>
            </p:spPr>
            <p:style>
              <a:lnRef idx="0"/>
              <a:fillRef idx="0"/>
              <a:effectRef idx="0"/>
              <a:fontRef idx="minor"/>
            </p:style>
          </p:sp>
          <p:sp>
            <p:nvSpPr>
              <p:cNvPr id="3047" name="CustomShape 13"/>
              <p:cNvSpPr/>
              <p:nvPr/>
            </p:nvSpPr>
            <p:spPr>
              <a:xfrm>
                <a:off x="10272960" y="2069640"/>
                <a:ext cx="1104120" cy="52812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0" lang="en-US" sz="1800" spc="-1" strike="noStrike">
                    <a:solidFill>
                      <a:srgbClr val="000000"/>
                    </a:solidFill>
                    <a:latin typeface="Calibri"/>
                    <a:ea typeface="DejaVu Sans"/>
                  </a:rPr>
                  <a:t>receiving process</a:t>
                </a:r>
                <a:endParaRPr b="0" lang="en-US" sz="1800" spc="-1" strike="noStrike">
                  <a:latin typeface="Arial"/>
                </a:endParaRPr>
              </a:p>
            </p:txBody>
          </p:sp>
        </p:grpSp>
        <p:grpSp>
          <p:nvGrpSpPr>
            <p:cNvPr id="3048" name="Group 14"/>
            <p:cNvGrpSpPr/>
            <p:nvPr/>
          </p:nvGrpSpPr>
          <p:grpSpPr>
            <a:xfrm>
              <a:off x="10248840" y="2505960"/>
              <a:ext cx="574560" cy="333000"/>
              <a:chOff x="10248840" y="2505960"/>
              <a:chExt cx="574560" cy="333000"/>
            </a:xfrm>
          </p:grpSpPr>
          <p:sp>
            <p:nvSpPr>
              <p:cNvPr id="3049" name="CustomShape 15"/>
              <p:cNvSpPr/>
              <p:nvPr/>
            </p:nvSpPr>
            <p:spPr>
              <a:xfrm>
                <a:off x="10314720" y="2572560"/>
                <a:ext cx="426960" cy="21276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p:style>
          </p:sp>
          <p:sp>
            <p:nvSpPr>
              <p:cNvPr id="3050" name="CustomShape 16"/>
              <p:cNvSpPr/>
              <p:nvPr/>
            </p:nvSpPr>
            <p:spPr>
              <a:xfrm>
                <a:off x="10248840" y="2505960"/>
                <a:ext cx="574560" cy="3330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ffffff"/>
                    </a:solidFill>
                    <a:latin typeface="Calibri"/>
                    <a:ea typeface="DejaVu Sans"/>
                  </a:rPr>
                  <a:t>data</a:t>
                </a:r>
                <a:endParaRPr b="0" lang="en-US" sz="1600" spc="-1" strike="noStrike">
                  <a:latin typeface="Arial"/>
                </a:endParaRPr>
              </a:p>
            </p:txBody>
          </p:sp>
        </p:grpSp>
        <p:grpSp>
          <p:nvGrpSpPr>
            <p:cNvPr id="3051" name="Group 17"/>
            <p:cNvGrpSpPr/>
            <p:nvPr/>
          </p:nvGrpSpPr>
          <p:grpSpPr>
            <a:xfrm>
              <a:off x="11287440" y="1900800"/>
              <a:ext cx="227880" cy="464400"/>
              <a:chOff x="11287440" y="1900800"/>
              <a:chExt cx="227880" cy="464400"/>
            </a:xfrm>
          </p:grpSpPr>
          <p:sp>
            <p:nvSpPr>
              <p:cNvPr id="3052" name="CustomShape 18"/>
              <p:cNvSpPr/>
              <p:nvPr/>
            </p:nvSpPr>
            <p:spPr>
              <a:xfrm>
                <a:off x="11469960" y="1901520"/>
                <a:ext cx="43200" cy="4428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3053" name="CustomShape 19"/>
              <p:cNvSpPr/>
              <p:nvPr/>
            </p:nvSpPr>
            <p:spPr>
              <a:xfrm>
                <a:off x="11297520" y="1900800"/>
                <a:ext cx="167760" cy="4420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3054" name="CustomShape 20"/>
              <p:cNvSpPr/>
              <p:nvPr/>
            </p:nvSpPr>
            <p:spPr>
              <a:xfrm>
                <a:off x="11478240" y="1928520"/>
                <a:ext cx="24840" cy="4093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3055" name="CustomShape 21"/>
              <p:cNvSpPr/>
              <p:nvPr/>
            </p:nvSpPr>
            <p:spPr>
              <a:xfrm>
                <a:off x="11472480" y="2136960"/>
                <a:ext cx="39960" cy="34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056" name="CustomShape 22"/>
              <p:cNvSpPr/>
              <p:nvPr/>
            </p:nvSpPr>
            <p:spPr>
              <a:xfrm>
                <a:off x="11298600" y="1952280"/>
                <a:ext cx="94320" cy="7200"/>
              </a:xfrm>
              <a:prstGeom prst="rect">
                <a:avLst/>
              </a:prstGeom>
              <a:solidFill>
                <a:srgbClr val="000000"/>
              </a:solidFill>
              <a:ln w="9525">
                <a:solidFill>
                  <a:srgbClr val="000000"/>
                </a:solidFill>
                <a:miter/>
              </a:ln>
            </p:spPr>
            <p:style>
              <a:lnRef idx="0"/>
              <a:fillRef idx="0"/>
              <a:effectRef idx="0"/>
              <a:fontRef idx="minor"/>
            </p:style>
          </p:sp>
          <p:grpSp>
            <p:nvGrpSpPr>
              <p:cNvPr id="3057" name="Group 23"/>
              <p:cNvGrpSpPr/>
              <p:nvPr/>
            </p:nvGrpSpPr>
            <p:grpSpPr>
              <a:xfrm>
                <a:off x="11386440" y="1947240"/>
                <a:ext cx="91440" cy="25920"/>
                <a:chOff x="11386440" y="1947240"/>
                <a:chExt cx="91440" cy="25920"/>
              </a:xfrm>
            </p:grpSpPr>
            <p:sp>
              <p:nvSpPr>
                <p:cNvPr id="3058" name="CustomShape 24"/>
                <p:cNvSpPr/>
                <p:nvPr/>
              </p:nvSpPr>
              <p:spPr>
                <a:xfrm>
                  <a:off x="11386440" y="1947240"/>
                  <a:ext cx="91440" cy="25920"/>
                </a:xfrm>
                <a:prstGeom prst="roundRect">
                  <a:avLst>
                    <a:gd name="adj" fmla="val 50000"/>
                  </a:avLst>
                </a:prstGeom>
                <a:solidFill>
                  <a:srgbClr val="000000"/>
                </a:solidFill>
                <a:ln w="0">
                  <a:noFill/>
                </a:ln>
              </p:spPr>
              <p:style>
                <a:lnRef idx="0"/>
                <a:fillRef idx="0"/>
                <a:effectRef idx="0"/>
                <a:fontRef idx="minor"/>
              </p:style>
            </p:sp>
            <p:sp>
              <p:nvSpPr>
                <p:cNvPr id="3059" name="CustomShape 25"/>
                <p:cNvSpPr/>
                <p:nvPr/>
              </p:nvSpPr>
              <p:spPr>
                <a:xfrm>
                  <a:off x="11388240" y="1950480"/>
                  <a:ext cx="8712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060" name="CustomShape 26"/>
              <p:cNvSpPr/>
              <p:nvPr/>
            </p:nvSpPr>
            <p:spPr>
              <a:xfrm>
                <a:off x="11300760" y="2015280"/>
                <a:ext cx="94320" cy="7200"/>
              </a:xfrm>
              <a:prstGeom prst="rect">
                <a:avLst/>
              </a:prstGeom>
              <a:solidFill>
                <a:srgbClr val="000000"/>
              </a:solidFill>
              <a:ln w="9525">
                <a:solidFill>
                  <a:srgbClr val="000000"/>
                </a:solidFill>
                <a:miter/>
              </a:ln>
            </p:spPr>
            <p:style>
              <a:lnRef idx="0"/>
              <a:fillRef idx="0"/>
              <a:effectRef idx="0"/>
              <a:fontRef idx="minor"/>
            </p:style>
          </p:sp>
          <p:grpSp>
            <p:nvGrpSpPr>
              <p:cNvPr id="3061" name="Group 27"/>
              <p:cNvGrpSpPr/>
              <p:nvPr/>
            </p:nvGrpSpPr>
            <p:grpSpPr>
              <a:xfrm>
                <a:off x="11385360" y="2011320"/>
                <a:ext cx="91440" cy="28080"/>
                <a:chOff x="11385360" y="2011320"/>
                <a:chExt cx="91440" cy="28080"/>
              </a:xfrm>
            </p:grpSpPr>
            <p:sp>
              <p:nvSpPr>
                <p:cNvPr id="3062" name="CustomShape 28"/>
                <p:cNvSpPr/>
                <p:nvPr/>
              </p:nvSpPr>
              <p:spPr>
                <a:xfrm>
                  <a:off x="11385360" y="2011320"/>
                  <a:ext cx="91440" cy="28080"/>
                </a:xfrm>
                <a:prstGeom prst="roundRect">
                  <a:avLst>
                    <a:gd name="adj" fmla="val 50000"/>
                  </a:avLst>
                </a:prstGeom>
                <a:solidFill>
                  <a:srgbClr val="000000"/>
                </a:solidFill>
                <a:ln w="0">
                  <a:noFill/>
                </a:ln>
              </p:spPr>
              <p:style>
                <a:lnRef idx="0"/>
                <a:fillRef idx="0"/>
                <a:effectRef idx="0"/>
                <a:fontRef idx="minor"/>
              </p:style>
            </p:sp>
            <p:sp>
              <p:nvSpPr>
                <p:cNvPr id="3063" name="CustomShape 29"/>
                <p:cNvSpPr/>
                <p:nvPr/>
              </p:nvSpPr>
              <p:spPr>
                <a:xfrm>
                  <a:off x="11387520" y="2014200"/>
                  <a:ext cx="87120" cy="172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064" name="CustomShape 30"/>
              <p:cNvSpPr/>
              <p:nvPr/>
            </p:nvSpPr>
            <p:spPr>
              <a:xfrm>
                <a:off x="11299680" y="2081520"/>
                <a:ext cx="94320" cy="7200"/>
              </a:xfrm>
              <a:prstGeom prst="rect">
                <a:avLst/>
              </a:prstGeom>
              <a:solidFill>
                <a:srgbClr val="000000"/>
              </a:solidFill>
              <a:ln w="9525">
                <a:solidFill>
                  <a:srgbClr val="000000"/>
                </a:solidFill>
                <a:miter/>
              </a:ln>
            </p:spPr>
            <p:style>
              <a:lnRef idx="0"/>
              <a:fillRef idx="0"/>
              <a:effectRef idx="0"/>
              <a:fontRef idx="minor"/>
            </p:style>
          </p:sp>
          <p:sp>
            <p:nvSpPr>
              <p:cNvPr id="3065" name="CustomShape 31"/>
              <p:cNvSpPr/>
              <p:nvPr/>
            </p:nvSpPr>
            <p:spPr>
              <a:xfrm>
                <a:off x="11301480" y="2139480"/>
                <a:ext cx="93240" cy="7200"/>
              </a:xfrm>
              <a:prstGeom prst="rect">
                <a:avLst/>
              </a:prstGeom>
              <a:solidFill>
                <a:srgbClr val="000000"/>
              </a:solidFill>
              <a:ln w="9525">
                <a:solidFill>
                  <a:srgbClr val="000000"/>
                </a:solidFill>
                <a:miter/>
              </a:ln>
            </p:spPr>
            <p:style>
              <a:lnRef idx="0"/>
              <a:fillRef idx="0"/>
              <a:effectRef idx="0"/>
              <a:fontRef idx="minor"/>
            </p:style>
          </p:sp>
          <p:grpSp>
            <p:nvGrpSpPr>
              <p:cNvPr id="3066" name="Group 32"/>
              <p:cNvGrpSpPr/>
              <p:nvPr/>
            </p:nvGrpSpPr>
            <p:grpSpPr>
              <a:xfrm>
                <a:off x="11383200" y="2134440"/>
                <a:ext cx="92160" cy="27000"/>
                <a:chOff x="11383200" y="2134440"/>
                <a:chExt cx="92160" cy="27000"/>
              </a:xfrm>
            </p:grpSpPr>
            <p:sp>
              <p:nvSpPr>
                <p:cNvPr id="3067" name="CustomShape 33"/>
                <p:cNvSpPr/>
                <p:nvPr/>
              </p:nvSpPr>
              <p:spPr>
                <a:xfrm>
                  <a:off x="11383200" y="2134440"/>
                  <a:ext cx="92160" cy="27000"/>
                </a:xfrm>
                <a:prstGeom prst="roundRect">
                  <a:avLst>
                    <a:gd name="adj" fmla="val 50000"/>
                  </a:avLst>
                </a:prstGeom>
                <a:solidFill>
                  <a:srgbClr val="000000"/>
                </a:solidFill>
                <a:ln w="0">
                  <a:noFill/>
                </a:ln>
              </p:spPr>
              <p:style>
                <a:lnRef idx="0"/>
                <a:fillRef idx="0"/>
                <a:effectRef idx="0"/>
                <a:fontRef idx="minor"/>
              </p:style>
            </p:sp>
            <p:sp>
              <p:nvSpPr>
                <p:cNvPr id="3068" name="CustomShape 34"/>
                <p:cNvSpPr/>
                <p:nvPr/>
              </p:nvSpPr>
              <p:spPr>
                <a:xfrm>
                  <a:off x="11385360" y="2137320"/>
                  <a:ext cx="88200" cy="205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069" name="CustomShape 35"/>
              <p:cNvSpPr/>
              <p:nvPr/>
            </p:nvSpPr>
            <p:spPr>
              <a:xfrm>
                <a:off x="11473200" y="2081160"/>
                <a:ext cx="39960" cy="34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3070" name="Group 36"/>
              <p:cNvGrpSpPr/>
              <p:nvPr/>
            </p:nvGrpSpPr>
            <p:grpSpPr>
              <a:xfrm>
                <a:off x="11384280" y="2075400"/>
                <a:ext cx="91440" cy="24840"/>
                <a:chOff x="11384280" y="2075400"/>
                <a:chExt cx="91440" cy="24840"/>
              </a:xfrm>
            </p:grpSpPr>
            <p:sp>
              <p:nvSpPr>
                <p:cNvPr id="3071" name="CustomShape 37"/>
                <p:cNvSpPr/>
                <p:nvPr/>
              </p:nvSpPr>
              <p:spPr>
                <a:xfrm>
                  <a:off x="11384280" y="2075400"/>
                  <a:ext cx="91440" cy="24840"/>
                </a:xfrm>
                <a:prstGeom prst="roundRect">
                  <a:avLst>
                    <a:gd name="adj" fmla="val 50000"/>
                  </a:avLst>
                </a:prstGeom>
                <a:solidFill>
                  <a:srgbClr val="000000"/>
                </a:solidFill>
                <a:ln w="0">
                  <a:noFill/>
                </a:ln>
              </p:spPr>
              <p:style>
                <a:lnRef idx="0"/>
                <a:fillRef idx="0"/>
                <a:effectRef idx="0"/>
                <a:fontRef idx="minor"/>
              </p:style>
            </p:sp>
            <p:sp>
              <p:nvSpPr>
                <p:cNvPr id="3072" name="CustomShape 38"/>
                <p:cNvSpPr/>
                <p:nvPr/>
              </p:nvSpPr>
              <p:spPr>
                <a:xfrm>
                  <a:off x="11386440" y="2078640"/>
                  <a:ext cx="87120" cy="183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073" name="CustomShape 39"/>
              <p:cNvSpPr/>
              <p:nvPr/>
            </p:nvSpPr>
            <p:spPr>
              <a:xfrm>
                <a:off x="11467080" y="1900800"/>
                <a:ext cx="8640" cy="4431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3074" name="CustomShape 40"/>
              <p:cNvSpPr/>
              <p:nvPr/>
            </p:nvSpPr>
            <p:spPr>
              <a:xfrm>
                <a:off x="11476800" y="2013480"/>
                <a:ext cx="35640" cy="388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075" name="CustomShape 41"/>
              <p:cNvSpPr/>
              <p:nvPr/>
            </p:nvSpPr>
            <p:spPr>
              <a:xfrm>
                <a:off x="11477520" y="1949760"/>
                <a:ext cx="37080" cy="4428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076" name="CustomShape 42"/>
              <p:cNvSpPr/>
              <p:nvPr/>
            </p:nvSpPr>
            <p:spPr>
              <a:xfrm>
                <a:off x="11509920" y="2325600"/>
                <a:ext cx="5400" cy="16200"/>
              </a:xfrm>
              <a:prstGeom prst="ellipse">
                <a:avLst/>
              </a:prstGeom>
              <a:solidFill>
                <a:srgbClr val="333333"/>
              </a:solidFill>
              <a:ln w="0">
                <a:noFill/>
              </a:ln>
            </p:spPr>
            <p:style>
              <a:lnRef idx="0"/>
              <a:fillRef idx="0"/>
              <a:effectRef idx="0"/>
              <a:fontRef idx="minor"/>
            </p:style>
          </p:sp>
          <p:sp>
            <p:nvSpPr>
              <p:cNvPr id="3077" name="CustomShape 43"/>
              <p:cNvSpPr/>
              <p:nvPr/>
            </p:nvSpPr>
            <p:spPr>
              <a:xfrm>
                <a:off x="11475360" y="2326680"/>
                <a:ext cx="37080" cy="363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3078" name="CustomShape 44"/>
              <p:cNvSpPr/>
              <p:nvPr/>
            </p:nvSpPr>
            <p:spPr>
              <a:xfrm>
                <a:off x="11287440" y="2339280"/>
                <a:ext cx="191160" cy="2592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3079" name="CustomShape 45"/>
              <p:cNvSpPr/>
              <p:nvPr/>
            </p:nvSpPr>
            <p:spPr>
              <a:xfrm>
                <a:off x="11297520" y="2345760"/>
                <a:ext cx="171000" cy="1332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3080" name="CustomShape 46"/>
              <p:cNvSpPr/>
              <p:nvPr/>
            </p:nvSpPr>
            <p:spPr>
              <a:xfrm>
                <a:off x="11314800" y="2281320"/>
                <a:ext cx="23040" cy="25920"/>
              </a:xfrm>
              <a:prstGeom prst="ellipse">
                <a:avLst/>
              </a:prstGeom>
              <a:solidFill>
                <a:srgbClr val="33cc33"/>
              </a:solidFill>
              <a:ln w="0">
                <a:noFill/>
              </a:ln>
            </p:spPr>
            <p:style>
              <a:lnRef idx="0"/>
              <a:fillRef idx="0"/>
              <a:effectRef idx="0"/>
              <a:fontRef idx="minor"/>
            </p:style>
          </p:sp>
          <p:sp>
            <p:nvSpPr>
              <p:cNvPr id="3081" name="CustomShape 47"/>
              <p:cNvSpPr/>
              <p:nvPr/>
            </p:nvSpPr>
            <p:spPr>
              <a:xfrm>
                <a:off x="11343600" y="2281320"/>
                <a:ext cx="23040" cy="25920"/>
              </a:xfrm>
              <a:prstGeom prst="ellipse">
                <a:avLst/>
              </a:prstGeom>
              <a:solidFill>
                <a:srgbClr val="ff0000"/>
              </a:solidFill>
              <a:ln w="0">
                <a:noFill/>
              </a:ln>
            </p:spPr>
            <p:style>
              <a:lnRef idx="0"/>
              <a:fillRef idx="0"/>
              <a:effectRef idx="0"/>
              <a:fontRef idx="minor"/>
            </p:style>
          </p:sp>
          <p:sp>
            <p:nvSpPr>
              <p:cNvPr id="3082" name="CustomShape 48"/>
              <p:cNvSpPr/>
              <p:nvPr/>
            </p:nvSpPr>
            <p:spPr>
              <a:xfrm>
                <a:off x="11372040" y="2281320"/>
                <a:ext cx="23040" cy="24840"/>
              </a:xfrm>
              <a:prstGeom prst="ellipse">
                <a:avLst/>
              </a:prstGeom>
              <a:solidFill>
                <a:srgbClr val="33cc33"/>
              </a:solidFill>
              <a:ln w="0">
                <a:noFill/>
              </a:ln>
            </p:spPr>
            <p:style>
              <a:lnRef idx="0"/>
              <a:fillRef idx="0"/>
              <a:effectRef idx="0"/>
              <a:fontRef idx="minor"/>
            </p:style>
          </p:sp>
          <p:sp>
            <p:nvSpPr>
              <p:cNvPr id="3083" name="CustomShape 49"/>
              <p:cNvSpPr/>
              <p:nvPr/>
            </p:nvSpPr>
            <p:spPr>
              <a:xfrm>
                <a:off x="11436480" y="2175120"/>
                <a:ext cx="11880" cy="145800"/>
              </a:xfrm>
              <a:prstGeom prst="rect">
                <a:avLst/>
              </a:prstGeom>
              <a:solidFill>
                <a:srgbClr val="292929"/>
              </a:solidFill>
              <a:ln w="9525">
                <a:solidFill>
                  <a:srgbClr val="000000"/>
                </a:solidFill>
                <a:miter/>
              </a:ln>
            </p:spPr>
            <p:style>
              <a:lnRef idx="0"/>
              <a:fillRef idx="0"/>
              <a:effectRef idx="0"/>
              <a:fontRef idx="minor"/>
            </p:style>
          </p:sp>
        </p:grpSp>
        <p:sp>
          <p:nvSpPr>
            <p:cNvPr id="3084" name="Line 50"/>
            <p:cNvSpPr/>
            <p:nvPr/>
          </p:nvSpPr>
          <p:spPr>
            <a:xfrm>
              <a:off x="6582240" y="2855160"/>
              <a:ext cx="1688040" cy="360"/>
            </a:xfrm>
            <a:prstGeom prst="line">
              <a:avLst/>
            </a:prstGeom>
            <a:ln w="22225">
              <a:solidFill>
                <a:srgbClr val="c00000"/>
              </a:solidFill>
            </a:ln>
          </p:spPr>
          <p:style>
            <a:lnRef idx="1">
              <a:schemeClr val="accent1"/>
            </a:lnRef>
            <a:fillRef idx="0">
              <a:schemeClr val="accent1"/>
            </a:fillRef>
            <a:effectRef idx="0">
              <a:schemeClr val="accent1"/>
            </a:effectRef>
            <a:fontRef idx="minor"/>
          </p:style>
        </p:sp>
        <p:sp>
          <p:nvSpPr>
            <p:cNvPr id="3085" name="Line 51"/>
            <p:cNvSpPr/>
            <p:nvPr/>
          </p:nvSpPr>
          <p:spPr>
            <a:xfrm>
              <a:off x="10078200" y="2827440"/>
              <a:ext cx="1687680" cy="360"/>
            </a:xfrm>
            <a:prstGeom prst="line">
              <a:avLst/>
            </a:prstGeom>
            <a:ln w="22225">
              <a:solidFill>
                <a:srgbClr val="c00000"/>
              </a:solidFill>
            </a:ln>
          </p:spPr>
          <p:style>
            <a:lnRef idx="1">
              <a:schemeClr val="accent1"/>
            </a:lnRef>
            <a:fillRef idx="0">
              <a:schemeClr val="accent1"/>
            </a:fillRef>
            <a:effectRef idx="0">
              <a:schemeClr val="accent1"/>
            </a:effectRef>
            <a:fontRef idx="minor"/>
          </p:style>
        </p:sp>
        <p:sp>
          <p:nvSpPr>
            <p:cNvPr id="3086" name="CustomShape 52"/>
            <p:cNvSpPr/>
            <p:nvPr/>
          </p:nvSpPr>
          <p:spPr>
            <a:xfrm>
              <a:off x="6233400" y="2574360"/>
              <a:ext cx="97812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application</a:t>
              </a:r>
              <a:endParaRPr b="0" lang="en-US" sz="1400" spc="-1" strike="noStrike">
                <a:latin typeface="Arial"/>
              </a:endParaRPr>
            </a:p>
          </p:txBody>
        </p:sp>
        <p:sp>
          <p:nvSpPr>
            <p:cNvPr id="3087" name="CustomShape 53"/>
            <p:cNvSpPr/>
            <p:nvPr/>
          </p:nvSpPr>
          <p:spPr>
            <a:xfrm>
              <a:off x="6350400" y="2801880"/>
              <a:ext cx="85464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transport</a:t>
              </a:r>
              <a:endParaRPr b="0" lang="en-US" sz="1400" spc="-1" strike="noStrike">
                <a:latin typeface="Arial"/>
              </a:endParaRPr>
            </a:p>
          </p:txBody>
        </p:sp>
        <p:sp>
          <p:nvSpPr>
            <p:cNvPr id="3088" name="CustomShape 54"/>
            <p:cNvSpPr/>
            <p:nvPr/>
          </p:nvSpPr>
          <p:spPr>
            <a:xfrm flipH="1">
              <a:off x="7106760" y="5535000"/>
              <a:ext cx="4654800" cy="4554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DejaVu Sans"/>
                </a:rPr>
                <a:t>reliable service </a:t>
              </a:r>
              <a:r>
                <a:rPr b="0" i="1" lang="en-US" sz="2400" spc="-1" strike="noStrike">
                  <a:solidFill>
                    <a:srgbClr val="c00000"/>
                  </a:solidFill>
                  <a:latin typeface="Calibri"/>
                  <a:ea typeface="DejaVu Sans"/>
                </a:rPr>
                <a:t>implementation</a:t>
              </a:r>
              <a:endParaRPr b="0" lang="en-US" sz="2400" spc="-1" strike="noStrike">
                <a:latin typeface="Arial"/>
              </a:endParaRPr>
            </a:p>
          </p:txBody>
        </p:sp>
        <p:grpSp>
          <p:nvGrpSpPr>
            <p:cNvPr id="3089" name="Group 55"/>
            <p:cNvGrpSpPr/>
            <p:nvPr/>
          </p:nvGrpSpPr>
          <p:grpSpPr>
            <a:xfrm>
              <a:off x="6571440" y="4838040"/>
              <a:ext cx="5253120" cy="476640"/>
              <a:chOff x="6571440" y="4838040"/>
              <a:chExt cx="5253120" cy="476640"/>
            </a:xfrm>
          </p:grpSpPr>
          <p:grpSp>
            <p:nvGrpSpPr>
              <p:cNvPr id="3090" name="Group 56"/>
              <p:cNvGrpSpPr/>
              <p:nvPr/>
            </p:nvGrpSpPr>
            <p:grpSpPr>
              <a:xfrm>
                <a:off x="8161200" y="4950720"/>
                <a:ext cx="2030040" cy="363960"/>
                <a:chOff x="8161200" y="4950720"/>
                <a:chExt cx="2030040" cy="363960"/>
              </a:xfrm>
            </p:grpSpPr>
            <p:grpSp>
              <p:nvGrpSpPr>
                <p:cNvPr id="3091" name="Group 57"/>
                <p:cNvGrpSpPr/>
                <p:nvPr/>
              </p:nvGrpSpPr>
              <p:grpSpPr>
                <a:xfrm>
                  <a:off x="8161200" y="4978800"/>
                  <a:ext cx="2001240" cy="303480"/>
                  <a:chOff x="8161200" y="4978800"/>
                  <a:chExt cx="2001240" cy="303480"/>
                </a:xfrm>
              </p:grpSpPr>
              <p:sp>
                <p:nvSpPr>
                  <p:cNvPr id="3092" name="CustomShape 58"/>
                  <p:cNvSpPr/>
                  <p:nvPr/>
                </p:nvSpPr>
                <p:spPr>
                  <a:xfrm>
                    <a:off x="8214480" y="4978800"/>
                    <a:ext cx="1894320" cy="303480"/>
                  </a:xfrm>
                  <a:prstGeom prst="rect">
                    <a:avLst/>
                  </a:prstGeom>
                  <a:gradFill rotWithShape="0">
                    <a:gsLst>
                      <a:gs pos="0">
                        <a:srgbClr val="2e75b6"/>
                      </a:gs>
                      <a:gs pos="100000">
                        <a:srgbClr val="7accf4"/>
                      </a:gs>
                    </a:gsLst>
                    <a:lin ang="16200000"/>
                  </a:gradFill>
                  <a:ln>
                    <a:solidFill>
                      <a:schemeClr val="tx1">
                        <a:lumMod val="50000"/>
                        <a:lumOff val="50000"/>
                      </a:schemeClr>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093" name="CustomShape 59"/>
                  <p:cNvSpPr/>
                  <p:nvPr/>
                </p:nvSpPr>
                <p:spPr>
                  <a:xfrm>
                    <a:off x="8161200" y="4978800"/>
                    <a:ext cx="104400" cy="303480"/>
                  </a:xfrm>
                  <a:prstGeom prst="ellipse">
                    <a:avLst/>
                  </a:prstGeom>
                  <a:solidFill>
                    <a:srgbClr val="7accf4"/>
                  </a:solidFill>
                  <a:ln>
                    <a:solidFill>
                      <a:schemeClr val="tx1">
                        <a:lumMod val="50000"/>
                        <a:lumOff val="50000"/>
                      </a:schemeClr>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094" name="CustomShape 60"/>
                  <p:cNvSpPr/>
                  <p:nvPr/>
                </p:nvSpPr>
                <p:spPr>
                  <a:xfrm>
                    <a:off x="10058040" y="4978800"/>
                    <a:ext cx="104400" cy="303480"/>
                  </a:xfrm>
                  <a:prstGeom prst="ellipse">
                    <a:avLst/>
                  </a:prstGeom>
                  <a:gradFill rotWithShape="0">
                    <a:gsLst>
                      <a:gs pos="0">
                        <a:srgbClr val="2e75b6"/>
                      </a:gs>
                      <a:gs pos="50000">
                        <a:srgbClr val="7accf4"/>
                      </a:gs>
                      <a:gs pos="100000">
                        <a:srgbClr val="2e75b6"/>
                      </a:gs>
                    </a:gsLst>
                    <a:lin ang="16200000"/>
                  </a:gradFill>
                  <a:ln>
                    <a:solidFill>
                      <a:schemeClr val="tx1">
                        <a:lumMod val="50000"/>
                        <a:lumOff val="50000"/>
                      </a:schemeClr>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095" name="CustomShape 61"/>
                  <p:cNvSpPr/>
                  <p:nvPr/>
                </p:nvSpPr>
                <p:spPr>
                  <a:xfrm>
                    <a:off x="9915480" y="4978800"/>
                    <a:ext cx="193680" cy="303480"/>
                  </a:xfrm>
                  <a:prstGeom prst="rect">
                    <a:avLst/>
                  </a:prstGeom>
                  <a:gradFill rotWithShape="0">
                    <a:gsLst>
                      <a:gs pos="0">
                        <a:srgbClr val="2e75b6"/>
                      </a:gs>
                      <a:gs pos="100000">
                        <a:srgbClr val="7accf4"/>
                      </a:gs>
                    </a:gsLst>
                    <a:lin ang="16200000"/>
                  </a:gra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3096" name="CustomShape 62"/>
                <p:cNvSpPr/>
                <p:nvPr/>
              </p:nvSpPr>
              <p:spPr>
                <a:xfrm>
                  <a:off x="8295480" y="4950720"/>
                  <a:ext cx="18957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ffffff"/>
                      </a:solidFill>
                      <a:latin typeface="Calibri"/>
                      <a:ea typeface="DejaVu Sans"/>
                    </a:rPr>
                    <a:t>unreliable channel</a:t>
                  </a:r>
                  <a:endParaRPr b="0" lang="en-US" sz="1800" spc="-1" strike="noStrike">
                    <a:latin typeface="Arial"/>
                  </a:endParaRPr>
                </a:p>
              </p:txBody>
            </p:sp>
          </p:grpSp>
          <p:sp>
            <p:nvSpPr>
              <p:cNvPr id="3097" name="Line 63"/>
              <p:cNvSpPr/>
              <p:nvPr/>
            </p:nvSpPr>
            <p:spPr>
              <a:xfrm>
                <a:off x="6571440" y="4838040"/>
                <a:ext cx="1688040" cy="360"/>
              </a:xfrm>
              <a:prstGeom prst="line">
                <a:avLst/>
              </a:prstGeom>
              <a:ln w="22225">
                <a:solidFill>
                  <a:srgbClr val="c00000"/>
                </a:solidFill>
              </a:ln>
            </p:spPr>
            <p:style>
              <a:lnRef idx="1">
                <a:schemeClr val="accent1"/>
              </a:lnRef>
              <a:fillRef idx="0">
                <a:schemeClr val="accent1"/>
              </a:fillRef>
              <a:effectRef idx="0">
                <a:schemeClr val="accent1"/>
              </a:effectRef>
              <a:fontRef idx="minor"/>
            </p:style>
          </p:sp>
          <p:sp>
            <p:nvSpPr>
              <p:cNvPr id="3098" name="Line 64"/>
              <p:cNvSpPr/>
              <p:nvPr/>
            </p:nvSpPr>
            <p:spPr>
              <a:xfrm>
                <a:off x="10136160" y="4838040"/>
                <a:ext cx="1688400" cy="360"/>
              </a:xfrm>
              <a:prstGeom prst="line">
                <a:avLst/>
              </a:prstGeom>
              <a:ln w="22225">
                <a:solidFill>
                  <a:srgbClr val="c00000"/>
                </a:solidFill>
              </a:ln>
            </p:spPr>
            <p:style>
              <a:lnRef idx="1">
                <a:schemeClr val="accent1"/>
              </a:lnRef>
              <a:fillRef idx="0">
                <a:schemeClr val="accent1"/>
              </a:fillRef>
              <a:effectRef idx="0">
                <a:schemeClr val="accent1"/>
              </a:effectRef>
              <a:fontRef idx="minor"/>
            </p:style>
          </p:sp>
        </p:grpSp>
        <p:sp>
          <p:nvSpPr>
            <p:cNvPr id="3099" name="CustomShape 65"/>
            <p:cNvSpPr/>
            <p:nvPr/>
          </p:nvSpPr>
          <p:spPr>
            <a:xfrm>
              <a:off x="6417720" y="4816440"/>
              <a:ext cx="7848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network</a:t>
              </a:r>
              <a:endParaRPr b="0" lang="en-US" sz="1400" spc="-1" strike="noStrike">
                <a:latin typeface="Arial"/>
              </a:endParaRPr>
            </a:p>
          </p:txBody>
        </p:sp>
        <p:sp>
          <p:nvSpPr>
            <p:cNvPr id="3100" name="CustomShape 66"/>
            <p:cNvSpPr/>
            <p:nvPr/>
          </p:nvSpPr>
          <p:spPr>
            <a:xfrm>
              <a:off x="6365160" y="4560480"/>
              <a:ext cx="85464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transport</a:t>
              </a:r>
              <a:endParaRPr b="0" lang="en-US" sz="1400" spc="-1" strike="noStrike">
                <a:latin typeface="Arial"/>
              </a:endParaRPr>
            </a:p>
          </p:txBody>
        </p:sp>
        <p:sp>
          <p:nvSpPr>
            <p:cNvPr id="3101" name="CustomShape 67"/>
            <p:cNvSpPr/>
            <p:nvPr/>
          </p:nvSpPr>
          <p:spPr>
            <a:xfrm>
              <a:off x="7533000" y="2752920"/>
              <a:ext cx="360" cy="401040"/>
            </a:xfrm>
            <a:custGeom>
              <a:avLst/>
              <a:gdLst/>
              <a:ahLst/>
              <a:rect l="l" t="t" r="r" b="b"/>
              <a:pathLst>
                <a:path w="21600" h="21600">
                  <a:moveTo>
                    <a:pt x="0" y="0"/>
                  </a:moveTo>
                  <a:lnTo>
                    <a:pt x="21600" y="21600"/>
                  </a:lnTo>
                </a:path>
              </a:pathLst>
            </a:custGeom>
            <a:noFill/>
            <a:ln w="47625">
              <a:solidFill>
                <a:srgbClr val="4472c4"/>
              </a:solidFill>
              <a:tailEnd len="med" type="triangle" w="med"/>
            </a:ln>
          </p:spPr>
          <p:style>
            <a:lnRef idx="1">
              <a:schemeClr val="accent1"/>
            </a:lnRef>
            <a:fillRef idx="0">
              <a:schemeClr val="accent1"/>
            </a:fillRef>
            <a:effectRef idx="0">
              <a:schemeClr val="accent1"/>
            </a:effectRef>
            <a:fontRef idx="minor"/>
          </p:style>
        </p:sp>
        <p:sp>
          <p:nvSpPr>
            <p:cNvPr id="3102" name="CustomShape 68"/>
            <p:cNvSpPr/>
            <p:nvPr/>
          </p:nvSpPr>
          <p:spPr>
            <a:xfrm flipV="1">
              <a:off x="10866960" y="2687040"/>
              <a:ext cx="360" cy="437040"/>
            </a:xfrm>
            <a:custGeom>
              <a:avLst/>
              <a:gdLst/>
              <a:ahLst/>
              <a:rect l="l" t="t" r="r" b="b"/>
              <a:pathLst>
                <a:path w="21600" h="21600">
                  <a:moveTo>
                    <a:pt x="0" y="0"/>
                  </a:moveTo>
                  <a:lnTo>
                    <a:pt x="21600" y="21600"/>
                  </a:lnTo>
                </a:path>
              </a:pathLst>
            </a:custGeom>
            <a:noFill/>
            <a:ln w="47625">
              <a:solidFill>
                <a:srgbClr val="4472c4"/>
              </a:solidFill>
              <a:tailEnd len="med" type="triangle" w="med"/>
            </a:ln>
          </p:spPr>
          <p:style>
            <a:lnRef idx="1">
              <a:schemeClr val="accent1"/>
            </a:lnRef>
            <a:fillRef idx="0">
              <a:schemeClr val="accent1"/>
            </a:fillRef>
            <a:effectRef idx="0">
              <a:schemeClr val="accent1"/>
            </a:effectRef>
            <a:fontRef idx="minor"/>
          </p:style>
        </p:sp>
        <p:sp>
          <p:nvSpPr>
            <p:cNvPr id="3103" name="CustomShape 69"/>
            <p:cNvSpPr/>
            <p:nvPr/>
          </p:nvSpPr>
          <p:spPr>
            <a:xfrm>
              <a:off x="6584400" y="3360600"/>
              <a:ext cx="1894320" cy="82944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1800" spc="-1" strike="noStrike">
                  <a:solidFill>
                    <a:srgbClr val="000000"/>
                  </a:solidFill>
                  <a:latin typeface="Calibri"/>
                  <a:ea typeface="DejaVu Sans"/>
                </a:rPr>
                <a:t>sender-side of</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Calibri"/>
                  <a:ea typeface="DejaVu Sans"/>
                </a:rPr>
                <a:t>reliable data transfer protocol</a:t>
              </a:r>
              <a:endParaRPr b="0" lang="en-US" sz="1800" spc="-1" strike="noStrike">
                <a:latin typeface="Arial"/>
              </a:endParaRPr>
            </a:p>
          </p:txBody>
        </p:sp>
        <p:sp>
          <p:nvSpPr>
            <p:cNvPr id="3104" name="CustomShape 70"/>
            <p:cNvSpPr/>
            <p:nvPr/>
          </p:nvSpPr>
          <p:spPr>
            <a:xfrm>
              <a:off x="9915120" y="3363120"/>
              <a:ext cx="1894320" cy="82944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1800" spc="-1" strike="noStrike">
                  <a:solidFill>
                    <a:srgbClr val="000000"/>
                  </a:solidFill>
                  <a:latin typeface="Calibri"/>
                  <a:ea typeface="DejaVu Sans"/>
                </a:rPr>
                <a:t>receiver-side</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Calibri"/>
                  <a:ea typeface="DejaVu Sans"/>
                </a:rPr>
                <a:t>of reliable data transfer protocol</a:t>
              </a:r>
              <a:endParaRPr b="0" lang="en-US" sz="1800" spc="-1" strike="noStrike">
                <a:latin typeface="Arial"/>
              </a:endParaRPr>
            </a:p>
          </p:txBody>
        </p:sp>
        <p:grpSp>
          <p:nvGrpSpPr>
            <p:cNvPr id="3105" name="Group 71"/>
            <p:cNvGrpSpPr/>
            <p:nvPr/>
          </p:nvGrpSpPr>
          <p:grpSpPr>
            <a:xfrm>
              <a:off x="7535160" y="4559760"/>
              <a:ext cx="632160" cy="632160"/>
              <a:chOff x="7535160" y="4559760"/>
              <a:chExt cx="632160" cy="632160"/>
            </a:xfrm>
          </p:grpSpPr>
          <p:sp>
            <p:nvSpPr>
              <p:cNvPr id="3106" name="Line 72"/>
              <p:cNvSpPr/>
              <p:nvPr/>
            </p:nvSpPr>
            <p:spPr>
              <a:xfrm>
                <a:off x="7544880" y="4559760"/>
                <a:ext cx="360" cy="632160"/>
              </a:xfrm>
              <a:prstGeom prst="line">
                <a:avLst/>
              </a:prstGeom>
              <a:ln w="47625">
                <a:solidFill>
                  <a:srgbClr val="3c6cdf"/>
                </a:solidFill>
                <a:headEnd len="med" type="triangle" w="med"/>
              </a:ln>
            </p:spPr>
            <p:style>
              <a:lnRef idx="1">
                <a:schemeClr val="accent1"/>
              </a:lnRef>
              <a:fillRef idx="0">
                <a:schemeClr val="accent1"/>
              </a:fillRef>
              <a:effectRef idx="0">
                <a:schemeClr val="accent1"/>
              </a:effectRef>
              <a:fontRef idx="minor"/>
            </p:style>
          </p:sp>
          <p:sp>
            <p:nvSpPr>
              <p:cNvPr id="3107" name="Line 73"/>
              <p:cNvSpPr/>
              <p:nvPr/>
            </p:nvSpPr>
            <p:spPr>
              <a:xfrm flipH="1">
                <a:off x="7535160" y="5168160"/>
                <a:ext cx="632160" cy="360"/>
              </a:xfrm>
              <a:prstGeom prst="line">
                <a:avLst/>
              </a:prstGeom>
              <a:ln w="47625">
                <a:solidFill>
                  <a:srgbClr val="3c6cdf"/>
                </a:solidFill>
                <a:headEnd len="med" type="triangle" w="med"/>
              </a:ln>
            </p:spPr>
            <p:style>
              <a:lnRef idx="1">
                <a:schemeClr val="accent1"/>
              </a:lnRef>
              <a:fillRef idx="0">
                <a:schemeClr val="accent1"/>
              </a:fillRef>
              <a:effectRef idx="0">
                <a:schemeClr val="accent1"/>
              </a:effectRef>
              <a:fontRef idx="minor"/>
            </p:style>
          </p:sp>
        </p:grpSp>
        <p:grpSp>
          <p:nvGrpSpPr>
            <p:cNvPr id="3108" name="Group 74"/>
            <p:cNvGrpSpPr/>
            <p:nvPr/>
          </p:nvGrpSpPr>
          <p:grpSpPr>
            <a:xfrm>
              <a:off x="10248480" y="4555080"/>
              <a:ext cx="631800" cy="631800"/>
              <a:chOff x="10248480" y="4555080"/>
              <a:chExt cx="631800" cy="631800"/>
            </a:xfrm>
          </p:grpSpPr>
          <p:sp>
            <p:nvSpPr>
              <p:cNvPr id="3109" name="Line 75"/>
              <p:cNvSpPr/>
              <p:nvPr/>
            </p:nvSpPr>
            <p:spPr>
              <a:xfrm>
                <a:off x="10248480" y="5167080"/>
                <a:ext cx="631800" cy="360"/>
              </a:xfrm>
              <a:prstGeom prst="line">
                <a:avLst/>
              </a:prstGeom>
              <a:ln w="47625">
                <a:solidFill>
                  <a:srgbClr val="3c6cdf"/>
                </a:solidFill>
                <a:headEnd len="med" type="triangle" w="med"/>
              </a:ln>
            </p:spPr>
            <p:style>
              <a:lnRef idx="1">
                <a:schemeClr val="accent1"/>
              </a:lnRef>
              <a:fillRef idx="0">
                <a:schemeClr val="accent1"/>
              </a:fillRef>
              <a:effectRef idx="0">
                <a:schemeClr val="accent1"/>
              </a:effectRef>
              <a:fontRef idx="minor"/>
            </p:style>
          </p:sp>
          <p:sp>
            <p:nvSpPr>
              <p:cNvPr id="3110" name="Line 76"/>
              <p:cNvSpPr/>
              <p:nvPr/>
            </p:nvSpPr>
            <p:spPr>
              <a:xfrm>
                <a:off x="10863360" y="4555080"/>
                <a:ext cx="360" cy="631800"/>
              </a:xfrm>
              <a:prstGeom prst="line">
                <a:avLst/>
              </a:prstGeom>
              <a:ln w="47625">
                <a:solidFill>
                  <a:srgbClr val="3c6cdf"/>
                </a:solidFill>
                <a:headEnd len="med" type="triangle" w="med"/>
              </a:ln>
            </p:spPr>
            <p:style>
              <a:lnRef idx="1">
                <a:schemeClr val="accent1"/>
              </a:lnRef>
              <a:fillRef idx="0">
                <a:schemeClr val="accent1"/>
              </a:fillRef>
              <a:effectRef idx="0">
                <a:schemeClr val="accent1"/>
              </a:effectRef>
              <a:fontRef idx="minor"/>
            </p:style>
          </p:sp>
        </p:grpSp>
      </p:grpSp>
      <p:grpSp>
        <p:nvGrpSpPr>
          <p:cNvPr id="3111" name="Group 77"/>
          <p:cNvGrpSpPr/>
          <p:nvPr/>
        </p:nvGrpSpPr>
        <p:grpSpPr>
          <a:xfrm>
            <a:off x="1042200" y="3581640"/>
            <a:ext cx="8970120" cy="2222640"/>
            <a:chOff x="1042200" y="3581640"/>
            <a:chExt cx="8970120" cy="2222640"/>
          </a:xfrm>
        </p:grpSpPr>
        <p:sp>
          <p:nvSpPr>
            <p:cNvPr id="3112" name="CustomShape 78"/>
            <p:cNvSpPr/>
            <p:nvPr/>
          </p:nvSpPr>
          <p:spPr>
            <a:xfrm>
              <a:off x="1042200" y="3581640"/>
              <a:ext cx="4812840" cy="22226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DejaVu Sans"/>
                </a:rPr>
                <a:t>Sender, receiver do </a:t>
              </a:r>
              <a:r>
                <a:rPr b="0" i="1" lang="en-US" sz="2800" spc="-1" strike="noStrike">
                  <a:solidFill>
                    <a:srgbClr val="000000"/>
                  </a:solidFill>
                  <a:latin typeface="Calibri"/>
                  <a:ea typeface="DejaVu Sans"/>
                </a:rPr>
                <a:t>not</a:t>
              </a:r>
              <a:r>
                <a:rPr b="0" lang="en-US" sz="2800" spc="-1" strike="noStrike">
                  <a:solidFill>
                    <a:srgbClr val="000000"/>
                  </a:solidFill>
                  <a:latin typeface="Calibri"/>
                  <a:ea typeface="DejaVu Sans"/>
                </a:rPr>
                <a:t> know the “state” of each other, e.g., was a message received?</a:t>
              </a:r>
              <a:endParaRPr b="0" lang="en-US" sz="2800" spc="-1" strike="noStrike">
                <a:latin typeface="Arial"/>
              </a:endParaRPr>
            </a:p>
            <a:p>
              <a:pPr marL="457200" indent="-454680">
                <a:lnSpc>
                  <a:spcPct val="100000"/>
                </a:lnSpc>
                <a:buClr>
                  <a:srgbClr val="0013a3"/>
                </a:buClr>
                <a:buFont typeface="Wingdings" charset="2"/>
                <a:buChar char=""/>
                <a:tabLst>
                  <a:tab algn="l" pos="0"/>
                </a:tabLst>
              </a:pPr>
              <a:r>
                <a:rPr b="0" lang="en-US" sz="2800" spc="-1" strike="noStrike">
                  <a:solidFill>
                    <a:srgbClr val="000000"/>
                  </a:solidFill>
                  <a:latin typeface="Calibri"/>
                  <a:ea typeface="DejaVu Sans"/>
                </a:rPr>
                <a:t>unless communicated via a message</a:t>
              </a:r>
              <a:endParaRPr b="0" lang="en-US" sz="2800" spc="-1" strike="noStrike">
                <a:latin typeface="Arial"/>
              </a:endParaRPr>
            </a:p>
          </p:txBody>
        </p:sp>
        <p:sp>
          <p:nvSpPr>
            <p:cNvPr id="3113" name="Line 79"/>
            <p:cNvSpPr/>
            <p:nvPr/>
          </p:nvSpPr>
          <p:spPr>
            <a:xfrm flipH="1">
              <a:off x="5799600" y="3703680"/>
              <a:ext cx="1091160" cy="1001160"/>
            </a:xfrm>
            <a:prstGeom prst="line">
              <a:avLst/>
            </a:prstGeom>
            <a:ln>
              <a:solidFill>
                <a:srgbClr val="ff0000"/>
              </a:solidFill>
            </a:ln>
          </p:spPr>
          <p:style>
            <a:lnRef idx="1">
              <a:schemeClr val="accent1"/>
            </a:lnRef>
            <a:fillRef idx="0">
              <a:schemeClr val="accent1"/>
            </a:fillRef>
            <a:effectRef idx="0">
              <a:schemeClr val="accent1"/>
            </a:effectRef>
            <a:fontRef idx="minor"/>
          </p:style>
        </p:sp>
        <p:sp>
          <p:nvSpPr>
            <p:cNvPr id="3114" name="Line 80"/>
            <p:cNvSpPr/>
            <p:nvPr/>
          </p:nvSpPr>
          <p:spPr>
            <a:xfrm flipH="1">
              <a:off x="5800680" y="3827880"/>
              <a:ext cx="4211640" cy="886320"/>
            </a:xfrm>
            <a:prstGeom prst="line">
              <a:avLst/>
            </a:prstGeom>
            <a:ln>
              <a:solidFill>
                <a:srgbClr val="ff0000"/>
              </a:solidFill>
            </a:ln>
          </p:spPr>
          <p:style>
            <a:lnRef idx="1">
              <a:schemeClr val="accent1"/>
            </a:lnRef>
            <a:fillRef idx="0">
              <a:schemeClr val="accent1"/>
            </a:fillRef>
            <a:effectRef idx="0">
              <a:schemeClr val="accent1"/>
            </a:effectRef>
            <a:fontRef idx="minor"/>
          </p:style>
        </p:sp>
      </p:grpSp>
      <p:sp>
        <p:nvSpPr>
          <p:cNvPr id="3115" name="CustomShape 81"/>
          <p:cNvSpPr/>
          <p:nvPr/>
        </p:nvSpPr>
        <p:spPr>
          <a:xfrm>
            <a:off x="6586920" y="3177000"/>
            <a:ext cx="1950120" cy="12373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3116" name="CustomShape 82"/>
          <p:cNvSpPr/>
          <p:nvPr/>
        </p:nvSpPr>
        <p:spPr>
          <a:xfrm>
            <a:off x="9885240" y="3174480"/>
            <a:ext cx="1950120" cy="12373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pic>
        <p:nvPicPr>
          <p:cNvPr id="3117" name="Picture 5" descr="A shower curtain&#10;&#10;Description automatically generated"/>
          <p:cNvPicPr/>
          <p:nvPr/>
        </p:nvPicPr>
        <p:blipFill>
          <a:blip r:embed="rId2"/>
          <a:stretch/>
        </p:blipFill>
        <p:spPr>
          <a:xfrm>
            <a:off x="8292600" y="1292040"/>
            <a:ext cx="1973520" cy="4391280"/>
          </a:xfrm>
          <a:prstGeom prst="rect">
            <a:avLst/>
          </a:prstGeom>
          <a:ln w="0">
            <a:noFill/>
          </a:ln>
        </p:spPr>
      </p:pic>
      <p:pic>
        <p:nvPicPr>
          <p:cNvPr id="3118" name="Picture 91" descr="A shower curtain&#10;&#10;Description automatically generated"/>
          <p:cNvPicPr/>
          <p:nvPr/>
        </p:nvPicPr>
        <p:blipFill>
          <a:blip r:embed="rId3"/>
          <a:stretch/>
        </p:blipFill>
        <p:spPr>
          <a:xfrm>
            <a:off x="8219160" y="1165320"/>
            <a:ext cx="3970080" cy="4577400"/>
          </a:xfrm>
          <a:prstGeom prst="rect">
            <a:avLst/>
          </a:prstGeom>
          <a:ln w="0">
            <a:noFill/>
          </a:ln>
        </p:spPr>
      </p:pic>
      <p:sp>
        <p:nvSpPr>
          <p:cNvPr id="3119" name="CustomShape 8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3DE73768-E2F9-4A5F-94D2-34AD629FC273}" type="slidenum">
              <a:rPr b="0" lang="en-US" sz="1100" spc="-1" strike="noStrike">
                <a:solidFill>
                  <a:srgbClr val="404040"/>
                </a:solidFill>
                <a:latin typeface="Calibri"/>
                <a:ea typeface="DejaVu Sans"/>
              </a:rPr>
              <a:t>41</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742" dur="indefinite" restart="never" nodeType="tmRoot">
          <p:childTnLst>
            <p:seq>
              <p:cTn id="743" dur="indefinite" nodeType="mainSeq">
                <p:childTnLst>
                  <p:par>
                    <p:cTn id="744" fill="hold">
                      <p:stCondLst>
                        <p:cond delay="0"/>
                      </p:stCondLst>
                      <p:childTnLst>
                        <p:par>
                          <p:cTn id="745" fill="hold">
                            <p:stCondLst>
                              <p:cond delay="0"/>
                            </p:stCondLst>
                            <p:childTnLst>
                              <p:par>
                                <p:cTn id="746" nodeType="afterEffect" fill="hold" presetClass="entr" presetID="9">
                                  <p:stCondLst>
                                    <p:cond delay="0"/>
                                  </p:stCondLst>
                                  <p:childTnLst>
                                    <p:set>
                                      <p:cBhvr>
                                        <p:cTn id="747" dur="1" fill="hold">
                                          <p:stCondLst>
                                            <p:cond delay="0"/>
                                          </p:stCondLst>
                                        </p:cTn>
                                        <p:tgtEl>
                                          <p:spTgt spid="3111"/>
                                        </p:tgtEl>
                                        <p:attrNameLst>
                                          <p:attrName>style.visibility</p:attrName>
                                        </p:attrNameLst>
                                      </p:cBhvr>
                                      <p:to>
                                        <p:strVal val="visible"/>
                                      </p:to>
                                    </p:set>
                                    <p:animEffect filter="dissolve" transition="in">
                                      <p:cBhvr additive="repl">
                                        <p:cTn id="748" dur="1000"/>
                                        <p:tgtEl>
                                          <p:spTgt spid="3111"/>
                                        </p:tgtEl>
                                      </p:cBhvr>
                                    </p:animEffect>
                                  </p:childTnLst>
                                </p:cTn>
                              </p:par>
                            </p:childTnLst>
                          </p:cTn>
                        </p:par>
                      </p:childTnLst>
                    </p:cTn>
                  </p:par>
                  <p:par>
                    <p:cTn id="749" fill="hold">
                      <p:stCondLst>
                        <p:cond delay="indefinite"/>
                      </p:stCondLst>
                      <p:childTnLst>
                        <p:par>
                          <p:cTn id="750" fill="hold">
                            <p:stCondLst>
                              <p:cond delay="0"/>
                            </p:stCondLst>
                            <p:childTnLst>
                              <p:par>
                                <p:cTn id="751" nodeType="clickEffect" fill="hold" presetClass="entr" presetID="9">
                                  <p:stCondLst>
                                    <p:cond delay="0"/>
                                  </p:stCondLst>
                                  <p:childTnLst>
                                    <p:set>
                                      <p:cBhvr>
                                        <p:cTn id="752" dur="1" fill="hold">
                                          <p:stCondLst>
                                            <p:cond delay="0"/>
                                          </p:stCondLst>
                                        </p:cTn>
                                        <p:tgtEl>
                                          <p:spTgt spid="3117"/>
                                        </p:tgtEl>
                                        <p:attrNameLst>
                                          <p:attrName>style.visibility</p:attrName>
                                        </p:attrNameLst>
                                      </p:cBhvr>
                                      <p:to>
                                        <p:strVal val="visible"/>
                                      </p:to>
                                    </p:set>
                                    <p:animEffect filter="dissolve" transition="in">
                                      <p:cBhvr additive="repl">
                                        <p:cTn id="753" dur="500"/>
                                        <p:tgtEl>
                                          <p:spTgt spid="3117"/>
                                        </p:tgtEl>
                                      </p:cBhvr>
                                    </p:animEffect>
                                  </p:childTnLst>
                                </p:cTn>
                              </p:par>
                            </p:childTnLst>
                          </p:cTn>
                        </p:par>
                      </p:childTnLst>
                    </p:cTn>
                  </p:par>
                  <p:par>
                    <p:cTn id="754" fill="hold">
                      <p:stCondLst>
                        <p:cond delay="indefinite"/>
                      </p:stCondLst>
                      <p:childTnLst>
                        <p:par>
                          <p:cTn id="755" fill="hold">
                            <p:stCondLst>
                              <p:cond delay="0"/>
                            </p:stCondLst>
                            <p:childTnLst>
                              <p:par>
                                <p:cTn id="756" nodeType="clickEffect" fill="hold" presetClass="entr" presetID="22" presetSubtype="8">
                                  <p:stCondLst>
                                    <p:cond delay="0"/>
                                  </p:stCondLst>
                                  <p:childTnLst>
                                    <p:set>
                                      <p:cBhvr>
                                        <p:cTn id="757" dur="1" fill="hold">
                                          <p:stCondLst>
                                            <p:cond delay="0"/>
                                          </p:stCondLst>
                                        </p:cTn>
                                        <p:tgtEl>
                                          <p:spTgt spid="3118"/>
                                        </p:tgtEl>
                                        <p:attrNameLst>
                                          <p:attrName>style.visibility</p:attrName>
                                        </p:attrNameLst>
                                      </p:cBhvr>
                                      <p:to>
                                        <p:strVal val="visible"/>
                                      </p:to>
                                    </p:set>
                                    <p:animEffect filter="wipe(left)" transition="in">
                                      <p:cBhvr additive="repl">
                                        <p:cTn id="758" dur="1000"/>
                                        <p:tgtEl>
                                          <p:spTgt spid="3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0"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ea typeface="DejaVu Sans"/>
              </a:rPr>
              <a:t>Reliable data transfer protocol (rdt): interfaces</a:t>
            </a:r>
            <a:endParaRPr b="0" lang="en-US" sz="4400" spc="-1" strike="noStrike">
              <a:latin typeface="Arial"/>
            </a:endParaRPr>
          </a:p>
        </p:txBody>
      </p:sp>
      <p:grpSp>
        <p:nvGrpSpPr>
          <p:cNvPr id="3121" name="Group 2"/>
          <p:cNvGrpSpPr/>
          <p:nvPr/>
        </p:nvGrpSpPr>
        <p:grpSpPr>
          <a:xfrm>
            <a:off x="2579400" y="2165040"/>
            <a:ext cx="7085880" cy="3413880"/>
            <a:chOff x="2579400" y="2165040"/>
            <a:chExt cx="7085880" cy="3413880"/>
          </a:xfrm>
        </p:grpSpPr>
        <p:grpSp>
          <p:nvGrpSpPr>
            <p:cNvPr id="3122" name="Group 3"/>
            <p:cNvGrpSpPr/>
            <p:nvPr/>
          </p:nvGrpSpPr>
          <p:grpSpPr>
            <a:xfrm>
              <a:off x="3766680" y="2346120"/>
              <a:ext cx="1242360" cy="591480"/>
              <a:chOff x="3766680" y="2346120"/>
              <a:chExt cx="1242360" cy="591480"/>
            </a:xfrm>
          </p:grpSpPr>
          <p:sp>
            <p:nvSpPr>
              <p:cNvPr id="3123" name="CustomShape 4"/>
              <p:cNvSpPr/>
              <p:nvPr/>
            </p:nvSpPr>
            <p:spPr>
              <a:xfrm>
                <a:off x="3766680" y="2346120"/>
                <a:ext cx="1242360" cy="591480"/>
              </a:xfrm>
              <a:prstGeom prst="ellipse">
                <a:avLst/>
              </a:prstGeom>
              <a:solidFill>
                <a:srgbClr val="ccffff"/>
              </a:solidFill>
              <a:ln w="9525">
                <a:solidFill>
                  <a:srgbClr val="000000"/>
                </a:solidFill>
                <a:round/>
              </a:ln>
            </p:spPr>
            <p:style>
              <a:lnRef idx="0"/>
              <a:fillRef idx="0"/>
              <a:effectRef idx="0"/>
              <a:fontRef idx="minor"/>
            </p:style>
          </p:sp>
          <p:sp>
            <p:nvSpPr>
              <p:cNvPr id="3124" name="CustomShape 5"/>
              <p:cNvSpPr/>
              <p:nvPr/>
            </p:nvSpPr>
            <p:spPr>
              <a:xfrm>
                <a:off x="3849840" y="2382840"/>
                <a:ext cx="1104120" cy="52812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0" lang="en-US" sz="1800" spc="-1" strike="noStrike">
                    <a:solidFill>
                      <a:srgbClr val="000000"/>
                    </a:solidFill>
                    <a:latin typeface="Calibri"/>
                    <a:ea typeface="DejaVu Sans"/>
                  </a:rPr>
                  <a:t>sending process</a:t>
                </a:r>
                <a:endParaRPr b="0" lang="en-US" sz="1800" spc="-1" strike="noStrike">
                  <a:latin typeface="Arial"/>
                </a:endParaRPr>
              </a:p>
            </p:txBody>
          </p:sp>
        </p:grpSp>
        <p:grpSp>
          <p:nvGrpSpPr>
            <p:cNvPr id="3125" name="Group 6"/>
            <p:cNvGrpSpPr/>
            <p:nvPr/>
          </p:nvGrpSpPr>
          <p:grpSpPr>
            <a:xfrm>
              <a:off x="4363200" y="2797920"/>
              <a:ext cx="574560" cy="333000"/>
              <a:chOff x="4363200" y="2797920"/>
              <a:chExt cx="574560" cy="333000"/>
            </a:xfrm>
          </p:grpSpPr>
          <p:sp>
            <p:nvSpPr>
              <p:cNvPr id="3126" name="CustomShape 7"/>
              <p:cNvSpPr/>
              <p:nvPr/>
            </p:nvSpPr>
            <p:spPr>
              <a:xfrm>
                <a:off x="4423320" y="2864880"/>
                <a:ext cx="426960" cy="21276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p:style>
          </p:sp>
          <p:sp>
            <p:nvSpPr>
              <p:cNvPr id="3127" name="CustomShape 8"/>
              <p:cNvSpPr/>
              <p:nvPr/>
            </p:nvSpPr>
            <p:spPr>
              <a:xfrm>
                <a:off x="4363200" y="2797920"/>
                <a:ext cx="574560" cy="3330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ffffff"/>
                    </a:solidFill>
                    <a:latin typeface="Calibri"/>
                    <a:ea typeface="DejaVu Sans"/>
                  </a:rPr>
                  <a:t>data</a:t>
                </a:r>
                <a:endParaRPr b="0" lang="en-US" sz="1600" spc="-1" strike="noStrike">
                  <a:latin typeface="Arial"/>
                </a:endParaRPr>
              </a:p>
            </p:txBody>
          </p:sp>
        </p:grpSp>
        <p:grpSp>
          <p:nvGrpSpPr>
            <p:cNvPr id="3128" name="Group 9"/>
            <p:cNvGrpSpPr/>
            <p:nvPr/>
          </p:nvGrpSpPr>
          <p:grpSpPr>
            <a:xfrm>
              <a:off x="3502800" y="2226600"/>
              <a:ext cx="542880" cy="509760"/>
              <a:chOff x="3502800" y="2226600"/>
              <a:chExt cx="542880" cy="509760"/>
            </a:xfrm>
          </p:grpSpPr>
          <p:pic>
            <p:nvPicPr>
              <p:cNvPr id="3129" name="Picture 195" descr="desktop_computer_stylized_medium"/>
              <p:cNvPicPr/>
              <p:nvPr/>
            </p:nvPicPr>
            <p:blipFill>
              <a:blip r:embed="rId1"/>
              <a:stretch/>
            </p:blipFill>
            <p:spPr>
              <a:xfrm flipH="1">
                <a:off x="3502800" y="2226600"/>
                <a:ext cx="542880" cy="509760"/>
              </a:xfrm>
              <a:prstGeom prst="rect">
                <a:avLst/>
              </a:prstGeom>
              <a:ln w="0">
                <a:noFill/>
              </a:ln>
            </p:spPr>
          </p:pic>
          <p:sp>
            <p:nvSpPr>
              <p:cNvPr id="3130" name="CustomShape 10"/>
              <p:cNvSpPr/>
              <p:nvPr/>
            </p:nvSpPr>
            <p:spPr>
              <a:xfrm flipH="1">
                <a:off x="3730320" y="2275560"/>
                <a:ext cx="262800" cy="2322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131" name="Group 11"/>
            <p:cNvGrpSpPr/>
            <p:nvPr/>
          </p:nvGrpSpPr>
          <p:grpSpPr>
            <a:xfrm>
              <a:off x="7011720" y="2297160"/>
              <a:ext cx="1242360" cy="591480"/>
              <a:chOff x="7011720" y="2297160"/>
              <a:chExt cx="1242360" cy="591480"/>
            </a:xfrm>
          </p:grpSpPr>
          <p:sp>
            <p:nvSpPr>
              <p:cNvPr id="3132" name="CustomShape 12"/>
              <p:cNvSpPr/>
              <p:nvPr/>
            </p:nvSpPr>
            <p:spPr>
              <a:xfrm>
                <a:off x="7011720" y="2297160"/>
                <a:ext cx="1242360" cy="591480"/>
              </a:xfrm>
              <a:prstGeom prst="ellipse">
                <a:avLst/>
              </a:prstGeom>
              <a:solidFill>
                <a:srgbClr val="ccffff"/>
              </a:solidFill>
              <a:ln w="9525">
                <a:solidFill>
                  <a:srgbClr val="000000"/>
                </a:solidFill>
                <a:round/>
              </a:ln>
            </p:spPr>
            <p:style>
              <a:lnRef idx="0"/>
              <a:fillRef idx="0"/>
              <a:effectRef idx="0"/>
              <a:fontRef idx="minor"/>
            </p:style>
          </p:sp>
          <p:sp>
            <p:nvSpPr>
              <p:cNvPr id="3133" name="CustomShape 13"/>
              <p:cNvSpPr/>
              <p:nvPr/>
            </p:nvSpPr>
            <p:spPr>
              <a:xfrm>
                <a:off x="7094880" y="2333880"/>
                <a:ext cx="1104120" cy="528120"/>
              </a:xfrm>
              <a:prstGeom prst="rect">
                <a:avLst/>
              </a:prstGeom>
              <a:noFill/>
              <a:ln w="0">
                <a:noFill/>
              </a:ln>
            </p:spPr>
            <p:style>
              <a:lnRef idx="0"/>
              <a:fillRef idx="0"/>
              <a:effectRef idx="0"/>
              <a:fontRef idx="minor"/>
            </p:style>
            <p:txBody>
              <a:bodyPr lIns="90000" rIns="90000" tIns="45000" bIns="45000">
                <a:spAutoFit/>
              </a:bodyPr>
              <a:p>
                <a:pPr algn="ctr">
                  <a:lnSpc>
                    <a:spcPct val="80000"/>
                  </a:lnSpc>
                  <a:tabLst>
                    <a:tab algn="l" pos="0"/>
                  </a:tabLst>
                </a:pPr>
                <a:r>
                  <a:rPr b="0" lang="en-US" sz="1800" spc="-1" strike="noStrike">
                    <a:solidFill>
                      <a:srgbClr val="000000"/>
                    </a:solidFill>
                    <a:latin typeface="Calibri"/>
                    <a:ea typeface="DejaVu Sans"/>
                  </a:rPr>
                  <a:t>receiving process</a:t>
                </a:r>
                <a:endParaRPr b="0" lang="en-US" sz="1800" spc="-1" strike="noStrike">
                  <a:latin typeface="Arial"/>
                </a:endParaRPr>
              </a:p>
            </p:txBody>
          </p:sp>
        </p:grpSp>
        <p:grpSp>
          <p:nvGrpSpPr>
            <p:cNvPr id="3134" name="Group 14"/>
            <p:cNvGrpSpPr/>
            <p:nvPr/>
          </p:nvGrpSpPr>
          <p:grpSpPr>
            <a:xfrm>
              <a:off x="7071120" y="2770200"/>
              <a:ext cx="574560" cy="333000"/>
              <a:chOff x="7071120" y="2770200"/>
              <a:chExt cx="574560" cy="333000"/>
            </a:xfrm>
          </p:grpSpPr>
          <p:sp>
            <p:nvSpPr>
              <p:cNvPr id="3135" name="CustomShape 15"/>
              <p:cNvSpPr/>
              <p:nvPr/>
            </p:nvSpPr>
            <p:spPr>
              <a:xfrm>
                <a:off x="7137000" y="2836800"/>
                <a:ext cx="426960" cy="21276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p:style>
          </p:sp>
          <p:sp>
            <p:nvSpPr>
              <p:cNvPr id="3136" name="CustomShape 16"/>
              <p:cNvSpPr/>
              <p:nvPr/>
            </p:nvSpPr>
            <p:spPr>
              <a:xfrm>
                <a:off x="7071120" y="2770200"/>
                <a:ext cx="574560" cy="3330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ffffff"/>
                    </a:solidFill>
                    <a:latin typeface="Calibri"/>
                    <a:ea typeface="DejaVu Sans"/>
                  </a:rPr>
                  <a:t>data</a:t>
                </a:r>
                <a:endParaRPr b="0" lang="en-US" sz="1600" spc="-1" strike="noStrike">
                  <a:latin typeface="Arial"/>
                </a:endParaRPr>
              </a:p>
            </p:txBody>
          </p:sp>
        </p:grpSp>
        <p:grpSp>
          <p:nvGrpSpPr>
            <p:cNvPr id="3137" name="Group 17"/>
            <p:cNvGrpSpPr/>
            <p:nvPr/>
          </p:nvGrpSpPr>
          <p:grpSpPr>
            <a:xfrm>
              <a:off x="8109720" y="2165040"/>
              <a:ext cx="227520" cy="464400"/>
              <a:chOff x="8109720" y="2165040"/>
              <a:chExt cx="227520" cy="464400"/>
            </a:xfrm>
          </p:grpSpPr>
          <p:sp>
            <p:nvSpPr>
              <p:cNvPr id="3138" name="CustomShape 18"/>
              <p:cNvSpPr/>
              <p:nvPr/>
            </p:nvSpPr>
            <p:spPr>
              <a:xfrm>
                <a:off x="8291880" y="2165760"/>
                <a:ext cx="43200" cy="4428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3139" name="CustomShape 19"/>
              <p:cNvSpPr/>
              <p:nvPr/>
            </p:nvSpPr>
            <p:spPr>
              <a:xfrm>
                <a:off x="8119800" y="2165040"/>
                <a:ext cx="167760" cy="4420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3140" name="CustomShape 20"/>
              <p:cNvSpPr/>
              <p:nvPr/>
            </p:nvSpPr>
            <p:spPr>
              <a:xfrm>
                <a:off x="8300520" y="2192760"/>
                <a:ext cx="24840" cy="4093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3141" name="CustomShape 21"/>
              <p:cNvSpPr/>
              <p:nvPr/>
            </p:nvSpPr>
            <p:spPr>
              <a:xfrm>
                <a:off x="8294760" y="2401200"/>
                <a:ext cx="39960" cy="34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142" name="CustomShape 22"/>
              <p:cNvSpPr/>
              <p:nvPr/>
            </p:nvSpPr>
            <p:spPr>
              <a:xfrm>
                <a:off x="8120880" y="2216520"/>
                <a:ext cx="94320" cy="7200"/>
              </a:xfrm>
              <a:prstGeom prst="rect">
                <a:avLst/>
              </a:prstGeom>
              <a:solidFill>
                <a:srgbClr val="000000"/>
              </a:solidFill>
              <a:ln w="9525">
                <a:solidFill>
                  <a:srgbClr val="000000"/>
                </a:solidFill>
                <a:miter/>
              </a:ln>
            </p:spPr>
            <p:style>
              <a:lnRef idx="0"/>
              <a:fillRef idx="0"/>
              <a:effectRef idx="0"/>
              <a:fontRef idx="minor"/>
            </p:style>
          </p:sp>
          <p:grpSp>
            <p:nvGrpSpPr>
              <p:cNvPr id="3143" name="Group 23"/>
              <p:cNvGrpSpPr/>
              <p:nvPr/>
            </p:nvGrpSpPr>
            <p:grpSpPr>
              <a:xfrm>
                <a:off x="8208360" y="2211480"/>
                <a:ext cx="91440" cy="25920"/>
                <a:chOff x="8208360" y="2211480"/>
                <a:chExt cx="91440" cy="25920"/>
              </a:xfrm>
            </p:grpSpPr>
            <p:sp>
              <p:nvSpPr>
                <p:cNvPr id="3144" name="CustomShape 24"/>
                <p:cNvSpPr/>
                <p:nvPr/>
              </p:nvSpPr>
              <p:spPr>
                <a:xfrm>
                  <a:off x="8208360" y="2211480"/>
                  <a:ext cx="91440" cy="25920"/>
                </a:xfrm>
                <a:prstGeom prst="roundRect">
                  <a:avLst>
                    <a:gd name="adj" fmla="val 50000"/>
                  </a:avLst>
                </a:prstGeom>
                <a:solidFill>
                  <a:srgbClr val="000000"/>
                </a:solidFill>
                <a:ln w="0">
                  <a:noFill/>
                </a:ln>
              </p:spPr>
              <p:style>
                <a:lnRef idx="0"/>
                <a:fillRef idx="0"/>
                <a:effectRef idx="0"/>
                <a:fontRef idx="minor"/>
              </p:style>
            </p:sp>
            <p:sp>
              <p:nvSpPr>
                <p:cNvPr id="3145" name="CustomShape 25"/>
                <p:cNvSpPr/>
                <p:nvPr/>
              </p:nvSpPr>
              <p:spPr>
                <a:xfrm>
                  <a:off x="8210520" y="2214720"/>
                  <a:ext cx="8712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146" name="CustomShape 26"/>
              <p:cNvSpPr/>
              <p:nvPr/>
            </p:nvSpPr>
            <p:spPr>
              <a:xfrm>
                <a:off x="8122680" y="2279520"/>
                <a:ext cx="94320" cy="7200"/>
              </a:xfrm>
              <a:prstGeom prst="rect">
                <a:avLst/>
              </a:prstGeom>
              <a:solidFill>
                <a:srgbClr val="000000"/>
              </a:solidFill>
              <a:ln w="9525">
                <a:solidFill>
                  <a:srgbClr val="000000"/>
                </a:solidFill>
                <a:miter/>
              </a:ln>
            </p:spPr>
            <p:style>
              <a:lnRef idx="0"/>
              <a:fillRef idx="0"/>
              <a:effectRef idx="0"/>
              <a:fontRef idx="minor"/>
            </p:style>
          </p:sp>
          <p:grpSp>
            <p:nvGrpSpPr>
              <p:cNvPr id="3147" name="Group 27"/>
              <p:cNvGrpSpPr/>
              <p:nvPr/>
            </p:nvGrpSpPr>
            <p:grpSpPr>
              <a:xfrm>
                <a:off x="8207640" y="2275560"/>
                <a:ext cx="91440" cy="28080"/>
                <a:chOff x="8207640" y="2275560"/>
                <a:chExt cx="91440" cy="28080"/>
              </a:xfrm>
            </p:grpSpPr>
            <p:sp>
              <p:nvSpPr>
                <p:cNvPr id="3148" name="CustomShape 28"/>
                <p:cNvSpPr/>
                <p:nvPr/>
              </p:nvSpPr>
              <p:spPr>
                <a:xfrm>
                  <a:off x="8207640" y="2275560"/>
                  <a:ext cx="91440" cy="28080"/>
                </a:xfrm>
                <a:prstGeom prst="roundRect">
                  <a:avLst>
                    <a:gd name="adj" fmla="val 50000"/>
                  </a:avLst>
                </a:prstGeom>
                <a:solidFill>
                  <a:srgbClr val="000000"/>
                </a:solidFill>
                <a:ln w="0">
                  <a:noFill/>
                </a:ln>
              </p:spPr>
              <p:style>
                <a:lnRef idx="0"/>
                <a:fillRef idx="0"/>
                <a:effectRef idx="0"/>
                <a:fontRef idx="minor"/>
              </p:style>
            </p:sp>
            <p:sp>
              <p:nvSpPr>
                <p:cNvPr id="3149" name="CustomShape 29"/>
                <p:cNvSpPr/>
                <p:nvPr/>
              </p:nvSpPr>
              <p:spPr>
                <a:xfrm>
                  <a:off x="8209440" y="2278440"/>
                  <a:ext cx="87120" cy="172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150" name="CustomShape 30"/>
              <p:cNvSpPr/>
              <p:nvPr/>
            </p:nvSpPr>
            <p:spPr>
              <a:xfrm>
                <a:off x="8121960" y="2345760"/>
                <a:ext cx="94320" cy="7200"/>
              </a:xfrm>
              <a:prstGeom prst="rect">
                <a:avLst/>
              </a:prstGeom>
              <a:solidFill>
                <a:srgbClr val="000000"/>
              </a:solidFill>
              <a:ln w="9525">
                <a:solidFill>
                  <a:srgbClr val="000000"/>
                </a:solidFill>
                <a:miter/>
              </a:ln>
            </p:spPr>
            <p:style>
              <a:lnRef idx="0"/>
              <a:fillRef idx="0"/>
              <a:effectRef idx="0"/>
              <a:fontRef idx="minor"/>
            </p:style>
          </p:sp>
          <p:sp>
            <p:nvSpPr>
              <p:cNvPr id="3151" name="CustomShape 31"/>
              <p:cNvSpPr/>
              <p:nvPr/>
            </p:nvSpPr>
            <p:spPr>
              <a:xfrm>
                <a:off x="8123760" y="2403720"/>
                <a:ext cx="93240" cy="7200"/>
              </a:xfrm>
              <a:prstGeom prst="rect">
                <a:avLst/>
              </a:prstGeom>
              <a:solidFill>
                <a:srgbClr val="000000"/>
              </a:solidFill>
              <a:ln w="9525">
                <a:solidFill>
                  <a:srgbClr val="000000"/>
                </a:solidFill>
                <a:miter/>
              </a:ln>
            </p:spPr>
            <p:style>
              <a:lnRef idx="0"/>
              <a:fillRef idx="0"/>
              <a:effectRef idx="0"/>
              <a:fontRef idx="minor"/>
            </p:style>
          </p:sp>
          <p:grpSp>
            <p:nvGrpSpPr>
              <p:cNvPr id="3152" name="Group 32"/>
              <p:cNvGrpSpPr/>
              <p:nvPr/>
            </p:nvGrpSpPr>
            <p:grpSpPr>
              <a:xfrm>
                <a:off x="8205480" y="2398680"/>
                <a:ext cx="92160" cy="27000"/>
                <a:chOff x="8205480" y="2398680"/>
                <a:chExt cx="92160" cy="27000"/>
              </a:xfrm>
            </p:grpSpPr>
            <p:sp>
              <p:nvSpPr>
                <p:cNvPr id="3153" name="CustomShape 33"/>
                <p:cNvSpPr/>
                <p:nvPr/>
              </p:nvSpPr>
              <p:spPr>
                <a:xfrm>
                  <a:off x="8205480" y="2398680"/>
                  <a:ext cx="92160" cy="27000"/>
                </a:xfrm>
                <a:prstGeom prst="roundRect">
                  <a:avLst>
                    <a:gd name="adj" fmla="val 50000"/>
                  </a:avLst>
                </a:prstGeom>
                <a:solidFill>
                  <a:srgbClr val="000000"/>
                </a:solidFill>
                <a:ln w="0">
                  <a:noFill/>
                </a:ln>
              </p:spPr>
              <p:style>
                <a:lnRef idx="0"/>
                <a:fillRef idx="0"/>
                <a:effectRef idx="0"/>
                <a:fontRef idx="minor"/>
              </p:style>
            </p:sp>
            <p:sp>
              <p:nvSpPr>
                <p:cNvPr id="3154" name="CustomShape 34"/>
                <p:cNvSpPr/>
                <p:nvPr/>
              </p:nvSpPr>
              <p:spPr>
                <a:xfrm>
                  <a:off x="8207640" y="2401560"/>
                  <a:ext cx="88200" cy="205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155" name="CustomShape 35"/>
              <p:cNvSpPr/>
              <p:nvPr/>
            </p:nvSpPr>
            <p:spPr>
              <a:xfrm>
                <a:off x="8295120" y="2345400"/>
                <a:ext cx="39960" cy="34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3156" name="Group 36"/>
              <p:cNvGrpSpPr/>
              <p:nvPr/>
            </p:nvGrpSpPr>
            <p:grpSpPr>
              <a:xfrm>
                <a:off x="8206560" y="2339640"/>
                <a:ext cx="91440" cy="24840"/>
                <a:chOff x="8206560" y="2339640"/>
                <a:chExt cx="91440" cy="24840"/>
              </a:xfrm>
            </p:grpSpPr>
            <p:sp>
              <p:nvSpPr>
                <p:cNvPr id="3157" name="CustomShape 37"/>
                <p:cNvSpPr/>
                <p:nvPr/>
              </p:nvSpPr>
              <p:spPr>
                <a:xfrm>
                  <a:off x="8206560" y="2339640"/>
                  <a:ext cx="91440" cy="24840"/>
                </a:xfrm>
                <a:prstGeom prst="roundRect">
                  <a:avLst>
                    <a:gd name="adj" fmla="val 50000"/>
                  </a:avLst>
                </a:prstGeom>
                <a:solidFill>
                  <a:srgbClr val="000000"/>
                </a:solidFill>
                <a:ln w="0">
                  <a:noFill/>
                </a:ln>
              </p:spPr>
              <p:style>
                <a:lnRef idx="0"/>
                <a:fillRef idx="0"/>
                <a:effectRef idx="0"/>
                <a:fontRef idx="minor"/>
              </p:style>
            </p:sp>
            <p:sp>
              <p:nvSpPr>
                <p:cNvPr id="3158" name="CustomShape 38"/>
                <p:cNvSpPr/>
                <p:nvPr/>
              </p:nvSpPr>
              <p:spPr>
                <a:xfrm>
                  <a:off x="8208360" y="2342880"/>
                  <a:ext cx="87120" cy="183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159" name="CustomShape 39"/>
              <p:cNvSpPr/>
              <p:nvPr/>
            </p:nvSpPr>
            <p:spPr>
              <a:xfrm>
                <a:off x="8289000" y="2165040"/>
                <a:ext cx="8640" cy="4431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3160" name="CustomShape 40"/>
              <p:cNvSpPr/>
              <p:nvPr/>
            </p:nvSpPr>
            <p:spPr>
              <a:xfrm>
                <a:off x="8299080" y="2277720"/>
                <a:ext cx="35640" cy="388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161" name="CustomShape 41"/>
              <p:cNvSpPr/>
              <p:nvPr/>
            </p:nvSpPr>
            <p:spPr>
              <a:xfrm>
                <a:off x="8299440" y="2214000"/>
                <a:ext cx="37080" cy="4428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162" name="CustomShape 42"/>
              <p:cNvSpPr/>
              <p:nvPr/>
            </p:nvSpPr>
            <p:spPr>
              <a:xfrm>
                <a:off x="8331840" y="2589840"/>
                <a:ext cx="5400" cy="16200"/>
              </a:xfrm>
              <a:prstGeom prst="ellipse">
                <a:avLst/>
              </a:prstGeom>
              <a:solidFill>
                <a:srgbClr val="333333"/>
              </a:solidFill>
              <a:ln w="0">
                <a:noFill/>
              </a:ln>
            </p:spPr>
            <p:style>
              <a:lnRef idx="0"/>
              <a:fillRef idx="0"/>
              <a:effectRef idx="0"/>
              <a:fontRef idx="minor"/>
            </p:style>
          </p:sp>
          <p:sp>
            <p:nvSpPr>
              <p:cNvPr id="3163" name="CustomShape 43"/>
              <p:cNvSpPr/>
              <p:nvPr/>
            </p:nvSpPr>
            <p:spPr>
              <a:xfrm>
                <a:off x="8297640" y="2590920"/>
                <a:ext cx="37080" cy="363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3164" name="CustomShape 44"/>
              <p:cNvSpPr/>
              <p:nvPr/>
            </p:nvSpPr>
            <p:spPr>
              <a:xfrm>
                <a:off x="8109720" y="2603520"/>
                <a:ext cx="191160" cy="2592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3165" name="CustomShape 45"/>
              <p:cNvSpPr/>
              <p:nvPr/>
            </p:nvSpPr>
            <p:spPr>
              <a:xfrm>
                <a:off x="8119800" y="2610000"/>
                <a:ext cx="171000" cy="1332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3166" name="CustomShape 46"/>
              <p:cNvSpPr/>
              <p:nvPr/>
            </p:nvSpPr>
            <p:spPr>
              <a:xfrm>
                <a:off x="8137080" y="2545560"/>
                <a:ext cx="23040" cy="25920"/>
              </a:xfrm>
              <a:prstGeom prst="ellipse">
                <a:avLst/>
              </a:prstGeom>
              <a:solidFill>
                <a:srgbClr val="33cc33"/>
              </a:solidFill>
              <a:ln w="0">
                <a:noFill/>
              </a:ln>
            </p:spPr>
            <p:style>
              <a:lnRef idx="0"/>
              <a:fillRef idx="0"/>
              <a:effectRef idx="0"/>
              <a:fontRef idx="minor"/>
            </p:style>
          </p:sp>
          <p:sp>
            <p:nvSpPr>
              <p:cNvPr id="3167" name="CustomShape 47"/>
              <p:cNvSpPr/>
              <p:nvPr/>
            </p:nvSpPr>
            <p:spPr>
              <a:xfrm>
                <a:off x="8165520" y="2545560"/>
                <a:ext cx="23040" cy="25920"/>
              </a:xfrm>
              <a:prstGeom prst="ellipse">
                <a:avLst/>
              </a:prstGeom>
              <a:solidFill>
                <a:srgbClr val="ff0000"/>
              </a:solidFill>
              <a:ln w="0">
                <a:noFill/>
              </a:ln>
            </p:spPr>
            <p:style>
              <a:lnRef idx="0"/>
              <a:fillRef idx="0"/>
              <a:effectRef idx="0"/>
              <a:fontRef idx="minor"/>
            </p:style>
          </p:sp>
          <p:sp>
            <p:nvSpPr>
              <p:cNvPr id="3168" name="CustomShape 48"/>
              <p:cNvSpPr/>
              <p:nvPr/>
            </p:nvSpPr>
            <p:spPr>
              <a:xfrm>
                <a:off x="8194320" y="2545560"/>
                <a:ext cx="23040" cy="24840"/>
              </a:xfrm>
              <a:prstGeom prst="ellipse">
                <a:avLst/>
              </a:prstGeom>
              <a:solidFill>
                <a:srgbClr val="33cc33"/>
              </a:solidFill>
              <a:ln w="0">
                <a:noFill/>
              </a:ln>
            </p:spPr>
            <p:style>
              <a:lnRef idx="0"/>
              <a:fillRef idx="0"/>
              <a:effectRef idx="0"/>
              <a:fontRef idx="minor"/>
            </p:style>
          </p:sp>
          <p:sp>
            <p:nvSpPr>
              <p:cNvPr id="3169" name="CustomShape 49"/>
              <p:cNvSpPr/>
              <p:nvPr/>
            </p:nvSpPr>
            <p:spPr>
              <a:xfrm>
                <a:off x="8258400" y="2439360"/>
                <a:ext cx="11880" cy="145800"/>
              </a:xfrm>
              <a:prstGeom prst="rect">
                <a:avLst/>
              </a:prstGeom>
              <a:solidFill>
                <a:srgbClr val="292929"/>
              </a:solidFill>
              <a:ln w="9525">
                <a:solidFill>
                  <a:srgbClr val="000000"/>
                </a:solidFill>
                <a:miter/>
              </a:ln>
            </p:spPr>
            <p:style>
              <a:lnRef idx="0"/>
              <a:fillRef idx="0"/>
              <a:effectRef idx="0"/>
              <a:fontRef idx="minor"/>
            </p:style>
          </p:sp>
        </p:grpSp>
        <p:sp>
          <p:nvSpPr>
            <p:cNvPr id="3170" name="Line 50"/>
            <p:cNvSpPr/>
            <p:nvPr/>
          </p:nvSpPr>
          <p:spPr>
            <a:xfrm>
              <a:off x="3406680" y="3119400"/>
              <a:ext cx="1688040" cy="360"/>
            </a:xfrm>
            <a:prstGeom prst="line">
              <a:avLst/>
            </a:prstGeom>
            <a:ln w="22225">
              <a:solidFill>
                <a:srgbClr val="c00000"/>
              </a:solidFill>
            </a:ln>
          </p:spPr>
          <p:style>
            <a:lnRef idx="1">
              <a:schemeClr val="accent1"/>
            </a:lnRef>
            <a:fillRef idx="0">
              <a:schemeClr val="accent1"/>
            </a:fillRef>
            <a:effectRef idx="0">
              <a:schemeClr val="accent1"/>
            </a:effectRef>
            <a:fontRef idx="minor"/>
          </p:style>
        </p:sp>
        <p:sp>
          <p:nvSpPr>
            <p:cNvPr id="3171" name="Line 51"/>
            <p:cNvSpPr/>
            <p:nvPr/>
          </p:nvSpPr>
          <p:spPr>
            <a:xfrm>
              <a:off x="6900120" y="3091680"/>
              <a:ext cx="1688040" cy="360"/>
            </a:xfrm>
            <a:prstGeom prst="line">
              <a:avLst/>
            </a:prstGeom>
            <a:ln w="22225">
              <a:solidFill>
                <a:srgbClr val="c00000"/>
              </a:solidFill>
            </a:ln>
          </p:spPr>
          <p:style>
            <a:lnRef idx="1">
              <a:schemeClr val="accent1"/>
            </a:lnRef>
            <a:fillRef idx="0">
              <a:schemeClr val="accent1"/>
            </a:fillRef>
            <a:effectRef idx="0">
              <a:schemeClr val="accent1"/>
            </a:effectRef>
            <a:fontRef idx="minor"/>
          </p:style>
        </p:sp>
        <p:grpSp>
          <p:nvGrpSpPr>
            <p:cNvPr id="3172" name="Group 52"/>
            <p:cNvGrpSpPr/>
            <p:nvPr/>
          </p:nvGrpSpPr>
          <p:grpSpPr>
            <a:xfrm>
              <a:off x="3395880" y="5102280"/>
              <a:ext cx="5250600" cy="476640"/>
              <a:chOff x="3395880" y="5102280"/>
              <a:chExt cx="5250600" cy="476640"/>
            </a:xfrm>
          </p:grpSpPr>
          <p:grpSp>
            <p:nvGrpSpPr>
              <p:cNvPr id="3173" name="Group 53"/>
              <p:cNvGrpSpPr/>
              <p:nvPr/>
            </p:nvGrpSpPr>
            <p:grpSpPr>
              <a:xfrm>
                <a:off x="4983120" y="5214960"/>
                <a:ext cx="2030040" cy="363960"/>
                <a:chOff x="4983120" y="5214960"/>
                <a:chExt cx="2030040" cy="363960"/>
              </a:xfrm>
            </p:grpSpPr>
            <p:grpSp>
              <p:nvGrpSpPr>
                <p:cNvPr id="3174" name="Group 54"/>
                <p:cNvGrpSpPr/>
                <p:nvPr/>
              </p:nvGrpSpPr>
              <p:grpSpPr>
                <a:xfrm>
                  <a:off x="4983120" y="5243040"/>
                  <a:ext cx="2001600" cy="303480"/>
                  <a:chOff x="4983120" y="5243040"/>
                  <a:chExt cx="2001600" cy="303480"/>
                </a:xfrm>
              </p:grpSpPr>
              <p:sp>
                <p:nvSpPr>
                  <p:cNvPr id="3175" name="CustomShape 55"/>
                  <p:cNvSpPr/>
                  <p:nvPr/>
                </p:nvSpPr>
                <p:spPr>
                  <a:xfrm>
                    <a:off x="5036760" y="5243040"/>
                    <a:ext cx="1894320" cy="303480"/>
                  </a:xfrm>
                  <a:prstGeom prst="rect">
                    <a:avLst/>
                  </a:prstGeom>
                  <a:gradFill rotWithShape="0">
                    <a:gsLst>
                      <a:gs pos="0">
                        <a:srgbClr val="2e75b6"/>
                      </a:gs>
                      <a:gs pos="100000">
                        <a:srgbClr val="7accf4"/>
                      </a:gs>
                    </a:gsLst>
                    <a:lin ang="16200000"/>
                  </a:gradFill>
                  <a:ln>
                    <a:solidFill>
                      <a:schemeClr val="tx1">
                        <a:lumMod val="50000"/>
                        <a:lumOff val="50000"/>
                      </a:schemeClr>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176" name="CustomShape 56"/>
                  <p:cNvSpPr/>
                  <p:nvPr/>
                </p:nvSpPr>
                <p:spPr>
                  <a:xfrm>
                    <a:off x="4983120" y="5243040"/>
                    <a:ext cx="104400" cy="303480"/>
                  </a:xfrm>
                  <a:prstGeom prst="ellipse">
                    <a:avLst/>
                  </a:prstGeom>
                  <a:solidFill>
                    <a:srgbClr val="7accf4"/>
                  </a:solidFill>
                  <a:ln>
                    <a:solidFill>
                      <a:schemeClr val="tx1">
                        <a:lumMod val="50000"/>
                        <a:lumOff val="50000"/>
                      </a:schemeClr>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177" name="CustomShape 57"/>
                  <p:cNvSpPr/>
                  <p:nvPr/>
                </p:nvSpPr>
                <p:spPr>
                  <a:xfrm>
                    <a:off x="6880320" y="5243040"/>
                    <a:ext cx="104400" cy="303480"/>
                  </a:xfrm>
                  <a:prstGeom prst="ellipse">
                    <a:avLst/>
                  </a:prstGeom>
                  <a:gradFill rotWithShape="0">
                    <a:gsLst>
                      <a:gs pos="0">
                        <a:srgbClr val="2e75b6"/>
                      </a:gs>
                      <a:gs pos="50000">
                        <a:srgbClr val="7accf4"/>
                      </a:gs>
                      <a:gs pos="100000">
                        <a:srgbClr val="2e75b6"/>
                      </a:gs>
                    </a:gsLst>
                    <a:lin ang="16200000"/>
                  </a:gradFill>
                  <a:ln>
                    <a:solidFill>
                      <a:schemeClr val="tx1">
                        <a:lumMod val="50000"/>
                        <a:lumOff val="50000"/>
                      </a:schemeClr>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178" name="CustomShape 58"/>
                  <p:cNvSpPr/>
                  <p:nvPr/>
                </p:nvSpPr>
                <p:spPr>
                  <a:xfrm>
                    <a:off x="6737400" y="5243040"/>
                    <a:ext cx="193680" cy="303480"/>
                  </a:xfrm>
                  <a:prstGeom prst="rect">
                    <a:avLst/>
                  </a:prstGeom>
                  <a:gradFill rotWithShape="0">
                    <a:gsLst>
                      <a:gs pos="0">
                        <a:srgbClr val="2e75b6"/>
                      </a:gs>
                      <a:gs pos="100000">
                        <a:srgbClr val="7accf4"/>
                      </a:gs>
                    </a:gsLst>
                    <a:lin ang="16200000"/>
                  </a:gra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3179" name="CustomShape 59"/>
                <p:cNvSpPr/>
                <p:nvPr/>
              </p:nvSpPr>
              <p:spPr>
                <a:xfrm>
                  <a:off x="5117400" y="5214960"/>
                  <a:ext cx="18957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ffffff"/>
                      </a:solidFill>
                      <a:latin typeface="Calibri"/>
                      <a:ea typeface="DejaVu Sans"/>
                    </a:rPr>
                    <a:t>unreliable channel</a:t>
                  </a:r>
                  <a:endParaRPr b="0" lang="en-US" sz="1800" spc="-1" strike="noStrike">
                    <a:latin typeface="Arial"/>
                  </a:endParaRPr>
                </a:p>
              </p:txBody>
            </p:sp>
          </p:grpSp>
          <p:sp>
            <p:nvSpPr>
              <p:cNvPr id="3180" name="Line 60"/>
              <p:cNvSpPr/>
              <p:nvPr/>
            </p:nvSpPr>
            <p:spPr>
              <a:xfrm>
                <a:off x="3395880" y="5102280"/>
                <a:ext cx="1687680" cy="360"/>
              </a:xfrm>
              <a:prstGeom prst="line">
                <a:avLst/>
              </a:prstGeom>
              <a:ln w="22225">
                <a:solidFill>
                  <a:srgbClr val="c00000"/>
                </a:solidFill>
              </a:ln>
            </p:spPr>
            <p:style>
              <a:lnRef idx="1">
                <a:schemeClr val="accent1"/>
              </a:lnRef>
              <a:fillRef idx="0">
                <a:schemeClr val="accent1"/>
              </a:fillRef>
              <a:effectRef idx="0">
                <a:schemeClr val="accent1"/>
              </a:effectRef>
              <a:fontRef idx="minor"/>
            </p:style>
          </p:sp>
          <p:sp>
            <p:nvSpPr>
              <p:cNvPr id="3181" name="Line 61"/>
              <p:cNvSpPr/>
              <p:nvPr/>
            </p:nvSpPr>
            <p:spPr>
              <a:xfrm>
                <a:off x="6958800" y="5102280"/>
                <a:ext cx="1687680" cy="360"/>
              </a:xfrm>
              <a:prstGeom prst="line">
                <a:avLst/>
              </a:prstGeom>
              <a:ln w="22225">
                <a:solidFill>
                  <a:srgbClr val="c00000"/>
                </a:solidFill>
              </a:ln>
            </p:spPr>
            <p:style>
              <a:lnRef idx="1">
                <a:schemeClr val="accent1"/>
              </a:lnRef>
              <a:fillRef idx="0">
                <a:schemeClr val="accent1"/>
              </a:fillRef>
              <a:effectRef idx="0">
                <a:schemeClr val="accent1"/>
              </a:effectRef>
              <a:fontRef idx="minor"/>
            </p:style>
          </p:sp>
        </p:grpSp>
        <p:sp>
          <p:nvSpPr>
            <p:cNvPr id="3182" name="CustomShape 62"/>
            <p:cNvSpPr/>
            <p:nvPr/>
          </p:nvSpPr>
          <p:spPr>
            <a:xfrm>
              <a:off x="4355280" y="3017160"/>
              <a:ext cx="360" cy="401040"/>
            </a:xfrm>
            <a:custGeom>
              <a:avLst/>
              <a:gdLst/>
              <a:ahLst/>
              <a:rect l="l" t="t" r="r" b="b"/>
              <a:pathLst>
                <a:path w="21600" h="21600">
                  <a:moveTo>
                    <a:pt x="0" y="0"/>
                  </a:moveTo>
                  <a:lnTo>
                    <a:pt x="21600" y="21600"/>
                  </a:lnTo>
                </a:path>
              </a:pathLst>
            </a:custGeom>
            <a:noFill/>
            <a:ln w="47625">
              <a:solidFill>
                <a:srgbClr val="4472c4"/>
              </a:solidFill>
              <a:tailEnd len="med" type="triangle" w="med"/>
            </a:ln>
          </p:spPr>
          <p:style>
            <a:lnRef idx="1">
              <a:schemeClr val="accent1"/>
            </a:lnRef>
            <a:fillRef idx="0">
              <a:schemeClr val="accent1"/>
            </a:fillRef>
            <a:effectRef idx="0">
              <a:schemeClr val="accent1"/>
            </a:effectRef>
            <a:fontRef idx="minor"/>
          </p:style>
        </p:sp>
        <p:sp>
          <p:nvSpPr>
            <p:cNvPr id="3183" name="CustomShape 63"/>
            <p:cNvSpPr/>
            <p:nvPr/>
          </p:nvSpPr>
          <p:spPr>
            <a:xfrm flipV="1">
              <a:off x="7689240" y="2951280"/>
              <a:ext cx="360" cy="437040"/>
            </a:xfrm>
            <a:custGeom>
              <a:avLst/>
              <a:gdLst/>
              <a:ahLst/>
              <a:rect l="l" t="t" r="r" b="b"/>
              <a:pathLst>
                <a:path w="21600" h="21600">
                  <a:moveTo>
                    <a:pt x="0" y="0"/>
                  </a:moveTo>
                  <a:lnTo>
                    <a:pt x="21600" y="21600"/>
                  </a:lnTo>
                </a:path>
              </a:pathLst>
            </a:custGeom>
            <a:noFill/>
            <a:ln w="47625">
              <a:solidFill>
                <a:srgbClr val="4472c4"/>
              </a:solidFill>
              <a:tailEnd len="med" type="triangle" w="med"/>
            </a:ln>
          </p:spPr>
          <p:style>
            <a:lnRef idx="1">
              <a:schemeClr val="accent1"/>
            </a:lnRef>
            <a:fillRef idx="0">
              <a:schemeClr val="accent1"/>
            </a:fillRef>
            <a:effectRef idx="0">
              <a:schemeClr val="accent1"/>
            </a:effectRef>
            <a:fontRef idx="minor"/>
          </p:style>
        </p:sp>
        <p:sp>
          <p:nvSpPr>
            <p:cNvPr id="3184" name="CustomShape 64"/>
            <p:cNvSpPr/>
            <p:nvPr/>
          </p:nvSpPr>
          <p:spPr>
            <a:xfrm>
              <a:off x="3327840" y="3522600"/>
              <a:ext cx="1998360" cy="107604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1800" spc="-1" strike="noStrike">
                  <a:solidFill>
                    <a:srgbClr val="000000"/>
                  </a:solidFill>
                  <a:latin typeface="Calibri"/>
                  <a:ea typeface="DejaVu Sans"/>
                </a:rPr>
                <a:t>sender-side</a:t>
              </a:r>
              <a:endParaRPr b="0" lang="en-US" sz="1800" spc="-1" strike="noStrike">
                <a:latin typeface="Arial"/>
              </a:endParaRPr>
            </a:p>
            <a:p>
              <a:pPr algn="ctr">
                <a:lnSpc>
                  <a:spcPct val="90000"/>
                </a:lnSpc>
                <a:tabLst>
                  <a:tab algn="l" pos="0"/>
                </a:tabLst>
              </a:pPr>
              <a:r>
                <a:rPr b="0" i="1" lang="en-US" sz="1800" spc="-1" strike="noStrike">
                  <a:solidFill>
                    <a:srgbClr val="000000"/>
                  </a:solidFill>
                  <a:latin typeface="Calibri"/>
                  <a:ea typeface="DejaVu Sans"/>
                </a:rPr>
                <a:t>implementation</a:t>
              </a:r>
              <a:r>
                <a:rPr b="0" lang="en-US" sz="1800" spc="-1" strike="noStrike">
                  <a:solidFill>
                    <a:srgbClr val="000000"/>
                  </a:solidFill>
                  <a:latin typeface="Calibri"/>
                  <a:ea typeface="DejaVu Sans"/>
                </a:rPr>
                <a:t> of </a:t>
              </a:r>
              <a:r>
                <a:rPr b="0" lang="en-US" sz="1800" spc="-1" strike="noStrike">
                  <a:solidFill>
                    <a:srgbClr val="000000"/>
                  </a:solidFill>
                  <a:latin typeface="Courier New"/>
                  <a:ea typeface="DejaVu Sans"/>
                </a:rPr>
                <a:t>rdt</a:t>
              </a:r>
              <a:r>
                <a:rPr b="0" lang="en-US" sz="1800" spc="-1" strike="noStrike">
                  <a:solidFill>
                    <a:srgbClr val="000000"/>
                  </a:solidFill>
                  <a:latin typeface="Calibri"/>
                  <a:ea typeface="DejaVu Sans"/>
                </a:rPr>
                <a:t> reliable data transfer protocol</a:t>
              </a:r>
              <a:endParaRPr b="0" lang="en-US" sz="1800" spc="-1" strike="noStrike">
                <a:latin typeface="Arial"/>
              </a:endParaRPr>
            </a:p>
          </p:txBody>
        </p:sp>
        <p:sp>
          <p:nvSpPr>
            <p:cNvPr id="3185" name="CustomShape 65"/>
            <p:cNvSpPr/>
            <p:nvPr/>
          </p:nvSpPr>
          <p:spPr>
            <a:xfrm>
              <a:off x="6698880" y="3550320"/>
              <a:ext cx="1998360" cy="107604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1800" spc="-1" strike="noStrike">
                  <a:solidFill>
                    <a:srgbClr val="000000"/>
                  </a:solidFill>
                  <a:latin typeface="Calibri"/>
                  <a:ea typeface="DejaVu Sans"/>
                </a:rPr>
                <a:t>receiver-side</a:t>
              </a:r>
              <a:endParaRPr b="0" lang="en-US" sz="1800" spc="-1" strike="noStrike">
                <a:latin typeface="Arial"/>
              </a:endParaRPr>
            </a:p>
            <a:p>
              <a:pPr algn="ctr">
                <a:lnSpc>
                  <a:spcPct val="90000"/>
                </a:lnSpc>
                <a:tabLst>
                  <a:tab algn="l" pos="0"/>
                </a:tabLst>
              </a:pPr>
              <a:r>
                <a:rPr b="0" i="1" lang="en-US" sz="1800" spc="-1" strike="noStrike">
                  <a:solidFill>
                    <a:srgbClr val="000000"/>
                  </a:solidFill>
                  <a:latin typeface="Calibri"/>
                  <a:ea typeface="DejaVu Sans"/>
                </a:rPr>
                <a:t>implementation</a:t>
              </a:r>
              <a:r>
                <a:rPr b="0" lang="en-US" sz="1800" spc="-1" strike="noStrike">
                  <a:solidFill>
                    <a:srgbClr val="000000"/>
                  </a:solidFill>
                  <a:latin typeface="Calibri"/>
                  <a:ea typeface="DejaVu Sans"/>
                </a:rPr>
                <a:t> of </a:t>
              </a:r>
              <a:r>
                <a:rPr b="0" lang="en-US" sz="1800" spc="-1" strike="noStrike">
                  <a:solidFill>
                    <a:srgbClr val="000000"/>
                  </a:solidFill>
                  <a:latin typeface="Courier New"/>
                  <a:ea typeface="DejaVu Sans"/>
                </a:rPr>
                <a:t>rdt </a:t>
              </a:r>
              <a:r>
                <a:rPr b="0" lang="en-US" sz="1800" spc="-1" strike="noStrike">
                  <a:solidFill>
                    <a:srgbClr val="000000"/>
                  </a:solidFill>
                  <a:latin typeface="Calibri"/>
                  <a:ea typeface="DejaVu Sans"/>
                </a:rPr>
                <a:t>reliable data transfer protocol</a:t>
              </a:r>
              <a:endParaRPr b="0" lang="en-US" sz="1800" spc="-1" strike="noStrike">
                <a:latin typeface="Arial"/>
              </a:endParaRPr>
            </a:p>
          </p:txBody>
        </p:sp>
        <p:grpSp>
          <p:nvGrpSpPr>
            <p:cNvPr id="3186" name="Group 66"/>
            <p:cNvGrpSpPr/>
            <p:nvPr/>
          </p:nvGrpSpPr>
          <p:grpSpPr>
            <a:xfrm>
              <a:off x="4357440" y="4824360"/>
              <a:ext cx="631800" cy="632160"/>
              <a:chOff x="4357440" y="4824360"/>
              <a:chExt cx="631800" cy="632160"/>
            </a:xfrm>
          </p:grpSpPr>
          <p:sp>
            <p:nvSpPr>
              <p:cNvPr id="3187" name="Line 67"/>
              <p:cNvSpPr/>
              <p:nvPr/>
            </p:nvSpPr>
            <p:spPr>
              <a:xfrm>
                <a:off x="4366800" y="4824360"/>
                <a:ext cx="360" cy="632160"/>
              </a:xfrm>
              <a:prstGeom prst="line">
                <a:avLst/>
              </a:prstGeom>
              <a:ln w="47625">
                <a:solidFill>
                  <a:srgbClr val="3c6cdf"/>
                </a:solidFill>
                <a:headEnd len="med" type="triangle" w="med"/>
              </a:ln>
            </p:spPr>
            <p:style>
              <a:lnRef idx="1">
                <a:schemeClr val="accent1"/>
              </a:lnRef>
              <a:fillRef idx="0">
                <a:schemeClr val="accent1"/>
              </a:fillRef>
              <a:effectRef idx="0">
                <a:schemeClr val="accent1"/>
              </a:effectRef>
              <a:fontRef idx="minor"/>
            </p:style>
          </p:sp>
          <p:sp>
            <p:nvSpPr>
              <p:cNvPr id="3188" name="Line 68"/>
              <p:cNvSpPr/>
              <p:nvPr/>
            </p:nvSpPr>
            <p:spPr>
              <a:xfrm flipH="1">
                <a:off x="4357440" y="5432760"/>
                <a:ext cx="631800" cy="360"/>
              </a:xfrm>
              <a:prstGeom prst="line">
                <a:avLst/>
              </a:prstGeom>
              <a:ln w="47625">
                <a:solidFill>
                  <a:srgbClr val="3c6cdf"/>
                </a:solidFill>
                <a:headEnd len="med" type="triangle" w="med"/>
              </a:ln>
            </p:spPr>
            <p:style>
              <a:lnRef idx="1">
                <a:schemeClr val="accent1"/>
              </a:lnRef>
              <a:fillRef idx="0">
                <a:schemeClr val="accent1"/>
              </a:fillRef>
              <a:effectRef idx="0">
                <a:schemeClr val="accent1"/>
              </a:effectRef>
              <a:fontRef idx="minor"/>
            </p:style>
          </p:sp>
        </p:grpSp>
        <p:grpSp>
          <p:nvGrpSpPr>
            <p:cNvPr id="3189" name="Group 69"/>
            <p:cNvGrpSpPr/>
            <p:nvPr/>
          </p:nvGrpSpPr>
          <p:grpSpPr>
            <a:xfrm>
              <a:off x="7070400" y="4819680"/>
              <a:ext cx="632160" cy="631800"/>
              <a:chOff x="7070400" y="4819680"/>
              <a:chExt cx="632160" cy="631800"/>
            </a:xfrm>
          </p:grpSpPr>
          <p:sp>
            <p:nvSpPr>
              <p:cNvPr id="3190" name="Line 70"/>
              <p:cNvSpPr/>
              <p:nvPr/>
            </p:nvSpPr>
            <p:spPr>
              <a:xfrm>
                <a:off x="7070400" y="5432040"/>
                <a:ext cx="632160" cy="360"/>
              </a:xfrm>
              <a:prstGeom prst="line">
                <a:avLst/>
              </a:prstGeom>
              <a:ln w="47625">
                <a:solidFill>
                  <a:srgbClr val="3c6cdf"/>
                </a:solidFill>
                <a:headEnd len="med" type="triangle" w="med"/>
              </a:ln>
            </p:spPr>
            <p:style>
              <a:lnRef idx="1">
                <a:schemeClr val="accent1"/>
              </a:lnRef>
              <a:fillRef idx="0">
                <a:schemeClr val="accent1"/>
              </a:fillRef>
              <a:effectRef idx="0">
                <a:schemeClr val="accent1"/>
              </a:effectRef>
              <a:fontRef idx="minor"/>
            </p:style>
          </p:sp>
          <p:sp>
            <p:nvSpPr>
              <p:cNvPr id="3191" name="Line 71"/>
              <p:cNvSpPr/>
              <p:nvPr/>
            </p:nvSpPr>
            <p:spPr>
              <a:xfrm>
                <a:off x="7685280" y="4819680"/>
                <a:ext cx="360" cy="631800"/>
              </a:xfrm>
              <a:prstGeom prst="line">
                <a:avLst/>
              </a:prstGeom>
              <a:ln w="47625">
                <a:solidFill>
                  <a:srgbClr val="3c6cdf"/>
                </a:solidFill>
                <a:headEnd len="med" type="triangle" w="med"/>
              </a:ln>
            </p:spPr>
            <p:style>
              <a:lnRef idx="1">
                <a:schemeClr val="accent1"/>
              </a:lnRef>
              <a:fillRef idx="0">
                <a:schemeClr val="accent1"/>
              </a:fillRef>
              <a:effectRef idx="0">
                <a:schemeClr val="accent1"/>
              </a:effectRef>
              <a:fontRef idx="minor"/>
            </p:style>
          </p:sp>
        </p:grpSp>
        <p:sp>
          <p:nvSpPr>
            <p:cNvPr id="3192" name="CustomShape 72"/>
            <p:cNvSpPr/>
            <p:nvPr/>
          </p:nvSpPr>
          <p:spPr>
            <a:xfrm>
              <a:off x="2579400" y="2768400"/>
              <a:ext cx="1685520" cy="3330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000000"/>
                  </a:solidFill>
                  <a:latin typeface="Courier New"/>
                  <a:ea typeface="DejaVu Sans"/>
                </a:rPr>
                <a:t>rdt_send()</a:t>
              </a:r>
              <a:endParaRPr b="0" lang="en-US" sz="1600" spc="-1" strike="noStrike">
                <a:latin typeface="Arial"/>
              </a:endParaRPr>
            </a:p>
          </p:txBody>
        </p:sp>
        <p:sp>
          <p:nvSpPr>
            <p:cNvPr id="3193" name="CustomShape 73"/>
            <p:cNvSpPr/>
            <p:nvPr/>
          </p:nvSpPr>
          <p:spPr>
            <a:xfrm>
              <a:off x="2922840" y="4751640"/>
              <a:ext cx="1685520" cy="3330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000000"/>
                  </a:solidFill>
                  <a:latin typeface="Courier New"/>
                  <a:ea typeface="DejaVu Sans"/>
                </a:rPr>
                <a:t>udt_send()</a:t>
              </a:r>
              <a:endParaRPr b="0" lang="en-US" sz="1600" spc="-1" strike="noStrike">
                <a:latin typeface="Arial"/>
              </a:endParaRPr>
            </a:p>
          </p:txBody>
        </p:sp>
        <p:sp>
          <p:nvSpPr>
            <p:cNvPr id="3194" name="CustomShape 74"/>
            <p:cNvSpPr/>
            <p:nvPr/>
          </p:nvSpPr>
          <p:spPr>
            <a:xfrm>
              <a:off x="7745760" y="4744440"/>
              <a:ext cx="1685520" cy="3330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000000"/>
                  </a:solidFill>
                  <a:latin typeface="Courier New"/>
                  <a:ea typeface="DejaVu Sans"/>
                </a:rPr>
                <a:t>rdt_rcv()</a:t>
              </a:r>
              <a:endParaRPr b="0" lang="en-US" sz="1600" spc="-1" strike="noStrike">
                <a:latin typeface="Arial"/>
              </a:endParaRPr>
            </a:p>
          </p:txBody>
        </p:sp>
        <p:sp>
          <p:nvSpPr>
            <p:cNvPr id="3195" name="CustomShape 75"/>
            <p:cNvSpPr/>
            <p:nvPr/>
          </p:nvSpPr>
          <p:spPr>
            <a:xfrm>
              <a:off x="7732440" y="3093840"/>
              <a:ext cx="1932840" cy="3330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000000"/>
                  </a:solidFill>
                  <a:latin typeface="Courier New"/>
                  <a:ea typeface="DejaVu Sans"/>
                </a:rPr>
                <a:t>deliver_data()</a:t>
              </a:r>
              <a:endParaRPr b="0" lang="en-US" sz="1600" spc="-1" strike="noStrike">
                <a:latin typeface="Arial"/>
              </a:endParaRPr>
            </a:p>
          </p:txBody>
        </p:sp>
        <p:grpSp>
          <p:nvGrpSpPr>
            <p:cNvPr id="3196" name="Group 76"/>
            <p:cNvGrpSpPr/>
            <p:nvPr/>
          </p:nvGrpSpPr>
          <p:grpSpPr>
            <a:xfrm>
              <a:off x="4484520" y="4759920"/>
              <a:ext cx="1126440" cy="333000"/>
              <a:chOff x="4484520" y="4759920"/>
              <a:chExt cx="1126440" cy="333000"/>
            </a:xfrm>
          </p:grpSpPr>
          <p:grpSp>
            <p:nvGrpSpPr>
              <p:cNvPr id="3197" name="Group 77"/>
              <p:cNvGrpSpPr/>
              <p:nvPr/>
            </p:nvGrpSpPr>
            <p:grpSpPr>
              <a:xfrm>
                <a:off x="5036400" y="4759920"/>
                <a:ext cx="574560" cy="333000"/>
                <a:chOff x="5036400" y="4759920"/>
                <a:chExt cx="574560" cy="333000"/>
              </a:xfrm>
            </p:grpSpPr>
            <p:sp>
              <p:nvSpPr>
                <p:cNvPr id="3198" name="CustomShape 78"/>
                <p:cNvSpPr/>
                <p:nvPr/>
              </p:nvSpPr>
              <p:spPr>
                <a:xfrm>
                  <a:off x="5096520" y="4826880"/>
                  <a:ext cx="426960" cy="21276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p:style>
            </p:sp>
            <p:sp>
              <p:nvSpPr>
                <p:cNvPr id="3199" name="CustomShape 79"/>
                <p:cNvSpPr/>
                <p:nvPr/>
              </p:nvSpPr>
              <p:spPr>
                <a:xfrm>
                  <a:off x="5036400" y="4759920"/>
                  <a:ext cx="574560" cy="3330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ffffff"/>
                      </a:solidFill>
                      <a:latin typeface="Calibri"/>
                      <a:ea typeface="DejaVu Sans"/>
                    </a:rPr>
                    <a:t>data</a:t>
                  </a:r>
                  <a:endParaRPr b="0" lang="en-US" sz="1600" spc="-1" strike="noStrike">
                    <a:latin typeface="Arial"/>
                  </a:endParaRPr>
                </a:p>
              </p:txBody>
            </p:sp>
          </p:grpSp>
          <p:grpSp>
            <p:nvGrpSpPr>
              <p:cNvPr id="3200" name="Group 80"/>
              <p:cNvGrpSpPr/>
              <p:nvPr/>
            </p:nvGrpSpPr>
            <p:grpSpPr>
              <a:xfrm>
                <a:off x="4484520" y="4799520"/>
                <a:ext cx="681480" cy="272160"/>
                <a:chOff x="4484520" y="4799520"/>
                <a:chExt cx="681480" cy="272160"/>
              </a:xfrm>
            </p:grpSpPr>
            <p:sp>
              <p:nvSpPr>
                <p:cNvPr id="3201" name="CustomShape 81"/>
                <p:cNvSpPr/>
                <p:nvPr/>
              </p:nvSpPr>
              <p:spPr>
                <a:xfrm>
                  <a:off x="4529880" y="4826520"/>
                  <a:ext cx="558360" cy="21276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p:style>
            </p:sp>
            <p:sp>
              <p:nvSpPr>
                <p:cNvPr id="3202" name="CustomShape 82"/>
                <p:cNvSpPr/>
                <p:nvPr/>
              </p:nvSpPr>
              <p:spPr>
                <a:xfrm>
                  <a:off x="4484520" y="4799520"/>
                  <a:ext cx="681480" cy="2721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200" spc="-1" strike="noStrike">
                      <a:solidFill>
                        <a:srgbClr val="ffffff"/>
                      </a:solidFill>
                      <a:latin typeface="Calibri"/>
                      <a:ea typeface="DejaVu Sans"/>
                    </a:rPr>
                    <a:t>Header</a:t>
                  </a:r>
                  <a:endParaRPr b="0" lang="en-US" sz="1200" spc="-1" strike="noStrike">
                    <a:latin typeface="Arial"/>
                  </a:endParaRPr>
                </a:p>
              </p:txBody>
            </p:sp>
          </p:grpSp>
        </p:grpSp>
        <p:grpSp>
          <p:nvGrpSpPr>
            <p:cNvPr id="3203" name="Group 83"/>
            <p:cNvGrpSpPr/>
            <p:nvPr/>
          </p:nvGrpSpPr>
          <p:grpSpPr>
            <a:xfrm>
              <a:off x="6480360" y="4756680"/>
              <a:ext cx="1126440" cy="333000"/>
              <a:chOff x="6480360" y="4756680"/>
              <a:chExt cx="1126440" cy="333000"/>
            </a:xfrm>
          </p:grpSpPr>
          <p:grpSp>
            <p:nvGrpSpPr>
              <p:cNvPr id="3204" name="Group 84"/>
              <p:cNvGrpSpPr/>
              <p:nvPr/>
            </p:nvGrpSpPr>
            <p:grpSpPr>
              <a:xfrm>
                <a:off x="7032240" y="4756680"/>
                <a:ext cx="574560" cy="333000"/>
                <a:chOff x="7032240" y="4756680"/>
                <a:chExt cx="574560" cy="333000"/>
              </a:xfrm>
            </p:grpSpPr>
            <p:sp>
              <p:nvSpPr>
                <p:cNvPr id="3205" name="CustomShape 85"/>
                <p:cNvSpPr/>
                <p:nvPr/>
              </p:nvSpPr>
              <p:spPr>
                <a:xfrm>
                  <a:off x="7092360" y="4823280"/>
                  <a:ext cx="426960" cy="21276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p:style>
            </p:sp>
            <p:sp>
              <p:nvSpPr>
                <p:cNvPr id="3206" name="CustomShape 86"/>
                <p:cNvSpPr/>
                <p:nvPr/>
              </p:nvSpPr>
              <p:spPr>
                <a:xfrm>
                  <a:off x="7032240" y="4756680"/>
                  <a:ext cx="574560" cy="3330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ffffff"/>
                      </a:solidFill>
                      <a:latin typeface="Calibri"/>
                      <a:ea typeface="DejaVu Sans"/>
                    </a:rPr>
                    <a:t>data</a:t>
                  </a:r>
                  <a:endParaRPr b="0" lang="en-US" sz="1600" spc="-1" strike="noStrike">
                    <a:latin typeface="Arial"/>
                  </a:endParaRPr>
                </a:p>
              </p:txBody>
            </p:sp>
          </p:grpSp>
          <p:grpSp>
            <p:nvGrpSpPr>
              <p:cNvPr id="3207" name="Group 87"/>
              <p:cNvGrpSpPr/>
              <p:nvPr/>
            </p:nvGrpSpPr>
            <p:grpSpPr>
              <a:xfrm>
                <a:off x="6480360" y="4796280"/>
                <a:ext cx="681480" cy="272160"/>
                <a:chOff x="6480360" y="4796280"/>
                <a:chExt cx="681480" cy="272160"/>
              </a:xfrm>
            </p:grpSpPr>
            <p:sp>
              <p:nvSpPr>
                <p:cNvPr id="3208" name="CustomShape 88"/>
                <p:cNvSpPr/>
                <p:nvPr/>
              </p:nvSpPr>
              <p:spPr>
                <a:xfrm>
                  <a:off x="6525720" y="4823280"/>
                  <a:ext cx="558360" cy="21276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p:style>
            </p:sp>
            <p:sp>
              <p:nvSpPr>
                <p:cNvPr id="3209" name="CustomShape 89"/>
                <p:cNvSpPr/>
                <p:nvPr/>
              </p:nvSpPr>
              <p:spPr>
                <a:xfrm>
                  <a:off x="6480360" y="4796280"/>
                  <a:ext cx="681480" cy="2721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200" spc="-1" strike="noStrike">
                      <a:solidFill>
                        <a:srgbClr val="ffffff"/>
                      </a:solidFill>
                      <a:latin typeface="Calibri"/>
                      <a:ea typeface="DejaVu Sans"/>
                    </a:rPr>
                    <a:t>Header</a:t>
                  </a:r>
                  <a:endParaRPr b="0" lang="en-US" sz="1200" spc="-1" strike="noStrike">
                    <a:latin typeface="Arial"/>
                  </a:endParaRPr>
                </a:p>
              </p:txBody>
            </p:sp>
          </p:grpSp>
        </p:grpSp>
      </p:grpSp>
      <p:grpSp>
        <p:nvGrpSpPr>
          <p:cNvPr id="3210" name="Group 90"/>
          <p:cNvGrpSpPr/>
          <p:nvPr/>
        </p:nvGrpSpPr>
        <p:grpSpPr>
          <a:xfrm>
            <a:off x="352440" y="1450800"/>
            <a:ext cx="3204360" cy="1429920"/>
            <a:chOff x="352440" y="1450800"/>
            <a:chExt cx="3204360" cy="1429920"/>
          </a:xfrm>
        </p:grpSpPr>
        <p:sp>
          <p:nvSpPr>
            <p:cNvPr id="3211" name="CustomShape 91"/>
            <p:cNvSpPr/>
            <p:nvPr/>
          </p:nvSpPr>
          <p:spPr>
            <a:xfrm>
              <a:off x="476280" y="1450800"/>
              <a:ext cx="3005640" cy="9126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1" lang="en-US" sz="1800" spc="-1" strike="noStrike">
                  <a:solidFill>
                    <a:srgbClr val="c00000"/>
                  </a:solidFill>
                  <a:latin typeface="Calibri"/>
                  <a:ea typeface="ＭＳ Ｐゴシック"/>
                </a:rPr>
                <a:t>rdt_send():</a:t>
              </a:r>
              <a:r>
                <a:rPr b="0" lang="en-US" sz="1800" spc="-1" strike="noStrike">
                  <a:solidFill>
                    <a:srgbClr val="c00000"/>
                  </a:solidFill>
                  <a:latin typeface="Calibri"/>
                  <a:ea typeface="ＭＳ Ｐゴシック"/>
                </a:rPr>
                <a:t> </a:t>
              </a:r>
              <a:r>
                <a:rPr b="0" lang="en-US" sz="1800" spc="-1" strike="noStrike">
                  <a:solidFill>
                    <a:srgbClr val="000000"/>
                  </a:solidFill>
                  <a:latin typeface="Calibri"/>
                  <a:ea typeface="ＭＳ Ｐゴシック"/>
                </a:rPr>
                <a:t>called from above, (e.g., by app.). Passed data to deliver to receiver upper layer</a:t>
              </a:r>
              <a:endParaRPr b="0" lang="en-US" sz="1800" spc="-1" strike="noStrike">
                <a:latin typeface="Arial"/>
              </a:endParaRPr>
            </a:p>
          </p:txBody>
        </p:sp>
        <p:grpSp>
          <p:nvGrpSpPr>
            <p:cNvPr id="3212" name="Group 92"/>
            <p:cNvGrpSpPr/>
            <p:nvPr/>
          </p:nvGrpSpPr>
          <p:grpSpPr>
            <a:xfrm>
              <a:off x="352440" y="1452240"/>
              <a:ext cx="3204360" cy="1428480"/>
              <a:chOff x="352440" y="1452240"/>
              <a:chExt cx="3204360" cy="1428480"/>
            </a:xfrm>
          </p:grpSpPr>
          <p:sp>
            <p:nvSpPr>
              <p:cNvPr id="3213" name="Line 93"/>
              <p:cNvSpPr/>
              <p:nvPr/>
            </p:nvSpPr>
            <p:spPr>
              <a:xfrm>
                <a:off x="2808000" y="2366280"/>
                <a:ext cx="276480" cy="514440"/>
              </a:xfrm>
              <a:prstGeom prst="line">
                <a:avLst/>
              </a:prstGeom>
              <a:ln w="19050">
                <a:solidFill>
                  <a:srgbClr val="c00000"/>
                </a:solidFill>
                <a:round/>
                <a:tailEnd len="med" type="triangle" w="med"/>
              </a:ln>
            </p:spPr>
            <p:style>
              <a:lnRef idx="0"/>
              <a:fillRef idx="0"/>
              <a:effectRef idx="0"/>
              <a:fontRef idx="minor"/>
            </p:style>
          </p:sp>
          <p:sp>
            <p:nvSpPr>
              <p:cNvPr id="3214" name="CustomShape 94"/>
              <p:cNvSpPr/>
              <p:nvPr/>
            </p:nvSpPr>
            <p:spPr>
              <a:xfrm>
                <a:off x="352440" y="1452240"/>
                <a:ext cx="3204360" cy="883440"/>
              </a:xfrm>
              <a:prstGeom prst="rect">
                <a:avLst/>
              </a:prstGeom>
              <a:noFill/>
              <a:ln w="19050">
                <a:solidFill>
                  <a:srgbClr val="c00000"/>
                </a:solidFill>
                <a:miter/>
              </a:ln>
            </p:spPr>
            <p:style>
              <a:lnRef idx="0"/>
              <a:fillRef idx="0"/>
              <a:effectRef idx="0"/>
              <a:fontRef idx="minor"/>
            </p:style>
          </p:sp>
        </p:grpSp>
      </p:grpSp>
      <p:grpSp>
        <p:nvGrpSpPr>
          <p:cNvPr id="3215" name="Group 95"/>
          <p:cNvGrpSpPr/>
          <p:nvPr/>
        </p:nvGrpSpPr>
        <p:grpSpPr>
          <a:xfrm>
            <a:off x="665640" y="5097240"/>
            <a:ext cx="3072600" cy="1391040"/>
            <a:chOff x="665640" y="5097240"/>
            <a:chExt cx="3072600" cy="1391040"/>
          </a:xfrm>
        </p:grpSpPr>
        <p:sp>
          <p:nvSpPr>
            <p:cNvPr id="3216" name="CustomShape 96"/>
            <p:cNvSpPr/>
            <p:nvPr/>
          </p:nvSpPr>
          <p:spPr>
            <a:xfrm>
              <a:off x="689400" y="5575680"/>
              <a:ext cx="2978640" cy="9126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1" lang="en-US" sz="1800" spc="-1" strike="noStrike">
                  <a:solidFill>
                    <a:srgbClr val="c00000"/>
                  </a:solidFill>
                  <a:latin typeface="Calibri"/>
                  <a:ea typeface="ＭＳ Ｐゴシック"/>
                </a:rPr>
                <a:t>udt_send():</a:t>
              </a:r>
              <a:r>
                <a:rPr b="0" lang="en-US" sz="1800" spc="-1" strike="noStrike">
                  <a:solidFill>
                    <a:srgbClr val="c00000"/>
                  </a:solidFill>
                  <a:latin typeface="Calibri"/>
                  <a:ea typeface="ＭＳ Ｐゴシック"/>
                </a:rPr>
                <a:t> </a:t>
              </a:r>
              <a:r>
                <a:rPr b="0" lang="en-US" sz="1800" spc="-1" strike="noStrike">
                  <a:solidFill>
                    <a:srgbClr val="000000"/>
                  </a:solidFill>
                  <a:latin typeface="Calibri"/>
                  <a:ea typeface="ＭＳ Ｐゴシック"/>
                </a:rPr>
                <a:t>called by </a:t>
              </a:r>
              <a:r>
                <a:rPr b="0" lang="en-US" sz="1800" spc="-1" strike="noStrike">
                  <a:solidFill>
                    <a:srgbClr val="000000"/>
                  </a:solidFill>
                  <a:latin typeface="Courier New"/>
                  <a:ea typeface="ＭＳ Ｐゴシック"/>
                </a:rPr>
                <a:t>rdt</a:t>
              </a:r>
              <a:endParaRPr b="0" lang="en-US" sz="1800" spc="-1" strike="noStrike">
                <a:latin typeface="Arial"/>
              </a:endParaRPr>
            </a:p>
            <a:p>
              <a:pPr>
                <a:lnSpc>
                  <a:spcPct val="100000"/>
                </a:lnSpc>
                <a:tabLst>
                  <a:tab algn="l" pos="0"/>
                </a:tabLst>
              </a:pPr>
              <a:r>
                <a:rPr b="0" lang="en-US" sz="1800" spc="-1" strike="noStrike">
                  <a:solidFill>
                    <a:srgbClr val="000000"/>
                  </a:solidFill>
                  <a:latin typeface="Calibri"/>
                  <a:ea typeface="ＭＳ Ｐゴシック"/>
                </a:rPr>
                <a:t>to transfer packet over </a:t>
              </a:r>
              <a:endParaRPr b="0" lang="en-US" sz="1800" spc="-1" strike="noStrike">
                <a:latin typeface="Arial"/>
              </a:endParaRPr>
            </a:p>
            <a:p>
              <a:pPr>
                <a:lnSpc>
                  <a:spcPct val="100000"/>
                </a:lnSpc>
                <a:tabLst>
                  <a:tab algn="l" pos="0"/>
                </a:tabLst>
              </a:pPr>
              <a:r>
                <a:rPr b="0" lang="en-US" sz="1800" spc="-1" strike="noStrike">
                  <a:solidFill>
                    <a:srgbClr val="000000"/>
                  </a:solidFill>
                  <a:latin typeface="Calibri"/>
                  <a:ea typeface="ＭＳ Ｐゴシック"/>
                </a:rPr>
                <a:t>unreliable channel to receiver</a:t>
              </a:r>
              <a:endParaRPr b="0" lang="en-US" sz="1800" spc="-1" strike="noStrike">
                <a:latin typeface="Arial"/>
              </a:endParaRPr>
            </a:p>
          </p:txBody>
        </p:sp>
        <p:grpSp>
          <p:nvGrpSpPr>
            <p:cNvPr id="3217" name="Group 97"/>
            <p:cNvGrpSpPr/>
            <p:nvPr/>
          </p:nvGrpSpPr>
          <p:grpSpPr>
            <a:xfrm>
              <a:off x="665640" y="5097240"/>
              <a:ext cx="3072600" cy="1374480"/>
              <a:chOff x="665640" y="5097240"/>
              <a:chExt cx="3072600" cy="1374480"/>
            </a:xfrm>
          </p:grpSpPr>
          <p:sp>
            <p:nvSpPr>
              <p:cNvPr id="3218" name="Line 98"/>
              <p:cNvSpPr/>
              <p:nvPr/>
            </p:nvSpPr>
            <p:spPr>
              <a:xfrm flipV="1">
                <a:off x="2594160" y="5097240"/>
                <a:ext cx="569880" cy="481320"/>
              </a:xfrm>
              <a:prstGeom prst="line">
                <a:avLst/>
              </a:prstGeom>
              <a:ln w="19050">
                <a:solidFill>
                  <a:srgbClr val="c00000"/>
                </a:solidFill>
                <a:round/>
                <a:tailEnd len="med" type="triangle" w="med"/>
              </a:ln>
            </p:spPr>
            <p:style>
              <a:lnRef idx="0"/>
              <a:fillRef idx="0"/>
              <a:effectRef idx="0"/>
              <a:fontRef idx="minor"/>
            </p:style>
          </p:sp>
          <p:sp>
            <p:nvSpPr>
              <p:cNvPr id="3219" name="CustomShape 99"/>
              <p:cNvSpPr/>
              <p:nvPr/>
            </p:nvSpPr>
            <p:spPr>
              <a:xfrm>
                <a:off x="665640" y="5588280"/>
                <a:ext cx="3072600" cy="883440"/>
              </a:xfrm>
              <a:prstGeom prst="rect">
                <a:avLst/>
              </a:prstGeom>
              <a:noFill/>
              <a:ln w="19050">
                <a:solidFill>
                  <a:srgbClr val="c00000"/>
                </a:solidFill>
                <a:miter/>
              </a:ln>
            </p:spPr>
            <p:style>
              <a:lnRef idx="0"/>
              <a:fillRef idx="0"/>
              <a:effectRef idx="0"/>
              <a:fontRef idx="minor"/>
            </p:style>
          </p:sp>
        </p:grpSp>
      </p:grpSp>
      <p:grpSp>
        <p:nvGrpSpPr>
          <p:cNvPr id="3220" name="Group 100"/>
          <p:cNvGrpSpPr/>
          <p:nvPr/>
        </p:nvGrpSpPr>
        <p:grpSpPr>
          <a:xfrm>
            <a:off x="8446320" y="5042160"/>
            <a:ext cx="3120480" cy="1509840"/>
            <a:chOff x="8446320" y="5042160"/>
            <a:chExt cx="3120480" cy="1509840"/>
          </a:xfrm>
        </p:grpSpPr>
        <p:sp>
          <p:nvSpPr>
            <p:cNvPr id="3221" name="CustomShape 101"/>
            <p:cNvSpPr/>
            <p:nvPr/>
          </p:nvSpPr>
          <p:spPr>
            <a:xfrm>
              <a:off x="8494200" y="5639400"/>
              <a:ext cx="3072600" cy="9126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1" lang="en-US" sz="1800" spc="-1" strike="noStrike">
                  <a:solidFill>
                    <a:srgbClr val="c00000"/>
                  </a:solidFill>
                  <a:latin typeface="Calibri"/>
                  <a:ea typeface="ＭＳ Ｐゴシック"/>
                </a:rPr>
                <a:t>rdt_rcv():</a:t>
              </a:r>
              <a:r>
                <a:rPr b="0" lang="en-US" sz="1800" spc="-1" strike="noStrike">
                  <a:solidFill>
                    <a:srgbClr val="c00000"/>
                  </a:solidFill>
                  <a:latin typeface="Calibri"/>
                  <a:ea typeface="ＭＳ Ｐゴシック"/>
                </a:rPr>
                <a:t> </a:t>
              </a:r>
              <a:r>
                <a:rPr b="0" lang="en-US" sz="1800" spc="-1" strike="noStrike">
                  <a:solidFill>
                    <a:srgbClr val="000000"/>
                  </a:solidFill>
                  <a:latin typeface="Calibri"/>
                  <a:ea typeface="ＭＳ Ｐゴシック"/>
                </a:rPr>
                <a:t>called when packet arrives on receiver side of channel</a:t>
              </a:r>
              <a:endParaRPr b="0" lang="en-US" sz="1800" spc="-1" strike="noStrike">
                <a:latin typeface="Arial"/>
              </a:endParaRPr>
            </a:p>
          </p:txBody>
        </p:sp>
        <p:grpSp>
          <p:nvGrpSpPr>
            <p:cNvPr id="3222" name="Group 102"/>
            <p:cNvGrpSpPr/>
            <p:nvPr/>
          </p:nvGrpSpPr>
          <p:grpSpPr>
            <a:xfrm>
              <a:off x="8446320" y="5042160"/>
              <a:ext cx="3072600" cy="1494720"/>
              <a:chOff x="8446320" y="5042160"/>
              <a:chExt cx="3072600" cy="1494720"/>
            </a:xfrm>
          </p:grpSpPr>
          <p:sp>
            <p:nvSpPr>
              <p:cNvPr id="3223" name="Line 103"/>
              <p:cNvSpPr/>
              <p:nvPr/>
            </p:nvSpPr>
            <p:spPr>
              <a:xfrm flipH="1" flipV="1">
                <a:off x="8828640" y="5042160"/>
                <a:ext cx="632160" cy="588960"/>
              </a:xfrm>
              <a:prstGeom prst="line">
                <a:avLst/>
              </a:prstGeom>
              <a:ln w="19050">
                <a:solidFill>
                  <a:srgbClr val="c00000"/>
                </a:solidFill>
                <a:round/>
                <a:tailEnd len="med" type="triangle" w="med"/>
              </a:ln>
            </p:spPr>
            <p:style>
              <a:lnRef idx="0"/>
              <a:fillRef idx="0"/>
              <a:effectRef idx="0"/>
              <a:fontRef idx="minor"/>
            </p:style>
          </p:sp>
          <p:sp>
            <p:nvSpPr>
              <p:cNvPr id="3224" name="CustomShape 104"/>
              <p:cNvSpPr/>
              <p:nvPr/>
            </p:nvSpPr>
            <p:spPr>
              <a:xfrm>
                <a:off x="8446320" y="5617080"/>
                <a:ext cx="3072600" cy="919800"/>
              </a:xfrm>
              <a:prstGeom prst="rect">
                <a:avLst/>
              </a:prstGeom>
              <a:noFill/>
              <a:ln w="19050">
                <a:solidFill>
                  <a:srgbClr val="c00000"/>
                </a:solidFill>
                <a:miter/>
              </a:ln>
            </p:spPr>
            <p:style>
              <a:lnRef idx="0"/>
              <a:fillRef idx="0"/>
              <a:effectRef idx="0"/>
              <a:fontRef idx="minor"/>
            </p:style>
          </p:sp>
        </p:grpSp>
      </p:grpSp>
      <p:grpSp>
        <p:nvGrpSpPr>
          <p:cNvPr id="3225" name="Group 105"/>
          <p:cNvGrpSpPr/>
          <p:nvPr/>
        </p:nvGrpSpPr>
        <p:grpSpPr>
          <a:xfrm>
            <a:off x="8824680" y="1555200"/>
            <a:ext cx="3061440" cy="1571400"/>
            <a:chOff x="8824680" y="1555200"/>
            <a:chExt cx="3061440" cy="1571400"/>
          </a:xfrm>
        </p:grpSpPr>
        <p:sp>
          <p:nvSpPr>
            <p:cNvPr id="3226" name="CustomShape 106"/>
            <p:cNvSpPr/>
            <p:nvPr/>
          </p:nvSpPr>
          <p:spPr>
            <a:xfrm>
              <a:off x="8872560" y="1555200"/>
              <a:ext cx="3013560" cy="6382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1" lang="en-US" sz="1800" spc="-1" strike="noStrike">
                  <a:solidFill>
                    <a:srgbClr val="c00000"/>
                  </a:solidFill>
                  <a:latin typeface="Calibri"/>
                  <a:ea typeface="ＭＳ Ｐゴシック"/>
                </a:rPr>
                <a:t>deliver_data():</a:t>
              </a:r>
              <a:r>
                <a:rPr b="0" lang="en-US" sz="1800" spc="-1" strike="noStrike">
                  <a:solidFill>
                    <a:srgbClr val="c00000"/>
                  </a:solidFill>
                  <a:latin typeface="Calibri"/>
                  <a:ea typeface="ＭＳ Ｐゴシック"/>
                </a:rPr>
                <a:t> </a:t>
              </a:r>
              <a:r>
                <a:rPr b="0" lang="en-US" sz="1800" spc="-1" strike="noStrike">
                  <a:solidFill>
                    <a:srgbClr val="000000"/>
                  </a:solidFill>
                  <a:latin typeface="Calibri"/>
                  <a:ea typeface="ＭＳ Ｐゴシック"/>
                </a:rPr>
                <a:t>called by </a:t>
              </a:r>
              <a:r>
                <a:rPr b="0" lang="en-US" sz="1800" spc="-1" strike="noStrike">
                  <a:solidFill>
                    <a:srgbClr val="000000"/>
                  </a:solidFill>
                  <a:latin typeface="Courier New"/>
                  <a:ea typeface="ＭＳ Ｐゴシック"/>
                </a:rPr>
                <a:t>rdt </a:t>
              </a:r>
              <a:r>
                <a:rPr b="0" lang="en-US" sz="1800" spc="-1" strike="noStrike">
                  <a:solidFill>
                    <a:srgbClr val="000000"/>
                  </a:solidFill>
                  <a:latin typeface="Calibri"/>
                  <a:ea typeface="ＭＳ Ｐゴシック"/>
                </a:rPr>
                <a:t>to deliver data to upper layer</a:t>
              </a:r>
              <a:endParaRPr b="0" lang="en-US" sz="1800" spc="-1" strike="noStrike">
                <a:latin typeface="Arial"/>
              </a:endParaRPr>
            </a:p>
          </p:txBody>
        </p:sp>
        <p:grpSp>
          <p:nvGrpSpPr>
            <p:cNvPr id="3227" name="Group 107"/>
            <p:cNvGrpSpPr/>
            <p:nvPr/>
          </p:nvGrpSpPr>
          <p:grpSpPr>
            <a:xfrm>
              <a:off x="8824680" y="1564920"/>
              <a:ext cx="3012120" cy="1561680"/>
              <a:chOff x="8824680" y="1564920"/>
              <a:chExt cx="3012120" cy="1561680"/>
            </a:xfrm>
          </p:grpSpPr>
          <p:sp>
            <p:nvSpPr>
              <p:cNvPr id="3228" name="Line 108"/>
              <p:cNvSpPr/>
              <p:nvPr/>
            </p:nvSpPr>
            <p:spPr>
              <a:xfrm flipH="1">
                <a:off x="9126360" y="2187000"/>
                <a:ext cx="515880" cy="939600"/>
              </a:xfrm>
              <a:prstGeom prst="line">
                <a:avLst/>
              </a:prstGeom>
              <a:ln w="19050">
                <a:solidFill>
                  <a:srgbClr val="c00000"/>
                </a:solidFill>
                <a:round/>
                <a:tailEnd len="med" type="triangle" w="med"/>
              </a:ln>
            </p:spPr>
            <p:style>
              <a:lnRef idx="0"/>
              <a:fillRef idx="0"/>
              <a:effectRef idx="0"/>
              <a:fontRef idx="minor"/>
            </p:style>
          </p:sp>
          <p:sp>
            <p:nvSpPr>
              <p:cNvPr id="3229" name="CustomShape 109"/>
              <p:cNvSpPr/>
              <p:nvPr/>
            </p:nvSpPr>
            <p:spPr>
              <a:xfrm>
                <a:off x="8824680" y="1564920"/>
                <a:ext cx="3012120" cy="626040"/>
              </a:xfrm>
              <a:prstGeom prst="rect">
                <a:avLst/>
              </a:prstGeom>
              <a:noFill/>
              <a:ln w="19050">
                <a:solidFill>
                  <a:srgbClr val="c00000"/>
                </a:solidFill>
                <a:miter/>
              </a:ln>
            </p:spPr>
            <p:style>
              <a:lnRef idx="0"/>
              <a:fillRef idx="0"/>
              <a:effectRef idx="0"/>
              <a:fontRef idx="minor"/>
            </p:style>
          </p:sp>
        </p:grpSp>
      </p:grpSp>
      <p:grpSp>
        <p:nvGrpSpPr>
          <p:cNvPr id="3230" name="Group 110"/>
          <p:cNvGrpSpPr/>
          <p:nvPr/>
        </p:nvGrpSpPr>
        <p:grpSpPr>
          <a:xfrm>
            <a:off x="4390920" y="5513400"/>
            <a:ext cx="3816720" cy="1056600"/>
            <a:chOff x="4390920" y="5513400"/>
            <a:chExt cx="3816720" cy="1056600"/>
          </a:xfrm>
        </p:grpSpPr>
        <p:sp>
          <p:nvSpPr>
            <p:cNvPr id="3231" name="CustomShape 111"/>
            <p:cNvSpPr/>
            <p:nvPr/>
          </p:nvSpPr>
          <p:spPr>
            <a:xfrm>
              <a:off x="4390920" y="5987160"/>
              <a:ext cx="3816720" cy="58284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1800" spc="-1" strike="noStrike">
                  <a:solidFill>
                    <a:srgbClr val="000000"/>
                  </a:solidFill>
                  <a:latin typeface="Calibri"/>
                  <a:ea typeface="DejaVu Sans"/>
                </a:rPr>
                <a:t>Bi-directional communication over unreliable channel</a:t>
              </a:r>
              <a:endParaRPr b="0" lang="en-US" sz="1800" spc="-1" strike="noStrike">
                <a:latin typeface="Arial"/>
              </a:endParaRPr>
            </a:p>
          </p:txBody>
        </p:sp>
        <p:sp>
          <p:nvSpPr>
            <p:cNvPr id="3232" name="Line 112"/>
            <p:cNvSpPr/>
            <p:nvPr/>
          </p:nvSpPr>
          <p:spPr>
            <a:xfrm>
              <a:off x="4664520" y="5513400"/>
              <a:ext cx="1431360" cy="473760"/>
            </a:xfrm>
            <a:prstGeom prst="line">
              <a:avLst/>
            </a:prstGeom>
            <a:ln>
              <a:solidFill>
                <a:srgbClr val="ff0000"/>
              </a:solidFill>
            </a:ln>
          </p:spPr>
          <p:style>
            <a:lnRef idx="1">
              <a:schemeClr val="accent1"/>
            </a:lnRef>
            <a:fillRef idx="0">
              <a:schemeClr val="accent1"/>
            </a:fillRef>
            <a:effectRef idx="0">
              <a:schemeClr val="accent1"/>
            </a:effectRef>
            <a:fontRef idx="minor"/>
          </p:style>
        </p:sp>
        <p:sp>
          <p:nvSpPr>
            <p:cNvPr id="3233" name="Line 113"/>
            <p:cNvSpPr/>
            <p:nvPr/>
          </p:nvSpPr>
          <p:spPr>
            <a:xfrm flipH="1">
              <a:off x="6098040" y="5517720"/>
              <a:ext cx="1359000" cy="469440"/>
            </a:xfrm>
            <a:prstGeom prst="line">
              <a:avLst/>
            </a:prstGeom>
            <a:ln>
              <a:solidFill>
                <a:srgbClr val="ff0000"/>
              </a:solidFill>
            </a:ln>
          </p:spPr>
          <p:style>
            <a:lnRef idx="1">
              <a:schemeClr val="accent1"/>
            </a:lnRef>
            <a:fillRef idx="0">
              <a:schemeClr val="accent1"/>
            </a:fillRef>
            <a:effectRef idx="0">
              <a:schemeClr val="accent1"/>
            </a:effectRef>
            <a:fontRef idx="minor"/>
          </p:style>
        </p:sp>
      </p:grpSp>
      <p:grpSp>
        <p:nvGrpSpPr>
          <p:cNvPr id="3234" name="Group 114"/>
          <p:cNvGrpSpPr/>
          <p:nvPr/>
        </p:nvGrpSpPr>
        <p:grpSpPr>
          <a:xfrm>
            <a:off x="4175280" y="3048840"/>
            <a:ext cx="3816720" cy="729720"/>
            <a:chOff x="4175280" y="3048840"/>
            <a:chExt cx="3816720" cy="729720"/>
          </a:xfrm>
        </p:grpSpPr>
        <p:sp>
          <p:nvSpPr>
            <p:cNvPr id="3235" name="CustomShape 115"/>
            <p:cNvSpPr/>
            <p:nvPr/>
          </p:nvSpPr>
          <p:spPr>
            <a:xfrm>
              <a:off x="4175280" y="3442320"/>
              <a:ext cx="3816720" cy="33624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1800" spc="-1" strike="noStrike">
                  <a:solidFill>
                    <a:srgbClr val="000000"/>
                  </a:solidFill>
                  <a:latin typeface="Calibri"/>
                  <a:ea typeface="DejaVu Sans"/>
                </a:rPr>
                <a:t>data</a:t>
              </a:r>
              <a:endParaRPr b="0" lang="en-US" sz="1800" spc="-1" strike="noStrike">
                <a:latin typeface="Arial"/>
              </a:endParaRPr>
            </a:p>
          </p:txBody>
        </p:sp>
        <p:sp>
          <p:nvSpPr>
            <p:cNvPr id="3236" name="Line 116"/>
            <p:cNvSpPr/>
            <p:nvPr/>
          </p:nvSpPr>
          <p:spPr>
            <a:xfrm>
              <a:off x="4638960" y="3076560"/>
              <a:ext cx="1454760" cy="401760"/>
            </a:xfrm>
            <a:prstGeom prst="line">
              <a:avLst/>
            </a:prstGeom>
            <a:ln>
              <a:solidFill>
                <a:srgbClr val="ff0000"/>
              </a:solidFill>
            </a:ln>
          </p:spPr>
          <p:style>
            <a:lnRef idx="1">
              <a:schemeClr val="accent1"/>
            </a:lnRef>
            <a:fillRef idx="0">
              <a:schemeClr val="accent1"/>
            </a:fillRef>
            <a:effectRef idx="0">
              <a:schemeClr val="accent1"/>
            </a:effectRef>
            <a:fontRef idx="minor"/>
          </p:style>
        </p:sp>
        <p:sp>
          <p:nvSpPr>
            <p:cNvPr id="3237" name="Line 117"/>
            <p:cNvSpPr/>
            <p:nvPr/>
          </p:nvSpPr>
          <p:spPr>
            <a:xfrm flipH="1">
              <a:off x="6096240" y="3048840"/>
              <a:ext cx="1250640" cy="429480"/>
            </a:xfrm>
            <a:prstGeom prst="line">
              <a:avLst/>
            </a:prstGeom>
            <a:ln>
              <a:solidFill>
                <a:srgbClr val="ff0000"/>
              </a:solidFill>
            </a:ln>
          </p:spPr>
          <p:style>
            <a:lnRef idx="1">
              <a:schemeClr val="accent1"/>
            </a:lnRef>
            <a:fillRef idx="0">
              <a:schemeClr val="accent1"/>
            </a:fillRef>
            <a:effectRef idx="0">
              <a:schemeClr val="accent1"/>
            </a:effectRef>
            <a:fontRef idx="minor"/>
          </p:style>
        </p:sp>
      </p:grpSp>
      <p:grpSp>
        <p:nvGrpSpPr>
          <p:cNvPr id="3238" name="Group 118"/>
          <p:cNvGrpSpPr/>
          <p:nvPr/>
        </p:nvGrpSpPr>
        <p:grpSpPr>
          <a:xfrm>
            <a:off x="5125320" y="4114800"/>
            <a:ext cx="1774800" cy="687600"/>
            <a:chOff x="5125320" y="4114800"/>
            <a:chExt cx="1774800" cy="687600"/>
          </a:xfrm>
        </p:grpSpPr>
        <p:sp>
          <p:nvSpPr>
            <p:cNvPr id="3239" name="CustomShape 119"/>
            <p:cNvSpPr/>
            <p:nvPr/>
          </p:nvSpPr>
          <p:spPr>
            <a:xfrm>
              <a:off x="5532480" y="4114800"/>
              <a:ext cx="1133280" cy="33624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1800" spc="-1" strike="noStrike">
                  <a:solidFill>
                    <a:srgbClr val="000000"/>
                  </a:solidFill>
                  <a:latin typeface="Calibri"/>
                  <a:ea typeface="DejaVu Sans"/>
                </a:rPr>
                <a:t>packet</a:t>
              </a:r>
              <a:endParaRPr b="0" lang="en-US" sz="1800" spc="-1" strike="noStrike">
                <a:latin typeface="Arial"/>
              </a:endParaRPr>
            </a:p>
          </p:txBody>
        </p:sp>
        <p:grpSp>
          <p:nvGrpSpPr>
            <p:cNvPr id="3240" name="Group 120"/>
            <p:cNvGrpSpPr/>
            <p:nvPr/>
          </p:nvGrpSpPr>
          <p:grpSpPr>
            <a:xfrm>
              <a:off x="5125320" y="4372920"/>
              <a:ext cx="1774800" cy="429480"/>
              <a:chOff x="5125320" y="4372920"/>
              <a:chExt cx="1774800" cy="429480"/>
            </a:xfrm>
          </p:grpSpPr>
          <p:sp>
            <p:nvSpPr>
              <p:cNvPr id="3241" name="Line 121"/>
              <p:cNvSpPr/>
              <p:nvPr/>
            </p:nvSpPr>
            <p:spPr>
              <a:xfrm flipV="1">
                <a:off x="5125320" y="4372920"/>
                <a:ext cx="953640" cy="401760"/>
              </a:xfrm>
              <a:prstGeom prst="line">
                <a:avLst/>
              </a:prstGeom>
              <a:ln>
                <a:solidFill>
                  <a:srgbClr val="ff0000"/>
                </a:solidFill>
              </a:ln>
            </p:spPr>
            <p:style>
              <a:lnRef idx="1">
                <a:schemeClr val="accent1"/>
              </a:lnRef>
              <a:fillRef idx="0">
                <a:schemeClr val="accent1"/>
              </a:fillRef>
              <a:effectRef idx="0">
                <a:schemeClr val="accent1"/>
              </a:effectRef>
              <a:fontRef idx="minor"/>
            </p:style>
          </p:sp>
          <p:sp>
            <p:nvSpPr>
              <p:cNvPr id="3242" name="Line 122"/>
              <p:cNvSpPr/>
              <p:nvPr/>
            </p:nvSpPr>
            <p:spPr>
              <a:xfrm flipH="1" flipV="1">
                <a:off x="6080400" y="4372920"/>
                <a:ext cx="819720" cy="429480"/>
              </a:xfrm>
              <a:prstGeom prst="line">
                <a:avLst/>
              </a:prstGeom>
              <a:ln>
                <a:solidFill>
                  <a:srgbClr val="ff0000"/>
                </a:solidFill>
              </a:ln>
            </p:spPr>
            <p:style>
              <a:lnRef idx="1">
                <a:schemeClr val="accent1"/>
              </a:lnRef>
              <a:fillRef idx="0">
                <a:schemeClr val="accent1"/>
              </a:fillRef>
              <a:effectRef idx="0">
                <a:schemeClr val="accent1"/>
              </a:effectRef>
              <a:fontRef idx="minor"/>
            </p:style>
          </p:sp>
        </p:grpSp>
      </p:grpSp>
      <p:sp>
        <p:nvSpPr>
          <p:cNvPr id="3243" name="CustomShape 123"/>
          <p:cNvSpPr/>
          <p:nvPr/>
        </p:nvSpPr>
        <p:spPr>
          <a:xfrm>
            <a:off x="3233880" y="3481920"/>
            <a:ext cx="2199240" cy="12373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3244" name="CustomShape 124"/>
          <p:cNvSpPr/>
          <p:nvPr/>
        </p:nvSpPr>
        <p:spPr>
          <a:xfrm>
            <a:off x="6573960" y="3494520"/>
            <a:ext cx="2199240" cy="12373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3245" name="CustomShape 125"/>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3E7C6DD0-E5D9-4582-BBFE-D2CFC707209A}" type="slidenum">
              <a:rPr b="0" lang="en-US" sz="1100" spc="-1" strike="noStrike">
                <a:solidFill>
                  <a:srgbClr val="404040"/>
                </a:solidFill>
                <a:latin typeface="Calibri"/>
                <a:ea typeface="DejaVu Sans"/>
              </a:rPr>
              <a:t>42</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759" dur="indefinite" restart="never" nodeType="tmRoot">
          <p:childTnLst>
            <p:seq>
              <p:cTn id="760" dur="indefinite" nodeType="mainSeq">
                <p:childTnLst>
                  <p:par>
                    <p:cTn id="761" fill="hold">
                      <p:stCondLst>
                        <p:cond delay="indefinite"/>
                      </p:stCondLst>
                      <p:childTnLst>
                        <p:par>
                          <p:cTn id="762" fill="hold">
                            <p:stCondLst>
                              <p:cond delay="0"/>
                            </p:stCondLst>
                            <p:childTnLst>
                              <p:par>
                                <p:cTn id="763" nodeType="clickEffect" fill="hold" presetClass="entr" presetID="2" presetSubtype="8">
                                  <p:stCondLst>
                                    <p:cond delay="0"/>
                                  </p:stCondLst>
                                  <p:childTnLst>
                                    <p:set>
                                      <p:cBhvr>
                                        <p:cTn id="764" dur="1" fill="hold">
                                          <p:stCondLst>
                                            <p:cond delay="0"/>
                                          </p:stCondLst>
                                        </p:cTn>
                                        <p:tgtEl>
                                          <p:spTgt spid="3210"/>
                                        </p:tgtEl>
                                        <p:attrNameLst>
                                          <p:attrName>style.visibility</p:attrName>
                                        </p:attrNameLst>
                                      </p:cBhvr>
                                      <p:to>
                                        <p:strVal val="visible"/>
                                      </p:to>
                                    </p:set>
                                    <p:anim calcmode="lin" valueType="num">
                                      <p:cBhvr additive="repl">
                                        <p:cTn id="765" dur="500" fill="hold"/>
                                        <p:tgtEl>
                                          <p:spTgt spid="3210"/>
                                        </p:tgtEl>
                                        <p:attrNameLst>
                                          <p:attrName>ppt_x</p:attrName>
                                        </p:attrNameLst>
                                      </p:cBhvr>
                                      <p:tavLst>
                                        <p:tav tm="0">
                                          <p:val>
                                            <p:strVal val="0-#ppt_w/2"/>
                                          </p:val>
                                        </p:tav>
                                        <p:tav tm="100000">
                                          <p:val>
                                            <p:strVal val="#ppt_x"/>
                                          </p:val>
                                        </p:tav>
                                      </p:tavLst>
                                    </p:anim>
                                    <p:anim calcmode="lin" valueType="num">
                                      <p:cBhvr additive="repl">
                                        <p:cTn id="766" dur="500" fill="hold"/>
                                        <p:tgtEl>
                                          <p:spTgt spid="3210"/>
                                        </p:tgtEl>
                                        <p:attrNameLst>
                                          <p:attrName>ppt_y</p:attrName>
                                        </p:attrNameLst>
                                      </p:cBhvr>
                                      <p:tavLst>
                                        <p:tav tm="0">
                                          <p:val>
                                            <p:strVal val="#ppt_y"/>
                                          </p:val>
                                        </p:tav>
                                        <p:tav tm="100000">
                                          <p:val>
                                            <p:strVal val="#ppt_y"/>
                                          </p:val>
                                        </p:tav>
                                      </p:tavLst>
                                    </p:anim>
                                  </p:childTnLst>
                                </p:cTn>
                              </p:par>
                            </p:childTnLst>
                          </p:cTn>
                        </p:par>
                      </p:childTnLst>
                    </p:cTn>
                  </p:par>
                  <p:par>
                    <p:cTn id="767" fill="hold">
                      <p:stCondLst>
                        <p:cond delay="indefinite"/>
                      </p:stCondLst>
                      <p:childTnLst>
                        <p:par>
                          <p:cTn id="768" fill="hold">
                            <p:stCondLst>
                              <p:cond delay="0"/>
                            </p:stCondLst>
                            <p:childTnLst>
                              <p:par>
                                <p:cTn id="769" nodeType="clickEffect" fill="hold" presetClass="entr" presetID="2" presetSubtype="8">
                                  <p:stCondLst>
                                    <p:cond delay="0"/>
                                  </p:stCondLst>
                                  <p:childTnLst>
                                    <p:set>
                                      <p:cBhvr>
                                        <p:cTn id="770" dur="1" fill="hold">
                                          <p:stCondLst>
                                            <p:cond delay="0"/>
                                          </p:stCondLst>
                                        </p:cTn>
                                        <p:tgtEl>
                                          <p:spTgt spid="3215"/>
                                        </p:tgtEl>
                                        <p:attrNameLst>
                                          <p:attrName>style.visibility</p:attrName>
                                        </p:attrNameLst>
                                      </p:cBhvr>
                                      <p:to>
                                        <p:strVal val="visible"/>
                                      </p:to>
                                    </p:set>
                                    <p:anim calcmode="lin" valueType="num">
                                      <p:cBhvr additive="repl">
                                        <p:cTn id="771" dur="500" fill="hold"/>
                                        <p:tgtEl>
                                          <p:spTgt spid="3215"/>
                                        </p:tgtEl>
                                        <p:attrNameLst>
                                          <p:attrName>ppt_x</p:attrName>
                                        </p:attrNameLst>
                                      </p:cBhvr>
                                      <p:tavLst>
                                        <p:tav tm="0">
                                          <p:val>
                                            <p:strVal val="0-#ppt_w/2"/>
                                          </p:val>
                                        </p:tav>
                                        <p:tav tm="100000">
                                          <p:val>
                                            <p:strVal val="#ppt_x"/>
                                          </p:val>
                                        </p:tav>
                                      </p:tavLst>
                                    </p:anim>
                                    <p:anim calcmode="lin" valueType="num">
                                      <p:cBhvr additive="repl">
                                        <p:cTn id="772" dur="500" fill="hold"/>
                                        <p:tgtEl>
                                          <p:spTgt spid="3215"/>
                                        </p:tgtEl>
                                        <p:attrNameLst>
                                          <p:attrName>ppt_y</p:attrName>
                                        </p:attrNameLst>
                                      </p:cBhvr>
                                      <p:tavLst>
                                        <p:tav tm="0">
                                          <p:val>
                                            <p:strVal val="#ppt_y"/>
                                          </p:val>
                                        </p:tav>
                                        <p:tav tm="100000">
                                          <p:val>
                                            <p:strVal val="#ppt_y"/>
                                          </p:val>
                                        </p:tav>
                                      </p:tavLst>
                                    </p:anim>
                                  </p:childTnLst>
                                </p:cTn>
                              </p:par>
                            </p:childTnLst>
                          </p:cTn>
                        </p:par>
                      </p:childTnLst>
                    </p:cTn>
                  </p:par>
                  <p:par>
                    <p:cTn id="773" fill="hold">
                      <p:stCondLst>
                        <p:cond delay="indefinite"/>
                      </p:stCondLst>
                      <p:childTnLst>
                        <p:par>
                          <p:cTn id="774" fill="hold">
                            <p:stCondLst>
                              <p:cond delay="0"/>
                            </p:stCondLst>
                            <p:childTnLst>
                              <p:par>
                                <p:cTn id="775" nodeType="clickEffect" fill="hold" presetClass="entr" presetID="2" presetSubtype="2">
                                  <p:stCondLst>
                                    <p:cond delay="0"/>
                                  </p:stCondLst>
                                  <p:childTnLst>
                                    <p:set>
                                      <p:cBhvr>
                                        <p:cTn id="776" dur="1" fill="hold">
                                          <p:stCondLst>
                                            <p:cond delay="0"/>
                                          </p:stCondLst>
                                        </p:cTn>
                                        <p:tgtEl>
                                          <p:spTgt spid="3220"/>
                                        </p:tgtEl>
                                        <p:attrNameLst>
                                          <p:attrName>style.visibility</p:attrName>
                                        </p:attrNameLst>
                                      </p:cBhvr>
                                      <p:to>
                                        <p:strVal val="visible"/>
                                      </p:to>
                                    </p:set>
                                    <p:anim calcmode="lin" valueType="num">
                                      <p:cBhvr additive="repl">
                                        <p:cTn id="777" dur="500" fill="hold"/>
                                        <p:tgtEl>
                                          <p:spTgt spid="3220"/>
                                        </p:tgtEl>
                                        <p:attrNameLst>
                                          <p:attrName>ppt_x</p:attrName>
                                        </p:attrNameLst>
                                      </p:cBhvr>
                                      <p:tavLst>
                                        <p:tav tm="0">
                                          <p:val>
                                            <p:strVal val="1+#ppt_w/2"/>
                                          </p:val>
                                        </p:tav>
                                        <p:tav tm="100000">
                                          <p:val>
                                            <p:strVal val="#ppt_x"/>
                                          </p:val>
                                        </p:tav>
                                      </p:tavLst>
                                    </p:anim>
                                    <p:anim calcmode="lin" valueType="num">
                                      <p:cBhvr additive="repl">
                                        <p:cTn id="778" dur="500" fill="hold"/>
                                        <p:tgtEl>
                                          <p:spTgt spid="3220"/>
                                        </p:tgtEl>
                                        <p:attrNameLst>
                                          <p:attrName>ppt_y</p:attrName>
                                        </p:attrNameLst>
                                      </p:cBhvr>
                                      <p:tavLst>
                                        <p:tav tm="0">
                                          <p:val>
                                            <p:strVal val="#ppt_y"/>
                                          </p:val>
                                        </p:tav>
                                        <p:tav tm="100000">
                                          <p:val>
                                            <p:strVal val="#ppt_y"/>
                                          </p:val>
                                        </p:tav>
                                      </p:tavLst>
                                    </p:anim>
                                  </p:childTnLst>
                                </p:cTn>
                              </p:par>
                            </p:childTnLst>
                          </p:cTn>
                        </p:par>
                      </p:childTnLst>
                    </p:cTn>
                  </p:par>
                  <p:par>
                    <p:cTn id="779" fill="hold">
                      <p:stCondLst>
                        <p:cond delay="indefinite"/>
                      </p:stCondLst>
                      <p:childTnLst>
                        <p:par>
                          <p:cTn id="780" fill="hold">
                            <p:stCondLst>
                              <p:cond delay="0"/>
                            </p:stCondLst>
                            <p:childTnLst>
                              <p:par>
                                <p:cTn id="781" nodeType="clickEffect" fill="hold" presetClass="entr" presetID="2" presetSubtype="2">
                                  <p:stCondLst>
                                    <p:cond delay="0"/>
                                  </p:stCondLst>
                                  <p:childTnLst>
                                    <p:set>
                                      <p:cBhvr>
                                        <p:cTn id="782" dur="1" fill="hold">
                                          <p:stCondLst>
                                            <p:cond delay="0"/>
                                          </p:stCondLst>
                                        </p:cTn>
                                        <p:tgtEl>
                                          <p:spTgt spid="3225"/>
                                        </p:tgtEl>
                                        <p:attrNameLst>
                                          <p:attrName>style.visibility</p:attrName>
                                        </p:attrNameLst>
                                      </p:cBhvr>
                                      <p:to>
                                        <p:strVal val="visible"/>
                                      </p:to>
                                    </p:set>
                                    <p:anim calcmode="lin" valueType="num">
                                      <p:cBhvr additive="repl">
                                        <p:cTn id="783" dur="500" fill="hold"/>
                                        <p:tgtEl>
                                          <p:spTgt spid="3225"/>
                                        </p:tgtEl>
                                        <p:attrNameLst>
                                          <p:attrName>ppt_x</p:attrName>
                                        </p:attrNameLst>
                                      </p:cBhvr>
                                      <p:tavLst>
                                        <p:tav tm="0">
                                          <p:val>
                                            <p:strVal val="1+#ppt_w/2"/>
                                          </p:val>
                                        </p:tav>
                                        <p:tav tm="100000">
                                          <p:val>
                                            <p:strVal val="#ppt_x"/>
                                          </p:val>
                                        </p:tav>
                                      </p:tavLst>
                                    </p:anim>
                                    <p:anim calcmode="lin" valueType="num">
                                      <p:cBhvr additive="repl">
                                        <p:cTn id="784" dur="500" fill="hold"/>
                                        <p:tgtEl>
                                          <p:spTgt spid="3225"/>
                                        </p:tgtEl>
                                        <p:attrNameLst>
                                          <p:attrName>ppt_y</p:attrName>
                                        </p:attrNameLst>
                                      </p:cBhvr>
                                      <p:tavLst>
                                        <p:tav tm="0">
                                          <p:val>
                                            <p:strVal val="#ppt_y"/>
                                          </p:val>
                                        </p:tav>
                                        <p:tav tm="100000">
                                          <p:val>
                                            <p:strVal val="#ppt_y"/>
                                          </p:val>
                                        </p:tav>
                                      </p:tavLst>
                                    </p:anim>
                                  </p:childTnLst>
                                </p:cTn>
                              </p:par>
                            </p:childTnLst>
                          </p:cTn>
                        </p:par>
                      </p:childTnLst>
                    </p:cTn>
                  </p:par>
                  <p:par>
                    <p:cTn id="785" fill="hold">
                      <p:stCondLst>
                        <p:cond delay="indefinite"/>
                      </p:stCondLst>
                      <p:childTnLst>
                        <p:par>
                          <p:cTn id="786" fill="hold">
                            <p:stCondLst>
                              <p:cond delay="0"/>
                            </p:stCondLst>
                            <p:childTnLst>
                              <p:par>
                                <p:cTn id="787" nodeType="clickEffect" fill="hold" presetClass="entr" presetID="9">
                                  <p:stCondLst>
                                    <p:cond delay="0"/>
                                  </p:stCondLst>
                                  <p:childTnLst>
                                    <p:set>
                                      <p:cBhvr>
                                        <p:cTn id="788" dur="1" fill="hold">
                                          <p:stCondLst>
                                            <p:cond delay="0"/>
                                          </p:stCondLst>
                                        </p:cTn>
                                        <p:tgtEl>
                                          <p:spTgt spid="3230"/>
                                        </p:tgtEl>
                                        <p:attrNameLst>
                                          <p:attrName>style.visibility</p:attrName>
                                        </p:attrNameLst>
                                      </p:cBhvr>
                                      <p:to>
                                        <p:strVal val="visible"/>
                                      </p:to>
                                    </p:set>
                                    <p:animEffect filter="dissolve" transition="in">
                                      <p:cBhvr additive="repl">
                                        <p:cTn id="789" dur="500"/>
                                        <p:tgtEl>
                                          <p:spTgt spid="3230"/>
                                        </p:tgtEl>
                                      </p:cBhvr>
                                    </p:animEffect>
                                  </p:childTnLst>
                                </p:cTn>
                              </p:par>
                            </p:childTnLst>
                          </p:cTn>
                        </p:par>
                      </p:childTnLst>
                    </p:cTn>
                  </p:par>
                  <p:par>
                    <p:cTn id="790" fill="hold">
                      <p:stCondLst>
                        <p:cond delay="indefinite"/>
                      </p:stCondLst>
                      <p:childTnLst>
                        <p:par>
                          <p:cTn id="791" fill="hold">
                            <p:stCondLst>
                              <p:cond delay="0"/>
                            </p:stCondLst>
                            <p:childTnLst>
                              <p:par>
                                <p:cTn id="792" nodeType="clickEffect" fill="hold" presetClass="entr" presetID="9">
                                  <p:stCondLst>
                                    <p:cond delay="0"/>
                                  </p:stCondLst>
                                  <p:childTnLst>
                                    <p:set>
                                      <p:cBhvr>
                                        <p:cTn id="793" dur="1" fill="hold">
                                          <p:stCondLst>
                                            <p:cond delay="0"/>
                                          </p:stCondLst>
                                        </p:cTn>
                                        <p:tgtEl>
                                          <p:spTgt spid="3234"/>
                                        </p:tgtEl>
                                        <p:attrNameLst>
                                          <p:attrName>style.visibility</p:attrName>
                                        </p:attrNameLst>
                                      </p:cBhvr>
                                      <p:to>
                                        <p:strVal val="visible"/>
                                      </p:to>
                                    </p:set>
                                    <p:animEffect filter="dissolve" transition="in">
                                      <p:cBhvr additive="repl">
                                        <p:cTn id="794" dur="500"/>
                                        <p:tgtEl>
                                          <p:spTgt spid="3234"/>
                                        </p:tgtEl>
                                      </p:cBhvr>
                                    </p:animEffect>
                                  </p:childTnLst>
                                </p:cTn>
                              </p:par>
                            </p:childTnLst>
                          </p:cTn>
                        </p:par>
                      </p:childTnLst>
                    </p:cTn>
                  </p:par>
                  <p:par>
                    <p:cTn id="795" fill="hold">
                      <p:stCondLst>
                        <p:cond delay="indefinite"/>
                      </p:stCondLst>
                      <p:childTnLst>
                        <p:par>
                          <p:cTn id="796" fill="hold">
                            <p:stCondLst>
                              <p:cond delay="0"/>
                            </p:stCondLst>
                            <p:childTnLst>
                              <p:par>
                                <p:cTn id="797" nodeType="clickEffect" fill="hold" presetClass="entr" presetID="9">
                                  <p:stCondLst>
                                    <p:cond delay="0"/>
                                  </p:stCondLst>
                                  <p:childTnLst>
                                    <p:set>
                                      <p:cBhvr>
                                        <p:cTn id="798" dur="1" fill="hold">
                                          <p:stCondLst>
                                            <p:cond delay="0"/>
                                          </p:stCondLst>
                                        </p:cTn>
                                        <p:tgtEl>
                                          <p:spTgt spid="3238"/>
                                        </p:tgtEl>
                                        <p:attrNameLst>
                                          <p:attrName>style.visibility</p:attrName>
                                        </p:attrNameLst>
                                      </p:cBhvr>
                                      <p:to>
                                        <p:strVal val="visible"/>
                                      </p:to>
                                    </p:set>
                                    <p:animEffect filter="dissolve" transition="in">
                                      <p:cBhvr additive="repl">
                                        <p:cTn id="799" dur="500"/>
                                        <p:tgtEl>
                                          <p:spTgt spid="3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6"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ea typeface="DejaVu Sans"/>
              </a:rPr>
              <a:t>Reliable data transfer: getting started</a:t>
            </a:r>
            <a:endParaRPr b="0" lang="en-US" sz="4400" spc="-1" strike="noStrike">
              <a:latin typeface="Arial"/>
            </a:endParaRPr>
          </a:p>
        </p:txBody>
      </p:sp>
      <p:sp>
        <p:nvSpPr>
          <p:cNvPr id="3247" name="CustomShape 2"/>
          <p:cNvSpPr/>
          <p:nvPr/>
        </p:nvSpPr>
        <p:spPr>
          <a:xfrm>
            <a:off x="906120" y="1209600"/>
            <a:ext cx="11054160" cy="3350160"/>
          </a:xfrm>
          <a:prstGeom prst="rect">
            <a:avLst/>
          </a:prstGeom>
          <a:noFill/>
          <a:ln w="0">
            <a:noFill/>
          </a:ln>
        </p:spPr>
        <p:style>
          <a:lnRef idx="0"/>
          <a:fillRef idx="0"/>
          <a:effectRef idx="0"/>
          <a:fontRef idx="minor"/>
        </p:style>
        <p:txBody>
          <a:bodyPr lIns="90000" rIns="90000" tIns="45000" bIns="45000">
            <a:noAutofit/>
          </a:bodyPr>
          <a:p>
            <a:pPr marL="284040" indent="-281520">
              <a:lnSpc>
                <a:spcPct val="85000"/>
              </a:lnSpc>
              <a:spcBef>
                <a:spcPts val="641"/>
              </a:spcBef>
              <a:tabLst>
                <a:tab algn="l" pos="0"/>
              </a:tabLst>
            </a:pPr>
            <a:r>
              <a:rPr b="0" lang="en-US" sz="3200" spc="-1" strike="noStrike">
                <a:solidFill>
                  <a:srgbClr val="c00000"/>
                </a:solidFill>
                <a:latin typeface="Calibri"/>
                <a:ea typeface="ＭＳ Ｐゴシック"/>
              </a:rPr>
              <a:t>We will:</a:t>
            </a:r>
            <a:endParaRPr b="0" lang="en-US" sz="3200" spc="-1" strike="noStrike">
              <a:latin typeface="Arial"/>
            </a:endParaRPr>
          </a:p>
          <a:p>
            <a:pPr marL="284040" indent="-281520">
              <a:lnSpc>
                <a:spcPct val="85000"/>
              </a:lnSpc>
              <a:spcBef>
                <a:spcPts val="561"/>
              </a:spcBef>
              <a:buClr>
                <a:srgbClr val="000099"/>
              </a:buClr>
              <a:buFont typeface="Wingdings" charset="2"/>
              <a:buChar char=""/>
              <a:tabLst>
                <a:tab algn="l" pos="0"/>
              </a:tabLst>
            </a:pPr>
            <a:r>
              <a:rPr b="0" lang="en-US" sz="2800" spc="-1" strike="noStrike">
                <a:solidFill>
                  <a:srgbClr val="000000"/>
                </a:solidFill>
                <a:latin typeface="Calibri"/>
                <a:ea typeface="ＭＳ Ｐゴシック"/>
              </a:rPr>
              <a:t>incrementally develop sender, receiver sides of </a:t>
            </a:r>
            <a:r>
              <a:rPr b="0" lang="en-US" sz="2800" spc="-1" strike="noStrike" u="sng">
                <a:solidFill>
                  <a:srgbClr val="cc0000"/>
                </a:solidFill>
                <a:uFillTx/>
                <a:latin typeface="Calibri"/>
                <a:ea typeface="ＭＳ Ｐゴシック"/>
              </a:rPr>
              <a:t>r</a:t>
            </a:r>
            <a:r>
              <a:rPr b="0" lang="en-US" sz="2800" spc="-1" strike="noStrike">
                <a:solidFill>
                  <a:srgbClr val="000000"/>
                </a:solidFill>
                <a:latin typeface="Calibri"/>
                <a:ea typeface="ＭＳ Ｐゴシック"/>
              </a:rPr>
              <a:t>eliable </a:t>
            </a:r>
            <a:r>
              <a:rPr b="0" lang="en-US" sz="2800" spc="-1" strike="noStrike" u="sng">
                <a:solidFill>
                  <a:srgbClr val="cc0000"/>
                </a:solidFill>
                <a:uFillTx/>
                <a:latin typeface="Calibri"/>
                <a:ea typeface="ＭＳ Ｐゴシック"/>
              </a:rPr>
              <a:t>d</a:t>
            </a:r>
            <a:r>
              <a:rPr b="0" lang="en-US" sz="2800" spc="-1" strike="noStrike">
                <a:solidFill>
                  <a:srgbClr val="000000"/>
                </a:solidFill>
                <a:latin typeface="Calibri"/>
                <a:ea typeface="ＭＳ Ｐゴシック"/>
              </a:rPr>
              <a:t>ata </a:t>
            </a:r>
            <a:r>
              <a:rPr b="0" lang="en-US" sz="2800" spc="-1" strike="noStrike" u="sng">
                <a:solidFill>
                  <a:srgbClr val="cc0000"/>
                </a:solidFill>
                <a:uFillTx/>
                <a:latin typeface="Calibri"/>
                <a:ea typeface="ＭＳ Ｐゴシック"/>
              </a:rPr>
              <a:t>t</a:t>
            </a:r>
            <a:r>
              <a:rPr b="0" lang="en-US" sz="2800" spc="-1" strike="noStrike">
                <a:solidFill>
                  <a:srgbClr val="000000"/>
                </a:solidFill>
                <a:latin typeface="Calibri"/>
                <a:ea typeface="ＭＳ Ｐゴシック"/>
              </a:rPr>
              <a:t>ransfer protocol (</a:t>
            </a:r>
            <a:r>
              <a:rPr b="0" lang="en-US" sz="2800" spc="-1" strike="noStrike">
                <a:solidFill>
                  <a:srgbClr val="000000"/>
                </a:solidFill>
                <a:latin typeface="Courier New"/>
                <a:ea typeface="ＭＳ Ｐゴシック"/>
              </a:rPr>
              <a:t>rdt</a:t>
            </a:r>
            <a:r>
              <a:rPr b="0" lang="en-US" sz="2800" spc="-1" strike="noStrike">
                <a:solidFill>
                  <a:srgbClr val="000000"/>
                </a:solidFill>
                <a:latin typeface="Calibri"/>
                <a:ea typeface="ＭＳ Ｐゴシック"/>
              </a:rPr>
              <a:t>)</a:t>
            </a:r>
            <a:endParaRPr b="0" lang="en-US" sz="2800" spc="-1" strike="noStrike">
              <a:latin typeface="Arial"/>
            </a:endParaRPr>
          </a:p>
          <a:p>
            <a:pPr marL="284040" indent="-281520">
              <a:lnSpc>
                <a:spcPct val="85000"/>
              </a:lnSpc>
              <a:spcBef>
                <a:spcPts val="561"/>
              </a:spcBef>
              <a:buClr>
                <a:srgbClr val="000099"/>
              </a:buClr>
              <a:buFont typeface="Wingdings" charset="2"/>
              <a:buChar char=""/>
              <a:tabLst>
                <a:tab algn="l" pos="0"/>
              </a:tabLst>
            </a:pPr>
            <a:r>
              <a:rPr b="0" lang="en-US" sz="2800" spc="-1" strike="noStrike">
                <a:solidFill>
                  <a:srgbClr val="000000"/>
                </a:solidFill>
                <a:latin typeface="Calibri"/>
                <a:ea typeface="ＭＳ Ｐゴシック"/>
              </a:rPr>
              <a:t>consider only unidirectional data transfer</a:t>
            </a:r>
            <a:endParaRPr b="0" lang="en-US" sz="2800" spc="-1" strike="noStrike">
              <a:latin typeface="Arial"/>
            </a:endParaRPr>
          </a:p>
          <a:p>
            <a:pPr lvl="1" marL="687240" indent="-227520">
              <a:lnSpc>
                <a:spcPct val="85000"/>
              </a:lnSpc>
              <a:spcBef>
                <a:spcPts val="479"/>
              </a:spcBef>
              <a:buClr>
                <a:srgbClr val="000099"/>
              </a:buClr>
              <a:buFont typeface="Arial"/>
              <a:buChar char="•"/>
              <a:tabLst>
                <a:tab algn="l" pos="0"/>
              </a:tabLst>
            </a:pPr>
            <a:r>
              <a:rPr b="0" lang="en-US" sz="2400" spc="-1" strike="noStrike">
                <a:solidFill>
                  <a:srgbClr val="000000"/>
                </a:solidFill>
                <a:latin typeface="Calibri"/>
                <a:ea typeface="ＭＳ Ｐゴシック"/>
              </a:rPr>
              <a:t>but control info will flow in both directions!</a:t>
            </a:r>
            <a:endParaRPr b="0" lang="en-US" sz="2400" spc="-1" strike="noStrike">
              <a:latin typeface="Arial"/>
            </a:endParaRPr>
          </a:p>
        </p:txBody>
      </p:sp>
      <p:sp>
        <p:nvSpPr>
          <p:cNvPr id="3248" name="CustomShape 3"/>
          <p:cNvSpPr/>
          <p:nvPr/>
        </p:nvSpPr>
        <p:spPr>
          <a:xfrm>
            <a:off x="4017600" y="4874040"/>
            <a:ext cx="883440" cy="873720"/>
          </a:xfrm>
          <a:prstGeom prst="ellipse">
            <a:avLst/>
          </a:prstGeom>
          <a:solidFill>
            <a:srgbClr val="000099"/>
          </a:solidFill>
          <a:ln w="0">
            <a:noFill/>
          </a:ln>
        </p:spPr>
        <p:style>
          <a:lnRef idx="0"/>
          <a:fillRef idx="0"/>
          <a:effectRef idx="0"/>
          <a:fontRef idx="minor"/>
        </p:style>
      </p:sp>
      <p:sp>
        <p:nvSpPr>
          <p:cNvPr id="3249" name="CustomShape 4"/>
          <p:cNvSpPr/>
          <p:nvPr/>
        </p:nvSpPr>
        <p:spPr>
          <a:xfrm>
            <a:off x="3927240" y="4899240"/>
            <a:ext cx="940320" cy="873720"/>
          </a:xfrm>
          <a:prstGeom prst="ellipse">
            <a:avLst/>
          </a:prstGeom>
          <a:solidFill>
            <a:srgbClr val="ffffff"/>
          </a:solidFill>
          <a:ln w="19050">
            <a:solidFill>
              <a:srgbClr val="000000"/>
            </a:solidFill>
            <a:round/>
          </a:ln>
        </p:spPr>
        <p:style>
          <a:lnRef idx="0"/>
          <a:fillRef idx="0"/>
          <a:effectRef idx="0"/>
          <a:fontRef idx="minor"/>
        </p:style>
      </p:sp>
      <p:sp>
        <p:nvSpPr>
          <p:cNvPr id="3250" name="CustomShape 5"/>
          <p:cNvSpPr/>
          <p:nvPr/>
        </p:nvSpPr>
        <p:spPr>
          <a:xfrm>
            <a:off x="4038120" y="5013720"/>
            <a:ext cx="732600" cy="10044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2000" spc="-1" strike="noStrike">
                <a:solidFill>
                  <a:srgbClr val="000000"/>
                </a:solidFill>
                <a:latin typeface="Tahoma"/>
                <a:ea typeface="ＭＳ Ｐゴシック"/>
              </a:rPr>
              <a:t>state</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Tahoma"/>
                <a:ea typeface="ＭＳ Ｐゴシック"/>
              </a:rPr>
              <a:t>1</a:t>
            </a:r>
            <a:endParaRPr b="0" lang="en-US" sz="2000" spc="-1" strike="noStrike">
              <a:latin typeface="Arial"/>
            </a:endParaRPr>
          </a:p>
        </p:txBody>
      </p:sp>
      <p:sp>
        <p:nvSpPr>
          <p:cNvPr id="3251" name="CustomShape 6"/>
          <p:cNvSpPr/>
          <p:nvPr/>
        </p:nvSpPr>
        <p:spPr>
          <a:xfrm>
            <a:off x="4870080" y="4851720"/>
            <a:ext cx="3950280" cy="283320"/>
          </a:xfrm>
          <a:custGeom>
            <a:avLst/>
            <a:gdLst/>
            <a:ahLst/>
            <a:rect l="l" t="t" r="r" b="b"/>
            <a:pathLst>
              <a:path w="1446" h="180">
                <a:moveTo>
                  <a:pt x="0" y="180"/>
                </a:moveTo>
                <a:cubicBezTo>
                  <a:pt x="540" y="30"/>
                  <a:pt x="972" y="0"/>
                  <a:pt x="1446" y="168"/>
                </a:cubicBezTo>
              </a:path>
            </a:pathLst>
          </a:custGeom>
          <a:noFill/>
          <a:ln w="28575">
            <a:solidFill>
              <a:srgbClr val="cc0000"/>
            </a:solidFill>
            <a:round/>
            <a:tailEnd len="med" type="triangle" w="med"/>
          </a:ln>
        </p:spPr>
        <p:style>
          <a:lnRef idx="0"/>
          <a:fillRef idx="0"/>
          <a:effectRef idx="0"/>
          <a:fontRef idx="minor"/>
        </p:style>
      </p:sp>
      <p:sp>
        <p:nvSpPr>
          <p:cNvPr id="3252" name="CustomShape 7"/>
          <p:cNvSpPr/>
          <p:nvPr/>
        </p:nvSpPr>
        <p:spPr>
          <a:xfrm>
            <a:off x="8802360" y="4977720"/>
            <a:ext cx="870480" cy="873720"/>
          </a:xfrm>
          <a:prstGeom prst="ellipse">
            <a:avLst/>
          </a:prstGeom>
          <a:solidFill>
            <a:srgbClr val="000099"/>
          </a:solidFill>
          <a:ln w="0">
            <a:noFill/>
          </a:ln>
        </p:spPr>
        <p:style>
          <a:lnRef idx="0"/>
          <a:fillRef idx="0"/>
          <a:effectRef idx="0"/>
          <a:fontRef idx="minor"/>
        </p:style>
      </p:sp>
      <p:sp>
        <p:nvSpPr>
          <p:cNvPr id="3253" name="CustomShape 8"/>
          <p:cNvSpPr/>
          <p:nvPr/>
        </p:nvSpPr>
        <p:spPr>
          <a:xfrm>
            <a:off x="8737200" y="5004000"/>
            <a:ext cx="883440" cy="873720"/>
          </a:xfrm>
          <a:prstGeom prst="ellipse">
            <a:avLst/>
          </a:prstGeom>
          <a:solidFill>
            <a:srgbClr val="ffffff"/>
          </a:solidFill>
          <a:ln w="19050">
            <a:solidFill>
              <a:srgbClr val="000000"/>
            </a:solidFill>
            <a:round/>
          </a:ln>
        </p:spPr>
        <p:style>
          <a:lnRef idx="0"/>
          <a:fillRef idx="0"/>
          <a:effectRef idx="0"/>
          <a:fontRef idx="minor"/>
        </p:style>
      </p:sp>
      <p:sp>
        <p:nvSpPr>
          <p:cNvPr id="3254" name="CustomShape 9"/>
          <p:cNvSpPr/>
          <p:nvPr/>
        </p:nvSpPr>
        <p:spPr>
          <a:xfrm>
            <a:off x="8758080" y="5112000"/>
            <a:ext cx="822600" cy="6994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Tahoma"/>
                <a:ea typeface="ＭＳ Ｐゴシック"/>
              </a:rPr>
              <a:t>state</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Tahoma"/>
                <a:ea typeface="ＭＳ Ｐゴシック"/>
              </a:rPr>
              <a:t>2</a:t>
            </a:r>
            <a:endParaRPr b="0" lang="en-US" sz="2000" spc="-1" strike="noStrike">
              <a:latin typeface="Arial"/>
            </a:endParaRPr>
          </a:p>
        </p:txBody>
      </p:sp>
      <p:sp>
        <p:nvSpPr>
          <p:cNvPr id="3255" name="CustomShape 10"/>
          <p:cNvSpPr/>
          <p:nvPr/>
        </p:nvSpPr>
        <p:spPr>
          <a:xfrm>
            <a:off x="4875120" y="4216680"/>
            <a:ext cx="360252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cc0000"/>
                </a:solidFill>
                <a:latin typeface="Tahoma"/>
                <a:ea typeface="ＭＳ Ｐゴシック"/>
              </a:rPr>
              <a:t>event causing state transition</a:t>
            </a:r>
            <a:endParaRPr b="0" lang="en-US" sz="1800" spc="-1" strike="noStrike">
              <a:latin typeface="Arial"/>
            </a:endParaRPr>
          </a:p>
        </p:txBody>
      </p:sp>
      <p:sp>
        <p:nvSpPr>
          <p:cNvPr id="3256" name="CustomShape 11"/>
          <p:cNvSpPr/>
          <p:nvPr/>
        </p:nvSpPr>
        <p:spPr>
          <a:xfrm>
            <a:off x="4792680" y="4511880"/>
            <a:ext cx="389052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cc0000"/>
                </a:solidFill>
                <a:latin typeface="Tahoma"/>
                <a:ea typeface="ＭＳ Ｐゴシック"/>
              </a:rPr>
              <a:t>actions taken on state transition</a:t>
            </a:r>
            <a:endParaRPr b="0" lang="en-US" sz="1800" spc="-1" strike="noStrike">
              <a:latin typeface="Arial"/>
            </a:endParaRPr>
          </a:p>
        </p:txBody>
      </p:sp>
      <p:sp>
        <p:nvSpPr>
          <p:cNvPr id="3257" name="Line 12"/>
          <p:cNvSpPr/>
          <p:nvPr/>
        </p:nvSpPr>
        <p:spPr>
          <a:xfrm>
            <a:off x="4993560" y="4565880"/>
            <a:ext cx="3381480" cy="360"/>
          </a:xfrm>
          <a:prstGeom prst="line">
            <a:avLst/>
          </a:prstGeom>
          <a:ln w="28575">
            <a:solidFill>
              <a:srgbClr val="cc0000"/>
            </a:solidFill>
            <a:round/>
          </a:ln>
        </p:spPr>
        <p:style>
          <a:lnRef idx="0"/>
          <a:fillRef idx="0"/>
          <a:effectRef idx="0"/>
          <a:fontRef idx="minor"/>
        </p:style>
      </p:sp>
      <p:sp>
        <p:nvSpPr>
          <p:cNvPr id="3258" name="CustomShape 13"/>
          <p:cNvSpPr/>
          <p:nvPr/>
        </p:nvSpPr>
        <p:spPr>
          <a:xfrm>
            <a:off x="1012320" y="4899240"/>
            <a:ext cx="2769120" cy="1235880"/>
          </a:xfrm>
          <a:prstGeom prst="rect">
            <a:avLst/>
          </a:prstGeom>
          <a:noFill/>
          <a:ln w="0">
            <a:noFill/>
          </a:ln>
        </p:spPr>
        <p:style>
          <a:lnRef idx="0"/>
          <a:fillRef idx="0"/>
          <a:effectRef idx="0"/>
          <a:fontRef idx="minor"/>
        </p:style>
        <p:txBody>
          <a:bodyPr lIns="90000" rIns="90000" tIns="45000" bIns="45000">
            <a:noAutofit/>
          </a:bodyPr>
          <a:p>
            <a:pPr marL="343080" indent="-340560" algn="r">
              <a:lnSpc>
                <a:spcPct val="85000"/>
              </a:lnSpc>
              <a:spcBef>
                <a:spcPts val="360"/>
              </a:spcBef>
              <a:tabLst>
                <a:tab algn="l" pos="0"/>
              </a:tabLst>
            </a:pPr>
            <a:r>
              <a:rPr b="0" lang="en-US" sz="1800" spc="-1" strike="noStrike">
                <a:solidFill>
                  <a:srgbClr val="cc0000"/>
                </a:solidFill>
                <a:latin typeface="Calibri"/>
                <a:ea typeface="ＭＳ Ｐゴシック"/>
              </a:rPr>
              <a:t>state:</a:t>
            </a:r>
            <a:r>
              <a:rPr b="0" lang="en-US" sz="1800" spc="-1" strike="noStrike">
                <a:solidFill>
                  <a:srgbClr val="000000"/>
                </a:solidFill>
                <a:latin typeface="Calibri"/>
                <a:ea typeface="ＭＳ Ｐゴシック"/>
              </a:rPr>
              <a:t> when in this “state” next state uniquely determined by next event</a:t>
            </a:r>
            <a:endParaRPr b="0" lang="en-US" sz="1800" spc="-1" strike="noStrike">
              <a:latin typeface="Arial"/>
            </a:endParaRPr>
          </a:p>
        </p:txBody>
      </p:sp>
      <p:sp>
        <p:nvSpPr>
          <p:cNvPr id="3259" name="CustomShape 14"/>
          <p:cNvSpPr/>
          <p:nvPr/>
        </p:nvSpPr>
        <p:spPr>
          <a:xfrm>
            <a:off x="4269960" y="5775480"/>
            <a:ext cx="92880" cy="578520"/>
          </a:xfrm>
          <a:custGeom>
            <a:avLst/>
            <a:gdLst/>
            <a:ahLst/>
            <a:rect l="l" t="t" r="r" b="b"/>
            <a:pathLst>
              <a:path w="60" h="366">
                <a:moveTo>
                  <a:pt x="48" y="366"/>
                </a:moveTo>
                <a:cubicBezTo>
                  <a:pt x="0" y="204"/>
                  <a:pt x="60" y="55"/>
                  <a:pt x="60" y="0"/>
                </a:cubicBezTo>
              </a:path>
            </a:pathLst>
          </a:custGeom>
          <a:noFill/>
          <a:ln w="28575">
            <a:solidFill>
              <a:srgbClr val="cc0000"/>
            </a:solidFill>
            <a:round/>
            <a:tailEnd len="med" type="triangle" w="med"/>
          </a:ln>
        </p:spPr>
        <p:style>
          <a:lnRef idx="0"/>
          <a:fillRef idx="0"/>
          <a:effectRef idx="0"/>
          <a:fontRef idx="minor"/>
        </p:style>
      </p:sp>
      <p:sp>
        <p:nvSpPr>
          <p:cNvPr id="3260" name="CustomShape 15"/>
          <p:cNvSpPr/>
          <p:nvPr/>
        </p:nvSpPr>
        <p:spPr>
          <a:xfrm flipH="1" flipV="1">
            <a:off x="9411480" y="5810760"/>
            <a:ext cx="92880" cy="578520"/>
          </a:xfrm>
          <a:custGeom>
            <a:avLst/>
            <a:gdLst/>
            <a:ahLst/>
            <a:rect l="l" t="t" r="r" b="b"/>
            <a:pathLst>
              <a:path w="60" h="366">
                <a:moveTo>
                  <a:pt x="48" y="366"/>
                </a:moveTo>
                <a:cubicBezTo>
                  <a:pt x="0" y="204"/>
                  <a:pt x="60" y="55"/>
                  <a:pt x="60" y="0"/>
                </a:cubicBezTo>
              </a:path>
            </a:pathLst>
          </a:custGeom>
          <a:noFill/>
          <a:ln w="28575">
            <a:solidFill>
              <a:srgbClr val="cc0000"/>
            </a:solidFill>
            <a:round/>
            <a:tailEnd len="med" type="triangle" w="med"/>
          </a:ln>
        </p:spPr>
        <p:style>
          <a:lnRef idx="0"/>
          <a:fillRef idx="0"/>
          <a:effectRef idx="0"/>
          <a:fontRef idx="minor"/>
        </p:style>
      </p:sp>
      <p:sp>
        <p:nvSpPr>
          <p:cNvPr id="3261" name="Line 16"/>
          <p:cNvSpPr/>
          <p:nvPr/>
        </p:nvSpPr>
        <p:spPr>
          <a:xfrm>
            <a:off x="4824000" y="5532480"/>
            <a:ext cx="1541160" cy="738360"/>
          </a:xfrm>
          <a:prstGeom prst="line">
            <a:avLst/>
          </a:prstGeom>
          <a:ln w="28575">
            <a:solidFill>
              <a:srgbClr val="cc0000"/>
            </a:solidFill>
            <a:round/>
            <a:tailEnd len="med" type="triangle" w="med"/>
          </a:ln>
        </p:spPr>
        <p:style>
          <a:lnRef idx="0"/>
          <a:fillRef idx="0"/>
          <a:effectRef idx="0"/>
          <a:fontRef idx="minor"/>
        </p:style>
      </p:sp>
      <p:sp>
        <p:nvSpPr>
          <p:cNvPr id="3262" name="CustomShape 17"/>
          <p:cNvSpPr/>
          <p:nvPr/>
        </p:nvSpPr>
        <p:spPr>
          <a:xfrm>
            <a:off x="5516640" y="5312160"/>
            <a:ext cx="83052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cc0000"/>
                </a:solidFill>
                <a:latin typeface="Tahoma"/>
                <a:ea typeface="ＭＳ Ｐゴシック"/>
              </a:rPr>
              <a:t>event</a:t>
            </a:r>
            <a:endParaRPr b="0" lang="en-US" sz="1800" spc="-1" strike="noStrike">
              <a:latin typeface="Arial"/>
            </a:endParaRPr>
          </a:p>
        </p:txBody>
      </p:sp>
      <p:sp>
        <p:nvSpPr>
          <p:cNvPr id="3263" name="CustomShape 18"/>
          <p:cNvSpPr/>
          <p:nvPr/>
        </p:nvSpPr>
        <p:spPr>
          <a:xfrm>
            <a:off x="5464800" y="5616720"/>
            <a:ext cx="100260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cc0000"/>
                </a:solidFill>
                <a:latin typeface="Tahoma"/>
                <a:ea typeface="ＭＳ Ｐゴシック"/>
              </a:rPr>
              <a:t>actions</a:t>
            </a:r>
            <a:endParaRPr b="0" lang="en-US" sz="1800" spc="-1" strike="noStrike">
              <a:latin typeface="Arial"/>
            </a:endParaRPr>
          </a:p>
        </p:txBody>
      </p:sp>
      <p:sp>
        <p:nvSpPr>
          <p:cNvPr id="3264" name="Line 19"/>
          <p:cNvSpPr/>
          <p:nvPr/>
        </p:nvSpPr>
        <p:spPr>
          <a:xfrm>
            <a:off x="5469840" y="5670720"/>
            <a:ext cx="943200" cy="360"/>
          </a:xfrm>
          <a:prstGeom prst="line">
            <a:avLst/>
          </a:prstGeom>
          <a:ln w="28575">
            <a:solidFill>
              <a:srgbClr val="cc0000"/>
            </a:solidFill>
            <a:round/>
          </a:ln>
        </p:spPr>
        <p:style>
          <a:lnRef idx="0"/>
          <a:fillRef idx="0"/>
          <a:effectRef idx="0"/>
          <a:fontRef idx="minor"/>
        </p:style>
      </p:sp>
      <p:sp>
        <p:nvSpPr>
          <p:cNvPr id="3265" name="CustomShape 20"/>
          <p:cNvSpPr/>
          <p:nvPr/>
        </p:nvSpPr>
        <p:spPr>
          <a:xfrm>
            <a:off x="919080" y="3470400"/>
            <a:ext cx="11054160" cy="540360"/>
          </a:xfrm>
          <a:prstGeom prst="rect">
            <a:avLst/>
          </a:prstGeom>
          <a:noFill/>
          <a:ln w="0">
            <a:noFill/>
          </a:ln>
        </p:spPr>
        <p:style>
          <a:lnRef idx="0"/>
          <a:fillRef idx="0"/>
          <a:effectRef idx="0"/>
          <a:fontRef idx="minor"/>
        </p:style>
        <p:txBody>
          <a:bodyPr lIns="90000" rIns="90000" tIns="45000" bIns="45000">
            <a:noAutofit/>
          </a:bodyPr>
          <a:p>
            <a:pPr marL="284040" indent="-281520">
              <a:lnSpc>
                <a:spcPct val="85000"/>
              </a:lnSpc>
              <a:spcBef>
                <a:spcPts val="561"/>
              </a:spcBef>
              <a:buClr>
                <a:srgbClr val="000099"/>
              </a:buClr>
              <a:buFont typeface="Wingdings" charset="2"/>
              <a:buChar char=""/>
            </a:pPr>
            <a:r>
              <a:rPr b="0" lang="en-US" sz="2800" spc="-1" strike="noStrike">
                <a:solidFill>
                  <a:srgbClr val="000000"/>
                </a:solidFill>
                <a:latin typeface="Calibri"/>
                <a:ea typeface="ＭＳ Ｐゴシック"/>
              </a:rPr>
              <a:t>use finite state machines (FSM)  to specify sender, receiver</a:t>
            </a:r>
            <a:endParaRPr b="0" lang="en-US" sz="2800" spc="-1" strike="noStrike">
              <a:latin typeface="Arial"/>
            </a:endParaRPr>
          </a:p>
        </p:txBody>
      </p:sp>
      <p:sp>
        <p:nvSpPr>
          <p:cNvPr id="3266" name="CustomShape 21"/>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96257C85-B6BD-4E29-BE16-A8FEFD84CB80}" type="slidenum">
              <a:rPr b="0" lang="en-US" sz="1100" spc="-1" strike="noStrike">
                <a:solidFill>
                  <a:srgbClr val="404040"/>
                </a:solidFill>
                <a:latin typeface="Calibri"/>
                <a:ea typeface="DejaVu Sans"/>
              </a:rPr>
              <a:t>43</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800" dur="indefinite" restart="never" nodeType="tmRoot">
          <p:childTnLst>
            <p:seq>
              <p:cTn id="801" dur="indefinite" nodeType="mainSeq">
                <p:childTnLst>
                  <p:par>
                    <p:cTn id="802" fill="hold">
                      <p:stCondLst>
                        <p:cond delay="indefinite"/>
                      </p:stCondLst>
                      <p:childTnLst>
                        <p:par>
                          <p:cTn id="803" fill="hold">
                            <p:stCondLst>
                              <p:cond delay="0"/>
                            </p:stCondLst>
                            <p:childTnLst>
                              <p:par>
                                <p:cTn id="804" nodeType="clickEffect" fill="hold" presetClass="entr" presetID="9">
                                  <p:stCondLst>
                                    <p:cond delay="0"/>
                                  </p:stCondLst>
                                  <p:childTnLst>
                                    <p:set>
                                      <p:cBhvr>
                                        <p:cTn id="805" dur="1" fill="hold">
                                          <p:stCondLst>
                                            <p:cond delay="0"/>
                                          </p:stCondLst>
                                        </p:cTn>
                                        <p:tgtEl>
                                          <p:spTgt spid="3248"/>
                                        </p:tgtEl>
                                        <p:attrNameLst>
                                          <p:attrName>style.visibility</p:attrName>
                                        </p:attrNameLst>
                                      </p:cBhvr>
                                      <p:to>
                                        <p:strVal val="visible"/>
                                      </p:to>
                                    </p:set>
                                    <p:animEffect filter="dissolve" transition="in">
                                      <p:cBhvr additive="repl">
                                        <p:cTn id="806" dur="500"/>
                                        <p:tgtEl>
                                          <p:spTgt spid="3248"/>
                                        </p:tgtEl>
                                      </p:cBhvr>
                                    </p:animEffect>
                                  </p:childTnLst>
                                </p:cTn>
                              </p:par>
                              <p:par>
                                <p:cTn id="807" nodeType="withEffect" fill="hold" presetClass="entr" presetID="9">
                                  <p:stCondLst>
                                    <p:cond delay="0"/>
                                  </p:stCondLst>
                                  <p:childTnLst>
                                    <p:set>
                                      <p:cBhvr>
                                        <p:cTn id="808" dur="1" fill="hold">
                                          <p:stCondLst>
                                            <p:cond delay="0"/>
                                          </p:stCondLst>
                                        </p:cTn>
                                        <p:tgtEl>
                                          <p:spTgt spid="3249"/>
                                        </p:tgtEl>
                                        <p:attrNameLst>
                                          <p:attrName>style.visibility</p:attrName>
                                        </p:attrNameLst>
                                      </p:cBhvr>
                                      <p:to>
                                        <p:strVal val="visible"/>
                                      </p:to>
                                    </p:set>
                                    <p:animEffect filter="dissolve" transition="in">
                                      <p:cBhvr additive="repl">
                                        <p:cTn id="809" dur="500"/>
                                        <p:tgtEl>
                                          <p:spTgt spid="3249"/>
                                        </p:tgtEl>
                                      </p:cBhvr>
                                    </p:animEffect>
                                  </p:childTnLst>
                                </p:cTn>
                              </p:par>
                              <p:par>
                                <p:cTn id="810" nodeType="withEffect" fill="hold" presetClass="entr" presetID="9">
                                  <p:stCondLst>
                                    <p:cond delay="0"/>
                                  </p:stCondLst>
                                  <p:childTnLst>
                                    <p:set>
                                      <p:cBhvr>
                                        <p:cTn id="811" dur="1" fill="hold">
                                          <p:stCondLst>
                                            <p:cond delay="0"/>
                                          </p:stCondLst>
                                        </p:cTn>
                                        <p:tgtEl>
                                          <p:spTgt spid="3250"/>
                                        </p:tgtEl>
                                        <p:attrNameLst>
                                          <p:attrName>style.visibility</p:attrName>
                                        </p:attrNameLst>
                                      </p:cBhvr>
                                      <p:to>
                                        <p:strVal val="visible"/>
                                      </p:to>
                                    </p:set>
                                    <p:animEffect filter="dissolve" transition="in">
                                      <p:cBhvr additive="repl">
                                        <p:cTn id="812" dur="500"/>
                                        <p:tgtEl>
                                          <p:spTgt spid="3250"/>
                                        </p:tgtEl>
                                      </p:cBhvr>
                                    </p:animEffect>
                                  </p:childTnLst>
                                </p:cTn>
                              </p:par>
                              <p:par>
                                <p:cTn id="813" nodeType="withEffect" fill="hold" presetClass="entr" presetID="9">
                                  <p:stCondLst>
                                    <p:cond delay="0"/>
                                  </p:stCondLst>
                                  <p:childTnLst>
                                    <p:set>
                                      <p:cBhvr>
                                        <p:cTn id="814" dur="1" fill="hold">
                                          <p:stCondLst>
                                            <p:cond delay="0"/>
                                          </p:stCondLst>
                                        </p:cTn>
                                        <p:tgtEl>
                                          <p:spTgt spid="3251"/>
                                        </p:tgtEl>
                                        <p:attrNameLst>
                                          <p:attrName>style.visibility</p:attrName>
                                        </p:attrNameLst>
                                      </p:cBhvr>
                                      <p:to>
                                        <p:strVal val="visible"/>
                                      </p:to>
                                    </p:set>
                                    <p:animEffect filter="dissolve" transition="in">
                                      <p:cBhvr additive="repl">
                                        <p:cTn id="815" dur="500"/>
                                        <p:tgtEl>
                                          <p:spTgt spid="3251"/>
                                        </p:tgtEl>
                                      </p:cBhvr>
                                    </p:animEffect>
                                  </p:childTnLst>
                                </p:cTn>
                              </p:par>
                              <p:par>
                                <p:cTn id="816" nodeType="withEffect" fill="hold" presetClass="entr" presetID="9">
                                  <p:stCondLst>
                                    <p:cond delay="0"/>
                                  </p:stCondLst>
                                  <p:childTnLst>
                                    <p:set>
                                      <p:cBhvr>
                                        <p:cTn id="817" dur="1" fill="hold">
                                          <p:stCondLst>
                                            <p:cond delay="0"/>
                                          </p:stCondLst>
                                        </p:cTn>
                                        <p:tgtEl>
                                          <p:spTgt spid="3252"/>
                                        </p:tgtEl>
                                        <p:attrNameLst>
                                          <p:attrName>style.visibility</p:attrName>
                                        </p:attrNameLst>
                                      </p:cBhvr>
                                      <p:to>
                                        <p:strVal val="visible"/>
                                      </p:to>
                                    </p:set>
                                    <p:animEffect filter="dissolve" transition="in">
                                      <p:cBhvr additive="repl">
                                        <p:cTn id="818" dur="500"/>
                                        <p:tgtEl>
                                          <p:spTgt spid="3252"/>
                                        </p:tgtEl>
                                      </p:cBhvr>
                                    </p:animEffect>
                                  </p:childTnLst>
                                </p:cTn>
                              </p:par>
                              <p:par>
                                <p:cTn id="819" nodeType="withEffect" fill="hold" presetClass="entr" presetID="9">
                                  <p:stCondLst>
                                    <p:cond delay="0"/>
                                  </p:stCondLst>
                                  <p:childTnLst>
                                    <p:set>
                                      <p:cBhvr>
                                        <p:cTn id="820" dur="1" fill="hold">
                                          <p:stCondLst>
                                            <p:cond delay="0"/>
                                          </p:stCondLst>
                                        </p:cTn>
                                        <p:tgtEl>
                                          <p:spTgt spid="3253"/>
                                        </p:tgtEl>
                                        <p:attrNameLst>
                                          <p:attrName>style.visibility</p:attrName>
                                        </p:attrNameLst>
                                      </p:cBhvr>
                                      <p:to>
                                        <p:strVal val="visible"/>
                                      </p:to>
                                    </p:set>
                                    <p:animEffect filter="dissolve" transition="in">
                                      <p:cBhvr additive="repl">
                                        <p:cTn id="821" dur="500"/>
                                        <p:tgtEl>
                                          <p:spTgt spid="3253"/>
                                        </p:tgtEl>
                                      </p:cBhvr>
                                    </p:animEffect>
                                  </p:childTnLst>
                                </p:cTn>
                              </p:par>
                              <p:par>
                                <p:cTn id="822" nodeType="withEffect" fill="hold" presetClass="entr" presetID="9">
                                  <p:stCondLst>
                                    <p:cond delay="0"/>
                                  </p:stCondLst>
                                  <p:childTnLst>
                                    <p:set>
                                      <p:cBhvr>
                                        <p:cTn id="823" dur="1" fill="hold">
                                          <p:stCondLst>
                                            <p:cond delay="0"/>
                                          </p:stCondLst>
                                        </p:cTn>
                                        <p:tgtEl>
                                          <p:spTgt spid="3254"/>
                                        </p:tgtEl>
                                        <p:attrNameLst>
                                          <p:attrName>style.visibility</p:attrName>
                                        </p:attrNameLst>
                                      </p:cBhvr>
                                      <p:to>
                                        <p:strVal val="visible"/>
                                      </p:to>
                                    </p:set>
                                    <p:animEffect filter="dissolve" transition="in">
                                      <p:cBhvr additive="repl">
                                        <p:cTn id="824" dur="500"/>
                                        <p:tgtEl>
                                          <p:spTgt spid="3254"/>
                                        </p:tgtEl>
                                      </p:cBhvr>
                                    </p:animEffect>
                                  </p:childTnLst>
                                </p:cTn>
                              </p:par>
                              <p:par>
                                <p:cTn id="825" nodeType="withEffect" fill="hold" presetClass="entr" presetID="9">
                                  <p:stCondLst>
                                    <p:cond delay="0"/>
                                  </p:stCondLst>
                                  <p:childTnLst>
                                    <p:set>
                                      <p:cBhvr>
                                        <p:cTn id="826" dur="1" fill="hold">
                                          <p:stCondLst>
                                            <p:cond delay="0"/>
                                          </p:stCondLst>
                                        </p:cTn>
                                        <p:tgtEl>
                                          <p:spTgt spid="3255"/>
                                        </p:tgtEl>
                                        <p:attrNameLst>
                                          <p:attrName>style.visibility</p:attrName>
                                        </p:attrNameLst>
                                      </p:cBhvr>
                                      <p:to>
                                        <p:strVal val="visible"/>
                                      </p:to>
                                    </p:set>
                                    <p:animEffect filter="dissolve" transition="in">
                                      <p:cBhvr additive="repl">
                                        <p:cTn id="827" dur="500"/>
                                        <p:tgtEl>
                                          <p:spTgt spid="3255"/>
                                        </p:tgtEl>
                                      </p:cBhvr>
                                    </p:animEffect>
                                  </p:childTnLst>
                                </p:cTn>
                              </p:par>
                              <p:par>
                                <p:cTn id="828" nodeType="withEffect" fill="hold" presetClass="entr" presetID="9">
                                  <p:stCondLst>
                                    <p:cond delay="0"/>
                                  </p:stCondLst>
                                  <p:childTnLst>
                                    <p:set>
                                      <p:cBhvr>
                                        <p:cTn id="829" dur="1" fill="hold">
                                          <p:stCondLst>
                                            <p:cond delay="0"/>
                                          </p:stCondLst>
                                        </p:cTn>
                                        <p:tgtEl>
                                          <p:spTgt spid="3256"/>
                                        </p:tgtEl>
                                        <p:attrNameLst>
                                          <p:attrName>style.visibility</p:attrName>
                                        </p:attrNameLst>
                                      </p:cBhvr>
                                      <p:to>
                                        <p:strVal val="visible"/>
                                      </p:to>
                                    </p:set>
                                    <p:animEffect filter="dissolve" transition="in">
                                      <p:cBhvr additive="repl">
                                        <p:cTn id="830" dur="500"/>
                                        <p:tgtEl>
                                          <p:spTgt spid="3256"/>
                                        </p:tgtEl>
                                      </p:cBhvr>
                                    </p:animEffect>
                                  </p:childTnLst>
                                </p:cTn>
                              </p:par>
                              <p:par>
                                <p:cTn id="831" nodeType="withEffect" fill="hold" presetClass="entr" presetID="9">
                                  <p:stCondLst>
                                    <p:cond delay="0"/>
                                  </p:stCondLst>
                                  <p:childTnLst>
                                    <p:set>
                                      <p:cBhvr>
                                        <p:cTn id="832" dur="1" fill="hold">
                                          <p:stCondLst>
                                            <p:cond delay="0"/>
                                          </p:stCondLst>
                                        </p:cTn>
                                        <p:tgtEl>
                                          <p:spTgt spid="3257"/>
                                        </p:tgtEl>
                                        <p:attrNameLst>
                                          <p:attrName>style.visibility</p:attrName>
                                        </p:attrNameLst>
                                      </p:cBhvr>
                                      <p:to>
                                        <p:strVal val="visible"/>
                                      </p:to>
                                    </p:set>
                                    <p:animEffect filter="dissolve" transition="in">
                                      <p:cBhvr additive="repl">
                                        <p:cTn id="833" dur="500"/>
                                        <p:tgtEl>
                                          <p:spTgt spid="3257"/>
                                        </p:tgtEl>
                                      </p:cBhvr>
                                    </p:animEffect>
                                  </p:childTnLst>
                                </p:cTn>
                              </p:par>
                              <p:par>
                                <p:cTn id="834" nodeType="withEffect" fill="hold" presetClass="entr" presetID="9">
                                  <p:stCondLst>
                                    <p:cond delay="0"/>
                                  </p:stCondLst>
                                  <p:childTnLst>
                                    <p:set>
                                      <p:cBhvr>
                                        <p:cTn id="835" dur="1" fill="hold">
                                          <p:stCondLst>
                                            <p:cond delay="0"/>
                                          </p:stCondLst>
                                        </p:cTn>
                                        <p:tgtEl>
                                          <p:spTgt spid="3258"/>
                                        </p:tgtEl>
                                        <p:attrNameLst>
                                          <p:attrName>style.visibility</p:attrName>
                                        </p:attrNameLst>
                                      </p:cBhvr>
                                      <p:to>
                                        <p:strVal val="visible"/>
                                      </p:to>
                                    </p:set>
                                    <p:animEffect filter="dissolve" transition="in">
                                      <p:cBhvr additive="repl">
                                        <p:cTn id="836" dur="500"/>
                                        <p:tgtEl>
                                          <p:spTgt spid="3258"/>
                                        </p:tgtEl>
                                      </p:cBhvr>
                                    </p:animEffect>
                                  </p:childTnLst>
                                </p:cTn>
                              </p:par>
                              <p:par>
                                <p:cTn id="837" nodeType="withEffect" fill="hold" presetClass="entr" presetID="9">
                                  <p:stCondLst>
                                    <p:cond delay="0"/>
                                  </p:stCondLst>
                                  <p:childTnLst>
                                    <p:set>
                                      <p:cBhvr>
                                        <p:cTn id="838" dur="1" fill="hold">
                                          <p:stCondLst>
                                            <p:cond delay="0"/>
                                          </p:stCondLst>
                                        </p:cTn>
                                        <p:tgtEl>
                                          <p:spTgt spid="3259"/>
                                        </p:tgtEl>
                                        <p:attrNameLst>
                                          <p:attrName>style.visibility</p:attrName>
                                        </p:attrNameLst>
                                      </p:cBhvr>
                                      <p:to>
                                        <p:strVal val="visible"/>
                                      </p:to>
                                    </p:set>
                                    <p:animEffect filter="dissolve" transition="in">
                                      <p:cBhvr additive="repl">
                                        <p:cTn id="839" dur="500"/>
                                        <p:tgtEl>
                                          <p:spTgt spid="3259"/>
                                        </p:tgtEl>
                                      </p:cBhvr>
                                    </p:animEffect>
                                  </p:childTnLst>
                                </p:cTn>
                              </p:par>
                              <p:par>
                                <p:cTn id="840" nodeType="withEffect" fill="hold" presetClass="entr" presetID="9">
                                  <p:stCondLst>
                                    <p:cond delay="0"/>
                                  </p:stCondLst>
                                  <p:childTnLst>
                                    <p:set>
                                      <p:cBhvr>
                                        <p:cTn id="841" dur="1" fill="hold">
                                          <p:stCondLst>
                                            <p:cond delay="0"/>
                                          </p:stCondLst>
                                        </p:cTn>
                                        <p:tgtEl>
                                          <p:spTgt spid="3260"/>
                                        </p:tgtEl>
                                        <p:attrNameLst>
                                          <p:attrName>style.visibility</p:attrName>
                                        </p:attrNameLst>
                                      </p:cBhvr>
                                      <p:to>
                                        <p:strVal val="visible"/>
                                      </p:to>
                                    </p:set>
                                    <p:animEffect filter="dissolve" transition="in">
                                      <p:cBhvr additive="repl">
                                        <p:cTn id="842" dur="500"/>
                                        <p:tgtEl>
                                          <p:spTgt spid="3260"/>
                                        </p:tgtEl>
                                      </p:cBhvr>
                                    </p:animEffect>
                                  </p:childTnLst>
                                </p:cTn>
                              </p:par>
                              <p:par>
                                <p:cTn id="843" nodeType="withEffect" fill="hold" presetClass="entr" presetID="9">
                                  <p:stCondLst>
                                    <p:cond delay="0"/>
                                  </p:stCondLst>
                                  <p:childTnLst>
                                    <p:set>
                                      <p:cBhvr>
                                        <p:cTn id="844" dur="1" fill="hold">
                                          <p:stCondLst>
                                            <p:cond delay="0"/>
                                          </p:stCondLst>
                                        </p:cTn>
                                        <p:tgtEl>
                                          <p:spTgt spid="3261"/>
                                        </p:tgtEl>
                                        <p:attrNameLst>
                                          <p:attrName>style.visibility</p:attrName>
                                        </p:attrNameLst>
                                      </p:cBhvr>
                                      <p:to>
                                        <p:strVal val="visible"/>
                                      </p:to>
                                    </p:set>
                                    <p:animEffect filter="dissolve" transition="in">
                                      <p:cBhvr additive="repl">
                                        <p:cTn id="845" dur="500"/>
                                        <p:tgtEl>
                                          <p:spTgt spid="3261"/>
                                        </p:tgtEl>
                                      </p:cBhvr>
                                    </p:animEffect>
                                  </p:childTnLst>
                                </p:cTn>
                              </p:par>
                              <p:par>
                                <p:cTn id="846" nodeType="withEffect" fill="hold" presetClass="entr" presetID="9">
                                  <p:stCondLst>
                                    <p:cond delay="0"/>
                                  </p:stCondLst>
                                  <p:childTnLst>
                                    <p:set>
                                      <p:cBhvr>
                                        <p:cTn id="847" dur="1" fill="hold">
                                          <p:stCondLst>
                                            <p:cond delay="0"/>
                                          </p:stCondLst>
                                        </p:cTn>
                                        <p:tgtEl>
                                          <p:spTgt spid="3262"/>
                                        </p:tgtEl>
                                        <p:attrNameLst>
                                          <p:attrName>style.visibility</p:attrName>
                                        </p:attrNameLst>
                                      </p:cBhvr>
                                      <p:to>
                                        <p:strVal val="visible"/>
                                      </p:to>
                                    </p:set>
                                    <p:animEffect filter="dissolve" transition="in">
                                      <p:cBhvr additive="repl">
                                        <p:cTn id="848" dur="500"/>
                                        <p:tgtEl>
                                          <p:spTgt spid="3262"/>
                                        </p:tgtEl>
                                      </p:cBhvr>
                                    </p:animEffect>
                                  </p:childTnLst>
                                </p:cTn>
                              </p:par>
                              <p:par>
                                <p:cTn id="849" nodeType="withEffect" fill="hold" presetClass="entr" presetID="9">
                                  <p:stCondLst>
                                    <p:cond delay="0"/>
                                  </p:stCondLst>
                                  <p:childTnLst>
                                    <p:set>
                                      <p:cBhvr>
                                        <p:cTn id="850" dur="1" fill="hold">
                                          <p:stCondLst>
                                            <p:cond delay="0"/>
                                          </p:stCondLst>
                                        </p:cTn>
                                        <p:tgtEl>
                                          <p:spTgt spid="3263"/>
                                        </p:tgtEl>
                                        <p:attrNameLst>
                                          <p:attrName>style.visibility</p:attrName>
                                        </p:attrNameLst>
                                      </p:cBhvr>
                                      <p:to>
                                        <p:strVal val="visible"/>
                                      </p:to>
                                    </p:set>
                                    <p:animEffect filter="dissolve" transition="in">
                                      <p:cBhvr additive="repl">
                                        <p:cTn id="851" dur="500"/>
                                        <p:tgtEl>
                                          <p:spTgt spid="3263"/>
                                        </p:tgtEl>
                                      </p:cBhvr>
                                    </p:animEffect>
                                  </p:childTnLst>
                                </p:cTn>
                              </p:par>
                              <p:par>
                                <p:cTn id="852" nodeType="withEffect" fill="hold" presetClass="entr" presetID="9">
                                  <p:stCondLst>
                                    <p:cond delay="0"/>
                                  </p:stCondLst>
                                  <p:childTnLst>
                                    <p:set>
                                      <p:cBhvr>
                                        <p:cTn id="853" dur="1" fill="hold">
                                          <p:stCondLst>
                                            <p:cond delay="0"/>
                                          </p:stCondLst>
                                        </p:cTn>
                                        <p:tgtEl>
                                          <p:spTgt spid="3264"/>
                                        </p:tgtEl>
                                        <p:attrNameLst>
                                          <p:attrName>style.visibility</p:attrName>
                                        </p:attrNameLst>
                                      </p:cBhvr>
                                      <p:to>
                                        <p:strVal val="visible"/>
                                      </p:to>
                                    </p:set>
                                    <p:animEffect filter="dissolve" transition="in">
                                      <p:cBhvr additive="repl">
                                        <p:cTn id="854" dur="500"/>
                                        <p:tgtEl>
                                          <p:spTgt spid="3264"/>
                                        </p:tgtEl>
                                      </p:cBhvr>
                                    </p:animEffect>
                                  </p:childTnLst>
                                </p:cTn>
                              </p:par>
                              <p:par>
                                <p:cTn id="855" nodeType="withEffect" fill="hold" presetClass="entr" presetID="9">
                                  <p:stCondLst>
                                    <p:cond delay="0"/>
                                  </p:stCondLst>
                                  <p:childTnLst>
                                    <p:set>
                                      <p:cBhvr>
                                        <p:cTn id="856" dur="1" fill="hold">
                                          <p:stCondLst>
                                            <p:cond delay="0"/>
                                          </p:stCondLst>
                                        </p:cTn>
                                        <p:tgtEl>
                                          <p:spTgt spid="3265"/>
                                        </p:tgtEl>
                                        <p:attrNameLst>
                                          <p:attrName>style.visibility</p:attrName>
                                        </p:attrNameLst>
                                      </p:cBhvr>
                                      <p:to>
                                        <p:strVal val="visible"/>
                                      </p:to>
                                    </p:set>
                                    <p:animEffect filter="dissolve" transition="in">
                                      <p:cBhvr additive="repl">
                                        <p:cTn id="857" dur="500"/>
                                        <p:tgtEl>
                                          <p:spTgt spid="3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7"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51000"/>
          </a:bodyPr>
          <a:p>
            <a:pPr>
              <a:lnSpc>
                <a:spcPct val="90000"/>
              </a:lnSpc>
            </a:pPr>
            <a:r>
              <a:rPr b="1" lang="en-US" sz="4800" spc="-1" strike="noStrike">
                <a:solidFill>
                  <a:srgbClr val="0000a3"/>
                </a:solidFill>
                <a:latin typeface="Calibri Light"/>
                <a:ea typeface="DejaVu Sans"/>
              </a:rPr>
              <a:t>rdt1.0: </a:t>
            </a:r>
            <a:r>
              <a:rPr b="1" lang="en-US" sz="4400" spc="-1" strike="noStrike">
                <a:solidFill>
                  <a:srgbClr val="0000a3"/>
                </a:solidFill>
                <a:latin typeface="Calibri Light"/>
                <a:ea typeface="DejaVu Sans"/>
              </a:rPr>
              <a:t>reliable transfer over a reliable channel</a:t>
            </a:r>
            <a:endParaRPr b="0" lang="en-US" sz="4400" spc="-1" strike="noStrike">
              <a:latin typeface="Arial"/>
            </a:endParaRPr>
          </a:p>
        </p:txBody>
      </p:sp>
      <p:sp>
        <p:nvSpPr>
          <p:cNvPr id="3268" name="CustomShape 2"/>
          <p:cNvSpPr/>
          <p:nvPr/>
        </p:nvSpPr>
        <p:spPr>
          <a:xfrm>
            <a:off x="798840" y="1370520"/>
            <a:ext cx="7893720" cy="301680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buClr>
                <a:srgbClr val="0000a3"/>
              </a:buClr>
              <a:buFont typeface="Wingdings" charset="2"/>
              <a:buChar char=""/>
            </a:pPr>
            <a:r>
              <a:rPr b="0" lang="en-US" sz="2800" spc="-1" strike="noStrike">
                <a:solidFill>
                  <a:srgbClr val="000000"/>
                </a:solidFill>
                <a:latin typeface="Calibri"/>
                <a:ea typeface="DejaVu Sans"/>
              </a:rPr>
              <a:t>underlying channel perfectly reliable</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DejaVu Sans"/>
              </a:rPr>
              <a:t>no bit errors</a:t>
            </a:r>
            <a:endParaRPr b="0" lang="en-US" sz="24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DejaVu Sans"/>
              </a:rPr>
              <a:t>no loss of packets</a:t>
            </a:r>
            <a:endParaRPr b="0" lang="en-US" sz="2400" spc="-1" strike="noStrike">
              <a:latin typeface="Arial"/>
            </a:endParaRPr>
          </a:p>
        </p:txBody>
      </p:sp>
      <p:sp>
        <p:nvSpPr>
          <p:cNvPr id="3269" name="CustomShape 3"/>
          <p:cNvSpPr/>
          <p:nvPr/>
        </p:nvSpPr>
        <p:spPr>
          <a:xfrm>
            <a:off x="2850840" y="4627080"/>
            <a:ext cx="608760" cy="1024560"/>
          </a:xfrm>
          <a:custGeom>
            <a:avLst/>
            <a:gdLst/>
            <a:ahLst/>
            <a:rect l="l" t="t" r="r" b="b"/>
            <a:pathLst>
              <a:path w="735" h="1080">
                <a:moveTo>
                  <a:pt x="0" y="195"/>
                </a:moveTo>
                <a:cubicBezTo>
                  <a:pt x="690" y="0"/>
                  <a:pt x="735" y="1080"/>
                  <a:pt x="0" y="855"/>
                </a:cubicBezTo>
              </a:path>
            </a:pathLst>
          </a:custGeom>
          <a:noFill/>
          <a:ln w="19050">
            <a:solidFill>
              <a:srgbClr val="000000"/>
            </a:solidFill>
            <a:round/>
            <a:tailEnd len="med" type="triangle" w="med"/>
          </a:ln>
        </p:spPr>
        <p:style>
          <a:lnRef idx="0"/>
          <a:fillRef idx="0"/>
          <a:effectRef idx="0"/>
          <a:fontRef idx="minor"/>
        </p:style>
      </p:sp>
      <p:sp>
        <p:nvSpPr>
          <p:cNvPr id="3270" name="CustomShape 4"/>
          <p:cNvSpPr/>
          <p:nvPr/>
        </p:nvSpPr>
        <p:spPr>
          <a:xfrm>
            <a:off x="3251520" y="5047920"/>
            <a:ext cx="2680200" cy="59580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packet = make_pkt(data)</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udt_send(packet)</a:t>
            </a:r>
            <a:endParaRPr b="0" lang="en-US" sz="1600" spc="-1" strike="noStrike">
              <a:latin typeface="Arial"/>
            </a:endParaRPr>
          </a:p>
        </p:txBody>
      </p:sp>
      <p:grpSp>
        <p:nvGrpSpPr>
          <p:cNvPr id="3271" name="Group 5"/>
          <p:cNvGrpSpPr/>
          <p:nvPr/>
        </p:nvGrpSpPr>
        <p:grpSpPr>
          <a:xfrm>
            <a:off x="3261960" y="4671360"/>
            <a:ext cx="2253240" cy="426240"/>
            <a:chOff x="3261960" y="4671360"/>
            <a:chExt cx="2253240" cy="426240"/>
          </a:xfrm>
        </p:grpSpPr>
        <p:sp>
          <p:nvSpPr>
            <p:cNvPr id="3272" name="CustomShape 6"/>
            <p:cNvSpPr/>
            <p:nvPr/>
          </p:nvSpPr>
          <p:spPr>
            <a:xfrm>
              <a:off x="3261960" y="4671360"/>
              <a:ext cx="2253240" cy="4262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rdt_send(data)</a:t>
              </a:r>
              <a:endParaRPr b="0" lang="en-US" sz="1600" spc="-1" strike="noStrike">
                <a:latin typeface="Arial"/>
              </a:endParaRPr>
            </a:p>
          </p:txBody>
        </p:sp>
        <p:sp>
          <p:nvSpPr>
            <p:cNvPr id="3273" name="Line 7"/>
            <p:cNvSpPr/>
            <p:nvPr/>
          </p:nvSpPr>
          <p:spPr>
            <a:xfrm>
              <a:off x="3361680" y="5014080"/>
              <a:ext cx="1297080" cy="360"/>
            </a:xfrm>
            <a:prstGeom prst="line">
              <a:avLst/>
            </a:prstGeom>
            <a:ln w="19050">
              <a:solidFill>
                <a:srgbClr val="000000"/>
              </a:solidFill>
              <a:round/>
            </a:ln>
          </p:spPr>
          <p:style>
            <a:lnRef idx="0"/>
            <a:fillRef idx="0"/>
            <a:effectRef idx="0"/>
            <a:fontRef idx="minor"/>
          </p:style>
        </p:sp>
      </p:grpSp>
      <p:sp>
        <p:nvSpPr>
          <p:cNvPr id="3274" name="CustomShape 8"/>
          <p:cNvSpPr/>
          <p:nvPr/>
        </p:nvSpPr>
        <p:spPr>
          <a:xfrm>
            <a:off x="9581400" y="5063400"/>
            <a:ext cx="2485080" cy="4262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extract (packet,data)</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deliver_data(data)</a:t>
            </a:r>
            <a:endParaRPr b="0" lang="en-US" sz="1600" spc="-1" strike="noStrike">
              <a:latin typeface="Arial"/>
            </a:endParaRPr>
          </a:p>
        </p:txBody>
      </p:sp>
      <p:sp>
        <p:nvSpPr>
          <p:cNvPr id="3275" name="CustomShape 9"/>
          <p:cNvSpPr/>
          <p:nvPr/>
        </p:nvSpPr>
        <p:spPr>
          <a:xfrm>
            <a:off x="9172080" y="4666320"/>
            <a:ext cx="608760" cy="1024560"/>
          </a:xfrm>
          <a:custGeom>
            <a:avLst/>
            <a:gdLst/>
            <a:ahLst/>
            <a:rect l="l" t="t" r="r" b="b"/>
            <a:pathLst>
              <a:path w="735" h="1080">
                <a:moveTo>
                  <a:pt x="0" y="195"/>
                </a:moveTo>
                <a:cubicBezTo>
                  <a:pt x="690" y="0"/>
                  <a:pt x="735" y="1080"/>
                  <a:pt x="0" y="855"/>
                </a:cubicBezTo>
              </a:path>
            </a:pathLst>
          </a:custGeom>
          <a:noFill/>
          <a:ln w="19050">
            <a:solidFill>
              <a:srgbClr val="000000"/>
            </a:solidFill>
            <a:round/>
            <a:tailEnd len="med" type="triangle" w="med"/>
          </a:ln>
        </p:spPr>
        <p:style>
          <a:lnRef idx="0"/>
          <a:fillRef idx="0"/>
          <a:effectRef idx="0"/>
          <a:fontRef idx="minor"/>
        </p:style>
      </p:sp>
      <p:grpSp>
        <p:nvGrpSpPr>
          <p:cNvPr id="3276" name="Group 10"/>
          <p:cNvGrpSpPr/>
          <p:nvPr/>
        </p:nvGrpSpPr>
        <p:grpSpPr>
          <a:xfrm>
            <a:off x="9600840" y="4742640"/>
            <a:ext cx="1532880" cy="333000"/>
            <a:chOff x="9600840" y="4742640"/>
            <a:chExt cx="1532880" cy="333000"/>
          </a:xfrm>
        </p:grpSpPr>
        <p:sp>
          <p:nvSpPr>
            <p:cNvPr id="3277" name="Line 11"/>
            <p:cNvSpPr/>
            <p:nvPr/>
          </p:nvSpPr>
          <p:spPr>
            <a:xfrm>
              <a:off x="9682920" y="5066280"/>
              <a:ext cx="1297080" cy="360"/>
            </a:xfrm>
            <a:prstGeom prst="line">
              <a:avLst/>
            </a:prstGeom>
            <a:ln w="19050">
              <a:solidFill>
                <a:srgbClr val="000000"/>
              </a:solidFill>
              <a:round/>
            </a:ln>
          </p:spPr>
          <p:style>
            <a:lnRef idx="0"/>
            <a:fillRef idx="0"/>
            <a:effectRef idx="0"/>
            <a:fontRef idx="minor"/>
          </p:style>
        </p:sp>
        <p:sp>
          <p:nvSpPr>
            <p:cNvPr id="3278" name="CustomShape 12"/>
            <p:cNvSpPr/>
            <p:nvPr/>
          </p:nvSpPr>
          <p:spPr>
            <a:xfrm>
              <a:off x="9600840" y="4742640"/>
              <a:ext cx="15328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rdt_rcv(packet)</a:t>
              </a:r>
              <a:endParaRPr b="0" lang="en-US" sz="1600" spc="-1" strike="noStrike">
                <a:latin typeface="Arial"/>
              </a:endParaRPr>
            </a:p>
          </p:txBody>
        </p:sp>
      </p:grpSp>
      <p:grpSp>
        <p:nvGrpSpPr>
          <p:cNvPr id="3279" name="Group 13"/>
          <p:cNvGrpSpPr/>
          <p:nvPr/>
        </p:nvGrpSpPr>
        <p:grpSpPr>
          <a:xfrm>
            <a:off x="6726600" y="4665960"/>
            <a:ext cx="2579400" cy="1024920"/>
            <a:chOff x="6726600" y="4665960"/>
            <a:chExt cx="2579400" cy="1024920"/>
          </a:xfrm>
        </p:grpSpPr>
        <p:sp>
          <p:nvSpPr>
            <p:cNvPr id="3280" name="CustomShape 14"/>
            <p:cNvSpPr/>
            <p:nvPr/>
          </p:nvSpPr>
          <p:spPr>
            <a:xfrm>
              <a:off x="8273520" y="4682160"/>
              <a:ext cx="953280" cy="1008720"/>
            </a:xfrm>
            <a:prstGeom prst="ellipse">
              <a:avLst/>
            </a:prstGeom>
            <a:solidFill>
              <a:srgbClr val="ffffff"/>
            </a:solidFill>
            <a:ln w="19050">
              <a:solidFill>
                <a:srgbClr val="000000"/>
              </a:solidFill>
              <a:round/>
            </a:ln>
          </p:spPr>
          <p:style>
            <a:lnRef idx="0"/>
            <a:fillRef idx="0"/>
            <a:effectRef idx="0"/>
            <a:fontRef idx="minor"/>
          </p:style>
        </p:sp>
        <p:sp>
          <p:nvSpPr>
            <p:cNvPr id="3281" name="CustomShape 15"/>
            <p:cNvSpPr/>
            <p:nvPr/>
          </p:nvSpPr>
          <p:spPr>
            <a:xfrm>
              <a:off x="8209800" y="4767840"/>
              <a:ext cx="1096200" cy="91044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600" spc="-1" strike="noStrike">
                  <a:solidFill>
                    <a:srgbClr val="000000"/>
                  </a:solidFill>
                  <a:latin typeface="Arial"/>
                  <a:ea typeface="ＭＳ Ｐゴシック"/>
                </a:rPr>
                <a:t>Wait for call from below</a:t>
              </a:r>
              <a:endParaRPr b="0" lang="en-US" sz="1600" spc="-1" strike="noStrike">
                <a:latin typeface="Arial"/>
              </a:endParaRPr>
            </a:p>
          </p:txBody>
        </p:sp>
        <p:sp>
          <p:nvSpPr>
            <p:cNvPr id="3282" name="Line 16"/>
            <p:cNvSpPr/>
            <p:nvPr/>
          </p:nvSpPr>
          <p:spPr>
            <a:xfrm>
              <a:off x="7949520" y="4665960"/>
              <a:ext cx="385560" cy="242640"/>
            </a:xfrm>
            <a:prstGeom prst="line">
              <a:avLst/>
            </a:prstGeom>
            <a:ln w="9525">
              <a:solidFill>
                <a:srgbClr val="000000"/>
              </a:solidFill>
              <a:prstDash val="dash"/>
              <a:round/>
              <a:tailEnd len="med" type="triangle" w="med"/>
            </a:ln>
          </p:spPr>
          <p:style>
            <a:lnRef idx="0"/>
            <a:fillRef idx="0"/>
            <a:effectRef idx="0"/>
            <a:fontRef idx="minor"/>
          </p:style>
        </p:sp>
        <p:sp>
          <p:nvSpPr>
            <p:cNvPr id="3283" name="CustomShape 17"/>
            <p:cNvSpPr/>
            <p:nvPr/>
          </p:nvSpPr>
          <p:spPr>
            <a:xfrm>
              <a:off x="6726600" y="4932720"/>
              <a:ext cx="1418760" cy="4554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400" spc="-1" strike="noStrike">
                  <a:solidFill>
                    <a:srgbClr val="cc0000"/>
                  </a:solidFill>
                  <a:latin typeface="Tahoma"/>
                  <a:ea typeface="ＭＳ Ｐゴシック"/>
                </a:rPr>
                <a:t>receiver</a:t>
              </a:r>
              <a:endParaRPr b="0" lang="en-US" sz="2400" spc="-1" strike="noStrike">
                <a:latin typeface="Arial"/>
              </a:endParaRPr>
            </a:p>
          </p:txBody>
        </p:sp>
      </p:grpSp>
      <p:pic>
        <p:nvPicPr>
          <p:cNvPr id="3284" name="Picture 4" descr="Image result for easy button&quot;"/>
          <p:cNvPicPr/>
          <p:nvPr/>
        </p:nvPicPr>
        <p:blipFill>
          <a:blip r:embed="rId1"/>
          <a:stretch/>
        </p:blipFill>
        <p:spPr>
          <a:xfrm>
            <a:off x="8237880" y="1871280"/>
            <a:ext cx="2137320" cy="2137320"/>
          </a:xfrm>
          <a:prstGeom prst="rect">
            <a:avLst/>
          </a:prstGeom>
          <a:ln w="0">
            <a:noFill/>
          </a:ln>
        </p:spPr>
      </p:pic>
      <p:sp>
        <p:nvSpPr>
          <p:cNvPr id="3285" name="CustomShape 18"/>
          <p:cNvSpPr/>
          <p:nvPr/>
        </p:nvSpPr>
        <p:spPr>
          <a:xfrm>
            <a:off x="798840" y="2793960"/>
            <a:ext cx="7893720" cy="150876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buClr>
                <a:srgbClr val="0000a3"/>
              </a:buClr>
              <a:buFont typeface="Wingdings" charset="2"/>
              <a:buChar char=""/>
            </a:pPr>
            <a:r>
              <a:rPr b="0" i="1" lang="en-US" sz="2800" spc="-1" strike="noStrike">
                <a:solidFill>
                  <a:srgbClr val="c00000"/>
                </a:solidFill>
                <a:latin typeface="Calibri"/>
                <a:ea typeface="DejaVu Sans"/>
              </a:rPr>
              <a:t>separate</a:t>
            </a:r>
            <a:r>
              <a:rPr b="0" lang="en-US" sz="2800" spc="-1" strike="noStrike">
                <a:solidFill>
                  <a:srgbClr val="000000"/>
                </a:solidFill>
                <a:latin typeface="Calibri"/>
                <a:ea typeface="DejaVu Sans"/>
              </a:rPr>
              <a:t> FSMs for sender, receiver:</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DejaVu Sans"/>
              </a:rPr>
              <a:t>sender sends data into underlying channel</a:t>
            </a:r>
            <a:endParaRPr b="0" lang="en-US" sz="24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DejaVu Sans"/>
              </a:rPr>
              <a:t>receiver reads data from underlying channel</a:t>
            </a:r>
            <a:endParaRPr b="0" lang="en-US" sz="2400" spc="-1" strike="noStrike">
              <a:latin typeface="Arial"/>
            </a:endParaRPr>
          </a:p>
        </p:txBody>
      </p:sp>
      <p:grpSp>
        <p:nvGrpSpPr>
          <p:cNvPr id="3286" name="Group 19"/>
          <p:cNvGrpSpPr/>
          <p:nvPr/>
        </p:nvGrpSpPr>
        <p:grpSpPr>
          <a:xfrm>
            <a:off x="638640" y="4601160"/>
            <a:ext cx="2337120" cy="1025280"/>
            <a:chOff x="638640" y="4601160"/>
            <a:chExt cx="2337120" cy="1025280"/>
          </a:xfrm>
        </p:grpSpPr>
        <p:grpSp>
          <p:nvGrpSpPr>
            <p:cNvPr id="3287" name="Group 20"/>
            <p:cNvGrpSpPr/>
            <p:nvPr/>
          </p:nvGrpSpPr>
          <p:grpSpPr>
            <a:xfrm>
              <a:off x="638640" y="4601160"/>
              <a:ext cx="2266920" cy="1024920"/>
              <a:chOff x="638640" y="4601160"/>
              <a:chExt cx="2266920" cy="1024920"/>
            </a:xfrm>
          </p:grpSpPr>
          <p:sp>
            <p:nvSpPr>
              <p:cNvPr id="3288" name="Line 21"/>
              <p:cNvSpPr/>
              <p:nvPr/>
            </p:nvSpPr>
            <p:spPr>
              <a:xfrm>
                <a:off x="1628280" y="4601160"/>
                <a:ext cx="385560" cy="242640"/>
              </a:xfrm>
              <a:prstGeom prst="line">
                <a:avLst/>
              </a:prstGeom>
              <a:ln w="9525">
                <a:solidFill>
                  <a:srgbClr val="000000"/>
                </a:solidFill>
                <a:prstDash val="dash"/>
                <a:round/>
                <a:tailEnd len="med" type="triangle" w="med"/>
              </a:ln>
            </p:spPr>
            <p:style>
              <a:lnRef idx="0"/>
              <a:fillRef idx="0"/>
              <a:effectRef idx="0"/>
              <a:fontRef idx="minor"/>
            </p:style>
          </p:sp>
          <p:sp>
            <p:nvSpPr>
              <p:cNvPr id="3289" name="CustomShape 22"/>
              <p:cNvSpPr/>
              <p:nvPr/>
            </p:nvSpPr>
            <p:spPr>
              <a:xfrm>
                <a:off x="638640" y="4973040"/>
                <a:ext cx="1225080" cy="4554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400" spc="-1" strike="noStrike">
                    <a:solidFill>
                      <a:srgbClr val="cc0000"/>
                    </a:solidFill>
                    <a:latin typeface="Tahoma"/>
                    <a:ea typeface="ＭＳ Ｐゴシック"/>
                  </a:rPr>
                  <a:t>sender</a:t>
                </a:r>
                <a:endParaRPr b="0" lang="en-US" sz="2400" spc="-1" strike="noStrike">
                  <a:latin typeface="Arial"/>
                </a:endParaRPr>
              </a:p>
            </p:txBody>
          </p:sp>
          <p:sp>
            <p:nvSpPr>
              <p:cNvPr id="3290" name="CustomShape 23"/>
              <p:cNvSpPr/>
              <p:nvPr/>
            </p:nvSpPr>
            <p:spPr>
              <a:xfrm>
                <a:off x="1952280" y="4617360"/>
                <a:ext cx="953280" cy="1008720"/>
              </a:xfrm>
              <a:prstGeom prst="ellipse">
                <a:avLst/>
              </a:prstGeom>
              <a:solidFill>
                <a:srgbClr val="ffffff"/>
              </a:solidFill>
              <a:ln w="19050">
                <a:solidFill>
                  <a:srgbClr val="000000"/>
                </a:solidFill>
                <a:round/>
              </a:ln>
            </p:spPr>
            <p:style>
              <a:lnRef idx="0"/>
              <a:fillRef idx="0"/>
              <a:effectRef idx="0"/>
              <a:fontRef idx="minor"/>
            </p:style>
          </p:sp>
        </p:grpSp>
        <p:sp>
          <p:nvSpPr>
            <p:cNvPr id="3291" name="CustomShape 24"/>
            <p:cNvSpPr/>
            <p:nvPr/>
          </p:nvSpPr>
          <p:spPr>
            <a:xfrm>
              <a:off x="1879560" y="4716000"/>
              <a:ext cx="1096200" cy="91044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600" spc="-1" strike="noStrike">
                  <a:solidFill>
                    <a:srgbClr val="000000"/>
                  </a:solidFill>
                  <a:latin typeface="Arial"/>
                  <a:ea typeface="ＭＳ Ｐゴシック"/>
                </a:rPr>
                <a:t>Wait for call from above</a:t>
              </a:r>
              <a:endParaRPr b="0" lang="en-US" sz="1600" spc="-1" strike="noStrike">
                <a:latin typeface="Arial"/>
              </a:endParaRPr>
            </a:p>
          </p:txBody>
        </p:sp>
      </p:grpSp>
      <p:sp>
        <p:nvSpPr>
          <p:cNvPr id="3292" name="CustomShape 25"/>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7E499F4E-93A8-47E3-A569-64B33CB3E198}" type="slidenum">
              <a:rPr b="0" lang="en-US" sz="1100" spc="-1" strike="noStrike">
                <a:solidFill>
                  <a:srgbClr val="404040"/>
                </a:solidFill>
                <a:latin typeface="Calibri"/>
                <a:ea typeface="DejaVu Sans"/>
              </a:rPr>
              <a:t>44</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858" dur="indefinite" restart="never" nodeType="tmRoot">
          <p:childTnLst>
            <p:seq>
              <p:cTn id="859" dur="indefinite" nodeType="mainSeq">
                <p:childTnLst>
                  <p:par>
                    <p:cTn id="860" fill="hold">
                      <p:stCondLst>
                        <p:cond delay="indefinite"/>
                      </p:stCondLst>
                      <p:childTnLst>
                        <p:par>
                          <p:cTn id="861" fill="hold">
                            <p:stCondLst>
                              <p:cond delay="0"/>
                            </p:stCondLst>
                            <p:childTnLst>
                              <p:par>
                                <p:cTn id="862" nodeType="clickEffect" fill="hold" presetClass="entr" presetID="9">
                                  <p:stCondLst>
                                    <p:cond delay="0"/>
                                  </p:stCondLst>
                                  <p:childTnLst>
                                    <p:set>
                                      <p:cBhvr>
                                        <p:cTn id="863" dur="1" fill="hold">
                                          <p:stCondLst>
                                            <p:cond delay="0"/>
                                          </p:stCondLst>
                                        </p:cTn>
                                        <p:tgtEl>
                                          <p:spTgt spid="3285"/>
                                        </p:tgtEl>
                                        <p:attrNameLst>
                                          <p:attrName>style.visibility</p:attrName>
                                        </p:attrNameLst>
                                      </p:cBhvr>
                                      <p:to>
                                        <p:strVal val="visible"/>
                                      </p:to>
                                    </p:set>
                                    <p:animEffect filter="dissolve" transition="in">
                                      <p:cBhvr additive="repl">
                                        <p:cTn id="864" dur="500"/>
                                        <p:tgtEl>
                                          <p:spTgt spid="3285"/>
                                        </p:tgtEl>
                                      </p:cBhvr>
                                    </p:animEffect>
                                  </p:childTnLst>
                                </p:cTn>
                              </p:par>
                            </p:childTnLst>
                          </p:cTn>
                        </p:par>
                      </p:childTnLst>
                    </p:cTn>
                  </p:par>
                  <p:par>
                    <p:cTn id="865" fill="hold">
                      <p:stCondLst>
                        <p:cond delay="indefinite"/>
                      </p:stCondLst>
                      <p:childTnLst>
                        <p:par>
                          <p:cTn id="866" fill="hold">
                            <p:stCondLst>
                              <p:cond delay="0"/>
                            </p:stCondLst>
                            <p:childTnLst>
                              <p:par>
                                <p:cTn id="867" nodeType="clickEffect" fill="hold" presetClass="entr" presetID="9">
                                  <p:stCondLst>
                                    <p:cond delay="0"/>
                                  </p:stCondLst>
                                  <p:childTnLst>
                                    <p:set>
                                      <p:cBhvr>
                                        <p:cTn id="868" dur="1" fill="hold">
                                          <p:stCondLst>
                                            <p:cond delay="0"/>
                                          </p:stCondLst>
                                        </p:cTn>
                                        <p:tgtEl>
                                          <p:spTgt spid="3286"/>
                                        </p:tgtEl>
                                        <p:attrNameLst>
                                          <p:attrName>style.visibility</p:attrName>
                                        </p:attrNameLst>
                                      </p:cBhvr>
                                      <p:to>
                                        <p:strVal val="visible"/>
                                      </p:to>
                                    </p:set>
                                    <p:animEffect filter="dissolve" transition="in">
                                      <p:cBhvr additive="repl">
                                        <p:cTn id="869" dur="500"/>
                                        <p:tgtEl>
                                          <p:spTgt spid="3286"/>
                                        </p:tgtEl>
                                      </p:cBhvr>
                                    </p:animEffect>
                                  </p:childTnLst>
                                </p:cTn>
                              </p:par>
                            </p:childTnLst>
                          </p:cTn>
                        </p:par>
                      </p:childTnLst>
                    </p:cTn>
                  </p:par>
                  <p:par>
                    <p:cTn id="870" fill="hold">
                      <p:stCondLst>
                        <p:cond delay="indefinite"/>
                      </p:stCondLst>
                      <p:childTnLst>
                        <p:par>
                          <p:cTn id="871" fill="hold">
                            <p:stCondLst>
                              <p:cond delay="0"/>
                            </p:stCondLst>
                            <p:childTnLst>
                              <p:par>
                                <p:cTn id="872" nodeType="clickEffect" fill="hold" presetClass="entr" presetID="9">
                                  <p:stCondLst>
                                    <p:cond delay="0"/>
                                  </p:stCondLst>
                                  <p:childTnLst>
                                    <p:set>
                                      <p:cBhvr>
                                        <p:cTn id="873" dur="1" fill="hold">
                                          <p:stCondLst>
                                            <p:cond delay="0"/>
                                          </p:stCondLst>
                                        </p:cTn>
                                        <p:tgtEl>
                                          <p:spTgt spid="3269"/>
                                        </p:tgtEl>
                                        <p:attrNameLst>
                                          <p:attrName>style.visibility</p:attrName>
                                        </p:attrNameLst>
                                      </p:cBhvr>
                                      <p:to>
                                        <p:strVal val="visible"/>
                                      </p:to>
                                    </p:set>
                                    <p:animEffect filter="dissolve" transition="in">
                                      <p:cBhvr additive="repl">
                                        <p:cTn id="874" dur="500"/>
                                        <p:tgtEl>
                                          <p:spTgt spid="3269"/>
                                        </p:tgtEl>
                                      </p:cBhvr>
                                    </p:animEffect>
                                  </p:childTnLst>
                                </p:cTn>
                              </p:par>
                            </p:childTnLst>
                          </p:cTn>
                        </p:par>
                        <p:par>
                          <p:cTn id="875" fill="hold">
                            <p:stCondLst>
                              <p:cond delay="500"/>
                            </p:stCondLst>
                            <p:childTnLst>
                              <p:par>
                                <p:cTn id="876" nodeType="afterEffect" fill="hold" presetClass="entr" presetID="9">
                                  <p:stCondLst>
                                    <p:cond delay="0"/>
                                  </p:stCondLst>
                                  <p:childTnLst>
                                    <p:set>
                                      <p:cBhvr>
                                        <p:cTn id="877" dur="1" fill="hold">
                                          <p:stCondLst>
                                            <p:cond delay="0"/>
                                          </p:stCondLst>
                                        </p:cTn>
                                        <p:tgtEl>
                                          <p:spTgt spid="3271"/>
                                        </p:tgtEl>
                                        <p:attrNameLst>
                                          <p:attrName>style.visibility</p:attrName>
                                        </p:attrNameLst>
                                      </p:cBhvr>
                                      <p:to>
                                        <p:strVal val="visible"/>
                                      </p:to>
                                    </p:set>
                                    <p:animEffect filter="dissolve" transition="in">
                                      <p:cBhvr additive="repl">
                                        <p:cTn id="878" dur="500"/>
                                        <p:tgtEl>
                                          <p:spTgt spid="3271"/>
                                        </p:tgtEl>
                                      </p:cBhvr>
                                    </p:animEffect>
                                  </p:childTnLst>
                                </p:cTn>
                              </p:par>
                            </p:childTnLst>
                          </p:cTn>
                        </p:par>
                        <p:par>
                          <p:cTn id="879" fill="hold">
                            <p:stCondLst>
                              <p:cond delay="1000"/>
                            </p:stCondLst>
                            <p:childTnLst>
                              <p:par>
                                <p:cTn id="880" nodeType="afterEffect" fill="hold" presetClass="entr" presetID="9">
                                  <p:stCondLst>
                                    <p:cond delay="0"/>
                                  </p:stCondLst>
                                  <p:childTnLst>
                                    <p:set>
                                      <p:cBhvr>
                                        <p:cTn id="881" dur="1" fill="hold">
                                          <p:stCondLst>
                                            <p:cond delay="0"/>
                                          </p:stCondLst>
                                        </p:cTn>
                                        <p:tgtEl>
                                          <p:spTgt spid="3270"/>
                                        </p:tgtEl>
                                        <p:attrNameLst>
                                          <p:attrName>style.visibility</p:attrName>
                                        </p:attrNameLst>
                                      </p:cBhvr>
                                      <p:to>
                                        <p:strVal val="visible"/>
                                      </p:to>
                                    </p:set>
                                    <p:animEffect filter="dissolve" transition="in">
                                      <p:cBhvr additive="repl">
                                        <p:cTn id="882" dur="500"/>
                                        <p:tgtEl>
                                          <p:spTgt spid="3270"/>
                                        </p:tgtEl>
                                      </p:cBhvr>
                                    </p:animEffect>
                                  </p:childTnLst>
                                </p:cTn>
                              </p:par>
                            </p:childTnLst>
                          </p:cTn>
                        </p:par>
                      </p:childTnLst>
                    </p:cTn>
                  </p:par>
                  <p:par>
                    <p:cTn id="883" fill="hold">
                      <p:stCondLst>
                        <p:cond delay="indefinite"/>
                      </p:stCondLst>
                      <p:childTnLst>
                        <p:par>
                          <p:cTn id="884" fill="hold">
                            <p:stCondLst>
                              <p:cond delay="0"/>
                            </p:stCondLst>
                            <p:childTnLst>
                              <p:par>
                                <p:cTn id="885" nodeType="clickEffect" fill="hold" presetClass="entr" presetID="9">
                                  <p:stCondLst>
                                    <p:cond delay="0"/>
                                  </p:stCondLst>
                                  <p:childTnLst>
                                    <p:set>
                                      <p:cBhvr>
                                        <p:cTn id="886" dur="1" fill="hold">
                                          <p:stCondLst>
                                            <p:cond delay="0"/>
                                          </p:stCondLst>
                                        </p:cTn>
                                        <p:tgtEl>
                                          <p:spTgt spid="3279"/>
                                        </p:tgtEl>
                                        <p:attrNameLst>
                                          <p:attrName>style.visibility</p:attrName>
                                        </p:attrNameLst>
                                      </p:cBhvr>
                                      <p:to>
                                        <p:strVal val="visible"/>
                                      </p:to>
                                    </p:set>
                                    <p:animEffect filter="dissolve" transition="in">
                                      <p:cBhvr additive="repl">
                                        <p:cTn id="887" dur="500"/>
                                        <p:tgtEl>
                                          <p:spTgt spid="3279"/>
                                        </p:tgtEl>
                                      </p:cBhvr>
                                    </p:animEffect>
                                  </p:childTnLst>
                                </p:cTn>
                              </p:par>
                            </p:childTnLst>
                          </p:cTn>
                        </p:par>
                      </p:childTnLst>
                    </p:cTn>
                  </p:par>
                  <p:par>
                    <p:cTn id="888" fill="hold">
                      <p:stCondLst>
                        <p:cond delay="indefinite"/>
                      </p:stCondLst>
                      <p:childTnLst>
                        <p:par>
                          <p:cTn id="889" fill="hold">
                            <p:stCondLst>
                              <p:cond delay="0"/>
                            </p:stCondLst>
                            <p:childTnLst>
                              <p:par>
                                <p:cTn id="890" nodeType="clickEffect" fill="hold" presetClass="entr" presetID="9">
                                  <p:stCondLst>
                                    <p:cond delay="0"/>
                                  </p:stCondLst>
                                  <p:childTnLst>
                                    <p:set>
                                      <p:cBhvr>
                                        <p:cTn id="891" dur="1" fill="hold">
                                          <p:stCondLst>
                                            <p:cond delay="0"/>
                                          </p:stCondLst>
                                        </p:cTn>
                                        <p:tgtEl>
                                          <p:spTgt spid="3275"/>
                                        </p:tgtEl>
                                        <p:attrNameLst>
                                          <p:attrName>style.visibility</p:attrName>
                                        </p:attrNameLst>
                                      </p:cBhvr>
                                      <p:to>
                                        <p:strVal val="visible"/>
                                      </p:to>
                                    </p:set>
                                    <p:animEffect filter="dissolve" transition="in">
                                      <p:cBhvr additive="repl">
                                        <p:cTn id="892" dur="500"/>
                                        <p:tgtEl>
                                          <p:spTgt spid="3275"/>
                                        </p:tgtEl>
                                      </p:cBhvr>
                                    </p:animEffect>
                                  </p:childTnLst>
                                </p:cTn>
                              </p:par>
                            </p:childTnLst>
                          </p:cTn>
                        </p:par>
                        <p:par>
                          <p:cTn id="893" fill="hold">
                            <p:stCondLst>
                              <p:cond delay="500"/>
                            </p:stCondLst>
                            <p:childTnLst>
                              <p:par>
                                <p:cTn id="894" nodeType="afterEffect" fill="hold" presetClass="entr" presetID="9">
                                  <p:stCondLst>
                                    <p:cond delay="0"/>
                                  </p:stCondLst>
                                  <p:childTnLst>
                                    <p:set>
                                      <p:cBhvr>
                                        <p:cTn id="895" dur="1" fill="hold">
                                          <p:stCondLst>
                                            <p:cond delay="0"/>
                                          </p:stCondLst>
                                        </p:cTn>
                                        <p:tgtEl>
                                          <p:spTgt spid="3276"/>
                                        </p:tgtEl>
                                        <p:attrNameLst>
                                          <p:attrName>style.visibility</p:attrName>
                                        </p:attrNameLst>
                                      </p:cBhvr>
                                      <p:to>
                                        <p:strVal val="visible"/>
                                      </p:to>
                                    </p:set>
                                    <p:animEffect filter="dissolve" transition="in">
                                      <p:cBhvr additive="repl">
                                        <p:cTn id="896" dur="500"/>
                                        <p:tgtEl>
                                          <p:spTgt spid="3276"/>
                                        </p:tgtEl>
                                      </p:cBhvr>
                                    </p:animEffect>
                                  </p:childTnLst>
                                </p:cTn>
                              </p:par>
                            </p:childTnLst>
                          </p:cTn>
                        </p:par>
                        <p:par>
                          <p:cTn id="897" fill="hold">
                            <p:stCondLst>
                              <p:cond delay="1000"/>
                            </p:stCondLst>
                            <p:childTnLst>
                              <p:par>
                                <p:cTn id="898" nodeType="afterEffect" fill="hold" presetClass="entr" presetID="9">
                                  <p:stCondLst>
                                    <p:cond delay="0"/>
                                  </p:stCondLst>
                                  <p:childTnLst>
                                    <p:set>
                                      <p:cBhvr>
                                        <p:cTn id="899" dur="1" fill="hold">
                                          <p:stCondLst>
                                            <p:cond delay="0"/>
                                          </p:stCondLst>
                                        </p:cTn>
                                        <p:tgtEl>
                                          <p:spTgt spid="3274"/>
                                        </p:tgtEl>
                                        <p:attrNameLst>
                                          <p:attrName>style.visibility</p:attrName>
                                        </p:attrNameLst>
                                      </p:cBhvr>
                                      <p:to>
                                        <p:strVal val="visible"/>
                                      </p:to>
                                    </p:set>
                                    <p:animEffect filter="dissolve" transition="in">
                                      <p:cBhvr additive="repl">
                                        <p:cTn id="900" dur="500"/>
                                        <p:tgtEl>
                                          <p:spTgt spid="3274"/>
                                        </p:tgtEl>
                                      </p:cBhvr>
                                    </p:animEffect>
                                  </p:childTnLst>
                                </p:cTn>
                              </p:par>
                            </p:childTnLst>
                          </p:cTn>
                        </p:par>
                      </p:childTnLst>
                    </p:cTn>
                  </p:par>
                  <p:par>
                    <p:cTn id="901" fill="hold">
                      <p:stCondLst>
                        <p:cond delay="indefinite"/>
                      </p:stCondLst>
                      <p:childTnLst>
                        <p:par>
                          <p:cTn id="902" fill="hold">
                            <p:stCondLst>
                              <p:cond delay="0"/>
                            </p:stCondLst>
                            <p:childTnLst>
                              <p:par>
                                <p:cTn id="903" nodeType="clickEffect" fill="hold" presetClass="entr" presetID="9">
                                  <p:stCondLst>
                                    <p:cond delay="0"/>
                                  </p:stCondLst>
                                  <p:childTnLst>
                                    <p:set>
                                      <p:cBhvr>
                                        <p:cTn id="904" dur="1" fill="hold">
                                          <p:stCondLst>
                                            <p:cond delay="0"/>
                                          </p:stCondLst>
                                        </p:cTn>
                                        <p:tgtEl>
                                          <p:spTgt spid="3284"/>
                                        </p:tgtEl>
                                        <p:attrNameLst>
                                          <p:attrName>style.visibility</p:attrName>
                                        </p:attrNameLst>
                                      </p:cBhvr>
                                      <p:to>
                                        <p:strVal val="visible"/>
                                      </p:to>
                                    </p:set>
                                    <p:animEffect filter="dissolve" transition="in">
                                      <p:cBhvr additive="repl">
                                        <p:cTn id="905" dur="500"/>
                                        <p:tgtEl>
                                          <p:spTgt spid="3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3"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rdt2.0: channel with bit errors</a:t>
            </a:r>
            <a:endParaRPr b="0" lang="en-US" sz="4800" spc="-1" strike="noStrike">
              <a:latin typeface="Arial"/>
            </a:endParaRPr>
          </a:p>
        </p:txBody>
      </p:sp>
      <p:sp>
        <p:nvSpPr>
          <p:cNvPr id="3294" name="CustomShape 2"/>
          <p:cNvSpPr/>
          <p:nvPr/>
        </p:nvSpPr>
        <p:spPr>
          <a:xfrm>
            <a:off x="673920" y="1482840"/>
            <a:ext cx="11098080" cy="4445640"/>
          </a:xfrm>
          <a:prstGeom prst="rect">
            <a:avLst/>
          </a:prstGeom>
          <a:noFill/>
          <a:ln w="0">
            <a:noFill/>
          </a:ln>
        </p:spPr>
        <p:style>
          <a:lnRef idx="0"/>
          <a:fillRef idx="0"/>
          <a:effectRef idx="0"/>
          <a:fontRef idx="minor"/>
        </p:style>
        <p:txBody>
          <a:bodyPr lIns="90000" rIns="90000" tIns="45000" bIns="45000">
            <a:normAutofit/>
          </a:bodyPr>
          <a:p>
            <a:pPr marL="457200" indent="-289440">
              <a:lnSpc>
                <a:spcPct val="75000"/>
              </a:lnSpc>
              <a:spcBef>
                <a:spcPts val="1001"/>
              </a:spcBef>
              <a:buClr>
                <a:srgbClr val="0000a3"/>
              </a:buClr>
              <a:buFont typeface="Wingdings" charset="2"/>
              <a:buChar char=""/>
            </a:pPr>
            <a:r>
              <a:rPr b="0" lang="en-US" sz="3200" spc="-1" strike="noStrike">
                <a:solidFill>
                  <a:srgbClr val="000000"/>
                </a:solidFill>
                <a:latin typeface="Calibri"/>
                <a:ea typeface="DejaVu Sans"/>
              </a:rPr>
              <a:t>underlying channel may flip bits in packet</a:t>
            </a:r>
            <a:endParaRPr b="0" lang="en-US" sz="3200" spc="-1" strike="noStrike">
              <a:latin typeface="Arial"/>
            </a:endParaRPr>
          </a:p>
          <a:p>
            <a:pPr lvl="1" marL="800280" indent="-226080">
              <a:lnSpc>
                <a:spcPct val="75000"/>
              </a:lnSpc>
              <a:spcBef>
                <a:spcPts val="499"/>
              </a:spcBef>
              <a:buClr>
                <a:srgbClr val="0000a8"/>
              </a:buClr>
              <a:buFont typeface="Arial"/>
              <a:buChar char="•"/>
            </a:pPr>
            <a:r>
              <a:rPr b="0" lang="en-US" sz="2800" spc="-1" strike="noStrike">
                <a:solidFill>
                  <a:srgbClr val="000000"/>
                </a:solidFill>
                <a:latin typeface="Calibri"/>
                <a:ea typeface="DejaVu Sans"/>
              </a:rPr>
              <a:t>checksum (e.g., Internet checksum) to detect bit errors</a:t>
            </a:r>
            <a:endParaRPr b="0" lang="en-US" sz="2800" spc="-1" strike="noStrike">
              <a:latin typeface="Arial"/>
            </a:endParaRPr>
          </a:p>
          <a:p>
            <a:pPr marL="457200" indent="-289440">
              <a:lnSpc>
                <a:spcPct val="75000"/>
              </a:lnSpc>
              <a:spcBef>
                <a:spcPts val="1001"/>
              </a:spcBef>
              <a:buClr>
                <a:srgbClr val="0000a3"/>
              </a:buClr>
              <a:buFont typeface="Wingdings" charset="2"/>
              <a:buChar char=""/>
            </a:pPr>
            <a:r>
              <a:rPr b="0" i="1" lang="en-US" sz="3200" spc="-1" strike="noStrike">
                <a:solidFill>
                  <a:srgbClr val="000000"/>
                </a:solidFill>
                <a:latin typeface="Calibri"/>
                <a:ea typeface="DejaVu Sans"/>
              </a:rPr>
              <a:t>the</a:t>
            </a:r>
            <a:r>
              <a:rPr b="0" lang="en-US" sz="3200" spc="-1" strike="noStrike">
                <a:solidFill>
                  <a:srgbClr val="000000"/>
                </a:solidFill>
                <a:latin typeface="Calibri"/>
                <a:ea typeface="DejaVu Sans"/>
              </a:rPr>
              <a:t> question: how to recover from errors?</a:t>
            </a:r>
            <a:endParaRPr b="0" lang="en-US" sz="3200" spc="-1" strike="noStrike">
              <a:latin typeface="Arial"/>
            </a:endParaRPr>
          </a:p>
        </p:txBody>
      </p:sp>
      <p:sp>
        <p:nvSpPr>
          <p:cNvPr id="3295" name="CustomShape 3"/>
          <p:cNvSpPr/>
          <p:nvPr/>
        </p:nvSpPr>
        <p:spPr>
          <a:xfrm>
            <a:off x="1348920" y="3911040"/>
            <a:ext cx="9998640" cy="5770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3200" spc="-1" strike="noStrike">
                <a:solidFill>
                  <a:srgbClr val="cc0000"/>
                </a:solidFill>
                <a:latin typeface="Calibri"/>
                <a:ea typeface="ＭＳ Ｐゴシック"/>
              </a:rPr>
              <a:t>How do humans recover from “errors” during conversation?</a:t>
            </a:r>
            <a:endParaRPr b="0" lang="en-US" sz="3200" spc="-1" strike="noStrike">
              <a:latin typeface="Arial"/>
            </a:endParaRPr>
          </a:p>
        </p:txBody>
      </p:sp>
      <p:sp>
        <p:nvSpPr>
          <p:cNvPr id="3296" name="CustomShape 4"/>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BAD7DFB9-4507-4741-B9A7-5D2005C4A8F2}" type="slidenum">
              <a:rPr b="0" lang="en-US" sz="1100" spc="-1" strike="noStrike">
                <a:solidFill>
                  <a:srgbClr val="404040"/>
                </a:solidFill>
                <a:latin typeface="Calibri"/>
                <a:ea typeface="DejaVu Sans"/>
              </a:rPr>
              <a:t>45</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7"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rdt2.0: channel with bit errors</a:t>
            </a:r>
            <a:endParaRPr b="0" lang="en-US" sz="4800" spc="-1" strike="noStrike">
              <a:latin typeface="Arial"/>
            </a:endParaRPr>
          </a:p>
        </p:txBody>
      </p:sp>
      <p:sp>
        <p:nvSpPr>
          <p:cNvPr id="3298" name="CustomShape 2"/>
          <p:cNvSpPr/>
          <p:nvPr/>
        </p:nvSpPr>
        <p:spPr>
          <a:xfrm>
            <a:off x="673920" y="1274400"/>
            <a:ext cx="11098080" cy="4445640"/>
          </a:xfrm>
          <a:prstGeom prst="rect">
            <a:avLst/>
          </a:prstGeom>
          <a:noFill/>
          <a:ln w="0">
            <a:noFill/>
          </a:ln>
        </p:spPr>
        <p:style>
          <a:lnRef idx="0"/>
          <a:fillRef idx="0"/>
          <a:effectRef idx="0"/>
          <a:fontRef idx="minor"/>
        </p:style>
        <p:txBody>
          <a:bodyPr lIns="90000" rIns="90000" tIns="45000" bIns="45000">
            <a:normAutofit/>
          </a:bodyPr>
          <a:p>
            <a:pPr marL="409680" indent="-292680">
              <a:lnSpc>
                <a:spcPct val="75000"/>
              </a:lnSpc>
              <a:spcBef>
                <a:spcPts val="1001"/>
              </a:spcBef>
              <a:buClr>
                <a:srgbClr val="0000a3"/>
              </a:buClr>
              <a:buFont typeface="Wingdings" charset="2"/>
              <a:buChar char=""/>
            </a:pPr>
            <a:r>
              <a:rPr b="0" lang="en-US" sz="3200" spc="-1" strike="noStrike">
                <a:solidFill>
                  <a:srgbClr val="000000"/>
                </a:solidFill>
                <a:latin typeface="Calibri"/>
                <a:ea typeface="DejaVu Sans"/>
              </a:rPr>
              <a:t>underlying channel may flip bits in packet</a:t>
            </a:r>
            <a:endParaRPr b="0" lang="en-US" sz="3200" spc="-1" strike="noStrike">
              <a:latin typeface="Arial"/>
            </a:endParaRPr>
          </a:p>
          <a:p>
            <a:pPr lvl="1" marL="695160" indent="-229320">
              <a:lnSpc>
                <a:spcPct val="80000"/>
              </a:lnSpc>
              <a:spcBef>
                <a:spcPts val="799"/>
              </a:spcBef>
              <a:buClr>
                <a:srgbClr val="0000a8"/>
              </a:buClr>
              <a:buFont typeface="Arial"/>
              <a:buChar char="•"/>
            </a:pPr>
            <a:r>
              <a:rPr b="0" lang="en-US" sz="2800" spc="-1" strike="noStrike">
                <a:solidFill>
                  <a:srgbClr val="000000"/>
                </a:solidFill>
                <a:latin typeface="Calibri"/>
                <a:ea typeface="DejaVu Sans"/>
              </a:rPr>
              <a:t>checksum to detect bit errors</a:t>
            </a:r>
            <a:endParaRPr b="0" lang="en-US" sz="2800" spc="-1" strike="noStrike">
              <a:latin typeface="Arial"/>
            </a:endParaRPr>
          </a:p>
          <a:p>
            <a:pPr marL="409680" indent="-276840">
              <a:lnSpc>
                <a:spcPct val="75000"/>
              </a:lnSpc>
              <a:spcBef>
                <a:spcPts val="1001"/>
              </a:spcBef>
              <a:buClr>
                <a:srgbClr val="0000a3"/>
              </a:buClr>
              <a:buFont typeface="Wingdings" charset="2"/>
              <a:buChar char=""/>
            </a:pPr>
            <a:r>
              <a:rPr b="0" i="1" lang="en-US" sz="3200" spc="-1" strike="noStrike">
                <a:solidFill>
                  <a:srgbClr val="000000"/>
                </a:solidFill>
                <a:latin typeface="Calibri"/>
                <a:ea typeface="DejaVu Sans"/>
              </a:rPr>
              <a:t>the</a:t>
            </a:r>
            <a:r>
              <a:rPr b="0" lang="en-US" sz="3200" spc="-1" strike="noStrike">
                <a:solidFill>
                  <a:srgbClr val="000000"/>
                </a:solidFill>
                <a:latin typeface="Calibri"/>
                <a:ea typeface="DejaVu Sans"/>
              </a:rPr>
              <a:t> question: how to recover from errors?</a:t>
            </a:r>
            <a:endParaRPr b="0" lang="en-US" sz="3200" spc="-1" strike="noStrike">
              <a:latin typeface="Arial"/>
            </a:endParaRPr>
          </a:p>
        </p:txBody>
      </p:sp>
      <p:sp>
        <p:nvSpPr>
          <p:cNvPr id="3299" name="CustomShape 3"/>
          <p:cNvSpPr/>
          <p:nvPr/>
        </p:nvSpPr>
        <p:spPr>
          <a:xfrm>
            <a:off x="662400" y="2680560"/>
            <a:ext cx="11002320" cy="2154600"/>
          </a:xfrm>
          <a:prstGeom prst="rect">
            <a:avLst/>
          </a:prstGeom>
          <a:noFill/>
          <a:ln w="0">
            <a:noFill/>
          </a:ln>
        </p:spPr>
        <p:style>
          <a:lnRef idx="0"/>
          <a:fillRef idx="0"/>
          <a:effectRef idx="0"/>
          <a:fontRef idx="minor"/>
        </p:style>
        <p:txBody>
          <a:bodyPr lIns="90000" rIns="90000" tIns="45000" bIns="45000">
            <a:normAutofit/>
          </a:bodyPr>
          <a:p>
            <a:pPr lvl="1" marL="695160" indent="-229320">
              <a:lnSpc>
                <a:spcPct val="90000"/>
              </a:lnSpc>
              <a:spcBef>
                <a:spcPts val="1261"/>
              </a:spcBef>
              <a:buClr>
                <a:srgbClr val="0000a8"/>
              </a:buClr>
              <a:buFont typeface="Arial"/>
              <a:buChar char="•"/>
            </a:pPr>
            <a:r>
              <a:rPr b="0" i="1" lang="en-US" sz="2800" spc="-1" strike="noStrike">
                <a:solidFill>
                  <a:srgbClr val="cc0000"/>
                </a:solidFill>
                <a:latin typeface="Calibri"/>
                <a:ea typeface="DejaVu Sans"/>
              </a:rPr>
              <a:t>acknowledgements (ACKs):</a:t>
            </a:r>
            <a:r>
              <a:rPr b="0" lang="en-US" sz="2800" spc="-1" strike="noStrike">
                <a:solidFill>
                  <a:srgbClr val="000000"/>
                </a:solidFill>
                <a:latin typeface="Calibri"/>
                <a:ea typeface="DejaVu Sans"/>
              </a:rPr>
              <a:t> receiver explicitly tells sender that pkt received OK</a:t>
            </a:r>
            <a:endParaRPr b="0" lang="en-US" sz="2800" spc="-1" strike="noStrike">
              <a:latin typeface="Arial"/>
            </a:endParaRPr>
          </a:p>
          <a:p>
            <a:pPr lvl="1" marL="695160" indent="-229320">
              <a:lnSpc>
                <a:spcPct val="90000"/>
              </a:lnSpc>
              <a:spcBef>
                <a:spcPts val="499"/>
              </a:spcBef>
              <a:buClr>
                <a:srgbClr val="0000a8"/>
              </a:buClr>
              <a:buFont typeface="Arial"/>
              <a:buChar char="•"/>
            </a:pPr>
            <a:r>
              <a:rPr b="0" i="1" lang="en-US" sz="2800" spc="-1" strike="noStrike">
                <a:solidFill>
                  <a:srgbClr val="cc0000"/>
                </a:solidFill>
                <a:latin typeface="Calibri"/>
                <a:ea typeface="DejaVu Sans"/>
              </a:rPr>
              <a:t>negative acknowledgements (NAKs):</a:t>
            </a:r>
            <a:r>
              <a:rPr b="0" lang="en-US" sz="2800" spc="-1" strike="noStrike">
                <a:solidFill>
                  <a:srgbClr val="000000"/>
                </a:solidFill>
                <a:latin typeface="Calibri"/>
                <a:ea typeface="DejaVu Sans"/>
              </a:rPr>
              <a:t> receiver explicitly tells sender that pkt had errors</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DejaVu Sans"/>
              </a:rPr>
              <a:t>sender </a:t>
            </a:r>
            <a:r>
              <a:rPr b="0" i="1" lang="en-US" sz="2800" spc="-1" strike="noStrike">
                <a:solidFill>
                  <a:srgbClr val="c00000"/>
                </a:solidFill>
                <a:latin typeface="Calibri"/>
                <a:ea typeface="DejaVu Sans"/>
              </a:rPr>
              <a:t>retransmits</a:t>
            </a:r>
            <a:r>
              <a:rPr b="0" lang="en-US" sz="2800" spc="-1" strike="noStrike">
                <a:solidFill>
                  <a:srgbClr val="000000"/>
                </a:solidFill>
                <a:latin typeface="Calibri"/>
                <a:ea typeface="DejaVu Sans"/>
              </a:rPr>
              <a:t> pkt on receipt of NAK</a:t>
            </a:r>
            <a:endParaRPr b="0" lang="en-US" sz="2800" spc="-1" strike="noStrike">
              <a:latin typeface="Arial"/>
            </a:endParaRPr>
          </a:p>
        </p:txBody>
      </p:sp>
      <p:grpSp>
        <p:nvGrpSpPr>
          <p:cNvPr id="3300" name="Group 4"/>
          <p:cNvGrpSpPr/>
          <p:nvPr/>
        </p:nvGrpSpPr>
        <p:grpSpPr>
          <a:xfrm>
            <a:off x="937440" y="5087880"/>
            <a:ext cx="10727280" cy="1218240"/>
            <a:chOff x="937440" y="5087880"/>
            <a:chExt cx="10727280" cy="1218240"/>
          </a:xfrm>
        </p:grpSpPr>
        <p:sp>
          <p:nvSpPr>
            <p:cNvPr id="3301" name="CustomShape 5"/>
            <p:cNvSpPr/>
            <p:nvPr/>
          </p:nvSpPr>
          <p:spPr>
            <a:xfrm>
              <a:off x="937440" y="5364000"/>
              <a:ext cx="10727280" cy="942120"/>
            </a:xfrm>
            <a:prstGeom prst="rect">
              <a:avLst/>
            </a:prstGeom>
            <a:noFill/>
            <a:ln w="19050">
              <a:solidFill>
                <a:srgbClr val="cc0000"/>
              </a:solidFill>
              <a:miter/>
            </a:ln>
          </p:spPr>
          <p:style>
            <a:lnRef idx="0"/>
            <a:fillRef idx="0"/>
            <a:effectRef idx="0"/>
            <a:fontRef idx="minor"/>
          </p:style>
        </p:sp>
        <p:sp>
          <p:nvSpPr>
            <p:cNvPr id="3302" name="CustomShape 6"/>
            <p:cNvSpPr/>
            <p:nvPr/>
          </p:nvSpPr>
          <p:spPr>
            <a:xfrm>
              <a:off x="3742920" y="5189400"/>
              <a:ext cx="363600" cy="351360"/>
            </a:xfrm>
            <a:prstGeom prst="rect">
              <a:avLst/>
            </a:prstGeom>
            <a:solidFill>
              <a:schemeClr val="bg1"/>
            </a:solidFill>
            <a:ln w="0">
              <a:noFill/>
            </a:ln>
          </p:spPr>
          <p:style>
            <a:lnRef idx="0"/>
            <a:fillRef idx="0"/>
            <a:effectRef idx="0"/>
            <a:fontRef idx="minor"/>
          </p:style>
        </p:sp>
        <p:sp>
          <p:nvSpPr>
            <p:cNvPr id="3303" name="CustomShape 7"/>
            <p:cNvSpPr/>
            <p:nvPr/>
          </p:nvSpPr>
          <p:spPr>
            <a:xfrm>
              <a:off x="1653480" y="5087880"/>
              <a:ext cx="2856960" cy="577080"/>
            </a:xfrm>
            <a:prstGeom prst="rect">
              <a:avLst/>
            </a:prstGeom>
            <a:solidFill>
              <a:schemeClr val="bg1"/>
            </a:solidFill>
            <a:ln w="0">
              <a:noFill/>
            </a:ln>
          </p:spPr>
          <p:style>
            <a:lnRef idx="0"/>
            <a:fillRef idx="0"/>
            <a:effectRef idx="0"/>
            <a:fontRef idx="minor"/>
          </p:style>
          <p:txBody>
            <a:bodyPr lIns="90000" rIns="90000" tIns="45000" bIns="45000">
              <a:spAutoFit/>
            </a:bodyPr>
            <a:p>
              <a:pPr>
                <a:lnSpc>
                  <a:spcPct val="100000"/>
                </a:lnSpc>
                <a:tabLst>
                  <a:tab algn="l" pos="0"/>
                </a:tabLst>
              </a:pPr>
              <a:r>
                <a:rPr b="0" lang="en-US" sz="3200" spc="-1" strike="noStrike">
                  <a:solidFill>
                    <a:srgbClr val="cc0000"/>
                  </a:solidFill>
                  <a:latin typeface="Calibri"/>
                  <a:ea typeface="ＭＳ Ｐゴシック"/>
                </a:rPr>
                <a:t>stop and wait</a:t>
              </a:r>
              <a:endParaRPr b="0" lang="en-US" sz="3200" spc="-1" strike="noStrike">
                <a:latin typeface="Arial"/>
              </a:endParaRPr>
            </a:p>
          </p:txBody>
        </p:sp>
        <p:sp>
          <p:nvSpPr>
            <p:cNvPr id="3304" name="CustomShape 8"/>
            <p:cNvSpPr/>
            <p:nvPr/>
          </p:nvSpPr>
          <p:spPr>
            <a:xfrm>
              <a:off x="1461960" y="5621040"/>
              <a:ext cx="10202760" cy="50364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0" lang="en-US" sz="3200" spc="-1" strike="noStrike">
                  <a:solidFill>
                    <a:srgbClr val="000000"/>
                  </a:solidFill>
                  <a:latin typeface="Calibri"/>
                  <a:ea typeface="ＭＳ Ｐゴシック"/>
                </a:rPr>
                <a:t>sender sends one packet,  then waits for receiver  response</a:t>
              </a:r>
              <a:endParaRPr b="0" lang="en-US" sz="3200" spc="-1" strike="noStrike">
                <a:latin typeface="Arial"/>
              </a:endParaRPr>
            </a:p>
          </p:txBody>
        </p:sp>
      </p:grpSp>
      <p:sp>
        <p:nvSpPr>
          <p:cNvPr id="3305" name="CustomShape 9"/>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037533E1-C9A6-432B-B0C7-4C22D9FFE3BA}" type="slidenum">
              <a:rPr b="0" lang="en-US" sz="1100" spc="-1" strike="noStrike">
                <a:solidFill>
                  <a:srgbClr val="404040"/>
                </a:solidFill>
                <a:latin typeface="Calibri"/>
                <a:ea typeface="DejaVu Sans"/>
              </a:rPr>
              <a:t>46</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906" dur="indefinite" restart="never" nodeType="tmRoot">
          <p:childTnLst>
            <p:seq>
              <p:cTn id="907" dur="indefinite" nodeType="mainSeq">
                <p:childTnLst>
                  <p:par>
                    <p:cTn id="908" fill="hold">
                      <p:stCondLst>
                        <p:cond delay="indefinite"/>
                      </p:stCondLst>
                      <p:childTnLst>
                        <p:par>
                          <p:cTn id="909" fill="hold">
                            <p:stCondLst>
                              <p:cond delay="0"/>
                            </p:stCondLst>
                            <p:childTnLst>
                              <p:par>
                                <p:cTn id="910" nodeType="clickEffect" fill="hold" presetClass="entr" presetID="9">
                                  <p:stCondLst>
                                    <p:cond delay="0"/>
                                  </p:stCondLst>
                                  <p:childTnLst>
                                    <p:set>
                                      <p:cBhvr>
                                        <p:cTn id="911" dur="1" fill="hold">
                                          <p:stCondLst>
                                            <p:cond delay="0"/>
                                          </p:stCondLst>
                                        </p:cTn>
                                        <p:tgtEl>
                                          <p:spTgt spid="3298"/>
                                        </p:tgtEl>
                                        <p:attrNameLst>
                                          <p:attrName>style.visibility</p:attrName>
                                        </p:attrNameLst>
                                      </p:cBhvr>
                                      <p:to>
                                        <p:strVal val="visible"/>
                                      </p:to>
                                    </p:set>
                                    <p:animEffect filter="dissolve" transition="in">
                                      <p:cBhvr additive="repl">
                                        <p:cTn id="912" dur="500"/>
                                        <p:tgtEl>
                                          <p:spTgt spid="3298"/>
                                        </p:tgtEl>
                                      </p:cBhvr>
                                    </p:animEffect>
                                  </p:childTnLst>
                                </p:cTn>
                              </p:par>
                            </p:childTnLst>
                          </p:cTn>
                        </p:par>
                      </p:childTnLst>
                    </p:cTn>
                  </p:par>
                  <p:par>
                    <p:cTn id="913" fill="hold">
                      <p:stCondLst>
                        <p:cond delay="indefinite"/>
                      </p:stCondLst>
                      <p:childTnLst>
                        <p:par>
                          <p:cTn id="914" fill="hold">
                            <p:stCondLst>
                              <p:cond delay="0"/>
                            </p:stCondLst>
                            <p:childTnLst>
                              <p:par>
                                <p:cTn id="915" nodeType="clickEffect" fill="hold" presetClass="entr" presetID="9">
                                  <p:stCondLst>
                                    <p:cond delay="0"/>
                                  </p:stCondLst>
                                  <p:childTnLst>
                                    <p:set>
                                      <p:cBhvr>
                                        <p:cTn id="916" dur="1" fill="hold">
                                          <p:stCondLst>
                                            <p:cond delay="0"/>
                                          </p:stCondLst>
                                        </p:cTn>
                                        <p:tgtEl>
                                          <p:spTgt spid="3299">
                                            <p:txEl>
                                              <p:pRg st="0" end="0"/>
                                            </p:txEl>
                                          </p:spTgt>
                                        </p:tgtEl>
                                        <p:attrNameLst>
                                          <p:attrName>style.visibility</p:attrName>
                                        </p:attrNameLst>
                                      </p:cBhvr>
                                      <p:to>
                                        <p:strVal val="visible"/>
                                      </p:to>
                                    </p:set>
                                    <p:animEffect filter="dissolve" transition="in">
                                      <p:cBhvr additive="repl">
                                        <p:cTn id="917" dur="500"/>
                                        <p:tgtEl>
                                          <p:spTgt spid="3299">
                                            <p:txEl>
                                              <p:pRg st="0" end="0"/>
                                            </p:txEl>
                                          </p:spTgt>
                                        </p:tgtEl>
                                      </p:cBhvr>
                                    </p:animEffect>
                                  </p:childTnLst>
                                </p:cTn>
                              </p:par>
                            </p:childTnLst>
                          </p:cTn>
                        </p:par>
                      </p:childTnLst>
                    </p:cTn>
                  </p:par>
                  <p:par>
                    <p:cTn id="918" fill="hold">
                      <p:stCondLst>
                        <p:cond delay="indefinite"/>
                      </p:stCondLst>
                      <p:childTnLst>
                        <p:par>
                          <p:cTn id="919" fill="hold">
                            <p:stCondLst>
                              <p:cond delay="0"/>
                            </p:stCondLst>
                            <p:childTnLst>
                              <p:par>
                                <p:cTn id="920" nodeType="clickEffect" fill="hold" presetClass="entr" presetID="9">
                                  <p:stCondLst>
                                    <p:cond delay="0"/>
                                  </p:stCondLst>
                                  <p:childTnLst>
                                    <p:set>
                                      <p:cBhvr>
                                        <p:cTn id="921" dur="1" fill="hold">
                                          <p:stCondLst>
                                            <p:cond delay="0"/>
                                          </p:stCondLst>
                                        </p:cTn>
                                        <p:tgtEl>
                                          <p:spTgt spid="3299">
                                            <p:txEl>
                                              <p:pRg st="1" end="1"/>
                                            </p:txEl>
                                          </p:spTgt>
                                        </p:tgtEl>
                                        <p:attrNameLst>
                                          <p:attrName>style.visibility</p:attrName>
                                        </p:attrNameLst>
                                      </p:cBhvr>
                                      <p:to>
                                        <p:strVal val="visible"/>
                                      </p:to>
                                    </p:set>
                                    <p:animEffect filter="dissolve" transition="in">
                                      <p:cBhvr additive="repl">
                                        <p:cTn id="922" dur="500"/>
                                        <p:tgtEl>
                                          <p:spTgt spid="3299">
                                            <p:txEl>
                                              <p:pRg st="1" end="1"/>
                                            </p:txEl>
                                          </p:spTgt>
                                        </p:tgtEl>
                                      </p:cBhvr>
                                    </p:animEffect>
                                  </p:childTnLst>
                                </p:cTn>
                              </p:par>
                            </p:childTnLst>
                          </p:cTn>
                        </p:par>
                      </p:childTnLst>
                    </p:cTn>
                  </p:par>
                  <p:par>
                    <p:cTn id="923" fill="hold">
                      <p:stCondLst>
                        <p:cond delay="indefinite"/>
                      </p:stCondLst>
                      <p:childTnLst>
                        <p:par>
                          <p:cTn id="924" fill="hold">
                            <p:stCondLst>
                              <p:cond delay="0"/>
                            </p:stCondLst>
                            <p:childTnLst>
                              <p:par>
                                <p:cTn id="925" nodeType="clickEffect" fill="hold" presetClass="entr" presetID="9">
                                  <p:stCondLst>
                                    <p:cond delay="0"/>
                                  </p:stCondLst>
                                  <p:childTnLst>
                                    <p:set>
                                      <p:cBhvr>
                                        <p:cTn id="926" dur="1" fill="hold">
                                          <p:stCondLst>
                                            <p:cond delay="0"/>
                                          </p:stCondLst>
                                        </p:cTn>
                                        <p:tgtEl>
                                          <p:spTgt spid="3299">
                                            <p:txEl>
                                              <p:pRg st="2" end="2"/>
                                            </p:txEl>
                                          </p:spTgt>
                                        </p:tgtEl>
                                        <p:attrNameLst>
                                          <p:attrName>style.visibility</p:attrName>
                                        </p:attrNameLst>
                                      </p:cBhvr>
                                      <p:to>
                                        <p:strVal val="visible"/>
                                      </p:to>
                                    </p:set>
                                    <p:animEffect filter="dissolve" transition="in">
                                      <p:cBhvr additive="repl">
                                        <p:cTn id="927" dur="500"/>
                                        <p:tgtEl>
                                          <p:spTgt spid="3299">
                                            <p:txEl>
                                              <p:pRg st="2" end="2"/>
                                            </p:txEl>
                                          </p:spTgt>
                                        </p:tgtEl>
                                      </p:cBhvr>
                                    </p:animEffect>
                                  </p:childTnLst>
                                </p:cTn>
                              </p:par>
                            </p:childTnLst>
                          </p:cTn>
                        </p:par>
                      </p:childTnLst>
                    </p:cTn>
                  </p:par>
                  <p:par>
                    <p:cTn id="928" fill="hold">
                      <p:stCondLst>
                        <p:cond delay="indefinite"/>
                      </p:stCondLst>
                      <p:childTnLst>
                        <p:par>
                          <p:cTn id="929" fill="hold">
                            <p:stCondLst>
                              <p:cond delay="0"/>
                            </p:stCondLst>
                            <p:childTnLst>
                              <p:par>
                                <p:cTn id="930" nodeType="clickEffect" fill="hold" presetClass="entr" presetID="9">
                                  <p:stCondLst>
                                    <p:cond delay="0"/>
                                  </p:stCondLst>
                                  <p:childTnLst>
                                    <p:set>
                                      <p:cBhvr>
                                        <p:cTn id="931" dur="1" fill="hold">
                                          <p:stCondLst>
                                            <p:cond delay="0"/>
                                          </p:stCondLst>
                                        </p:cTn>
                                        <p:tgtEl>
                                          <p:spTgt spid="3300"/>
                                        </p:tgtEl>
                                        <p:attrNameLst>
                                          <p:attrName>style.visibility</p:attrName>
                                        </p:attrNameLst>
                                      </p:cBhvr>
                                      <p:to>
                                        <p:strVal val="visible"/>
                                      </p:to>
                                    </p:set>
                                    <p:animEffect filter="dissolve" transition="in">
                                      <p:cBhvr additive="repl">
                                        <p:cTn id="932" dur="500"/>
                                        <p:tgtEl>
                                          <p:spTgt spid="3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6" name="CustomShape 1"/>
          <p:cNvSpPr/>
          <p:nvPr/>
        </p:nvSpPr>
        <p:spPr>
          <a:xfrm>
            <a:off x="9870120" y="5077440"/>
            <a:ext cx="1666800" cy="30852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3307" name="CustomShape 2"/>
          <p:cNvSpPr/>
          <p:nvPr/>
        </p:nvSpPr>
        <p:spPr>
          <a:xfrm>
            <a:off x="10103040" y="2734200"/>
            <a:ext cx="1330920" cy="30852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3308" name="CustomShape 3"/>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rdt2.0: FSM specifications</a:t>
            </a:r>
            <a:endParaRPr b="0" lang="en-US" sz="4800" spc="-1" strike="noStrike">
              <a:latin typeface="Arial"/>
            </a:endParaRPr>
          </a:p>
        </p:txBody>
      </p:sp>
      <p:sp>
        <p:nvSpPr>
          <p:cNvPr id="3309" name="CustomShape 4"/>
          <p:cNvSpPr/>
          <p:nvPr/>
        </p:nvSpPr>
        <p:spPr>
          <a:xfrm>
            <a:off x="2449080" y="2349720"/>
            <a:ext cx="983160" cy="959400"/>
          </a:xfrm>
          <a:prstGeom prst="ellipse">
            <a:avLst/>
          </a:prstGeom>
          <a:solidFill>
            <a:srgbClr val="ffffff"/>
          </a:solidFill>
          <a:ln w="19050">
            <a:solidFill>
              <a:srgbClr val="000000"/>
            </a:solidFill>
            <a:round/>
          </a:ln>
        </p:spPr>
        <p:style>
          <a:lnRef idx="0"/>
          <a:fillRef idx="0"/>
          <a:effectRef idx="0"/>
          <a:fontRef idx="minor"/>
        </p:style>
      </p:sp>
      <p:sp>
        <p:nvSpPr>
          <p:cNvPr id="3310" name="CustomShape 5"/>
          <p:cNvSpPr/>
          <p:nvPr/>
        </p:nvSpPr>
        <p:spPr>
          <a:xfrm>
            <a:off x="2347200" y="2433960"/>
            <a:ext cx="119772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600" spc="-1" strike="noStrike">
                <a:solidFill>
                  <a:srgbClr val="000000"/>
                </a:solidFill>
                <a:latin typeface="Arial"/>
                <a:ea typeface="ＭＳ Ｐゴシック"/>
              </a:rPr>
              <a:t>Wait for call from above</a:t>
            </a:r>
            <a:endParaRPr b="0" lang="en-US" sz="1600" spc="-1" strike="noStrike">
              <a:latin typeface="Arial"/>
            </a:endParaRPr>
          </a:p>
        </p:txBody>
      </p:sp>
      <p:grpSp>
        <p:nvGrpSpPr>
          <p:cNvPr id="3311" name="Group 6"/>
          <p:cNvGrpSpPr/>
          <p:nvPr/>
        </p:nvGrpSpPr>
        <p:grpSpPr>
          <a:xfrm>
            <a:off x="5004720" y="2400480"/>
            <a:ext cx="3671280" cy="916920"/>
            <a:chOff x="5004720" y="2400480"/>
            <a:chExt cx="3671280" cy="916920"/>
          </a:xfrm>
        </p:grpSpPr>
        <p:sp>
          <p:nvSpPr>
            <p:cNvPr id="3312" name="CustomShape 7"/>
            <p:cNvSpPr/>
            <p:nvPr/>
          </p:nvSpPr>
          <p:spPr>
            <a:xfrm>
              <a:off x="5004720" y="2426040"/>
              <a:ext cx="464040" cy="891360"/>
            </a:xfrm>
            <a:custGeom>
              <a:avLst/>
              <a:gdLst/>
              <a:ahLst/>
              <a:rect l="l" t="t" r="r" b="b"/>
              <a:pathLst>
                <a:path w="735" h="1080">
                  <a:moveTo>
                    <a:pt x="0" y="195"/>
                  </a:moveTo>
                  <a:cubicBezTo>
                    <a:pt x="690" y="0"/>
                    <a:pt x="735" y="1080"/>
                    <a:pt x="0" y="855"/>
                  </a:cubicBezTo>
                </a:path>
              </a:pathLst>
            </a:custGeom>
            <a:noFill/>
            <a:ln w="19050">
              <a:solidFill>
                <a:srgbClr val="000000"/>
              </a:solidFill>
              <a:round/>
              <a:tailEnd len="med" type="triangle" w="med"/>
            </a:ln>
          </p:spPr>
          <p:style>
            <a:lnRef idx="0"/>
            <a:fillRef idx="0"/>
            <a:effectRef idx="0"/>
            <a:fontRef idx="minor"/>
          </p:style>
        </p:sp>
        <p:sp>
          <p:nvSpPr>
            <p:cNvPr id="3313" name="CustomShape 8"/>
            <p:cNvSpPr/>
            <p:nvPr/>
          </p:nvSpPr>
          <p:spPr>
            <a:xfrm>
              <a:off x="5314320" y="2740320"/>
              <a:ext cx="1761120" cy="3974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udt_send(sndpkt)</a:t>
              </a:r>
              <a:endParaRPr b="0" lang="en-US" sz="1600" spc="-1" strike="noStrike">
                <a:latin typeface="Arial"/>
              </a:endParaRPr>
            </a:p>
          </p:txBody>
        </p:sp>
        <p:sp>
          <p:nvSpPr>
            <p:cNvPr id="3314" name="CustomShape 9"/>
            <p:cNvSpPr/>
            <p:nvPr/>
          </p:nvSpPr>
          <p:spPr>
            <a:xfrm>
              <a:off x="5289120" y="2400480"/>
              <a:ext cx="3386880" cy="629280"/>
            </a:xfrm>
            <a:prstGeom prst="rect">
              <a:avLst/>
            </a:prstGeom>
            <a:noFill/>
            <a:ln w="0">
              <a:noFill/>
            </a:ln>
          </p:spPr>
          <p:style>
            <a:lnRef idx="0"/>
            <a:fillRef idx="0"/>
            <a:effectRef idx="0"/>
            <a:fontRef idx="minor"/>
          </p:style>
        </p:sp>
        <p:sp>
          <p:nvSpPr>
            <p:cNvPr id="3315" name="Line 10"/>
            <p:cNvSpPr/>
            <p:nvPr/>
          </p:nvSpPr>
          <p:spPr>
            <a:xfrm>
              <a:off x="5407920" y="2740320"/>
              <a:ext cx="990720" cy="360"/>
            </a:xfrm>
            <a:prstGeom prst="line">
              <a:avLst/>
            </a:prstGeom>
            <a:ln w="28575">
              <a:solidFill>
                <a:srgbClr val="000000"/>
              </a:solidFill>
              <a:round/>
            </a:ln>
          </p:spPr>
          <p:style>
            <a:lnRef idx="0"/>
            <a:fillRef idx="0"/>
            <a:effectRef idx="0"/>
            <a:fontRef idx="minor"/>
          </p:style>
        </p:sp>
      </p:grpSp>
      <p:grpSp>
        <p:nvGrpSpPr>
          <p:cNvPr id="3316" name="Group 11"/>
          <p:cNvGrpSpPr/>
          <p:nvPr/>
        </p:nvGrpSpPr>
        <p:grpSpPr>
          <a:xfrm>
            <a:off x="4044240" y="2362680"/>
            <a:ext cx="1072080" cy="959400"/>
            <a:chOff x="4044240" y="2362680"/>
            <a:chExt cx="1072080" cy="959400"/>
          </a:xfrm>
        </p:grpSpPr>
        <p:sp>
          <p:nvSpPr>
            <p:cNvPr id="3317" name="CustomShape 12"/>
            <p:cNvSpPr/>
            <p:nvPr/>
          </p:nvSpPr>
          <p:spPr>
            <a:xfrm>
              <a:off x="4084200" y="2362680"/>
              <a:ext cx="983160" cy="959400"/>
            </a:xfrm>
            <a:prstGeom prst="ellipse">
              <a:avLst/>
            </a:prstGeom>
            <a:solidFill>
              <a:srgbClr val="ffffff"/>
            </a:solidFill>
            <a:ln w="19050">
              <a:solidFill>
                <a:srgbClr val="000000"/>
              </a:solidFill>
              <a:round/>
            </a:ln>
          </p:spPr>
          <p:style>
            <a:lnRef idx="0"/>
            <a:fillRef idx="0"/>
            <a:effectRef idx="0"/>
            <a:fontRef idx="minor"/>
          </p:style>
        </p:sp>
        <p:sp>
          <p:nvSpPr>
            <p:cNvPr id="3318" name="CustomShape 13"/>
            <p:cNvSpPr/>
            <p:nvPr/>
          </p:nvSpPr>
          <p:spPr>
            <a:xfrm>
              <a:off x="4044240" y="2437200"/>
              <a:ext cx="107208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600" spc="-1" strike="noStrike">
                  <a:solidFill>
                    <a:srgbClr val="000000"/>
                  </a:solidFill>
                  <a:latin typeface="Arial"/>
                  <a:ea typeface="ＭＳ Ｐゴシック"/>
                </a:rPr>
                <a:t>Wait for ACK or NAK</a:t>
              </a:r>
              <a:endParaRPr b="0" lang="en-US" sz="1600" spc="-1" strike="noStrike">
                <a:latin typeface="Arial"/>
              </a:endParaRPr>
            </a:p>
          </p:txBody>
        </p:sp>
      </p:grpSp>
      <p:grpSp>
        <p:nvGrpSpPr>
          <p:cNvPr id="3319" name="Group 14"/>
          <p:cNvGrpSpPr/>
          <p:nvPr/>
        </p:nvGrpSpPr>
        <p:grpSpPr>
          <a:xfrm>
            <a:off x="8325720" y="2721240"/>
            <a:ext cx="3391920" cy="1033920"/>
            <a:chOff x="8325720" y="2721240"/>
            <a:chExt cx="3391920" cy="1033920"/>
          </a:xfrm>
        </p:grpSpPr>
        <p:grpSp>
          <p:nvGrpSpPr>
            <p:cNvPr id="3320" name="Group 15"/>
            <p:cNvGrpSpPr/>
            <p:nvPr/>
          </p:nvGrpSpPr>
          <p:grpSpPr>
            <a:xfrm>
              <a:off x="8325720" y="2721240"/>
              <a:ext cx="3391920" cy="627840"/>
              <a:chOff x="8325720" y="2721240"/>
              <a:chExt cx="3391920" cy="627840"/>
            </a:xfrm>
          </p:grpSpPr>
          <p:sp>
            <p:nvSpPr>
              <p:cNvPr id="3321" name="CustomShape 16"/>
              <p:cNvSpPr/>
              <p:nvPr/>
            </p:nvSpPr>
            <p:spPr>
              <a:xfrm>
                <a:off x="8325720" y="3094560"/>
                <a:ext cx="1826280" cy="2545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udt_send(NAK)</a:t>
                </a:r>
                <a:endParaRPr b="0" lang="en-US" sz="1600" spc="-1" strike="noStrike">
                  <a:latin typeface="Arial"/>
                </a:endParaRPr>
              </a:p>
            </p:txBody>
          </p:sp>
          <p:sp>
            <p:nvSpPr>
              <p:cNvPr id="3322" name="CustomShape 17"/>
              <p:cNvSpPr/>
              <p:nvPr/>
            </p:nvSpPr>
            <p:spPr>
              <a:xfrm>
                <a:off x="8330760" y="2721240"/>
                <a:ext cx="3386880" cy="310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rdt_rcv(rcvpkt) &amp;&amp; corrupt(rcvpkt)</a:t>
                </a:r>
                <a:endParaRPr b="0" lang="en-US" sz="1600" spc="-1" strike="noStrike">
                  <a:latin typeface="Arial"/>
                </a:endParaRPr>
              </a:p>
            </p:txBody>
          </p:sp>
          <p:sp>
            <p:nvSpPr>
              <p:cNvPr id="3323" name="Line 18"/>
              <p:cNvSpPr/>
              <p:nvPr/>
            </p:nvSpPr>
            <p:spPr>
              <a:xfrm>
                <a:off x="8425080" y="3094560"/>
                <a:ext cx="990360" cy="360"/>
              </a:xfrm>
              <a:prstGeom prst="line">
                <a:avLst/>
              </a:prstGeom>
              <a:ln w="28575">
                <a:solidFill>
                  <a:srgbClr val="000000"/>
                </a:solidFill>
                <a:round/>
              </a:ln>
            </p:spPr>
            <p:style>
              <a:lnRef idx="0"/>
              <a:fillRef idx="0"/>
              <a:effectRef idx="0"/>
              <a:fontRef idx="minor"/>
            </p:style>
          </p:sp>
        </p:grpSp>
        <p:sp>
          <p:nvSpPr>
            <p:cNvPr id="3324" name="CustomShape 19"/>
            <p:cNvSpPr/>
            <p:nvPr/>
          </p:nvSpPr>
          <p:spPr>
            <a:xfrm>
              <a:off x="8424360" y="3287880"/>
              <a:ext cx="1254960" cy="467280"/>
            </a:xfrm>
            <a:custGeom>
              <a:avLst/>
              <a:gdLst/>
              <a:ahLst/>
              <a:rect l="l" t="t" r="r" b="b"/>
              <a:pathLst>
                <a:path w="1500" h="740">
                  <a:moveTo>
                    <a:pt x="361" y="671"/>
                  </a:moveTo>
                  <a:cubicBezTo>
                    <a:pt x="0" y="0"/>
                    <a:pt x="1500" y="90"/>
                    <a:pt x="1017" y="740"/>
                  </a:cubicBezTo>
                </a:path>
              </a:pathLst>
            </a:custGeom>
            <a:noFill/>
            <a:ln w="28575">
              <a:solidFill>
                <a:srgbClr val="000000"/>
              </a:solidFill>
              <a:round/>
              <a:tailEnd len="med" type="triangle" w="med"/>
            </a:ln>
          </p:spPr>
          <p:style>
            <a:lnRef idx="0"/>
            <a:fillRef idx="0"/>
            <a:effectRef idx="0"/>
            <a:fontRef idx="minor"/>
          </p:style>
        </p:sp>
      </p:grpSp>
      <p:sp>
        <p:nvSpPr>
          <p:cNvPr id="3325" name="CustomShape 20"/>
          <p:cNvSpPr/>
          <p:nvPr/>
        </p:nvSpPr>
        <p:spPr>
          <a:xfrm>
            <a:off x="8516520" y="3708720"/>
            <a:ext cx="983160" cy="959400"/>
          </a:xfrm>
          <a:prstGeom prst="ellipse">
            <a:avLst/>
          </a:prstGeom>
          <a:solidFill>
            <a:srgbClr val="ffffff"/>
          </a:solidFill>
          <a:ln w="19050">
            <a:solidFill>
              <a:srgbClr val="000000"/>
            </a:solidFill>
            <a:round/>
          </a:ln>
        </p:spPr>
        <p:style>
          <a:lnRef idx="0"/>
          <a:fillRef idx="0"/>
          <a:effectRef idx="0"/>
          <a:fontRef idx="minor"/>
        </p:style>
      </p:sp>
      <p:sp>
        <p:nvSpPr>
          <p:cNvPr id="3326" name="CustomShape 21"/>
          <p:cNvSpPr/>
          <p:nvPr/>
        </p:nvSpPr>
        <p:spPr>
          <a:xfrm>
            <a:off x="8429040" y="3792960"/>
            <a:ext cx="119772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600" spc="-1" strike="noStrike">
                <a:solidFill>
                  <a:srgbClr val="000000"/>
                </a:solidFill>
                <a:latin typeface="Arial"/>
                <a:ea typeface="ＭＳ Ｐゴシック"/>
              </a:rPr>
              <a:t>Wait for call from below</a:t>
            </a:r>
            <a:endParaRPr b="0" lang="en-US" sz="1600" spc="-1" strike="noStrike">
              <a:latin typeface="Arial"/>
            </a:endParaRPr>
          </a:p>
        </p:txBody>
      </p:sp>
      <p:grpSp>
        <p:nvGrpSpPr>
          <p:cNvPr id="3327" name="Group 22"/>
          <p:cNvGrpSpPr/>
          <p:nvPr/>
        </p:nvGrpSpPr>
        <p:grpSpPr>
          <a:xfrm>
            <a:off x="8049600" y="4586760"/>
            <a:ext cx="4140000" cy="1382040"/>
            <a:chOff x="8049600" y="4586760"/>
            <a:chExt cx="4140000" cy="1382040"/>
          </a:xfrm>
        </p:grpSpPr>
        <p:grpSp>
          <p:nvGrpSpPr>
            <p:cNvPr id="3328" name="Group 23"/>
            <p:cNvGrpSpPr/>
            <p:nvPr/>
          </p:nvGrpSpPr>
          <p:grpSpPr>
            <a:xfrm>
              <a:off x="8049600" y="5037480"/>
              <a:ext cx="4140000" cy="931320"/>
              <a:chOff x="8049600" y="5037480"/>
              <a:chExt cx="4140000" cy="931320"/>
            </a:xfrm>
          </p:grpSpPr>
          <p:sp>
            <p:nvSpPr>
              <p:cNvPr id="3329" name="CustomShape 24"/>
              <p:cNvSpPr/>
              <p:nvPr/>
            </p:nvSpPr>
            <p:spPr>
              <a:xfrm>
                <a:off x="8071920" y="5352120"/>
                <a:ext cx="2140560" cy="61668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extract(rcvpkt,data)</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deliver_data(data)</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udt_send(ACK)</a:t>
                </a:r>
                <a:endParaRPr b="0" lang="en-US" sz="1600" spc="-1" strike="noStrike">
                  <a:latin typeface="Arial"/>
                </a:endParaRPr>
              </a:p>
            </p:txBody>
          </p:sp>
          <p:sp>
            <p:nvSpPr>
              <p:cNvPr id="3330" name="CustomShape 25"/>
              <p:cNvSpPr/>
              <p:nvPr/>
            </p:nvSpPr>
            <p:spPr>
              <a:xfrm>
                <a:off x="8049600" y="5037480"/>
                <a:ext cx="4140000" cy="6991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rdt_rcv(rcvpkt) &amp;&amp;  notcorrupt(rcvpkt)</a:t>
                </a:r>
                <a:endParaRPr b="0" lang="en-US" sz="1600" spc="-1" strike="noStrike">
                  <a:latin typeface="Arial"/>
                </a:endParaRPr>
              </a:p>
            </p:txBody>
          </p:sp>
          <p:sp>
            <p:nvSpPr>
              <p:cNvPr id="3331" name="Line 26"/>
              <p:cNvSpPr/>
              <p:nvPr/>
            </p:nvSpPr>
            <p:spPr>
              <a:xfrm>
                <a:off x="8171280" y="5406480"/>
                <a:ext cx="1489320" cy="360"/>
              </a:xfrm>
              <a:prstGeom prst="line">
                <a:avLst/>
              </a:prstGeom>
              <a:ln w="28575">
                <a:solidFill>
                  <a:srgbClr val="000000"/>
                </a:solidFill>
                <a:round/>
              </a:ln>
            </p:spPr>
            <p:style>
              <a:lnRef idx="0"/>
              <a:fillRef idx="0"/>
              <a:effectRef idx="0"/>
              <a:fontRef idx="minor"/>
            </p:style>
          </p:sp>
        </p:grpSp>
        <p:sp>
          <p:nvSpPr>
            <p:cNvPr id="3332" name="CustomShape 27"/>
            <p:cNvSpPr/>
            <p:nvPr/>
          </p:nvSpPr>
          <p:spPr>
            <a:xfrm flipV="1">
              <a:off x="8436960" y="4586400"/>
              <a:ext cx="1254960" cy="467280"/>
            </a:xfrm>
            <a:custGeom>
              <a:avLst/>
              <a:gdLst/>
              <a:ahLst/>
              <a:rect l="l" t="t" r="r" b="b"/>
              <a:pathLst>
                <a:path w="1500" h="740">
                  <a:moveTo>
                    <a:pt x="361" y="671"/>
                  </a:moveTo>
                  <a:cubicBezTo>
                    <a:pt x="0" y="0"/>
                    <a:pt x="1500" y="90"/>
                    <a:pt x="1017" y="740"/>
                  </a:cubicBezTo>
                </a:path>
              </a:pathLst>
            </a:custGeom>
            <a:noFill/>
            <a:ln w="28575">
              <a:solidFill>
                <a:srgbClr val="000000"/>
              </a:solidFill>
              <a:round/>
              <a:tailEnd len="med" type="triangle" w="med"/>
            </a:ln>
          </p:spPr>
          <p:style>
            <a:lnRef idx="0"/>
            <a:fillRef idx="0"/>
            <a:effectRef idx="0"/>
            <a:fontRef idx="minor"/>
          </p:style>
        </p:sp>
      </p:grpSp>
      <p:grpSp>
        <p:nvGrpSpPr>
          <p:cNvPr id="3333" name="Group 28"/>
          <p:cNvGrpSpPr/>
          <p:nvPr/>
        </p:nvGrpSpPr>
        <p:grpSpPr>
          <a:xfrm>
            <a:off x="2756880" y="1340280"/>
            <a:ext cx="3640680" cy="1019880"/>
            <a:chOff x="2756880" y="1340280"/>
            <a:chExt cx="3640680" cy="1019880"/>
          </a:xfrm>
        </p:grpSpPr>
        <p:sp>
          <p:nvSpPr>
            <p:cNvPr id="3334" name="CustomShape 29"/>
            <p:cNvSpPr/>
            <p:nvPr/>
          </p:nvSpPr>
          <p:spPr>
            <a:xfrm>
              <a:off x="2756880" y="1630800"/>
              <a:ext cx="3640680" cy="3974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snkpkt = make_pkt(data, checksum)</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udt_send(sndpkt)</a:t>
              </a:r>
              <a:endParaRPr b="0" lang="en-US" sz="1600" spc="-1" strike="noStrike">
                <a:latin typeface="Arial"/>
              </a:endParaRPr>
            </a:p>
          </p:txBody>
        </p:sp>
        <p:sp>
          <p:nvSpPr>
            <p:cNvPr id="3335" name="Line 30"/>
            <p:cNvSpPr/>
            <p:nvPr/>
          </p:nvSpPr>
          <p:spPr>
            <a:xfrm>
              <a:off x="2861640" y="1675080"/>
              <a:ext cx="990360" cy="360"/>
            </a:xfrm>
            <a:prstGeom prst="line">
              <a:avLst/>
            </a:prstGeom>
            <a:ln w="28575">
              <a:solidFill>
                <a:srgbClr val="000000"/>
              </a:solidFill>
              <a:round/>
            </a:ln>
          </p:spPr>
          <p:style>
            <a:lnRef idx="0"/>
            <a:fillRef idx="0"/>
            <a:effectRef idx="0"/>
            <a:fontRef idx="minor"/>
          </p:style>
        </p:sp>
        <p:sp>
          <p:nvSpPr>
            <p:cNvPr id="3336" name="CustomShape 31"/>
            <p:cNvSpPr/>
            <p:nvPr/>
          </p:nvSpPr>
          <p:spPr>
            <a:xfrm flipV="1">
              <a:off x="2809440" y="2114280"/>
              <a:ext cx="1797840" cy="245160"/>
            </a:xfrm>
            <a:custGeom>
              <a:avLst/>
              <a:gdLst/>
              <a:ahLst/>
              <a:rect l="l" t="t" r="r" b="b"/>
              <a:pathLst>
                <a:path w="2835" h="525">
                  <a:moveTo>
                    <a:pt x="0" y="0"/>
                  </a:moveTo>
                  <a:cubicBezTo>
                    <a:pt x="60" y="525"/>
                    <a:pt x="2835" y="495"/>
                    <a:pt x="2835" y="0"/>
                  </a:cubicBezTo>
                </a:path>
              </a:pathLst>
            </a:custGeom>
            <a:noFill/>
            <a:ln w="28575">
              <a:solidFill>
                <a:srgbClr val="000000"/>
              </a:solidFill>
              <a:round/>
              <a:tailEnd len="med" type="triangle" w="med"/>
            </a:ln>
          </p:spPr>
          <p:style>
            <a:lnRef idx="0"/>
            <a:fillRef idx="0"/>
            <a:effectRef idx="0"/>
            <a:fontRef idx="minor"/>
          </p:style>
        </p:sp>
        <p:sp>
          <p:nvSpPr>
            <p:cNvPr id="3337" name="CustomShape 32"/>
            <p:cNvSpPr/>
            <p:nvPr/>
          </p:nvSpPr>
          <p:spPr>
            <a:xfrm>
              <a:off x="2782440" y="1340280"/>
              <a:ext cx="2253240" cy="4262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rdt_send(data)</a:t>
              </a:r>
              <a:endParaRPr b="0" lang="en-US" sz="1600" spc="-1" strike="noStrike">
                <a:latin typeface="Arial"/>
              </a:endParaRPr>
            </a:p>
          </p:txBody>
        </p:sp>
      </p:grpSp>
      <p:grpSp>
        <p:nvGrpSpPr>
          <p:cNvPr id="3338" name="Group 33"/>
          <p:cNvGrpSpPr/>
          <p:nvPr/>
        </p:nvGrpSpPr>
        <p:grpSpPr>
          <a:xfrm>
            <a:off x="2270520" y="3283200"/>
            <a:ext cx="3545640" cy="986040"/>
            <a:chOff x="2270520" y="3283200"/>
            <a:chExt cx="3545640" cy="986040"/>
          </a:xfrm>
        </p:grpSpPr>
        <p:sp>
          <p:nvSpPr>
            <p:cNvPr id="3339" name="CustomShape 34"/>
            <p:cNvSpPr/>
            <p:nvPr/>
          </p:nvSpPr>
          <p:spPr>
            <a:xfrm>
              <a:off x="2882160" y="3283200"/>
              <a:ext cx="1797840" cy="245160"/>
            </a:xfrm>
            <a:custGeom>
              <a:avLst/>
              <a:gdLst/>
              <a:ahLst/>
              <a:rect l="l" t="t" r="r" b="b"/>
              <a:pathLst>
                <a:path w="2835" h="525">
                  <a:moveTo>
                    <a:pt x="0" y="0"/>
                  </a:moveTo>
                  <a:cubicBezTo>
                    <a:pt x="60" y="525"/>
                    <a:pt x="2835" y="495"/>
                    <a:pt x="2835" y="0"/>
                  </a:cubicBezTo>
                </a:path>
              </a:pathLst>
            </a:custGeom>
            <a:noFill/>
            <a:ln w="28575">
              <a:solidFill>
                <a:srgbClr val="000000"/>
              </a:solidFill>
              <a:round/>
              <a:headEnd len="med" type="triangle" w="med"/>
            </a:ln>
          </p:spPr>
          <p:style>
            <a:lnRef idx="0"/>
            <a:fillRef idx="0"/>
            <a:effectRef idx="0"/>
            <a:fontRef idx="minor"/>
          </p:style>
          <p:txBody>
            <a:bodyPr lIns="90000" rIns="90000" tIns="45000" bIns="45000">
              <a:noAutofit/>
            </a:bodyPr>
            <a:p>
              <a:pPr>
                <a:lnSpc>
                  <a:spcPct val="100000"/>
                </a:lnSpc>
                <a:tabLst>
                  <a:tab algn="l" pos="0"/>
                </a:tabLst>
              </a:pPr>
              <a:r>
                <a:rPr b="0" lang="en-US" sz="1800" spc="-1" strike="noStrike">
                  <a:solidFill>
                    <a:srgbClr val="000000"/>
                  </a:solidFill>
                  <a:latin typeface="Calibri"/>
                  <a:ea typeface="DejaVu Sans"/>
                </a:rPr>
                <a:t> </a:t>
              </a:r>
              <a:endParaRPr b="0" lang="en-US" sz="1800" spc="-1" strike="noStrike">
                <a:latin typeface="Arial"/>
              </a:endParaRPr>
            </a:p>
          </p:txBody>
        </p:sp>
        <p:grpSp>
          <p:nvGrpSpPr>
            <p:cNvPr id="3340" name="Group 35"/>
            <p:cNvGrpSpPr/>
            <p:nvPr/>
          </p:nvGrpSpPr>
          <p:grpSpPr>
            <a:xfrm>
              <a:off x="2270520" y="3546000"/>
              <a:ext cx="3545640" cy="723240"/>
              <a:chOff x="2270520" y="3546000"/>
              <a:chExt cx="3545640" cy="723240"/>
            </a:xfrm>
          </p:grpSpPr>
          <p:sp>
            <p:nvSpPr>
              <p:cNvPr id="3341" name="CustomShape 36"/>
              <p:cNvSpPr/>
              <p:nvPr/>
            </p:nvSpPr>
            <p:spPr>
              <a:xfrm>
                <a:off x="2270520" y="3546000"/>
                <a:ext cx="3545640" cy="283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rdt_rcv(rcvpkt) &amp;&amp; isACK(rcvpkt)</a:t>
                </a:r>
                <a:endParaRPr b="0" lang="en-US" sz="1600" spc="-1" strike="noStrike">
                  <a:latin typeface="Arial"/>
                </a:endParaRPr>
              </a:p>
            </p:txBody>
          </p:sp>
          <p:sp>
            <p:nvSpPr>
              <p:cNvPr id="3342" name="Line 37"/>
              <p:cNvSpPr/>
              <p:nvPr/>
            </p:nvSpPr>
            <p:spPr>
              <a:xfrm>
                <a:off x="3330000" y="3919320"/>
                <a:ext cx="990360" cy="360"/>
              </a:xfrm>
              <a:prstGeom prst="line">
                <a:avLst/>
              </a:prstGeom>
              <a:ln w="28575">
                <a:solidFill>
                  <a:srgbClr val="000000"/>
                </a:solidFill>
                <a:round/>
              </a:ln>
            </p:spPr>
            <p:style>
              <a:lnRef idx="0"/>
              <a:fillRef idx="0"/>
              <a:effectRef idx="0"/>
              <a:fontRef idx="minor"/>
            </p:style>
          </p:sp>
          <p:sp>
            <p:nvSpPr>
              <p:cNvPr id="3343" name="CustomShape 38"/>
              <p:cNvSpPr/>
              <p:nvPr/>
            </p:nvSpPr>
            <p:spPr>
              <a:xfrm>
                <a:off x="3666960" y="3936240"/>
                <a:ext cx="3182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Symbol"/>
                    <a:ea typeface="ＭＳ Ｐゴシック"/>
                  </a:rPr>
                  <a:t>L</a:t>
                </a:r>
                <a:endParaRPr b="0" lang="en-US" sz="1600" spc="-1" strike="noStrike">
                  <a:latin typeface="Arial"/>
                </a:endParaRPr>
              </a:p>
            </p:txBody>
          </p:sp>
        </p:grpSp>
      </p:grpSp>
      <p:sp>
        <p:nvSpPr>
          <p:cNvPr id="3344" name="CustomShape 39"/>
          <p:cNvSpPr/>
          <p:nvPr/>
        </p:nvSpPr>
        <p:spPr>
          <a:xfrm>
            <a:off x="1095120" y="2517840"/>
            <a:ext cx="1225080" cy="4554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400" spc="-1" strike="noStrike">
                <a:solidFill>
                  <a:srgbClr val="cc0000"/>
                </a:solidFill>
                <a:latin typeface="Tahoma"/>
                <a:ea typeface="ＭＳ Ｐゴシック"/>
              </a:rPr>
              <a:t>sender</a:t>
            </a:r>
            <a:endParaRPr b="0" lang="en-US" sz="2400" spc="-1" strike="noStrike">
              <a:latin typeface="Arial"/>
            </a:endParaRPr>
          </a:p>
        </p:txBody>
      </p:sp>
      <p:sp>
        <p:nvSpPr>
          <p:cNvPr id="3345" name="CustomShape 40"/>
          <p:cNvSpPr/>
          <p:nvPr/>
        </p:nvSpPr>
        <p:spPr>
          <a:xfrm>
            <a:off x="9575280" y="3961080"/>
            <a:ext cx="1418760" cy="4554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400" spc="-1" strike="noStrike">
                <a:solidFill>
                  <a:srgbClr val="cc0000"/>
                </a:solidFill>
                <a:latin typeface="Tahoma"/>
                <a:ea typeface="ＭＳ Ｐゴシック"/>
              </a:rPr>
              <a:t>receiver</a:t>
            </a:r>
            <a:endParaRPr b="0" lang="en-US" sz="2400" spc="-1" strike="noStrike">
              <a:latin typeface="Arial"/>
            </a:endParaRPr>
          </a:p>
        </p:txBody>
      </p:sp>
      <p:sp>
        <p:nvSpPr>
          <p:cNvPr id="3346" name="CustomShape 41"/>
          <p:cNvSpPr/>
          <p:nvPr/>
        </p:nvSpPr>
        <p:spPr>
          <a:xfrm>
            <a:off x="5288400" y="2154600"/>
            <a:ext cx="2083320" cy="62928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rdt_rcv(rcvpkt) &amp;&amp;</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   </a:t>
            </a:r>
            <a:r>
              <a:rPr b="0" lang="en-US" sz="1600" spc="-1" strike="noStrike">
                <a:solidFill>
                  <a:srgbClr val="000000"/>
                </a:solidFill>
                <a:latin typeface="Arial"/>
                <a:ea typeface="ＭＳ Ｐゴシック"/>
              </a:rPr>
              <a:t>isNAK(rcvpkt)</a:t>
            </a:r>
            <a:endParaRPr b="0" lang="en-US" sz="1600" spc="-1" strike="noStrike">
              <a:latin typeface="Arial"/>
            </a:endParaRPr>
          </a:p>
        </p:txBody>
      </p:sp>
      <p:sp>
        <p:nvSpPr>
          <p:cNvPr id="3347" name="CustomShape 42"/>
          <p:cNvSpPr/>
          <p:nvPr/>
        </p:nvSpPr>
        <p:spPr>
          <a:xfrm>
            <a:off x="7841160" y="2480040"/>
            <a:ext cx="4243680" cy="400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348" name="CustomShape 4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4B0ACF4A-3B15-46E6-B2D9-741AA9E6A314}" type="slidenum">
              <a:rPr b="0" lang="en-US" sz="1100" spc="-1" strike="noStrike">
                <a:solidFill>
                  <a:srgbClr val="404040"/>
                </a:solidFill>
                <a:latin typeface="Calibri"/>
                <a:ea typeface="DejaVu Sans"/>
              </a:rPr>
              <a:t>47</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933" dur="indefinite" restart="never" nodeType="tmRoot">
          <p:childTnLst>
            <p:seq>
              <p:cTn id="934" dur="indefinite" nodeType="mainSeq">
                <p:childTnLst>
                  <p:par>
                    <p:cTn id="935" fill="hold">
                      <p:stCondLst>
                        <p:cond delay="indefinite"/>
                      </p:stCondLst>
                      <p:childTnLst>
                        <p:par>
                          <p:cTn id="936" fill="hold">
                            <p:stCondLst>
                              <p:cond delay="0"/>
                            </p:stCondLst>
                            <p:childTnLst>
                              <p:par>
                                <p:cTn id="937" nodeType="clickEffect" fill="hold" presetClass="entr" presetID="22" presetSubtype="8">
                                  <p:stCondLst>
                                    <p:cond delay="0"/>
                                  </p:stCondLst>
                                  <p:childTnLst>
                                    <p:set>
                                      <p:cBhvr>
                                        <p:cTn id="938" dur="1" fill="hold">
                                          <p:stCondLst>
                                            <p:cond delay="0"/>
                                          </p:stCondLst>
                                        </p:cTn>
                                        <p:tgtEl>
                                          <p:spTgt spid="3333"/>
                                        </p:tgtEl>
                                        <p:attrNameLst>
                                          <p:attrName>style.visibility</p:attrName>
                                        </p:attrNameLst>
                                      </p:cBhvr>
                                      <p:to>
                                        <p:strVal val="visible"/>
                                      </p:to>
                                    </p:set>
                                    <p:animEffect filter="wipe(left)" transition="in">
                                      <p:cBhvr additive="repl">
                                        <p:cTn id="939" dur="500"/>
                                        <p:tgtEl>
                                          <p:spTgt spid="3333"/>
                                        </p:tgtEl>
                                      </p:cBhvr>
                                    </p:animEffect>
                                  </p:childTnLst>
                                </p:cTn>
                              </p:par>
                            </p:childTnLst>
                          </p:cTn>
                        </p:par>
                      </p:childTnLst>
                    </p:cTn>
                  </p:par>
                  <p:par>
                    <p:cTn id="940" fill="hold">
                      <p:stCondLst>
                        <p:cond delay="indefinite"/>
                      </p:stCondLst>
                      <p:childTnLst>
                        <p:par>
                          <p:cTn id="941" fill="hold">
                            <p:stCondLst>
                              <p:cond delay="0"/>
                            </p:stCondLst>
                            <p:childTnLst>
                              <p:par>
                                <p:cTn id="942" nodeType="clickEffect" fill="hold" presetClass="entr" presetID="22" presetSubtype="2">
                                  <p:stCondLst>
                                    <p:cond delay="0"/>
                                  </p:stCondLst>
                                  <p:childTnLst>
                                    <p:set>
                                      <p:cBhvr>
                                        <p:cTn id="943" dur="1" fill="hold">
                                          <p:stCondLst>
                                            <p:cond delay="0"/>
                                          </p:stCondLst>
                                        </p:cTn>
                                        <p:tgtEl>
                                          <p:spTgt spid="3338"/>
                                        </p:tgtEl>
                                        <p:attrNameLst>
                                          <p:attrName>style.visibility</p:attrName>
                                        </p:attrNameLst>
                                      </p:cBhvr>
                                      <p:to>
                                        <p:strVal val="visible"/>
                                      </p:to>
                                    </p:set>
                                    <p:animEffect filter="wipe(right)" transition="in">
                                      <p:cBhvr additive="repl">
                                        <p:cTn id="944" dur="500"/>
                                        <p:tgtEl>
                                          <p:spTgt spid="3338"/>
                                        </p:tgtEl>
                                      </p:cBhvr>
                                    </p:animEffect>
                                  </p:childTnLst>
                                </p:cTn>
                              </p:par>
                            </p:childTnLst>
                          </p:cTn>
                        </p:par>
                      </p:childTnLst>
                    </p:cTn>
                  </p:par>
                  <p:par>
                    <p:cTn id="945" fill="hold">
                      <p:stCondLst>
                        <p:cond delay="indefinite"/>
                      </p:stCondLst>
                      <p:childTnLst>
                        <p:par>
                          <p:cTn id="946" fill="hold">
                            <p:stCondLst>
                              <p:cond delay="0"/>
                            </p:stCondLst>
                            <p:childTnLst>
                              <p:par>
                                <p:cTn id="947" nodeType="clickEffect" fill="hold" presetClass="entr" presetID="22" presetSubtype="1">
                                  <p:stCondLst>
                                    <p:cond delay="0"/>
                                  </p:stCondLst>
                                  <p:childTnLst>
                                    <p:set>
                                      <p:cBhvr>
                                        <p:cTn id="948" dur="1" fill="hold">
                                          <p:stCondLst>
                                            <p:cond delay="0"/>
                                          </p:stCondLst>
                                        </p:cTn>
                                        <p:tgtEl>
                                          <p:spTgt spid="3311"/>
                                        </p:tgtEl>
                                        <p:attrNameLst>
                                          <p:attrName>style.visibility</p:attrName>
                                        </p:attrNameLst>
                                      </p:cBhvr>
                                      <p:to>
                                        <p:strVal val="visible"/>
                                      </p:to>
                                    </p:set>
                                    <p:animEffect filter="wipe(up)" transition="in">
                                      <p:cBhvr additive="repl">
                                        <p:cTn id="949" dur="500"/>
                                        <p:tgtEl>
                                          <p:spTgt spid="3311"/>
                                        </p:tgtEl>
                                      </p:cBhvr>
                                    </p:animEffect>
                                  </p:childTnLst>
                                </p:cTn>
                              </p:par>
                              <p:par>
                                <p:cTn id="950" nodeType="withEffect" fill="hold" presetClass="entr" presetID="9">
                                  <p:stCondLst>
                                    <p:cond delay="0"/>
                                  </p:stCondLst>
                                  <p:childTnLst>
                                    <p:set>
                                      <p:cBhvr>
                                        <p:cTn id="951" dur="1" fill="hold">
                                          <p:stCondLst>
                                            <p:cond delay="0"/>
                                          </p:stCondLst>
                                        </p:cTn>
                                        <p:tgtEl>
                                          <p:spTgt spid="3346"/>
                                        </p:tgtEl>
                                        <p:attrNameLst>
                                          <p:attrName>style.visibility</p:attrName>
                                        </p:attrNameLst>
                                      </p:cBhvr>
                                      <p:to>
                                        <p:strVal val="visible"/>
                                      </p:to>
                                    </p:set>
                                    <p:animEffect filter="dissolve" transition="in">
                                      <p:cBhvr additive="repl">
                                        <p:cTn id="952" dur="500"/>
                                        <p:tgtEl>
                                          <p:spTgt spid="3346"/>
                                        </p:tgtEl>
                                      </p:cBhvr>
                                    </p:animEffect>
                                  </p:childTnLst>
                                </p:cTn>
                              </p:par>
                            </p:childTnLst>
                          </p:cTn>
                        </p:par>
                      </p:childTnLst>
                    </p:cTn>
                  </p:par>
                  <p:par>
                    <p:cTn id="953" fill="hold">
                      <p:stCondLst>
                        <p:cond delay="indefinite"/>
                      </p:stCondLst>
                      <p:childTnLst>
                        <p:par>
                          <p:cTn id="954" fill="hold">
                            <p:stCondLst>
                              <p:cond delay="0"/>
                            </p:stCondLst>
                            <p:childTnLst>
                              <p:par>
                                <p:cTn id="955" nodeType="clickEffect" fill="hold" presetClass="exit" presetID="9">
                                  <p:stCondLst>
                                    <p:cond delay="0"/>
                                  </p:stCondLst>
                                  <p:childTnLst>
                                    <p:animEffect filter="dissolve" transition="out">
                                      <p:cBhvr additive="repl">
                                        <p:cTn id="956" dur="500"/>
                                        <p:tgtEl>
                                          <p:spTgt spid="3347"/>
                                        </p:tgtEl>
                                      </p:cBhvr>
                                    </p:animEffect>
                                    <p:set>
                                      <p:cBhvr>
                                        <p:cTn id="957" dur="1" fill="hold">
                                          <p:stCondLst>
                                            <p:cond delay="499"/>
                                          </p:stCondLst>
                                        </p:cTn>
                                        <p:tgtEl>
                                          <p:spTgt spid="3347"/>
                                        </p:tgtEl>
                                        <p:attrNameLst>
                                          <p:attrName>style.visibility</p:attrName>
                                        </p:attrNameLst>
                                      </p:cBhvr>
                                      <p:to>
                                        <p:strVal val="hidden"/>
                                      </p:to>
                                    </p:set>
                                  </p:childTnLst>
                                </p:cTn>
                              </p:par>
                            </p:childTnLst>
                          </p:cTn>
                        </p:par>
                      </p:childTnLst>
                    </p:cTn>
                  </p:par>
                  <p:par>
                    <p:cTn id="958" fill="hold">
                      <p:stCondLst>
                        <p:cond delay="indefinite"/>
                      </p:stCondLst>
                      <p:childTnLst>
                        <p:par>
                          <p:cTn id="959" fill="hold">
                            <p:stCondLst>
                              <p:cond delay="0"/>
                            </p:stCondLst>
                            <p:childTnLst>
                              <p:par>
                                <p:cTn id="960" nodeType="clickEffect" fill="hold" presetClass="entr" presetID="22" presetSubtype="8">
                                  <p:stCondLst>
                                    <p:cond delay="0"/>
                                  </p:stCondLst>
                                  <p:childTnLst>
                                    <p:set>
                                      <p:cBhvr>
                                        <p:cTn id="961" dur="1" fill="hold">
                                          <p:stCondLst>
                                            <p:cond delay="0"/>
                                          </p:stCondLst>
                                        </p:cTn>
                                        <p:tgtEl>
                                          <p:spTgt spid="3319"/>
                                        </p:tgtEl>
                                        <p:attrNameLst>
                                          <p:attrName>style.visibility</p:attrName>
                                        </p:attrNameLst>
                                      </p:cBhvr>
                                      <p:to>
                                        <p:strVal val="visible"/>
                                      </p:to>
                                    </p:set>
                                    <p:animEffect filter="wipe(left)" transition="in">
                                      <p:cBhvr additive="repl">
                                        <p:cTn id="962" dur="500"/>
                                        <p:tgtEl>
                                          <p:spTgt spid="3319"/>
                                        </p:tgtEl>
                                      </p:cBhvr>
                                    </p:animEffect>
                                  </p:childTnLst>
                                </p:cTn>
                              </p:par>
                              <p:par>
                                <p:cTn id="963" nodeType="withEffect" fill="hold" presetClass="entr" presetID="9">
                                  <p:stCondLst>
                                    <p:cond delay="0"/>
                                  </p:stCondLst>
                                  <p:childTnLst>
                                    <p:set>
                                      <p:cBhvr>
                                        <p:cTn id="964" dur="1" fill="hold">
                                          <p:stCondLst>
                                            <p:cond delay="0"/>
                                          </p:stCondLst>
                                        </p:cTn>
                                        <p:tgtEl>
                                          <p:spTgt spid="3307"/>
                                        </p:tgtEl>
                                        <p:attrNameLst>
                                          <p:attrName>style.visibility</p:attrName>
                                        </p:attrNameLst>
                                      </p:cBhvr>
                                      <p:to>
                                        <p:strVal val="visible"/>
                                      </p:to>
                                    </p:set>
                                    <p:animEffect filter="dissolve" transition="in">
                                      <p:cBhvr additive="repl">
                                        <p:cTn id="965" dur="500"/>
                                        <p:tgtEl>
                                          <p:spTgt spid="3307"/>
                                        </p:tgtEl>
                                      </p:cBhvr>
                                    </p:animEffect>
                                  </p:childTnLst>
                                </p:cTn>
                              </p:par>
                            </p:childTnLst>
                          </p:cTn>
                        </p:par>
                      </p:childTnLst>
                    </p:cTn>
                  </p:par>
                  <p:par>
                    <p:cTn id="966" fill="hold">
                      <p:stCondLst>
                        <p:cond delay="indefinite"/>
                      </p:stCondLst>
                      <p:childTnLst>
                        <p:par>
                          <p:cTn id="967" fill="hold">
                            <p:stCondLst>
                              <p:cond delay="0"/>
                            </p:stCondLst>
                            <p:childTnLst>
                              <p:par>
                                <p:cTn id="968" nodeType="clickEffect" fill="hold" presetClass="entr" presetID="22" presetSubtype="8">
                                  <p:stCondLst>
                                    <p:cond delay="0"/>
                                  </p:stCondLst>
                                  <p:childTnLst>
                                    <p:set>
                                      <p:cBhvr>
                                        <p:cTn id="969" dur="1" fill="hold">
                                          <p:stCondLst>
                                            <p:cond delay="0"/>
                                          </p:stCondLst>
                                        </p:cTn>
                                        <p:tgtEl>
                                          <p:spTgt spid="3327"/>
                                        </p:tgtEl>
                                        <p:attrNameLst>
                                          <p:attrName>style.visibility</p:attrName>
                                        </p:attrNameLst>
                                      </p:cBhvr>
                                      <p:to>
                                        <p:strVal val="visible"/>
                                      </p:to>
                                    </p:set>
                                    <p:animEffect filter="wipe(left)" transition="in">
                                      <p:cBhvr additive="repl">
                                        <p:cTn id="970" dur="500"/>
                                        <p:tgtEl>
                                          <p:spTgt spid="3327"/>
                                        </p:tgtEl>
                                      </p:cBhvr>
                                    </p:animEffect>
                                  </p:childTnLst>
                                </p:cTn>
                              </p:par>
                              <p:par>
                                <p:cTn id="971" nodeType="withEffect" fill="hold" presetClass="entr" presetID="9">
                                  <p:stCondLst>
                                    <p:cond delay="0"/>
                                  </p:stCondLst>
                                  <p:childTnLst>
                                    <p:set>
                                      <p:cBhvr>
                                        <p:cTn id="972" dur="1" fill="hold">
                                          <p:stCondLst>
                                            <p:cond delay="0"/>
                                          </p:stCondLst>
                                        </p:cTn>
                                        <p:tgtEl>
                                          <p:spTgt spid="3306"/>
                                        </p:tgtEl>
                                        <p:attrNameLst>
                                          <p:attrName>style.visibility</p:attrName>
                                        </p:attrNameLst>
                                      </p:cBhvr>
                                      <p:to>
                                        <p:strVal val="visible"/>
                                      </p:to>
                                    </p:set>
                                    <p:animEffect filter="dissolve" transition="in">
                                      <p:cBhvr additive="repl">
                                        <p:cTn id="973" dur="500"/>
                                        <p:tgtEl>
                                          <p:spTgt spid="3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9"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rdt2.0: FSM specification</a:t>
            </a:r>
            <a:endParaRPr b="0" lang="en-US" sz="4800" spc="-1" strike="noStrike">
              <a:latin typeface="Arial"/>
            </a:endParaRPr>
          </a:p>
        </p:txBody>
      </p:sp>
      <p:sp>
        <p:nvSpPr>
          <p:cNvPr id="3350" name="CustomShape 2"/>
          <p:cNvSpPr/>
          <p:nvPr/>
        </p:nvSpPr>
        <p:spPr>
          <a:xfrm>
            <a:off x="2449080" y="2349720"/>
            <a:ext cx="983160" cy="959400"/>
          </a:xfrm>
          <a:prstGeom prst="ellipse">
            <a:avLst/>
          </a:prstGeom>
          <a:solidFill>
            <a:srgbClr val="ffffff"/>
          </a:solidFill>
          <a:ln w="19050">
            <a:solidFill>
              <a:srgbClr val="000000"/>
            </a:solidFill>
            <a:round/>
          </a:ln>
        </p:spPr>
        <p:style>
          <a:lnRef idx="0"/>
          <a:fillRef idx="0"/>
          <a:effectRef idx="0"/>
          <a:fontRef idx="minor"/>
        </p:style>
      </p:sp>
      <p:sp>
        <p:nvSpPr>
          <p:cNvPr id="3351" name="CustomShape 3"/>
          <p:cNvSpPr/>
          <p:nvPr/>
        </p:nvSpPr>
        <p:spPr>
          <a:xfrm>
            <a:off x="2347200" y="2433960"/>
            <a:ext cx="119772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600" spc="-1" strike="noStrike">
                <a:solidFill>
                  <a:srgbClr val="000000"/>
                </a:solidFill>
                <a:latin typeface="Arial"/>
                <a:ea typeface="ＭＳ Ｐゴシック"/>
              </a:rPr>
              <a:t>Wait for call from above</a:t>
            </a:r>
            <a:endParaRPr b="0" lang="en-US" sz="1600" spc="-1" strike="noStrike">
              <a:latin typeface="Arial"/>
            </a:endParaRPr>
          </a:p>
        </p:txBody>
      </p:sp>
      <p:grpSp>
        <p:nvGrpSpPr>
          <p:cNvPr id="3352" name="Group 4"/>
          <p:cNvGrpSpPr/>
          <p:nvPr/>
        </p:nvGrpSpPr>
        <p:grpSpPr>
          <a:xfrm>
            <a:off x="5004720" y="2400480"/>
            <a:ext cx="3671280" cy="916920"/>
            <a:chOff x="5004720" y="2400480"/>
            <a:chExt cx="3671280" cy="916920"/>
          </a:xfrm>
        </p:grpSpPr>
        <p:sp>
          <p:nvSpPr>
            <p:cNvPr id="3353" name="CustomShape 5"/>
            <p:cNvSpPr/>
            <p:nvPr/>
          </p:nvSpPr>
          <p:spPr>
            <a:xfrm>
              <a:off x="5004720" y="2426040"/>
              <a:ext cx="464040" cy="891360"/>
            </a:xfrm>
            <a:custGeom>
              <a:avLst/>
              <a:gdLst/>
              <a:ahLst/>
              <a:rect l="l" t="t" r="r" b="b"/>
              <a:pathLst>
                <a:path w="735" h="1080">
                  <a:moveTo>
                    <a:pt x="0" y="195"/>
                  </a:moveTo>
                  <a:cubicBezTo>
                    <a:pt x="690" y="0"/>
                    <a:pt x="735" y="1080"/>
                    <a:pt x="0" y="855"/>
                  </a:cubicBezTo>
                </a:path>
              </a:pathLst>
            </a:custGeom>
            <a:noFill/>
            <a:ln w="19050">
              <a:solidFill>
                <a:srgbClr val="000000"/>
              </a:solidFill>
              <a:round/>
              <a:tailEnd len="med" type="triangle" w="med"/>
            </a:ln>
          </p:spPr>
          <p:style>
            <a:lnRef idx="0"/>
            <a:fillRef idx="0"/>
            <a:effectRef idx="0"/>
            <a:fontRef idx="minor"/>
          </p:style>
        </p:sp>
        <p:sp>
          <p:nvSpPr>
            <p:cNvPr id="3354" name="CustomShape 6"/>
            <p:cNvSpPr/>
            <p:nvPr/>
          </p:nvSpPr>
          <p:spPr>
            <a:xfrm>
              <a:off x="5314320" y="2740320"/>
              <a:ext cx="1761120" cy="3974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udt_send(sndpkt)</a:t>
              </a:r>
              <a:endParaRPr b="0" lang="en-US" sz="1600" spc="-1" strike="noStrike">
                <a:latin typeface="Arial"/>
              </a:endParaRPr>
            </a:p>
          </p:txBody>
        </p:sp>
        <p:sp>
          <p:nvSpPr>
            <p:cNvPr id="3355" name="CustomShape 7"/>
            <p:cNvSpPr/>
            <p:nvPr/>
          </p:nvSpPr>
          <p:spPr>
            <a:xfrm>
              <a:off x="5289120" y="2400480"/>
              <a:ext cx="3386880" cy="629280"/>
            </a:xfrm>
            <a:prstGeom prst="rect">
              <a:avLst/>
            </a:prstGeom>
            <a:noFill/>
            <a:ln w="0">
              <a:noFill/>
            </a:ln>
          </p:spPr>
          <p:style>
            <a:lnRef idx="0"/>
            <a:fillRef idx="0"/>
            <a:effectRef idx="0"/>
            <a:fontRef idx="minor"/>
          </p:style>
        </p:sp>
        <p:sp>
          <p:nvSpPr>
            <p:cNvPr id="3356" name="Line 8"/>
            <p:cNvSpPr/>
            <p:nvPr/>
          </p:nvSpPr>
          <p:spPr>
            <a:xfrm>
              <a:off x="5407920" y="2740320"/>
              <a:ext cx="990720" cy="360"/>
            </a:xfrm>
            <a:prstGeom prst="line">
              <a:avLst/>
            </a:prstGeom>
            <a:ln w="28575">
              <a:solidFill>
                <a:srgbClr val="000000"/>
              </a:solidFill>
              <a:round/>
            </a:ln>
          </p:spPr>
          <p:style>
            <a:lnRef idx="0"/>
            <a:fillRef idx="0"/>
            <a:effectRef idx="0"/>
            <a:fontRef idx="minor"/>
          </p:style>
        </p:sp>
      </p:grpSp>
      <p:grpSp>
        <p:nvGrpSpPr>
          <p:cNvPr id="3357" name="Group 9"/>
          <p:cNvGrpSpPr/>
          <p:nvPr/>
        </p:nvGrpSpPr>
        <p:grpSpPr>
          <a:xfrm>
            <a:off x="4044240" y="2362680"/>
            <a:ext cx="1072080" cy="959400"/>
            <a:chOff x="4044240" y="2362680"/>
            <a:chExt cx="1072080" cy="959400"/>
          </a:xfrm>
        </p:grpSpPr>
        <p:sp>
          <p:nvSpPr>
            <p:cNvPr id="3358" name="CustomShape 10"/>
            <p:cNvSpPr/>
            <p:nvPr/>
          </p:nvSpPr>
          <p:spPr>
            <a:xfrm>
              <a:off x="4084200" y="2362680"/>
              <a:ext cx="983160" cy="959400"/>
            </a:xfrm>
            <a:prstGeom prst="ellipse">
              <a:avLst/>
            </a:prstGeom>
            <a:solidFill>
              <a:srgbClr val="ffffff"/>
            </a:solidFill>
            <a:ln w="19050">
              <a:solidFill>
                <a:srgbClr val="000000"/>
              </a:solidFill>
              <a:round/>
            </a:ln>
          </p:spPr>
          <p:style>
            <a:lnRef idx="0"/>
            <a:fillRef idx="0"/>
            <a:effectRef idx="0"/>
            <a:fontRef idx="minor"/>
          </p:style>
        </p:sp>
        <p:sp>
          <p:nvSpPr>
            <p:cNvPr id="3359" name="CustomShape 11"/>
            <p:cNvSpPr/>
            <p:nvPr/>
          </p:nvSpPr>
          <p:spPr>
            <a:xfrm>
              <a:off x="4044240" y="2437200"/>
              <a:ext cx="107208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600" spc="-1" strike="noStrike">
                  <a:solidFill>
                    <a:srgbClr val="000000"/>
                  </a:solidFill>
                  <a:latin typeface="Arial"/>
                  <a:ea typeface="ＭＳ Ｐゴシック"/>
                </a:rPr>
                <a:t>Wait for ACK or NAK</a:t>
              </a:r>
              <a:endParaRPr b="0" lang="en-US" sz="1600" spc="-1" strike="noStrike">
                <a:latin typeface="Arial"/>
              </a:endParaRPr>
            </a:p>
          </p:txBody>
        </p:sp>
      </p:grpSp>
      <p:grpSp>
        <p:nvGrpSpPr>
          <p:cNvPr id="3360" name="Group 12"/>
          <p:cNvGrpSpPr/>
          <p:nvPr/>
        </p:nvGrpSpPr>
        <p:grpSpPr>
          <a:xfrm>
            <a:off x="8325720" y="2721240"/>
            <a:ext cx="3391920" cy="1033920"/>
            <a:chOff x="8325720" y="2721240"/>
            <a:chExt cx="3391920" cy="1033920"/>
          </a:xfrm>
        </p:grpSpPr>
        <p:grpSp>
          <p:nvGrpSpPr>
            <p:cNvPr id="3361" name="Group 13"/>
            <p:cNvGrpSpPr/>
            <p:nvPr/>
          </p:nvGrpSpPr>
          <p:grpSpPr>
            <a:xfrm>
              <a:off x="8325720" y="2721240"/>
              <a:ext cx="3391920" cy="627840"/>
              <a:chOff x="8325720" y="2721240"/>
              <a:chExt cx="3391920" cy="627840"/>
            </a:xfrm>
          </p:grpSpPr>
          <p:sp>
            <p:nvSpPr>
              <p:cNvPr id="3362" name="CustomShape 14"/>
              <p:cNvSpPr/>
              <p:nvPr/>
            </p:nvSpPr>
            <p:spPr>
              <a:xfrm>
                <a:off x="8325720" y="3094560"/>
                <a:ext cx="1826280" cy="2545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udt_send(NAK)</a:t>
                </a:r>
                <a:endParaRPr b="0" lang="en-US" sz="1600" spc="-1" strike="noStrike">
                  <a:latin typeface="Arial"/>
                </a:endParaRPr>
              </a:p>
            </p:txBody>
          </p:sp>
          <p:sp>
            <p:nvSpPr>
              <p:cNvPr id="3363" name="CustomShape 15"/>
              <p:cNvSpPr/>
              <p:nvPr/>
            </p:nvSpPr>
            <p:spPr>
              <a:xfrm>
                <a:off x="8330760" y="2721240"/>
                <a:ext cx="3386880" cy="310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rdt_rcv(rcvpkt) &amp;&amp; corrupt(rcvpkt)</a:t>
                </a:r>
                <a:endParaRPr b="0" lang="en-US" sz="1600" spc="-1" strike="noStrike">
                  <a:latin typeface="Arial"/>
                </a:endParaRPr>
              </a:p>
            </p:txBody>
          </p:sp>
          <p:sp>
            <p:nvSpPr>
              <p:cNvPr id="3364" name="Line 16"/>
              <p:cNvSpPr/>
              <p:nvPr/>
            </p:nvSpPr>
            <p:spPr>
              <a:xfrm>
                <a:off x="8425080" y="3094560"/>
                <a:ext cx="990360" cy="360"/>
              </a:xfrm>
              <a:prstGeom prst="line">
                <a:avLst/>
              </a:prstGeom>
              <a:ln w="28575">
                <a:solidFill>
                  <a:srgbClr val="000000"/>
                </a:solidFill>
                <a:round/>
              </a:ln>
            </p:spPr>
            <p:style>
              <a:lnRef idx="0"/>
              <a:fillRef idx="0"/>
              <a:effectRef idx="0"/>
              <a:fontRef idx="minor"/>
            </p:style>
          </p:sp>
        </p:grpSp>
        <p:sp>
          <p:nvSpPr>
            <p:cNvPr id="3365" name="CustomShape 17"/>
            <p:cNvSpPr/>
            <p:nvPr/>
          </p:nvSpPr>
          <p:spPr>
            <a:xfrm>
              <a:off x="8424360" y="3287880"/>
              <a:ext cx="1254960" cy="467280"/>
            </a:xfrm>
            <a:custGeom>
              <a:avLst/>
              <a:gdLst/>
              <a:ahLst/>
              <a:rect l="l" t="t" r="r" b="b"/>
              <a:pathLst>
                <a:path w="1500" h="740">
                  <a:moveTo>
                    <a:pt x="361" y="671"/>
                  </a:moveTo>
                  <a:cubicBezTo>
                    <a:pt x="0" y="0"/>
                    <a:pt x="1500" y="90"/>
                    <a:pt x="1017" y="740"/>
                  </a:cubicBezTo>
                </a:path>
              </a:pathLst>
            </a:custGeom>
            <a:noFill/>
            <a:ln w="28575">
              <a:solidFill>
                <a:srgbClr val="000000"/>
              </a:solidFill>
              <a:round/>
              <a:tailEnd len="med" type="triangle" w="med"/>
            </a:ln>
          </p:spPr>
          <p:style>
            <a:lnRef idx="0"/>
            <a:fillRef idx="0"/>
            <a:effectRef idx="0"/>
            <a:fontRef idx="minor"/>
          </p:style>
        </p:sp>
      </p:grpSp>
      <p:sp>
        <p:nvSpPr>
          <p:cNvPr id="3366" name="CustomShape 18"/>
          <p:cNvSpPr/>
          <p:nvPr/>
        </p:nvSpPr>
        <p:spPr>
          <a:xfrm>
            <a:off x="8516520" y="3708720"/>
            <a:ext cx="983160" cy="959400"/>
          </a:xfrm>
          <a:prstGeom prst="ellipse">
            <a:avLst/>
          </a:prstGeom>
          <a:solidFill>
            <a:srgbClr val="ffffff"/>
          </a:solidFill>
          <a:ln w="19050">
            <a:solidFill>
              <a:srgbClr val="000000"/>
            </a:solidFill>
            <a:round/>
          </a:ln>
        </p:spPr>
        <p:style>
          <a:lnRef idx="0"/>
          <a:fillRef idx="0"/>
          <a:effectRef idx="0"/>
          <a:fontRef idx="minor"/>
        </p:style>
      </p:sp>
      <p:sp>
        <p:nvSpPr>
          <p:cNvPr id="3367" name="CustomShape 19"/>
          <p:cNvSpPr/>
          <p:nvPr/>
        </p:nvSpPr>
        <p:spPr>
          <a:xfrm>
            <a:off x="8429040" y="3792960"/>
            <a:ext cx="119772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600" spc="-1" strike="noStrike">
                <a:solidFill>
                  <a:srgbClr val="000000"/>
                </a:solidFill>
                <a:latin typeface="Arial"/>
                <a:ea typeface="ＭＳ Ｐゴシック"/>
              </a:rPr>
              <a:t>Wait for call from below</a:t>
            </a:r>
            <a:endParaRPr b="0" lang="en-US" sz="1600" spc="-1" strike="noStrike">
              <a:latin typeface="Arial"/>
            </a:endParaRPr>
          </a:p>
        </p:txBody>
      </p:sp>
      <p:grpSp>
        <p:nvGrpSpPr>
          <p:cNvPr id="3368" name="Group 20"/>
          <p:cNvGrpSpPr/>
          <p:nvPr/>
        </p:nvGrpSpPr>
        <p:grpSpPr>
          <a:xfrm>
            <a:off x="8049600" y="4586760"/>
            <a:ext cx="4140000" cy="1382040"/>
            <a:chOff x="8049600" y="4586760"/>
            <a:chExt cx="4140000" cy="1382040"/>
          </a:xfrm>
        </p:grpSpPr>
        <p:grpSp>
          <p:nvGrpSpPr>
            <p:cNvPr id="3369" name="Group 21"/>
            <p:cNvGrpSpPr/>
            <p:nvPr/>
          </p:nvGrpSpPr>
          <p:grpSpPr>
            <a:xfrm>
              <a:off x="8049600" y="5037480"/>
              <a:ext cx="4140000" cy="931320"/>
              <a:chOff x="8049600" y="5037480"/>
              <a:chExt cx="4140000" cy="931320"/>
            </a:xfrm>
          </p:grpSpPr>
          <p:sp>
            <p:nvSpPr>
              <p:cNvPr id="3370" name="CustomShape 22"/>
              <p:cNvSpPr/>
              <p:nvPr/>
            </p:nvSpPr>
            <p:spPr>
              <a:xfrm>
                <a:off x="8071920" y="5352120"/>
                <a:ext cx="2140560" cy="61668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extract(rcvpkt,data)</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deliver_data(data)</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udt_send(ACK)</a:t>
                </a:r>
                <a:endParaRPr b="0" lang="en-US" sz="1600" spc="-1" strike="noStrike">
                  <a:latin typeface="Arial"/>
                </a:endParaRPr>
              </a:p>
            </p:txBody>
          </p:sp>
          <p:sp>
            <p:nvSpPr>
              <p:cNvPr id="3371" name="CustomShape 23"/>
              <p:cNvSpPr/>
              <p:nvPr/>
            </p:nvSpPr>
            <p:spPr>
              <a:xfrm>
                <a:off x="8049600" y="5037480"/>
                <a:ext cx="4140000" cy="6991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rdt_rcv(rcvpkt) &amp;&amp;  notcorrupt(rcvpkt)</a:t>
                </a:r>
                <a:endParaRPr b="0" lang="en-US" sz="1600" spc="-1" strike="noStrike">
                  <a:latin typeface="Arial"/>
                </a:endParaRPr>
              </a:p>
            </p:txBody>
          </p:sp>
          <p:sp>
            <p:nvSpPr>
              <p:cNvPr id="3372" name="Line 24"/>
              <p:cNvSpPr/>
              <p:nvPr/>
            </p:nvSpPr>
            <p:spPr>
              <a:xfrm>
                <a:off x="8171280" y="5406480"/>
                <a:ext cx="1489320" cy="360"/>
              </a:xfrm>
              <a:prstGeom prst="line">
                <a:avLst/>
              </a:prstGeom>
              <a:ln w="28575">
                <a:solidFill>
                  <a:srgbClr val="000000"/>
                </a:solidFill>
                <a:round/>
              </a:ln>
            </p:spPr>
            <p:style>
              <a:lnRef idx="0"/>
              <a:fillRef idx="0"/>
              <a:effectRef idx="0"/>
              <a:fontRef idx="minor"/>
            </p:style>
          </p:sp>
        </p:grpSp>
        <p:sp>
          <p:nvSpPr>
            <p:cNvPr id="3373" name="CustomShape 25"/>
            <p:cNvSpPr/>
            <p:nvPr/>
          </p:nvSpPr>
          <p:spPr>
            <a:xfrm flipV="1">
              <a:off x="8436960" y="4586400"/>
              <a:ext cx="1254960" cy="467280"/>
            </a:xfrm>
            <a:custGeom>
              <a:avLst/>
              <a:gdLst/>
              <a:ahLst/>
              <a:rect l="l" t="t" r="r" b="b"/>
              <a:pathLst>
                <a:path w="1500" h="740">
                  <a:moveTo>
                    <a:pt x="361" y="671"/>
                  </a:moveTo>
                  <a:cubicBezTo>
                    <a:pt x="0" y="0"/>
                    <a:pt x="1500" y="90"/>
                    <a:pt x="1017" y="740"/>
                  </a:cubicBezTo>
                </a:path>
              </a:pathLst>
            </a:custGeom>
            <a:noFill/>
            <a:ln w="28575">
              <a:solidFill>
                <a:srgbClr val="000000"/>
              </a:solidFill>
              <a:round/>
              <a:tailEnd len="med" type="triangle" w="med"/>
            </a:ln>
          </p:spPr>
          <p:style>
            <a:lnRef idx="0"/>
            <a:fillRef idx="0"/>
            <a:effectRef idx="0"/>
            <a:fontRef idx="minor"/>
          </p:style>
        </p:sp>
      </p:grpSp>
      <p:grpSp>
        <p:nvGrpSpPr>
          <p:cNvPr id="3374" name="Group 26"/>
          <p:cNvGrpSpPr/>
          <p:nvPr/>
        </p:nvGrpSpPr>
        <p:grpSpPr>
          <a:xfrm>
            <a:off x="2756880" y="1340280"/>
            <a:ext cx="3640680" cy="1019880"/>
            <a:chOff x="2756880" y="1340280"/>
            <a:chExt cx="3640680" cy="1019880"/>
          </a:xfrm>
        </p:grpSpPr>
        <p:sp>
          <p:nvSpPr>
            <p:cNvPr id="3375" name="CustomShape 27"/>
            <p:cNvSpPr/>
            <p:nvPr/>
          </p:nvSpPr>
          <p:spPr>
            <a:xfrm>
              <a:off x="2756880" y="1630800"/>
              <a:ext cx="3640680" cy="3974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snkpkt = make_pkt(data, checksum)</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udt_send(sndpkt)</a:t>
              </a:r>
              <a:endParaRPr b="0" lang="en-US" sz="1600" spc="-1" strike="noStrike">
                <a:latin typeface="Arial"/>
              </a:endParaRPr>
            </a:p>
          </p:txBody>
        </p:sp>
        <p:sp>
          <p:nvSpPr>
            <p:cNvPr id="3376" name="Line 28"/>
            <p:cNvSpPr/>
            <p:nvPr/>
          </p:nvSpPr>
          <p:spPr>
            <a:xfrm>
              <a:off x="2861640" y="1675080"/>
              <a:ext cx="990360" cy="360"/>
            </a:xfrm>
            <a:prstGeom prst="line">
              <a:avLst/>
            </a:prstGeom>
            <a:ln w="28575">
              <a:solidFill>
                <a:srgbClr val="000000"/>
              </a:solidFill>
              <a:round/>
            </a:ln>
          </p:spPr>
          <p:style>
            <a:lnRef idx="0"/>
            <a:fillRef idx="0"/>
            <a:effectRef idx="0"/>
            <a:fontRef idx="minor"/>
          </p:style>
        </p:sp>
        <p:sp>
          <p:nvSpPr>
            <p:cNvPr id="3377" name="CustomShape 29"/>
            <p:cNvSpPr/>
            <p:nvPr/>
          </p:nvSpPr>
          <p:spPr>
            <a:xfrm flipV="1">
              <a:off x="2809440" y="2114280"/>
              <a:ext cx="1797840" cy="245160"/>
            </a:xfrm>
            <a:custGeom>
              <a:avLst/>
              <a:gdLst/>
              <a:ahLst/>
              <a:rect l="l" t="t" r="r" b="b"/>
              <a:pathLst>
                <a:path w="2835" h="525">
                  <a:moveTo>
                    <a:pt x="0" y="0"/>
                  </a:moveTo>
                  <a:cubicBezTo>
                    <a:pt x="60" y="525"/>
                    <a:pt x="2835" y="495"/>
                    <a:pt x="2835" y="0"/>
                  </a:cubicBezTo>
                </a:path>
              </a:pathLst>
            </a:custGeom>
            <a:noFill/>
            <a:ln w="28575">
              <a:solidFill>
                <a:srgbClr val="000000"/>
              </a:solidFill>
              <a:round/>
              <a:tailEnd len="med" type="triangle" w="med"/>
            </a:ln>
          </p:spPr>
          <p:style>
            <a:lnRef idx="0"/>
            <a:fillRef idx="0"/>
            <a:effectRef idx="0"/>
            <a:fontRef idx="minor"/>
          </p:style>
        </p:sp>
        <p:sp>
          <p:nvSpPr>
            <p:cNvPr id="3378" name="CustomShape 30"/>
            <p:cNvSpPr/>
            <p:nvPr/>
          </p:nvSpPr>
          <p:spPr>
            <a:xfrm>
              <a:off x="2782440" y="1340280"/>
              <a:ext cx="2253240" cy="4262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rdt_send(data)</a:t>
              </a:r>
              <a:endParaRPr b="0" lang="en-US" sz="1600" spc="-1" strike="noStrike">
                <a:latin typeface="Arial"/>
              </a:endParaRPr>
            </a:p>
          </p:txBody>
        </p:sp>
      </p:grpSp>
      <p:grpSp>
        <p:nvGrpSpPr>
          <p:cNvPr id="3379" name="Group 31"/>
          <p:cNvGrpSpPr/>
          <p:nvPr/>
        </p:nvGrpSpPr>
        <p:grpSpPr>
          <a:xfrm>
            <a:off x="2270520" y="3283200"/>
            <a:ext cx="3545640" cy="986040"/>
            <a:chOff x="2270520" y="3283200"/>
            <a:chExt cx="3545640" cy="986040"/>
          </a:xfrm>
        </p:grpSpPr>
        <p:sp>
          <p:nvSpPr>
            <p:cNvPr id="3380" name="CustomShape 32"/>
            <p:cNvSpPr/>
            <p:nvPr/>
          </p:nvSpPr>
          <p:spPr>
            <a:xfrm>
              <a:off x="2882160" y="3283200"/>
              <a:ext cx="1797840" cy="245160"/>
            </a:xfrm>
            <a:custGeom>
              <a:avLst/>
              <a:gdLst/>
              <a:ahLst/>
              <a:rect l="l" t="t" r="r" b="b"/>
              <a:pathLst>
                <a:path w="2835" h="525">
                  <a:moveTo>
                    <a:pt x="0" y="0"/>
                  </a:moveTo>
                  <a:cubicBezTo>
                    <a:pt x="60" y="525"/>
                    <a:pt x="2835" y="495"/>
                    <a:pt x="2835" y="0"/>
                  </a:cubicBezTo>
                </a:path>
              </a:pathLst>
            </a:custGeom>
            <a:noFill/>
            <a:ln w="28575">
              <a:solidFill>
                <a:srgbClr val="000000"/>
              </a:solidFill>
              <a:round/>
              <a:headEnd len="med" type="triangle" w="med"/>
            </a:ln>
          </p:spPr>
          <p:style>
            <a:lnRef idx="0"/>
            <a:fillRef idx="0"/>
            <a:effectRef idx="0"/>
            <a:fontRef idx="minor"/>
          </p:style>
          <p:txBody>
            <a:bodyPr lIns="90000" rIns="90000" tIns="45000" bIns="45000">
              <a:noAutofit/>
            </a:bodyPr>
            <a:p>
              <a:pPr>
                <a:lnSpc>
                  <a:spcPct val="100000"/>
                </a:lnSpc>
                <a:tabLst>
                  <a:tab algn="l" pos="0"/>
                </a:tabLst>
              </a:pPr>
              <a:r>
                <a:rPr b="0" lang="en-US" sz="1800" spc="-1" strike="noStrike">
                  <a:solidFill>
                    <a:srgbClr val="000000"/>
                  </a:solidFill>
                  <a:latin typeface="Calibri"/>
                  <a:ea typeface="DejaVu Sans"/>
                </a:rPr>
                <a:t> </a:t>
              </a:r>
              <a:endParaRPr b="0" lang="en-US" sz="1800" spc="-1" strike="noStrike">
                <a:latin typeface="Arial"/>
              </a:endParaRPr>
            </a:p>
          </p:txBody>
        </p:sp>
        <p:grpSp>
          <p:nvGrpSpPr>
            <p:cNvPr id="3381" name="Group 33"/>
            <p:cNvGrpSpPr/>
            <p:nvPr/>
          </p:nvGrpSpPr>
          <p:grpSpPr>
            <a:xfrm>
              <a:off x="2270520" y="3546000"/>
              <a:ext cx="3545640" cy="723240"/>
              <a:chOff x="2270520" y="3546000"/>
              <a:chExt cx="3545640" cy="723240"/>
            </a:xfrm>
          </p:grpSpPr>
          <p:sp>
            <p:nvSpPr>
              <p:cNvPr id="3382" name="CustomShape 34"/>
              <p:cNvSpPr/>
              <p:nvPr/>
            </p:nvSpPr>
            <p:spPr>
              <a:xfrm>
                <a:off x="2270520" y="3546000"/>
                <a:ext cx="3545640" cy="283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rdt_rcv(rcvpkt) &amp;&amp; isACK(rcvpkt)</a:t>
                </a:r>
                <a:endParaRPr b="0" lang="en-US" sz="1600" spc="-1" strike="noStrike">
                  <a:latin typeface="Arial"/>
                </a:endParaRPr>
              </a:p>
            </p:txBody>
          </p:sp>
          <p:sp>
            <p:nvSpPr>
              <p:cNvPr id="3383" name="Line 35"/>
              <p:cNvSpPr/>
              <p:nvPr/>
            </p:nvSpPr>
            <p:spPr>
              <a:xfrm>
                <a:off x="3330000" y="3919320"/>
                <a:ext cx="990360" cy="360"/>
              </a:xfrm>
              <a:prstGeom prst="line">
                <a:avLst/>
              </a:prstGeom>
              <a:ln w="28575">
                <a:solidFill>
                  <a:srgbClr val="000000"/>
                </a:solidFill>
                <a:round/>
              </a:ln>
            </p:spPr>
            <p:style>
              <a:lnRef idx="0"/>
              <a:fillRef idx="0"/>
              <a:effectRef idx="0"/>
              <a:fontRef idx="minor"/>
            </p:style>
          </p:sp>
          <p:sp>
            <p:nvSpPr>
              <p:cNvPr id="3384" name="CustomShape 36"/>
              <p:cNvSpPr/>
              <p:nvPr/>
            </p:nvSpPr>
            <p:spPr>
              <a:xfrm>
                <a:off x="3666960" y="3936240"/>
                <a:ext cx="3182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Symbol"/>
                    <a:ea typeface="ＭＳ Ｐゴシック"/>
                  </a:rPr>
                  <a:t>L</a:t>
                </a:r>
                <a:endParaRPr b="0" lang="en-US" sz="1600" spc="-1" strike="noStrike">
                  <a:latin typeface="Arial"/>
                </a:endParaRPr>
              </a:p>
            </p:txBody>
          </p:sp>
        </p:grpSp>
      </p:grpSp>
      <p:sp>
        <p:nvSpPr>
          <p:cNvPr id="3385" name="CustomShape 37"/>
          <p:cNvSpPr/>
          <p:nvPr/>
        </p:nvSpPr>
        <p:spPr>
          <a:xfrm>
            <a:off x="1095120" y="2517840"/>
            <a:ext cx="1225080" cy="4554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400" spc="-1" strike="noStrike">
                <a:solidFill>
                  <a:srgbClr val="cc0000"/>
                </a:solidFill>
                <a:latin typeface="Tahoma"/>
                <a:ea typeface="ＭＳ Ｐゴシック"/>
              </a:rPr>
              <a:t>sender</a:t>
            </a:r>
            <a:endParaRPr b="0" lang="en-US" sz="2400" spc="-1" strike="noStrike">
              <a:latin typeface="Arial"/>
            </a:endParaRPr>
          </a:p>
        </p:txBody>
      </p:sp>
      <p:sp>
        <p:nvSpPr>
          <p:cNvPr id="3386" name="CustomShape 38"/>
          <p:cNvSpPr/>
          <p:nvPr/>
        </p:nvSpPr>
        <p:spPr>
          <a:xfrm>
            <a:off x="9575280" y="3961080"/>
            <a:ext cx="1418760" cy="4554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400" spc="-1" strike="noStrike">
                <a:solidFill>
                  <a:srgbClr val="cc0000"/>
                </a:solidFill>
                <a:latin typeface="Tahoma"/>
                <a:ea typeface="ＭＳ Ｐゴシック"/>
              </a:rPr>
              <a:t>receiver</a:t>
            </a:r>
            <a:endParaRPr b="0" lang="en-US" sz="2400" spc="-1" strike="noStrike">
              <a:latin typeface="Arial"/>
            </a:endParaRPr>
          </a:p>
        </p:txBody>
      </p:sp>
      <p:sp>
        <p:nvSpPr>
          <p:cNvPr id="3387" name="CustomShape 39"/>
          <p:cNvSpPr/>
          <p:nvPr/>
        </p:nvSpPr>
        <p:spPr>
          <a:xfrm>
            <a:off x="965880" y="4680720"/>
            <a:ext cx="6530400" cy="1552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c00000"/>
                </a:solidFill>
                <a:latin typeface="Calibri"/>
                <a:ea typeface="DejaVu Sans"/>
              </a:rPr>
              <a:t>Note: </a:t>
            </a:r>
            <a:r>
              <a:rPr b="0" lang="en-US" sz="2400" spc="-1" strike="noStrike">
                <a:solidFill>
                  <a:srgbClr val="000000"/>
                </a:solidFill>
                <a:latin typeface="Calibri"/>
                <a:ea typeface="DejaVu Sans"/>
              </a:rPr>
              <a:t>“state” of receiver (did the receiver get my message correctly?) isn’t known to sender unless somehow communicated from receiver to sender</a:t>
            </a:r>
            <a:endParaRPr b="0" lang="en-US" sz="2400" spc="-1" strike="noStrike">
              <a:latin typeface="Arial"/>
            </a:endParaRPr>
          </a:p>
          <a:p>
            <a:pPr marL="343080" indent="-226080">
              <a:lnSpc>
                <a:spcPct val="100000"/>
              </a:lnSpc>
              <a:buClr>
                <a:srgbClr val="0000a8"/>
              </a:buClr>
              <a:buFont typeface="Wingdings" charset="2"/>
              <a:buChar char=""/>
              <a:tabLst>
                <a:tab algn="l" pos="0"/>
              </a:tabLst>
            </a:pPr>
            <a:r>
              <a:rPr b="0" lang="en-US" sz="2400" spc="-1" strike="noStrike">
                <a:solidFill>
                  <a:srgbClr val="000000"/>
                </a:solidFill>
                <a:latin typeface="Calibri"/>
                <a:ea typeface="DejaVu Sans"/>
              </a:rPr>
              <a:t>that’s why we need a protocol!</a:t>
            </a:r>
            <a:endParaRPr b="0" lang="en-US" sz="2400" spc="-1" strike="noStrike">
              <a:latin typeface="Arial"/>
            </a:endParaRPr>
          </a:p>
        </p:txBody>
      </p:sp>
      <p:sp>
        <p:nvSpPr>
          <p:cNvPr id="3388" name="CustomShape 40"/>
          <p:cNvSpPr/>
          <p:nvPr/>
        </p:nvSpPr>
        <p:spPr>
          <a:xfrm>
            <a:off x="5288400" y="2154600"/>
            <a:ext cx="2083320" cy="62928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rdt_rcv(rcvpkt) &amp;&amp;</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   </a:t>
            </a:r>
            <a:r>
              <a:rPr b="0" lang="en-US" sz="1600" spc="-1" strike="noStrike">
                <a:solidFill>
                  <a:srgbClr val="000000"/>
                </a:solidFill>
                <a:latin typeface="Arial"/>
                <a:ea typeface="ＭＳ Ｐゴシック"/>
              </a:rPr>
              <a:t>isNAK(rcvpkt)</a:t>
            </a:r>
            <a:endParaRPr b="0" lang="en-US" sz="1600" spc="-1" strike="noStrike">
              <a:latin typeface="Arial"/>
            </a:endParaRPr>
          </a:p>
        </p:txBody>
      </p:sp>
      <p:pic>
        <p:nvPicPr>
          <p:cNvPr id="3389" name="Picture 43" descr="A shower curtain&#10;&#10;Description automatically generated"/>
          <p:cNvPicPr/>
          <p:nvPr/>
        </p:nvPicPr>
        <p:blipFill>
          <a:blip r:embed="rId1"/>
          <a:stretch/>
        </p:blipFill>
        <p:spPr>
          <a:xfrm>
            <a:off x="7333200" y="2155680"/>
            <a:ext cx="4640400" cy="4577400"/>
          </a:xfrm>
          <a:prstGeom prst="rect">
            <a:avLst/>
          </a:prstGeom>
          <a:ln w="0">
            <a:noFill/>
          </a:ln>
        </p:spPr>
      </p:pic>
      <p:sp>
        <p:nvSpPr>
          <p:cNvPr id="3390" name="CustomShape 41"/>
          <p:cNvSpPr/>
          <p:nvPr/>
        </p:nvSpPr>
        <p:spPr>
          <a:xfrm>
            <a:off x="5459760" y="2400840"/>
            <a:ext cx="2083320" cy="39600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highlight>
                  <a:srgbClr val="ffff00"/>
                </a:highlight>
                <a:latin typeface="Arial"/>
                <a:ea typeface="ＭＳ Ｐゴシック"/>
              </a:rPr>
              <a:t>isNAK(rcvpkt)</a:t>
            </a:r>
            <a:endParaRPr b="0" lang="en-US" sz="1600" spc="-1" strike="noStrike">
              <a:latin typeface="Arial"/>
            </a:endParaRPr>
          </a:p>
        </p:txBody>
      </p:sp>
      <p:sp>
        <p:nvSpPr>
          <p:cNvPr id="3391" name="CustomShape 42"/>
          <p:cNvSpPr/>
          <p:nvPr/>
        </p:nvSpPr>
        <p:spPr>
          <a:xfrm>
            <a:off x="3949200" y="3557520"/>
            <a:ext cx="2083320" cy="39600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highlight>
                  <a:srgbClr val="ffff00"/>
                </a:highlight>
                <a:latin typeface="Arial"/>
                <a:ea typeface="ＭＳ Ｐゴシック"/>
              </a:rPr>
              <a:t>isACK(rcvpkt)</a:t>
            </a:r>
            <a:endParaRPr b="0" lang="en-US" sz="1600" spc="-1" strike="noStrike">
              <a:latin typeface="Arial"/>
            </a:endParaRPr>
          </a:p>
        </p:txBody>
      </p:sp>
      <p:sp>
        <p:nvSpPr>
          <p:cNvPr id="3392" name="CustomShape 4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C4C7088B-7B9C-425D-A5A2-A0EF6055DF71}" type="slidenum">
              <a:rPr b="0" lang="en-US" sz="1100" spc="-1" strike="noStrike">
                <a:solidFill>
                  <a:srgbClr val="404040"/>
                </a:solidFill>
                <a:latin typeface="Calibri"/>
                <a:ea typeface="DejaVu Sans"/>
              </a:rPr>
              <a:t>48</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974" dur="indefinite" restart="never" nodeType="tmRoot">
          <p:childTnLst>
            <p:seq>
              <p:cTn id="975" dur="indefinite" nodeType="mainSeq">
                <p:childTnLst>
                  <p:par>
                    <p:cTn id="976" fill="hold">
                      <p:stCondLst>
                        <p:cond delay="indefinite"/>
                      </p:stCondLst>
                      <p:childTnLst>
                        <p:par>
                          <p:cTn id="977" fill="hold">
                            <p:stCondLst>
                              <p:cond delay="0"/>
                            </p:stCondLst>
                            <p:childTnLst>
                              <p:par>
                                <p:cTn id="978" nodeType="clickEffect" fill="hold" presetClass="entr" presetID="22" presetSubtype="8">
                                  <p:stCondLst>
                                    <p:cond delay="0"/>
                                  </p:stCondLst>
                                  <p:childTnLst>
                                    <p:set>
                                      <p:cBhvr>
                                        <p:cTn id="979" dur="1" fill="hold">
                                          <p:stCondLst>
                                            <p:cond delay="0"/>
                                          </p:stCondLst>
                                        </p:cTn>
                                        <p:tgtEl>
                                          <p:spTgt spid="3389"/>
                                        </p:tgtEl>
                                        <p:attrNameLst>
                                          <p:attrName>style.visibility</p:attrName>
                                        </p:attrNameLst>
                                      </p:cBhvr>
                                      <p:to>
                                        <p:strVal val="visible"/>
                                      </p:to>
                                    </p:set>
                                    <p:animEffect filter="wipe(left)" transition="in">
                                      <p:cBhvr additive="repl">
                                        <p:cTn id="980" dur="1000"/>
                                        <p:tgtEl>
                                          <p:spTgt spid="3389"/>
                                        </p:tgtEl>
                                      </p:cBhvr>
                                    </p:animEffect>
                                  </p:childTnLst>
                                </p:cTn>
                              </p:par>
                            </p:childTnLst>
                          </p:cTn>
                        </p:par>
                      </p:childTnLst>
                    </p:cTn>
                  </p:par>
                  <p:par>
                    <p:cTn id="981" fill="hold">
                      <p:stCondLst>
                        <p:cond delay="indefinite"/>
                      </p:stCondLst>
                      <p:childTnLst>
                        <p:par>
                          <p:cTn id="982" fill="hold">
                            <p:stCondLst>
                              <p:cond delay="0"/>
                            </p:stCondLst>
                            <p:childTnLst>
                              <p:par>
                                <p:cTn id="983" nodeType="clickEffect" fill="hold" presetClass="entr" presetID="9">
                                  <p:stCondLst>
                                    <p:cond delay="0"/>
                                  </p:stCondLst>
                                  <p:childTnLst>
                                    <p:set>
                                      <p:cBhvr>
                                        <p:cTn id="984" dur="1" fill="hold">
                                          <p:stCondLst>
                                            <p:cond delay="0"/>
                                          </p:stCondLst>
                                        </p:cTn>
                                        <p:tgtEl>
                                          <p:spTgt spid="3390"/>
                                        </p:tgtEl>
                                        <p:attrNameLst>
                                          <p:attrName>style.visibility</p:attrName>
                                        </p:attrNameLst>
                                      </p:cBhvr>
                                      <p:to>
                                        <p:strVal val="visible"/>
                                      </p:to>
                                    </p:set>
                                    <p:animEffect filter="dissolve" transition="in">
                                      <p:cBhvr additive="repl">
                                        <p:cTn id="985" dur="500"/>
                                        <p:tgtEl>
                                          <p:spTgt spid="3390"/>
                                        </p:tgtEl>
                                      </p:cBhvr>
                                    </p:animEffect>
                                  </p:childTnLst>
                                </p:cTn>
                              </p:par>
                              <p:par>
                                <p:cTn id="986" nodeType="withEffect" fill="hold" presetClass="entr" presetID="9">
                                  <p:stCondLst>
                                    <p:cond delay="0"/>
                                  </p:stCondLst>
                                  <p:childTnLst>
                                    <p:set>
                                      <p:cBhvr>
                                        <p:cTn id="987" dur="1" fill="hold">
                                          <p:stCondLst>
                                            <p:cond delay="0"/>
                                          </p:stCondLst>
                                        </p:cTn>
                                        <p:tgtEl>
                                          <p:spTgt spid="3391"/>
                                        </p:tgtEl>
                                        <p:attrNameLst>
                                          <p:attrName>style.visibility</p:attrName>
                                        </p:attrNameLst>
                                      </p:cBhvr>
                                      <p:to>
                                        <p:strVal val="visible"/>
                                      </p:to>
                                    </p:set>
                                    <p:animEffect filter="dissolve" transition="in">
                                      <p:cBhvr additive="repl">
                                        <p:cTn id="988" dur="500"/>
                                        <p:tgtEl>
                                          <p:spTgt spid="3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3"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rdt2.0: operation with no errors</a:t>
            </a:r>
            <a:endParaRPr b="0" lang="en-US" sz="4800" spc="-1" strike="noStrike">
              <a:latin typeface="Arial"/>
            </a:endParaRPr>
          </a:p>
        </p:txBody>
      </p:sp>
      <p:sp>
        <p:nvSpPr>
          <p:cNvPr id="3394" name="CustomShape 2"/>
          <p:cNvSpPr/>
          <p:nvPr/>
        </p:nvSpPr>
        <p:spPr>
          <a:xfrm>
            <a:off x="2449080" y="2349720"/>
            <a:ext cx="983160" cy="959400"/>
          </a:xfrm>
          <a:prstGeom prst="ellipse">
            <a:avLst/>
          </a:prstGeom>
          <a:solidFill>
            <a:srgbClr val="ffffff"/>
          </a:solidFill>
          <a:ln w="19050">
            <a:solidFill>
              <a:srgbClr val="000000"/>
            </a:solidFill>
            <a:round/>
          </a:ln>
        </p:spPr>
        <p:style>
          <a:lnRef idx="0"/>
          <a:fillRef idx="0"/>
          <a:effectRef idx="0"/>
          <a:fontRef idx="minor"/>
        </p:style>
      </p:sp>
      <p:sp>
        <p:nvSpPr>
          <p:cNvPr id="3395" name="CustomShape 3"/>
          <p:cNvSpPr/>
          <p:nvPr/>
        </p:nvSpPr>
        <p:spPr>
          <a:xfrm>
            <a:off x="2347200" y="2433960"/>
            <a:ext cx="119772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600" spc="-1" strike="noStrike">
                <a:solidFill>
                  <a:srgbClr val="000000"/>
                </a:solidFill>
                <a:latin typeface="Arial"/>
                <a:ea typeface="ＭＳ Ｐゴシック"/>
              </a:rPr>
              <a:t>Wait for call from above</a:t>
            </a:r>
            <a:endParaRPr b="0" lang="en-US" sz="1600" spc="-1" strike="noStrike">
              <a:latin typeface="Arial"/>
            </a:endParaRPr>
          </a:p>
        </p:txBody>
      </p:sp>
      <p:sp>
        <p:nvSpPr>
          <p:cNvPr id="3396" name="CustomShape 4"/>
          <p:cNvSpPr/>
          <p:nvPr/>
        </p:nvSpPr>
        <p:spPr>
          <a:xfrm>
            <a:off x="2756880" y="1630800"/>
            <a:ext cx="3640680" cy="3974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snkpkt = make_pkt(data, checksum)</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udt_send(sndpkt)</a:t>
            </a:r>
            <a:endParaRPr b="0" lang="en-US" sz="1600" spc="-1" strike="noStrike">
              <a:latin typeface="Arial"/>
            </a:endParaRPr>
          </a:p>
        </p:txBody>
      </p:sp>
      <p:sp>
        <p:nvSpPr>
          <p:cNvPr id="3397" name="Line 5"/>
          <p:cNvSpPr/>
          <p:nvPr/>
        </p:nvSpPr>
        <p:spPr>
          <a:xfrm>
            <a:off x="2861640" y="1675080"/>
            <a:ext cx="990360" cy="360"/>
          </a:xfrm>
          <a:prstGeom prst="line">
            <a:avLst/>
          </a:prstGeom>
          <a:ln w="28575">
            <a:solidFill>
              <a:srgbClr val="000000"/>
            </a:solidFill>
            <a:round/>
          </a:ln>
        </p:spPr>
        <p:style>
          <a:lnRef idx="0"/>
          <a:fillRef idx="0"/>
          <a:effectRef idx="0"/>
          <a:fontRef idx="minor"/>
        </p:style>
      </p:sp>
      <p:sp>
        <p:nvSpPr>
          <p:cNvPr id="3398" name="CustomShape 6"/>
          <p:cNvSpPr/>
          <p:nvPr/>
        </p:nvSpPr>
        <p:spPr>
          <a:xfrm flipV="1">
            <a:off x="2809440" y="2114280"/>
            <a:ext cx="1797840" cy="245160"/>
          </a:xfrm>
          <a:custGeom>
            <a:avLst/>
            <a:gdLst/>
            <a:ahLst/>
            <a:rect l="l" t="t" r="r" b="b"/>
            <a:pathLst>
              <a:path w="2835" h="525">
                <a:moveTo>
                  <a:pt x="0" y="0"/>
                </a:moveTo>
                <a:cubicBezTo>
                  <a:pt x="60" y="525"/>
                  <a:pt x="2835" y="495"/>
                  <a:pt x="2835" y="0"/>
                </a:cubicBezTo>
              </a:path>
            </a:pathLst>
          </a:custGeom>
          <a:noFill/>
          <a:ln w="28575">
            <a:solidFill>
              <a:srgbClr val="000000"/>
            </a:solidFill>
            <a:round/>
            <a:tailEnd len="med" type="triangle" w="med"/>
          </a:ln>
        </p:spPr>
        <p:style>
          <a:lnRef idx="0"/>
          <a:fillRef idx="0"/>
          <a:effectRef idx="0"/>
          <a:fontRef idx="minor"/>
        </p:style>
      </p:sp>
      <p:sp>
        <p:nvSpPr>
          <p:cNvPr id="3399" name="CustomShape 7"/>
          <p:cNvSpPr/>
          <p:nvPr/>
        </p:nvSpPr>
        <p:spPr>
          <a:xfrm>
            <a:off x="2856960" y="3279960"/>
            <a:ext cx="1797840" cy="245160"/>
          </a:xfrm>
          <a:custGeom>
            <a:avLst/>
            <a:gdLst/>
            <a:ahLst/>
            <a:rect l="l" t="t" r="r" b="b"/>
            <a:pathLst>
              <a:path w="2835" h="525">
                <a:moveTo>
                  <a:pt x="0" y="0"/>
                </a:moveTo>
                <a:cubicBezTo>
                  <a:pt x="60" y="525"/>
                  <a:pt x="2835" y="495"/>
                  <a:pt x="2835" y="0"/>
                </a:cubicBezTo>
              </a:path>
            </a:pathLst>
          </a:custGeom>
          <a:noFill/>
          <a:ln w="28575">
            <a:solidFill>
              <a:srgbClr val="000000"/>
            </a:solidFill>
            <a:round/>
            <a:headEnd len="med" type="triangle" w="med"/>
          </a:ln>
        </p:spPr>
        <p:style>
          <a:lnRef idx="0"/>
          <a:fillRef idx="0"/>
          <a:effectRef idx="0"/>
          <a:fontRef idx="minor"/>
        </p:style>
      </p:sp>
      <p:sp>
        <p:nvSpPr>
          <p:cNvPr id="3400" name="CustomShape 8"/>
          <p:cNvSpPr/>
          <p:nvPr/>
        </p:nvSpPr>
        <p:spPr>
          <a:xfrm>
            <a:off x="5004720" y="2426040"/>
            <a:ext cx="464040" cy="891360"/>
          </a:xfrm>
          <a:custGeom>
            <a:avLst/>
            <a:gdLst/>
            <a:ahLst/>
            <a:rect l="l" t="t" r="r" b="b"/>
            <a:pathLst>
              <a:path w="735" h="1080">
                <a:moveTo>
                  <a:pt x="0" y="195"/>
                </a:moveTo>
                <a:cubicBezTo>
                  <a:pt x="690" y="0"/>
                  <a:pt x="735" y="1080"/>
                  <a:pt x="0" y="855"/>
                </a:cubicBezTo>
              </a:path>
            </a:pathLst>
          </a:custGeom>
          <a:noFill/>
          <a:ln w="19050">
            <a:solidFill>
              <a:srgbClr val="000000"/>
            </a:solidFill>
            <a:round/>
            <a:tailEnd len="med" type="triangle" w="med"/>
          </a:ln>
        </p:spPr>
        <p:style>
          <a:lnRef idx="0"/>
          <a:fillRef idx="0"/>
          <a:effectRef idx="0"/>
          <a:fontRef idx="minor"/>
        </p:style>
      </p:sp>
      <p:sp>
        <p:nvSpPr>
          <p:cNvPr id="3401" name="CustomShape 9"/>
          <p:cNvSpPr/>
          <p:nvPr/>
        </p:nvSpPr>
        <p:spPr>
          <a:xfrm>
            <a:off x="5314320" y="2740320"/>
            <a:ext cx="1761120" cy="3974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udt_send(sndpkt)</a:t>
            </a:r>
            <a:endParaRPr b="0" lang="en-US" sz="1600" spc="-1" strike="noStrike">
              <a:latin typeface="Arial"/>
            </a:endParaRPr>
          </a:p>
        </p:txBody>
      </p:sp>
      <p:sp>
        <p:nvSpPr>
          <p:cNvPr id="3402" name="Line 10"/>
          <p:cNvSpPr/>
          <p:nvPr/>
        </p:nvSpPr>
        <p:spPr>
          <a:xfrm>
            <a:off x="5407920" y="2740320"/>
            <a:ext cx="990720" cy="360"/>
          </a:xfrm>
          <a:prstGeom prst="line">
            <a:avLst/>
          </a:prstGeom>
          <a:ln w="28575">
            <a:solidFill>
              <a:srgbClr val="000000"/>
            </a:solidFill>
            <a:round/>
          </a:ln>
        </p:spPr>
        <p:style>
          <a:lnRef idx="0"/>
          <a:fillRef idx="0"/>
          <a:effectRef idx="0"/>
          <a:fontRef idx="minor"/>
        </p:style>
      </p:sp>
      <p:grpSp>
        <p:nvGrpSpPr>
          <p:cNvPr id="3403" name="Group 11"/>
          <p:cNvGrpSpPr/>
          <p:nvPr/>
        </p:nvGrpSpPr>
        <p:grpSpPr>
          <a:xfrm>
            <a:off x="8325720" y="3094200"/>
            <a:ext cx="1826280" cy="254520"/>
            <a:chOff x="8325720" y="3094200"/>
            <a:chExt cx="1826280" cy="254520"/>
          </a:xfrm>
        </p:grpSpPr>
        <p:sp>
          <p:nvSpPr>
            <p:cNvPr id="3404" name="CustomShape 12"/>
            <p:cNvSpPr/>
            <p:nvPr/>
          </p:nvSpPr>
          <p:spPr>
            <a:xfrm>
              <a:off x="8325720" y="3094200"/>
              <a:ext cx="1826280" cy="2545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udt_send(NAK)</a:t>
              </a:r>
              <a:endParaRPr b="0" lang="en-US" sz="1600" spc="-1" strike="noStrike">
                <a:latin typeface="Arial"/>
              </a:endParaRPr>
            </a:p>
          </p:txBody>
        </p:sp>
        <p:sp>
          <p:nvSpPr>
            <p:cNvPr id="3405" name="Line 13"/>
            <p:cNvSpPr/>
            <p:nvPr/>
          </p:nvSpPr>
          <p:spPr>
            <a:xfrm>
              <a:off x="8425800" y="3095280"/>
              <a:ext cx="990360" cy="360"/>
            </a:xfrm>
            <a:prstGeom prst="line">
              <a:avLst/>
            </a:prstGeom>
            <a:ln w="28575">
              <a:solidFill>
                <a:srgbClr val="000000"/>
              </a:solidFill>
              <a:round/>
            </a:ln>
          </p:spPr>
          <p:style>
            <a:lnRef idx="0"/>
            <a:fillRef idx="0"/>
            <a:effectRef idx="0"/>
            <a:fontRef idx="minor"/>
          </p:style>
        </p:sp>
      </p:grpSp>
      <p:grpSp>
        <p:nvGrpSpPr>
          <p:cNvPr id="3406" name="Group 14"/>
          <p:cNvGrpSpPr/>
          <p:nvPr/>
        </p:nvGrpSpPr>
        <p:grpSpPr>
          <a:xfrm>
            <a:off x="4044240" y="2362680"/>
            <a:ext cx="1072080" cy="959400"/>
            <a:chOff x="4044240" y="2362680"/>
            <a:chExt cx="1072080" cy="959400"/>
          </a:xfrm>
        </p:grpSpPr>
        <p:sp>
          <p:nvSpPr>
            <p:cNvPr id="3407" name="CustomShape 15"/>
            <p:cNvSpPr/>
            <p:nvPr/>
          </p:nvSpPr>
          <p:spPr>
            <a:xfrm>
              <a:off x="4084200" y="2362680"/>
              <a:ext cx="983160" cy="959400"/>
            </a:xfrm>
            <a:prstGeom prst="ellipse">
              <a:avLst/>
            </a:prstGeom>
            <a:solidFill>
              <a:srgbClr val="ffffff"/>
            </a:solidFill>
            <a:ln w="19050">
              <a:solidFill>
                <a:srgbClr val="000000"/>
              </a:solidFill>
              <a:round/>
            </a:ln>
          </p:spPr>
          <p:style>
            <a:lnRef idx="0"/>
            <a:fillRef idx="0"/>
            <a:effectRef idx="0"/>
            <a:fontRef idx="minor"/>
          </p:style>
        </p:sp>
        <p:sp>
          <p:nvSpPr>
            <p:cNvPr id="3408" name="CustomShape 16"/>
            <p:cNvSpPr/>
            <p:nvPr/>
          </p:nvSpPr>
          <p:spPr>
            <a:xfrm>
              <a:off x="4044240" y="2437200"/>
              <a:ext cx="107208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600" spc="-1" strike="noStrike">
                  <a:solidFill>
                    <a:srgbClr val="000000"/>
                  </a:solidFill>
                  <a:latin typeface="Arial"/>
                  <a:ea typeface="ＭＳ Ｐゴシック"/>
                </a:rPr>
                <a:t>Wait for ACK or NAK</a:t>
              </a:r>
              <a:endParaRPr b="0" lang="en-US" sz="1600" spc="-1" strike="noStrike">
                <a:latin typeface="Arial"/>
              </a:endParaRPr>
            </a:p>
          </p:txBody>
        </p:sp>
      </p:grpSp>
      <p:sp>
        <p:nvSpPr>
          <p:cNvPr id="3409" name="CustomShape 17"/>
          <p:cNvSpPr/>
          <p:nvPr/>
        </p:nvSpPr>
        <p:spPr>
          <a:xfrm>
            <a:off x="8424360" y="3287880"/>
            <a:ext cx="1254960" cy="467280"/>
          </a:xfrm>
          <a:custGeom>
            <a:avLst/>
            <a:gdLst/>
            <a:ahLst/>
            <a:rect l="l" t="t" r="r" b="b"/>
            <a:pathLst>
              <a:path w="1500" h="740">
                <a:moveTo>
                  <a:pt x="361" y="671"/>
                </a:moveTo>
                <a:cubicBezTo>
                  <a:pt x="0" y="0"/>
                  <a:pt x="1500" y="90"/>
                  <a:pt x="1017" y="740"/>
                </a:cubicBezTo>
              </a:path>
            </a:pathLst>
          </a:custGeom>
          <a:noFill/>
          <a:ln w="28575">
            <a:solidFill>
              <a:srgbClr val="000000"/>
            </a:solidFill>
            <a:round/>
            <a:tailEnd len="med" type="triangle" w="med"/>
          </a:ln>
        </p:spPr>
        <p:style>
          <a:lnRef idx="0"/>
          <a:fillRef idx="0"/>
          <a:effectRef idx="0"/>
          <a:fontRef idx="minor"/>
        </p:style>
      </p:sp>
      <p:sp>
        <p:nvSpPr>
          <p:cNvPr id="3410" name="CustomShape 18"/>
          <p:cNvSpPr/>
          <p:nvPr/>
        </p:nvSpPr>
        <p:spPr>
          <a:xfrm>
            <a:off x="8516520" y="3708720"/>
            <a:ext cx="983160" cy="959400"/>
          </a:xfrm>
          <a:prstGeom prst="ellipse">
            <a:avLst/>
          </a:prstGeom>
          <a:solidFill>
            <a:srgbClr val="ffffff"/>
          </a:solidFill>
          <a:ln w="19050">
            <a:solidFill>
              <a:srgbClr val="000000"/>
            </a:solidFill>
            <a:round/>
          </a:ln>
        </p:spPr>
        <p:style>
          <a:lnRef idx="0"/>
          <a:fillRef idx="0"/>
          <a:effectRef idx="0"/>
          <a:fontRef idx="minor"/>
        </p:style>
      </p:sp>
      <p:sp>
        <p:nvSpPr>
          <p:cNvPr id="3411" name="CustomShape 19"/>
          <p:cNvSpPr/>
          <p:nvPr/>
        </p:nvSpPr>
        <p:spPr>
          <a:xfrm>
            <a:off x="8429040" y="3792960"/>
            <a:ext cx="119772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600" spc="-1" strike="noStrike">
                <a:solidFill>
                  <a:srgbClr val="000000"/>
                </a:solidFill>
                <a:latin typeface="Arial"/>
                <a:ea typeface="ＭＳ Ｐゴシック"/>
              </a:rPr>
              <a:t>Wait for call from below</a:t>
            </a:r>
            <a:endParaRPr b="0" lang="en-US" sz="1600" spc="-1" strike="noStrike">
              <a:latin typeface="Arial"/>
            </a:endParaRPr>
          </a:p>
        </p:txBody>
      </p:sp>
      <p:sp>
        <p:nvSpPr>
          <p:cNvPr id="3412" name="CustomShape 20"/>
          <p:cNvSpPr/>
          <p:nvPr/>
        </p:nvSpPr>
        <p:spPr>
          <a:xfrm flipV="1">
            <a:off x="8436960" y="4586400"/>
            <a:ext cx="1254960" cy="467280"/>
          </a:xfrm>
          <a:custGeom>
            <a:avLst/>
            <a:gdLst/>
            <a:ahLst/>
            <a:rect l="l" t="t" r="r" b="b"/>
            <a:pathLst>
              <a:path w="1500" h="740">
                <a:moveTo>
                  <a:pt x="361" y="671"/>
                </a:moveTo>
                <a:cubicBezTo>
                  <a:pt x="0" y="0"/>
                  <a:pt x="1500" y="90"/>
                  <a:pt x="1017" y="740"/>
                </a:cubicBezTo>
              </a:path>
            </a:pathLst>
          </a:custGeom>
          <a:noFill/>
          <a:ln w="28575">
            <a:solidFill>
              <a:srgbClr val="000000"/>
            </a:solidFill>
            <a:round/>
            <a:tailEnd len="med" type="triangle" w="med"/>
          </a:ln>
        </p:spPr>
        <p:style>
          <a:lnRef idx="0"/>
          <a:fillRef idx="0"/>
          <a:effectRef idx="0"/>
          <a:fontRef idx="minor"/>
        </p:style>
      </p:sp>
      <p:grpSp>
        <p:nvGrpSpPr>
          <p:cNvPr id="3413" name="Group 21"/>
          <p:cNvGrpSpPr/>
          <p:nvPr/>
        </p:nvGrpSpPr>
        <p:grpSpPr>
          <a:xfrm>
            <a:off x="2100960" y="2306880"/>
            <a:ext cx="1331280" cy="1002240"/>
            <a:chOff x="2100960" y="2306880"/>
            <a:chExt cx="1331280" cy="1002240"/>
          </a:xfrm>
        </p:grpSpPr>
        <p:sp>
          <p:nvSpPr>
            <p:cNvPr id="3414" name="Line 22"/>
            <p:cNvSpPr/>
            <p:nvPr/>
          </p:nvSpPr>
          <p:spPr>
            <a:xfrm>
              <a:off x="2100960" y="2306880"/>
              <a:ext cx="433440" cy="244440"/>
            </a:xfrm>
            <a:prstGeom prst="line">
              <a:avLst/>
            </a:prstGeom>
            <a:ln w="28575">
              <a:solidFill>
                <a:srgbClr val="ff0000"/>
              </a:solidFill>
              <a:prstDash val="dash"/>
              <a:round/>
              <a:tailEnd len="med" type="triangle" w="med"/>
            </a:ln>
          </p:spPr>
          <p:style>
            <a:lnRef idx="0"/>
            <a:fillRef idx="0"/>
            <a:effectRef idx="0"/>
            <a:fontRef idx="minor"/>
          </p:style>
        </p:sp>
        <p:sp>
          <p:nvSpPr>
            <p:cNvPr id="3415" name="CustomShape 23"/>
            <p:cNvSpPr/>
            <p:nvPr/>
          </p:nvSpPr>
          <p:spPr>
            <a:xfrm>
              <a:off x="2449080" y="2349720"/>
              <a:ext cx="983160" cy="959400"/>
            </a:xfrm>
            <a:prstGeom prst="ellipse">
              <a:avLst/>
            </a:prstGeom>
            <a:noFill/>
            <a:ln w="38100">
              <a:solidFill>
                <a:srgbClr val="ff0000"/>
              </a:solidFill>
              <a:round/>
            </a:ln>
          </p:spPr>
          <p:style>
            <a:lnRef idx="0"/>
            <a:fillRef idx="0"/>
            <a:effectRef idx="0"/>
            <a:fontRef idx="minor"/>
          </p:style>
        </p:sp>
      </p:grpSp>
      <p:grpSp>
        <p:nvGrpSpPr>
          <p:cNvPr id="3416" name="Group 24"/>
          <p:cNvGrpSpPr/>
          <p:nvPr/>
        </p:nvGrpSpPr>
        <p:grpSpPr>
          <a:xfrm>
            <a:off x="8085960" y="3637080"/>
            <a:ext cx="1411920" cy="1031040"/>
            <a:chOff x="8085960" y="3637080"/>
            <a:chExt cx="1411920" cy="1031040"/>
          </a:xfrm>
        </p:grpSpPr>
        <p:sp>
          <p:nvSpPr>
            <p:cNvPr id="3417" name="Line 25"/>
            <p:cNvSpPr/>
            <p:nvPr/>
          </p:nvSpPr>
          <p:spPr>
            <a:xfrm>
              <a:off x="8085960" y="3637080"/>
              <a:ext cx="433440" cy="244440"/>
            </a:xfrm>
            <a:prstGeom prst="line">
              <a:avLst/>
            </a:prstGeom>
            <a:ln w="28575">
              <a:solidFill>
                <a:srgbClr val="ff0000"/>
              </a:solidFill>
              <a:prstDash val="dash"/>
              <a:round/>
              <a:tailEnd len="med" type="triangle" w="med"/>
            </a:ln>
          </p:spPr>
          <p:style>
            <a:lnRef idx="0"/>
            <a:fillRef idx="0"/>
            <a:effectRef idx="0"/>
            <a:fontRef idx="minor"/>
          </p:style>
        </p:sp>
        <p:sp>
          <p:nvSpPr>
            <p:cNvPr id="3418" name="CustomShape 26"/>
            <p:cNvSpPr/>
            <p:nvPr/>
          </p:nvSpPr>
          <p:spPr>
            <a:xfrm>
              <a:off x="8514720" y="3708720"/>
              <a:ext cx="983160" cy="959400"/>
            </a:xfrm>
            <a:prstGeom prst="ellipse">
              <a:avLst/>
            </a:prstGeom>
            <a:noFill/>
            <a:ln w="38100">
              <a:solidFill>
                <a:srgbClr val="ff0000"/>
              </a:solidFill>
              <a:round/>
            </a:ln>
          </p:spPr>
          <p:style>
            <a:lnRef idx="0"/>
            <a:fillRef idx="0"/>
            <a:effectRef idx="0"/>
            <a:fontRef idx="minor"/>
          </p:style>
        </p:sp>
      </p:grpSp>
      <p:sp>
        <p:nvSpPr>
          <p:cNvPr id="3419" name="CustomShape 27"/>
          <p:cNvSpPr/>
          <p:nvPr/>
        </p:nvSpPr>
        <p:spPr>
          <a:xfrm>
            <a:off x="2782440" y="1340280"/>
            <a:ext cx="2253240" cy="4262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rdt_send(data)</a:t>
            </a:r>
            <a:endParaRPr b="0" lang="en-US" sz="1600" spc="-1" strike="noStrike">
              <a:latin typeface="Arial"/>
            </a:endParaRPr>
          </a:p>
        </p:txBody>
      </p:sp>
      <p:sp>
        <p:nvSpPr>
          <p:cNvPr id="3420" name="Line 28"/>
          <p:cNvSpPr/>
          <p:nvPr/>
        </p:nvSpPr>
        <p:spPr>
          <a:xfrm>
            <a:off x="2763000" y="1428840"/>
            <a:ext cx="12960" cy="747720"/>
          </a:xfrm>
          <a:prstGeom prst="line">
            <a:avLst/>
          </a:prstGeom>
          <a:ln w="76200">
            <a:solidFill>
              <a:srgbClr val="ff0000"/>
            </a:solidFill>
            <a:round/>
          </a:ln>
        </p:spPr>
        <p:style>
          <a:lnRef idx="0"/>
          <a:fillRef idx="0"/>
          <a:effectRef idx="0"/>
          <a:fontRef idx="minor"/>
        </p:style>
      </p:sp>
      <p:sp>
        <p:nvSpPr>
          <p:cNvPr id="3421" name="CustomShape 29"/>
          <p:cNvSpPr/>
          <p:nvPr/>
        </p:nvSpPr>
        <p:spPr>
          <a:xfrm>
            <a:off x="2763360" y="2146680"/>
            <a:ext cx="7146000" cy="2942280"/>
          </a:xfrm>
          <a:custGeom>
            <a:avLst/>
            <a:gdLst/>
            <a:ahLst/>
            <a:rect l="l" t="t" r="r" b="b"/>
            <a:pathLst>
              <a:path w="10673" h="9621">
                <a:moveTo>
                  <a:pt x="0" y="52"/>
                </a:moveTo>
                <a:lnTo>
                  <a:pt x="2377" y="0"/>
                </a:lnTo>
                <a:lnTo>
                  <a:pt x="8009" y="9621"/>
                </a:lnTo>
                <a:lnTo>
                  <a:pt x="10673" y="9621"/>
                </a:lnTo>
              </a:path>
            </a:pathLst>
          </a:custGeom>
          <a:noFill/>
          <a:ln w="38100">
            <a:solidFill>
              <a:srgbClr val="ff0000"/>
            </a:solidFill>
            <a:round/>
            <a:tailEnd len="med" type="triangle" w="med"/>
          </a:ln>
        </p:spPr>
        <p:style>
          <a:lnRef idx="0"/>
          <a:fillRef idx="0"/>
          <a:effectRef idx="0"/>
          <a:fontRef idx="minor"/>
        </p:style>
      </p:sp>
      <p:grpSp>
        <p:nvGrpSpPr>
          <p:cNvPr id="3422" name="Group 30"/>
          <p:cNvGrpSpPr/>
          <p:nvPr/>
        </p:nvGrpSpPr>
        <p:grpSpPr>
          <a:xfrm>
            <a:off x="2099520" y="2306880"/>
            <a:ext cx="1330920" cy="1002240"/>
            <a:chOff x="2099520" y="2306880"/>
            <a:chExt cx="1330920" cy="1002240"/>
          </a:xfrm>
        </p:grpSpPr>
        <p:sp>
          <p:nvSpPr>
            <p:cNvPr id="3423" name="Line 31"/>
            <p:cNvSpPr/>
            <p:nvPr/>
          </p:nvSpPr>
          <p:spPr>
            <a:xfrm>
              <a:off x="2099520" y="2306880"/>
              <a:ext cx="433440" cy="244440"/>
            </a:xfrm>
            <a:prstGeom prst="line">
              <a:avLst/>
            </a:prstGeom>
            <a:ln w="28575">
              <a:solidFill>
                <a:schemeClr val="tx2"/>
              </a:solidFill>
              <a:prstDash val="dash"/>
              <a:round/>
              <a:tailEnd len="med" type="triangle" w="med"/>
            </a:ln>
          </p:spPr>
          <p:style>
            <a:lnRef idx="0"/>
            <a:fillRef idx="0"/>
            <a:effectRef idx="0"/>
            <a:fontRef idx="minor"/>
          </p:style>
        </p:sp>
        <p:sp>
          <p:nvSpPr>
            <p:cNvPr id="3424" name="CustomShape 32"/>
            <p:cNvSpPr/>
            <p:nvPr/>
          </p:nvSpPr>
          <p:spPr>
            <a:xfrm>
              <a:off x="2447280" y="2349720"/>
              <a:ext cx="983160" cy="959400"/>
            </a:xfrm>
            <a:prstGeom prst="ellipse">
              <a:avLst/>
            </a:prstGeom>
            <a:noFill/>
            <a:ln w="38100">
              <a:solidFill>
                <a:schemeClr val="tx2"/>
              </a:solidFill>
              <a:round/>
            </a:ln>
          </p:spPr>
          <p:style>
            <a:lnRef idx="0"/>
            <a:fillRef idx="0"/>
            <a:effectRef idx="0"/>
            <a:fontRef idx="minor"/>
          </p:style>
        </p:sp>
      </p:grpSp>
      <p:sp>
        <p:nvSpPr>
          <p:cNvPr id="3425" name="CustomShape 33"/>
          <p:cNvSpPr/>
          <p:nvPr/>
        </p:nvSpPr>
        <p:spPr>
          <a:xfrm>
            <a:off x="4084200" y="2362680"/>
            <a:ext cx="983160" cy="959400"/>
          </a:xfrm>
          <a:prstGeom prst="ellipse">
            <a:avLst/>
          </a:prstGeom>
          <a:noFill/>
          <a:ln w="38100">
            <a:solidFill>
              <a:srgbClr val="ff0000"/>
            </a:solidFill>
            <a:round/>
          </a:ln>
        </p:spPr>
        <p:style>
          <a:lnRef idx="0"/>
          <a:fillRef idx="0"/>
          <a:effectRef idx="0"/>
          <a:fontRef idx="minor"/>
        </p:style>
      </p:sp>
      <p:sp>
        <p:nvSpPr>
          <p:cNvPr id="3426" name="Line 34"/>
          <p:cNvSpPr/>
          <p:nvPr/>
        </p:nvSpPr>
        <p:spPr>
          <a:xfrm flipH="1">
            <a:off x="8012880" y="5042160"/>
            <a:ext cx="12600" cy="1193760"/>
          </a:xfrm>
          <a:prstGeom prst="line">
            <a:avLst/>
          </a:prstGeom>
          <a:ln w="76200">
            <a:solidFill>
              <a:srgbClr val="ff0000"/>
            </a:solidFill>
            <a:round/>
          </a:ln>
        </p:spPr>
        <p:style>
          <a:lnRef idx="0"/>
          <a:fillRef idx="0"/>
          <a:effectRef idx="0"/>
          <a:fontRef idx="minor"/>
        </p:style>
      </p:sp>
      <p:sp>
        <p:nvSpPr>
          <p:cNvPr id="3427" name="CustomShape 35"/>
          <p:cNvSpPr/>
          <p:nvPr/>
        </p:nvSpPr>
        <p:spPr>
          <a:xfrm>
            <a:off x="2122200" y="3871440"/>
            <a:ext cx="7450560" cy="2412720"/>
          </a:xfrm>
          <a:custGeom>
            <a:avLst/>
            <a:gdLst/>
            <a:ahLst/>
            <a:rect l="l" t="t" r="r" b="b"/>
            <a:pathLst>
              <a:path w="11178" h="10684">
                <a:moveTo>
                  <a:pt x="11178" y="10684"/>
                </a:moveTo>
                <a:lnTo>
                  <a:pt x="8854" y="10684"/>
                </a:lnTo>
                <a:lnTo>
                  <a:pt x="5345" y="0"/>
                </a:lnTo>
                <a:lnTo>
                  <a:pt x="0" y="0"/>
                </a:lnTo>
              </a:path>
            </a:pathLst>
          </a:custGeom>
          <a:noFill/>
          <a:ln w="38100">
            <a:solidFill>
              <a:srgbClr val="ff0000"/>
            </a:solidFill>
            <a:round/>
            <a:tailEnd len="med" type="triangle" w="med"/>
          </a:ln>
        </p:spPr>
        <p:style>
          <a:lnRef idx="0"/>
          <a:fillRef idx="0"/>
          <a:effectRef idx="0"/>
          <a:fontRef idx="minor"/>
        </p:style>
      </p:sp>
      <p:grpSp>
        <p:nvGrpSpPr>
          <p:cNvPr id="3428" name="Group 36"/>
          <p:cNvGrpSpPr/>
          <p:nvPr/>
        </p:nvGrpSpPr>
        <p:grpSpPr>
          <a:xfrm>
            <a:off x="2099520" y="2306880"/>
            <a:ext cx="1330920" cy="1002240"/>
            <a:chOff x="2099520" y="2306880"/>
            <a:chExt cx="1330920" cy="1002240"/>
          </a:xfrm>
        </p:grpSpPr>
        <p:sp>
          <p:nvSpPr>
            <p:cNvPr id="3429" name="Line 37"/>
            <p:cNvSpPr/>
            <p:nvPr/>
          </p:nvSpPr>
          <p:spPr>
            <a:xfrm>
              <a:off x="2099520" y="2306880"/>
              <a:ext cx="433440" cy="244440"/>
            </a:xfrm>
            <a:prstGeom prst="line">
              <a:avLst/>
            </a:prstGeom>
            <a:ln w="28575">
              <a:solidFill>
                <a:schemeClr val="tx2"/>
              </a:solidFill>
              <a:prstDash val="dash"/>
              <a:round/>
              <a:tailEnd len="med" type="triangle" w="med"/>
            </a:ln>
          </p:spPr>
          <p:style>
            <a:lnRef idx="0"/>
            <a:fillRef idx="0"/>
            <a:effectRef idx="0"/>
            <a:fontRef idx="minor"/>
          </p:style>
        </p:sp>
        <p:sp>
          <p:nvSpPr>
            <p:cNvPr id="3430" name="CustomShape 38"/>
            <p:cNvSpPr/>
            <p:nvPr/>
          </p:nvSpPr>
          <p:spPr>
            <a:xfrm>
              <a:off x="2447280" y="2349720"/>
              <a:ext cx="983160" cy="959400"/>
            </a:xfrm>
            <a:prstGeom prst="ellipse">
              <a:avLst/>
            </a:prstGeom>
            <a:noFill/>
            <a:ln w="38100">
              <a:solidFill>
                <a:srgbClr val="ff0000"/>
              </a:solidFill>
              <a:round/>
            </a:ln>
          </p:spPr>
          <p:style>
            <a:lnRef idx="0"/>
            <a:fillRef idx="0"/>
            <a:effectRef idx="0"/>
            <a:fontRef idx="minor"/>
          </p:style>
        </p:sp>
      </p:grpSp>
      <p:sp>
        <p:nvSpPr>
          <p:cNvPr id="3431" name="CustomShape 39"/>
          <p:cNvSpPr/>
          <p:nvPr/>
        </p:nvSpPr>
        <p:spPr>
          <a:xfrm>
            <a:off x="4080960" y="2367360"/>
            <a:ext cx="983160" cy="959400"/>
          </a:xfrm>
          <a:prstGeom prst="ellipse">
            <a:avLst/>
          </a:prstGeom>
          <a:noFill/>
          <a:ln w="38100">
            <a:solidFill>
              <a:schemeClr val="tx1"/>
            </a:solidFill>
            <a:round/>
          </a:ln>
        </p:spPr>
        <p:style>
          <a:lnRef idx="0"/>
          <a:fillRef idx="0"/>
          <a:effectRef idx="0"/>
          <a:fontRef idx="minor"/>
        </p:style>
      </p:sp>
      <p:sp>
        <p:nvSpPr>
          <p:cNvPr id="3432" name="CustomShape 40"/>
          <p:cNvSpPr/>
          <p:nvPr/>
        </p:nvSpPr>
        <p:spPr>
          <a:xfrm>
            <a:off x="5289120" y="2400480"/>
            <a:ext cx="3386880" cy="629280"/>
          </a:xfrm>
          <a:prstGeom prst="rect">
            <a:avLst/>
          </a:prstGeom>
          <a:noFill/>
          <a:ln w="0">
            <a:noFill/>
          </a:ln>
        </p:spPr>
        <p:style>
          <a:lnRef idx="0"/>
          <a:fillRef idx="0"/>
          <a:effectRef idx="0"/>
          <a:fontRef idx="minor"/>
        </p:style>
      </p:sp>
      <p:sp>
        <p:nvSpPr>
          <p:cNvPr id="3433" name="CustomShape 41"/>
          <p:cNvSpPr/>
          <p:nvPr/>
        </p:nvSpPr>
        <p:spPr>
          <a:xfrm>
            <a:off x="8327520" y="2720520"/>
            <a:ext cx="3386880" cy="310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rdt_rcv(rcvpkt) &amp;&amp; corrupt(rcvpkt)</a:t>
            </a:r>
            <a:endParaRPr b="0" lang="en-US" sz="1600" spc="-1" strike="noStrike">
              <a:latin typeface="Arial"/>
            </a:endParaRPr>
          </a:p>
        </p:txBody>
      </p:sp>
      <p:grpSp>
        <p:nvGrpSpPr>
          <p:cNvPr id="3434" name="Group 42"/>
          <p:cNvGrpSpPr/>
          <p:nvPr/>
        </p:nvGrpSpPr>
        <p:grpSpPr>
          <a:xfrm>
            <a:off x="2271240" y="3285360"/>
            <a:ext cx="3545640" cy="985680"/>
            <a:chOff x="2271240" y="3285360"/>
            <a:chExt cx="3545640" cy="985680"/>
          </a:xfrm>
        </p:grpSpPr>
        <p:sp>
          <p:nvSpPr>
            <p:cNvPr id="3435" name="CustomShape 43"/>
            <p:cNvSpPr/>
            <p:nvPr/>
          </p:nvSpPr>
          <p:spPr>
            <a:xfrm>
              <a:off x="2883240" y="3285360"/>
              <a:ext cx="1797840" cy="245160"/>
            </a:xfrm>
            <a:custGeom>
              <a:avLst/>
              <a:gdLst/>
              <a:ahLst/>
              <a:rect l="l" t="t" r="r" b="b"/>
              <a:pathLst>
                <a:path w="2835" h="525">
                  <a:moveTo>
                    <a:pt x="0" y="0"/>
                  </a:moveTo>
                  <a:cubicBezTo>
                    <a:pt x="60" y="525"/>
                    <a:pt x="2835" y="495"/>
                    <a:pt x="2835" y="0"/>
                  </a:cubicBezTo>
                </a:path>
              </a:pathLst>
            </a:custGeom>
            <a:noFill/>
            <a:ln w="28575">
              <a:solidFill>
                <a:srgbClr val="000000"/>
              </a:solidFill>
              <a:round/>
              <a:headEnd len="med" type="triangle" w="med"/>
            </a:ln>
          </p:spPr>
          <p:style>
            <a:lnRef idx="0"/>
            <a:fillRef idx="0"/>
            <a:effectRef idx="0"/>
            <a:fontRef idx="minor"/>
          </p:style>
          <p:txBody>
            <a:bodyPr lIns="90000" rIns="90000" tIns="45000" bIns="45000">
              <a:noAutofit/>
            </a:bodyPr>
            <a:p>
              <a:pPr>
                <a:lnSpc>
                  <a:spcPct val="100000"/>
                </a:lnSpc>
                <a:tabLst>
                  <a:tab algn="l" pos="0"/>
                </a:tabLst>
              </a:pPr>
              <a:r>
                <a:rPr b="0" lang="en-US" sz="1800" spc="-1" strike="noStrike">
                  <a:solidFill>
                    <a:srgbClr val="000000"/>
                  </a:solidFill>
                  <a:latin typeface="Calibri"/>
                  <a:ea typeface="DejaVu Sans"/>
                </a:rPr>
                <a:t> </a:t>
              </a:r>
              <a:endParaRPr b="0" lang="en-US" sz="1800" spc="-1" strike="noStrike">
                <a:latin typeface="Arial"/>
              </a:endParaRPr>
            </a:p>
          </p:txBody>
        </p:sp>
        <p:grpSp>
          <p:nvGrpSpPr>
            <p:cNvPr id="3436" name="Group 44"/>
            <p:cNvGrpSpPr/>
            <p:nvPr/>
          </p:nvGrpSpPr>
          <p:grpSpPr>
            <a:xfrm>
              <a:off x="2271240" y="3547800"/>
              <a:ext cx="3545640" cy="723240"/>
              <a:chOff x="2271240" y="3547800"/>
              <a:chExt cx="3545640" cy="723240"/>
            </a:xfrm>
          </p:grpSpPr>
          <p:sp>
            <p:nvSpPr>
              <p:cNvPr id="3437" name="CustomShape 45"/>
              <p:cNvSpPr/>
              <p:nvPr/>
            </p:nvSpPr>
            <p:spPr>
              <a:xfrm>
                <a:off x="2271240" y="3547800"/>
                <a:ext cx="3545640" cy="283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rdt_rcv(rcvpkt) &amp;&amp; isACK(rcvpkt)</a:t>
                </a:r>
                <a:endParaRPr b="0" lang="en-US" sz="1600" spc="-1" strike="noStrike">
                  <a:latin typeface="Arial"/>
                </a:endParaRPr>
              </a:p>
            </p:txBody>
          </p:sp>
          <p:sp>
            <p:nvSpPr>
              <p:cNvPr id="3438" name="Line 46"/>
              <p:cNvSpPr/>
              <p:nvPr/>
            </p:nvSpPr>
            <p:spPr>
              <a:xfrm>
                <a:off x="3331080" y="3921480"/>
                <a:ext cx="990360" cy="360"/>
              </a:xfrm>
              <a:prstGeom prst="line">
                <a:avLst/>
              </a:prstGeom>
              <a:ln w="28575">
                <a:solidFill>
                  <a:srgbClr val="000000"/>
                </a:solidFill>
                <a:round/>
              </a:ln>
            </p:spPr>
            <p:style>
              <a:lnRef idx="0"/>
              <a:fillRef idx="0"/>
              <a:effectRef idx="0"/>
              <a:fontRef idx="minor"/>
            </p:style>
          </p:sp>
          <p:sp>
            <p:nvSpPr>
              <p:cNvPr id="3439" name="CustomShape 47"/>
              <p:cNvSpPr/>
              <p:nvPr/>
            </p:nvSpPr>
            <p:spPr>
              <a:xfrm>
                <a:off x="3668040" y="3938040"/>
                <a:ext cx="3182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Symbol"/>
                    <a:ea typeface="ＭＳ Ｐゴシック"/>
                  </a:rPr>
                  <a:t>L</a:t>
                </a:r>
                <a:endParaRPr b="0" lang="en-US" sz="1600" spc="-1" strike="noStrike">
                  <a:latin typeface="Arial"/>
                </a:endParaRPr>
              </a:p>
            </p:txBody>
          </p:sp>
        </p:grpSp>
      </p:grpSp>
      <p:grpSp>
        <p:nvGrpSpPr>
          <p:cNvPr id="3440" name="Group 48"/>
          <p:cNvGrpSpPr/>
          <p:nvPr/>
        </p:nvGrpSpPr>
        <p:grpSpPr>
          <a:xfrm>
            <a:off x="8049600" y="5037480"/>
            <a:ext cx="4140000" cy="931320"/>
            <a:chOff x="8049600" y="5037480"/>
            <a:chExt cx="4140000" cy="931320"/>
          </a:xfrm>
        </p:grpSpPr>
        <p:sp>
          <p:nvSpPr>
            <p:cNvPr id="3441" name="CustomShape 49"/>
            <p:cNvSpPr/>
            <p:nvPr/>
          </p:nvSpPr>
          <p:spPr>
            <a:xfrm>
              <a:off x="8071920" y="5352120"/>
              <a:ext cx="2140560" cy="61668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extract(rcvpkt,data)</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deliver_data(data)</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udt_send(ACK)</a:t>
              </a:r>
              <a:endParaRPr b="0" lang="en-US" sz="1600" spc="-1" strike="noStrike">
                <a:latin typeface="Arial"/>
              </a:endParaRPr>
            </a:p>
          </p:txBody>
        </p:sp>
        <p:sp>
          <p:nvSpPr>
            <p:cNvPr id="3442" name="CustomShape 50"/>
            <p:cNvSpPr/>
            <p:nvPr/>
          </p:nvSpPr>
          <p:spPr>
            <a:xfrm>
              <a:off x="8049600" y="5037480"/>
              <a:ext cx="4140000" cy="6991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rdt_rcv(rcvpkt) &amp;&amp;  notcorrupt(rcvpkt)</a:t>
              </a:r>
              <a:endParaRPr b="0" lang="en-US" sz="1600" spc="-1" strike="noStrike">
                <a:latin typeface="Arial"/>
              </a:endParaRPr>
            </a:p>
          </p:txBody>
        </p:sp>
        <p:sp>
          <p:nvSpPr>
            <p:cNvPr id="3443" name="Line 51"/>
            <p:cNvSpPr/>
            <p:nvPr/>
          </p:nvSpPr>
          <p:spPr>
            <a:xfrm>
              <a:off x="8171640" y="5406840"/>
              <a:ext cx="1489320" cy="360"/>
            </a:xfrm>
            <a:prstGeom prst="line">
              <a:avLst/>
            </a:prstGeom>
            <a:ln w="28575">
              <a:solidFill>
                <a:srgbClr val="000000"/>
              </a:solidFill>
              <a:round/>
            </a:ln>
          </p:spPr>
          <p:style>
            <a:lnRef idx="0"/>
            <a:fillRef idx="0"/>
            <a:effectRef idx="0"/>
            <a:fontRef idx="minor"/>
          </p:style>
        </p:sp>
      </p:grpSp>
      <p:sp>
        <p:nvSpPr>
          <p:cNvPr id="3444" name="CustomShape 52"/>
          <p:cNvSpPr/>
          <p:nvPr/>
        </p:nvSpPr>
        <p:spPr>
          <a:xfrm>
            <a:off x="1095120" y="2517840"/>
            <a:ext cx="1225080" cy="4554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400" spc="-1" strike="noStrike">
                <a:solidFill>
                  <a:srgbClr val="cc0000"/>
                </a:solidFill>
                <a:latin typeface="Tahoma"/>
                <a:ea typeface="ＭＳ Ｐゴシック"/>
              </a:rPr>
              <a:t>sender</a:t>
            </a:r>
            <a:endParaRPr b="0" lang="en-US" sz="2400" spc="-1" strike="noStrike">
              <a:latin typeface="Arial"/>
            </a:endParaRPr>
          </a:p>
        </p:txBody>
      </p:sp>
      <p:sp>
        <p:nvSpPr>
          <p:cNvPr id="3445" name="CustomShape 53"/>
          <p:cNvSpPr/>
          <p:nvPr/>
        </p:nvSpPr>
        <p:spPr>
          <a:xfrm>
            <a:off x="9575280" y="3961080"/>
            <a:ext cx="1418760" cy="4554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400" spc="-1" strike="noStrike">
                <a:solidFill>
                  <a:srgbClr val="cc0000"/>
                </a:solidFill>
                <a:latin typeface="Tahoma"/>
                <a:ea typeface="ＭＳ Ｐゴシック"/>
              </a:rPr>
              <a:t>receiver</a:t>
            </a:r>
            <a:endParaRPr b="0" lang="en-US" sz="2400" spc="-1" strike="noStrike">
              <a:latin typeface="Arial"/>
            </a:endParaRPr>
          </a:p>
        </p:txBody>
      </p:sp>
      <p:sp>
        <p:nvSpPr>
          <p:cNvPr id="3446" name="CustomShape 54"/>
          <p:cNvSpPr/>
          <p:nvPr/>
        </p:nvSpPr>
        <p:spPr>
          <a:xfrm>
            <a:off x="5288400" y="2154600"/>
            <a:ext cx="2083320" cy="62928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rdt_rcv(rcvpkt) &amp;&amp;</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   </a:t>
            </a:r>
            <a:r>
              <a:rPr b="0" lang="en-US" sz="1600" spc="-1" strike="noStrike">
                <a:solidFill>
                  <a:srgbClr val="000000"/>
                </a:solidFill>
                <a:latin typeface="Arial"/>
                <a:ea typeface="ＭＳ Ｐゴシック"/>
              </a:rPr>
              <a:t>isNAK(rcvpkt)</a:t>
            </a:r>
            <a:endParaRPr b="0" lang="en-US" sz="1600" spc="-1" strike="noStrike">
              <a:latin typeface="Arial"/>
            </a:endParaRPr>
          </a:p>
        </p:txBody>
      </p:sp>
      <p:sp>
        <p:nvSpPr>
          <p:cNvPr id="3447" name="CustomShape 55"/>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53CDD9B2-6526-4F9B-AC80-E80D390EC51F}" type="slidenum">
              <a:rPr b="0" lang="en-US" sz="1100" spc="-1" strike="noStrike">
                <a:solidFill>
                  <a:srgbClr val="404040"/>
                </a:solidFill>
                <a:latin typeface="Calibri"/>
                <a:ea typeface="DejaVu Sans"/>
              </a:rPr>
              <a:t>49</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989" dur="indefinite" restart="never" nodeType="tmRoot">
          <p:childTnLst>
            <p:seq>
              <p:cTn id="990" dur="indefinite" nodeType="mainSeq">
                <p:childTnLst>
                  <p:par>
                    <p:cTn id="991" fill="hold">
                      <p:stCondLst>
                        <p:cond delay="indefinite"/>
                      </p:stCondLst>
                      <p:childTnLst>
                        <p:par>
                          <p:cTn id="992" fill="hold">
                            <p:stCondLst>
                              <p:cond delay="0"/>
                            </p:stCondLst>
                            <p:childTnLst>
                              <p:par>
                                <p:cTn id="993" nodeType="clickEffect" fill="hold" presetClass="entr" presetID="9">
                                  <p:stCondLst>
                                    <p:cond delay="0"/>
                                  </p:stCondLst>
                                  <p:childTnLst>
                                    <p:set>
                                      <p:cBhvr>
                                        <p:cTn id="994" dur="1" fill="hold">
                                          <p:stCondLst>
                                            <p:cond delay="0"/>
                                          </p:stCondLst>
                                        </p:cTn>
                                        <p:tgtEl>
                                          <p:spTgt spid="3413"/>
                                        </p:tgtEl>
                                        <p:attrNameLst>
                                          <p:attrName>style.visibility</p:attrName>
                                        </p:attrNameLst>
                                      </p:cBhvr>
                                      <p:to>
                                        <p:strVal val="visible"/>
                                      </p:to>
                                    </p:set>
                                    <p:animEffect filter="dissolve" transition="in">
                                      <p:cBhvr additive="repl">
                                        <p:cTn id="995" dur="500"/>
                                        <p:tgtEl>
                                          <p:spTgt spid="3413"/>
                                        </p:tgtEl>
                                      </p:cBhvr>
                                    </p:animEffect>
                                  </p:childTnLst>
                                </p:cTn>
                              </p:par>
                            </p:childTnLst>
                          </p:cTn>
                        </p:par>
                      </p:childTnLst>
                    </p:cTn>
                  </p:par>
                  <p:par>
                    <p:cTn id="996" fill="hold">
                      <p:stCondLst>
                        <p:cond delay="indefinite"/>
                      </p:stCondLst>
                      <p:childTnLst>
                        <p:par>
                          <p:cTn id="997" fill="hold">
                            <p:stCondLst>
                              <p:cond delay="0"/>
                            </p:stCondLst>
                            <p:childTnLst>
                              <p:par>
                                <p:cTn id="998" nodeType="clickEffect" fill="hold" presetClass="entr" presetID="9">
                                  <p:stCondLst>
                                    <p:cond delay="0"/>
                                  </p:stCondLst>
                                  <p:childTnLst>
                                    <p:set>
                                      <p:cBhvr>
                                        <p:cTn id="999" dur="1" fill="hold">
                                          <p:stCondLst>
                                            <p:cond delay="0"/>
                                          </p:stCondLst>
                                        </p:cTn>
                                        <p:tgtEl>
                                          <p:spTgt spid="3416"/>
                                        </p:tgtEl>
                                        <p:attrNameLst>
                                          <p:attrName>style.visibility</p:attrName>
                                        </p:attrNameLst>
                                      </p:cBhvr>
                                      <p:to>
                                        <p:strVal val="visible"/>
                                      </p:to>
                                    </p:set>
                                    <p:animEffect filter="dissolve" transition="in">
                                      <p:cBhvr additive="repl">
                                        <p:cTn id="1000" dur="500"/>
                                        <p:tgtEl>
                                          <p:spTgt spid="3416"/>
                                        </p:tgtEl>
                                      </p:cBhvr>
                                    </p:animEffect>
                                  </p:childTnLst>
                                </p:cTn>
                              </p:par>
                            </p:childTnLst>
                          </p:cTn>
                        </p:par>
                      </p:childTnLst>
                    </p:cTn>
                  </p:par>
                  <p:par>
                    <p:cTn id="1001" fill="hold">
                      <p:stCondLst>
                        <p:cond delay="indefinite"/>
                      </p:stCondLst>
                      <p:childTnLst>
                        <p:par>
                          <p:cTn id="1002" fill="hold">
                            <p:stCondLst>
                              <p:cond delay="0"/>
                            </p:stCondLst>
                            <p:childTnLst>
                              <p:par>
                                <p:cTn id="1003" nodeType="clickEffect" fill="hold" presetClass="entr" presetID="22" presetSubtype="1">
                                  <p:stCondLst>
                                    <p:cond delay="0"/>
                                  </p:stCondLst>
                                  <p:childTnLst>
                                    <p:set>
                                      <p:cBhvr>
                                        <p:cTn id="1004" dur="1" fill="hold">
                                          <p:stCondLst>
                                            <p:cond delay="0"/>
                                          </p:stCondLst>
                                        </p:cTn>
                                        <p:tgtEl>
                                          <p:spTgt spid="3420"/>
                                        </p:tgtEl>
                                        <p:attrNameLst>
                                          <p:attrName>style.visibility</p:attrName>
                                        </p:attrNameLst>
                                      </p:cBhvr>
                                      <p:to>
                                        <p:strVal val="visible"/>
                                      </p:to>
                                    </p:set>
                                    <p:animEffect filter="wipe(up)" transition="in">
                                      <p:cBhvr additive="repl">
                                        <p:cTn id="1005" dur="1000"/>
                                        <p:tgtEl>
                                          <p:spTgt spid="3420"/>
                                        </p:tgtEl>
                                      </p:cBhvr>
                                    </p:animEffect>
                                    <p:set>
                                      <p:cBhvr>
                                        <p:cTn id="1006" dur="1" fill="hold"/>
                                        <p:tgtEl>
                                          <p:spTgt spid="3420"/>
                                        </p:tgtEl>
                                        <p:attrNameLst>
                                          <p:attrName>style.visibility</p:attrName>
                                        </p:attrNameLst>
                                      </p:cBhvr>
                                      <p:to>
                                        <p:strVal val="hidden"/>
                                      </p:to>
                                    </p:set>
                                  </p:childTnLst>
                                </p:cTn>
                              </p:par>
                            </p:childTnLst>
                          </p:cTn>
                        </p:par>
                      </p:childTnLst>
                    </p:cTn>
                  </p:par>
                  <p:par>
                    <p:cTn id="1007" fill="hold">
                      <p:stCondLst>
                        <p:cond delay="indefinite"/>
                      </p:stCondLst>
                      <p:childTnLst>
                        <p:par>
                          <p:cTn id="1008" fill="hold">
                            <p:stCondLst>
                              <p:cond delay="0"/>
                            </p:stCondLst>
                            <p:childTnLst>
                              <p:par>
                                <p:cTn id="1009" nodeType="clickEffect" fill="hold" presetClass="entr" presetID="22" presetSubtype="8">
                                  <p:stCondLst>
                                    <p:cond delay="0"/>
                                  </p:stCondLst>
                                  <p:childTnLst>
                                    <p:set>
                                      <p:cBhvr>
                                        <p:cTn id="1010" dur="1" fill="hold">
                                          <p:stCondLst>
                                            <p:cond delay="0"/>
                                          </p:stCondLst>
                                        </p:cTn>
                                        <p:tgtEl>
                                          <p:spTgt spid="3421"/>
                                        </p:tgtEl>
                                        <p:attrNameLst>
                                          <p:attrName>style.visibility</p:attrName>
                                        </p:attrNameLst>
                                      </p:cBhvr>
                                      <p:to>
                                        <p:strVal val="visible"/>
                                      </p:to>
                                    </p:set>
                                    <p:animEffect filter="wipe(left)" transition="in">
                                      <p:cBhvr additive="repl">
                                        <p:cTn id="1011" dur="1000"/>
                                        <p:tgtEl>
                                          <p:spTgt spid="3421"/>
                                        </p:tgtEl>
                                      </p:cBhvr>
                                    </p:animEffect>
                                    <p:set>
                                      <p:cBhvr>
                                        <p:cTn id="1012" dur="1" fill="hold"/>
                                        <p:tgtEl>
                                          <p:spTgt spid="3421"/>
                                        </p:tgtEl>
                                        <p:attrNameLst>
                                          <p:attrName>style.visibility</p:attrName>
                                        </p:attrNameLst>
                                      </p:cBhvr>
                                      <p:to>
                                        <p:strVal val="hidden"/>
                                      </p:to>
                                    </p:set>
                                  </p:childTnLst>
                                </p:cTn>
                              </p:par>
                              <p:par>
                                <p:cTn id="1013" nodeType="withEffect" fill="hold" presetClass="entr" presetID="1">
                                  <p:stCondLst>
                                    <p:cond delay="0"/>
                                  </p:stCondLst>
                                  <p:childTnLst>
                                    <p:set>
                                      <p:cBhvr>
                                        <p:cTn id="1014" dur="1" fill="hold">
                                          <p:stCondLst>
                                            <p:cond delay="0"/>
                                          </p:stCondLst>
                                        </p:cTn>
                                        <p:tgtEl>
                                          <p:spTgt spid="3422"/>
                                        </p:tgtEl>
                                        <p:attrNameLst>
                                          <p:attrName>style.visibility</p:attrName>
                                        </p:attrNameLst>
                                      </p:cBhvr>
                                      <p:to>
                                        <p:strVal val="visible"/>
                                      </p:to>
                                    </p:set>
                                  </p:childTnLst>
                                </p:cTn>
                              </p:par>
                              <p:par>
                                <p:cTn id="1015" nodeType="withEffect" fill="hold" presetClass="entr" presetID="1">
                                  <p:stCondLst>
                                    <p:cond delay="0"/>
                                  </p:stCondLst>
                                  <p:childTnLst>
                                    <p:set>
                                      <p:cBhvr>
                                        <p:cTn id="1016" dur="1" fill="hold">
                                          <p:stCondLst>
                                            <p:cond delay="0"/>
                                          </p:stCondLst>
                                        </p:cTn>
                                        <p:tgtEl>
                                          <p:spTgt spid="3425"/>
                                        </p:tgtEl>
                                        <p:attrNameLst>
                                          <p:attrName>style.visibility</p:attrName>
                                        </p:attrNameLst>
                                      </p:cBhvr>
                                      <p:to>
                                        <p:strVal val="visible"/>
                                      </p:to>
                                    </p:set>
                                  </p:childTnLst>
                                </p:cTn>
                              </p:par>
                            </p:childTnLst>
                          </p:cTn>
                        </p:par>
                      </p:childTnLst>
                    </p:cTn>
                  </p:par>
                  <p:par>
                    <p:cTn id="1017" fill="hold">
                      <p:stCondLst>
                        <p:cond delay="indefinite"/>
                      </p:stCondLst>
                      <p:childTnLst>
                        <p:par>
                          <p:cTn id="1018" fill="hold">
                            <p:stCondLst>
                              <p:cond delay="0"/>
                            </p:stCondLst>
                            <p:childTnLst>
                              <p:par>
                                <p:cTn id="1019" nodeType="clickEffect" fill="hold" presetClass="entr" presetID="22" presetSubtype="1">
                                  <p:stCondLst>
                                    <p:cond delay="0"/>
                                  </p:stCondLst>
                                  <p:childTnLst>
                                    <p:set>
                                      <p:cBhvr>
                                        <p:cTn id="1020" dur="1" fill="hold">
                                          <p:stCondLst>
                                            <p:cond delay="0"/>
                                          </p:stCondLst>
                                        </p:cTn>
                                        <p:tgtEl>
                                          <p:spTgt spid="3426"/>
                                        </p:tgtEl>
                                        <p:attrNameLst>
                                          <p:attrName>style.visibility</p:attrName>
                                        </p:attrNameLst>
                                      </p:cBhvr>
                                      <p:to>
                                        <p:strVal val="visible"/>
                                      </p:to>
                                    </p:set>
                                    <p:animEffect filter="wipe(up)" transition="in">
                                      <p:cBhvr additive="repl">
                                        <p:cTn id="1021" dur="1000"/>
                                        <p:tgtEl>
                                          <p:spTgt spid="3426"/>
                                        </p:tgtEl>
                                      </p:cBhvr>
                                    </p:animEffect>
                                    <p:set>
                                      <p:cBhvr>
                                        <p:cTn id="1022" dur="1" fill="hold"/>
                                        <p:tgtEl>
                                          <p:spTgt spid="3426"/>
                                        </p:tgtEl>
                                        <p:attrNameLst>
                                          <p:attrName>style.visibility</p:attrName>
                                        </p:attrNameLst>
                                      </p:cBhvr>
                                      <p:to>
                                        <p:strVal val="hidden"/>
                                      </p:to>
                                    </p:set>
                                  </p:childTnLst>
                                </p:cTn>
                              </p:par>
                            </p:childTnLst>
                          </p:cTn>
                        </p:par>
                      </p:childTnLst>
                    </p:cTn>
                  </p:par>
                  <p:par>
                    <p:cTn id="1023" fill="hold">
                      <p:stCondLst>
                        <p:cond delay="indefinite"/>
                      </p:stCondLst>
                      <p:childTnLst>
                        <p:par>
                          <p:cTn id="1024" fill="hold">
                            <p:stCondLst>
                              <p:cond delay="0"/>
                            </p:stCondLst>
                            <p:childTnLst>
                              <p:par>
                                <p:cTn id="1025" nodeType="clickEffect" fill="hold" presetClass="entr" presetID="22" presetSubtype="2">
                                  <p:stCondLst>
                                    <p:cond delay="0"/>
                                  </p:stCondLst>
                                  <p:childTnLst>
                                    <p:set>
                                      <p:cBhvr>
                                        <p:cTn id="1026" dur="1" fill="hold">
                                          <p:stCondLst>
                                            <p:cond delay="0"/>
                                          </p:stCondLst>
                                        </p:cTn>
                                        <p:tgtEl>
                                          <p:spTgt spid="3427"/>
                                        </p:tgtEl>
                                        <p:attrNameLst>
                                          <p:attrName>style.visibility</p:attrName>
                                        </p:attrNameLst>
                                      </p:cBhvr>
                                      <p:to>
                                        <p:strVal val="visible"/>
                                      </p:to>
                                    </p:set>
                                    <p:animEffect filter="wipe(right)" transition="in">
                                      <p:cBhvr additive="repl">
                                        <p:cTn id="1027" dur="1000"/>
                                        <p:tgtEl>
                                          <p:spTgt spid="3427"/>
                                        </p:tgtEl>
                                      </p:cBhvr>
                                    </p:animEffect>
                                    <p:set>
                                      <p:cBhvr>
                                        <p:cTn id="1028" dur="1" fill="hold">
                                          <p:stCondLst>
                                            <p:cond delay="0" evt="end">
                                              <p:tn val="1025"/>
                                            </p:cond>
                                          </p:stCondLst>
                                        </p:cTn>
                                        <p:tgtEl>
                                          <p:spTgt spid="3427"/>
                                        </p:tgtEl>
                                        <p:attrNameLst>
                                          <p:attrName>style.visibility</p:attrName>
                                        </p:attrNameLst>
                                      </p:cBhvr>
                                      <p:to>
                                        <p:strVal val="hidden"/>
                                      </p:to>
                                    </p:set>
                                  </p:childTnLst>
                                </p:cTn>
                              </p:par>
                            </p:childTnLst>
                          </p:cTn>
                        </p:par>
                        <p:par>
                          <p:cTn id="1029" fill="hold">
                            <p:stCondLst>
                              <p:cond delay="1000"/>
                            </p:stCondLst>
                            <p:childTnLst>
                              <p:par>
                                <p:cTn id="1030" nodeType="afterEffect" fill="hold" presetClass="entr" presetID="1">
                                  <p:stCondLst>
                                    <p:cond delay="0"/>
                                  </p:stCondLst>
                                  <p:childTnLst>
                                    <p:set>
                                      <p:cBhvr>
                                        <p:cTn id="1031" dur="1" fill="hold">
                                          <p:stCondLst>
                                            <p:cond delay="0"/>
                                          </p:stCondLst>
                                        </p:cTn>
                                        <p:tgtEl>
                                          <p:spTgt spid="3428"/>
                                        </p:tgtEl>
                                        <p:attrNameLst>
                                          <p:attrName>style.visibility</p:attrName>
                                        </p:attrNameLst>
                                      </p:cBhvr>
                                      <p:to>
                                        <p:strVal val="visible"/>
                                      </p:to>
                                    </p:set>
                                  </p:childTnLst>
                                </p:cTn>
                              </p:par>
                              <p:par>
                                <p:cTn id="1032" nodeType="withEffect" fill="hold" presetClass="entr" presetID="1">
                                  <p:stCondLst>
                                    <p:cond delay="0"/>
                                  </p:stCondLst>
                                  <p:childTnLst>
                                    <p:set>
                                      <p:cBhvr>
                                        <p:cTn id="1033" dur="1" fill="hold">
                                          <p:stCondLst>
                                            <p:cond delay="0"/>
                                          </p:stCondLst>
                                        </p:cTn>
                                        <p:tgtEl>
                                          <p:spTgt spid="3431"/>
                                        </p:tgtEl>
                                        <p:attrNameLst>
                                          <p:attrName>style.visibility</p:attrName>
                                        </p:attrNameLst>
                                      </p:cBhvr>
                                      <p:to>
                                        <p:strVal val="visible"/>
                                      </p:to>
                                    </p:set>
                                  </p:childTnLst>
                                </p:cTn>
                              </p:par>
                              <p:par>
                                <p:cTn id="1034" nodeType="withEffect" fill="hold" presetClass="entr" presetID="1">
                                  <p:stCondLst>
                                    <p:cond delay="0"/>
                                  </p:stCondLst>
                                  <p:childTnLst>
                                    <p:set>
                                      <p:cBhvr>
                                        <p:cTn id="1035" dur="1" fill="hold">
                                          <p:stCondLst>
                                            <p:cond delay="0"/>
                                          </p:stCondLst>
                                        </p:cTn>
                                        <p:tgtEl>
                                          <p:spTgt spid="3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798840" y="289440"/>
            <a:ext cx="10513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a3"/>
                </a:solidFill>
                <a:latin typeface="Calibri Light"/>
                <a:ea typeface="DejaVu Sans"/>
              </a:rPr>
              <a:t>Transport services and protocols</a:t>
            </a:r>
            <a:endParaRPr b="0" lang="en-US" sz="4400" spc="-1" strike="noStrike">
              <a:latin typeface="Arial"/>
            </a:endParaRPr>
          </a:p>
        </p:txBody>
      </p:sp>
      <p:sp>
        <p:nvSpPr>
          <p:cNvPr id="184" name="CustomShape 2"/>
          <p:cNvSpPr/>
          <p:nvPr/>
        </p:nvSpPr>
        <p:spPr>
          <a:xfrm>
            <a:off x="681120" y="1443960"/>
            <a:ext cx="5813280" cy="161928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buClr>
                <a:srgbClr val="0000a3"/>
              </a:buClr>
              <a:buFont typeface="Wingdings" charset="2"/>
              <a:buChar char=""/>
            </a:pPr>
            <a:r>
              <a:rPr b="0" lang="en-US" sz="2800" spc="-1" strike="noStrike">
                <a:solidFill>
                  <a:srgbClr val="000000"/>
                </a:solidFill>
                <a:latin typeface="Calibri"/>
                <a:ea typeface="DejaVu Sans"/>
              </a:rPr>
              <a:t>provide</a:t>
            </a:r>
            <a:r>
              <a:rPr b="0" i="1" lang="en-US" sz="2800" spc="-1" strike="noStrike">
                <a:solidFill>
                  <a:srgbClr val="ff0000"/>
                </a:solidFill>
                <a:latin typeface="Calibri"/>
                <a:ea typeface="DejaVu Sans"/>
              </a:rPr>
              <a:t> </a:t>
            </a:r>
            <a:r>
              <a:rPr b="0" i="1" lang="en-US" sz="2800" spc="-1" strike="noStrike">
                <a:solidFill>
                  <a:srgbClr val="cc0000"/>
                </a:solidFill>
                <a:latin typeface="Calibri"/>
                <a:ea typeface="DejaVu Sans"/>
              </a:rPr>
              <a:t>logical communication</a:t>
            </a:r>
            <a:r>
              <a:rPr b="0" lang="en-US" sz="2800" spc="-1" strike="noStrike">
                <a:solidFill>
                  <a:srgbClr val="000000"/>
                </a:solidFill>
                <a:latin typeface="Calibri"/>
                <a:ea typeface="DejaVu Sans"/>
              </a:rPr>
              <a:t> between application processes running on different hosts</a:t>
            </a:r>
            <a:endParaRPr b="0" lang="en-US" sz="2800" spc="-1" strike="noStrike">
              <a:latin typeface="Arial"/>
            </a:endParaRPr>
          </a:p>
        </p:txBody>
      </p:sp>
      <p:sp>
        <p:nvSpPr>
          <p:cNvPr id="185" name="CustomShape 3"/>
          <p:cNvSpPr/>
          <p:nvPr/>
        </p:nvSpPr>
        <p:spPr>
          <a:xfrm>
            <a:off x="8985240" y="3065760"/>
            <a:ext cx="1122120" cy="1335240"/>
          </a:xfrm>
          <a:custGeom>
            <a:avLst/>
            <a:gdLst/>
            <a:ah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86" name="CustomShape 4"/>
          <p:cNvSpPr/>
          <p:nvPr/>
        </p:nvSpPr>
        <p:spPr>
          <a:xfrm>
            <a:off x="7274160" y="1825920"/>
            <a:ext cx="1734120" cy="13150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w="0">
            <a:noFill/>
          </a:ln>
        </p:spPr>
        <p:style>
          <a:lnRef idx="0"/>
          <a:fillRef idx="0"/>
          <a:effectRef idx="0"/>
          <a:fontRef idx="minor"/>
        </p:style>
      </p:sp>
      <p:grpSp>
        <p:nvGrpSpPr>
          <p:cNvPr id="187" name="Group 5"/>
          <p:cNvGrpSpPr/>
          <p:nvPr/>
        </p:nvGrpSpPr>
        <p:grpSpPr>
          <a:xfrm>
            <a:off x="7205400" y="3289320"/>
            <a:ext cx="1456560" cy="930960"/>
            <a:chOff x="7205400" y="3289320"/>
            <a:chExt cx="1456560" cy="930960"/>
          </a:xfrm>
        </p:grpSpPr>
        <p:sp>
          <p:nvSpPr>
            <p:cNvPr id="188" name="CustomShape 6"/>
            <p:cNvSpPr/>
            <p:nvPr/>
          </p:nvSpPr>
          <p:spPr>
            <a:xfrm>
              <a:off x="7439040" y="3553200"/>
              <a:ext cx="984600" cy="667080"/>
            </a:xfrm>
            <a:prstGeom prst="rect">
              <a:avLst/>
            </a:prstGeom>
            <a:solidFill>
              <a:srgbClr val="9cdff9"/>
            </a:solidFill>
            <a:ln w="0">
              <a:noFill/>
            </a:ln>
          </p:spPr>
          <p:style>
            <a:lnRef idx="0"/>
            <a:fillRef idx="0"/>
            <a:effectRef idx="0"/>
            <a:fontRef idx="minor"/>
          </p:style>
        </p:sp>
        <p:sp>
          <p:nvSpPr>
            <p:cNvPr id="189" name="CustomShape 7"/>
            <p:cNvSpPr/>
            <p:nvPr/>
          </p:nvSpPr>
          <p:spPr>
            <a:xfrm>
              <a:off x="7205400" y="3289320"/>
              <a:ext cx="1456560" cy="315360"/>
            </a:xfrm>
            <a:prstGeom prst="triangle">
              <a:avLst>
                <a:gd name="adj" fmla="val 50000"/>
              </a:avLst>
            </a:prstGeom>
            <a:solidFill>
              <a:srgbClr val="9cdff9"/>
            </a:solidFill>
            <a:ln w="0">
              <a:noFill/>
            </a:ln>
          </p:spPr>
          <p:style>
            <a:lnRef idx="0"/>
            <a:fillRef idx="0"/>
            <a:effectRef idx="0"/>
            <a:fontRef idx="minor"/>
          </p:style>
        </p:sp>
      </p:grpSp>
      <p:sp>
        <p:nvSpPr>
          <p:cNvPr id="190" name="CustomShape 8"/>
          <p:cNvSpPr/>
          <p:nvPr/>
        </p:nvSpPr>
        <p:spPr>
          <a:xfrm>
            <a:off x="7712280" y="4683240"/>
            <a:ext cx="3077280" cy="1662840"/>
          </a:xfrm>
          <a:custGeom>
            <a:avLst/>
            <a:gdLst/>
            <a:ahLst/>
            <a:rect l="l" t="t" r="r" b="b"/>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w="0">
            <a:noFill/>
          </a:ln>
        </p:spPr>
        <p:style>
          <a:lnRef idx="0"/>
          <a:fillRef idx="0"/>
          <a:effectRef idx="0"/>
          <a:fontRef idx="minor"/>
        </p:style>
      </p:sp>
      <p:sp>
        <p:nvSpPr>
          <p:cNvPr id="191" name="CustomShape 9"/>
          <p:cNvSpPr/>
          <p:nvPr/>
        </p:nvSpPr>
        <p:spPr>
          <a:xfrm>
            <a:off x="7686000" y="1488600"/>
            <a:ext cx="132408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MS PGothic"/>
              </a:rPr>
              <a:t>mobile network</a:t>
            </a:r>
            <a:endParaRPr b="0" lang="en-US" sz="1400" spc="-1" strike="noStrike">
              <a:latin typeface="Arial"/>
            </a:endParaRPr>
          </a:p>
        </p:txBody>
      </p:sp>
      <p:sp>
        <p:nvSpPr>
          <p:cNvPr id="192" name="CustomShape 10"/>
          <p:cNvSpPr/>
          <p:nvPr/>
        </p:nvSpPr>
        <p:spPr>
          <a:xfrm>
            <a:off x="7330680" y="4191840"/>
            <a:ext cx="1953000" cy="259920"/>
          </a:xfrm>
          <a:prstGeom prst="rect">
            <a:avLst/>
          </a:prstGeom>
          <a:noFill/>
          <a:ln w="0">
            <a:noFill/>
          </a:ln>
        </p:spPr>
        <p:style>
          <a:lnRef idx="0"/>
          <a:fillRef idx="0"/>
          <a:effectRef idx="0"/>
          <a:fontRef idx="minor"/>
        </p:style>
        <p:txBody>
          <a:bodyPr lIns="90000" rIns="90000" tIns="45000" bIns="45000">
            <a:spAutoFit/>
          </a:bodyPr>
          <a:p>
            <a:pPr>
              <a:lnSpc>
                <a:spcPct val="80000"/>
              </a:lnSpc>
              <a:tabLst>
                <a:tab algn="l" pos="0"/>
              </a:tabLst>
            </a:pPr>
            <a:r>
              <a:rPr b="0" lang="en-US" sz="1400" spc="-1" strike="noStrike">
                <a:solidFill>
                  <a:srgbClr val="000000"/>
                </a:solidFill>
                <a:latin typeface="Calibri"/>
                <a:ea typeface="MS PGothic"/>
              </a:rPr>
              <a:t>home network</a:t>
            </a:r>
            <a:endParaRPr b="0" lang="en-US" sz="1400" spc="-1" strike="noStrike">
              <a:latin typeface="Arial"/>
            </a:endParaRPr>
          </a:p>
        </p:txBody>
      </p:sp>
      <p:sp>
        <p:nvSpPr>
          <p:cNvPr id="193" name="CustomShape 11"/>
          <p:cNvSpPr/>
          <p:nvPr/>
        </p:nvSpPr>
        <p:spPr>
          <a:xfrm>
            <a:off x="7313040" y="5779800"/>
            <a:ext cx="1181160" cy="430200"/>
          </a:xfrm>
          <a:prstGeom prst="rect">
            <a:avLst/>
          </a:prstGeom>
          <a:noFill/>
          <a:ln w="0">
            <a:noFill/>
          </a:ln>
        </p:spPr>
        <p:style>
          <a:lnRef idx="0"/>
          <a:fillRef idx="0"/>
          <a:effectRef idx="0"/>
          <a:fontRef idx="minor"/>
        </p:style>
        <p:txBody>
          <a:bodyPr wrap="none" lIns="90000" rIns="90000" tIns="45000" bIns="45000">
            <a:spAutoFit/>
          </a:bodyPr>
          <a:p>
            <a:pPr>
              <a:lnSpc>
                <a:spcPct val="80000"/>
              </a:lnSpc>
              <a:tabLst>
                <a:tab algn="l" pos="0"/>
              </a:tabLst>
            </a:pPr>
            <a:r>
              <a:rPr b="0" lang="en-US" sz="1400" spc="-1" strike="noStrike">
                <a:solidFill>
                  <a:srgbClr val="000000"/>
                </a:solidFill>
                <a:latin typeface="Calibri"/>
                <a:ea typeface="MS PGothic"/>
              </a:rPr>
              <a:t>enterprise</a:t>
            </a:r>
            <a:endParaRPr b="0" lang="en-US" sz="1400" spc="-1" strike="noStrike">
              <a:latin typeface="Arial"/>
            </a:endParaRPr>
          </a:p>
          <a:p>
            <a:pPr>
              <a:lnSpc>
                <a:spcPct val="80000"/>
              </a:lnSpc>
              <a:tabLst>
                <a:tab algn="l" pos="0"/>
              </a:tabLst>
            </a:pPr>
            <a:r>
              <a:rPr b="0" lang="en-US" sz="1400" spc="-1" strike="noStrike">
                <a:solidFill>
                  <a:srgbClr val="000000"/>
                </a:solidFill>
                <a:latin typeface="Calibri"/>
                <a:ea typeface="MS PGothic"/>
              </a:rPr>
              <a:t>          </a:t>
            </a:r>
            <a:r>
              <a:rPr b="0" lang="en-US" sz="1400" spc="-1" strike="noStrike">
                <a:solidFill>
                  <a:srgbClr val="000000"/>
                </a:solidFill>
                <a:latin typeface="Calibri"/>
                <a:ea typeface="MS PGothic"/>
              </a:rPr>
              <a:t>network</a:t>
            </a:r>
            <a:endParaRPr b="0" lang="en-US" sz="1400" spc="-1" strike="noStrike">
              <a:latin typeface="Arial"/>
            </a:endParaRPr>
          </a:p>
        </p:txBody>
      </p:sp>
      <p:sp>
        <p:nvSpPr>
          <p:cNvPr id="194" name="CustomShape 12"/>
          <p:cNvSpPr/>
          <p:nvPr/>
        </p:nvSpPr>
        <p:spPr>
          <a:xfrm>
            <a:off x="10222200" y="3179520"/>
            <a:ext cx="1270800" cy="1933200"/>
          </a:xfrm>
          <a:custGeom>
            <a:avLst/>
            <a:gdLst/>
            <a:ah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rotWithShape="0">
            <a:gsLst>
              <a:gs pos="0">
                <a:srgbClr val="9cdff9"/>
              </a:gs>
              <a:gs pos="100000">
                <a:srgbClr val="deebf7"/>
              </a:gs>
            </a:gsLst>
            <a:lin ang="0"/>
          </a:gra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195" name="Group 13"/>
          <p:cNvGrpSpPr/>
          <p:nvPr/>
        </p:nvGrpSpPr>
        <p:grpSpPr>
          <a:xfrm>
            <a:off x="10837800" y="3927960"/>
            <a:ext cx="684720" cy="721440"/>
            <a:chOff x="10837800" y="3927960"/>
            <a:chExt cx="684720" cy="721440"/>
          </a:xfrm>
        </p:grpSpPr>
        <p:sp>
          <p:nvSpPr>
            <p:cNvPr id="196" name="CustomShape 14"/>
            <p:cNvSpPr/>
            <p:nvPr/>
          </p:nvSpPr>
          <p:spPr>
            <a:xfrm>
              <a:off x="11104920" y="3927960"/>
              <a:ext cx="417600" cy="71856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7" name="CustomShape 15"/>
            <p:cNvSpPr/>
            <p:nvPr/>
          </p:nvSpPr>
          <p:spPr>
            <a:xfrm>
              <a:off x="10837800" y="4113360"/>
              <a:ext cx="519120" cy="53352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8" name="Line 16"/>
            <p:cNvSpPr/>
            <p:nvPr/>
          </p:nvSpPr>
          <p:spPr>
            <a:xfrm flipV="1">
              <a:off x="10891440" y="4230720"/>
              <a:ext cx="236520" cy="7992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99" name="Line 17"/>
            <p:cNvSpPr/>
            <p:nvPr/>
          </p:nvSpPr>
          <p:spPr>
            <a:xfrm flipV="1">
              <a:off x="10895400" y="4483440"/>
              <a:ext cx="232560" cy="18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200" name="Line 18"/>
            <p:cNvSpPr/>
            <p:nvPr/>
          </p:nvSpPr>
          <p:spPr>
            <a:xfrm flipV="1">
              <a:off x="10895400" y="4363920"/>
              <a:ext cx="232560" cy="525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201" name="Line 19"/>
            <p:cNvSpPr/>
            <p:nvPr/>
          </p:nvSpPr>
          <p:spPr>
            <a:xfrm>
              <a:off x="10891080" y="4584240"/>
              <a:ext cx="23688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202" name="Line 20"/>
            <p:cNvSpPr/>
            <p:nvPr/>
          </p:nvSpPr>
          <p:spPr>
            <a:xfrm flipV="1">
              <a:off x="11435760" y="4053600"/>
              <a:ext cx="360" cy="50688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203" name="Line 21"/>
            <p:cNvSpPr/>
            <p:nvPr/>
          </p:nvSpPr>
          <p:spPr>
            <a:xfrm>
              <a:off x="11178360" y="4129920"/>
              <a:ext cx="360" cy="51948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grpSp>
        <p:nvGrpSpPr>
          <p:cNvPr id="204" name="Group 22"/>
          <p:cNvGrpSpPr/>
          <p:nvPr/>
        </p:nvGrpSpPr>
        <p:grpSpPr>
          <a:xfrm>
            <a:off x="10771200" y="3194280"/>
            <a:ext cx="592200" cy="648000"/>
            <a:chOff x="10771200" y="3194280"/>
            <a:chExt cx="592200" cy="648000"/>
          </a:xfrm>
        </p:grpSpPr>
        <p:sp>
          <p:nvSpPr>
            <p:cNvPr id="205" name="CustomShape 23"/>
            <p:cNvSpPr/>
            <p:nvPr/>
          </p:nvSpPr>
          <p:spPr>
            <a:xfrm>
              <a:off x="11002320" y="3194280"/>
              <a:ext cx="361080" cy="64548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6" name="CustomShape 24"/>
            <p:cNvSpPr/>
            <p:nvPr/>
          </p:nvSpPr>
          <p:spPr>
            <a:xfrm>
              <a:off x="10771200" y="3360600"/>
              <a:ext cx="448560" cy="47916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7" name="Line 25"/>
            <p:cNvSpPr/>
            <p:nvPr/>
          </p:nvSpPr>
          <p:spPr>
            <a:xfrm flipV="1">
              <a:off x="10817640" y="3466440"/>
              <a:ext cx="204480" cy="7200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208" name="Line 26"/>
            <p:cNvSpPr/>
            <p:nvPr/>
          </p:nvSpPr>
          <p:spPr>
            <a:xfrm flipV="1">
              <a:off x="10821240" y="3693600"/>
              <a:ext cx="200880" cy="165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209" name="Line 27"/>
            <p:cNvSpPr/>
            <p:nvPr/>
          </p:nvSpPr>
          <p:spPr>
            <a:xfrm flipV="1">
              <a:off x="10821240" y="3585960"/>
              <a:ext cx="200880" cy="4752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210" name="Line 28"/>
            <p:cNvSpPr/>
            <p:nvPr/>
          </p:nvSpPr>
          <p:spPr>
            <a:xfrm>
              <a:off x="10817280" y="3783960"/>
              <a:ext cx="20484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211" name="Line 29"/>
            <p:cNvSpPr/>
            <p:nvPr/>
          </p:nvSpPr>
          <p:spPr>
            <a:xfrm flipV="1">
              <a:off x="11288520" y="3307320"/>
              <a:ext cx="360" cy="45540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212" name="Line 30"/>
            <p:cNvSpPr/>
            <p:nvPr/>
          </p:nvSpPr>
          <p:spPr>
            <a:xfrm>
              <a:off x="11065680" y="3375720"/>
              <a:ext cx="360" cy="46656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sp>
        <p:nvSpPr>
          <p:cNvPr id="213" name="CustomShape 31"/>
          <p:cNvSpPr/>
          <p:nvPr/>
        </p:nvSpPr>
        <p:spPr>
          <a:xfrm>
            <a:off x="9540720" y="1782000"/>
            <a:ext cx="1495440" cy="1383840"/>
          </a:xfrm>
          <a:custGeom>
            <a:avLst/>
            <a:gdLst/>
            <a:ah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rotWithShape="0">
            <a:gsLst>
              <a:gs pos="0">
                <a:srgbClr val="9cdff9"/>
              </a:gs>
              <a:gs pos="100000">
                <a:srgbClr val="deebf7"/>
              </a:gs>
            </a:gsLst>
            <a:lin ang="0"/>
          </a:gra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4" name="CustomShape 32"/>
          <p:cNvSpPr/>
          <p:nvPr/>
        </p:nvSpPr>
        <p:spPr>
          <a:xfrm>
            <a:off x="9437760" y="1851120"/>
            <a:ext cx="1702080" cy="28116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400" spc="-1" strike="noStrike">
                <a:solidFill>
                  <a:srgbClr val="000000"/>
                </a:solidFill>
                <a:latin typeface="Calibri"/>
                <a:ea typeface="DejaVu Sans"/>
              </a:rPr>
              <a:t>national or global ISP</a:t>
            </a:r>
            <a:endParaRPr b="0" lang="en-US" sz="1400" spc="-1" strike="noStrike">
              <a:latin typeface="Arial"/>
            </a:endParaRPr>
          </a:p>
        </p:txBody>
      </p:sp>
      <p:sp>
        <p:nvSpPr>
          <p:cNvPr id="215" name="CustomShape 33"/>
          <p:cNvSpPr/>
          <p:nvPr/>
        </p:nvSpPr>
        <p:spPr>
          <a:xfrm>
            <a:off x="9279000" y="3677760"/>
            <a:ext cx="303120" cy="195480"/>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p:style>
      </p:sp>
      <p:sp>
        <p:nvSpPr>
          <p:cNvPr id="216" name="CustomShape 34"/>
          <p:cNvSpPr/>
          <p:nvPr/>
        </p:nvSpPr>
        <p:spPr>
          <a:xfrm>
            <a:off x="8766000" y="3448080"/>
            <a:ext cx="1038240" cy="47268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1400" spc="-1" strike="noStrike">
                <a:solidFill>
                  <a:srgbClr val="000000"/>
                </a:solidFill>
                <a:latin typeface="Calibri"/>
                <a:ea typeface="DejaVu Sans"/>
              </a:rPr>
              <a:t>local or regional ISP</a:t>
            </a:r>
            <a:endParaRPr b="0" lang="en-US" sz="1400" spc="-1" strike="noStrike">
              <a:latin typeface="Arial"/>
            </a:endParaRPr>
          </a:p>
        </p:txBody>
      </p:sp>
      <p:sp>
        <p:nvSpPr>
          <p:cNvPr id="217" name="CustomShape 35"/>
          <p:cNvSpPr/>
          <p:nvPr/>
        </p:nvSpPr>
        <p:spPr>
          <a:xfrm>
            <a:off x="10926360" y="4677840"/>
            <a:ext cx="793800" cy="37692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050" spc="-1" strike="noStrike">
                <a:solidFill>
                  <a:srgbClr val="000000"/>
                </a:solidFill>
                <a:latin typeface="Calibri"/>
                <a:ea typeface="DejaVu Sans"/>
              </a:rPr>
              <a:t>datacenter </a:t>
            </a:r>
            <a:endParaRPr b="0" lang="en-US" sz="1050" spc="-1" strike="noStrike">
              <a:latin typeface="Arial"/>
            </a:endParaRPr>
          </a:p>
          <a:p>
            <a:pPr>
              <a:lnSpc>
                <a:spcPct val="90000"/>
              </a:lnSpc>
              <a:tabLst>
                <a:tab algn="l" pos="0"/>
              </a:tabLst>
            </a:pPr>
            <a:r>
              <a:rPr b="0" lang="en-US" sz="1050" spc="-1" strike="noStrike">
                <a:solidFill>
                  <a:srgbClr val="000000"/>
                </a:solidFill>
                <a:latin typeface="Calibri"/>
                <a:ea typeface="DejaVu Sans"/>
              </a:rPr>
              <a:t>network</a:t>
            </a:r>
            <a:endParaRPr b="0" lang="en-US" sz="1050" spc="-1" strike="noStrike">
              <a:latin typeface="Arial"/>
            </a:endParaRPr>
          </a:p>
        </p:txBody>
      </p:sp>
      <p:sp>
        <p:nvSpPr>
          <p:cNvPr id="218" name="CustomShape 36"/>
          <p:cNvSpPr/>
          <p:nvPr/>
        </p:nvSpPr>
        <p:spPr>
          <a:xfrm>
            <a:off x="10068480" y="4228200"/>
            <a:ext cx="830520" cy="66420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400" spc="-1" strike="noStrike">
                <a:solidFill>
                  <a:srgbClr val="000000"/>
                </a:solidFill>
                <a:latin typeface="Calibri"/>
                <a:ea typeface="DejaVu Sans"/>
              </a:rPr>
              <a:t>content </a:t>
            </a:r>
            <a:endParaRPr b="0" lang="en-US" sz="1400" spc="-1" strike="noStrike">
              <a:latin typeface="Arial"/>
            </a:endParaRPr>
          </a:p>
          <a:p>
            <a:pPr>
              <a:lnSpc>
                <a:spcPct val="90000"/>
              </a:lnSpc>
              <a:tabLst>
                <a:tab algn="l" pos="0"/>
              </a:tabLst>
            </a:pPr>
            <a:r>
              <a:rPr b="0" lang="en-US" sz="1400" spc="-1" strike="noStrike">
                <a:solidFill>
                  <a:srgbClr val="000000"/>
                </a:solidFill>
                <a:latin typeface="Calibri"/>
                <a:ea typeface="DejaVu Sans"/>
              </a:rPr>
              <a:t>provider </a:t>
            </a:r>
            <a:endParaRPr b="0" lang="en-US" sz="1400" spc="-1" strike="noStrike">
              <a:latin typeface="Arial"/>
            </a:endParaRPr>
          </a:p>
          <a:p>
            <a:pPr>
              <a:lnSpc>
                <a:spcPct val="90000"/>
              </a:lnSpc>
              <a:tabLst>
                <a:tab algn="l" pos="0"/>
              </a:tabLst>
            </a:pPr>
            <a:r>
              <a:rPr b="0" lang="en-US" sz="1400" spc="-1" strike="noStrike">
                <a:solidFill>
                  <a:srgbClr val="000000"/>
                </a:solidFill>
                <a:latin typeface="Calibri"/>
                <a:ea typeface="DejaVu Sans"/>
              </a:rPr>
              <a:t>network</a:t>
            </a:r>
            <a:endParaRPr b="0" lang="en-US" sz="1400" spc="-1" strike="noStrike">
              <a:latin typeface="Arial"/>
            </a:endParaRPr>
          </a:p>
        </p:txBody>
      </p:sp>
      <p:sp>
        <p:nvSpPr>
          <p:cNvPr id="219" name="Line 37"/>
          <p:cNvSpPr/>
          <p:nvPr/>
        </p:nvSpPr>
        <p:spPr>
          <a:xfrm flipH="1" flipV="1">
            <a:off x="10559880" y="3579840"/>
            <a:ext cx="412920" cy="6372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20" name="Line 38"/>
          <p:cNvSpPr/>
          <p:nvPr/>
        </p:nvSpPr>
        <p:spPr>
          <a:xfrm flipH="1" flipV="1">
            <a:off x="10660680" y="3640680"/>
            <a:ext cx="345960" cy="73872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21" name="Line 39"/>
          <p:cNvSpPr/>
          <p:nvPr/>
        </p:nvSpPr>
        <p:spPr>
          <a:xfrm flipV="1">
            <a:off x="10636560" y="3633120"/>
            <a:ext cx="336240" cy="39564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22" name="Line 40"/>
          <p:cNvSpPr/>
          <p:nvPr/>
        </p:nvSpPr>
        <p:spPr>
          <a:xfrm flipV="1">
            <a:off x="10570680" y="3594600"/>
            <a:ext cx="360" cy="48600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23" name="Line 41"/>
          <p:cNvSpPr/>
          <p:nvPr/>
        </p:nvSpPr>
        <p:spPr>
          <a:xfrm flipH="1" flipV="1">
            <a:off x="10550520" y="4071600"/>
            <a:ext cx="508320" cy="34848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24" name="Line 42"/>
          <p:cNvSpPr/>
          <p:nvPr/>
        </p:nvSpPr>
        <p:spPr>
          <a:xfrm flipH="1">
            <a:off x="9894960" y="4087440"/>
            <a:ext cx="65556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25" name="Line 43"/>
          <p:cNvSpPr/>
          <p:nvPr/>
        </p:nvSpPr>
        <p:spPr>
          <a:xfrm flipH="1">
            <a:off x="9219600" y="4087440"/>
            <a:ext cx="65520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26" name="Line 44"/>
          <p:cNvSpPr/>
          <p:nvPr/>
        </p:nvSpPr>
        <p:spPr>
          <a:xfrm flipH="1">
            <a:off x="9276840" y="3507480"/>
            <a:ext cx="382320" cy="5169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27" name="Line 45"/>
          <p:cNvSpPr/>
          <p:nvPr/>
        </p:nvSpPr>
        <p:spPr>
          <a:xfrm>
            <a:off x="9732960" y="3507480"/>
            <a:ext cx="360" cy="540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28" name="Line 46"/>
          <p:cNvSpPr/>
          <p:nvPr/>
        </p:nvSpPr>
        <p:spPr>
          <a:xfrm>
            <a:off x="10137600" y="2754360"/>
            <a:ext cx="488160" cy="83952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29" name="Line 47"/>
          <p:cNvSpPr/>
          <p:nvPr/>
        </p:nvSpPr>
        <p:spPr>
          <a:xfrm flipH="1">
            <a:off x="9798480" y="2694960"/>
            <a:ext cx="380520" cy="69480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230" name="Group 48"/>
          <p:cNvGrpSpPr/>
          <p:nvPr/>
        </p:nvGrpSpPr>
        <p:grpSpPr>
          <a:xfrm>
            <a:off x="7562160" y="2127240"/>
            <a:ext cx="3578760" cy="3640320"/>
            <a:chOff x="7562160" y="2127240"/>
            <a:chExt cx="3578760" cy="3640320"/>
          </a:xfrm>
        </p:grpSpPr>
        <p:grpSp>
          <p:nvGrpSpPr>
            <p:cNvPr id="231" name="Group 49"/>
            <p:cNvGrpSpPr/>
            <p:nvPr/>
          </p:nvGrpSpPr>
          <p:grpSpPr>
            <a:xfrm>
              <a:off x="7857000" y="2127240"/>
              <a:ext cx="3283920" cy="3640320"/>
              <a:chOff x="7857000" y="2127240"/>
              <a:chExt cx="3283920" cy="3640320"/>
            </a:xfrm>
          </p:grpSpPr>
          <p:sp>
            <p:nvSpPr>
              <p:cNvPr id="232" name="Line 50"/>
              <p:cNvSpPr/>
              <p:nvPr/>
            </p:nvSpPr>
            <p:spPr>
              <a:xfrm flipH="1" flipV="1">
                <a:off x="9979560" y="5061240"/>
                <a:ext cx="7560" cy="388080"/>
              </a:xfrm>
              <a:prstGeom prst="line">
                <a:avLst/>
              </a:prstGeom>
              <a:ln w="12700">
                <a:solidFill>
                  <a:schemeClr val="tx1"/>
                </a:solidFill>
                <a:round/>
              </a:ln>
            </p:spPr>
            <p:style>
              <a:lnRef idx="0"/>
              <a:fillRef idx="0"/>
              <a:effectRef idx="0"/>
              <a:fontRef idx="minor"/>
            </p:style>
          </p:sp>
          <p:sp>
            <p:nvSpPr>
              <p:cNvPr id="233" name="Line 51"/>
              <p:cNvSpPr/>
              <p:nvPr/>
            </p:nvSpPr>
            <p:spPr>
              <a:xfrm>
                <a:off x="10152720" y="5462280"/>
                <a:ext cx="114120" cy="360"/>
              </a:xfrm>
              <a:prstGeom prst="line">
                <a:avLst/>
              </a:prstGeom>
              <a:ln w="12700">
                <a:solidFill>
                  <a:schemeClr val="tx1"/>
                </a:solidFill>
                <a:round/>
              </a:ln>
            </p:spPr>
            <p:style>
              <a:lnRef idx="0"/>
              <a:fillRef idx="0"/>
              <a:effectRef idx="0"/>
              <a:fontRef idx="minor"/>
            </p:style>
          </p:sp>
          <p:sp>
            <p:nvSpPr>
              <p:cNvPr id="234" name="Line 52"/>
              <p:cNvSpPr/>
              <p:nvPr/>
            </p:nvSpPr>
            <p:spPr>
              <a:xfrm>
                <a:off x="9432720" y="4838400"/>
                <a:ext cx="524520" cy="261360"/>
              </a:xfrm>
              <a:prstGeom prst="line">
                <a:avLst/>
              </a:prstGeom>
              <a:ln w="9525">
                <a:solidFill>
                  <a:schemeClr val="tx1"/>
                </a:solidFill>
                <a:round/>
              </a:ln>
            </p:spPr>
            <p:style>
              <a:lnRef idx="0"/>
              <a:fillRef idx="0"/>
              <a:effectRef idx="0"/>
              <a:fontRef idx="minor"/>
            </p:style>
          </p:sp>
          <p:sp>
            <p:nvSpPr>
              <p:cNvPr id="235" name="Line 53"/>
              <p:cNvSpPr/>
              <p:nvPr/>
            </p:nvSpPr>
            <p:spPr>
              <a:xfrm flipV="1">
                <a:off x="8849880" y="4838400"/>
                <a:ext cx="569160" cy="246240"/>
              </a:xfrm>
              <a:prstGeom prst="line">
                <a:avLst/>
              </a:prstGeom>
              <a:ln w="9525">
                <a:solidFill>
                  <a:schemeClr val="tx1"/>
                </a:solidFill>
                <a:round/>
              </a:ln>
            </p:spPr>
            <p:style>
              <a:lnRef idx="0"/>
              <a:fillRef idx="0"/>
              <a:effectRef idx="0"/>
              <a:fontRef idx="minor"/>
            </p:style>
          </p:sp>
          <p:sp>
            <p:nvSpPr>
              <p:cNvPr id="236" name="Line 54"/>
              <p:cNvSpPr/>
              <p:nvPr/>
            </p:nvSpPr>
            <p:spPr>
              <a:xfrm>
                <a:off x="8821440" y="5108760"/>
                <a:ext cx="1030680" cy="360"/>
              </a:xfrm>
              <a:prstGeom prst="line">
                <a:avLst/>
              </a:prstGeom>
              <a:ln w="9525">
                <a:solidFill>
                  <a:schemeClr val="tx1"/>
                </a:solidFill>
                <a:round/>
              </a:ln>
            </p:spPr>
            <p:style>
              <a:lnRef idx="0"/>
              <a:fillRef idx="0"/>
              <a:effectRef idx="0"/>
              <a:fontRef idx="minor"/>
            </p:style>
          </p:sp>
          <p:sp>
            <p:nvSpPr>
              <p:cNvPr id="237" name="Line 55"/>
              <p:cNvSpPr/>
              <p:nvPr/>
            </p:nvSpPr>
            <p:spPr>
              <a:xfrm>
                <a:off x="8210160" y="5117040"/>
                <a:ext cx="226800" cy="127080"/>
              </a:xfrm>
              <a:prstGeom prst="line">
                <a:avLst/>
              </a:prstGeom>
              <a:ln w="9525">
                <a:solidFill>
                  <a:schemeClr val="tx1"/>
                </a:solidFill>
                <a:round/>
              </a:ln>
            </p:spPr>
            <p:style>
              <a:lnRef idx="0"/>
              <a:fillRef idx="0"/>
              <a:effectRef idx="0"/>
              <a:fontRef idx="minor"/>
            </p:style>
          </p:sp>
          <p:sp>
            <p:nvSpPr>
              <p:cNvPr id="238" name="Line 56"/>
              <p:cNvSpPr/>
              <p:nvPr/>
            </p:nvSpPr>
            <p:spPr>
              <a:xfrm flipV="1">
                <a:off x="7948080" y="5290200"/>
                <a:ext cx="412920" cy="127080"/>
              </a:xfrm>
              <a:prstGeom prst="line">
                <a:avLst/>
              </a:prstGeom>
              <a:ln w="9525">
                <a:solidFill>
                  <a:schemeClr val="tx1"/>
                </a:solidFill>
                <a:round/>
              </a:ln>
            </p:spPr>
            <p:style>
              <a:lnRef idx="0"/>
              <a:fillRef idx="0"/>
              <a:effectRef idx="0"/>
              <a:fontRef idx="minor"/>
            </p:style>
          </p:sp>
          <p:sp>
            <p:nvSpPr>
              <p:cNvPr id="239" name="Line 57"/>
              <p:cNvSpPr/>
              <p:nvPr/>
            </p:nvSpPr>
            <p:spPr>
              <a:xfrm flipH="1">
                <a:off x="8373600" y="5281920"/>
                <a:ext cx="68040" cy="294120"/>
              </a:xfrm>
              <a:prstGeom prst="line">
                <a:avLst/>
              </a:prstGeom>
              <a:ln w="9525">
                <a:solidFill>
                  <a:schemeClr val="tx1"/>
                </a:solidFill>
                <a:round/>
              </a:ln>
            </p:spPr>
            <p:style>
              <a:lnRef idx="0"/>
              <a:fillRef idx="0"/>
              <a:effectRef idx="0"/>
              <a:fontRef idx="minor"/>
            </p:style>
          </p:sp>
          <p:sp>
            <p:nvSpPr>
              <p:cNvPr id="240" name="Line 58"/>
              <p:cNvSpPr/>
              <p:nvPr/>
            </p:nvSpPr>
            <p:spPr>
              <a:xfrm flipH="1" flipV="1">
                <a:off x="8488440" y="5307840"/>
                <a:ext cx="280440" cy="269640"/>
              </a:xfrm>
              <a:prstGeom prst="line">
                <a:avLst/>
              </a:prstGeom>
              <a:ln w="9525">
                <a:solidFill>
                  <a:schemeClr val="tx1"/>
                </a:solidFill>
                <a:round/>
              </a:ln>
            </p:spPr>
            <p:style>
              <a:lnRef idx="0"/>
              <a:fillRef idx="0"/>
              <a:effectRef idx="0"/>
              <a:fontRef idx="minor"/>
            </p:style>
          </p:sp>
          <p:sp>
            <p:nvSpPr>
              <p:cNvPr id="241" name="Line 59"/>
              <p:cNvSpPr/>
              <p:nvPr/>
            </p:nvSpPr>
            <p:spPr>
              <a:xfrm>
                <a:off x="8488440" y="5257800"/>
                <a:ext cx="914400" cy="468720"/>
              </a:xfrm>
              <a:prstGeom prst="line">
                <a:avLst/>
              </a:prstGeom>
              <a:ln w="9525">
                <a:solidFill>
                  <a:schemeClr val="tx1"/>
                </a:solidFill>
                <a:round/>
              </a:ln>
            </p:spPr>
            <p:style>
              <a:lnRef idx="0"/>
              <a:fillRef idx="0"/>
              <a:effectRef idx="0"/>
              <a:fontRef idx="minor"/>
            </p:style>
          </p:sp>
          <p:sp>
            <p:nvSpPr>
              <p:cNvPr id="242" name="Line 60"/>
              <p:cNvSpPr/>
              <p:nvPr/>
            </p:nvSpPr>
            <p:spPr>
              <a:xfrm>
                <a:off x="8247600" y="3829680"/>
                <a:ext cx="360" cy="131760"/>
              </a:xfrm>
              <a:prstGeom prst="line">
                <a:avLst/>
              </a:prstGeom>
              <a:ln w="9525">
                <a:solidFill>
                  <a:schemeClr val="tx1"/>
                </a:solidFill>
                <a:round/>
              </a:ln>
            </p:spPr>
            <p:style>
              <a:lnRef idx="0"/>
              <a:fillRef idx="0"/>
              <a:effectRef idx="0"/>
              <a:fontRef idx="minor"/>
            </p:style>
          </p:sp>
          <p:sp>
            <p:nvSpPr>
              <p:cNvPr id="243" name="Line 61"/>
              <p:cNvSpPr/>
              <p:nvPr/>
            </p:nvSpPr>
            <p:spPr>
              <a:xfrm flipV="1">
                <a:off x="7857000" y="4041000"/>
                <a:ext cx="168480" cy="3240"/>
              </a:xfrm>
              <a:prstGeom prst="line">
                <a:avLst/>
              </a:prstGeom>
              <a:ln w="9525">
                <a:solidFill>
                  <a:schemeClr val="tx1"/>
                </a:solidFill>
                <a:round/>
              </a:ln>
            </p:spPr>
            <p:style>
              <a:lnRef idx="0"/>
              <a:fillRef idx="0"/>
              <a:effectRef idx="0"/>
              <a:fontRef idx="minor"/>
            </p:style>
          </p:sp>
          <p:sp>
            <p:nvSpPr>
              <p:cNvPr id="244" name="Line 62"/>
              <p:cNvSpPr/>
              <p:nvPr/>
            </p:nvSpPr>
            <p:spPr>
              <a:xfrm flipH="1" flipV="1">
                <a:off x="10068120" y="5400720"/>
                <a:ext cx="1440" cy="366840"/>
              </a:xfrm>
              <a:prstGeom prst="line">
                <a:avLst/>
              </a:prstGeom>
              <a:ln w="12700">
                <a:solidFill>
                  <a:schemeClr val="tx1"/>
                </a:solidFill>
                <a:round/>
              </a:ln>
            </p:spPr>
            <p:style>
              <a:lnRef idx="0"/>
              <a:fillRef idx="0"/>
              <a:effectRef idx="0"/>
              <a:fontRef idx="minor"/>
            </p:style>
          </p:sp>
          <p:sp>
            <p:nvSpPr>
              <p:cNvPr id="245" name="Line 63"/>
              <p:cNvSpPr/>
              <p:nvPr/>
            </p:nvSpPr>
            <p:spPr>
              <a:xfrm flipV="1">
                <a:off x="8459280" y="5036400"/>
                <a:ext cx="404280" cy="207720"/>
              </a:xfrm>
              <a:prstGeom prst="line">
                <a:avLst/>
              </a:prstGeom>
              <a:ln w="9525">
                <a:solidFill>
                  <a:schemeClr val="tx1"/>
                </a:solidFill>
                <a:round/>
              </a:ln>
            </p:spPr>
            <p:style>
              <a:lnRef idx="0"/>
              <a:fillRef idx="0"/>
              <a:effectRef idx="0"/>
              <a:fontRef idx="minor"/>
            </p:style>
          </p:sp>
          <p:sp>
            <p:nvSpPr>
              <p:cNvPr id="246" name="Line 64"/>
              <p:cNvSpPr/>
              <p:nvPr/>
            </p:nvSpPr>
            <p:spPr>
              <a:xfrm flipH="1">
                <a:off x="10100520" y="2169360"/>
                <a:ext cx="761400" cy="57708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47" name="Line 65"/>
              <p:cNvSpPr/>
              <p:nvPr/>
            </p:nvSpPr>
            <p:spPr>
              <a:xfrm flipH="1">
                <a:off x="10100520" y="2268000"/>
                <a:ext cx="3960" cy="51876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48" name="Line 66"/>
              <p:cNvSpPr/>
              <p:nvPr/>
            </p:nvSpPr>
            <p:spPr>
              <a:xfrm flipH="1">
                <a:off x="10671840" y="2200320"/>
                <a:ext cx="149400" cy="51840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49" name="Line 67"/>
              <p:cNvSpPr/>
              <p:nvPr/>
            </p:nvSpPr>
            <p:spPr>
              <a:xfrm flipH="1">
                <a:off x="10141920" y="2718720"/>
                <a:ext cx="574200" cy="2772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50" name="Line 68"/>
              <p:cNvSpPr/>
              <p:nvPr/>
            </p:nvSpPr>
            <p:spPr>
              <a:xfrm flipH="1">
                <a:off x="10069200" y="2169360"/>
                <a:ext cx="788760" cy="9864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51" name="Line 69"/>
              <p:cNvSpPr/>
              <p:nvPr/>
            </p:nvSpPr>
            <p:spPr>
              <a:xfrm flipH="1">
                <a:off x="10861920" y="2127240"/>
                <a:ext cx="279000" cy="4212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52" name="Line 70"/>
              <p:cNvSpPr/>
              <p:nvPr/>
            </p:nvSpPr>
            <p:spPr>
              <a:xfrm flipH="1" flipV="1">
                <a:off x="10681920" y="2718720"/>
                <a:ext cx="353520" cy="6804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53" name="Line 71"/>
              <p:cNvSpPr/>
              <p:nvPr/>
            </p:nvSpPr>
            <p:spPr>
              <a:xfrm flipH="1">
                <a:off x="8768880" y="2268000"/>
                <a:ext cx="1300320" cy="60660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54" name="Line 72"/>
              <p:cNvSpPr/>
              <p:nvPr/>
            </p:nvSpPr>
            <p:spPr>
              <a:xfrm flipV="1">
                <a:off x="9378360" y="4113360"/>
                <a:ext cx="429480" cy="705600"/>
              </a:xfrm>
              <a:prstGeom prst="line">
                <a:avLst/>
              </a:prstGeom>
              <a:ln w="9525">
                <a:solidFill>
                  <a:schemeClr val="tx1"/>
                </a:solidFill>
                <a:round/>
              </a:ln>
            </p:spPr>
            <p:style>
              <a:lnRef idx="0"/>
              <a:fillRef idx="0"/>
              <a:effectRef idx="0"/>
              <a:fontRef idx="minor"/>
            </p:style>
          </p:sp>
          <p:sp>
            <p:nvSpPr>
              <p:cNvPr id="255" name="Line 73"/>
              <p:cNvSpPr/>
              <p:nvPr/>
            </p:nvSpPr>
            <p:spPr>
              <a:xfrm flipV="1">
                <a:off x="8244360" y="4047120"/>
                <a:ext cx="969120" cy="3240"/>
              </a:xfrm>
              <a:prstGeom prst="line">
                <a:avLst/>
              </a:prstGeom>
              <a:ln w="9525">
                <a:solidFill>
                  <a:schemeClr val="tx1"/>
                </a:solidFill>
                <a:round/>
              </a:ln>
            </p:spPr>
            <p:style>
              <a:lnRef idx="0"/>
              <a:fillRef idx="0"/>
              <a:effectRef idx="0"/>
              <a:fontRef idx="minor"/>
            </p:style>
          </p:sp>
        </p:grpSp>
        <p:pic>
          <p:nvPicPr>
            <p:cNvPr id="256" name="Picture 778" descr="antenna_radiation_stylized"/>
            <p:cNvPicPr/>
            <p:nvPr/>
          </p:nvPicPr>
          <p:blipFill>
            <a:blip r:embed="rId1"/>
            <a:stretch/>
          </p:blipFill>
          <p:spPr>
            <a:xfrm>
              <a:off x="7562160" y="3813840"/>
              <a:ext cx="504000" cy="103320"/>
            </a:xfrm>
            <a:prstGeom prst="rect">
              <a:avLst/>
            </a:prstGeom>
            <a:ln w="0">
              <a:noFill/>
            </a:ln>
          </p:spPr>
        </p:pic>
        <p:pic>
          <p:nvPicPr>
            <p:cNvPr id="257" name="Picture 781" descr="antenna_radiation_stylized"/>
            <p:cNvPicPr/>
            <p:nvPr/>
          </p:nvPicPr>
          <p:blipFill>
            <a:blip r:embed="rId2"/>
            <a:stretch/>
          </p:blipFill>
          <p:spPr>
            <a:xfrm>
              <a:off x="9241920" y="5481000"/>
              <a:ext cx="449640" cy="92520"/>
            </a:xfrm>
            <a:prstGeom prst="rect">
              <a:avLst/>
            </a:prstGeom>
            <a:ln w="0">
              <a:noFill/>
            </a:ln>
          </p:spPr>
        </p:pic>
        <p:pic>
          <p:nvPicPr>
            <p:cNvPr id="258" name="Picture 799" descr="cell_tower_radiation copy"/>
            <p:cNvPicPr/>
            <p:nvPr/>
          </p:nvPicPr>
          <p:blipFill>
            <a:blip r:embed="rId3"/>
            <a:stretch/>
          </p:blipFill>
          <p:spPr>
            <a:xfrm>
              <a:off x="7980840" y="2158200"/>
              <a:ext cx="454680" cy="330120"/>
            </a:xfrm>
            <a:prstGeom prst="rect">
              <a:avLst/>
            </a:prstGeom>
            <a:ln w="0">
              <a:noFill/>
            </a:ln>
          </p:spPr>
        </p:pic>
        <p:sp>
          <p:nvSpPr>
            <p:cNvPr id="259" name="CustomShape 74"/>
            <p:cNvSpPr/>
            <p:nvPr/>
          </p:nvSpPr>
          <p:spPr>
            <a:xfrm>
              <a:off x="8174520" y="2292840"/>
              <a:ext cx="50040" cy="46800"/>
            </a:xfrm>
            <a:prstGeom prst="ellipse">
              <a:avLst/>
            </a:prstGeom>
            <a:solidFill>
              <a:schemeClr val="tx2"/>
            </a:solidFill>
            <a:ln w="9525">
              <a:solidFill>
                <a:schemeClr val="tx1"/>
              </a:solidFill>
              <a:round/>
            </a:ln>
          </p:spPr>
          <p:style>
            <a:lnRef idx="0"/>
            <a:fillRef idx="0"/>
            <a:effectRef idx="0"/>
            <a:fontRef idx="minor"/>
          </p:style>
        </p:sp>
      </p:grpSp>
      <p:sp>
        <p:nvSpPr>
          <p:cNvPr id="260" name="Line 75"/>
          <p:cNvSpPr/>
          <p:nvPr/>
        </p:nvSpPr>
        <p:spPr>
          <a:xfrm>
            <a:off x="8207640" y="2700000"/>
            <a:ext cx="227880" cy="174600"/>
          </a:xfrm>
          <a:prstGeom prst="line">
            <a:avLst/>
          </a:prstGeom>
          <a:ln w="9525">
            <a:solidFill>
              <a:schemeClr val="tx1"/>
            </a:solidFill>
            <a:round/>
          </a:ln>
        </p:spPr>
        <p:style>
          <a:lnRef idx="0"/>
          <a:fillRef idx="0"/>
          <a:effectRef idx="0"/>
          <a:fontRef idx="minor"/>
        </p:style>
      </p:sp>
      <p:grpSp>
        <p:nvGrpSpPr>
          <p:cNvPr id="261" name="Group 76"/>
          <p:cNvGrpSpPr/>
          <p:nvPr/>
        </p:nvGrpSpPr>
        <p:grpSpPr>
          <a:xfrm>
            <a:off x="8050680" y="2308680"/>
            <a:ext cx="298440" cy="464040"/>
            <a:chOff x="8050680" y="2308680"/>
            <a:chExt cx="298440" cy="464040"/>
          </a:xfrm>
        </p:grpSpPr>
        <p:sp>
          <p:nvSpPr>
            <p:cNvPr id="262" name="Line 77"/>
            <p:cNvSpPr/>
            <p:nvPr/>
          </p:nvSpPr>
          <p:spPr>
            <a:xfrm flipH="1">
              <a:off x="8050680" y="2308680"/>
              <a:ext cx="149040" cy="420480"/>
            </a:xfrm>
            <a:prstGeom prst="line">
              <a:avLst/>
            </a:prstGeom>
            <a:ln w="19050">
              <a:solidFill>
                <a:schemeClr val="tx1"/>
              </a:solidFill>
              <a:round/>
            </a:ln>
          </p:spPr>
          <p:style>
            <a:lnRef idx="0"/>
            <a:fillRef idx="0"/>
            <a:effectRef idx="0"/>
            <a:fontRef idx="minor"/>
          </p:style>
        </p:sp>
        <p:sp>
          <p:nvSpPr>
            <p:cNvPr id="263" name="Line 78"/>
            <p:cNvSpPr/>
            <p:nvPr/>
          </p:nvSpPr>
          <p:spPr>
            <a:xfrm>
              <a:off x="8199720" y="2308680"/>
              <a:ext cx="149400" cy="418680"/>
            </a:xfrm>
            <a:prstGeom prst="line">
              <a:avLst/>
            </a:prstGeom>
            <a:ln w="19050">
              <a:solidFill>
                <a:schemeClr val="tx1"/>
              </a:solidFill>
              <a:round/>
            </a:ln>
          </p:spPr>
          <p:style>
            <a:lnRef idx="0"/>
            <a:fillRef idx="0"/>
            <a:effectRef idx="0"/>
            <a:fontRef idx="minor"/>
          </p:style>
        </p:sp>
        <p:sp>
          <p:nvSpPr>
            <p:cNvPr id="264" name="Line 79"/>
            <p:cNvSpPr/>
            <p:nvPr/>
          </p:nvSpPr>
          <p:spPr>
            <a:xfrm>
              <a:off x="8050680" y="2727360"/>
              <a:ext cx="149040" cy="45360"/>
            </a:xfrm>
            <a:prstGeom prst="line">
              <a:avLst/>
            </a:prstGeom>
            <a:ln w="19050">
              <a:solidFill>
                <a:schemeClr val="tx1"/>
              </a:solidFill>
              <a:round/>
            </a:ln>
          </p:spPr>
          <p:style>
            <a:lnRef idx="0"/>
            <a:fillRef idx="0"/>
            <a:effectRef idx="0"/>
            <a:fontRef idx="minor"/>
          </p:style>
        </p:sp>
        <p:sp>
          <p:nvSpPr>
            <p:cNvPr id="265" name="Line 80"/>
            <p:cNvSpPr/>
            <p:nvPr/>
          </p:nvSpPr>
          <p:spPr>
            <a:xfrm flipH="1">
              <a:off x="8199720" y="2727360"/>
              <a:ext cx="149400" cy="45360"/>
            </a:xfrm>
            <a:prstGeom prst="line">
              <a:avLst/>
            </a:prstGeom>
            <a:ln w="19050">
              <a:solidFill>
                <a:schemeClr val="tx1"/>
              </a:solidFill>
              <a:round/>
            </a:ln>
          </p:spPr>
          <p:style>
            <a:lnRef idx="0"/>
            <a:fillRef idx="0"/>
            <a:effectRef idx="0"/>
            <a:fontRef idx="minor"/>
          </p:style>
        </p:sp>
        <p:sp>
          <p:nvSpPr>
            <p:cNvPr id="266" name="Line 81"/>
            <p:cNvSpPr/>
            <p:nvPr/>
          </p:nvSpPr>
          <p:spPr>
            <a:xfrm>
              <a:off x="8199720" y="2318040"/>
              <a:ext cx="360" cy="454680"/>
            </a:xfrm>
            <a:prstGeom prst="line">
              <a:avLst/>
            </a:prstGeom>
            <a:ln w="19050">
              <a:solidFill>
                <a:schemeClr val="tx1"/>
              </a:solidFill>
              <a:round/>
            </a:ln>
          </p:spPr>
          <p:style>
            <a:lnRef idx="0"/>
            <a:fillRef idx="0"/>
            <a:effectRef idx="0"/>
            <a:fontRef idx="minor"/>
          </p:style>
        </p:sp>
        <p:sp>
          <p:nvSpPr>
            <p:cNvPr id="267" name="Line 82"/>
            <p:cNvSpPr/>
            <p:nvPr/>
          </p:nvSpPr>
          <p:spPr>
            <a:xfrm flipV="1">
              <a:off x="8050680" y="2684160"/>
              <a:ext cx="149040" cy="45000"/>
            </a:xfrm>
            <a:prstGeom prst="line">
              <a:avLst/>
            </a:prstGeom>
            <a:ln w="19050">
              <a:solidFill>
                <a:schemeClr val="tx1"/>
              </a:solidFill>
              <a:round/>
            </a:ln>
          </p:spPr>
          <p:style>
            <a:lnRef idx="0"/>
            <a:fillRef idx="0"/>
            <a:effectRef idx="0"/>
            <a:fontRef idx="minor"/>
          </p:style>
        </p:sp>
        <p:sp>
          <p:nvSpPr>
            <p:cNvPr id="268" name="Line 83"/>
            <p:cNvSpPr/>
            <p:nvPr/>
          </p:nvSpPr>
          <p:spPr>
            <a:xfrm flipH="1" flipV="1">
              <a:off x="8199720" y="2684160"/>
              <a:ext cx="149400" cy="43200"/>
            </a:xfrm>
            <a:prstGeom prst="line">
              <a:avLst/>
            </a:prstGeom>
            <a:ln w="19050">
              <a:solidFill>
                <a:schemeClr val="tx1"/>
              </a:solidFill>
              <a:round/>
            </a:ln>
          </p:spPr>
          <p:style>
            <a:lnRef idx="0"/>
            <a:fillRef idx="0"/>
            <a:effectRef idx="0"/>
            <a:fontRef idx="minor"/>
          </p:style>
        </p:sp>
        <p:sp>
          <p:nvSpPr>
            <p:cNvPr id="269" name="Line 84"/>
            <p:cNvSpPr/>
            <p:nvPr/>
          </p:nvSpPr>
          <p:spPr>
            <a:xfrm>
              <a:off x="8113680" y="2546640"/>
              <a:ext cx="86040" cy="34200"/>
            </a:xfrm>
            <a:prstGeom prst="line">
              <a:avLst/>
            </a:prstGeom>
            <a:ln w="19050">
              <a:solidFill>
                <a:schemeClr val="tx1"/>
              </a:solidFill>
              <a:round/>
            </a:ln>
          </p:spPr>
          <p:style>
            <a:lnRef idx="0"/>
            <a:fillRef idx="0"/>
            <a:effectRef idx="0"/>
            <a:fontRef idx="minor"/>
          </p:style>
        </p:sp>
        <p:sp>
          <p:nvSpPr>
            <p:cNvPr id="270" name="Line 85"/>
            <p:cNvSpPr/>
            <p:nvPr/>
          </p:nvSpPr>
          <p:spPr>
            <a:xfrm flipV="1">
              <a:off x="8199720" y="2546640"/>
              <a:ext cx="90360" cy="34200"/>
            </a:xfrm>
            <a:prstGeom prst="line">
              <a:avLst/>
            </a:prstGeom>
            <a:ln w="19050">
              <a:solidFill>
                <a:schemeClr val="tx1"/>
              </a:solidFill>
              <a:round/>
            </a:ln>
          </p:spPr>
          <p:style>
            <a:lnRef idx="0"/>
            <a:fillRef idx="0"/>
            <a:effectRef idx="0"/>
            <a:fontRef idx="minor"/>
          </p:style>
        </p:sp>
        <p:sp>
          <p:nvSpPr>
            <p:cNvPr id="271" name="Line 86"/>
            <p:cNvSpPr/>
            <p:nvPr/>
          </p:nvSpPr>
          <p:spPr>
            <a:xfrm>
              <a:off x="8085600" y="2607840"/>
              <a:ext cx="110520" cy="46800"/>
            </a:xfrm>
            <a:prstGeom prst="line">
              <a:avLst/>
            </a:prstGeom>
            <a:ln w="19050">
              <a:solidFill>
                <a:schemeClr val="tx1"/>
              </a:solidFill>
              <a:round/>
            </a:ln>
          </p:spPr>
          <p:style>
            <a:lnRef idx="0"/>
            <a:fillRef idx="0"/>
            <a:effectRef idx="0"/>
            <a:fontRef idx="minor"/>
          </p:style>
        </p:sp>
        <p:sp>
          <p:nvSpPr>
            <p:cNvPr id="272" name="Line 87"/>
            <p:cNvSpPr/>
            <p:nvPr/>
          </p:nvSpPr>
          <p:spPr>
            <a:xfrm flipV="1">
              <a:off x="8199720" y="2617200"/>
              <a:ext cx="111240" cy="41040"/>
            </a:xfrm>
            <a:prstGeom prst="line">
              <a:avLst/>
            </a:prstGeom>
            <a:ln w="19050">
              <a:solidFill>
                <a:schemeClr val="tx1"/>
              </a:solidFill>
              <a:round/>
            </a:ln>
          </p:spPr>
          <p:style>
            <a:lnRef idx="0"/>
            <a:fillRef idx="0"/>
            <a:effectRef idx="0"/>
            <a:fontRef idx="minor"/>
          </p:style>
        </p:sp>
        <p:sp>
          <p:nvSpPr>
            <p:cNvPr id="273" name="Line 88"/>
            <p:cNvSpPr/>
            <p:nvPr/>
          </p:nvSpPr>
          <p:spPr>
            <a:xfrm flipV="1">
              <a:off x="8199720" y="2483280"/>
              <a:ext cx="56880" cy="16920"/>
            </a:xfrm>
            <a:prstGeom prst="line">
              <a:avLst/>
            </a:prstGeom>
            <a:ln w="19050">
              <a:solidFill>
                <a:schemeClr val="tx1"/>
              </a:solidFill>
              <a:round/>
            </a:ln>
          </p:spPr>
          <p:style>
            <a:lnRef idx="0"/>
            <a:fillRef idx="0"/>
            <a:effectRef idx="0"/>
            <a:fontRef idx="minor"/>
          </p:style>
        </p:sp>
        <p:sp>
          <p:nvSpPr>
            <p:cNvPr id="274" name="Line 89"/>
            <p:cNvSpPr/>
            <p:nvPr/>
          </p:nvSpPr>
          <p:spPr>
            <a:xfrm flipV="1">
              <a:off x="8199720" y="2396520"/>
              <a:ext cx="35640" cy="12960"/>
            </a:xfrm>
            <a:prstGeom prst="line">
              <a:avLst/>
            </a:prstGeom>
            <a:ln w="19050">
              <a:solidFill>
                <a:schemeClr val="tx1"/>
              </a:solidFill>
              <a:round/>
            </a:ln>
          </p:spPr>
          <p:style>
            <a:lnRef idx="0"/>
            <a:fillRef idx="0"/>
            <a:effectRef idx="0"/>
            <a:fontRef idx="minor"/>
          </p:style>
        </p:sp>
        <p:sp>
          <p:nvSpPr>
            <p:cNvPr id="275" name="Line 90"/>
            <p:cNvSpPr/>
            <p:nvPr/>
          </p:nvSpPr>
          <p:spPr>
            <a:xfrm>
              <a:off x="8135640" y="2477520"/>
              <a:ext cx="69120" cy="22680"/>
            </a:xfrm>
            <a:prstGeom prst="line">
              <a:avLst/>
            </a:prstGeom>
            <a:ln w="19050">
              <a:solidFill>
                <a:schemeClr val="tx1"/>
              </a:solidFill>
              <a:round/>
            </a:ln>
          </p:spPr>
          <p:style>
            <a:lnRef idx="0"/>
            <a:fillRef idx="0"/>
            <a:effectRef idx="0"/>
            <a:fontRef idx="minor"/>
          </p:style>
        </p:sp>
        <p:sp>
          <p:nvSpPr>
            <p:cNvPr id="276" name="Line 91"/>
            <p:cNvSpPr/>
            <p:nvPr/>
          </p:nvSpPr>
          <p:spPr>
            <a:xfrm>
              <a:off x="8166240" y="2392560"/>
              <a:ext cx="39960" cy="22680"/>
            </a:xfrm>
            <a:prstGeom prst="line">
              <a:avLst/>
            </a:prstGeom>
            <a:ln w="19050">
              <a:solidFill>
                <a:schemeClr val="tx1"/>
              </a:solidFill>
              <a:round/>
            </a:ln>
          </p:spPr>
          <p:style>
            <a:lnRef idx="0"/>
            <a:fillRef idx="0"/>
            <a:effectRef idx="0"/>
            <a:fontRef idx="minor"/>
          </p:style>
        </p:sp>
      </p:grpSp>
      <p:pic>
        <p:nvPicPr>
          <p:cNvPr id="277" name="Picture 777" descr="access_point_stylized_small"/>
          <p:cNvPicPr/>
          <p:nvPr/>
        </p:nvPicPr>
        <p:blipFill>
          <a:blip r:embed="rId4"/>
          <a:stretch/>
        </p:blipFill>
        <p:spPr>
          <a:xfrm>
            <a:off x="7614000" y="3861720"/>
            <a:ext cx="367560" cy="304200"/>
          </a:xfrm>
          <a:prstGeom prst="rect">
            <a:avLst/>
          </a:prstGeom>
          <a:ln w="0">
            <a:noFill/>
          </a:ln>
        </p:spPr>
      </p:pic>
      <p:pic>
        <p:nvPicPr>
          <p:cNvPr id="278" name="Picture 780" descr="access_point_stylized_small"/>
          <p:cNvPicPr/>
          <p:nvPr/>
        </p:nvPicPr>
        <p:blipFill>
          <a:blip r:embed="rId5"/>
          <a:stretch/>
        </p:blipFill>
        <p:spPr>
          <a:xfrm>
            <a:off x="9290520" y="5524200"/>
            <a:ext cx="378360" cy="315000"/>
          </a:xfrm>
          <a:prstGeom prst="rect">
            <a:avLst/>
          </a:prstGeom>
          <a:ln w="0">
            <a:noFill/>
          </a:ln>
        </p:spPr>
      </p:pic>
      <p:grpSp>
        <p:nvGrpSpPr>
          <p:cNvPr id="279" name="Group 92"/>
          <p:cNvGrpSpPr/>
          <p:nvPr/>
        </p:nvGrpSpPr>
        <p:grpSpPr>
          <a:xfrm>
            <a:off x="9783720" y="4989960"/>
            <a:ext cx="391320" cy="216000"/>
            <a:chOff x="9783720" y="4989960"/>
            <a:chExt cx="391320" cy="216000"/>
          </a:xfrm>
        </p:grpSpPr>
        <p:sp>
          <p:nvSpPr>
            <p:cNvPr id="280" name="CustomShape 93"/>
            <p:cNvSpPr/>
            <p:nvPr/>
          </p:nvSpPr>
          <p:spPr>
            <a:xfrm>
              <a:off x="9783720" y="5065560"/>
              <a:ext cx="391320" cy="1404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81" name="CustomShape 94"/>
            <p:cNvSpPr/>
            <p:nvPr/>
          </p:nvSpPr>
          <p:spPr>
            <a:xfrm>
              <a:off x="9783720" y="4989960"/>
              <a:ext cx="390600" cy="1389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82" name="Group 95"/>
            <p:cNvGrpSpPr/>
            <p:nvPr/>
          </p:nvGrpSpPr>
          <p:grpSpPr>
            <a:xfrm>
              <a:off x="9842040" y="5007960"/>
              <a:ext cx="274320" cy="101160"/>
              <a:chOff x="9842040" y="5007960"/>
              <a:chExt cx="274320" cy="101160"/>
            </a:xfrm>
          </p:grpSpPr>
          <p:sp>
            <p:nvSpPr>
              <p:cNvPr id="283" name="CustomShape 96"/>
              <p:cNvSpPr/>
              <p:nvPr/>
            </p:nvSpPr>
            <p:spPr>
              <a:xfrm>
                <a:off x="9849600" y="5007960"/>
                <a:ext cx="259560" cy="558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4" name="CustomShape 97"/>
              <p:cNvSpPr/>
              <p:nvPr/>
            </p:nvSpPr>
            <p:spPr>
              <a:xfrm>
                <a:off x="10020960" y="5057640"/>
                <a:ext cx="95400" cy="475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5" name="CustomShape 98"/>
              <p:cNvSpPr/>
              <p:nvPr/>
            </p:nvSpPr>
            <p:spPr>
              <a:xfrm>
                <a:off x="9842040" y="5057640"/>
                <a:ext cx="93600" cy="471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86" name="CustomShape 99"/>
              <p:cNvSpPr/>
              <p:nvPr/>
            </p:nvSpPr>
            <p:spPr>
              <a:xfrm>
                <a:off x="9875160" y="5033160"/>
                <a:ext cx="206280" cy="759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87" name="Group 100"/>
          <p:cNvGrpSpPr/>
          <p:nvPr/>
        </p:nvGrpSpPr>
        <p:grpSpPr>
          <a:xfrm>
            <a:off x="9849240" y="5339160"/>
            <a:ext cx="307440" cy="188280"/>
            <a:chOff x="9849240" y="5339160"/>
            <a:chExt cx="307440" cy="188280"/>
          </a:xfrm>
        </p:grpSpPr>
        <p:sp>
          <p:nvSpPr>
            <p:cNvPr id="288" name="CustomShape 101"/>
            <p:cNvSpPr/>
            <p:nvPr/>
          </p:nvSpPr>
          <p:spPr>
            <a:xfrm>
              <a:off x="9849240" y="5452920"/>
              <a:ext cx="306000" cy="7452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289" name="CustomShape 102"/>
            <p:cNvSpPr/>
            <p:nvPr/>
          </p:nvSpPr>
          <p:spPr>
            <a:xfrm>
              <a:off x="9850320" y="5339160"/>
              <a:ext cx="306360" cy="11412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290" name="Group 103"/>
            <p:cNvGrpSpPr/>
            <p:nvPr/>
          </p:nvGrpSpPr>
          <p:grpSpPr>
            <a:xfrm>
              <a:off x="9871560" y="5352480"/>
              <a:ext cx="258840" cy="91440"/>
              <a:chOff x="9871560" y="5352480"/>
              <a:chExt cx="258840" cy="91440"/>
            </a:xfrm>
          </p:grpSpPr>
          <p:sp>
            <p:nvSpPr>
              <p:cNvPr id="291" name="CustomShape 104"/>
              <p:cNvSpPr/>
              <p:nvPr/>
            </p:nvSpPr>
            <p:spPr>
              <a:xfrm>
                <a:off x="9878760" y="5352480"/>
                <a:ext cx="244800" cy="500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92" name="CustomShape 105"/>
              <p:cNvSpPr/>
              <p:nvPr/>
            </p:nvSpPr>
            <p:spPr>
              <a:xfrm>
                <a:off x="10040760" y="5397480"/>
                <a:ext cx="89640" cy="428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93" name="CustomShape 106"/>
              <p:cNvSpPr/>
              <p:nvPr/>
            </p:nvSpPr>
            <p:spPr>
              <a:xfrm>
                <a:off x="9871560" y="5397480"/>
                <a:ext cx="88200" cy="421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94" name="CustomShape 107"/>
              <p:cNvSpPr/>
              <p:nvPr/>
            </p:nvSpPr>
            <p:spPr>
              <a:xfrm>
                <a:off x="9903240" y="5375520"/>
                <a:ext cx="194760" cy="68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95" name="Group 108"/>
          <p:cNvGrpSpPr/>
          <p:nvPr/>
        </p:nvGrpSpPr>
        <p:grpSpPr>
          <a:xfrm>
            <a:off x="8676720" y="4967280"/>
            <a:ext cx="391320" cy="216360"/>
            <a:chOff x="8676720" y="4967280"/>
            <a:chExt cx="391320" cy="216360"/>
          </a:xfrm>
        </p:grpSpPr>
        <p:sp>
          <p:nvSpPr>
            <p:cNvPr id="296" name="CustomShape 109"/>
            <p:cNvSpPr/>
            <p:nvPr/>
          </p:nvSpPr>
          <p:spPr>
            <a:xfrm>
              <a:off x="8676720" y="5043240"/>
              <a:ext cx="391320" cy="1404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97" name="CustomShape 110"/>
            <p:cNvSpPr/>
            <p:nvPr/>
          </p:nvSpPr>
          <p:spPr>
            <a:xfrm>
              <a:off x="8676720" y="4967280"/>
              <a:ext cx="390600" cy="1389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98" name="Group 111"/>
            <p:cNvGrpSpPr/>
            <p:nvPr/>
          </p:nvGrpSpPr>
          <p:grpSpPr>
            <a:xfrm>
              <a:off x="8735040" y="4985280"/>
              <a:ext cx="274320" cy="101520"/>
              <a:chOff x="8735040" y="4985280"/>
              <a:chExt cx="274320" cy="101520"/>
            </a:xfrm>
          </p:grpSpPr>
          <p:sp>
            <p:nvSpPr>
              <p:cNvPr id="299" name="CustomShape 112"/>
              <p:cNvSpPr/>
              <p:nvPr/>
            </p:nvSpPr>
            <p:spPr>
              <a:xfrm>
                <a:off x="8742600" y="4985280"/>
                <a:ext cx="259560" cy="558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00" name="CustomShape 113"/>
              <p:cNvSpPr/>
              <p:nvPr/>
            </p:nvSpPr>
            <p:spPr>
              <a:xfrm>
                <a:off x="8913960" y="5035320"/>
                <a:ext cx="95400" cy="475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01" name="CustomShape 114"/>
              <p:cNvSpPr/>
              <p:nvPr/>
            </p:nvSpPr>
            <p:spPr>
              <a:xfrm>
                <a:off x="8735040" y="5035320"/>
                <a:ext cx="93600" cy="471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02" name="CustomShape 115"/>
              <p:cNvSpPr/>
              <p:nvPr/>
            </p:nvSpPr>
            <p:spPr>
              <a:xfrm>
                <a:off x="8768520" y="5010840"/>
                <a:ext cx="206280" cy="759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03" name="Group 116"/>
          <p:cNvGrpSpPr/>
          <p:nvPr/>
        </p:nvGrpSpPr>
        <p:grpSpPr>
          <a:xfrm>
            <a:off x="8311680" y="5194440"/>
            <a:ext cx="307080" cy="188280"/>
            <a:chOff x="8311680" y="5194440"/>
            <a:chExt cx="307080" cy="188280"/>
          </a:xfrm>
        </p:grpSpPr>
        <p:sp>
          <p:nvSpPr>
            <p:cNvPr id="304" name="CustomShape 117"/>
            <p:cNvSpPr/>
            <p:nvPr/>
          </p:nvSpPr>
          <p:spPr>
            <a:xfrm>
              <a:off x="8311680" y="5308200"/>
              <a:ext cx="306000" cy="7452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305" name="CustomShape 118"/>
            <p:cNvSpPr/>
            <p:nvPr/>
          </p:nvSpPr>
          <p:spPr>
            <a:xfrm>
              <a:off x="8312400" y="5194440"/>
              <a:ext cx="306360" cy="11412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306" name="Group 119"/>
            <p:cNvGrpSpPr/>
            <p:nvPr/>
          </p:nvGrpSpPr>
          <p:grpSpPr>
            <a:xfrm>
              <a:off x="8334000" y="5208120"/>
              <a:ext cx="258480" cy="91080"/>
              <a:chOff x="8334000" y="5208120"/>
              <a:chExt cx="258480" cy="91080"/>
            </a:xfrm>
          </p:grpSpPr>
          <p:sp>
            <p:nvSpPr>
              <p:cNvPr id="307" name="CustomShape 120"/>
              <p:cNvSpPr/>
              <p:nvPr/>
            </p:nvSpPr>
            <p:spPr>
              <a:xfrm>
                <a:off x="8341200" y="5208120"/>
                <a:ext cx="244800" cy="500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08" name="CustomShape 121"/>
              <p:cNvSpPr/>
              <p:nvPr/>
            </p:nvSpPr>
            <p:spPr>
              <a:xfrm>
                <a:off x="8502840" y="5253120"/>
                <a:ext cx="89640" cy="428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09" name="CustomShape 122"/>
              <p:cNvSpPr/>
              <p:nvPr/>
            </p:nvSpPr>
            <p:spPr>
              <a:xfrm>
                <a:off x="8334000" y="5253120"/>
                <a:ext cx="88200" cy="421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10" name="CustomShape 123"/>
              <p:cNvSpPr/>
              <p:nvPr/>
            </p:nvSpPr>
            <p:spPr>
              <a:xfrm>
                <a:off x="8365320" y="5230800"/>
                <a:ext cx="194760" cy="68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11" name="Group 124"/>
          <p:cNvGrpSpPr/>
          <p:nvPr/>
        </p:nvGrpSpPr>
        <p:grpSpPr>
          <a:xfrm>
            <a:off x="8439840" y="2812320"/>
            <a:ext cx="351000" cy="165960"/>
            <a:chOff x="8439840" y="2812320"/>
            <a:chExt cx="351000" cy="165960"/>
          </a:xfrm>
        </p:grpSpPr>
        <p:sp>
          <p:nvSpPr>
            <p:cNvPr id="312" name="CustomShape 125"/>
            <p:cNvSpPr/>
            <p:nvPr/>
          </p:nvSpPr>
          <p:spPr>
            <a:xfrm>
              <a:off x="8439840" y="2870640"/>
              <a:ext cx="351000" cy="107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13" name="CustomShape 126"/>
            <p:cNvSpPr/>
            <p:nvPr/>
          </p:nvSpPr>
          <p:spPr>
            <a:xfrm>
              <a:off x="8440200" y="2812320"/>
              <a:ext cx="350640" cy="1065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14" name="Group 127"/>
            <p:cNvGrpSpPr/>
            <p:nvPr/>
          </p:nvGrpSpPr>
          <p:grpSpPr>
            <a:xfrm>
              <a:off x="8492400" y="2826000"/>
              <a:ext cx="246240" cy="77760"/>
              <a:chOff x="8492400" y="2826000"/>
              <a:chExt cx="246240" cy="77760"/>
            </a:xfrm>
          </p:grpSpPr>
          <p:sp>
            <p:nvSpPr>
              <p:cNvPr id="315" name="CustomShape 128"/>
              <p:cNvSpPr/>
              <p:nvPr/>
            </p:nvSpPr>
            <p:spPr>
              <a:xfrm>
                <a:off x="8499240" y="2826000"/>
                <a:ext cx="232920" cy="421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6" name="CustomShape 129"/>
              <p:cNvSpPr/>
              <p:nvPr/>
            </p:nvSpPr>
            <p:spPr>
              <a:xfrm>
                <a:off x="8653320" y="2864520"/>
                <a:ext cx="85320" cy="36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7" name="CustomShape 130"/>
              <p:cNvSpPr/>
              <p:nvPr/>
            </p:nvSpPr>
            <p:spPr>
              <a:xfrm>
                <a:off x="8492400" y="2864520"/>
                <a:ext cx="83880" cy="356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18" name="CustomShape 131"/>
              <p:cNvSpPr/>
              <p:nvPr/>
            </p:nvSpPr>
            <p:spPr>
              <a:xfrm>
                <a:off x="8522280" y="2845800"/>
                <a:ext cx="185040" cy="579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19" name="Group 132"/>
          <p:cNvGrpSpPr/>
          <p:nvPr/>
        </p:nvGrpSpPr>
        <p:grpSpPr>
          <a:xfrm>
            <a:off x="8049960" y="3966120"/>
            <a:ext cx="352440" cy="173160"/>
            <a:chOff x="8049960" y="3966120"/>
            <a:chExt cx="352440" cy="173160"/>
          </a:xfrm>
        </p:grpSpPr>
        <p:sp>
          <p:nvSpPr>
            <p:cNvPr id="320" name="CustomShape 133"/>
            <p:cNvSpPr/>
            <p:nvPr/>
          </p:nvSpPr>
          <p:spPr>
            <a:xfrm>
              <a:off x="8049960" y="4026960"/>
              <a:ext cx="352440" cy="1123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21" name="CustomShape 134"/>
            <p:cNvSpPr/>
            <p:nvPr/>
          </p:nvSpPr>
          <p:spPr>
            <a:xfrm>
              <a:off x="8050320" y="3966120"/>
              <a:ext cx="352080" cy="1112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22" name="Group 135"/>
            <p:cNvGrpSpPr/>
            <p:nvPr/>
          </p:nvGrpSpPr>
          <p:grpSpPr>
            <a:xfrm>
              <a:off x="8102880" y="3980520"/>
              <a:ext cx="246960" cy="81000"/>
              <a:chOff x="8102880" y="3980520"/>
              <a:chExt cx="246960" cy="81000"/>
            </a:xfrm>
          </p:grpSpPr>
          <p:sp>
            <p:nvSpPr>
              <p:cNvPr id="323" name="CustomShape 136"/>
              <p:cNvSpPr/>
              <p:nvPr/>
            </p:nvSpPr>
            <p:spPr>
              <a:xfrm>
                <a:off x="8109720" y="3980520"/>
                <a:ext cx="233640" cy="442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24" name="CustomShape 137"/>
              <p:cNvSpPr/>
              <p:nvPr/>
            </p:nvSpPr>
            <p:spPr>
              <a:xfrm>
                <a:off x="8264160" y="4020480"/>
                <a:ext cx="85680" cy="378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25" name="CustomShape 138"/>
              <p:cNvSpPr/>
              <p:nvPr/>
            </p:nvSpPr>
            <p:spPr>
              <a:xfrm>
                <a:off x="8102880" y="4020480"/>
                <a:ext cx="83880" cy="374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26" name="CustomShape 139"/>
              <p:cNvSpPr/>
              <p:nvPr/>
            </p:nvSpPr>
            <p:spPr>
              <a:xfrm>
                <a:off x="8132760" y="4000680"/>
                <a:ext cx="185760" cy="60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27" name="Group 140"/>
          <p:cNvGrpSpPr/>
          <p:nvPr/>
        </p:nvGrpSpPr>
        <p:grpSpPr>
          <a:xfrm>
            <a:off x="10884240" y="3601440"/>
            <a:ext cx="168480" cy="94320"/>
            <a:chOff x="10884240" y="3601440"/>
            <a:chExt cx="168480" cy="94320"/>
          </a:xfrm>
        </p:grpSpPr>
        <p:sp>
          <p:nvSpPr>
            <p:cNvPr id="328" name="CustomShape 141"/>
            <p:cNvSpPr/>
            <p:nvPr/>
          </p:nvSpPr>
          <p:spPr>
            <a:xfrm>
              <a:off x="10884240" y="3634920"/>
              <a:ext cx="168480" cy="60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29" name="CustomShape 142"/>
            <p:cNvSpPr/>
            <p:nvPr/>
          </p:nvSpPr>
          <p:spPr>
            <a:xfrm>
              <a:off x="10884240" y="3601440"/>
              <a:ext cx="168120" cy="6048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30" name="Group 143"/>
            <p:cNvGrpSpPr/>
            <p:nvPr/>
          </p:nvGrpSpPr>
          <p:grpSpPr>
            <a:xfrm>
              <a:off x="10909440" y="3609360"/>
              <a:ext cx="117720" cy="43560"/>
              <a:chOff x="10909440" y="3609360"/>
              <a:chExt cx="117720" cy="43560"/>
            </a:xfrm>
          </p:grpSpPr>
          <p:sp>
            <p:nvSpPr>
              <p:cNvPr id="331" name="CustomShape 144"/>
              <p:cNvSpPr/>
              <p:nvPr/>
            </p:nvSpPr>
            <p:spPr>
              <a:xfrm>
                <a:off x="10912680" y="3609360"/>
                <a:ext cx="111240" cy="234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2" name="CustomShape 145"/>
              <p:cNvSpPr/>
              <p:nvPr/>
            </p:nvSpPr>
            <p:spPr>
              <a:xfrm>
                <a:off x="10987200" y="3631320"/>
                <a:ext cx="39960" cy="198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3" name="CustomShape 146"/>
              <p:cNvSpPr/>
              <p:nvPr/>
            </p:nvSpPr>
            <p:spPr>
              <a:xfrm>
                <a:off x="10909440" y="3631320"/>
                <a:ext cx="39240" cy="194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34" name="CustomShape 147"/>
              <p:cNvSpPr/>
              <p:nvPr/>
            </p:nvSpPr>
            <p:spPr>
              <a:xfrm>
                <a:off x="10923840" y="3620520"/>
                <a:ext cx="88200" cy="32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35" name="Group 148"/>
          <p:cNvGrpSpPr/>
          <p:nvPr/>
        </p:nvGrpSpPr>
        <p:grpSpPr>
          <a:xfrm>
            <a:off x="10410480" y="3495960"/>
            <a:ext cx="351000" cy="195840"/>
            <a:chOff x="10410480" y="3495960"/>
            <a:chExt cx="351000" cy="195840"/>
          </a:xfrm>
        </p:grpSpPr>
        <p:sp>
          <p:nvSpPr>
            <p:cNvPr id="336" name="CustomShape 149"/>
            <p:cNvSpPr/>
            <p:nvPr/>
          </p:nvSpPr>
          <p:spPr>
            <a:xfrm>
              <a:off x="10410480" y="3564720"/>
              <a:ext cx="351000" cy="127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37" name="CustomShape 150"/>
            <p:cNvSpPr/>
            <p:nvPr/>
          </p:nvSpPr>
          <p:spPr>
            <a:xfrm>
              <a:off x="10410840" y="3495960"/>
              <a:ext cx="350640" cy="1260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38" name="Group 151"/>
            <p:cNvGrpSpPr/>
            <p:nvPr/>
          </p:nvGrpSpPr>
          <p:grpSpPr>
            <a:xfrm>
              <a:off x="10463040" y="3512520"/>
              <a:ext cx="246240" cy="91800"/>
              <a:chOff x="10463040" y="3512520"/>
              <a:chExt cx="246240" cy="91800"/>
            </a:xfrm>
          </p:grpSpPr>
          <p:sp>
            <p:nvSpPr>
              <p:cNvPr id="339" name="CustomShape 152"/>
              <p:cNvSpPr/>
              <p:nvPr/>
            </p:nvSpPr>
            <p:spPr>
              <a:xfrm>
                <a:off x="10469880" y="3512520"/>
                <a:ext cx="232920" cy="504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40" name="CustomShape 153"/>
              <p:cNvSpPr/>
              <p:nvPr/>
            </p:nvSpPr>
            <p:spPr>
              <a:xfrm>
                <a:off x="10623960" y="3557520"/>
                <a:ext cx="85320" cy="428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41" name="CustomShape 154"/>
              <p:cNvSpPr/>
              <p:nvPr/>
            </p:nvSpPr>
            <p:spPr>
              <a:xfrm>
                <a:off x="10463040" y="3557520"/>
                <a:ext cx="83880" cy="424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42" name="CustomShape 155"/>
              <p:cNvSpPr/>
              <p:nvPr/>
            </p:nvSpPr>
            <p:spPr>
              <a:xfrm>
                <a:off x="10492920" y="3535560"/>
                <a:ext cx="185040" cy="68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43" name="Group 156"/>
          <p:cNvGrpSpPr/>
          <p:nvPr/>
        </p:nvGrpSpPr>
        <p:grpSpPr>
          <a:xfrm>
            <a:off x="9948600" y="2202120"/>
            <a:ext cx="351000" cy="195840"/>
            <a:chOff x="9948600" y="2202120"/>
            <a:chExt cx="351000" cy="195840"/>
          </a:xfrm>
        </p:grpSpPr>
        <p:sp>
          <p:nvSpPr>
            <p:cNvPr id="344" name="CustomShape 157"/>
            <p:cNvSpPr/>
            <p:nvPr/>
          </p:nvSpPr>
          <p:spPr>
            <a:xfrm>
              <a:off x="9948600" y="2270880"/>
              <a:ext cx="351000" cy="127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45" name="CustomShape 158"/>
            <p:cNvSpPr/>
            <p:nvPr/>
          </p:nvSpPr>
          <p:spPr>
            <a:xfrm>
              <a:off x="9948960" y="2202120"/>
              <a:ext cx="350640" cy="1260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46" name="Group 159"/>
            <p:cNvGrpSpPr/>
            <p:nvPr/>
          </p:nvGrpSpPr>
          <p:grpSpPr>
            <a:xfrm>
              <a:off x="10001160" y="2218680"/>
              <a:ext cx="246240" cy="91800"/>
              <a:chOff x="10001160" y="2218680"/>
              <a:chExt cx="246240" cy="91800"/>
            </a:xfrm>
          </p:grpSpPr>
          <p:sp>
            <p:nvSpPr>
              <p:cNvPr id="347" name="CustomShape 160"/>
              <p:cNvSpPr/>
              <p:nvPr/>
            </p:nvSpPr>
            <p:spPr>
              <a:xfrm>
                <a:off x="10008000" y="2218680"/>
                <a:ext cx="232920" cy="504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48" name="CustomShape 161"/>
              <p:cNvSpPr/>
              <p:nvPr/>
            </p:nvSpPr>
            <p:spPr>
              <a:xfrm>
                <a:off x="10162080" y="2263680"/>
                <a:ext cx="85320" cy="428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49" name="CustomShape 162"/>
              <p:cNvSpPr/>
              <p:nvPr/>
            </p:nvSpPr>
            <p:spPr>
              <a:xfrm>
                <a:off x="10001160" y="2263680"/>
                <a:ext cx="83880" cy="424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50" name="CustomShape 163"/>
              <p:cNvSpPr/>
              <p:nvPr/>
            </p:nvSpPr>
            <p:spPr>
              <a:xfrm>
                <a:off x="10031040" y="2241720"/>
                <a:ext cx="185040" cy="68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51" name="Group 164"/>
          <p:cNvGrpSpPr/>
          <p:nvPr/>
        </p:nvGrpSpPr>
        <p:grpSpPr>
          <a:xfrm>
            <a:off x="10527120" y="2613240"/>
            <a:ext cx="351000" cy="195840"/>
            <a:chOff x="10527120" y="2613240"/>
            <a:chExt cx="351000" cy="195840"/>
          </a:xfrm>
        </p:grpSpPr>
        <p:sp>
          <p:nvSpPr>
            <p:cNvPr id="352" name="CustomShape 165"/>
            <p:cNvSpPr/>
            <p:nvPr/>
          </p:nvSpPr>
          <p:spPr>
            <a:xfrm>
              <a:off x="10527120" y="2682000"/>
              <a:ext cx="351000" cy="127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53" name="CustomShape 166"/>
            <p:cNvSpPr/>
            <p:nvPr/>
          </p:nvSpPr>
          <p:spPr>
            <a:xfrm>
              <a:off x="10527480" y="2613240"/>
              <a:ext cx="350640" cy="1260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54" name="Group 167"/>
            <p:cNvGrpSpPr/>
            <p:nvPr/>
          </p:nvGrpSpPr>
          <p:grpSpPr>
            <a:xfrm>
              <a:off x="10579680" y="2629800"/>
              <a:ext cx="246240" cy="91440"/>
              <a:chOff x="10579680" y="2629800"/>
              <a:chExt cx="246240" cy="91440"/>
            </a:xfrm>
          </p:grpSpPr>
          <p:sp>
            <p:nvSpPr>
              <p:cNvPr id="355" name="CustomShape 168"/>
              <p:cNvSpPr/>
              <p:nvPr/>
            </p:nvSpPr>
            <p:spPr>
              <a:xfrm>
                <a:off x="10586520" y="2629800"/>
                <a:ext cx="232920" cy="504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56" name="CustomShape 169"/>
              <p:cNvSpPr/>
              <p:nvPr/>
            </p:nvSpPr>
            <p:spPr>
              <a:xfrm>
                <a:off x="10740600" y="2674800"/>
                <a:ext cx="85320" cy="428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57" name="CustomShape 170"/>
              <p:cNvSpPr/>
              <p:nvPr/>
            </p:nvSpPr>
            <p:spPr>
              <a:xfrm>
                <a:off x="10579680" y="2674800"/>
                <a:ext cx="83880" cy="424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58" name="CustomShape 171"/>
              <p:cNvSpPr/>
              <p:nvPr/>
            </p:nvSpPr>
            <p:spPr>
              <a:xfrm>
                <a:off x="10609560" y="2652480"/>
                <a:ext cx="185040" cy="68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59" name="Group 172"/>
          <p:cNvGrpSpPr/>
          <p:nvPr/>
        </p:nvGrpSpPr>
        <p:grpSpPr>
          <a:xfrm>
            <a:off x="10643760" y="2107800"/>
            <a:ext cx="351000" cy="195840"/>
            <a:chOff x="10643760" y="2107800"/>
            <a:chExt cx="351000" cy="195840"/>
          </a:xfrm>
        </p:grpSpPr>
        <p:sp>
          <p:nvSpPr>
            <p:cNvPr id="360" name="CustomShape 173"/>
            <p:cNvSpPr/>
            <p:nvPr/>
          </p:nvSpPr>
          <p:spPr>
            <a:xfrm>
              <a:off x="10643760" y="2176560"/>
              <a:ext cx="351000" cy="127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61" name="CustomShape 174"/>
            <p:cNvSpPr/>
            <p:nvPr/>
          </p:nvSpPr>
          <p:spPr>
            <a:xfrm>
              <a:off x="10644120" y="2107800"/>
              <a:ext cx="350640" cy="1260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62" name="Group 175"/>
            <p:cNvGrpSpPr/>
            <p:nvPr/>
          </p:nvGrpSpPr>
          <p:grpSpPr>
            <a:xfrm>
              <a:off x="10696320" y="2124360"/>
              <a:ext cx="246240" cy="91800"/>
              <a:chOff x="10696320" y="2124360"/>
              <a:chExt cx="246240" cy="91800"/>
            </a:xfrm>
          </p:grpSpPr>
          <p:sp>
            <p:nvSpPr>
              <p:cNvPr id="363" name="CustomShape 176"/>
              <p:cNvSpPr/>
              <p:nvPr/>
            </p:nvSpPr>
            <p:spPr>
              <a:xfrm>
                <a:off x="10703160" y="2124360"/>
                <a:ext cx="232920" cy="504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64" name="CustomShape 177"/>
              <p:cNvSpPr/>
              <p:nvPr/>
            </p:nvSpPr>
            <p:spPr>
              <a:xfrm>
                <a:off x="10857240" y="2169360"/>
                <a:ext cx="85320" cy="428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65" name="CustomShape 178"/>
              <p:cNvSpPr/>
              <p:nvPr/>
            </p:nvSpPr>
            <p:spPr>
              <a:xfrm>
                <a:off x="10696320" y="2169360"/>
                <a:ext cx="83880" cy="424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66" name="CustomShape 179"/>
              <p:cNvSpPr/>
              <p:nvPr/>
            </p:nvSpPr>
            <p:spPr>
              <a:xfrm>
                <a:off x="10726200" y="2147400"/>
                <a:ext cx="185040" cy="68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67" name="Group 180"/>
          <p:cNvGrpSpPr/>
          <p:nvPr/>
        </p:nvGrpSpPr>
        <p:grpSpPr>
          <a:xfrm>
            <a:off x="9098640" y="3956760"/>
            <a:ext cx="364680" cy="237600"/>
            <a:chOff x="9098640" y="3956760"/>
            <a:chExt cx="364680" cy="237600"/>
          </a:xfrm>
        </p:grpSpPr>
        <p:sp>
          <p:nvSpPr>
            <p:cNvPr id="368" name="CustomShape 181"/>
            <p:cNvSpPr/>
            <p:nvPr/>
          </p:nvSpPr>
          <p:spPr>
            <a:xfrm>
              <a:off x="9098640" y="4039920"/>
              <a:ext cx="364680" cy="1544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69" name="CustomShape 182"/>
            <p:cNvSpPr/>
            <p:nvPr/>
          </p:nvSpPr>
          <p:spPr>
            <a:xfrm>
              <a:off x="9099000" y="3956760"/>
              <a:ext cx="364320" cy="1530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70" name="Group 183"/>
            <p:cNvGrpSpPr/>
            <p:nvPr/>
          </p:nvGrpSpPr>
          <p:grpSpPr>
            <a:xfrm>
              <a:off x="9153360" y="3976560"/>
              <a:ext cx="255600" cy="111600"/>
              <a:chOff x="9153360" y="3976560"/>
              <a:chExt cx="255600" cy="111600"/>
            </a:xfrm>
          </p:grpSpPr>
          <p:sp>
            <p:nvSpPr>
              <p:cNvPr id="371" name="CustomShape 184"/>
              <p:cNvSpPr/>
              <p:nvPr/>
            </p:nvSpPr>
            <p:spPr>
              <a:xfrm>
                <a:off x="9160560" y="3976560"/>
                <a:ext cx="241920" cy="61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72" name="CustomShape 185"/>
              <p:cNvSpPr/>
              <p:nvPr/>
            </p:nvSpPr>
            <p:spPr>
              <a:xfrm>
                <a:off x="9320400" y="4031280"/>
                <a:ext cx="88560" cy="525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73" name="CustomShape 186"/>
              <p:cNvSpPr/>
              <p:nvPr/>
            </p:nvSpPr>
            <p:spPr>
              <a:xfrm>
                <a:off x="9153360" y="4031280"/>
                <a:ext cx="87120" cy="518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74" name="CustomShape 187"/>
              <p:cNvSpPr/>
              <p:nvPr/>
            </p:nvSpPr>
            <p:spPr>
              <a:xfrm>
                <a:off x="9184320" y="4004280"/>
                <a:ext cx="192240" cy="838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75" name="Group 188"/>
          <p:cNvGrpSpPr/>
          <p:nvPr/>
        </p:nvGrpSpPr>
        <p:grpSpPr>
          <a:xfrm>
            <a:off x="9980280" y="2661480"/>
            <a:ext cx="351000" cy="195840"/>
            <a:chOff x="9980280" y="2661480"/>
            <a:chExt cx="351000" cy="195840"/>
          </a:xfrm>
        </p:grpSpPr>
        <p:sp>
          <p:nvSpPr>
            <p:cNvPr id="376" name="CustomShape 189"/>
            <p:cNvSpPr/>
            <p:nvPr/>
          </p:nvSpPr>
          <p:spPr>
            <a:xfrm>
              <a:off x="9980280" y="2730240"/>
              <a:ext cx="351000" cy="127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77" name="CustomShape 190"/>
            <p:cNvSpPr/>
            <p:nvPr/>
          </p:nvSpPr>
          <p:spPr>
            <a:xfrm>
              <a:off x="9980280" y="2661480"/>
              <a:ext cx="350640" cy="1260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78" name="Group 191"/>
            <p:cNvGrpSpPr/>
            <p:nvPr/>
          </p:nvGrpSpPr>
          <p:grpSpPr>
            <a:xfrm>
              <a:off x="10032480" y="2678040"/>
              <a:ext cx="246240" cy="91440"/>
              <a:chOff x="10032480" y="2678040"/>
              <a:chExt cx="246240" cy="91440"/>
            </a:xfrm>
          </p:grpSpPr>
          <p:sp>
            <p:nvSpPr>
              <p:cNvPr id="379" name="CustomShape 192"/>
              <p:cNvSpPr/>
              <p:nvPr/>
            </p:nvSpPr>
            <p:spPr>
              <a:xfrm>
                <a:off x="10039320" y="2678040"/>
                <a:ext cx="232920" cy="504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80" name="CustomShape 193"/>
              <p:cNvSpPr/>
              <p:nvPr/>
            </p:nvSpPr>
            <p:spPr>
              <a:xfrm>
                <a:off x="10193400" y="2723040"/>
                <a:ext cx="85320" cy="428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81" name="CustomShape 194"/>
              <p:cNvSpPr/>
              <p:nvPr/>
            </p:nvSpPr>
            <p:spPr>
              <a:xfrm>
                <a:off x="10032480" y="2723040"/>
                <a:ext cx="83880" cy="424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82" name="CustomShape 195"/>
              <p:cNvSpPr/>
              <p:nvPr/>
            </p:nvSpPr>
            <p:spPr>
              <a:xfrm>
                <a:off x="10062360" y="2700720"/>
                <a:ext cx="185040" cy="68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83" name="Group 196"/>
          <p:cNvGrpSpPr/>
          <p:nvPr/>
        </p:nvGrpSpPr>
        <p:grpSpPr>
          <a:xfrm>
            <a:off x="9497160" y="3394080"/>
            <a:ext cx="364680" cy="237600"/>
            <a:chOff x="9497160" y="3394080"/>
            <a:chExt cx="364680" cy="237600"/>
          </a:xfrm>
        </p:grpSpPr>
        <p:sp>
          <p:nvSpPr>
            <p:cNvPr id="384" name="CustomShape 197"/>
            <p:cNvSpPr/>
            <p:nvPr/>
          </p:nvSpPr>
          <p:spPr>
            <a:xfrm>
              <a:off x="9497160" y="3477240"/>
              <a:ext cx="364680" cy="1544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85" name="CustomShape 198"/>
            <p:cNvSpPr/>
            <p:nvPr/>
          </p:nvSpPr>
          <p:spPr>
            <a:xfrm>
              <a:off x="9497520" y="3394080"/>
              <a:ext cx="364320" cy="1530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86" name="Group 199"/>
            <p:cNvGrpSpPr/>
            <p:nvPr/>
          </p:nvGrpSpPr>
          <p:grpSpPr>
            <a:xfrm>
              <a:off x="9551520" y="3413880"/>
              <a:ext cx="255600" cy="111600"/>
              <a:chOff x="9551520" y="3413880"/>
              <a:chExt cx="255600" cy="111600"/>
            </a:xfrm>
          </p:grpSpPr>
          <p:sp>
            <p:nvSpPr>
              <p:cNvPr id="387" name="CustomShape 200"/>
              <p:cNvSpPr/>
              <p:nvPr/>
            </p:nvSpPr>
            <p:spPr>
              <a:xfrm>
                <a:off x="9558720" y="3413880"/>
                <a:ext cx="241920" cy="61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88" name="CustomShape 201"/>
              <p:cNvSpPr/>
              <p:nvPr/>
            </p:nvSpPr>
            <p:spPr>
              <a:xfrm>
                <a:off x="9718560" y="3468600"/>
                <a:ext cx="88560" cy="525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89" name="CustomShape 202"/>
              <p:cNvSpPr/>
              <p:nvPr/>
            </p:nvSpPr>
            <p:spPr>
              <a:xfrm>
                <a:off x="9551520" y="3468600"/>
                <a:ext cx="87120" cy="518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90" name="CustomShape 203"/>
              <p:cNvSpPr/>
              <p:nvPr/>
            </p:nvSpPr>
            <p:spPr>
              <a:xfrm>
                <a:off x="9582840" y="3441600"/>
                <a:ext cx="192240" cy="838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91" name="Group 204"/>
          <p:cNvGrpSpPr/>
          <p:nvPr/>
        </p:nvGrpSpPr>
        <p:grpSpPr>
          <a:xfrm>
            <a:off x="9601560" y="3999600"/>
            <a:ext cx="364680" cy="237960"/>
            <a:chOff x="9601560" y="3999600"/>
            <a:chExt cx="364680" cy="237960"/>
          </a:xfrm>
        </p:grpSpPr>
        <p:sp>
          <p:nvSpPr>
            <p:cNvPr id="392" name="CustomShape 205"/>
            <p:cNvSpPr/>
            <p:nvPr/>
          </p:nvSpPr>
          <p:spPr>
            <a:xfrm>
              <a:off x="9601560" y="4083120"/>
              <a:ext cx="364680" cy="1544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93" name="CustomShape 206"/>
            <p:cNvSpPr/>
            <p:nvPr/>
          </p:nvSpPr>
          <p:spPr>
            <a:xfrm>
              <a:off x="9601920" y="3999600"/>
              <a:ext cx="364320" cy="1530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94" name="Group 207"/>
            <p:cNvGrpSpPr/>
            <p:nvPr/>
          </p:nvGrpSpPr>
          <p:grpSpPr>
            <a:xfrm>
              <a:off x="9655920" y="4019400"/>
              <a:ext cx="255600" cy="111960"/>
              <a:chOff x="9655920" y="4019400"/>
              <a:chExt cx="255600" cy="111960"/>
            </a:xfrm>
          </p:grpSpPr>
          <p:sp>
            <p:nvSpPr>
              <p:cNvPr id="395" name="CustomShape 208"/>
              <p:cNvSpPr/>
              <p:nvPr/>
            </p:nvSpPr>
            <p:spPr>
              <a:xfrm>
                <a:off x="9663120" y="4019400"/>
                <a:ext cx="241920" cy="61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96" name="CustomShape 209"/>
              <p:cNvSpPr/>
              <p:nvPr/>
            </p:nvSpPr>
            <p:spPr>
              <a:xfrm>
                <a:off x="9822960" y="4074120"/>
                <a:ext cx="88560" cy="525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97" name="CustomShape 210"/>
              <p:cNvSpPr/>
              <p:nvPr/>
            </p:nvSpPr>
            <p:spPr>
              <a:xfrm>
                <a:off x="9655920" y="4074120"/>
                <a:ext cx="87120" cy="518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98" name="CustomShape 211"/>
              <p:cNvSpPr/>
              <p:nvPr/>
            </p:nvSpPr>
            <p:spPr>
              <a:xfrm>
                <a:off x="9687240" y="4047480"/>
                <a:ext cx="192240" cy="838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99" name="Group 212"/>
          <p:cNvGrpSpPr/>
          <p:nvPr/>
        </p:nvGrpSpPr>
        <p:grpSpPr>
          <a:xfrm>
            <a:off x="10375200" y="3992400"/>
            <a:ext cx="351000" cy="195840"/>
            <a:chOff x="10375200" y="3992400"/>
            <a:chExt cx="351000" cy="195840"/>
          </a:xfrm>
        </p:grpSpPr>
        <p:sp>
          <p:nvSpPr>
            <p:cNvPr id="400" name="CustomShape 213"/>
            <p:cNvSpPr/>
            <p:nvPr/>
          </p:nvSpPr>
          <p:spPr>
            <a:xfrm>
              <a:off x="10375200" y="4061160"/>
              <a:ext cx="351000" cy="127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01" name="CustomShape 214"/>
            <p:cNvSpPr/>
            <p:nvPr/>
          </p:nvSpPr>
          <p:spPr>
            <a:xfrm>
              <a:off x="10375560" y="3992400"/>
              <a:ext cx="350640" cy="1260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02" name="Group 215"/>
            <p:cNvGrpSpPr/>
            <p:nvPr/>
          </p:nvGrpSpPr>
          <p:grpSpPr>
            <a:xfrm>
              <a:off x="10427760" y="4008600"/>
              <a:ext cx="246240" cy="91800"/>
              <a:chOff x="10427760" y="4008600"/>
              <a:chExt cx="246240" cy="91800"/>
            </a:xfrm>
          </p:grpSpPr>
          <p:sp>
            <p:nvSpPr>
              <p:cNvPr id="403" name="CustomShape 216"/>
              <p:cNvSpPr/>
              <p:nvPr/>
            </p:nvSpPr>
            <p:spPr>
              <a:xfrm>
                <a:off x="10434600" y="4008600"/>
                <a:ext cx="232920" cy="504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04" name="CustomShape 217"/>
              <p:cNvSpPr/>
              <p:nvPr/>
            </p:nvSpPr>
            <p:spPr>
              <a:xfrm>
                <a:off x="10588680" y="4053960"/>
                <a:ext cx="85320" cy="428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05" name="CustomShape 218"/>
              <p:cNvSpPr/>
              <p:nvPr/>
            </p:nvSpPr>
            <p:spPr>
              <a:xfrm>
                <a:off x="10427760" y="4053960"/>
                <a:ext cx="83880" cy="424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06" name="CustomShape 219"/>
              <p:cNvSpPr/>
              <p:nvPr/>
            </p:nvSpPr>
            <p:spPr>
              <a:xfrm>
                <a:off x="10457640" y="4031640"/>
                <a:ext cx="185040" cy="68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07" name="Group 220"/>
          <p:cNvGrpSpPr/>
          <p:nvPr/>
        </p:nvGrpSpPr>
        <p:grpSpPr>
          <a:xfrm>
            <a:off x="9248040" y="4775760"/>
            <a:ext cx="391320" cy="216000"/>
            <a:chOff x="9248040" y="4775760"/>
            <a:chExt cx="391320" cy="216000"/>
          </a:xfrm>
        </p:grpSpPr>
        <p:sp>
          <p:nvSpPr>
            <p:cNvPr id="408" name="CustomShape 221"/>
            <p:cNvSpPr/>
            <p:nvPr/>
          </p:nvSpPr>
          <p:spPr>
            <a:xfrm>
              <a:off x="9248040" y="4851360"/>
              <a:ext cx="391320" cy="1404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09" name="CustomShape 222"/>
            <p:cNvSpPr/>
            <p:nvPr/>
          </p:nvSpPr>
          <p:spPr>
            <a:xfrm>
              <a:off x="9248040" y="4775760"/>
              <a:ext cx="390600" cy="1389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10" name="Group 223"/>
            <p:cNvGrpSpPr/>
            <p:nvPr/>
          </p:nvGrpSpPr>
          <p:grpSpPr>
            <a:xfrm>
              <a:off x="9306360" y="4793760"/>
              <a:ext cx="274320" cy="101160"/>
              <a:chOff x="9306360" y="4793760"/>
              <a:chExt cx="274320" cy="101160"/>
            </a:xfrm>
          </p:grpSpPr>
          <p:sp>
            <p:nvSpPr>
              <p:cNvPr id="411" name="CustomShape 224"/>
              <p:cNvSpPr/>
              <p:nvPr/>
            </p:nvSpPr>
            <p:spPr>
              <a:xfrm>
                <a:off x="9313920" y="4793760"/>
                <a:ext cx="259560" cy="558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12" name="CustomShape 225"/>
              <p:cNvSpPr/>
              <p:nvPr/>
            </p:nvSpPr>
            <p:spPr>
              <a:xfrm>
                <a:off x="9485280" y="4843440"/>
                <a:ext cx="95400" cy="475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13" name="CustomShape 226"/>
              <p:cNvSpPr/>
              <p:nvPr/>
            </p:nvSpPr>
            <p:spPr>
              <a:xfrm>
                <a:off x="9306360" y="4843440"/>
                <a:ext cx="93600" cy="471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14" name="CustomShape 227"/>
              <p:cNvSpPr/>
              <p:nvPr/>
            </p:nvSpPr>
            <p:spPr>
              <a:xfrm>
                <a:off x="9339480" y="4818960"/>
                <a:ext cx="206280" cy="759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15" name="Group 228"/>
          <p:cNvGrpSpPr/>
          <p:nvPr/>
        </p:nvGrpSpPr>
        <p:grpSpPr>
          <a:xfrm>
            <a:off x="10926000" y="4368960"/>
            <a:ext cx="225720" cy="118080"/>
            <a:chOff x="10926000" y="4368960"/>
            <a:chExt cx="225720" cy="118080"/>
          </a:xfrm>
        </p:grpSpPr>
        <p:sp>
          <p:nvSpPr>
            <p:cNvPr id="416" name="CustomShape 229"/>
            <p:cNvSpPr/>
            <p:nvPr/>
          </p:nvSpPr>
          <p:spPr>
            <a:xfrm>
              <a:off x="10926000" y="4410720"/>
              <a:ext cx="225720" cy="763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17" name="CustomShape 230"/>
            <p:cNvSpPr/>
            <p:nvPr/>
          </p:nvSpPr>
          <p:spPr>
            <a:xfrm>
              <a:off x="10926000" y="4368960"/>
              <a:ext cx="225360" cy="7560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18" name="Group 231"/>
            <p:cNvGrpSpPr/>
            <p:nvPr/>
          </p:nvGrpSpPr>
          <p:grpSpPr>
            <a:xfrm>
              <a:off x="10959840" y="4379040"/>
              <a:ext cx="158040" cy="54720"/>
              <a:chOff x="10959840" y="4379040"/>
              <a:chExt cx="158040" cy="54720"/>
            </a:xfrm>
          </p:grpSpPr>
          <p:sp>
            <p:nvSpPr>
              <p:cNvPr id="419" name="CustomShape 232"/>
              <p:cNvSpPr/>
              <p:nvPr/>
            </p:nvSpPr>
            <p:spPr>
              <a:xfrm>
                <a:off x="10964160" y="4379040"/>
                <a:ext cx="149400" cy="295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20" name="CustomShape 233"/>
              <p:cNvSpPr/>
              <p:nvPr/>
            </p:nvSpPr>
            <p:spPr>
              <a:xfrm>
                <a:off x="11063520" y="4406400"/>
                <a:ext cx="54360" cy="252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21" name="CustomShape 234"/>
              <p:cNvSpPr/>
              <p:nvPr/>
            </p:nvSpPr>
            <p:spPr>
              <a:xfrm>
                <a:off x="10959840" y="4406400"/>
                <a:ext cx="53280" cy="248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22" name="CustomShape 235"/>
              <p:cNvSpPr/>
              <p:nvPr/>
            </p:nvSpPr>
            <p:spPr>
              <a:xfrm>
                <a:off x="10979280" y="4393080"/>
                <a:ext cx="118440" cy="406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23" name="Group 236"/>
          <p:cNvGrpSpPr/>
          <p:nvPr/>
        </p:nvGrpSpPr>
        <p:grpSpPr>
          <a:xfrm>
            <a:off x="7439040" y="2356560"/>
            <a:ext cx="532440" cy="411840"/>
            <a:chOff x="7439040" y="2356560"/>
            <a:chExt cx="532440" cy="411840"/>
          </a:xfrm>
        </p:grpSpPr>
        <p:pic>
          <p:nvPicPr>
            <p:cNvPr id="424" name="Picture 1017" descr="antenna_stylized"/>
            <p:cNvPicPr/>
            <p:nvPr/>
          </p:nvPicPr>
          <p:blipFill>
            <a:blip r:embed="rId6"/>
            <a:stretch/>
          </p:blipFill>
          <p:spPr>
            <a:xfrm>
              <a:off x="7439040" y="2356560"/>
              <a:ext cx="528120" cy="221400"/>
            </a:xfrm>
            <a:prstGeom prst="rect">
              <a:avLst/>
            </a:prstGeom>
            <a:ln w="0">
              <a:noFill/>
            </a:ln>
          </p:spPr>
        </p:pic>
        <p:pic>
          <p:nvPicPr>
            <p:cNvPr id="425" name="Picture 1018" descr="laptop_keyboard"/>
            <p:cNvPicPr/>
            <p:nvPr/>
          </p:nvPicPr>
          <p:blipFill>
            <a:blip r:embed="rId7"/>
            <a:stretch/>
          </p:blipFill>
          <p:spPr>
            <a:xfrm flipH="1" rot="109200">
              <a:off x="7467120" y="2604600"/>
              <a:ext cx="434880" cy="156960"/>
            </a:xfrm>
            <a:prstGeom prst="rect">
              <a:avLst/>
            </a:prstGeom>
            <a:ln w="0">
              <a:noFill/>
            </a:ln>
          </p:spPr>
        </p:pic>
        <p:sp>
          <p:nvSpPr>
            <p:cNvPr id="426" name="CustomShape 237"/>
            <p:cNvSpPr/>
            <p:nvPr/>
          </p:nvSpPr>
          <p:spPr>
            <a:xfrm>
              <a:off x="7609680" y="2450160"/>
              <a:ext cx="349560" cy="20556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427" name="Picture 1020" descr="screen"/>
            <p:cNvPicPr/>
            <p:nvPr/>
          </p:nvPicPr>
          <p:blipFill>
            <a:blip r:embed="rId8"/>
            <a:stretch/>
          </p:blipFill>
          <p:spPr>
            <a:xfrm>
              <a:off x="7626960" y="2455560"/>
              <a:ext cx="317160" cy="186840"/>
            </a:xfrm>
            <a:prstGeom prst="rect">
              <a:avLst/>
            </a:prstGeom>
            <a:ln w="0">
              <a:noFill/>
            </a:ln>
          </p:spPr>
        </p:pic>
        <p:sp>
          <p:nvSpPr>
            <p:cNvPr id="428" name="CustomShape 238"/>
            <p:cNvSpPr/>
            <p:nvPr/>
          </p:nvSpPr>
          <p:spPr>
            <a:xfrm>
              <a:off x="7673760" y="2444040"/>
              <a:ext cx="295560" cy="3636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429" name="CustomShape 239"/>
            <p:cNvSpPr/>
            <p:nvPr/>
          </p:nvSpPr>
          <p:spPr>
            <a:xfrm>
              <a:off x="7606440" y="2443680"/>
              <a:ext cx="80280" cy="15876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430" name="CustomShape 240"/>
            <p:cNvSpPr/>
            <p:nvPr/>
          </p:nvSpPr>
          <p:spPr>
            <a:xfrm>
              <a:off x="7880400" y="2472840"/>
              <a:ext cx="86760" cy="18360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431" name="CustomShape 241"/>
            <p:cNvSpPr/>
            <p:nvPr/>
          </p:nvSpPr>
          <p:spPr>
            <a:xfrm>
              <a:off x="7605720" y="2597040"/>
              <a:ext cx="324720" cy="6048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432" name="CustomShape 242"/>
            <p:cNvSpPr/>
            <p:nvPr/>
          </p:nvSpPr>
          <p:spPr>
            <a:xfrm>
              <a:off x="7890480" y="2474280"/>
              <a:ext cx="81000" cy="18432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433" name="CustomShape 243"/>
            <p:cNvSpPr/>
            <p:nvPr/>
          </p:nvSpPr>
          <p:spPr>
            <a:xfrm>
              <a:off x="7606080" y="2605320"/>
              <a:ext cx="288360" cy="5940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434" name="Group 244"/>
            <p:cNvGrpSpPr/>
            <p:nvPr/>
          </p:nvGrpSpPr>
          <p:grpSpPr>
            <a:xfrm>
              <a:off x="7601040" y="2671560"/>
              <a:ext cx="96120" cy="34200"/>
              <a:chOff x="7601040" y="2671560"/>
              <a:chExt cx="96120" cy="34200"/>
            </a:xfrm>
          </p:grpSpPr>
          <p:sp>
            <p:nvSpPr>
              <p:cNvPr id="435" name="CustomShape 245"/>
              <p:cNvSpPr/>
              <p:nvPr/>
            </p:nvSpPr>
            <p:spPr>
              <a:xfrm>
                <a:off x="7601040" y="2671560"/>
                <a:ext cx="96120" cy="3420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436" name="CustomShape 246"/>
              <p:cNvSpPr/>
              <p:nvPr/>
            </p:nvSpPr>
            <p:spPr>
              <a:xfrm>
                <a:off x="7602840" y="2672280"/>
                <a:ext cx="92880" cy="3240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437" name="CustomShape 247"/>
              <p:cNvSpPr/>
              <p:nvPr/>
            </p:nvSpPr>
            <p:spPr>
              <a:xfrm>
                <a:off x="7610040" y="2685960"/>
                <a:ext cx="31320" cy="864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438" name="CustomShape 248"/>
              <p:cNvSpPr/>
              <p:nvPr/>
            </p:nvSpPr>
            <p:spPr>
              <a:xfrm>
                <a:off x="7608960" y="2691000"/>
                <a:ext cx="23040" cy="46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439" name="CustomShape 249"/>
              <p:cNvSpPr/>
              <p:nvPr/>
            </p:nvSpPr>
            <p:spPr>
              <a:xfrm>
                <a:off x="7637760" y="2693160"/>
                <a:ext cx="31320" cy="900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440" name="CustomShape 250"/>
              <p:cNvSpPr/>
              <p:nvPr/>
            </p:nvSpPr>
            <p:spPr>
              <a:xfrm>
                <a:off x="7636680" y="2698560"/>
                <a:ext cx="23040" cy="46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441" name="CustomShape 251"/>
            <p:cNvSpPr/>
            <p:nvPr/>
          </p:nvSpPr>
          <p:spPr>
            <a:xfrm>
              <a:off x="7770240" y="2676960"/>
              <a:ext cx="117000" cy="7848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442" name="CustomShape 252"/>
            <p:cNvSpPr/>
            <p:nvPr/>
          </p:nvSpPr>
          <p:spPr>
            <a:xfrm>
              <a:off x="7464960" y="2683440"/>
              <a:ext cx="303480" cy="712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443" name="CustomShape 253"/>
            <p:cNvSpPr/>
            <p:nvPr/>
          </p:nvSpPr>
          <p:spPr>
            <a:xfrm>
              <a:off x="7465320" y="2670120"/>
              <a:ext cx="720" cy="1260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444" name="CustomShape 254"/>
            <p:cNvSpPr/>
            <p:nvPr/>
          </p:nvSpPr>
          <p:spPr>
            <a:xfrm>
              <a:off x="7465320" y="2608920"/>
              <a:ext cx="139680" cy="5940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445" name="CustomShape 255"/>
            <p:cNvSpPr/>
            <p:nvPr/>
          </p:nvSpPr>
          <p:spPr>
            <a:xfrm>
              <a:off x="7475040" y="2673000"/>
              <a:ext cx="287640" cy="684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446" name="CustomShape 256"/>
            <p:cNvSpPr/>
            <p:nvPr/>
          </p:nvSpPr>
          <p:spPr>
            <a:xfrm flipV="1">
              <a:off x="7764840" y="2665080"/>
              <a:ext cx="115920" cy="709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447" name="Group 257"/>
          <p:cNvGrpSpPr/>
          <p:nvPr/>
        </p:nvGrpSpPr>
        <p:grpSpPr>
          <a:xfrm>
            <a:off x="8637840" y="2319840"/>
            <a:ext cx="528120" cy="475200"/>
            <a:chOff x="8637840" y="2319840"/>
            <a:chExt cx="528120" cy="475200"/>
          </a:xfrm>
        </p:grpSpPr>
        <p:pic>
          <p:nvPicPr>
            <p:cNvPr id="448" name="Picture 568" descr="light2.png"/>
            <p:cNvPicPr/>
            <p:nvPr/>
          </p:nvPicPr>
          <p:blipFill>
            <a:blip r:embed="rId9"/>
            <a:stretch/>
          </p:blipFill>
          <p:spPr>
            <a:xfrm flipH="1">
              <a:off x="8834040" y="2392200"/>
              <a:ext cx="90360" cy="402840"/>
            </a:xfrm>
            <a:prstGeom prst="rect">
              <a:avLst/>
            </a:prstGeom>
            <a:ln w="0">
              <a:noFill/>
            </a:ln>
          </p:spPr>
        </p:pic>
        <p:pic>
          <p:nvPicPr>
            <p:cNvPr id="449" name="Picture 1017" descr="antenna_stylized"/>
            <p:cNvPicPr/>
            <p:nvPr/>
          </p:nvPicPr>
          <p:blipFill>
            <a:blip r:embed="rId10"/>
            <a:stretch/>
          </p:blipFill>
          <p:spPr>
            <a:xfrm>
              <a:off x="8637840" y="2319840"/>
              <a:ext cx="528120" cy="221400"/>
            </a:xfrm>
            <a:prstGeom prst="rect">
              <a:avLst/>
            </a:prstGeom>
            <a:ln w="0">
              <a:noFill/>
            </a:ln>
          </p:spPr>
        </p:pic>
      </p:grpSp>
      <p:grpSp>
        <p:nvGrpSpPr>
          <p:cNvPr id="450" name="Group 258"/>
          <p:cNvGrpSpPr/>
          <p:nvPr/>
        </p:nvGrpSpPr>
        <p:grpSpPr>
          <a:xfrm>
            <a:off x="8499600" y="2059200"/>
            <a:ext cx="846720" cy="223200"/>
            <a:chOff x="8499600" y="2059200"/>
            <a:chExt cx="846720" cy="223200"/>
          </a:xfrm>
        </p:grpSpPr>
        <p:pic>
          <p:nvPicPr>
            <p:cNvPr id="451" name="Picture 603" descr="car_icon_small"/>
            <p:cNvPicPr/>
            <p:nvPr/>
          </p:nvPicPr>
          <p:blipFill>
            <a:blip r:embed="rId11"/>
            <a:stretch/>
          </p:blipFill>
          <p:spPr>
            <a:xfrm>
              <a:off x="8499600" y="2116800"/>
              <a:ext cx="846720" cy="165600"/>
            </a:xfrm>
            <a:prstGeom prst="rect">
              <a:avLst/>
            </a:prstGeom>
            <a:ln w="0">
              <a:noFill/>
            </a:ln>
          </p:spPr>
        </p:pic>
        <p:pic>
          <p:nvPicPr>
            <p:cNvPr id="452" name="Picture 1017" descr="antenna_stylized"/>
            <p:cNvPicPr/>
            <p:nvPr/>
          </p:nvPicPr>
          <p:blipFill>
            <a:blip r:embed="rId12"/>
            <a:stretch/>
          </p:blipFill>
          <p:spPr>
            <a:xfrm>
              <a:off x="8710920" y="2059200"/>
              <a:ext cx="528120" cy="221400"/>
            </a:xfrm>
            <a:prstGeom prst="rect">
              <a:avLst/>
            </a:prstGeom>
            <a:ln w="0">
              <a:noFill/>
            </a:ln>
          </p:spPr>
        </p:pic>
      </p:grpSp>
      <p:grpSp>
        <p:nvGrpSpPr>
          <p:cNvPr id="453" name="Group 259"/>
          <p:cNvGrpSpPr/>
          <p:nvPr/>
        </p:nvGrpSpPr>
        <p:grpSpPr>
          <a:xfrm>
            <a:off x="7493400" y="3325320"/>
            <a:ext cx="857880" cy="581400"/>
            <a:chOff x="7493400" y="3325320"/>
            <a:chExt cx="857880" cy="581400"/>
          </a:xfrm>
        </p:grpSpPr>
        <p:grpSp>
          <p:nvGrpSpPr>
            <p:cNvPr id="454" name="Group 260"/>
            <p:cNvGrpSpPr/>
            <p:nvPr/>
          </p:nvGrpSpPr>
          <p:grpSpPr>
            <a:xfrm>
              <a:off x="7493400" y="3419280"/>
              <a:ext cx="348480" cy="307440"/>
              <a:chOff x="7493400" y="3419280"/>
              <a:chExt cx="348480" cy="307440"/>
            </a:xfrm>
          </p:grpSpPr>
          <p:pic>
            <p:nvPicPr>
              <p:cNvPr id="455" name="Picture 1115" descr="antenna_stylized"/>
              <p:cNvPicPr/>
              <p:nvPr/>
            </p:nvPicPr>
            <p:blipFill>
              <a:blip r:embed="rId13"/>
              <a:stretch/>
            </p:blipFill>
            <p:spPr>
              <a:xfrm>
                <a:off x="7493400" y="3419280"/>
                <a:ext cx="345600" cy="164880"/>
              </a:xfrm>
              <a:prstGeom prst="rect">
                <a:avLst/>
              </a:prstGeom>
              <a:ln w="0">
                <a:noFill/>
              </a:ln>
            </p:spPr>
          </p:pic>
          <p:pic>
            <p:nvPicPr>
              <p:cNvPr id="456" name="Picture 1116" descr="laptop_keyboard"/>
              <p:cNvPicPr/>
              <p:nvPr/>
            </p:nvPicPr>
            <p:blipFill>
              <a:blip r:embed="rId14"/>
              <a:stretch/>
            </p:blipFill>
            <p:spPr>
              <a:xfrm flipH="1" rot="109200">
                <a:off x="7510680" y="3605040"/>
                <a:ext cx="284040" cy="117000"/>
              </a:xfrm>
              <a:prstGeom prst="rect">
                <a:avLst/>
              </a:prstGeom>
              <a:ln w="0">
                <a:noFill/>
              </a:ln>
            </p:spPr>
          </p:pic>
          <p:sp>
            <p:nvSpPr>
              <p:cNvPr id="457" name="CustomShape 261"/>
              <p:cNvSpPr/>
              <p:nvPr/>
            </p:nvSpPr>
            <p:spPr>
              <a:xfrm>
                <a:off x="7605360" y="3489120"/>
                <a:ext cx="228240" cy="15336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458" name="Picture 1118" descr="screen"/>
              <p:cNvPicPr/>
              <p:nvPr/>
            </p:nvPicPr>
            <p:blipFill>
              <a:blip r:embed="rId15"/>
              <a:stretch/>
            </p:blipFill>
            <p:spPr>
              <a:xfrm>
                <a:off x="7616880" y="3493440"/>
                <a:ext cx="207000" cy="139320"/>
              </a:xfrm>
              <a:prstGeom prst="rect">
                <a:avLst/>
              </a:prstGeom>
              <a:ln w="0">
                <a:noFill/>
              </a:ln>
            </p:spPr>
          </p:pic>
          <p:sp>
            <p:nvSpPr>
              <p:cNvPr id="459" name="CustomShape 262"/>
              <p:cNvSpPr/>
              <p:nvPr/>
            </p:nvSpPr>
            <p:spPr>
              <a:xfrm>
                <a:off x="7647480" y="3484800"/>
                <a:ext cx="192960" cy="2664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460" name="CustomShape 263"/>
              <p:cNvSpPr/>
              <p:nvPr/>
            </p:nvSpPr>
            <p:spPr>
              <a:xfrm>
                <a:off x="7603200" y="3484440"/>
                <a:ext cx="51840" cy="11808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461" name="CustomShape 264"/>
              <p:cNvSpPr/>
              <p:nvPr/>
            </p:nvSpPr>
            <p:spPr>
              <a:xfrm>
                <a:off x="7783200" y="3506040"/>
                <a:ext cx="55800" cy="13680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462" name="CustomShape 265"/>
              <p:cNvSpPr/>
              <p:nvPr/>
            </p:nvSpPr>
            <p:spPr>
              <a:xfrm>
                <a:off x="7602840" y="3598920"/>
                <a:ext cx="212040" cy="4464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463" name="CustomShape 266"/>
              <p:cNvSpPr/>
              <p:nvPr/>
            </p:nvSpPr>
            <p:spPr>
              <a:xfrm>
                <a:off x="7789680" y="3507120"/>
                <a:ext cx="52200" cy="13752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464" name="CustomShape 267"/>
              <p:cNvSpPr/>
              <p:nvPr/>
            </p:nvSpPr>
            <p:spPr>
              <a:xfrm>
                <a:off x="7602840" y="3605400"/>
                <a:ext cx="188280" cy="4392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465" name="Group 268"/>
              <p:cNvGrpSpPr/>
              <p:nvPr/>
            </p:nvGrpSpPr>
            <p:grpSpPr>
              <a:xfrm>
                <a:off x="7599600" y="3655080"/>
                <a:ext cx="62280" cy="25200"/>
                <a:chOff x="7599600" y="3655080"/>
                <a:chExt cx="62280" cy="25200"/>
              </a:xfrm>
            </p:grpSpPr>
            <p:sp>
              <p:nvSpPr>
                <p:cNvPr id="466" name="CustomShape 269"/>
                <p:cNvSpPr/>
                <p:nvPr/>
              </p:nvSpPr>
              <p:spPr>
                <a:xfrm>
                  <a:off x="7599600" y="3655080"/>
                  <a:ext cx="62280" cy="2520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467" name="CustomShape 270"/>
                <p:cNvSpPr/>
                <p:nvPr/>
              </p:nvSpPr>
              <p:spPr>
                <a:xfrm>
                  <a:off x="7601040" y="3655440"/>
                  <a:ext cx="60120" cy="2376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468" name="CustomShape 271"/>
                <p:cNvSpPr/>
                <p:nvPr/>
              </p:nvSpPr>
              <p:spPr>
                <a:xfrm>
                  <a:off x="7605720" y="3665880"/>
                  <a:ext cx="19800" cy="576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469" name="CustomShape 272"/>
                <p:cNvSpPr/>
                <p:nvPr/>
              </p:nvSpPr>
              <p:spPr>
                <a:xfrm>
                  <a:off x="7605000" y="3669480"/>
                  <a:ext cx="14040" cy="28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470" name="CustomShape 273"/>
                <p:cNvSpPr/>
                <p:nvPr/>
              </p:nvSpPr>
              <p:spPr>
                <a:xfrm>
                  <a:off x="7623720" y="3671280"/>
                  <a:ext cx="19800" cy="612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471" name="CustomShape 274"/>
                <p:cNvSpPr/>
                <p:nvPr/>
              </p:nvSpPr>
              <p:spPr>
                <a:xfrm>
                  <a:off x="7623000" y="3675240"/>
                  <a:ext cx="14040" cy="28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472" name="CustomShape 275"/>
              <p:cNvSpPr/>
              <p:nvPr/>
            </p:nvSpPr>
            <p:spPr>
              <a:xfrm>
                <a:off x="7710480" y="3659040"/>
                <a:ext cx="75960" cy="5796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473" name="CustomShape 276"/>
              <p:cNvSpPr/>
              <p:nvPr/>
            </p:nvSpPr>
            <p:spPr>
              <a:xfrm>
                <a:off x="7510680" y="3664080"/>
                <a:ext cx="198000" cy="529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474" name="CustomShape 277"/>
              <p:cNvSpPr/>
              <p:nvPr/>
            </p:nvSpPr>
            <p:spPr>
              <a:xfrm>
                <a:off x="7510680" y="3653640"/>
                <a:ext cx="360" cy="864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475" name="CustomShape 278"/>
              <p:cNvSpPr/>
              <p:nvPr/>
            </p:nvSpPr>
            <p:spPr>
              <a:xfrm>
                <a:off x="7510680" y="3608280"/>
                <a:ext cx="90720" cy="4392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476" name="CustomShape 279"/>
              <p:cNvSpPr/>
              <p:nvPr/>
            </p:nvSpPr>
            <p:spPr>
              <a:xfrm>
                <a:off x="7517160" y="3656160"/>
                <a:ext cx="187920" cy="507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477" name="CustomShape 280"/>
              <p:cNvSpPr/>
              <p:nvPr/>
            </p:nvSpPr>
            <p:spPr>
              <a:xfrm flipV="1">
                <a:off x="7706880" y="3650040"/>
                <a:ext cx="75240" cy="525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478" name="Group 281"/>
            <p:cNvGrpSpPr/>
            <p:nvPr/>
          </p:nvGrpSpPr>
          <p:grpSpPr>
            <a:xfrm>
              <a:off x="7994520" y="3567240"/>
              <a:ext cx="356760" cy="339480"/>
              <a:chOff x="7994520" y="3567240"/>
              <a:chExt cx="356760" cy="339480"/>
            </a:xfrm>
          </p:grpSpPr>
          <p:pic>
            <p:nvPicPr>
              <p:cNvPr id="479" name="Picture 1140" descr="desktop_computer_stylized_medium"/>
              <p:cNvPicPr/>
              <p:nvPr/>
            </p:nvPicPr>
            <p:blipFill>
              <a:blip r:embed="rId16"/>
              <a:stretch/>
            </p:blipFill>
            <p:spPr>
              <a:xfrm flipH="1">
                <a:off x="7994520" y="3567240"/>
                <a:ext cx="356760" cy="339480"/>
              </a:xfrm>
              <a:prstGeom prst="rect">
                <a:avLst/>
              </a:prstGeom>
              <a:ln w="0">
                <a:noFill/>
              </a:ln>
            </p:spPr>
          </p:pic>
          <p:sp>
            <p:nvSpPr>
              <p:cNvPr id="480" name="CustomShape 282"/>
              <p:cNvSpPr/>
              <p:nvPr/>
            </p:nvSpPr>
            <p:spPr>
              <a:xfrm flipH="1">
                <a:off x="8143200" y="3600000"/>
                <a:ext cx="167040" cy="1540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481" name="Group 283"/>
            <p:cNvGrpSpPr/>
            <p:nvPr/>
          </p:nvGrpSpPr>
          <p:grpSpPr>
            <a:xfrm>
              <a:off x="7803360" y="3325320"/>
              <a:ext cx="345600" cy="394200"/>
              <a:chOff x="7803360" y="3325320"/>
              <a:chExt cx="345600" cy="394200"/>
            </a:xfrm>
          </p:grpSpPr>
          <p:pic>
            <p:nvPicPr>
              <p:cNvPr id="482" name="Picture 571" descr="fridge2.png"/>
              <p:cNvPicPr/>
              <p:nvPr/>
            </p:nvPicPr>
            <p:blipFill>
              <a:blip r:embed="rId17"/>
              <a:stretch/>
            </p:blipFill>
            <p:spPr>
              <a:xfrm>
                <a:off x="7903080" y="3385080"/>
                <a:ext cx="187200" cy="334440"/>
              </a:xfrm>
              <a:prstGeom prst="rect">
                <a:avLst/>
              </a:prstGeom>
              <a:ln w="0">
                <a:noFill/>
              </a:ln>
            </p:spPr>
          </p:pic>
          <p:pic>
            <p:nvPicPr>
              <p:cNvPr id="483" name="Picture 1115" descr="antenna_stylized"/>
              <p:cNvPicPr/>
              <p:nvPr/>
            </p:nvPicPr>
            <p:blipFill>
              <a:blip r:embed="rId18"/>
              <a:stretch/>
            </p:blipFill>
            <p:spPr>
              <a:xfrm>
                <a:off x="7803360" y="3325320"/>
                <a:ext cx="345600" cy="164880"/>
              </a:xfrm>
              <a:prstGeom prst="rect">
                <a:avLst/>
              </a:prstGeom>
              <a:ln w="0">
                <a:noFill/>
              </a:ln>
            </p:spPr>
          </p:pic>
        </p:grpSp>
      </p:grpSp>
      <p:grpSp>
        <p:nvGrpSpPr>
          <p:cNvPr id="484" name="Group 284"/>
          <p:cNvGrpSpPr/>
          <p:nvPr/>
        </p:nvGrpSpPr>
        <p:grpSpPr>
          <a:xfrm>
            <a:off x="11063880" y="3428640"/>
            <a:ext cx="516960" cy="1209600"/>
            <a:chOff x="11063880" y="3428640"/>
            <a:chExt cx="516960" cy="1209600"/>
          </a:xfrm>
        </p:grpSpPr>
        <p:grpSp>
          <p:nvGrpSpPr>
            <p:cNvPr id="485" name="Group 285"/>
            <p:cNvGrpSpPr/>
            <p:nvPr/>
          </p:nvGrpSpPr>
          <p:grpSpPr>
            <a:xfrm>
              <a:off x="11093040" y="4188960"/>
              <a:ext cx="487800" cy="449280"/>
              <a:chOff x="11093040" y="4188960"/>
              <a:chExt cx="487800" cy="449280"/>
            </a:xfrm>
          </p:grpSpPr>
          <p:sp>
            <p:nvSpPr>
              <p:cNvPr id="486" name="Line 286"/>
              <p:cNvSpPr/>
              <p:nvPr/>
            </p:nvSpPr>
            <p:spPr>
              <a:xfrm>
                <a:off x="11093040" y="4429440"/>
                <a:ext cx="186120" cy="36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487" name="Group 287"/>
              <p:cNvGrpSpPr/>
              <p:nvPr/>
            </p:nvGrpSpPr>
            <p:grpSpPr>
              <a:xfrm>
                <a:off x="11230920" y="4188960"/>
                <a:ext cx="349920" cy="449280"/>
                <a:chOff x="11230920" y="4188960"/>
                <a:chExt cx="349920" cy="449280"/>
              </a:xfrm>
            </p:grpSpPr>
            <p:pic>
              <p:nvPicPr>
                <p:cNvPr id="488" name="Picture 319" descr="server_rack.png"/>
                <p:cNvPicPr/>
                <p:nvPr/>
              </p:nvPicPr>
              <p:blipFill>
                <a:blip r:embed="rId19"/>
                <a:stretch/>
              </p:blipFill>
              <p:spPr>
                <a:xfrm>
                  <a:off x="11434680" y="4254840"/>
                  <a:ext cx="146160" cy="346680"/>
                </a:xfrm>
                <a:prstGeom prst="rect">
                  <a:avLst/>
                </a:prstGeom>
                <a:ln w="0">
                  <a:noFill/>
                </a:ln>
              </p:spPr>
            </p:pic>
            <p:pic>
              <p:nvPicPr>
                <p:cNvPr id="489" name="Picture 320" descr="server_rack.png"/>
                <p:cNvPicPr/>
                <p:nvPr/>
              </p:nvPicPr>
              <p:blipFill>
                <a:blip r:embed="rId20"/>
                <a:stretch/>
              </p:blipFill>
              <p:spPr>
                <a:xfrm>
                  <a:off x="11230920" y="4247280"/>
                  <a:ext cx="146160" cy="346680"/>
                </a:xfrm>
                <a:prstGeom prst="rect">
                  <a:avLst/>
                </a:prstGeom>
                <a:ln w="0">
                  <a:noFill/>
                </a:ln>
              </p:spPr>
            </p:pic>
            <p:pic>
              <p:nvPicPr>
                <p:cNvPr id="490" name="Picture 321" descr="server_rack.png"/>
                <p:cNvPicPr/>
                <p:nvPr/>
              </p:nvPicPr>
              <p:blipFill>
                <a:blip r:embed="rId21"/>
                <a:stretch/>
              </p:blipFill>
              <p:spPr>
                <a:xfrm>
                  <a:off x="11316960" y="4188960"/>
                  <a:ext cx="189720" cy="449280"/>
                </a:xfrm>
                <a:prstGeom prst="rect">
                  <a:avLst/>
                </a:prstGeom>
                <a:ln w="0">
                  <a:noFill/>
                </a:ln>
              </p:spPr>
            </p:pic>
          </p:grpSp>
        </p:grpSp>
        <p:grpSp>
          <p:nvGrpSpPr>
            <p:cNvPr id="491" name="Group 288"/>
            <p:cNvGrpSpPr/>
            <p:nvPr/>
          </p:nvGrpSpPr>
          <p:grpSpPr>
            <a:xfrm>
              <a:off x="11063880" y="3428640"/>
              <a:ext cx="422280" cy="403560"/>
              <a:chOff x="11063880" y="3428640"/>
              <a:chExt cx="422280" cy="403560"/>
            </a:xfrm>
          </p:grpSpPr>
          <p:sp>
            <p:nvSpPr>
              <p:cNvPr id="492" name="Line 289"/>
              <p:cNvSpPr/>
              <p:nvPr/>
            </p:nvSpPr>
            <p:spPr>
              <a:xfrm>
                <a:off x="11063880" y="3644640"/>
                <a:ext cx="161280" cy="36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493" name="Group 290"/>
              <p:cNvGrpSpPr/>
              <p:nvPr/>
            </p:nvGrpSpPr>
            <p:grpSpPr>
              <a:xfrm>
                <a:off x="11183760" y="3428640"/>
                <a:ext cx="302400" cy="403560"/>
                <a:chOff x="11183760" y="3428640"/>
                <a:chExt cx="302400" cy="403560"/>
              </a:xfrm>
            </p:grpSpPr>
            <p:pic>
              <p:nvPicPr>
                <p:cNvPr id="494" name="Picture 314" descr="server_rack.png"/>
                <p:cNvPicPr/>
                <p:nvPr/>
              </p:nvPicPr>
              <p:blipFill>
                <a:blip r:embed="rId22"/>
                <a:stretch/>
              </p:blipFill>
              <p:spPr>
                <a:xfrm>
                  <a:off x="11360160" y="3488040"/>
                  <a:ext cx="126000" cy="311040"/>
                </a:xfrm>
                <a:prstGeom prst="rect">
                  <a:avLst/>
                </a:prstGeom>
                <a:ln w="0">
                  <a:noFill/>
                </a:ln>
              </p:spPr>
            </p:pic>
            <p:pic>
              <p:nvPicPr>
                <p:cNvPr id="495" name="Picture 315" descr="server_rack.png"/>
                <p:cNvPicPr/>
                <p:nvPr/>
              </p:nvPicPr>
              <p:blipFill>
                <a:blip r:embed="rId23"/>
                <a:stretch/>
              </p:blipFill>
              <p:spPr>
                <a:xfrm>
                  <a:off x="11183760" y="3481200"/>
                  <a:ext cx="126000" cy="311040"/>
                </a:xfrm>
                <a:prstGeom prst="rect">
                  <a:avLst/>
                </a:prstGeom>
                <a:ln w="0">
                  <a:noFill/>
                </a:ln>
              </p:spPr>
            </p:pic>
            <p:pic>
              <p:nvPicPr>
                <p:cNvPr id="496" name="Picture 316" descr="server_rack.png"/>
                <p:cNvPicPr/>
                <p:nvPr/>
              </p:nvPicPr>
              <p:blipFill>
                <a:blip r:embed="rId24"/>
                <a:stretch/>
              </p:blipFill>
              <p:spPr>
                <a:xfrm>
                  <a:off x="11257920" y="3428640"/>
                  <a:ext cx="163800" cy="403560"/>
                </a:xfrm>
                <a:prstGeom prst="rect">
                  <a:avLst/>
                </a:prstGeom>
                <a:ln w="0">
                  <a:noFill/>
                </a:ln>
              </p:spPr>
            </p:pic>
          </p:grpSp>
        </p:grpSp>
      </p:grpSp>
      <p:grpSp>
        <p:nvGrpSpPr>
          <p:cNvPr id="497" name="Group 291"/>
          <p:cNvGrpSpPr/>
          <p:nvPr/>
        </p:nvGrpSpPr>
        <p:grpSpPr>
          <a:xfrm>
            <a:off x="7983360" y="4900320"/>
            <a:ext cx="343080" cy="317880"/>
            <a:chOff x="7983360" y="4900320"/>
            <a:chExt cx="343080" cy="317880"/>
          </a:xfrm>
        </p:grpSpPr>
        <p:pic>
          <p:nvPicPr>
            <p:cNvPr id="498" name="Picture 591" descr="desktop_computer_stylized_medium"/>
            <p:cNvPicPr/>
            <p:nvPr/>
          </p:nvPicPr>
          <p:blipFill>
            <a:blip r:embed="rId25"/>
            <a:stretch/>
          </p:blipFill>
          <p:spPr>
            <a:xfrm flipH="1">
              <a:off x="7983360" y="4900320"/>
              <a:ext cx="343080" cy="317880"/>
            </a:xfrm>
            <a:prstGeom prst="rect">
              <a:avLst/>
            </a:prstGeom>
            <a:ln w="0">
              <a:noFill/>
            </a:ln>
          </p:spPr>
        </p:pic>
        <p:sp>
          <p:nvSpPr>
            <p:cNvPr id="499" name="CustomShape 292"/>
            <p:cNvSpPr/>
            <p:nvPr/>
          </p:nvSpPr>
          <p:spPr>
            <a:xfrm flipH="1">
              <a:off x="8126280" y="4930920"/>
              <a:ext cx="160560" cy="1443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00" name="Group 293"/>
          <p:cNvGrpSpPr/>
          <p:nvPr/>
        </p:nvGrpSpPr>
        <p:grpSpPr>
          <a:xfrm>
            <a:off x="9201600" y="5852880"/>
            <a:ext cx="307800" cy="309240"/>
            <a:chOff x="9201600" y="5852880"/>
            <a:chExt cx="307800" cy="309240"/>
          </a:xfrm>
        </p:grpSpPr>
        <p:pic>
          <p:nvPicPr>
            <p:cNvPr id="501" name="Picture 1065" descr="antenna_stylized"/>
            <p:cNvPicPr/>
            <p:nvPr/>
          </p:nvPicPr>
          <p:blipFill>
            <a:blip r:embed="rId26"/>
            <a:stretch/>
          </p:blipFill>
          <p:spPr>
            <a:xfrm>
              <a:off x="9201600" y="5852880"/>
              <a:ext cx="305280" cy="166320"/>
            </a:xfrm>
            <a:prstGeom prst="rect">
              <a:avLst/>
            </a:prstGeom>
            <a:ln w="0">
              <a:noFill/>
            </a:ln>
          </p:spPr>
        </p:pic>
        <p:pic>
          <p:nvPicPr>
            <p:cNvPr id="502" name="Picture 1066" descr="laptop_keyboard"/>
            <p:cNvPicPr/>
            <p:nvPr/>
          </p:nvPicPr>
          <p:blipFill>
            <a:blip r:embed="rId27"/>
            <a:stretch/>
          </p:blipFill>
          <p:spPr>
            <a:xfrm flipH="1" rot="114600">
              <a:off x="9216720" y="6040080"/>
              <a:ext cx="250920" cy="117720"/>
            </a:xfrm>
            <a:prstGeom prst="rect">
              <a:avLst/>
            </a:prstGeom>
            <a:ln w="0">
              <a:noFill/>
            </a:ln>
          </p:spPr>
        </p:pic>
        <p:sp>
          <p:nvSpPr>
            <p:cNvPr id="503" name="CustomShape 294"/>
            <p:cNvSpPr/>
            <p:nvPr/>
          </p:nvSpPr>
          <p:spPr>
            <a:xfrm>
              <a:off x="9300600" y="5923440"/>
              <a:ext cx="201600" cy="15444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504" name="Picture 1068" descr="screen"/>
            <p:cNvPicPr/>
            <p:nvPr/>
          </p:nvPicPr>
          <p:blipFill>
            <a:blip r:embed="rId28"/>
            <a:stretch/>
          </p:blipFill>
          <p:spPr>
            <a:xfrm>
              <a:off x="9310680" y="5927400"/>
              <a:ext cx="182880" cy="140400"/>
            </a:xfrm>
            <a:prstGeom prst="rect">
              <a:avLst/>
            </a:prstGeom>
            <a:ln w="0">
              <a:noFill/>
            </a:ln>
          </p:spPr>
        </p:pic>
        <p:sp>
          <p:nvSpPr>
            <p:cNvPr id="505" name="CustomShape 295"/>
            <p:cNvSpPr/>
            <p:nvPr/>
          </p:nvSpPr>
          <p:spPr>
            <a:xfrm>
              <a:off x="9337680" y="5918760"/>
              <a:ext cx="170280" cy="2664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506" name="CustomShape 296"/>
            <p:cNvSpPr/>
            <p:nvPr/>
          </p:nvSpPr>
          <p:spPr>
            <a:xfrm>
              <a:off x="9298800" y="5918760"/>
              <a:ext cx="45360" cy="11916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507" name="CustomShape 297"/>
            <p:cNvSpPr/>
            <p:nvPr/>
          </p:nvSpPr>
          <p:spPr>
            <a:xfrm>
              <a:off x="9457560" y="5940360"/>
              <a:ext cx="49320" cy="13788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508" name="CustomShape 298"/>
            <p:cNvSpPr/>
            <p:nvPr/>
          </p:nvSpPr>
          <p:spPr>
            <a:xfrm>
              <a:off x="9298080" y="6033960"/>
              <a:ext cx="187200" cy="4500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509" name="CustomShape 299"/>
            <p:cNvSpPr/>
            <p:nvPr/>
          </p:nvSpPr>
          <p:spPr>
            <a:xfrm>
              <a:off x="9463320" y="5941440"/>
              <a:ext cx="46080" cy="13860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510" name="CustomShape 300"/>
            <p:cNvSpPr/>
            <p:nvPr/>
          </p:nvSpPr>
          <p:spPr>
            <a:xfrm>
              <a:off x="9298440" y="6040440"/>
              <a:ext cx="166320" cy="4428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511" name="Group 301"/>
            <p:cNvGrpSpPr/>
            <p:nvPr/>
          </p:nvGrpSpPr>
          <p:grpSpPr>
            <a:xfrm>
              <a:off x="9295560" y="6090480"/>
              <a:ext cx="54720" cy="25200"/>
              <a:chOff x="9295560" y="6090480"/>
              <a:chExt cx="54720" cy="25200"/>
            </a:xfrm>
          </p:grpSpPr>
          <p:sp>
            <p:nvSpPr>
              <p:cNvPr id="512" name="CustomShape 302"/>
              <p:cNvSpPr/>
              <p:nvPr/>
            </p:nvSpPr>
            <p:spPr>
              <a:xfrm>
                <a:off x="9295560" y="6090480"/>
                <a:ext cx="54720" cy="2520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513" name="CustomShape 303"/>
              <p:cNvSpPr/>
              <p:nvPr/>
            </p:nvSpPr>
            <p:spPr>
              <a:xfrm>
                <a:off x="9296640" y="6090840"/>
                <a:ext cx="52920" cy="2376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514" name="CustomShape 304"/>
              <p:cNvSpPr/>
              <p:nvPr/>
            </p:nvSpPr>
            <p:spPr>
              <a:xfrm>
                <a:off x="9300960" y="6101280"/>
                <a:ext cx="17280" cy="612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515" name="CustomShape 305"/>
              <p:cNvSpPr/>
              <p:nvPr/>
            </p:nvSpPr>
            <p:spPr>
              <a:xfrm>
                <a:off x="9300240" y="6105240"/>
                <a:ext cx="12240" cy="28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516" name="CustomShape 306"/>
              <p:cNvSpPr/>
              <p:nvPr/>
            </p:nvSpPr>
            <p:spPr>
              <a:xfrm>
                <a:off x="9316800" y="6106680"/>
                <a:ext cx="17280" cy="612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517" name="CustomShape 307"/>
              <p:cNvSpPr/>
              <p:nvPr/>
            </p:nvSpPr>
            <p:spPr>
              <a:xfrm>
                <a:off x="9316080" y="6110640"/>
                <a:ext cx="12240" cy="28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518" name="CustomShape 308"/>
            <p:cNvSpPr/>
            <p:nvPr/>
          </p:nvSpPr>
          <p:spPr>
            <a:xfrm>
              <a:off x="9393480" y="6094440"/>
              <a:ext cx="66960" cy="5868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519" name="CustomShape 309"/>
            <p:cNvSpPr/>
            <p:nvPr/>
          </p:nvSpPr>
          <p:spPr>
            <a:xfrm>
              <a:off x="9216720" y="6099480"/>
              <a:ext cx="174960" cy="532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520" name="CustomShape 310"/>
            <p:cNvSpPr/>
            <p:nvPr/>
          </p:nvSpPr>
          <p:spPr>
            <a:xfrm>
              <a:off x="9216720" y="6089040"/>
              <a:ext cx="360" cy="864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521" name="CustomShape 311"/>
            <p:cNvSpPr/>
            <p:nvPr/>
          </p:nvSpPr>
          <p:spPr>
            <a:xfrm>
              <a:off x="9217080" y="6043320"/>
              <a:ext cx="79920" cy="4428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522" name="CustomShape 312"/>
            <p:cNvSpPr/>
            <p:nvPr/>
          </p:nvSpPr>
          <p:spPr>
            <a:xfrm>
              <a:off x="9222480" y="6091560"/>
              <a:ext cx="165600" cy="511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523" name="CustomShape 313"/>
            <p:cNvSpPr/>
            <p:nvPr/>
          </p:nvSpPr>
          <p:spPr>
            <a:xfrm flipV="1">
              <a:off x="9390600" y="6085080"/>
              <a:ext cx="66240" cy="529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524" name="Group 314"/>
          <p:cNvGrpSpPr/>
          <p:nvPr/>
        </p:nvGrpSpPr>
        <p:grpSpPr>
          <a:xfrm>
            <a:off x="8156520" y="5504760"/>
            <a:ext cx="343080" cy="317880"/>
            <a:chOff x="8156520" y="5504760"/>
            <a:chExt cx="343080" cy="317880"/>
          </a:xfrm>
        </p:grpSpPr>
        <p:pic>
          <p:nvPicPr>
            <p:cNvPr id="525" name="Picture 591" descr="desktop_computer_stylized_medium"/>
            <p:cNvPicPr/>
            <p:nvPr/>
          </p:nvPicPr>
          <p:blipFill>
            <a:blip r:embed="rId29"/>
            <a:stretch/>
          </p:blipFill>
          <p:spPr>
            <a:xfrm flipH="1">
              <a:off x="8156520" y="5504760"/>
              <a:ext cx="343080" cy="317880"/>
            </a:xfrm>
            <a:prstGeom prst="rect">
              <a:avLst/>
            </a:prstGeom>
            <a:ln w="0">
              <a:noFill/>
            </a:ln>
          </p:spPr>
        </p:pic>
        <p:sp>
          <p:nvSpPr>
            <p:cNvPr id="526" name="CustomShape 315"/>
            <p:cNvSpPr/>
            <p:nvPr/>
          </p:nvSpPr>
          <p:spPr>
            <a:xfrm flipH="1">
              <a:off x="8299080" y="5535360"/>
              <a:ext cx="160560" cy="1443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27" name="Group 316"/>
          <p:cNvGrpSpPr/>
          <p:nvPr/>
        </p:nvGrpSpPr>
        <p:grpSpPr>
          <a:xfrm>
            <a:off x="8554680" y="5526000"/>
            <a:ext cx="343080" cy="317880"/>
            <a:chOff x="8554680" y="5526000"/>
            <a:chExt cx="343080" cy="317880"/>
          </a:xfrm>
        </p:grpSpPr>
        <p:pic>
          <p:nvPicPr>
            <p:cNvPr id="528" name="Picture 591" descr="desktop_computer_stylized_medium"/>
            <p:cNvPicPr/>
            <p:nvPr/>
          </p:nvPicPr>
          <p:blipFill>
            <a:blip r:embed="rId30"/>
            <a:stretch/>
          </p:blipFill>
          <p:spPr>
            <a:xfrm flipH="1">
              <a:off x="8554680" y="5526000"/>
              <a:ext cx="343080" cy="317880"/>
            </a:xfrm>
            <a:prstGeom prst="rect">
              <a:avLst/>
            </a:prstGeom>
            <a:ln w="0">
              <a:noFill/>
            </a:ln>
          </p:spPr>
        </p:pic>
        <p:sp>
          <p:nvSpPr>
            <p:cNvPr id="529" name="CustomShape 317"/>
            <p:cNvSpPr/>
            <p:nvPr/>
          </p:nvSpPr>
          <p:spPr>
            <a:xfrm flipH="1">
              <a:off x="8697240" y="5556960"/>
              <a:ext cx="160560" cy="1443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30" name="Group 318"/>
          <p:cNvGrpSpPr/>
          <p:nvPr/>
        </p:nvGrpSpPr>
        <p:grpSpPr>
          <a:xfrm>
            <a:off x="9534600" y="5795280"/>
            <a:ext cx="316800" cy="254160"/>
            <a:chOff x="9534600" y="5795280"/>
            <a:chExt cx="316800" cy="254160"/>
          </a:xfrm>
        </p:grpSpPr>
        <p:pic>
          <p:nvPicPr>
            <p:cNvPr id="531" name="Picture 1065" descr="antenna_stylized"/>
            <p:cNvPicPr/>
            <p:nvPr/>
          </p:nvPicPr>
          <p:blipFill>
            <a:blip r:embed="rId31"/>
            <a:stretch/>
          </p:blipFill>
          <p:spPr>
            <a:xfrm>
              <a:off x="9534600" y="5795280"/>
              <a:ext cx="314280" cy="136440"/>
            </a:xfrm>
            <a:prstGeom prst="rect">
              <a:avLst/>
            </a:prstGeom>
            <a:ln w="0">
              <a:noFill/>
            </a:ln>
          </p:spPr>
        </p:pic>
        <p:pic>
          <p:nvPicPr>
            <p:cNvPr id="532" name="Picture 1066" descr="laptop_keyboard"/>
            <p:cNvPicPr/>
            <p:nvPr/>
          </p:nvPicPr>
          <p:blipFill>
            <a:blip r:embed="rId32"/>
            <a:stretch/>
          </p:blipFill>
          <p:spPr>
            <a:xfrm flipH="1" rot="91800">
              <a:off x="9551880" y="5949360"/>
              <a:ext cx="258480" cy="96480"/>
            </a:xfrm>
            <a:prstGeom prst="rect">
              <a:avLst/>
            </a:prstGeom>
            <a:ln w="0">
              <a:noFill/>
            </a:ln>
          </p:spPr>
        </p:pic>
        <p:sp>
          <p:nvSpPr>
            <p:cNvPr id="533" name="CustomShape 319"/>
            <p:cNvSpPr/>
            <p:nvPr/>
          </p:nvSpPr>
          <p:spPr>
            <a:xfrm>
              <a:off x="9636480" y="5853240"/>
              <a:ext cx="207360" cy="12672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534" name="Picture 1068" descr="screen"/>
            <p:cNvPicPr/>
            <p:nvPr/>
          </p:nvPicPr>
          <p:blipFill>
            <a:blip r:embed="rId33"/>
            <a:stretch/>
          </p:blipFill>
          <p:spPr>
            <a:xfrm>
              <a:off x="9646920" y="5856480"/>
              <a:ext cx="188280" cy="115200"/>
            </a:xfrm>
            <a:prstGeom prst="rect">
              <a:avLst/>
            </a:prstGeom>
            <a:ln w="0">
              <a:noFill/>
            </a:ln>
          </p:spPr>
        </p:pic>
        <p:sp>
          <p:nvSpPr>
            <p:cNvPr id="535" name="CustomShape 320"/>
            <p:cNvSpPr/>
            <p:nvPr/>
          </p:nvSpPr>
          <p:spPr>
            <a:xfrm>
              <a:off x="9674640" y="5849640"/>
              <a:ext cx="175320" cy="2160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536" name="CustomShape 321"/>
            <p:cNvSpPr/>
            <p:nvPr/>
          </p:nvSpPr>
          <p:spPr>
            <a:xfrm>
              <a:off x="9634680" y="5849280"/>
              <a:ext cx="46800" cy="9756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537" name="CustomShape 322"/>
            <p:cNvSpPr/>
            <p:nvPr/>
          </p:nvSpPr>
          <p:spPr>
            <a:xfrm>
              <a:off x="9798120" y="5867280"/>
              <a:ext cx="50760" cy="1130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538" name="CustomShape 323"/>
            <p:cNvSpPr/>
            <p:nvPr/>
          </p:nvSpPr>
          <p:spPr>
            <a:xfrm>
              <a:off x="9633960" y="5944320"/>
              <a:ext cx="192600" cy="3636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539" name="CustomShape 324"/>
            <p:cNvSpPr/>
            <p:nvPr/>
          </p:nvSpPr>
          <p:spPr>
            <a:xfrm>
              <a:off x="9804240" y="5868360"/>
              <a:ext cx="47160" cy="11340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540" name="CustomShape 325"/>
            <p:cNvSpPr/>
            <p:nvPr/>
          </p:nvSpPr>
          <p:spPr>
            <a:xfrm>
              <a:off x="9634320" y="5949720"/>
              <a:ext cx="171000" cy="3600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541" name="Group 326"/>
            <p:cNvGrpSpPr/>
            <p:nvPr/>
          </p:nvGrpSpPr>
          <p:grpSpPr>
            <a:xfrm>
              <a:off x="9631440" y="5990760"/>
              <a:ext cx="56520" cy="20520"/>
              <a:chOff x="9631440" y="5990760"/>
              <a:chExt cx="56520" cy="20520"/>
            </a:xfrm>
          </p:grpSpPr>
          <p:sp>
            <p:nvSpPr>
              <p:cNvPr id="542" name="CustomShape 327"/>
              <p:cNvSpPr/>
              <p:nvPr/>
            </p:nvSpPr>
            <p:spPr>
              <a:xfrm>
                <a:off x="9631440" y="5990760"/>
                <a:ext cx="56520" cy="2052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543" name="CustomShape 328"/>
              <p:cNvSpPr/>
              <p:nvPr/>
            </p:nvSpPr>
            <p:spPr>
              <a:xfrm>
                <a:off x="9632520" y="5991120"/>
                <a:ext cx="54360" cy="1908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544" name="CustomShape 329"/>
              <p:cNvSpPr/>
              <p:nvPr/>
            </p:nvSpPr>
            <p:spPr>
              <a:xfrm>
                <a:off x="9636840" y="5999760"/>
                <a:ext cx="17640" cy="432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545" name="CustomShape 330"/>
              <p:cNvSpPr/>
              <p:nvPr/>
            </p:nvSpPr>
            <p:spPr>
              <a:xfrm>
                <a:off x="9636120" y="6003000"/>
                <a:ext cx="12600" cy="180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546" name="CustomShape 331"/>
              <p:cNvSpPr/>
              <p:nvPr/>
            </p:nvSpPr>
            <p:spPr>
              <a:xfrm>
                <a:off x="9653400" y="6004080"/>
                <a:ext cx="17640" cy="468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547" name="CustomShape 332"/>
              <p:cNvSpPr/>
              <p:nvPr/>
            </p:nvSpPr>
            <p:spPr>
              <a:xfrm>
                <a:off x="9652680" y="6007680"/>
                <a:ext cx="12600" cy="180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548" name="CustomShape 333"/>
            <p:cNvSpPr/>
            <p:nvPr/>
          </p:nvSpPr>
          <p:spPr>
            <a:xfrm>
              <a:off x="9732240" y="5994000"/>
              <a:ext cx="68760" cy="4788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549" name="CustomShape 334"/>
            <p:cNvSpPr/>
            <p:nvPr/>
          </p:nvSpPr>
          <p:spPr>
            <a:xfrm>
              <a:off x="9550080" y="5998320"/>
              <a:ext cx="180000" cy="432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550" name="CustomShape 335"/>
            <p:cNvSpPr/>
            <p:nvPr/>
          </p:nvSpPr>
          <p:spPr>
            <a:xfrm>
              <a:off x="9550440" y="5989680"/>
              <a:ext cx="360" cy="684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551" name="CustomShape 336"/>
            <p:cNvSpPr/>
            <p:nvPr/>
          </p:nvSpPr>
          <p:spPr>
            <a:xfrm>
              <a:off x="9550440" y="5951880"/>
              <a:ext cx="82440" cy="3600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552" name="CustomShape 337"/>
            <p:cNvSpPr/>
            <p:nvPr/>
          </p:nvSpPr>
          <p:spPr>
            <a:xfrm>
              <a:off x="9556200" y="5991840"/>
              <a:ext cx="170640" cy="417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553" name="CustomShape 338"/>
            <p:cNvSpPr/>
            <p:nvPr/>
          </p:nvSpPr>
          <p:spPr>
            <a:xfrm flipV="1">
              <a:off x="9729000" y="5986440"/>
              <a:ext cx="68040" cy="432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sp>
        <p:nvSpPr>
          <p:cNvPr id="554" name="CustomShape 339"/>
          <p:cNvSpPr/>
          <p:nvPr/>
        </p:nvSpPr>
        <p:spPr>
          <a:xfrm>
            <a:off x="10153440" y="5636880"/>
            <a:ext cx="31680" cy="3304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55" name="CustomShape 340"/>
          <p:cNvSpPr/>
          <p:nvPr/>
        </p:nvSpPr>
        <p:spPr>
          <a:xfrm>
            <a:off x="10159920" y="5657040"/>
            <a:ext cx="17640" cy="3056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56" name="CustomShape 341"/>
          <p:cNvSpPr/>
          <p:nvPr/>
        </p:nvSpPr>
        <p:spPr>
          <a:xfrm>
            <a:off x="10155600" y="5812920"/>
            <a:ext cx="2916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57" name="CustomShape 342"/>
          <p:cNvSpPr/>
          <p:nvPr/>
        </p:nvSpPr>
        <p:spPr>
          <a:xfrm>
            <a:off x="10026360" y="5674320"/>
            <a:ext cx="69480" cy="4320"/>
          </a:xfrm>
          <a:prstGeom prst="rect">
            <a:avLst/>
          </a:prstGeom>
          <a:solidFill>
            <a:schemeClr val="tx1"/>
          </a:solidFill>
          <a:ln w="9525">
            <a:solidFill>
              <a:schemeClr val="tx1"/>
            </a:solidFill>
            <a:miter/>
          </a:ln>
        </p:spPr>
        <p:style>
          <a:lnRef idx="0"/>
          <a:fillRef idx="0"/>
          <a:effectRef idx="0"/>
          <a:fontRef idx="minor"/>
        </p:style>
      </p:sp>
      <p:grpSp>
        <p:nvGrpSpPr>
          <p:cNvPr id="558" name="Group 343"/>
          <p:cNvGrpSpPr/>
          <p:nvPr/>
        </p:nvGrpSpPr>
        <p:grpSpPr>
          <a:xfrm>
            <a:off x="10091160" y="5670720"/>
            <a:ext cx="66960" cy="19440"/>
            <a:chOff x="10091160" y="5670720"/>
            <a:chExt cx="66960" cy="19440"/>
          </a:xfrm>
        </p:grpSpPr>
        <p:sp>
          <p:nvSpPr>
            <p:cNvPr id="559" name="CustomShape 344"/>
            <p:cNvSpPr/>
            <p:nvPr/>
          </p:nvSpPr>
          <p:spPr>
            <a:xfrm>
              <a:off x="10091160" y="5670720"/>
              <a:ext cx="66960" cy="19440"/>
            </a:xfrm>
            <a:prstGeom prst="roundRect">
              <a:avLst>
                <a:gd name="adj" fmla="val 50000"/>
              </a:avLst>
            </a:prstGeom>
            <a:solidFill>
              <a:schemeClr val="tx1"/>
            </a:solidFill>
            <a:ln w="0">
              <a:noFill/>
            </a:ln>
          </p:spPr>
          <p:style>
            <a:lnRef idx="0"/>
            <a:fillRef idx="0"/>
            <a:effectRef idx="0"/>
            <a:fontRef idx="minor"/>
          </p:style>
        </p:sp>
        <p:sp>
          <p:nvSpPr>
            <p:cNvPr id="560" name="CustomShape 345"/>
            <p:cNvSpPr/>
            <p:nvPr/>
          </p:nvSpPr>
          <p:spPr>
            <a:xfrm>
              <a:off x="10092240" y="5673240"/>
              <a:ext cx="64440" cy="147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61" name="CustomShape 346"/>
          <p:cNvSpPr/>
          <p:nvPr/>
        </p:nvSpPr>
        <p:spPr>
          <a:xfrm>
            <a:off x="10027440" y="5722920"/>
            <a:ext cx="69480" cy="4320"/>
          </a:xfrm>
          <a:prstGeom prst="rect">
            <a:avLst/>
          </a:prstGeom>
          <a:solidFill>
            <a:schemeClr val="tx1"/>
          </a:solidFill>
          <a:ln w="9525">
            <a:solidFill>
              <a:schemeClr val="tx1"/>
            </a:solidFill>
            <a:miter/>
          </a:ln>
        </p:spPr>
        <p:style>
          <a:lnRef idx="0"/>
          <a:fillRef idx="0"/>
          <a:effectRef idx="0"/>
          <a:fontRef idx="minor"/>
        </p:style>
      </p:sp>
      <p:grpSp>
        <p:nvGrpSpPr>
          <p:cNvPr id="562" name="Group 347"/>
          <p:cNvGrpSpPr/>
          <p:nvPr/>
        </p:nvGrpSpPr>
        <p:grpSpPr>
          <a:xfrm>
            <a:off x="10091160" y="5718240"/>
            <a:ext cx="66960" cy="16920"/>
            <a:chOff x="10091160" y="5718240"/>
            <a:chExt cx="66960" cy="16920"/>
          </a:xfrm>
        </p:grpSpPr>
        <p:sp>
          <p:nvSpPr>
            <p:cNvPr id="563" name="CustomShape 348"/>
            <p:cNvSpPr/>
            <p:nvPr/>
          </p:nvSpPr>
          <p:spPr>
            <a:xfrm>
              <a:off x="10091160" y="5718240"/>
              <a:ext cx="66960" cy="16920"/>
            </a:xfrm>
            <a:prstGeom prst="roundRect">
              <a:avLst>
                <a:gd name="adj" fmla="val 50000"/>
              </a:avLst>
            </a:prstGeom>
            <a:solidFill>
              <a:schemeClr val="tx1"/>
            </a:solidFill>
            <a:ln w="0">
              <a:noFill/>
            </a:ln>
          </p:spPr>
          <p:style>
            <a:lnRef idx="0"/>
            <a:fillRef idx="0"/>
            <a:effectRef idx="0"/>
            <a:fontRef idx="minor"/>
          </p:style>
        </p:sp>
        <p:sp>
          <p:nvSpPr>
            <p:cNvPr id="564" name="CustomShape 349"/>
            <p:cNvSpPr/>
            <p:nvPr/>
          </p:nvSpPr>
          <p:spPr>
            <a:xfrm>
              <a:off x="10092240" y="5720400"/>
              <a:ext cx="64440" cy="126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65" name="CustomShape 350"/>
          <p:cNvSpPr/>
          <p:nvPr/>
        </p:nvSpPr>
        <p:spPr>
          <a:xfrm>
            <a:off x="10027440" y="5771160"/>
            <a:ext cx="69480" cy="4320"/>
          </a:xfrm>
          <a:prstGeom prst="rect">
            <a:avLst/>
          </a:prstGeom>
          <a:solidFill>
            <a:schemeClr val="tx1"/>
          </a:solidFill>
          <a:ln w="9525">
            <a:solidFill>
              <a:schemeClr val="tx1"/>
            </a:solidFill>
            <a:miter/>
          </a:ln>
        </p:spPr>
        <p:style>
          <a:lnRef idx="0"/>
          <a:fillRef idx="0"/>
          <a:effectRef idx="0"/>
          <a:fontRef idx="minor"/>
        </p:style>
      </p:sp>
      <p:sp>
        <p:nvSpPr>
          <p:cNvPr id="566" name="CustomShape 351"/>
          <p:cNvSpPr/>
          <p:nvPr/>
        </p:nvSpPr>
        <p:spPr>
          <a:xfrm>
            <a:off x="10028880" y="5815080"/>
            <a:ext cx="69480" cy="4320"/>
          </a:xfrm>
          <a:prstGeom prst="rect">
            <a:avLst/>
          </a:prstGeom>
          <a:solidFill>
            <a:schemeClr val="tx1"/>
          </a:solidFill>
          <a:ln w="9525">
            <a:solidFill>
              <a:schemeClr val="tx1"/>
            </a:solidFill>
            <a:miter/>
          </a:ln>
        </p:spPr>
        <p:style>
          <a:lnRef idx="0"/>
          <a:fillRef idx="0"/>
          <a:effectRef idx="0"/>
          <a:fontRef idx="minor"/>
        </p:style>
      </p:sp>
      <p:grpSp>
        <p:nvGrpSpPr>
          <p:cNvPr id="567" name="Group 352"/>
          <p:cNvGrpSpPr/>
          <p:nvPr/>
        </p:nvGrpSpPr>
        <p:grpSpPr>
          <a:xfrm>
            <a:off x="10089720" y="5813640"/>
            <a:ext cx="66960" cy="16920"/>
            <a:chOff x="10089720" y="5813640"/>
            <a:chExt cx="66960" cy="16920"/>
          </a:xfrm>
        </p:grpSpPr>
        <p:sp>
          <p:nvSpPr>
            <p:cNvPr id="568" name="CustomShape 353"/>
            <p:cNvSpPr/>
            <p:nvPr/>
          </p:nvSpPr>
          <p:spPr>
            <a:xfrm>
              <a:off x="10089720" y="5813640"/>
              <a:ext cx="66960" cy="16920"/>
            </a:xfrm>
            <a:prstGeom prst="roundRect">
              <a:avLst>
                <a:gd name="adj" fmla="val 50000"/>
              </a:avLst>
            </a:prstGeom>
            <a:solidFill>
              <a:schemeClr val="tx1"/>
            </a:solidFill>
            <a:ln w="0">
              <a:noFill/>
            </a:ln>
          </p:spPr>
          <p:style>
            <a:lnRef idx="0"/>
            <a:fillRef idx="0"/>
            <a:effectRef idx="0"/>
            <a:fontRef idx="minor"/>
          </p:style>
        </p:sp>
        <p:sp>
          <p:nvSpPr>
            <p:cNvPr id="569" name="CustomShape 354"/>
            <p:cNvSpPr/>
            <p:nvPr/>
          </p:nvSpPr>
          <p:spPr>
            <a:xfrm>
              <a:off x="10091160" y="5813640"/>
              <a:ext cx="64440" cy="147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0" name="CustomShape 355"/>
          <p:cNvSpPr/>
          <p:nvPr/>
        </p:nvSpPr>
        <p:spPr>
          <a:xfrm>
            <a:off x="10155960" y="5771160"/>
            <a:ext cx="2916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71" name="Group 356"/>
          <p:cNvGrpSpPr/>
          <p:nvPr/>
        </p:nvGrpSpPr>
        <p:grpSpPr>
          <a:xfrm>
            <a:off x="10089720" y="5767560"/>
            <a:ext cx="68400" cy="16920"/>
            <a:chOff x="10089720" y="5767560"/>
            <a:chExt cx="68400" cy="16920"/>
          </a:xfrm>
        </p:grpSpPr>
        <p:sp>
          <p:nvSpPr>
            <p:cNvPr id="572" name="CustomShape 357"/>
            <p:cNvSpPr/>
            <p:nvPr/>
          </p:nvSpPr>
          <p:spPr>
            <a:xfrm>
              <a:off x="10089720" y="5767560"/>
              <a:ext cx="68040" cy="16920"/>
            </a:xfrm>
            <a:prstGeom prst="roundRect">
              <a:avLst>
                <a:gd name="adj" fmla="val 50000"/>
              </a:avLst>
            </a:prstGeom>
            <a:solidFill>
              <a:schemeClr val="tx1"/>
            </a:solidFill>
            <a:ln w="0">
              <a:noFill/>
            </a:ln>
          </p:spPr>
          <p:style>
            <a:lnRef idx="0"/>
            <a:fillRef idx="0"/>
            <a:effectRef idx="0"/>
            <a:fontRef idx="minor"/>
          </p:style>
        </p:sp>
        <p:sp>
          <p:nvSpPr>
            <p:cNvPr id="573" name="CustomShape 358"/>
            <p:cNvSpPr/>
            <p:nvPr/>
          </p:nvSpPr>
          <p:spPr>
            <a:xfrm>
              <a:off x="10091160" y="5770080"/>
              <a:ext cx="66960" cy="126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4" name="CustomShape 359"/>
          <p:cNvSpPr/>
          <p:nvPr/>
        </p:nvSpPr>
        <p:spPr>
          <a:xfrm>
            <a:off x="10150920" y="5636520"/>
            <a:ext cx="5760" cy="33012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575" name="CustomShape 360"/>
          <p:cNvSpPr/>
          <p:nvPr/>
        </p:nvSpPr>
        <p:spPr>
          <a:xfrm>
            <a:off x="10158840" y="5720400"/>
            <a:ext cx="25920" cy="284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76" name="CustomShape 361"/>
          <p:cNvSpPr/>
          <p:nvPr/>
        </p:nvSpPr>
        <p:spPr>
          <a:xfrm>
            <a:off x="10159200" y="5672880"/>
            <a:ext cx="27000" cy="324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77" name="CustomShape 362"/>
          <p:cNvSpPr/>
          <p:nvPr/>
        </p:nvSpPr>
        <p:spPr>
          <a:xfrm>
            <a:off x="10183320" y="5954040"/>
            <a:ext cx="3600" cy="11160"/>
          </a:xfrm>
          <a:prstGeom prst="ellipse">
            <a:avLst/>
          </a:prstGeom>
          <a:solidFill>
            <a:srgbClr val="333333"/>
          </a:solidFill>
          <a:ln w="0">
            <a:noFill/>
          </a:ln>
        </p:spPr>
        <p:style>
          <a:lnRef idx="0"/>
          <a:fillRef idx="0"/>
          <a:effectRef idx="0"/>
          <a:fontRef idx="minor"/>
        </p:style>
      </p:sp>
      <p:sp>
        <p:nvSpPr>
          <p:cNvPr id="578" name="CustomShape 363"/>
          <p:cNvSpPr/>
          <p:nvPr/>
        </p:nvSpPr>
        <p:spPr>
          <a:xfrm>
            <a:off x="10157760" y="5954760"/>
            <a:ext cx="27000" cy="266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79" name="CustomShape 364"/>
          <p:cNvSpPr/>
          <p:nvPr/>
        </p:nvSpPr>
        <p:spPr>
          <a:xfrm>
            <a:off x="10017720" y="5963400"/>
            <a:ext cx="141480" cy="1944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580" name="CustomShape 365"/>
          <p:cNvSpPr/>
          <p:nvPr/>
        </p:nvSpPr>
        <p:spPr>
          <a:xfrm>
            <a:off x="10026360" y="5969160"/>
            <a:ext cx="125640" cy="900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581" name="CustomShape 366"/>
          <p:cNvSpPr/>
          <p:nvPr/>
        </p:nvSpPr>
        <p:spPr>
          <a:xfrm>
            <a:off x="10038240" y="5920920"/>
            <a:ext cx="16560" cy="18000"/>
          </a:xfrm>
          <a:prstGeom prst="ellipse">
            <a:avLst/>
          </a:prstGeom>
          <a:solidFill>
            <a:srgbClr val="33cc33"/>
          </a:solidFill>
          <a:ln w="0">
            <a:noFill/>
          </a:ln>
        </p:spPr>
        <p:style>
          <a:lnRef idx="0"/>
          <a:fillRef idx="0"/>
          <a:effectRef idx="0"/>
          <a:fontRef idx="minor"/>
        </p:style>
      </p:sp>
      <p:sp>
        <p:nvSpPr>
          <p:cNvPr id="582" name="CustomShape 367"/>
          <p:cNvSpPr/>
          <p:nvPr/>
        </p:nvSpPr>
        <p:spPr>
          <a:xfrm>
            <a:off x="10059840" y="5920920"/>
            <a:ext cx="16560" cy="18000"/>
          </a:xfrm>
          <a:prstGeom prst="ellipse">
            <a:avLst/>
          </a:prstGeom>
          <a:solidFill>
            <a:srgbClr val="ff0000"/>
          </a:solidFill>
          <a:ln w="0">
            <a:noFill/>
          </a:ln>
        </p:spPr>
        <p:style>
          <a:lnRef idx="0"/>
          <a:fillRef idx="0"/>
          <a:effectRef idx="0"/>
          <a:fontRef idx="minor"/>
        </p:style>
      </p:sp>
      <p:sp>
        <p:nvSpPr>
          <p:cNvPr id="583" name="CustomShape 368"/>
          <p:cNvSpPr/>
          <p:nvPr/>
        </p:nvSpPr>
        <p:spPr>
          <a:xfrm>
            <a:off x="10080360" y="5920920"/>
            <a:ext cx="16560" cy="18000"/>
          </a:xfrm>
          <a:prstGeom prst="ellipse">
            <a:avLst/>
          </a:prstGeom>
          <a:solidFill>
            <a:srgbClr val="33cc33"/>
          </a:solidFill>
          <a:ln w="0">
            <a:noFill/>
          </a:ln>
        </p:spPr>
        <p:style>
          <a:lnRef idx="0"/>
          <a:fillRef idx="0"/>
          <a:effectRef idx="0"/>
          <a:fontRef idx="minor"/>
        </p:style>
      </p:sp>
      <p:sp>
        <p:nvSpPr>
          <p:cNvPr id="584" name="CustomShape 369"/>
          <p:cNvSpPr/>
          <p:nvPr/>
        </p:nvSpPr>
        <p:spPr>
          <a:xfrm>
            <a:off x="10129320" y="5841360"/>
            <a:ext cx="7200" cy="108000"/>
          </a:xfrm>
          <a:prstGeom prst="rect">
            <a:avLst/>
          </a:prstGeom>
          <a:solidFill>
            <a:srgbClr val="292929"/>
          </a:solidFill>
          <a:ln w="9525">
            <a:solidFill>
              <a:schemeClr val="tx1"/>
            </a:solidFill>
            <a:miter/>
          </a:ln>
        </p:spPr>
        <p:style>
          <a:lnRef idx="0"/>
          <a:fillRef idx="0"/>
          <a:effectRef idx="0"/>
          <a:fontRef idx="minor"/>
        </p:style>
      </p:sp>
      <p:grpSp>
        <p:nvGrpSpPr>
          <p:cNvPr id="585" name="Group 370"/>
          <p:cNvGrpSpPr/>
          <p:nvPr/>
        </p:nvGrpSpPr>
        <p:grpSpPr>
          <a:xfrm>
            <a:off x="7776360" y="5281200"/>
            <a:ext cx="343080" cy="317880"/>
            <a:chOff x="7776360" y="5281200"/>
            <a:chExt cx="343080" cy="317880"/>
          </a:xfrm>
        </p:grpSpPr>
        <p:pic>
          <p:nvPicPr>
            <p:cNvPr id="586" name="Picture 591" descr="desktop_computer_stylized_medium"/>
            <p:cNvPicPr/>
            <p:nvPr/>
          </p:nvPicPr>
          <p:blipFill>
            <a:blip r:embed="rId34"/>
            <a:stretch/>
          </p:blipFill>
          <p:spPr>
            <a:xfrm flipH="1">
              <a:off x="7776360" y="5281200"/>
              <a:ext cx="343080" cy="317880"/>
            </a:xfrm>
            <a:prstGeom prst="rect">
              <a:avLst/>
            </a:prstGeom>
            <a:ln w="0">
              <a:noFill/>
            </a:ln>
          </p:spPr>
        </p:pic>
        <p:sp>
          <p:nvSpPr>
            <p:cNvPr id="587" name="CustomShape 371"/>
            <p:cNvSpPr/>
            <p:nvPr/>
          </p:nvSpPr>
          <p:spPr>
            <a:xfrm flipH="1">
              <a:off x="7919280" y="5311800"/>
              <a:ext cx="160560" cy="1443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588" name="CustomShape 372"/>
          <p:cNvSpPr/>
          <p:nvPr/>
        </p:nvSpPr>
        <p:spPr>
          <a:xfrm>
            <a:off x="6406200" y="1372320"/>
            <a:ext cx="5356800" cy="495216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p:style>
      </p:sp>
      <p:grpSp>
        <p:nvGrpSpPr>
          <p:cNvPr id="589" name="Group 373"/>
          <p:cNvGrpSpPr/>
          <p:nvPr/>
        </p:nvGrpSpPr>
        <p:grpSpPr>
          <a:xfrm>
            <a:off x="7750080" y="1859760"/>
            <a:ext cx="413280" cy="383040"/>
            <a:chOff x="7750080" y="1859760"/>
            <a:chExt cx="413280" cy="383040"/>
          </a:xfrm>
        </p:grpSpPr>
        <p:pic>
          <p:nvPicPr>
            <p:cNvPr id="590" name="Picture 653" descr="iphone_stylized_small"/>
            <p:cNvPicPr/>
            <p:nvPr/>
          </p:nvPicPr>
          <p:blipFill>
            <a:blip r:embed="rId35"/>
            <a:stretch/>
          </p:blipFill>
          <p:spPr>
            <a:xfrm>
              <a:off x="7909560" y="1917000"/>
              <a:ext cx="134280" cy="325800"/>
            </a:xfrm>
            <a:prstGeom prst="rect">
              <a:avLst/>
            </a:prstGeom>
            <a:ln w="0">
              <a:noFill/>
            </a:ln>
          </p:spPr>
        </p:pic>
        <p:pic>
          <p:nvPicPr>
            <p:cNvPr id="591" name="Picture 654" descr="antenna_radiation_stylized"/>
            <p:cNvPicPr/>
            <p:nvPr/>
          </p:nvPicPr>
          <p:blipFill>
            <a:blip r:embed="rId36"/>
            <a:stretch/>
          </p:blipFill>
          <p:spPr>
            <a:xfrm>
              <a:off x="7750080" y="1859760"/>
              <a:ext cx="413280" cy="86400"/>
            </a:xfrm>
            <a:prstGeom prst="rect">
              <a:avLst/>
            </a:prstGeom>
            <a:ln w="0">
              <a:noFill/>
            </a:ln>
          </p:spPr>
        </p:pic>
      </p:grpSp>
      <p:grpSp>
        <p:nvGrpSpPr>
          <p:cNvPr id="592" name="Group 374"/>
          <p:cNvGrpSpPr/>
          <p:nvPr/>
        </p:nvGrpSpPr>
        <p:grpSpPr>
          <a:xfrm>
            <a:off x="10002600" y="5616360"/>
            <a:ext cx="212400" cy="401400"/>
            <a:chOff x="10002600" y="5616360"/>
            <a:chExt cx="212400" cy="401400"/>
          </a:xfrm>
        </p:grpSpPr>
        <p:sp>
          <p:nvSpPr>
            <p:cNvPr id="593" name="CustomShape 375"/>
            <p:cNvSpPr/>
            <p:nvPr/>
          </p:nvSpPr>
          <p:spPr>
            <a:xfrm>
              <a:off x="10172520" y="5617080"/>
              <a:ext cx="40320" cy="3826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94" name="CustomShape 376"/>
            <p:cNvSpPr/>
            <p:nvPr/>
          </p:nvSpPr>
          <p:spPr>
            <a:xfrm>
              <a:off x="10013040" y="5616360"/>
              <a:ext cx="155160" cy="3826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95" name="CustomShape 377"/>
            <p:cNvSpPr/>
            <p:nvPr/>
          </p:nvSpPr>
          <p:spPr>
            <a:xfrm>
              <a:off x="10180800" y="5640120"/>
              <a:ext cx="23040" cy="35388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96" name="CustomShape 378"/>
            <p:cNvSpPr/>
            <p:nvPr/>
          </p:nvSpPr>
          <p:spPr>
            <a:xfrm>
              <a:off x="10175040" y="5820480"/>
              <a:ext cx="37080" cy="295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97" name="CustomShape 379"/>
            <p:cNvSpPr/>
            <p:nvPr/>
          </p:nvSpPr>
          <p:spPr>
            <a:xfrm>
              <a:off x="10013040" y="5660280"/>
              <a:ext cx="87840" cy="5400"/>
            </a:xfrm>
            <a:prstGeom prst="rect">
              <a:avLst/>
            </a:prstGeom>
            <a:solidFill>
              <a:schemeClr val="tx1"/>
            </a:solidFill>
            <a:ln w="9525">
              <a:solidFill>
                <a:schemeClr val="tx1"/>
              </a:solidFill>
              <a:miter/>
            </a:ln>
          </p:spPr>
          <p:style>
            <a:lnRef idx="0"/>
            <a:fillRef idx="0"/>
            <a:effectRef idx="0"/>
            <a:fontRef idx="minor"/>
          </p:style>
        </p:sp>
        <p:grpSp>
          <p:nvGrpSpPr>
            <p:cNvPr id="598" name="Group 380"/>
            <p:cNvGrpSpPr/>
            <p:nvPr/>
          </p:nvGrpSpPr>
          <p:grpSpPr>
            <a:xfrm>
              <a:off x="10094400" y="5656320"/>
              <a:ext cx="84600" cy="22680"/>
              <a:chOff x="10094400" y="5656320"/>
              <a:chExt cx="84600" cy="22680"/>
            </a:xfrm>
          </p:grpSpPr>
          <p:sp>
            <p:nvSpPr>
              <p:cNvPr id="599" name="CustomShape 381"/>
              <p:cNvSpPr/>
              <p:nvPr/>
            </p:nvSpPr>
            <p:spPr>
              <a:xfrm>
                <a:off x="10094400" y="5656320"/>
                <a:ext cx="84600" cy="22680"/>
              </a:xfrm>
              <a:prstGeom prst="roundRect">
                <a:avLst>
                  <a:gd name="adj" fmla="val 50000"/>
                </a:avLst>
              </a:prstGeom>
              <a:solidFill>
                <a:schemeClr val="tx1"/>
              </a:solidFill>
              <a:ln w="0">
                <a:noFill/>
              </a:ln>
            </p:spPr>
            <p:style>
              <a:lnRef idx="0"/>
              <a:fillRef idx="0"/>
              <a:effectRef idx="0"/>
              <a:fontRef idx="minor"/>
            </p:style>
          </p:sp>
          <p:sp>
            <p:nvSpPr>
              <p:cNvPr id="600" name="CustomShape 382"/>
              <p:cNvSpPr/>
              <p:nvPr/>
            </p:nvSpPr>
            <p:spPr>
              <a:xfrm>
                <a:off x="10095840" y="5658840"/>
                <a:ext cx="81720" cy="176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01" name="CustomShape 383"/>
            <p:cNvSpPr/>
            <p:nvPr/>
          </p:nvSpPr>
          <p:spPr>
            <a:xfrm>
              <a:off x="10014480" y="5716440"/>
              <a:ext cx="87840" cy="5400"/>
            </a:xfrm>
            <a:prstGeom prst="rect">
              <a:avLst/>
            </a:prstGeom>
            <a:solidFill>
              <a:schemeClr val="tx1"/>
            </a:solidFill>
            <a:ln w="9525">
              <a:solidFill>
                <a:schemeClr val="tx1"/>
              </a:solidFill>
              <a:miter/>
            </a:ln>
          </p:spPr>
          <p:style>
            <a:lnRef idx="0"/>
            <a:fillRef idx="0"/>
            <a:effectRef idx="0"/>
            <a:fontRef idx="minor"/>
          </p:style>
        </p:sp>
        <p:grpSp>
          <p:nvGrpSpPr>
            <p:cNvPr id="602" name="Group 384"/>
            <p:cNvGrpSpPr/>
            <p:nvPr/>
          </p:nvGrpSpPr>
          <p:grpSpPr>
            <a:xfrm>
              <a:off x="10094040" y="5711040"/>
              <a:ext cx="84600" cy="20160"/>
              <a:chOff x="10094040" y="5711040"/>
              <a:chExt cx="84600" cy="20160"/>
            </a:xfrm>
          </p:grpSpPr>
          <p:sp>
            <p:nvSpPr>
              <p:cNvPr id="603" name="CustomShape 385"/>
              <p:cNvSpPr/>
              <p:nvPr/>
            </p:nvSpPr>
            <p:spPr>
              <a:xfrm>
                <a:off x="10094040" y="5711040"/>
                <a:ext cx="84600" cy="20160"/>
              </a:xfrm>
              <a:prstGeom prst="roundRect">
                <a:avLst>
                  <a:gd name="adj" fmla="val 50000"/>
                </a:avLst>
              </a:prstGeom>
              <a:solidFill>
                <a:schemeClr val="tx1"/>
              </a:solidFill>
              <a:ln w="0">
                <a:noFill/>
              </a:ln>
            </p:spPr>
            <p:style>
              <a:lnRef idx="0"/>
              <a:fillRef idx="0"/>
              <a:effectRef idx="0"/>
              <a:fontRef idx="minor"/>
            </p:style>
          </p:sp>
          <p:sp>
            <p:nvSpPr>
              <p:cNvPr id="604" name="CustomShape 386"/>
              <p:cNvSpPr/>
              <p:nvPr/>
            </p:nvSpPr>
            <p:spPr>
              <a:xfrm>
                <a:off x="10095840" y="5713920"/>
                <a:ext cx="81720" cy="147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05" name="CustomShape 387"/>
            <p:cNvSpPr/>
            <p:nvPr/>
          </p:nvSpPr>
          <p:spPr>
            <a:xfrm>
              <a:off x="10014480" y="5772240"/>
              <a:ext cx="87840" cy="5400"/>
            </a:xfrm>
            <a:prstGeom prst="rect">
              <a:avLst/>
            </a:prstGeom>
            <a:solidFill>
              <a:schemeClr val="tx1"/>
            </a:solidFill>
            <a:ln w="9525">
              <a:solidFill>
                <a:schemeClr val="tx1"/>
              </a:solidFill>
              <a:miter/>
            </a:ln>
          </p:spPr>
          <p:style>
            <a:lnRef idx="0"/>
            <a:fillRef idx="0"/>
            <a:effectRef idx="0"/>
            <a:fontRef idx="minor"/>
          </p:style>
        </p:sp>
        <p:sp>
          <p:nvSpPr>
            <p:cNvPr id="606" name="CustomShape 388"/>
            <p:cNvSpPr/>
            <p:nvPr/>
          </p:nvSpPr>
          <p:spPr>
            <a:xfrm>
              <a:off x="10015920" y="5823000"/>
              <a:ext cx="87840" cy="5400"/>
            </a:xfrm>
            <a:prstGeom prst="rect">
              <a:avLst/>
            </a:prstGeom>
            <a:solidFill>
              <a:schemeClr val="tx1"/>
            </a:solidFill>
            <a:ln w="9525">
              <a:solidFill>
                <a:schemeClr val="tx1"/>
              </a:solidFill>
              <a:miter/>
            </a:ln>
          </p:spPr>
          <p:style>
            <a:lnRef idx="0"/>
            <a:fillRef idx="0"/>
            <a:effectRef idx="0"/>
            <a:fontRef idx="minor"/>
          </p:style>
        </p:sp>
        <p:grpSp>
          <p:nvGrpSpPr>
            <p:cNvPr id="607" name="Group 389"/>
            <p:cNvGrpSpPr/>
            <p:nvPr/>
          </p:nvGrpSpPr>
          <p:grpSpPr>
            <a:xfrm>
              <a:off x="10092600" y="5821560"/>
              <a:ext cx="84600" cy="20160"/>
              <a:chOff x="10092600" y="5821560"/>
              <a:chExt cx="84600" cy="20160"/>
            </a:xfrm>
          </p:grpSpPr>
          <p:sp>
            <p:nvSpPr>
              <p:cNvPr id="608" name="CustomShape 390"/>
              <p:cNvSpPr/>
              <p:nvPr/>
            </p:nvSpPr>
            <p:spPr>
              <a:xfrm>
                <a:off x="10092600" y="5821560"/>
                <a:ext cx="84600" cy="20160"/>
              </a:xfrm>
              <a:prstGeom prst="roundRect">
                <a:avLst>
                  <a:gd name="adj" fmla="val 50000"/>
                </a:avLst>
              </a:prstGeom>
              <a:solidFill>
                <a:schemeClr val="tx1"/>
              </a:solidFill>
              <a:ln w="0">
                <a:noFill/>
              </a:ln>
            </p:spPr>
            <p:style>
              <a:lnRef idx="0"/>
              <a:fillRef idx="0"/>
              <a:effectRef idx="0"/>
              <a:fontRef idx="minor"/>
            </p:style>
          </p:sp>
          <p:sp>
            <p:nvSpPr>
              <p:cNvPr id="609" name="CustomShape 391"/>
              <p:cNvSpPr/>
              <p:nvPr/>
            </p:nvSpPr>
            <p:spPr>
              <a:xfrm>
                <a:off x="10094040" y="5821560"/>
                <a:ext cx="81720" cy="172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0" name="CustomShape 392"/>
            <p:cNvSpPr/>
            <p:nvPr/>
          </p:nvSpPr>
          <p:spPr>
            <a:xfrm>
              <a:off x="10175760" y="5772240"/>
              <a:ext cx="37080" cy="291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11" name="Group 393"/>
            <p:cNvGrpSpPr/>
            <p:nvPr/>
          </p:nvGrpSpPr>
          <p:grpSpPr>
            <a:xfrm>
              <a:off x="10092600" y="5768280"/>
              <a:ext cx="86040" cy="20160"/>
              <a:chOff x="10092600" y="5768280"/>
              <a:chExt cx="86040" cy="20160"/>
            </a:xfrm>
          </p:grpSpPr>
          <p:sp>
            <p:nvSpPr>
              <p:cNvPr id="612" name="CustomShape 394"/>
              <p:cNvSpPr/>
              <p:nvPr/>
            </p:nvSpPr>
            <p:spPr>
              <a:xfrm>
                <a:off x="10092600" y="5768280"/>
                <a:ext cx="86040" cy="20160"/>
              </a:xfrm>
              <a:prstGeom prst="roundRect">
                <a:avLst>
                  <a:gd name="adj" fmla="val 50000"/>
                </a:avLst>
              </a:prstGeom>
              <a:solidFill>
                <a:schemeClr val="tx1"/>
              </a:solidFill>
              <a:ln w="0">
                <a:noFill/>
              </a:ln>
            </p:spPr>
            <p:style>
              <a:lnRef idx="0"/>
              <a:fillRef idx="0"/>
              <a:effectRef idx="0"/>
              <a:fontRef idx="minor"/>
            </p:style>
          </p:sp>
          <p:sp>
            <p:nvSpPr>
              <p:cNvPr id="613" name="CustomShape 395"/>
              <p:cNvSpPr/>
              <p:nvPr/>
            </p:nvSpPr>
            <p:spPr>
              <a:xfrm>
                <a:off x="10094040" y="5771160"/>
                <a:ext cx="84600" cy="147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4" name="CustomShape 396"/>
            <p:cNvSpPr/>
            <p:nvPr/>
          </p:nvSpPr>
          <p:spPr>
            <a:xfrm>
              <a:off x="10169280" y="5616360"/>
              <a:ext cx="7920" cy="38268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15" name="CustomShape 397"/>
            <p:cNvSpPr/>
            <p:nvPr/>
          </p:nvSpPr>
          <p:spPr>
            <a:xfrm>
              <a:off x="10179360" y="5713920"/>
              <a:ext cx="33120" cy="334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6" name="CustomShape 398"/>
            <p:cNvSpPr/>
            <p:nvPr/>
          </p:nvSpPr>
          <p:spPr>
            <a:xfrm>
              <a:off x="10179720" y="5658840"/>
              <a:ext cx="34200" cy="378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7" name="CustomShape 399"/>
            <p:cNvSpPr/>
            <p:nvPr/>
          </p:nvSpPr>
          <p:spPr>
            <a:xfrm>
              <a:off x="10209960" y="5984280"/>
              <a:ext cx="5040" cy="13320"/>
            </a:xfrm>
            <a:prstGeom prst="ellipse">
              <a:avLst/>
            </a:prstGeom>
            <a:solidFill>
              <a:srgbClr val="333333"/>
            </a:solidFill>
            <a:ln w="0">
              <a:noFill/>
            </a:ln>
          </p:spPr>
          <p:style>
            <a:lnRef idx="0"/>
            <a:fillRef idx="0"/>
            <a:effectRef idx="0"/>
            <a:fontRef idx="minor"/>
          </p:style>
        </p:sp>
        <p:sp>
          <p:nvSpPr>
            <p:cNvPr id="618" name="CustomShape 400"/>
            <p:cNvSpPr/>
            <p:nvPr/>
          </p:nvSpPr>
          <p:spPr>
            <a:xfrm>
              <a:off x="10177920" y="5984640"/>
              <a:ext cx="34560" cy="313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19" name="CustomShape 401"/>
            <p:cNvSpPr/>
            <p:nvPr/>
          </p:nvSpPr>
          <p:spPr>
            <a:xfrm>
              <a:off x="10002600" y="5995080"/>
              <a:ext cx="177840" cy="2268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20" name="CustomShape 402"/>
            <p:cNvSpPr/>
            <p:nvPr/>
          </p:nvSpPr>
          <p:spPr>
            <a:xfrm>
              <a:off x="10013040" y="6001560"/>
              <a:ext cx="158400" cy="1080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21" name="CustomShape 403"/>
            <p:cNvSpPr/>
            <p:nvPr/>
          </p:nvSpPr>
          <p:spPr>
            <a:xfrm>
              <a:off x="10028160" y="5945760"/>
              <a:ext cx="21600" cy="21240"/>
            </a:xfrm>
            <a:prstGeom prst="ellipse">
              <a:avLst/>
            </a:prstGeom>
            <a:solidFill>
              <a:srgbClr val="33cc33"/>
            </a:solidFill>
            <a:ln w="0">
              <a:noFill/>
            </a:ln>
          </p:spPr>
          <p:style>
            <a:lnRef idx="0"/>
            <a:fillRef idx="0"/>
            <a:effectRef idx="0"/>
            <a:fontRef idx="minor"/>
          </p:style>
        </p:sp>
        <p:sp>
          <p:nvSpPr>
            <p:cNvPr id="622" name="CustomShape 404"/>
            <p:cNvSpPr/>
            <p:nvPr/>
          </p:nvSpPr>
          <p:spPr>
            <a:xfrm>
              <a:off x="10055160" y="5945760"/>
              <a:ext cx="21600" cy="21240"/>
            </a:xfrm>
            <a:prstGeom prst="ellipse">
              <a:avLst/>
            </a:prstGeom>
            <a:solidFill>
              <a:srgbClr val="ff0000"/>
            </a:solidFill>
            <a:ln w="0">
              <a:noFill/>
            </a:ln>
          </p:spPr>
          <p:style>
            <a:lnRef idx="0"/>
            <a:fillRef idx="0"/>
            <a:effectRef idx="0"/>
            <a:fontRef idx="minor"/>
          </p:style>
        </p:sp>
        <p:sp>
          <p:nvSpPr>
            <p:cNvPr id="623" name="CustomShape 405"/>
            <p:cNvSpPr/>
            <p:nvPr/>
          </p:nvSpPr>
          <p:spPr>
            <a:xfrm>
              <a:off x="10080720" y="5945760"/>
              <a:ext cx="21600" cy="21240"/>
            </a:xfrm>
            <a:prstGeom prst="ellipse">
              <a:avLst/>
            </a:prstGeom>
            <a:solidFill>
              <a:srgbClr val="33cc33"/>
            </a:solidFill>
            <a:ln w="0">
              <a:noFill/>
            </a:ln>
          </p:spPr>
          <p:style>
            <a:lnRef idx="0"/>
            <a:fillRef idx="0"/>
            <a:effectRef idx="0"/>
            <a:fontRef idx="minor"/>
          </p:style>
        </p:sp>
        <p:sp>
          <p:nvSpPr>
            <p:cNvPr id="624" name="CustomShape 406"/>
            <p:cNvSpPr/>
            <p:nvPr/>
          </p:nvSpPr>
          <p:spPr>
            <a:xfrm>
              <a:off x="10142280" y="5853600"/>
              <a:ext cx="9720" cy="125280"/>
            </a:xfrm>
            <a:prstGeom prst="rect">
              <a:avLst/>
            </a:prstGeom>
            <a:solidFill>
              <a:srgbClr val="292929"/>
            </a:solidFill>
            <a:ln w="9525">
              <a:solidFill>
                <a:schemeClr val="tx1"/>
              </a:solidFill>
              <a:miter/>
            </a:ln>
          </p:spPr>
          <p:style>
            <a:lnRef idx="0"/>
            <a:fillRef idx="0"/>
            <a:effectRef idx="0"/>
            <a:fontRef idx="minor"/>
          </p:style>
        </p:sp>
      </p:grpSp>
      <p:grpSp>
        <p:nvGrpSpPr>
          <p:cNvPr id="625" name="Group 407"/>
          <p:cNvGrpSpPr/>
          <p:nvPr/>
        </p:nvGrpSpPr>
        <p:grpSpPr>
          <a:xfrm>
            <a:off x="7680240" y="1137960"/>
            <a:ext cx="3486600" cy="4924440"/>
            <a:chOff x="7680240" y="1137960"/>
            <a:chExt cx="3486600" cy="4924440"/>
          </a:xfrm>
        </p:grpSpPr>
        <p:sp>
          <p:nvSpPr>
            <p:cNvPr id="626" name="CustomShape 408"/>
            <p:cNvSpPr/>
            <p:nvPr/>
          </p:nvSpPr>
          <p:spPr>
            <a:xfrm>
              <a:off x="8005680" y="1190880"/>
              <a:ext cx="302400" cy="940320"/>
            </a:xfrm>
            <a:custGeom>
              <a:avLst/>
              <a:gdLst/>
              <a:ahLst/>
              <a:rect l="l" t="t" r="r" b="b"/>
              <a:pathLst>
                <a:path w="192" h="594">
                  <a:moveTo>
                    <a:pt x="0" y="594"/>
                  </a:moveTo>
                  <a:lnTo>
                    <a:pt x="192" y="0"/>
                  </a:lnTo>
                  <a:lnTo>
                    <a:pt x="192" y="515"/>
                  </a:lnTo>
                  <a:lnTo>
                    <a:pt x="0" y="594"/>
                  </a:lnTo>
                  <a:close/>
                </a:path>
              </a:pathLst>
            </a:custGeom>
            <a:gradFill rotWithShape="0">
              <a:gsLst>
                <a:gs pos="0">
                  <a:srgbClr val="ffffff"/>
                </a:gs>
                <a:gs pos="100000">
                  <a:srgbClr val="cc0000"/>
                </a:gs>
              </a:gsLst>
              <a:lin ang="0"/>
            </a:gradFill>
            <a:ln w="0">
              <a:noFill/>
            </a:ln>
          </p:spPr>
          <p:style>
            <a:lnRef idx="0"/>
            <a:fillRef idx="0"/>
            <a:effectRef idx="0"/>
            <a:fontRef idx="minor"/>
          </p:style>
        </p:sp>
        <p:sp>
          <p:nvSpPr>
            <p:cNvPr id="627" name="CustomShape 409"/>
            <p:cNvSpPr/>
            <p:nvPr/>
          </p:nvSpPr>
          <p:spPr>
            <a:xfrm>
              <a:off x="10104480" y="4775400"/>
              <a:ext cx="302400" cy="940320"/>
            </a:xfrm>
            <a:custGeom>
              <a:avLst/>
              <a:gdLst/>
              <a:ahLst/>
              <a:rect l="l" t="t" r="r" b="b"/>
              <a:pathLst>
                <a:path w="192" h="594">
                  <a:moveTo>
                    <a:pt x="0" y="594"/>
                  </a:moveTo>
                  <a:lnTo>
                    <a:pt x="192" y="0"/>
                  </a:lnTo>
                  <a:lnTo>
                    <a:pt x="192" y="515"/>
                  </a:lnTo>
                  <a:lnTo>
                    <a:pt x="0" y="594"/>
                  </a:lnTo>
                  <a:close/>
                </a:path>
              </a:pathLst>
            </a:custGeom>
            <a:gradFill rotWithShape="0">
              <a:gsLst>
                <a:gs pos="0">
                  <a:srgbClr val="ffffff"/>
                </a:gs>
                <a:gs pos="100000">
                  <a:srgbClr val="cc0000"/>
                </a:gs>
              </a:gsLst>
              <a:lin ang="0"/>
            </a:gradFill>
            <a:ln w="0">
              <a:noFill/>
            </a:ln>
          </p:spPr>
          <p:style>
            <a:lnRef idx="0"/>
            <a:fillRef idx="0"/>
            <a:effectRef idx="0"/>
            <a:fontRef idx="minor"/>
          </p:style>
        </p:sp>
        <p:grpSp>
          <p:nvGrpSpPr>
            <p:cNvPr id="628" name="Group 410"/>
            <p:cNvGrpSpPr/>
            <p:nvPr/>
          </p:nvGrpSpPr>
          <p:grpSpPr>
            <a:xfrm>
              <a:off x="7680240" y="1137960"/>
              <a:ext cx="3486600" cy="4924440"/>
              <a:chOff x="7680240" y="1137960"/>
              <a:chExt cx="3486600" cy="4924440"/>
            </a:xfrm>
          </p:grpSpPr>
          <p:sp>
            <p:nvSpPr>
              <p:cNvPr id="629" name="CustomShape 411"/>
              <p:cNvSpPr/>
              <p:nvPr/>
            </p:nvSpPr>
            <p:spPr>
              <a:xfrm>
                <a:off x="7680240" y="1814040"/>
                <a:ext cx="609840" cy="5076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p:style>
          </p:sp>
          <p:sp>
            <p:nvSpPr>
              <p:cNvPr id="630" name="CustomShape 412"/>
              <p:cNvSpPr/>
              <p:nvPr/>
            </p:nvSpPr>
            <p:spPr>
              <a:xfrm>
                <a:off x="9823320" y="5554800"/>
                <a:ext cx="609840" cy="5076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p:style>
          </p:sp>
          <p:grpSp>
            <p:nvGrpSpPr>
              <p:cNvPr id="631" name="Group 413"/>
              <p:cNvGrpSpPr/>
              <p:nvPr/>
            </p:nvGrpSpPr>
            <p:grpSpPr>
              <a:xfrm>
                <a:off x="10288800" y="4743000"/>
                <a:ext cx="878040" cy="859320"/>
                <a:chOff x="10288800" y="4743000"/>
                <a:chExt cx="878040" cy="859320"/>
              </a:xfrm>
            </p:grpSpPr>
            <p:grpSp>
              <p:nvGrpSpPr>
                <p:cNvPr id="632" name="Group 414"/>
                <p:cNvGrpSpPr/>
                <p:nvPr/>
              </p:nvGrpSpPr>
              <p:grpSpPr>
                <a:xfrm>
                  <a:off x="10288800" y="5274000"/>
                  <a:ext cx="174600" cy="328320"/>
                  <a:chOff x="10288800" y="5274000"/>
                  <a:chExt cx="174600" cy="328320"/>
                </a:xfrm>
              </p:grpSpPr>
              <p:sp>
                <p:nvSpPr>
                  <p:cNvPr id="633" name="CustomShape 415"/>
                  <p:cNvSpPr/>
                  <p:nvPr/>
                </p:nvSpPr>
                <p:spPr>
                  <a:xfrm>
                    <a:off x="10429200" y="5274360"/>
                    <a:ext cx="32760" cy="3132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34" name="CustomShape 416"/>
                  <p:cNvSpPr/>
                  <p:nvPr/>
                </p:nvSpPr>
                <p:spPr>
                  <a:xfrm>
                    <a:off x="10297440" y="5274000"/>
                    <a:ext cx="127440" cy="3128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35" name="CustomShape 417"/>
                  <p:cNvSpPr/>
                  <p:nvPr/>
                </p:nvSpPr>
                <p:spPr>
                  <a:xfrm>
                    <a:off x="10435680" y="5293440"/>
                    <a:ext cx="18360" cy="2894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36" name="CustomShape 418"/>
                  <p:cNvSpPr/>
                  <p:nvPr/>
                </p:nvSpPr>
                <p:spPr>
                  <a:xfrm>
                    <a:off x="10431000" y="5441040"/>
                    <a:ext cx="30240" cy="23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37" name="CustomShape 419"/>
                  <p:cNvSpPr/>
                  <p:nvPr/>
                </p:nvSpPr>
                <p:spPr>
                  <a:xfrm>
                    <a:off x="10297440" y="5310000"/>
                    <a:ext cx="72000" cy="3960"/>
                  </a:xfrm>
                  <a:prstGeom prst="rect">
                    <a:avLst/>
                  </a:prstGeom>
                  <a:solidFill>
                    <a:schemeClr val="tx1"/>
                  </a:solidFill>
                  <a:ln w="9525">
                    <a:solidFill>
                      <a:schemeClr val="tx1"/>
                    </a:solidFill>
                    <a:miter/>
                  </a:ln>
                </p:spPr>
                <p:style>
                  <a:lnRef idx="0"/>
                  <a:fillRef idx="0"/>
                  <a:effectRef idx="0"/>
                  <a:fontRef idx="minor"/>
                </p:style>
              </p:sp>
              <p:grpSp>
                <p:nvGrpSpPr>
                  <p:cNvPr id="638" name="Group 420"/>
                  <p:cNvGrpSpPr/>
                  <p:nvPr/>
                </p:nvGrpSpPr>
                <p:grpSpPr>
                  <a:xfrm>
                    <a:off x="10364400" y="5306760"/>
                    <a:ext cx="69480" cy="18360"/>
                    <a:chOff x="10364400" y="5306760"/>
                    <a:chExt cx="69480" cy="18360"/>
                  </a:xfrm>
                </p:grpSpPr>
                <p:sp>
                  <p:nvSpPr>
                    <p:cNvPr id="639" name="CustomShape 421"/>
                    <p:cNvSpPr/>
                    <p:nvPr/>
                  </p:nvSpPr>
                  <p:spPr>
                    <a:xfrm>
                      <a:off x="10364400" y="5306760"/>
                      <a:ext cx="69480" cy="18360"/>
                    </a:xfrm>
                    <a:prstGeom prst="roundRect">
                      <a:avLst>
                        <a:gd name="adj" fmla="val 50000"/>
                      </a:avLst>
                    </a:prstGeom>
                    <a:solidFill>
                      <a:schemeClr val="tx1"/>
                    </a:solidFill>
                    <a:ln w="0">
                      <a:noFill/>
                    </a:ln>
                  </p:spPr>
                  <p:style>
                    <a:lnRef idx="0"/>
                    <a:fillRef idx="0"/>
                    <a:effectRef idx="0"/>
                    <a:fontRef idx="minor"/>
                  </p:style>
                </p:sp>
                <p:sp>
                  <p:nvSpPr>
                    <p:cNvPr id="640" name="CustomShape 422"/>
                    <p:cNvSpPr/>
                    <p:nvPr/>
                  </p:nvSpPr>
                  <p:spPr>
                    <a:xfrm>
                      <a:off x="10365840" y="5308920"/>
                      <a:ext cx="6696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41" name="CustomShape 423"/>
                  <p:cNvSpPr/>
                  <p:nvPr/>
                </p:nvSpPr>
                <p:spPr>
                  <a:xfrm>
                    <a:off x="10298880" y="5355720"/>
                    <a:ext cx="72000" cy="3960"/>
                  </a:xfrm>
                  <a:prstGeom prst="rect">
                    <a:avLst/>
                  </a:prstGeom>
                  <a:solidFill>
                    <a:schemeClr val="tx1"/>
                  </a:solidFill>
                  <a:ln w="9525">
                    <a:solidFill>
                      <a:schemeClr val="tx1"/>
                    </a:solidFill>
                    <a:miter/>
                  </a:ln>
                </p:spPr>
                <p:style>
                  <a:lnRef idx="0"/>
                  <a:fillRef idx="0"/>
                  <a:effectRef idx="0"/>
                  <a:fontRef idx="minor"/>
                </p:style>
              </p:sp>
              <p:grpSp>
                <p:nvGrpSpPr>
                  <p:cNvPr id="642" name="Group 424"/>
                  <p:cNvGrpSpPr/>
                  <p:nvPr/>
                </p:nvGrpSpPr>
                <p:grpSpPr>
                  <a:xfrm>
                    <a:off x="10364400" y="5351400"/>
                    <a:ext cx="69480" cy="15840"/>
                    <a:chOff x="10364400" y="5351400"/>
                    <a:chExt cx="69480" cy="15840"/>
                  </a:xfrm>
                </p:grpSpPr>
                <p:sp>
                  <p:nvSpPr>
                    <p:cNvPr id="643" name="CustomShape 425"/>
                    <p:cNvSpPr/>
                    <p:nvPr/>
                  </p:nvSpPr>
                  <p:spPr>
                    <a:xfrm>
                      <a:off x="10364400" y="5351400"/>
                      <a:ext cx="69480" cy="15840"/>
                    </a:xfrm>
                    <a:prstGeom prst="roundRect">
                      <a:avLst>
                        <a:gd name="adj" fmla="val 50000"/>
                      </a:avLst>
                    </a:prstGeom>
                    <a:solidFill>
                      <a:schemeClr val="tx1"/>
                    </a:solidFill>
                    <a:ln w="0">
                      <a:noFill/>
                    </a:ln>
                  </p:spPr>
                  <p:style>
                    <a:lnRef idx="0"/>
                    <a:fillRef idx="0"/>
                    <a:effectRef idx="0"/>
                    <a:fontRef idx="minor"/>
                  </p:style>
                </p:sp>
                <p:sp>
                  <p:nvSpPr>
                    <p:cNvPr id="644" name="CustomShape 426"/>
                    <p:cNvSpPr/>
                    <p:nvPr/>
                  </p:nvSpPr>
                  <p:spPr>
                    <a:xfrm>
                      <a:off x="10365840" y="5353560"/>
                      <a:ext cx="66960" cy="118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45" name="CustomShape 427"/>
                  <p:cNvSpPr/>
                  <p:nvPr/>
                </p:nvSpPr>
                <p:spPr>
                  <a:xfrm>
                    <a:off x="10298880" y="5401800"/>
                    <a:ext cx="72000" cy="3960"/>
                  </a:xfrm>
                  <a:prstGeom prst="rect">
                    <a:avLst/>
                  </a:prstGeom>
                  <a:solidFill>
                    <a:schemeClr val="tx1"/>
                  </a:solidFill>
                  <a:ln w="9525">
                    <a:solidFill>
                      <a:schemeClr val="tx1"/>
                    </a:solidFill>
                    <a:miter/>
                  </a:ln>
                </p:spPr>
                <p:style>
                  <a:lnRef idx="0"/>
                  <a:fillRef idx="0"/>
                  <a:effectRef idx="0"/>
                  <a:fontRef idx="minor"/>
                </p:style>
              </p:sp>
              <p:sp>
                <p:nvSpPr>
                  <p:cNvPr id="646" name="CustomShape 428"/>
                  <p:cNvSpPr/>
                  <p:nvPr/>
                </p:nvSpPr>
                <p:spPr>
                  <a:xfrm>
                    <a:off x="10299960" y="5443200"/>
                    <a:ext cx="72000" cy="3960"/>
                  </a:xfrm>
                  <a:prstGeom prst="rect">
                    <a:avLst/>
                  </a:prstGeom>
                  <a:solidFill>
                    <a:schemeClr val="tx1"/>
                  </a:solidFill>
                  <a:ln w="9525">
                    <a:solidFill>
                      <a:schemeClr val="tx1"/>
                    </a:solidFill>
                    <a:miter/>
                  </a:ln>
                </p:spPr>
                <p:style>
                  <a:lnRef idx="0"/>
                  <a:fillRef idx="0"/>
                  <a:effectRef idx="0"/>
                  <a:fontRef idx="minor"/>
                </p:style>
              </p:sp>
              <p:grpSp>
                <p:nvGrpSpPr>
                  <p:cNvPr id="647" name="Group 429"/>
                  <p:cNvGrpSpPr/>
                  <p:nvPr/>
                </p:nvGrpSpPr>
                <p:grpSpPr>
                  <a:xfrm>
                    <a:off x="10363320" y="5442120"/>
                    <a:ext cx="69480" cy="16200"/>
                    <a:chOff x="10363320" y="5442120"/>
                    <a:chExt cx="69480" cy="16200"/>
                  </a:xfrm>
                </p:grpSpPr>
                <p:sp>
                  <p:nvSpPr>
                    <p:cNvPr id="648" name="CustomShape 430"/>
                    <p:cNvSpPr/>
                    <p:nvPr/>
                  </p:nvSpPr>
                  <p:spPr>
                    <a:xfrm>
                      <a:off x="10363320" y="5442120"/>
                      <a:ext cx="69480" cy="16200"/>
                    </a:xfrm>
                    <a:prstGeom prst="roundRect">
                      <a:avLst>
                        <a:gd name="adj" fmla="val 50000"/>
                      </a:avLst>
                    </a:prstGeom>
                    <a:solidFill>
                      <a:schemeClr val="tx1"/>
                    </a:solidFill>
                    <a:ln w="0">
                      <a:noFill/>
                    </a:ln>
                  </p:spPr>
                  <p:style>
                    <a:lnRef idx="0"/>
                    <a:fillRef idx="0"/>
                    <a:effectRef idx="0"/>
                    <a:fontRef idx="minor"/>
                  </p:style>
                </p:sp>
                <p:sp>
                  <p:nvSpPr>
                    <p:cNvPr id="649" name="CustomShape 431"/>
                    <p:cNvSpPr/>
                    <p:nvPr/>
                  </p:nvSpPr>
                  <p:spPr>
                    <a:xfrm>
                      <a:off x="10364400" y="5442120"/>
                      <a:ext cx="66960" cy="13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50" name="CustomShape 432"/>
                  <p:cNvSpPr/>
                  <p:nvPr/>
                </p:nvSpPr>
                <p:spPr>
                  <a:xfrm>
                    <a:off x="10431720" y="5401800"/>
                    <a:ext cx="30240" cy="23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51" name="Group 433"/>
                  <p:cNvGrpSpPr/>
                  <p:nvPr/>
                </p:nvGrpSpPr>
                <p:grpSpPr>
                  <a:xfrm>
                    <a:off x="10363320" y="5398200"/>
                    <a:ext cx="70560" cy="15840"/>
                    <a:chOff x="10363320" y="5398200"/>
                    <a:chExt cx="70560" cy="15840"/>
                  </a:xfrm>
                </p:grpSpPr>
                <p:sp>
                  <p:nvSpPr>
                    <p:cNvPr id="652" name="CustomShape 434"/>
                    <p:cNvSpPr/>
                    <p:nvPr/>
                  </p:nvSpPr>
                  <p:spPr>
                    <a:xfrm>
                      <a:off x="10363320" y="5398200"/>
                      <a:ext cx="70560" cy="15840"/>
                    </a:xfrm>
                    <a:prstGeom prst="roundRect">
                      <a:avLst>
                        <a:gd name="adj" fmla="val 50000"/>
                      </a:avLst>
                    </a:prstGeom>
                    <a:solidFill>
                      <a:schemeClr val="tx1"/>
                    </a:solidFill>
                    <a:ln w="0">
                      <a:noFill/>
                    </a:ln>
                  </p:spPr>
                  <p:style>
                    <a:lnRef idx="0"/>
                    <a:fillRef idx="0"/>
                    <a:effectRef idx="0"/>
                    <a:fontRef idx="minor"/>
                  </p:style>
                </p:sp>
                <p:sp>
                  <p:nvSpPr>
                    <p:cNvPr id="653" name="CustomShape 435"/>
                    <p:cNvSpPr/>
                    <p:nvPr/>
                  </p:nvSpPr>
                  <p:spPr>
                    <a:xfrm>
                      <a:off x="10364400" y="5400720"/>
                      <a:ext cx="69480" cy="118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54" name="CustomShape 436"/>
                  <p:cNvSpPr/>
                  <p:nvPr/>
                </p:nvSpPr>
                <p:spPr>
                  <a:xfrm>
                    <a:off x="10426320" y="5274000"/>
                    <a:ext cx="6120" cy="31284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55" name="CustomShape 437"/>
                  <p:cNvSpPr/>
                  <p:nvPr/>
                </p:nvSpPr>
                <p:spPr>
                  <a:xfrm>
                    <a:off x="10434600" y="5353920"/>
                    <a:ext cx="27000" cy="270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56" name="CustomShape 438"/>
                  <p:cNvSpPr/>
                  <p:nvPr/>
                </p:nvSpPr>
                <p:spPr>
                  <a:xfrm>
                    <a:off x="10434960" y="5308560"/>
                    <a:ext cx="27720" cy="306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57" name="CustomShape 439"/>
                  <p:cNvSpPr/>
                  <p:nvPr/>
                </p:nvSpPr>
                <p:spPr>
                  <a:xfrm>
                    <a:off x="10459800" y="5575320"/>
                    <a:ext cx="3600" cy="10440"/>
                  </a:xfrm>
                  <a:prstGeom prst="ellipse">
                    <a:avLst/>
                  </a:prstGeom>
                  <a:solidFill>
                    <a:srgbClr val="333333"/>
                  </a:solidFill>
                  <a:ln w="0">
                    <a:noFill/>
                  </a:ln>
                </p:spPr>
                <p:style>
                  <a:lnRef idx="0"/>
                  <a:fillRef idx="0"/>
                  <a:effectRef idx="0"/>
                  <a:fontRef idx="minor"/>
                </p:style>
              </p:sp>
              <p:sp>
                <p:nvSpPr>
                  <p:cNvPr id="658" name="CustomShape 440"/>
                  <p:cNvSpPr/>
                  <p:nvPr/>
                </p:nvSpPr>
                <p:spPr>
                  <a:xfrm>
                    <a:off x="10433520" y="5575680"/>
                    <a:ext cx="28080" cy="252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59" name="CustomShape 441"/>
                  <p:cNvSpPr/>
                  <p:nvPr/>
                </p:nvSpPr>
                <p:spPr>
                  <a:xfrm>
                    <a:off x="10288800" y="5583960"/>
                    <a:ext cx="146160" cy="1836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60" name="CustomShape 442"/>
                  <p:cNvSpPr/>
                  <p:nvPr/>
                </p:nvSpPr>
                <p:spPr>
                  <a:xfrm>
                    <a:off x="10297440" y="5589360"/>
                    <a:ext cx="129960" cy="828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61" name="CustomShape 443"/>
                  <p:cNvSpPr/>
                  <p:nvPr/>
                </p:nvSpPr>
                <p:spPr>
                  <a:xfrm>
                    <a:off x="10310040" y="5543640"/>
                    <a:ext cx="17280" cy="16920"/>
                  </a:xfrm>
                  <a:prstGeom prst="ellipse">
                    <a:avLst/>
                  </a:prstGeom>
                  <a:solidFill>
                    <a:srgbClr val="33cc33"/>
                  </a:solidFill>
                  <a:ln w="0">
                    <a:noFill/>
                  </a:ln>
                </p:spPr>
                <p:style>
                  <a:lnRef idx="0"/>
                  <a:fillRef idx="0"/>
                  <a:effectRef idx="0"/>
                  <a:fontRef idx="minor"/>
                </p:style>
              </p:sp>
              <p:sp>
                <p:nvSpPr>
                  <p:cNvPr id="662" name="CustomShape 444"/>
                  <p:cNvSpPr/>
                  <p:nvPr/>
                </p:nvSpPr>
                <p:spPr>
                  <a:xfrm>
                    <a:off x="10332360" y="5543640"/>
                    <a:ext cx="17280" cy="16920"/>
                  </a:xfrm>
                  <a:prstGeom prst="ellipse">
                    <a:avLst/>
                  </a:prstGeom>
                  <a:solidFill>
                    <a:srgbClr val="ff0000"/>
                  </a:solidFill>
                  <a:ln w="0">
                    <a:noFill/>
                  </a:ln>
                </p:spPr>
                <p:style>
                  <a:lnRef idx="0"/>
                  <a:fillRef idx="0"/>
                  <a:effectRef idx="0"/>
                  <a:fontRef idx="minor"/>
                </p:style>
              </p:sp>
              <p:sp>
                <p:nvSpPr>
                  <p:cNvPr id="663" name="CustomShape 445"/>
                  <p:cNvSpPr/>
                  <p:nvPr/>
                </p:nvSpPr>
                <p:spPr>
                  <a:xfrm>
                    <a:off x="10353240" y="5543640"/>
                    <a:ext cx="17280" cy="16920"/>
                  </a:xfrm>
                  <a:prstGeom prst="ellipse">
                    <a:avLst/>
                  </a:prstGeom>
                  <a:solidFill>
                    <a:srgbClr val="33cc33"/>
                  </a:solidFill>
                  <a:ln w="0">
                    <a:noFill/>
                  </a:ln>
                </p:spPr>
                <p:style>
                  <a:lnRef idx="0"/>
                  <a:fillRef idx="0"/>
                  <a:effectRef idx="0"/>
                  <a:fontRef idx="minor"/>
                </p:style>
              </p:sp>
              <p:sp>
                <p:nvSpPr>
                  <p:cNvPr id="664" name="CustomShape 446"/>
                  <p:cNvSpPr/>
                  <p:nvPr/>
                </p:nvSpPr>
                <p:spPr>
                  <a:xfrm>
                    <a:off x="10404360" y="5468400"/>
                    <a:ext cx="7560" cy="102240"/>
                  </a:xfrm>
                  <a:prstGeom prst="rect">
                    <a:avLst/>
                  </a:prstGeom>
                  <a:solidFill>
                    <a:srgbClr val="292929"/>
                  </a:solidFill>
                  <a:ln w="9525">
                    <a:solidFill>
                      <a:schemeClr val="tx1"/>
                    </a:solidFill>
                    <a:miter/>
                  </a:ln>
                </p:spPr>
                <p:style>
                  <a:lnRef idx="0"/>
                  <a:fillRef idx="0"/>
                  <a:effectRef idx="0"/>
                  <a:fontRef idx="minor"/>
                </p:style>
              </p:sp>
            </p:grpSp>
            <p:sp>
              <p:nvSpPr>
                <p:cNvPr id="665" name="CustomShape 447"/>
                <p:cNvSpPr/>
                <p:nvPr/>
              </p:nvSpPr>
              <p:spPr>
                <a:xfrm>
                  <a:off x="10452240" y="4753080"/>
                  <a:ext cx="673920" cy="773640"/>
                </a:xfrm>
                <a:prstGeom prst="rect">
                  <a:avLst/>
                </a:prstGeom>
                <a:solidFill>
                  <a:srgbClr val="0000a8"/>
                </a:solidFill>
                <a:ln w="0">
                  <a:noFill/>
                </a:ln>
              </p:spPr>
              <p:style>
                <a:lnRef idx="0"/>
                <a:fillRef idx="0"/>
                <a:effectRef idx="0"/>
                <a:fontRef idx="minor"/>
              </p:style>
            </p:sp>
            <p:sp>
              <p:nvSpPr>
                <p:cNvPr id="666" name="CustomShape 448"/>
                <p:cNvSpPr/>
                <p:nvPr/>
              </p:nvSpPr>
              <p:spPr>
                <a:xfrm>
                  <a:off x="10418760" y="4776840"/>
                  <a:ext cx="687960" cy="797760"/>
                </a:xfrm>
                <a:prstGeom prst="rect">
                  <a:avLst/>
                </a:prstGeom>
                <a:solidFill>
                  <a:schemeClr val="bg1"/>
                </a:solidFill>
                <a:ln w="12700">
                  <a:solidFill>
                    <a:schemeClr val="tx1"/>
                  </a:solidFill>
                  <a:miter/>
                </a:ln>
              </p:spPr>
              <p:style>
                <a:lnRef idx="0"/>
                <a:fillRef idx="0"/>
                <a:effectRef idx="0"/>
                <a:fontRef idx="minor"/>
              </p:style>
            </p:sp>
            <p:sp>
              <p:nvSpPr>
                <p:cNvPr id="667" name="CustomShape 449"/>
                <p:cNvSpPr/>
                <p:nvPr/>
              </p:nvSpPr>
              <p:spPr>
                <a:xfrm>
                  <a:off x="10425960" y="4930560"/>
                  <a:ext cx="673920" cy="184320"/>
                </a:xfrm>
                <a:prstGeom prst="rect">
                  <a:avLst/>
                </a:prstGeom>
                <a:solidFill>
                  <a:srgbClr val="cc0000"/>
                </a:solidFill>
                <a:ln w="0">
                  <a:noFill/>
                </a:ln>
              </p:spPr>
              <p:style>
                <a:lnRef idx="0"/>
                <a:fillRef idx="0"/>
                <a:effectRef idx="0"/>
                <a:fontRef idx="minor"/>
              </p:style>
            </p:sp>
            <p:sp>
              <p:nvSpPr>
                <p:cNvPr id="668" name="CustomShape 450"/>
                <p:cNvSpPr/>
                <p:nvPr/>
              </p:nvSpPr>
              <p:spPr>
                <a:xfrm>
                  <a:off x="10355040" y="4743000"/>
                  <a:ext cx="811800" cy="8510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000000"/>
                      </a:solidFill>
                      <a:latin typeface="Arial"/>
                      <a:ea typeface="ＭＳ Ｐゴシック"/>
                    </a:rPr>
                    <a:t>application</a:t>
                  </a:r>
                  <a:endParaRPr b="0" lang="en-US" sz="1000" spc="-1" strike="noStrike">
                    <a:latin typeface="Arial"/>
                  </a:endParaRPr>
                </a:p>
                <a:p>
                  <a:pPr algn="ctr">
                    <a:lnSpc>
                      <a:spcPct val="100000"/>
                    </a:lnSpc>
                    <a:tabLst>
                      <a:tab algn="l" pos="0"/>
                    </a:tabLst>
                  </a:pPr>
                  <a:r>
                    <a:rPr b="0" lang="en-US" sz="1000" spc="-1" strike="noStrike">
                      <a:solidFill>
                        <a:srgbClr val="ffffff"/>
                      </a:solidFill>
                      <a:latin typeface="Arial"/>
                      <a:ea typeface="ＭＳ Ｐゴシック"/>
                    </a:rPr>
                    <a:t>transport</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Arial"/>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Arial"/>
                      <a:ea typeface="ＭＳ Ｐゴシック"/>
                    </a:rPr>
                    <a:t>data 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Arial"/>
                      <a:ea typeface="ＭＳ Ｐゴシック"/>
                    </a:rPr>
                    <a:t>physical</a:t>
                  </a:r>
                  <a:endParaRPr b="0" lang="en-US" sz="1000" spc="-1" strike="noStrike">
                    <a:latin typeface="Arial"/>
                  </a:endParaRPr>
                </a:p>
              </p:txBody>
            </p:sp>
            <p:sp>
              <p:nvSpPr>
                <p:cNvPr id="669" name="Line 451"/>
                <p:cNvSpPr/>
                <p:nvPr/>
              </p:nvSpPr>
              <p:spPr>
                <a:xfrm>
                  <a:off x="10418040" y="5119200"/>
                  <a:ext cx="690480" cy="4680"/>
                </a:xfrm>
                <a:prstGeom prst="line">
                  <a:avLst/>
                </a:prstGeom>
                <a:ln w="12700">
                  <a:solidFill>
                    <a:schemeClr val="tx1"/>
                  </a:solidFill>
                  <a:round/>
                </a:ln>
              </p:spPr>
              <p:style>
                <a:lnRef idx="0"/>
                <a:fillRef idx="0"/>
                <a:effectRef idx="0"/>
                <a:fontRef idx="minor"/>
              </p:style>
            </p:sp>
            <p:sp>
              <p:nvSpPr>
                <p:cNvPr id="670" name="Line 452"/>
                <p:cNvSpPr/>
                <p:nvPr/>
              </p:nvSpPr>
              <p:spPr>
                <a:xfrm>
                  <a:off x="10427400" y="5257440"/>
                  <a:ext cx="690480" cy="4680"/>
                </a:xfrm>
                <a:prstGeom prst="line">
                  <a:avLst/>
                </a:prstGeom>
                <a:ln w="12700">
                  <a:solidFill>
                    <a:schemeClr val="tx1"/>
                  </a:solidFill>
                  <a:round/>
                </a:ln>
              </p:spPr>
              <p:style>
                <a:lnRef idx="0"/>
                <a:fillRef idx="0"/>
                <a:effectRef idx="0"/>
                <a:fontRef idx="minor"/>
              </p:style>
            </p:sp>
            <p:sp>
              <p:nvSpPr>
                <p:cNvPr id="671" name="Line 453"/>
                <p:cNvSpPr/>
                <p:nvPr/>
              </p:nvSpPr>
              <p:spPr>
                <a:xfrm>
                  <a:off x="10427400" y="5395320"/>
                  <a:ext cx="690480" cy="5040"/>
                </a:xfrm>
                <a:prstGeom prst="line">
                  <a:avLst/>
                </a:prstGeom>
                <a:ln w="12700">
                  <a:solidFill>
                    <a:schemeClr val="tx1"/>
                  </a:solidFill>
                  <a:round/>
                </a:ln>
              </p:spPr>
              <p:style>
                <a:lnRef idx="0"/>
                <a:fillRef idx="0"/>
                <a:effectRef idx="0"/>
                <a:fontRef idx="minor"/>
              </p:style>
            </p:sp>
          </p:grpSp>
          <p:grpSp>
            <p:nvGrpSpPr>
              <p:cNvPr id="672" name="Group 454"/>
              <p:cNvGrpSpPr/>
              <p:nvPr/>
            </p:nvGrpSpPr>
            <p:grpSpPr>
              <a:xfrm>
                <a:off x="8252640" y="1137960"/>
                <a:ext cx="811800" cy="851040"/>
                <a:chOff x="8252640" y="1137960"/>
                <a:chExt cx="811800" cy="851040"/>
              </a:xfrm>
            </p:grpSpPr>
            <p:sp>
              <p:nvSpPr>
                <p:cNvPr id="673" name="CustomShape 455"/>
                <p:cNvSpPr/>
                <p:nvPr/>
              </p:nvSpPr>
              <p:spPr>
                <a:xfrm>
                  <a:off x="8349840" y="1148040"/>
                  <a:ext cx="673920" cy="773640"/>
                </a:xfrm>
                <a:prstGeom prst="rect">
                  <a:avLst/>
                </a:prstGeom>
                <a:solidFill>
                  <a:srgbClr val="0000a8"/>
                </a:solidFill>
                <a:ln w="0">
                  <a:noFill/>
                </a:ln>
              </p:spPr>
              <p:style>
                <a:lnRef idx="0"/>
                <a:fillRef idx="0"/>
                <a:effectRef idx="0"/>
                <a:fontRef idx="minor"/>
              </p:style>
            </p:sp>
            <p:sp>
              <p:nvSpPr>
                <p:cNvPr id="674" name="CustomShape 456"/>
                <p:cNvSpPr/>
                <p:nvPr/>
              </p:nvSpPr>
              <p:spPr>
                <a:xfrm>
                  <a:off x="8316360" y="1171800"/>
                  <a:ext cx="687960" cy="797760"/>
                </a:xfrm>
                <a:prstGeom prst="rect">
                  <a:avLst/>
                </a:prstGeom>
                <a:solidFill>
                  <a:schemeClr val="bg1"/>
                </a:solidFill>
                <a:ln w="12700">
                  <a:solidFill>
                    <a:schemeClr val="tx1"/>
                  </a:solidFill>
                  <a:miter/>
                </a:ln>
              </p:spPr>
              <p:style>
                <a:lnRef idx="0"/>
                <a:fillRef idx="0"/>
                <a:effectRef idx="0"/>
                <a:fontRef idx="minor"/>
              </p:style>
            </p:sp>
            <p:sp>
              <p:nvSpPr>
                <p:cNvPr id="675" name="CustomShape 457"/>
                <p:cNvSpPr/>
                <p:nvPr/>
              </p:nvSpPr>
              <p:spPr>
                <a:xfrm>
                  <a:off x="8323560" y="1325520"/>
                  <a:ext cx="673920" cy="184320"/>
                </a:xfrm>
                <a:prstGeom prst="rect">
                  <a:avLst/>
                </a:prstGeom>
                <a:solidFill>
                  <a:srgbClr val="cc0000"/>
                </a:solidFill>
                <a:ln w="0">
                  <a:noFill/>
                </a:ln>
              </p:spPr>
              <p:style>
                <a:lnRef idx="0"/>
                <a:fillRef idx="0"/>
                <a:effectRef idx="0"/>
                <a:fontRef idx="minor"/>
              </p:style>
            </p:sp>
            <p:sp>
              <p:nvSpPr>
                <p:cNvPr id="676" name="CustomShape 458"/>
                <p:cNvSpPr/>
                <p:nvPr/>
              </p:nvSpPr>
              <p:spPr>
                <a:xfrm>
                  <a:off x="8252640" y="1137960"/>
                  <a:ext cx="811800" cy="8510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000000"/>
                      </a:solidFill>
                      <a:latin typeface="Arial"/>
                      <a:ea typeface="ＭＳ Ｐゴシック"/>
                    </a:rPr>
                    <a:t>application</a:t>
                  </a:r>
                  <a:endParaRPr b="0" lang="en-US" sz="1000" spc="-1" strike="noStrike">
                    <a:latin typeface="Arial"/>
                  </a:endParaRPr>
                </a:p>
                <a:p>
                  <a:pPr algn="ctr">
                    <a:lnSpc>
                      <a:spcPct val="100000"/>
                    </a:lnSpc>
                    <a:tabLst>
                      <a:tab algn="l" pos="0"/>
                    </a:tabLst>
                  </a:pPr>
                  <a:r>
                    <a:rPr b="0" lang="en-US" sz="1000" spc="-1" strike="noStrike">
                      <a:solidFill>
                        <a:srgbClr val="ffffff"/>
                      </a:solidFill>
                      <a:latin typeface="Arial"/>
                      <a:ea typeface="ＭＳ Ｐゴシック"/>
                    </a:rPr>
                    <a:t>transport</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Arial"/>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Arial"/>
                      <a:ea typeface="ＭＳ Ｐゴシック"/>
                    </a:rPr>
                    <a:t>data 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Arial"/>
                      <a:ea typeface="ＭＳ Ｐゴシック"/>
                    </a:rPr>
                    <a:t>physical</a:t>
                  </a:r>
                  <a:endParaRPr b="0" lang="en-US" sz="1000" spc="-1" strike="noStrike">
                    <a:latin typeface="Arial"/>
                  </a:endParaRPr>
                </a:p>
              </p:txBody>
            </p:sp>
            <p:sp>
              <p:nvSpPr>
                <p:cNvPr id="677" name="Line 459"/>
                <p:cNvSpPr/>
                <p:nvPr/>
              </p:nvSpPr>
              <p:spPr>
                <a:xfrm>
                  <a:off x="8316000" y="1513080"/>
                  <a:ext cx="690480" cy="4680"/>
                </a:xfrm>
                <a:prstGeom prst="line">
                  <a:avLst/>
                </a:prstGeom>
                <a:ln w="12700">
                  <a:solidFill>
                    <a:schemeClr val="tx1"/>
                  </a:solidFill>
                  <a:round/>
                </a:ln>
              </p:spPr>
              <p:style>
                <a:lnRef idx="0"/>
                <a:fillRef idx="0"/>
                <a:effectRef idx="0"/>
                <a:fontRef idx="minor"/>
              </p:style>
            </p:sp>
            <p:sp>
              <p:nvSpPr>
                <p:cNvPr id="678" name="Line 460"/>
                <p:cNvSpPr/>
                <p:nvPr/>
              </p:nvSpPr>
              <p:spPr>
                <a:xfrm>
                  <a:off x="8325360" y="1651320"/>
                  <a:ext cx="690480" cy="4680"/>
                </a:xfrm>
                <a:prstGeom prst="line">
                  <a:avLst/>
                </a:prstGeom>
                <a:ln w="12700">
                  <a:solidFill>
                    <a:schemeClr val="tx1"/>
                  </a:solidFill>
                  <a:round/>
                </a:ln>
              </p:spPr>
              <p:style>
                <a:lnRef idx="0"/>
                <a:fillRef idx="0"/>
                <a:effectRef idx="0"/>
                <a:fontRef idx="minor"/>
              </p:style>
            </p:sp>
            <p:sp>
              <p:nvSpPr>
                <p:cNvPr id="679" name="Line 461"/>
                <p:cNvSpPr/>
                <p:nvPr/>
              </p:nvSpPr>
              <p:spPr>
                <a:xfrm>
                  <a:off x="8325360" y="1789200"/>
                  <a:ext cx="690480" cy="4680"/>
                </a:xfrm>
                <a:prstGeom prst="line">
                  <a:avLst/>
                </a:prstGeom>
                <a:ln w="12700">
                  <a:solidFill>
                    <a:schemeClr val="tx1"/>
                  </a:solidFill>
                  <a:round/>
                </a:ln>
              </p:spPr>
              <p:style>
                <a:lnRef idx="0"/>
                <a:fillRef idx="0"/>
                <a:effectRef idx="0"/>
                <a:fontRef idx="minor"/>
              </p:style>
            </p:sp>
          </p:grpSp>
          <p:sp>
            <p:nvSpPr>
              <p:cNvPr id="680" name="CustomShape 462"/>
              <p:cNvSpPr/>
              <p:nvPr/>
            </p:nvSpPr>
            <p:spPr>
              <a:xfrm rot="19889400">
                <a:off x="9541800" y="1269720"/>
                <a:ext cx="623880" cy="3835800"/>
              </a:xfrm>
              <a:prstGeom prst="upDownArrow">
                <a:avLst>
                  <a:gd name="adj1" fmla="val 50000"/>
                  <a:gd name="adj2"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681" name="CustomShape 463"/>
              <p:cNvSpPr/>
              <p:nvPr/>
            </p:nvSpPr>
            <p:spPr>
              <a:xfrm rot="3706800">
                <a:off x="8656200" y="3101760"/>
                <a:ext cx="2519280" cy="363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ffffff"/>
                    </a:solidFill>
                    <a:latin typeface="Calibri"/>
                    <a:ea typeface="DejaVu Sans"/>
                  </a:rPr>
                  <a:t>logical end-end transport</a:t>
                </a:r>
                <a:endParaRPr b="0" lang="en-US" sz="1800" spc="-1" strike="noStrike">
                  <a:latin typeface="Arial"/>
                </a:endParaRPr>
              </a:p>
            </p:txBody>
          </p:sp>
        </p:grpSp>
      </p:grpSp>
      <p:sp>
        <p:nvSpPr>
          <p:cNvPr id="682" name="CustomShape 464"/>
          <p:cNvSpPr/>
          <p:nvPr/>
        </p:nvSpPr>
        <p:spPr>
          <a:xfrm>
            <a:off x="684720" y="2787480"/>
            <a:ext cx="5813280" cy="232524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buClr>
                <a:srgbClr val="0000a3"/>
              </a:buClr>
              <a:buFont typeface="Wingdings" charset="2"/>
              <a:buChar char=""/>
            </a:pPr>
            <a:r>
              <a:rPr b="0" lang="en-US" sz="2800" spc="-1" strike="noStrike">
                <a:solidFill>
                  <a:srgbClr val="000000"/>
                </a:solidFill>
                <a:latin typeface="Calibri"/>
                <a:ea typeface="DejaVu Sans"/>
              </a:rPr>
              <a:t>transport protocols actions in end systems:</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DejaVu Sans"/>
              </a:rPr>
              <a:t>sender: breaks application messages into </a:t>
            </a:r>
            <a:r>
              <a:rPr b="0" i="1" lang="en-US" sz="2400" spc="-1" strike="noStrike">
                <a:solidFill>
                  <a:srgbClr val="cc0000"/>
                </a:solidFill>
                <a:latin typeface="Calibri"/>
                <a:ea typeface="DejaVu Sans"/>
              </a:rPr>
              <a:t>segments</a:t>
            </a:r>
            <a:r>
              <a:rPr b="0" lang="en-US" sz="2400" spc="-1" strike="noStrike">
                <a:solidFill>
                  <a:srgbClr val="000000"/>
                </a:solidFill>
                <a:latin typeface="Calibri"/>
                <a:ea typeface="DejaVu Sans"/>
              </a:rPr>
              <a:t>, passes to  network layer</a:t>
            </a:r>
            <a:endParaRPr b="0" lang="en-US" sz="24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DejaVu Sans"/>
              </a:rPr>
              <a:t>receiver: reassembles segments into messages, passes to application layer</a:t>
            </a:r>
            <a:endParaRPr b="0" lang="en-US" sz="2400" spc="-1" strike="noStrike">
              <a:latin typeface="Arial"/>
            </a:endParaRPr>
          </a:p>
        </p:txBody>
      </p:sp>
      <p:sp>
        <p:nvSpPr>
          <p:cNvPr id="683" name="CustomShape 465"/>
          <p:cNvSpPr/>
          <p:nvPr/>
        </p:nvSpPr>
        <p:spPr>
          <a:xfrm>
            <a:off x="681120" y="5164920"/>
            <a:ext cx="5813280" cy="144612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buClr>
                <a:srgbClr val="0000a3"/>
              </a:buClr>
              <a:buFont typeface="Wingdings" charset="2"/>
              <a:buChar char=""/>
            </a:pPr>
            <a:r>
              <a:rPr b="0" lang="en-US" sz="2800" spc="-1" strike="noStrike">
                <a:solidFill>
                  <a:srgbClr val="000000"/>
                </a:solidFill>
                <a:latin typeface="Calibri"/>
                <a:ea typeface="DejaVu Sans"/>
              </a:rPr>
              <a:t>two transport protocols available to Internet applications</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DejaVu Sans"/>
              </a:rPr>
              <a:t>TCP, UDP</a:t>
            </a:r>
            <a:endParaRPr b="0" lang="en-US" sz="2400" spc="-1" strike="noStrike">
              <a:latin typeface="Arial"/>
            </a:endParaRPr>
          </a:p>
        </p:txBody>
      </p:sp>
      <p:sp>
        <p:nvSpPr>
          <p:cNvPr id="684" name="CustomShape 466"/>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04BCD2E7-E529-49FC-B1FF-A93BBA8AA38C}" type="slidenum">
              <a:rPr b="0" lang="en-US" sz="1100" spc="-1" strike="noStrike">
                <a:solidFill>
                  <a:srgbClr val="404040"/>
                </a:solidFill>
                <a:latin typeface="Calibri"/>
                <a:ea typeface="DejaVu Sans"/>
              </a:rPr>
              <a:t>5</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9">
                                  <p:stCondLst>
                                    <p:cond delay="0"/>
                                  </p:stCondLst>
                                  <p:childTnLst>
                                    <p:set>
                                      <p:cBhvr>
                                        <p:cTn id="6" dur="1" fill="hold">
                                          <p:stCondLst>
                                            <p:cond delay="0"/>
                                          </p:stCondLst>
                                        </p:cTn>
                                        <p:tgtEl>
                                          <p:spTgt spid="625"/>
                                        </p:tgtEl>
                                        <p:attrNameLst>
                                          <p:attrName>style.visibility</p:attrName>
                                        </p:attrNameLst>
                                      </p:cBhvr>
                                      <p:to>
                                        <p:strVal val="visible"/>
                                      </p:to>
                                    </p:set>
                                    <p:animEffect filter="dissolve" transition="in">
                                      <p:cBhvr additive="repl">
                                        <p:cTn id="7" dur="500"/>
                                        <p:tgtEl>
                                          <p:spTgt spid="625"/>
                                        </p:tgtEl>
                                      </p:cBhvr>
                                    </p:animEffect>
                                  </p:childTnLst>
                                </p:cTn>
                              </p:par>
                              <p:par>
                                <p:cTn id="8" nodeType="withEffect" fill="hold" presetClass="entr" presetID="9">
                                  <p:stCondLst>
                                    <p:cond delay="0"/>
                                  </p:stCondLst>
                                  <p:childTnLst>
                                    <p:set>
                                      <p:cBhvr>
                                        <p:cTn id="9" dur="1" fill="hold">
                                          <p:stCondLst>
                                            <p:cond delay="0"/>
                                          </p:stCondLst>
                                        </p:cTn>
                                        <p:tgtEl>
                                          <p:spTgt spid="588"/>
                                        </p:tgtEl>
                                        <p:attrNameLst>
                                          <p:attrName>style.visibility</p:attrName>
                                        </p:attrNameLst>
                                      </p:cBhvr>
                                      <p:to>
                                        <p:strVal val="visible"/>
                                      </p:to>
                                    </p:set>
                                    <p:animEffect filter="dissolve" transition="in">
                                      <p:cBhvr additive="repl">
                                        <p:cTn id="10" dur="500"/>
                                        <p:tgtEl>
                                          <p:spTgt spid="588"/>
                                        </p:tgtEl>
                                      </p:cBhvr>
                                    </p:animEffec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9">
                                  <p:stCondLst>
                                    <p:cond delay="0"/>
                                  </p:stCondLst>
                                  <p:childTnLst>
                                    <p:set>
                                      <p:cBhvr>
                                        <p:cTn id="14" dur="1" fill="hold">
                                          <p:stCondLst>
                                            <p:cond delay="0"/>
                                          </p:stCondLst>
                                        </p:cTn>
                                        <p:tgtEl>
                                          <p:spTgt spid="682"/>
                                        </p:tgtEl>
                                        <p:attrNameLst>
                                          <p:attrName>style.visibility</p:attrName>
                                        </p:attrNameLst>
                                      </p:cBhvr>
                                      <p:to>
                                        <p:strVal val="visible"/>
                                      </p:to>
                                    </p:set>
                                    <p:animEffect filter="dissolve" transition="in">
                                      <p:cBhvr additive="repl">
                                        <p:cTn id="15" dur="500"/>
                                        <p:tgtEl>
                                          <p:spTgt spid="682"/>
                                        </p:tgtEl>
                                      </p:cBhvr>
                                    </p:animEffect>
                                  </p:childTnLst>
                                </p:cTn>
                              </p:par>
                            </p:childTnLst>
                          </p:cTn>
                        </p:par>
                      </p:childTnLst>
                    </p:cTn>
                  </p:par>
                  <p:par>
                    <p:cTn id="16" fill="hold">
                      <p:stCondLst>
                        <p:cond delay="indefinite"/>
                      </p:stCondLst>
                      <p:childTnLst>
                        <p:par>
                          <p:cTn id="17" fill="hold">
                            <p:stCondLst>
                              <p:cond delay="0"/>
                            </p:stCondLst>
                            <p:childTnLst>
                              <p:par>
                                <p:cTn id="18" nodeType="clickEffect" fill="hold" presetClass="entr" presetID="9">
                                  <p:stCondLst>
                                    <p:cond delay="0"/>
                                  </p:stCondLst>
                                  <p:childTnLst>
                                    <p:set>
                                      <p:cBhvr>
                                        <p:cTn id="19" dur="1" fill="hold">
                                          <p:stCondLst>
                                            <p:cond delay="0"/>
                                          </p:stCondLst>
                                        </p:cTn>
                                        <p:tgtEl>
                                          <p:spTgt spid="683"/>
                                        </p:tgtEl>
                                        <p:attrNameLst>
                                          <p:attrName>style.visibility</p:attrName>
                                        </p:attrNameLst>
                                      </p:cBhvr>
                                      <p:to>
                                        <p:strVal val="visible"/>
                                      </p:to>
                                    </p:set>
                                    <p:animEffect filter="dissolve" transition="in">
                                      <p:cBhvr additive="repl">
                                        <p:cTn id="20" dur="500"/>
                                        <p:tgtEl>
                                          <p:spTgt spid="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8"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rdt2.0: corrupted packet scenario</a:t>
            </a:r>
            <a:endParaRPr b="0" lang="en-US" sz="4800" spc="-1" strike="noStrike">
              <a:latin typeface="Arial"/>
            </a:endParaRPr>
          </a:p>
        </p:txBody>
      </p:sp>
      <p:sp>
        <p:nvSpPr>
          <p:cNvPr id="3449" name="CustomShape 2"/>
          <p:cNvSpPr/>
          <p:nvPr/>
        </p:nvSpPr>
        <p:spPr>
          <a:xfrm>
            <a:off x="2448360" y="2349720"/>
            <a:ext cx="983160" cy="959400"/>
          </a:xfrm>
          <a:prstGeom prst="ellipse">
            <a:avLst/>
          </a:prstGeom>
          <a:solidFill>
            <a:srgbClr val="ffffff"/>
          </a:solidFill>
          <a:ln w="19050">
            <a:solidFill>
              <a:srgbClr val="000000"/>
            </a:solidFill>
            <a:round/>
          </a:ln>
        </p:spPr>
        <p:style>
          <a:lnRef idx="0"/>
          <a:fillRef idx="0"/>
          <a:effectRef idx="0"/>
          <a:fontRef idx="minor"/>
        </p:style>
      </p:sp>
      <p:sp>
        <p:nvSpPr>
          <p:cNvPr id="3450" name="CustomShape 3"/>
          <p:cNvSpPr/>
          <p:nvPr/>
        </p:nvSpPr>
        <p:spPr>
          <a:xfrm>
            <a:off x="2346840" y="2433960"/>
            <a:ext cx="119772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600" spc="-1" strike="noStrike">
                <a:solidFill>
                  <a:srgbClr val="000000"/>
                </a:solidFill>
                <a:latin typeface="Arial"/>
                <a:ea typeface="ＭＳ Ｐゴシック"/>
              </a:rPr>
              <a:t>Wait for call from above</a:t>
            </a:r>
            <a:endParaRPr b="0" lang="en-US" sz="1600" spc="-1" strike="noStrike">
              <a:latin typeface="Arial"/>
            </a:endParaRPr>
          </a:p>
        </p:txBody>
      </p:sp>
      <p:sp>
        <p:nvSpPr>
          <p:cNvPr id="3451" name="CustomShape 4"/>
          <p:cNvSpPr/>
          <p:nvPr/>
        </p:nvSpPr>
        <p:spPr>
          <a:xfrm>
            <a:off x="2756520" y="1630800"/>
            <a:ext cx="3640680" cy="3974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snkpkt = make_pkt(data, checksum)</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udt_send(sndpkt)</a:t>
            </a:r>
            <a:endParaRPr b="0" lang="en-US" sz="1600" spc="-1" strike="noStrike">
              <a:latin typeface="Arial"/>
            </a:endParaRPr>
          </a:p>
        </p:txBody>
      </p:sp>
      <p:sp>
        <p:nvSpPr>
          <p:cNvPr id="3452" name="Line 5"/>
          <p:cNvSpPr/>
          <p:nvPr/>
        </p:nvSpPr>
        <p:spPr>
          <a:xfrm>
            <a:off x="2860920" y="1675080"/>
            <a:ext cx="990720" cy="360"/>
          </a:xfrm>
          <a:prstGeom prst="line">
            <a:avLst/>
          </a:prstGeom>
          <a:ln w="28575">
            <a:solidFill>
              <a:srgbClr val="000000"/>
            </a:solidFill>
            <a:round/>
          </a:ln>
        </p:spPr>
        <p:style>
          <a:lnRef idx="0"/>
          <a:fillRef idx="0"/>
          <a:effectRef idx="0"/>
          <a:fontRef idx="minor"/>
        </p:style>
      </p:sp>
      <p:sp>
        <p:nvSpPr>
          <p:cNvPr id="3453" name="CustomShape 6"/>
          <p:cNvSpPr/>
          <p:nvPr/>
        </p:nvSpPr>
        <p:spPr>
          <a:xfrm flipV="1">
            <a:off x="2808720" y="2114280"/>
            <a:ext cx="1797840" cy="245160"/>
          </a:xfrm>
          <a:custGeom>
            <a:avLst/>
            <a:gdLst/>
            <a:ahLst/>
            <a:rect l="l" t="t" r="r" b="b"/>
            <a:pathLst>
              <a:path w="2835" h="525">
                <a:moveTo>
                  <a:pt x="0" y="0"/>
                </a:moveTo>
                <a:cubicBezTo>
                  <a:pt x="60" y="525"/>
                  <a:pt x="2835" y="495"/>
                  <a:pt x="2835" y="0"/>
                </a:cubicBezTo>
              </a:path>
            </a:pathLst>
          </a:custGeom>
          <a:noFill/>
          <a:ln w="28575">
            <a:solidFill>
              <a:srgbClr val="000000"/>
            </a:solidFill>
            <a:round/>
            <a:tailEnd len="med" type="triangle" w="med"/>
          </a:ln>
        </p:spPr>
        <p:style>
          <a:lnRef idx="0"/>
          <a:fillRef idx="0"/>
          <a:effectRef idx="0"/>
          <a:fontRef idx="minor"/>
        </p:style>
      </p:sp>
      <p:sp>
        <p:nvSpPr>
          <p:cNvPr id="3454" name="CustomShape 7"/>
          <p:cNvSpPr/>
          <p:nvPr/>
        </p:nvSpPr>
        <p:spPr>
          <a:xfrm>
            <a:off x="2856600" y="3279960"/>
            <a:ext cx="1797840" cy="245160"/>
          </a:xfrm>
          <a:custGeom>
            <a:avLst/>
            <a:gdLst/>
            <a:ahLst/>
            <a:rect l="l" t="t" r="r" b="b"/>
            <a:pathLst>
              <a:path w="2835" h="525">
                <a:moveTo>
                  <a:pt x="0" y="0"/>
                </a:moveTo>
                <a:cubicBezTo>
                  <a:pt x="60" y="525"/>
                  <a:pt x="2835" y="495"/>
                  <a:pt x="2835" y="0"/>
                </a:cubicBezTo>
              </a:path>
            </a:pathLst>
          </a:custGeom>
          <a:noFill/>
          <a:ln w="28575">
            <a:solidFill>
              <a:srgbClr val="000000"/>
            </a:solidFill>
            <a:round/>
            <a:headEnd len="med" type="triangle" w="med"/>
          </a:ln>
        </p:spPr>
        <p:style>
          <a:lnRef idx="0"/>
          <a:fillRef idx="0"/>
          <a:effectRef idx="0"/>
          <a:fontRef idx="minor"/>
        </p:style>
      </p:sp>
      <p:sp>
        <p:nvSpPr>
          <p:cNvPr id="3455" name="CustomShape 8"/>
          <p:cNvSpPr/>
          <p:nvPr/>
        </p:nvSpPr>
        <p:spPr>
          <a:xfrm>
            <a:off x="5004360" y="2426040"/>
            <a:ext cx="464040" cy="891360"/>
          </a:xfrm>
          <a:custGeom>
            <a:avLst/>
            <a:gdLst/>
            <a:ahLst/>
            <a:rect l="l" t="t" r="r" b="b"/>
            <a:pathLst>
              <a:path w="735" h="1080">
                <a:moveTo>
                  <a:pt x="0" y="195"/>
                </a:moveTo>
                <a:cubicBezTo>
                  <a:pt x="690" y="0"/>
                  <a:pt x="735" y="1080"/>
                  <a:pt x="0" y="855"/>
                </a:cubicBezTo>
              </a:path>
            </a:pathLst>
          </a:custGeom>
          <a:noFill/>
          <a:ln w="19050">
            <a:solidFill>
              <a:srgbClr val="000000"/>
            </a:solidFill>
            <a:round/>
            <a:tailEnd len="med" type="triangle" w="med"/>
          </a:ln>
        </p:spPr>
        <p:style>
          <a:lnRef idx="0"/>
          <a:fillRef idx="0"/>
          <a:effectRef idx="0"/>
          <a:fontRef idx="minor"/>
        </p:style>
      </p:sp>
      <p:sp>
        <p:nvSpPr>
          <p:cNvPr id="3456" name="CustomShape 9"/>
          <p:cNvSpPr/>
          <p:nvPr/>
        </p:nvSpPr>
        <p:spPr>
          <a:xfrm>
            <a:off x="5313960" y="2740320"/>
            <a:ext cx="1761120" cy="3974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udt_send(sndpkt)</a:t>
            </a:r>
            <a:endParaRPr b="0" lang="en-US" sz="1600" spc="-1" strike="noStrike">
              <a:latin typeface="Arial"/>
            </a:endParaRPr>
          </a:p>
        </p:txBody>
      </p:sp>
      <p:sp>
        <p:nvSpPr>
          <p:cNvPr id="3457" name="CustomShape 10"/>
          <p:cNvSpPr/>
          <p:nvPr/>
        </p:nvSpPr>
        <p:spPr>
          <a:xfrm>
            <a:off x="5288400" y="2154600"/>
            <a:ext cx="2083320" cy="62928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rdt_rcv(rcvpkt) &amp;&amp;</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   </a:t>
            </a:r>
            <a:r>
              <a:rPr b="0" lang="en-US" sz="1600" spc="-1" strike="noStrike">
                <a:solidFill>
                  <a:srgbClr val="000000"/>
                </a:solidFill>
                <a:latin typeface="Arial"/>
                <a:ea typeface="ＭＳ Ｐゴシック"/>
              </a:rPr>
              <a:t>isNAK(rcvpkt)</a:t>
            </a:r>
            <a:endParaRPr b="0" lang="en-US" sz="1600" spc="-1" strike="noStrike">
              <a:latin typeface="Arial"/>
            </a:endParaRPr>
          </a:p>
        </p:txBody>
      </p:sp>
      <p:sp>
        <p:nvSpPr>
          <p:cNvPr id="3458" name="Line 11"/>
          <p:cNvSpPr/>
          <p:nvPr/>
        </p:nvSpPr>
        <p:spPr>
          <a:xfrm>
            <a:off x="5407200" y="2740320"/>
            <a:ext cx="990720" cy="360"/>
          </a:xfrm>
          <a:prstGeom prst="line">
            <a:avLst/>
          </a:prstGeom>
          <a:ln w="28575">
            <a:solidFill>
              <a:srgbClr val="000000"/>
            </a:solidFill>
            <a:round/>
          </a:ln>
        </p:spPr>
        <p:style>
          <a:lnRef idx="0"/>
          <a:fillRef idx="0"/>
          <a:effectRef idx="0"/>
          <a:fontRef idx="minor"/>
        </p:style>
      </p:sp>
      <p:grpSp>
        <p:nvGrpSpPr>
          <p:cNvPr id="3459" name="Group 12"/>
          <p:cNvGrpSpPr/>
          <p:nvPr/>
        </p:nvGrpSpPr>
        <p:grpSpPr>
          <a:xfrm>
            <a:off x="4043880" y="2362680"/>
            <a:ext cx="1072080" cy="959400"/>
            <a:chOff x="4043880" y="2362680"/>
            <a:chExt cx="1072080" cy="959400"/>
          </a:xfrm>
        </p:grpSpPr>
        <p:sp>
          <p:nvSpPr>
            <p:cNvPr id="3460" name="CustomShape 13"/>
            <p:cNvSpPr/>
            <p:nvPr/>
          </p:nvSpPr>
          <p:spPr>
            <a:xfrm>
              <a:off x="4083480" y="2362680"/>
              <a:ext cx="983160" cy="959400"/>
            </a:xfrm>
            <a:prstGeom prst="ellipse">
              <a:avLst/>
            </a:prstGeom>
            <a:solidFill>
              <a:srgbClr val="ffffff"/>
            </a:solidFill>
            <a:ln w="19050">
              <a:solidFill>
                <a:srgbClr val="000000"/>
              </a:solidFill>
              <a:round/>
            </a:ln>
          </p:spPr>
          <p:style>
            <a:lnRef idx="0"/>
            <a:fillRef idx="0"/>
            <a:effectRef idx="0"/>
            <a:fontRef idx="minor"/>
          </p:style>
        </p:sp>
        <p:sp>
          <p:nvSpPr>
            <p:cNvPr id="3461" name="CustomShape 14"/>
            <p:cNvSpPr/>
            <p:nvPr/>
          </p:nvSpPr>
          <p:spPr>
            <a:xfrm>
              <a:off x="4043880" y="2437200"/>
              <a:ext cx="107208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600" spc="-1" strike="noStrike">
                  <a:solidFill>
                    <a:srgbClr val="000000"/>
                  </a:solidFill>
                  <a:latin typeface="Arial"/>
                  <a:ea typeface="ＭＳ Ｐゴシック"/>
                </a:rPr>
                <a:t>Wait for ACK or NAK</a:t>
              </a:r>
              <a:endParaRPr b="0" lang="en-US" sz="1600" spc="-1" strike="noStrike">
                <a:latin typeface="Arial"/>
              </a:endParaRPr>
            </a:p>
          </p:txBody>
        </p:sp>
      </p:grpSp>
      <p:sp>
        <p:nvSpPr>
          <p:cNvPr id="3462" name="CustomShape 15"/>
          <p:cNvSpPr/>
          <p:nvPr/>
        </p:nvSpPr>
        <p:spPr>
          <a:xfrm>
            <a:off x="8423640" y="3287880"/>
            <a:ext cx="1254960" cy="467280"/>
          </a:xfrm>
          <a:custGeom>
            <a:avLst/>
            <a:gdLst/>
            <a:ahLst/>
            <a:rect l="l" t="t" r="r" b="b"/>
            <a:pathLst>
              <a:path w="1500" h="740">
                <a:moveTo>
                  <a:pt x="361" y="671"/>
                </a:moveTo>
                <a:cubicBezTo>
                  <a:pt x="0" y="0"/>
                  <a:pt x="1500" y="90"/>
                  <a:pt x="1017" y="740"/>
                </a:cubicBezTo>
              </a:path>
            </a:pathLst>
          </a:custGeom>
          <a:noFill/>
          <a:ln w="28575">
            <a:solidFill>
              <a:srgbClr val="000000"/>
            </a:solidFill>
            <a:round/>
            <a:tailEnd len="med" type="triangle" w="med"/>
          </a:ln>
        </p:spPr>
        <p:style>
          <a:lnRef idx="0"/>
          <a:fillRef idx="0"/>
          <a:effectRef idx="0"/>
          <a:fontRef idx="minor"/>
        </p:style>
      </p:sp>
      <p:sp>
        <p:nvSpPr>
          <p:cNvPr id="3463" name="CustomShape 16"/>
          <p:cNvSpPr/>
          <p:nvPr/>
        </p:nvSpPr>
        <p:spPr>
          <a:xfrm>
            <a:off x="8515800" y="3708720"/>
            <a:ext cx="983160" cy="959400"/>
          </a:xfrm>
          <a:prstGeom prst="ellipse">
            <a:avLst/>
          </a:prstGeom>
          <a:solidFill>
            <a:srgbClr val="ffffff"/>
          </a:solidFill>
          <a:ln w="19050">
            <a:solidFill>
              <a:srgbClr val="000000"/>
            </a:solidFill>
            <a:round/>
          </a:ln>
        </p:spPr>
        <p:style>
          <a:lnRef idx="0"/>
          <a:fillRef idx="0"/>
          <a:effectRef idx="0"/>
          <a:fontRef idx="minor"/>
        </p:style>
      </p:sp>
      <p:sp>
        <p:nvSpPr>
          <p:cNvPr id="3464" name="CustomShape 17"/>
          <p:cNvSpPr/>
          <p:nvPr/>
        </p:nvSpPr>
        <p:spPr>
          <a:xfrm>
            <a:off x="8428680" y="3792960"/>
            <a:ext cx="119772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600" spc="-1" strike="noStrike">
                <a:solidFill>
                  <a:srgbClr val="000000"/>
                </a:solidFill>
                <a:latin typeface="Arial"/>
                <a:ea typeface="ＭＳ Ｐゴシック"/>
              </a:rPr>
              <a:t>Wait for call from below</a:t>
            </a:r>
            <a:endParaRPr b="0" lang="en-US" sz="1600" spc="-1" strike="noStrike">
              <a:latin typeface="Arial"/>
            </a:endParaRPr>
          </a:p>
        </p:txBody>
      </p:sp>
      <p:sp>
        <p:nvSpPr>
          <p:cNvPr id="3465" name="CustomShape 18"/>
          <p:cNvSpPr/>
          <p:nvPr/>
        </p:nvSpPr>
        <p:spPr>
          <a:xfrm flipV="1">
            <a:off x="8436600" y="4586400"/>
            <a:ext cx="1254960" cy="467280"/>
          </a:xfrm>
          <a:custGeom>
            <a:avLst/>
            <a:gdLst/>
            <a:ahLst/>
            <a:rect l="l" t="t" r="r" b="b"/>
            <a:pathLst>
              <a:path w="1500" h="740">
                <a:moveTo>
                  <a:pt x="361" y="671"/>
                </a:moveTo>
                <a:cubicBezTo>
                  <a:pt x="0" y="0"/>
                  <a:pt x="1500" y="90"/>
                  <a:pt x="1017" y="740"/>
                </a:cubicBezTo>
              </a:path>
            </a:pathLst>
          </a:custGeom>
          <a:noFill/>
          <a:ln w="28575">
            <a:solidFill>
              <a:srgbClr val="000000"/>
            </a:solidFill>
            <a:round/>
            <a:tailEnd len="med" type="triangle" w="med"/>
          </a:ln>
        </p:spPr>
        <p:style>
          <a:lnRef idx="0"/>
          <a:fillRef idx="0"/>
          <a:effectRef idx="0"/>
          <a:fontRef idx="minor"/>
        </p:style>
      </p:sp>
      <p:grpSp>
        <p:nvGrpSpPr>
          <p:cNvPr id="3466" name="Group 19"/>
          <p:cNvGrpSpPr/>
          <p:nvPr/>
        </p:nvGrpSpPr>
        <p:grpSpPr>
          <a:xfrm>
            <a:off x="2100600" y="2306880"/>
            <a:ext cx="1330920" cy="1002240"/>
            <a:chOff x="2100600" y="2306880"/>
            <a:chExt cx="1330920" cy="1002240"/>
          </a:xfrm>
        </p:grpSpPr>
        <p:sp>
          <p:nvSpPr>
            <p:cNvPr id="3467" name="Line 20"/>
            <p:cNvSpPr/>
            <p:nvPr/>
          </p:nvSpPr>
          <p:spPr>
            <a:xfrm>
              <a:off x="2100600" y="2306880"/>
              <a:ext cx="433440" cy="244440"/>
            </a:xfrm>
            <a:prstGeom prst="line">
              <a:avLst/>
            </a:prstGeom>
            <a:ln w="28575">
              <a:solidFill>
                <a:srgbClr val="ff0000"/>
              </a:solidFill>
              <a:prstDash val="dash"/>
              <a:round/>
              <a:tailEnd len="med" type="triangle" w="med"/>
            </a:ln>
          </p:spPr>
          <p:style>
            <a:lnRef idx="0"/>
            <a:fillRef idx="0"/>
            <a:effectRef idx="0"/>
            <a:fontRef idx="minor"/>
          </p:style>
        </p:sp>
        <p:sp>
          <p:nvSpPr>
            <p:cNvPr id="3468" name="CustomShape 21"/>
            <p:cNvSpPr/>
            <p:nvPr/>
          </p:nvSpPr>
          <p:spPr>
            <a:xfrm>
              <a:off x="2448360" y="2349720"/>
              <a:ext cx="983160" cy="959400"/>
            </a:xfrm>
            <a:prstGeom prst="ellipse">
              <a:avLst/>
            </a:prstGeom>
            <a:noFill/>
            <a:ln w="38100">
              <a:solidFill>
                <a:srgbClr val="ff0000"/>
              </a:solidFill>
              <a:round/>
            </a:ln>
          </p:spPr>
          <p:style>
            <a:lnRef idx="0"/>
            <a:fillRef idx="0"/>
            <a:effectRef idx="0"/>
            <a:fontRef idx="minor"/>
          </p:style>
        </p:sp>
      </p:grpSp>
      <p:grpSp>
        <p:nvGrpSpPr>
          <p:cNvPr id="3469" name="Group 22"/>
          <p:cNvGrpSpPr/>
          <p:nvPr/>
        </p:nvGrpSpPr>
        <p:grpSpPr>
          <a:xfrm>
            <a:off x="8085600" y="3637080"/>
            <a:ext cx="1411920" cy="1031040"/>
            <a:chOff x="8085600" y="3637080"/>
            <a:chExt cx="1411920" cy="1031040"/>
          </a:xfrm>
        </p:grpSpPr>
        <p:sp>
          <p:nvSpPr>
            <p:cNvPr id="3470" name="Line 23"/>
            <p:cNvSpPr/>
            <p:nvPr/>
          </p:nvSpPr>
          <p:spPr>
            <a:xfrm>
              <a:off x="8085600" y="3637080"/>
              <a:ext cx="433080" cy="244440"/>
            </a:xfrm>
            <a:prstGeom prst="line">
              <a:avLst/>
            </a:prstGeom>
            <a:ln w="28575">
              <a:solidFill>
                <a:srgbClr val="ff0000"/>
              </a:solidFill>
              <a:prstDash val="dash"/>
              <a:round/>
              <a:tailEnd len="med" type="triangle" w="med"/>
            </a:ln>
          </p:spPr>
          <p:style>
            <a:lnRef idx="0"/>
            <a:fillRef idx="0"/>
            <a:effectRef idx="0"/>
            <a:fontRef idx="minor"/>
          </p:style>
        </p:sp>
        <p:sp>
          <p:nvSpPr>
            <p:cNvPr id="3471" name="CustomShape 24"/>
            <p:cNvSpPr/>
            <p:nvPr/>
          </p:nvSpPr>
          <p:spPr>
            <a:xfrm>
              <a:off x="8514360" y="3708720"/>
              <a:ext cx="983160" cy="959400"/>
            </a:xfrm>
            <a:prstGeom prst="ellipse">
              <a:avLst/>
            </a:prstGeom>
            <a:noFill/>
            <a:ln w="38100">
              <a:solidFill>
                <a:srgbClr val="ff0000"/>
              </a:solidFill>
              <a:round/>
            </a:ln>
          </p:spPr>
          <p:style>
            <a:lnRef idx="0"/>
            <a:fillRef idx="0"/>
            <a:effectRef idx="0"/>
            <a:fontRef idx="minor"/>
          </p:style>
        </p:sp>
      </p:grpSp>
      <p:sp>
        <p:nvSpPr>
          <p:cNvPr id="3472" name="CustomShape 25"/>
          <p:cNvSpPr/>
          <p:nvPr/>
        </p:nvSpPr>
        <p:spPr>
          <a:xfrm>
            <a:off x="2781720" y="1340280"/>
            <a:ext cx="2253240" cy="4262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rdt_send(data)</a:t>
            </a:r>
            <a:endParaRPr b="0" lang="en-US" sz="1600" spc="-1" strike="noStrike">
              <a:latin typeface="Arial"/>
            </a:endParaRPr>
          </a:p>
        </p:txBody>
      </p:sp>
      <p:sp>
        <p:nvSpPr>
          <p:cNvPr id="3473" name="Line 26"/>
          <p:cNvSpPr/>
          <p:nvPr/>
        </p:nvSpPr>
        <p:spPr>
          <a:xfrm>
            <a:off x="2762640" y="1428840"/>
            <a:ext cx="12600" cy="747720"/>
          </a:xfrm>
          <a:prstGeom prst="line">
            <a:avLst/>
          </a:prstGeom>
          <a:ln w="76200">
            <a:solidFill>
              <a:srgbClr val="ff0000"/>
            </a:solidFill>
            <a:round/>
          </a:ln>
        </p:spPr>
        <p:style>
          <a:lnRef idx="0"/>
          <a:fillRef idx="0"/>
          <a:effectRef idx="0"/>
          <a:fontRef idx="minor"/>
        </p:style>
      </p:sp>
      <p:sp>
        <p:nvSpPr>
          <p:cNvPr id="3474" name="CustomShape 27"/>
          <p:cNvSpPr/>
          <p:nvPr/>
        </p:nvSpPr>
        <p:spPr>
          <a:xfrm>
            <a:off x="2762640" y="2146680"/>
            <a:ext cx="6937920" cy="651600"/>
          </a:xfrm>
          <a:custGeom>
            <a:avLst/>
            <a:gdLst/>
            <a:ahLst/>
            <a:rect l="l" t="t" r="r" b="b"/>
            <a:pathLst>
              <a:path w="4372" h="412">
                <a:moveTo>
                  <a:pt x="0" y="10"/>
                </a:moveTo>
                <a:lnTo>
                  <a:pt x="1003" y="0"/>
                </a:lnTo>
                <a:lnTo>
                  <a:pt x="3508" y="412"/>
                </a:lnTo>
                <a:lnTo>
                  <a:pt x="4372" y="412"/>
                </a:lnTo>
              </a:path>
            </a:pathLst>
          </a:custGeom>
          <a:noFill/>
          <a:ln w="38100">
            <a:solidFill>
              <a:srgbClr val="ff0000"/>
            </a:solidFill>
            <a:round/>
            <a:tailEnd len="med" type="triangle" w="med"/>
          </a:ln>
        </p:spPr>
        <p:style>
          <a:lnRef idx="0"/>
          <a:fillRef idx="0"/>
          <a:effectRef idx="0"/>
          <a:fontRef idx="minor"/>
        </p:style>
      </p:sp>
      <p:grpSp>
        <p:nvGrpSpPr>
          <p:cNvPr id="3475" name="Group 28"/>
          <p:cNvGrpSpPr/>
          <p:nvPr/>
        </p:nvGrpSpPr>
        <p:grpSpPr>
          <a:xfrm>
            <a:off x="2099160" y="2306880"/>
            <a:ext cx="1330920" cy="1002240"/>
            <a:chOff x="2099160" y="2306880"/>
            <a:chExt cx="1330920" cy="1002240"/>
          </a:xfrm>
        </p:grpSpPr>
        <p:sp>
          <p:nvSpPr>
            <p:cNvPr id="3476" name="Line 29"/>
            <p:cNvSpPr/>
            <p:nvPr/>
          </p:nvSpPr>
          <p:spPr>
            <a:xfrm>
              <a:off x="2099160" y="2306880"/>
              <a:ext cx="433080" cy="244440"/>
            </a:xfrm>
            <a:prstGeom prst="line">
              <a:avLst/>
            </a:prstGeom>
            <a:ln w="28575">
              <a:solidFill>
                <a:srgbClr val="000000"/>
              </a:solidFill>
              <a:prstDash val="dash"/>
              <a:round/>
              <a:tailEnd len="med" type="triangle" w="med"/>
            </a:ln>
          </p:spPr>
          <p:style>
            <a:lnRef idx="0"/>
            <a:fillRef idx="0"/>
            <a:effectRef idx="0"/>
            <a:fontRef idx="minor"/>
          </p:style>
        </p:sp>
        <p:sp>
          <p:nvSpPr>
            <p:cNvPr id="3477" name="CustomShape 30"/>
            <p:cNvSpPr/>
            <p:nvPr/>
          </p:nvSpPr>
          <p:spPr>
            <a:xfrm>
              <a:off x="2446920" y="2349720"/>
              <a:ext cx="983160" cy="959400"/>
            </a:xfrm>
            <a:prstGeom prst="ellipse">
              <a:avLst/>
            </a:prstGeom>
            <a:noFill/>
            <a:ln w="38100">
              <a:solidFill>
                <a:srgbClr val="000000"/>
              </a:solidFill>
              <a:round/>
            </a:ln>
          </p:spPr>
          <p:style>
            <a:lnRef idx="0"/>
            <a:fillRef idx="0"/>
            <a:effectRef idx="0"/>
            <a:fontRef idx="minor"/>
          </p:style>
        </p:sp>
      </p:grpSp>
      <p:sp>
        <p:nvSpPr>
          <p:cNvPr id="3478" name="CustomShape 31"/>
          <p:cNvSpPr/>
          <p:nvPr/>
        </p:nvSpPr>
        <p:spPr>
          <a:xfrm>
            <a:off x="4083480" y="2362680"/>
            <a:ext cx="983160" cy="959400"/>
          </a:xfrm>
          <a:prstGeom prst="ellipse">
            <a:avLst/>
          </a:prstGeom>
          <a:noFill/>
          <a:ln w="38100">
            <a:solidFill>
              <a:srgbClr val="ff0000"/>
            </a:solidFill>
            <a:round/>
          </a:ln>
        </p:spPr>
        <p:style>
          <a:lnRef idx="0"/>
          <a:fillRef idx="0"/>
          <a:effectRef idx="0"/>
          <a:fontRef idx="minor"/>
        </p:style>
      </p:sp>
      <p:sp>
        <p:nvSpPr>
          <p:cNvPr id="3479" name="Line 32"/>
          <p:cNvSpPr/>
          <p:nvPr/>
        </p:nvSpPr>
        <p:spPr>
          <a:xfrm flipH="1">
            <a:off x="8012520" y="5042160"/>
            <a:ext cx="12600" cy="1193760"/>
          </a:xfrm>
          <a:prstGeom prst="line">
            <a:avLst/>
          </a:prstGeom>
          <a:ln w="76200">
            <a:solidFill>
              <a:srgbClr val="ff0000"/>
            </a:solidFill>
            <a:round/>
          </a:ln>
        </p:spPr>
        <p:style>
          <a:lnRef idx="0"/>
          <a:fillRef idx="0"/>
          <a:effectRef idx="0"/>
          <a:fontRef idx="minor"/>
        </p:style>
      </p:sp>
      <p:sp>
        <p:nvSpPr>
          <p:cNvPr id="3480" name="CustomShape 33"/>
          <p:cNvSpPr/>
          <p:nvPr/>
        </p:nvSpPr>
        <p:spPr>
          <a:xfrm>
            <a:off x="2353320" y="3858840"/>
            <a:ext cx="7270200" cy="2360880"/>
          </a:xfrm>
          <a:custGeom>
            <a:avLst/>
            <a:gdLst/>
            <a:ahLst/>
            <a:rect l="l" t="t" r="r" b="b"/>
            <a:pathLst>
              <a:path w="10845" h="10762">
                <a:moveTo>
                  <a:pt x="10845" y="10762"/>
                </a:moveTo>
                <a:lnTo>
                  <a:pt x="8419" y="10762"/>
                </a:lnTo>
                <a:lnTo>
                  <a:pt x="4911" y="0"/>
                </a:lnTo>
                <a:lnTo>
                  <a:pt x="0" y="0"/>
                </a:lnTo>
              </a:path>
            </a:pathLst>
          </a:custGeom>
          <a:noFill/>
          <a:ln w="38100">
            <a:solidFill>
              <a:srgbClr val="ff0000"/>
            </a:solidFill>
            <a:round/>
            <a:tailEnd len="med" type="triangle" w="med"/>
          </a:ln>
        </p:spPr>
        <p:style>
          <a:lnRef idx="0"/>
          <a:fillRef idx="0"/>
          <a:effectRef idx="0"/>
          <a:fontRef idx="minor"/>
        </p:style>
      </p:sp>
      <p:grpSp>
        <p:nvGrpSpPr>
          <p:cNvPr id="3481" name="Group 34"/>
          <p:cNvGrpSpPr/>
          <p:nvPr/>
        </p:nvGrpSpPr>
        <p:grpSpPr>
          <a:xfrm>
            <a:off x="2099160" y="2306880"/>
            <a:ext cx="1330920" cy="1002240"/>
            <a:chOff x="2099160" y="2306880"/>
            <a:chExt cx="1330920" cy="1002240"/>
          </a:xfrm>
        </p:grpSpPr>
        <p:sp>
          <p:nvSpPr>
            <p:cNvPr id="3482" name="Line 35"/>
            <p:cNvSpPr/>
            <p:nvPr/>
          </p:nvSpPr>
          <p:spPr>
            <a:xfrm>
              <a:off x="2099160" y="2306880"/>
              <a:ext cx="433080" cy="244440"/>
            </a:xfrm>
            <a:prstGeom prst="line">
              <a:avLst/>
            </a:prstGeom>
            <a:ln w="28575">
              <a:solidFill>
                <a:srgbClr val="000000"/>
              </a:solidFill>
              <a:prstDash val="dash"/>
              <a:round/>
              <a:tailEnd len="med" type="triangle" w="med"/>
            </a:ln>
          </p:spPr>
          <p:style>
            <a:lnRef idx="0"/>
            <a:fillRef idx="0"/>
            <a:effectRef idx="0"/>
            <a:fontRef idx="minor"/>
          </p:style>
        </p:sp>
        <p:sp>
          <p:nvSpPr>
            <p:cNvPr id="3483" name="CustomShape 36"/>
            <p:cNvSpPr/>
            <p:nvPr/>
          </p:nvSpPr>
          <p:spPr>
            <a:xfrm>
              <a:off x="2446920" y="2349720"/>
              <a:ext cx="983160" cy="959400"/>
            </a:xfrm>
            <a:prstGeom prst="ellipse">
              <a:avLst/>
            </a:prstGeom>
            <a:noFill/>
            <a:ln w="38100">
              <a:solidFill>
                <a:srgbClr val="ff0000"/>
              </a:solidFill>
              <a:round/>
            </a:ln>
          </p:spPr>
          <p:style>
            <a:lnRef idx="0"/>
            <a:fillRef idx="0"/>
            <a:effectRef idx="0"/>
            <a:fontRef idx="minor"/>
          </p:style>
        </p:sp>
      </p:grpSp>
      <p:sp>
        <p:nvSpPr>
          <p:cNvPr id="3484" name="CustomShape 37"/>
          <p:cNvSpPr/>
          <p:nvPr/>
        </p:nvSpPr>
        <p:spPr>
          <a:xfrm>
            <a:off x="4080240" y="2367360"/>
            <a:ext cx="983160" cy="959400"/>
          </a:xfrm>
          <a:prstGeom prst="ellipse">
            <a:avLst/>
          </a:prstGeom>
          <a:noFill/>
          <a:ln w="38100">
            <a:solidFill>
              <a:srgbClr val="000000"/>
            </a:solidFill>
            <a:round/>
          </a:ln>
        </p:spPr>
        <p:style>
          <a:lnRef idx="0"/>
          <a:fillRef idx="0"/>
          <a:effectRef idx="0"/>
          <a:fontRef idx="minor"/>
        </p:style>
      </p:sp>
      <p:sp>
        <p:nvSpPr>
          <p:cNvPr id="3485" name="Line 38"/>
          <p:cNvSpPr/>
          <p:nvPr/>
        </p:nvSpPr>
        <p:spPr>
          <a:xfrm>
            <a:off x="8304480" y="2633760"/>
            <a:ext cx="360" cy="817560"/>
          </a:xfrm>
          <a:prstGeom prst="line">
            <a:avLst/>
          </a:prstGeom>
          <a:ln w="76200">
            <a:solidFill>
              <a:srgbClr val="ff0000"/>
            </a:solidFill>
            <a:round/>
          </a:ln>
        </p:spPr>
        <p:style>
          <a:lnRef idx="0"/>
          <a:fillRef idx="0"/>
          <a:effectRef idx="0"/>
          <a:fontRef idx="minor"/>
        </p:style>
      </p:sp>
      <p:sp>
        <p:nvSpPr>
          <p:cNvPr id="3486" name="CustomShape 39"/>
          <p:cNvSpPr/>
          <p:nvPr/>
        </p:nvSpPr>
        <p:spPr>
          <a:xfrm>
            <a:off x="5409000" y="2356200"/>
            <a:ext cx="4375800" cy="1023120"/>
          </a:xfrm>
          <a:custGeom>
            <a:avLst/>
            <a:gdLst/>
            <a:ahLst/>
            <a:rect l="l" t="t" r="r" b="b"/>
            <a:pathLst>
              <a:path w="2758" h="646">
                <a:moveTo>
                  <a:pt x="2758" y="646"/>
                </a:moveTo>
                <a:lnTo>
                  <a:pt x="1763" y="629"/>
                </a:lnTo>
                <a:lnTo>
                  <a:pt x="1039" y="0"/>
                </a:lnTo>
                <a:lnTo>
                  <a:pt x="0" y="0"/>
                </a:lnTo>
              </a:path>
            </a:pathLst>
          </a:custGeom>
          <a:noFill/>
          <a:ln w="38100">
            <a:solidFill>
              <a:srgbClr val="ff0000"/>
            </a:solidFill>
            <a:round/>
            <a:tailEnd len="med" type="triangle" w="med"/>
          </a:ln>
        </p:spPr>
        <p:style>
          <a:lnRef idx="0"/>
          <a:fillRef idx="0"/>
          <a:effectRef idx="0"/>
          <a:fontRef idx="minor"/>
        </p:style>
      </p:sp>
      <p:sp>
        <p:nvSpPr>
          <p:cNvPr id="3487" name="Line 40"/>
          <p:cNvSpPr/>
          <p:nvPr/>
        </p:nvSpPr>
        <p:spPr>
          <a:xfrm>
            <a:off x="5299560" y="2230560"/>
            <a:ext cx="360" cy="846000"/>
          </a:xfrm>
          <a:prstGeom prst="line">
            <a:avLst/>
          </a:prstGeom>
          <a:ln w="76200">
            <a:solidFill>
              <a:srgbClr val="ff0000"/>
            </a:solidFill>
            <a:round/>
          </a:ln>
        </p:spPr>
        <p:style>
          <a:lnRef idx="0"/>
          <a:fillRef idx="0"/>
          <a:effectRef idx="0"/>
          <a:fontRef idx="minor"/>
        </p:style>
      </p:sp>
      <p:sp>
        <p:nvSpPr>
          <p:cNvPr id="3488" name="CustomShape 41"/>
          <p:cNvSpPr/>
          <p:nvPr/>
        </p:nvSpPr>
        <p:spPr>
          <a:xfrm>
            <a:off x="5394960" y="3091320"/>
            <a:ext cx="5462280" cy="1963800"/>
          </a:xfrm>
          <a:custGeom>
            <a:avLst/>
            <a:gdLst/>
            <a:ahLst/>
            <a:rect l="l" t="t" r="r" b="b"/>
            <a:pathLst>
              <a:path w="9930" h="9871">
                <a:moveTo>
                  <a:pt x="0" y="0"/>
                </a:moveTo>
                <a:lnTo>
                  <a:pt x="2923" y="0"/>
                </a:lnTo>
                <a:lnTo>
                  <a:pt x="4713" y="9870"/>
                </a:lnTo>
                <a:lnTo>
                  <a:pt x="9930" y="9871"/>
                </a:lnTo>
              </a:path>
            </a:pathLst>
          </a:custGeom>
          <a:noFill/>
          <a:ln w="38100">
            <a:solidFill>
              <a:srgbClr val="ff0000"/>
            </a:solidFill>
            <a:round/>
            <a:tailEnd len="med" type="triangle" w="med"/>
          </a:ln>
        </p:spPr>
        <p:style>
          <a:lnRef idx="0"/>
          <a:fillRef idx="0"/>
          <a:effectRef idx="0"/>
          <a:fontRef idx="minor"/>
        </p:style>
      </p:sp>
      <p:grpSp>
        <p:nvGrpSpPr>
          <p:cNvPr id="3489" name="Group 42"/>
          <p:cNvGrpSpPr/>
          <p:nvPr/>
        </p:nvGrpSpPr>
        <p:grpSpPr>
          <a:xfrm>
            <a:off x="8325720" y="3094200"/>
            <a:ext cx="1826280" cy="254520"/>
            <a:chOff x="8325720" y="3094200"/>
            <a:chExt cx="1826280" cy="254520"/>
          </a:xfrm>
        </p:grpSpPr>
        <p:sp>
          <p:nvSpPr>
            <p:cNvPr id="3490" name="CustomShape 43"/>
            <p:cNvSpPr/>
            <p:nvPr/>
          </p:nvSpPr>
          <p:spPr>
            <a:xfrm>
              <a:off x="8325720" y="3094200"/>
              <a:ext cx="1826280" cy="2545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udt_send(NAK)</a:t>
              </a:r>
              <a:endParaRPr b="0" lang="en-US" sz="1600" spc="-1" strike="noStrike">
                <a:latin typeface="Arial"/>
              </a:endParaRPr>
            </a:p>
          </p:txBody>
        </p:sp>
        <p:sp>
          <p:nvSpPr>
            <p:cNvPr id="3491" name="Line 44"/>
            <p:cNvSpPr/>
            <p:nvPr/>
          </p:nvSpPr>
          <p:spPr>
            <a:xfrm>
              <a:off x="8425800" y="3095280"/>
              <a:ext cx="990360" cy="360"/>
            </a:xfrm>
            <a:prstGeom prst="line">
              <a:avLst/>
            </a:prstGeom>
            <a:ln w="28575">
              <a:solidFill>
                <a:srgbClr val="000000"/>
              </a:solidFill>
              <a:round/>
            </a:ln>
          </p:spPr>
          <p:style>
            <a:lnRef idx="0"/>
            <a:fillRef idx="0"/>
            <a:effectRef idx="0"/>
            <a:fontRef idx="minor"/>
          </p:style>
        </p:sp>
      </p:grpSp>
      <p:sp>
        <p:nvSpPr>
          <p:cNvPr id="3492" name="CustomShape 45"/>
          <p:cNvSpPr/>
          <p:nvPr/>
        </p:nvSpPr>
        <p:spPr>
          <a:xfrm>
            <a:off x="8327520" y="2720520"/>
            <a:ext cx="3386880" cy="310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rdt_rcv(rcvpkt) &amp;&amp; corrupt(rcvpkt)</a:t>
            </a:r>
            <a:endParaRPr b="0" lang="en-US" sz="1600" spc="-1" strike="noStrike">
              <a:latin typeface="Arial"/>
            </a:endParaRPr>
          </a:p>
        </p:txBody>
      </p:sp>
      <p:grpSp>
        <p:nvGrpSpPr>
          <p:cNvPr id="3493" name="Group 46"/>
          <p:cNvGrpSpPr/>
          <p:nvPr/>
        </p:nvGrpSpPr>
        <p:grpSpPr>
          <a:xfrm>
            <a:off x="8049600" y="5037480"/>
            <a:ext cx="4140000" cy="931320"/>
            <a:chOff x="8049600" y="5037480"/>
            <a:chExt cx="4140000" cy="931320"/>
          </a:xfrm>
        </p:grpSpPr>
        <p:sp>
          <p:nvSpPr>
            <p:cNvPr id="3494" name="CustomShape 47"/>
            <p:cNvSpPr/>
            <p:nvPr/>
          </p:nvSpPr>
          <p:spPr>
            <a:xfrm>
              <a:off x="8071920" y="5352120"/>
              <a:ext cx="2140560" cy="61668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extract(rcvpkt,data)</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deliver_data(data)</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udt_send(ACK)</a:t>
              </a:r>
              <a:endParaRPr b="0" lang="en-US" sz="1600" spc="-1" strike="noStrike">
                <a:latin typeface="Arial"/>
              </a:endParaRPr>
            </a:p>
          </p:txBody>
        </p:sp>
        <p:sp>
          <p:nvSpPr>
            <p:cNvPr id="3495" name="CustomShape 48"/>
            <p:cNvSpPr/>
            <p:nvPr/>
          </p:nvSpPr>
          <p:spPr>
            <a:xfrm>
              <a:off x="8049600" y="5037480"/>
              <a:ext cx="4140000" cy="6991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rdt_rcv(rcvpkt) &amp;&amp;  notcorrupt(rcvpkt)</a:t>
              </a:r>
              <a:endParaRPr b="0" lang="en-US" sz="1600" spc="-1" strike="noStrike">
                <a:latin typeface="Arial"/>
              </a:endParaRPr>
            </a:p>
          </p:txBody>
        </p:sp>
        <p:sp>
          <p:nvSpPr>
            <p:cNvPr id="3496" name="Line 49"/>
            <p:cNvSpPr/>
            <p:nvPr/>
          </p:nvSpPr>
          <p:spPr>
            <a:xfrm>
              <a:off x="8171640" y="5406840"/>
              <a:ext cx="1489320" cy="360"/>
            </a:xfrm>
            <a:prstGeom prst="line">
              <a:avLst/>
            </a:prstGeom>
            <a:ln w="28575">
              <a:solidFill>
                <a:srgbClr val="000000"/>
              </a:solidFill>
              <a:round/>
            </a:ln>
          </p:spPr>
          <p:style>
            <a:lnRef idx="0"/>
            <a:fillRef idx="0"/>
            <a:effectRef idx="0"/>
            <a:fontRef idx="minor"/>
          </p:style>
        </p:sp>
      </p:grpSp>
      <p:grpSp>
        <p:nvGrpSpPr>
          <p:cNvPr id="3497" name="Group 50"/>
          <p:cNvGrpSpPr/>
          <p:nvPr/>
        </p:nvGrpSpPr>
        <p:grpSpPr>
          <a:xfrm>
            <a:off x="2271240" y="3285360"/>
            <a:ext cx="3545640" cy="985680"/>
            <a:chOff x="2271240" y="3285360"/>
            <a:chExt cx="3545640" cy="985680"/>
          </a:xfrm>
        </p:grpSpPr>
        <p:sp>
          <p:nvSpPr>
            <p:cNvPr id="3498" name="CustomShape 51"/>
            <p:cNvSpPr/>
            <p:nvPr/>
          </p:nvSpPr>
          <p:spPr>
            <a:xfrm>
              <a:off x="2883240" y="3285360"/>
              <a:ext cx="1797840" cy="245160"/>
            </a:xfrm>
            <a:custGeom>
              <a:avLst/>
              <a:gdLst/>
              <a:ahLst/>
              <a:rect l="l" t="t" r="r" b="b"/>
              <a:pathLst>
                <a:path w="2835" h="525">
                  <a:moveTo>
                    <a:pt x="0" y="0"/>
                  </a:moveTo>
                  <a:cubicBezTo>
                    <a:pt x="60" y="525"/>
                    <a:pt x="2835" y="495"/>
                    <a:pt x="2835" y="0"/>
                  </a:cubicBezTo>
                </a:path>
              </a:pathLst>
            </a:custGeom>
            <a:noFill/>
            <a:ln w="28575">
              <a:solidFill>
                <a:srgbClr val="000000"/>
              </a:solidFill>
              <a:round/>
              <a:headEnd len="med" type="triangle" w="med"/>
            </a:ln>
          </p:spPr>
          <p:style>
            <a:lnRef idx="0"/>
            <a:fillRef idx="0"/>
            <a:effectRef idx="0"/>
            <a:fontRef idx="minor"/>
          </p:style>
          <p:txBody>
            <a:bodyPr lIns="90000" rIns="90000" tIns="45000" bIns="45000">
              <a:noAutofit/>
            </a:bodyPr>
            <a:p>
              <a:pPr>
                <a:lnSpc>
                  <a:spcPct val="100000"/>
                </a:lnSpc>
                <a:tabLst>
                  <a:tab algn="l" pos="0"/>
                </a:tabLst>
              </a:pPr>
              <a:r>
                <a:rPr b="0" lang="en-US" sz="1800" spc="-1" strike="noStrike">
                  <a:solidFill>
                    <a:srgbClr val="000000"/>
                  </a:solidFill>
                  <a:latin typeface="Calibri"/>
                  <a:ea typeface="DejaVu Sans"/>
                </a:rPr>
                <a:t> </a:t>
              </a:r>
              <a:endParaRPr b="0" lang="en-US" sz="1800" spc="-1" strike="noStrike">
                <a:latin typeface="Arial"/>
              </a:endParaRPr>
            </a:p>
          </p:txBody>
        </p:sp>
        <p:grpSp>
          <p:nvGrpSpPr>
            <p:cNvPr id="3499" name="Group 52"/>
            <p:cNvGrpSpPr/>
            <p:nvPr/>
          </p:nvGrpSpPr>
          <p:grpSpPr>
            <a:xfrm>
              <a:off x="2271240" y="3547800"/>
              <a:ext cx="3545640" cy="723240"/>
              <a:chOff x="2271240" y="3547800"/>
              <a:chExt cx="3545640" cy="723240"/>
            </a:xfrm>
          </p:grpSpPr>
          <p:sp>
            <p:nvSpPr>
              <p:cNvPr id="3500" name="CustomShape 53"/>
              <p:cNvSpPr/>
              <p:nvPr/>
            </p:nvSpPr>
            <p:spPr>
              <a:xfrm>
                <a:off x="2271240" y="3547800"/>
                <a:ext cx="3545640" cy="283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rdt_rcv(rcvpkt) &amp;&amp; isACK(rcvpkt)</a:t>
                </a:r>
                <a:endParaRPr b="0" lang="en-US" sz="1600" spc="-1" strike="noStrike">
                  <a:latin typeface="Arial"/>
                </a:endParaRPr>
              </a:p>
            </p:txBody>
          </p:sp>
          <p:sp>
            <p:nvSpPr>
              <p:cNvPr id="3501" name="Line 54"/>
              <p:cNvSpPr/>
              <p:nvPr/>
            </p:nvSpPr>
            <p:spPr>
              <a:xfrm>
                <a:off x="3331080" y="3921480"/>
                <a:ext cx="990360" cy="360"/>
              </a:xfrm>
              <a:prstGeom prst="line">
                <a:avLst/>
              </a:prstGeom>
              <a:ln w="28575">
                <a:solidFill>
                  <a:srgbClr val="000000"/>
                </a:solidFill>
                <a:round/>
              </a:ln>
            </p:spPr>
            <p:style>
              <a:lnRef idx="0"/>
              <a:fillRef idx="0"/>
              <a:effectRef idx="0"/>
              <a:fontRef idx="minor"/>
            </p:style>
          </p:sp>
          <p:sp>
            <p:nvSpPr>
              <p:cNvPr id="3502" name="CustomShape 55"/>
              <p:cNvSpPr/>
              <p:nvPr/>
            </p:nvSpPr>
            <p:spPr>
              <a:xfrm>
                <a:off x="3668040" y="3938040"/>
                <a:ext cx="3182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Symbol"/>
                    <a:ea typeface="ＭＳ Ｐゴシック"/>
                  </a:rPr>
                  <a:t>L</a:t>
                </a:r>
                <a:endParaRPr b="0" lang="en-US" sz="1600" spc="-1" strike="noStrike">
                  <a:latin typeface="Arial"/>
                </a:endParaRPr>
              </a:p>
            </p:txBody>
          </p:sp>
        </p:grpSp>
      </p:grpSp>
      <p:sp>
        <p:nvSpPr>
          <p:cNvPr id="3503" name="CustomShape 56"/>
          <p:cNvSpPr/>
          <p:nvPr/>
        </p:nvSpPr>
        <p:spPr>
          <a:xfrm>
            <a:off x="1095120" y="2517840"/>
            <a:ext cx="1225080" cy="4554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400" spc="-1" strike="noStrike">
                <a:solidFill>
                  <a:srgbClr val="cc0000"/>
                </a:solidFill>
                <a:latin typeface="Tahoma"/>
                <a:ea typeface="ＭＳ Ｐゴシック"/>
              </a:rPr>
              <a:t>sender</a:t>
            </a:r>
            <a:endParaRPr b="0" lang="en-US" sz="2400" spc="-1" strike="noStrike">
              <a:latin typeface="Arial"/>
            </a:endParaRPr>
          </a:p>
        </p:txBody>
      </p:sp>
      <p:sp>
        <p:nvSpPr>
          <p:cNvPr id="3504" name="CustomShape 57"/>
          <p:cNvSpPr/>
          <p:nvPr/>
        </p:nvSpPr>
        <p:spPr>
          <a:xfrm>
            <a:off x="9575280" y="3961080"/>
            <a:ext cx="1418760" cy="4554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400" spc="-1" strike="noStrike">
                <a:solidFill>
                  <a:srgbClr val="cc0000"/>
                </a:solidFill>
                <a:latin typeface="Tahoma"/>
                <a:ea typeface="ＭＳ Ｐゴシック"/>
              </a:rPr>
              <a:t>receiver</a:t>
            </a:r>
            <a:endParaRPr b="0" lang="en-US" sz="2400" spc="-1" strike="noStrike">
              <a:latin typeface="Arial"/>
            </a:endParaRPr>
          </a:p>
        </p:txBody>
      </p:sp>
      <p:sp>
        <p:nvSpPr>
          <p:cNvPr id="3505" name="CustomShape 58"/>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6D3E14EF-4C35-4B57-BF64-2044A4D38B1F}" type="slidenum">
              <a:rPr b="0" lang="en-US" sz="1100" spc="-1" strike="noStrike">
                <a:solidFill>
                  <a:srgbClr val="404040"/>
                </a:solidFill>
                <a:latin typeface="Calibri"/>
                <a:ea typeface="DejaVu Sans"/>
              </a:rPr>
              <a:t>50</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036" dur="indefinite" restart="never" nodeType="tmRoot">
          <p:childTnLst>
            <p:seq>
              <p:cTn id="1037" dur="indefinite" nodeType="mainSeq">
                <p:childTnLst>
                  <p:par>
                    <p:cTn id="1038" fill="hold">
                      <p:stCondLst>
                        <p:cond delay="indefinite"/>
                      </p:stCondLst>
                      <p:childTnLst>
                        <p:par>
                          <p:cTn id="1039" fill="hold">
                            <p:stCondLst>
                              <p:cond delay="0"/>
                            </p:stCondLst>
                            <p:childTnLst>
                              <p:par>
                                <p:cTn id="1040" nodeType="clickEffect" fill="hold" presetClass="entr" presetID="9">
                                  <p:stCondLst>
                                    <p:cond delay="0"/>
                                  </p:stCondLst>
                                  <p:childTnLst>
                                    <p:set>
                                      <p:cBhvr>
                                        <p:cTn id="1041" dur="1" fill="hold">
                                          <p:stCondLst>
                                            <p:cond delay="0"/>
                                          </p:stCondLst>
                                        </p:cTn>
                                        <p:tgtEl>
                                          <p:spTgt spid="3466"/>
                                        </p:tgtEl>
                                        <p:attrNameLst>
                                          <p:attrName>style.visibility</p:attrName>
                                        </p:attrNameLst>
                                      </p:cBhvr>
                                      <p:to>
                                        <p:strVal val="visible"/>
                                      </p:to>
                                    </p:set>
                                    <p:animEffect filter="dissolve" transition="in">
                                      <p:cBhvr additive="repl">
                                        <p:cTn id="1042" dur="500"/>
                                        <p:tgtEl>
                                          <p:spTgt spid="3466"/>
                                        </p:tgtEl>
                                      </p:cBhvr>
                                    </p:animEffect>
                                  </p:childTnLst>
                                </p:cTn>
                              </p:par>
                            </p:childTnLst>
                          </p:cTn>
                        </p:par>
                      </p:childTnLst>
                    </p:cTn>
                  </p:par>
                  <p:par>
                    <p:cTn id="1043" fill="hold">
                      <p:stCondLst>
                        <p:cond delay="indefinite"/>
                      </p:stCondLst>
                      <p:childTnLst>
                        <p:par>
                          <p:cTn id="1044" fill="hold">
                            <p:stCondLst>
                              <p:cond delay="0"/>
                            </p:stCondLst>
                            <p:childTnLst>
                              <p:par>
                                <p:cTn id="1045" nodeType="clickEffect" fill="hold" presetClass="entr" presetID="9">
                                  <p:stCondLst>
                                    <p:cond delay="0"/>
                                  </p:stCondLst>
                                  <p:childTnLst>
                                    <p:set>
                                      <p:cBhvr>
                                        <p:cTn id="1046" dur="1" fill="hold">
                                          <p:stCondLst>
                                            <p:cond delay="0"/>
                                          </p:stCondLst>
                                        </p:cTn>
                                        <p:tgtEl>
                                          <p:spTgt spid="3469"/>
                                        </p:tgtEl>
                                        <p:attrNameLst>
                                          <p:attrName>style.visibility</p:attrName>
                                        </p:attrNameLst>
                                      </p:cBhvr>
                                      <p:to>
                                        <p:strVal val="visible"/>
                                      </p:to>
                                    </p:set>
                                    <p:animEffect filter="dissolve" transition="in">
                                      <p:cBhvr additive="repl">
                                        <p:cTn id="1047" dur="500"/>
                                        <p:tgtEl>
                                          <p:spTgt spid="3469"/>
                                        </p:tgtEl>
                                      </p:cBhvr>
                                    </p:animEffect>
                                  </p:childTnLst>
                                </p:cTn>
                              </p:par>
                            </p:childTnLst>
                          </p:cTn>
                        </p:par>
                      </p:childTnLst>
                    </p:cTn>
                  </p:par>
                  <p:par>
                    <p:cTn id="1048" fill="hold">
                      <p:stCondLst>
                        <p:cond delay="indefinite"/>
                      </p:stCondLst>
                      <p:childTnLst>
                        <p:par>
                          <p:cTn id="1049" fill="hold">
                            <p:stCondLst>
                              <p:cond delay="0"/>
                            </p:stCondLst>
                            <p:childTnLst>
                              <p:par>
                                <p:cTn id="1050" nodeType="clickEffect" fill="hold" presetClass="entr" presetID="22" presetSubtype="1">
                                  <p:stCondLst>
                                    <p:cond delay="0"/>
                                  </p:stCondLst>
                                  <p:childTnLst>
                                    <p:set>
                                      <p:cBhvr>
                                        <p:cTn id="1051" dur="1" fill="hold">
                                          <p:stCondLst>
                                            <p:cond delay="0"/>
                                          </p:stCondLst>
                                        </p:cTn>
                                        <p:tgtEl>
                                          <p:spTgt spid="3473"/>
                                        </p:tgtEl>
                                        <p:attrNameLst>
                                          <p:attrName>style.visibility</p:attrName>
                                        </p:attrNameLst>
                                      </p:cBhvr>
                                      <p:to>
                                        <p:strVal val="visible"/>
                                      </p:to>
                                    </p:set>
                                    <p:animEffect filter="wipe(up)" transition="in">
                                      <p:cBhvr additive="repl">
                                        <p:cTn id="1052" dur="1000"/>
                                        <p:tgtEl>
                                          <p:spTgt spid="3473"/>
                                        </p:tgtEl>
                                      </p:cBhvr>
                                    </p:animEffect>
                                    <p:set>
                                      <p:cBhvr>
                                        <p:cTn id="1053" dur="1" fill="hold"/>
                                        <p:tgtEl>
                                          <p:spTgt spid="3473"/>
                                        </p:tgtEl>
                                        <p:attrNameLst>
                                          <p:attrName>style.visibility</p:attrName>
                                        </p:attrNameLst>
                                      </p:cBhvr>
                                      <p:to>
                                        <p:strVal val="hidden"/>
                                      </p:to>
                                    </p:set>
                                  </p:childTnLst>
                                </p:cTn>
                              </p:par>
                            </p:childTnLst>
                          </p:cTn>
                        </p:par>
                      </p:childTnLst>
                    </p:cTn>
                  </p:par>
                  <p:par>
                    <p:cTn id="1054" fill="hold">
                      <p:stCondLst>
                        <p:cond delay="indefinite"/>
                      </p:stCondLst>
                      <p:childTnLst>
                        <p:par>
                          <p:cTn id="1055" fill="hold">
                            <p:stCondLst>
                              <p:cond delay="0"/>
                            </p:stCondLst>
                            <p:childTnLst>
                              <p:par>
                                <p:cTn id="1056" nodeType="clickEffect" fill="hold" presetClass="entr" presetID="22" presetSubtype="8">
                                  <p:stCondLst>
                                    <p:cond delay="0"/>
                                  </p:stCondLst>
                                  <p:childTnLst>
                                    <p:set>
                                      <p:cBhvr>
                                        <p:cTn id="1057" dur="1" fill="hold">
                                          <p:stCondLst>
                                            <p:cond delay="0"/>
                                          </p:stCondLst>
                                        </p:cTn>
                                        <p:tgtEl>
                                          <p:spTgt spid="3474"/>
                                        </p:tgtEl>
                                        <p:attrNameLst>
                                          <p:attrName>style.visibility</p:attrName>
                                        </p:attrNameLst>
                                      </p:cBhvr>
                                      <p:to>
                                        <p:strVal val="visible"/>
                                      </p:to>
                                    </p:set>
                                    <p:animEffect filter="wipe(left)" transition="in">
                                      <p:cBhvr additive="repl">
                                        <p:cTn id="1058" dur="1000"/>
                                        <p:tgtEl>
                                          <p:spTgt spid="3474"/>
                                        </p:tgtEl>
                                      </p:cBhvr>
                                    </p:animEffect>
                                    <p:set>
                                      <p:cBhvr>
                                        <p:cTn id="1059" dur="1" fill="hold"/>
                                        <p:tgtEl>
                                          <p:spTgt spid="3474"/>
                                        </p:tgtEl>
                                        <p:attrNameLst>
                                          <p:attrName>style.visibility</p:attrName>
                                        </p:attrNameLst>
                                      </p:cBhvr>
                                      <p:to>
                                        <p:strVal val="hidden"/>
                                      </p:to>
                                    </p:set>
                                  </p:childTnLst>
                                </p:cTn>
                              </p:par>
                              <p:par>
                                <p:cTn id="1060" nodeType="withEffect" fill="hold" presetClass="entr" presetID="1">
                                  <p:stCondLst>
                                    <p:cond delay="0"/>
                                  </p:stCondLst>
                                  <p:childTnLst>
                                    <p:set>
                                      <p:cBhvr>
                                        <p:cTn id="1061" dur="1" fill="hold">
                                          <p:stCondLst>
                                            <p:cond delay="0"/>
                                          </p:stCondLst>
                                        </p:cTn>
                                        <p:tgtEl>
                                          <p:spTgt spid="3475"/>
                                        </p:tgtEl>
                                        <p:attrNameLst>
                                          <p:attrName>style.visibility</p:attrName>
                                        </p:attrNameLst>
                                      </p:cBhvr>
                                      <p:to>
                                        <p:strVal val="visible"/>
                                      </p:to>
                                    </p:set>
                                  </p:childTnLst>
                                </p:cTn>
                              </p:par>
                              <p:par>
                                <p:cTn id="1062" nodeType="withEffect" fill="hold" presetClass="entr" presetID="1">
                                  <p:stCondLst>
                                    <p:cond delay="0"/>
                                  </p:stCondLst>
                                  <p:childTnLst>
                                    <p:set>
                                      <p:cBhvr>
                                        <p:cTn id="1063" dur="1" fill="hold">
                                          <p:stCondLst>
                                            <p:cond delay="0"/>
                                          </p:stCondLst>
                                        </p:cTn>
                                        <p:tgtEl>
                                          <p:spTgt spid="3478"/>
                                        </p:tgtEl>
                                        <p:attrNameLst>
                                          <p:attrName>style.visibility</p:attrName>
                                        </p:attrNameLst>
                                      </p:cBhvr>
                                      <p:to>
                                        <p:strVal val="visible"/>
                                      </p:to>
                                    </p:set>
                                  </p:childTnLst>
                                </p:cTn>
                              </p:par>
                            </p:childTnLst>
                          </p:cTn>
                        </p:par>
                      </p:childTnLst>
                    </p:cTn>
                  </p:par>
                  <p:par>
                    <p:cTn id="1064" fill="hold">
                      <p:stCondLst>
                        <p:cond delay="indefinite"/>
                      </p:stCondLst>
                      <p:childTnLst>
                        <p:par>
                          <p:cTn id="1065" fill="hold">
                            <p:stCondLst>
                              <p:cond delay="0"/>
                            </p:stCondLst>
                            <p:childTnLst>
                              <p:par>
                                <p:cTn id="1066" nodeType="clickEffect" fill="hold" presetClass="entr" presetID="22" presetSubtype="1">
                                  <p:stCondLst>
                                    <p:cond delay="0"/>
                                  </p:stCondLst>
                                  <p:childTnLst>
                                    <p:set>
                                      <p:cBhvr>
                                        <p:cTn id="1067" dur="1" fill="hold">
                                          <p:stCondLst>
                                            <p:cond delay="0"/>
                                          </p:stCondLst>
                                        </p:cTn>
                                        <p:tgtEl>
                                          <p:spTgt spid="3485"/>
                                        </p:tgtEl>
                                        <p:attrNameLst>
                                          <p:attrName>style.visibility</p:attrName>
                                        </p:attrNameLst>
                                      </p:cBhvr>
                                      <p:to>
                                        <p:strVal val="visible"/>
                                      </p:to>
                                    </p:set>
                                    <p:animEffect filter="wipe(up)" transition="in">
                                      <p:cBhvr additive="repl">
                                        <p:cTn id="1068" dur="1000"/>
                                        <p:tgtEl>
                                          <p:spTgt spid="3485"/>
                                        </p:tgtEl>
                                      </p:cBhvr>
                                    </p:animEffect>
                                    <p:set>
                                      <p:cBhvr>
                                        <p:cTn id="1069" dur="1" fill="hold"/>
                                        <p:tgtEl>
                                          <p:spTgt spid="3485"/>
                                        </p:tgtEl>
                                        <p:attrNameLst>
                                          <p:attrName>style.visibility</p:attrName>
                                        </p:attrNameLst>
                                      </p:cBhvr>
                                      <p:to>
                                        <p:strVal val="hidden"/>
                                      </p:to>
                                    </p:set>
                                  </p:childTnLst>
                                </p:cTn>
                              </p:par>
                            </p:childTnLst>
                          </p:cTn>
                        </p:par>
                      </p:childTnLst>
                    </p:cTn>
                  </p:par>
                  <p:par>
                    <p:cTn id="1070" fill="hold">
                      <p:stCondLst>
                        <p:cond delay="indefinite"/>
                      </p:stCondLst>
                      <p:childTnLst>
                        <p:par>
                          <p:cTn id="1071" fill="hold">
                            <p:stCondLst>
                              <p:cond delay="0"/>
                            </p:stCondLst>
                            <p:childTnLst>
                              <p:par>
                                <p:cTn id="1072" nodeType="clickEffect" fill="hold" presetClass="entr" presetID="22" presetSubtype="2">
                                  <p:stCondLst>
                                    <p:cond delay="0"/>
                                  </p:stCondLst>
                                  <p:childTnLst>
                                    <p:set>
                                      <p:cBhvr>
                                        <p:cTn id="1073" dur="1" fill="hold">
                                          <p:stCondLst>
                                            <p:cond delay="0"/>
                                          </p:stCondLst>
                                        </p:cTn>
                                        <p:tgtEl>
                                          <p:spTgt spid="3486"/>
                                        </p:tgtEl>
                                        <p:attrNameLst>
                                          <p:attrName>style.visibility</p:attrName>
                                        </p:attrNameLst>
                                      </p:cBhvr>
                                      <p:to>
                                        <p:strVal val="visible"/>
                                      </p:to>
                                    </p:set>
                                    <p:animEffect filter="wipe(right)" transition="in">
                                      <p:cBhvr additive="repl">
                                        <p:cTn id="1074" dur="1000"/>
                                        <p:tgtEl>
                                          <p:spTgt spid="3486"/>
                                        </p:tgtEl>
                                      </p:cBhvr>
                                    </p:animEffect>
                                    <p:set>
                                      <p:cBhvr>
                                        <p:cTn id="1075" dur="1" fill="hold"/>
                                        <p:tgtEl>
                                          <p:spTgt spid="3486"/>
                                        </p:tgtEl>
                                        <p:attrNameLst>
                                          <p:attrName>style.visibility</p:attrName>
                                        </p:attrNameLst>
                                      </p:cBhvr>
                                      <p:to>
                                        <p:strVal val="hidden"/>
                                      </p:to>
                                    </p:set>
                                  </p:childTnLst>
                                </p:cTn>
                              </p:par>
                            </p:childTnLst>
                          </p:cTn>
                        </p:par>
                      </p:childTnLst>
                    </p:cTn>
                  </p:par>
                  <p:par>
                    <p:cTn id="1076" fill="hold">
                      <p:stCondLst>
                        <p:cond delay="indefinite"/>
                      </p:stCondLst>
                      <p:childTnLst>
                        <p:par>
                          <p:cTn id="1077" fill="hold">
                            <p:stCondLst>
                              <p:cond delay="0"/>
                            </p:stCondLst>
                            <p:childTnLst>
                              <p:par>
                                <p:cTn id="1078" nodeType="clickEffect" fill="hold" presetClass="entr" presetID="22" presetSubtype="1">
                                  <p:stCondLst>
                                    <p:cond delay="0"/>
                                  </p:stCondLst>
                                  <p:childTnLst>
                                    <p:set>
                                      <p:cBhvr>
                                        <p:cTn id="1079" dur="1" fill="hold">
                                          <p:stCondLst>
                                            <p:cond delay="0"/>
                                          </p:stCondLst>
                                        </p:cTn>
                                        <p:tgtEl>
                                          <p:spTgt spid="3487"/>
                                        </p:tgtEl>
                                        <p:attrNameLst>
                                          <p:attrName>style.visibility</p:attrName>
                                        </p:attrNameLst>
                                      </p:cBhvr>
                                      <p:to>
                                        <p:strVal val="visible"/>
                                      </p:to>
                                    </p:set>
                                    <p:animEffect filter="wipe(up)" transition="in">
                                      <p:cBhvr additive="repl">
                                        <p:cTn id="1080" dur="1000"/>
                                        <p:tgtEl>
                                          <p:spTgt spid="3487"/>
                                        </p:tgtEl>
                                      </p:cBhvr>
                                    </p:animEffect>
                                    <p:set>
                                      <p:cBhvr>
                                        <p:cTn id="1081" dur="1" fill="hold"/>
                                        <p:tgtEl>
                                          <p:spTgt spid="3487"/>
                                        </p:tgtEl>
                                        <p:attrNameLst>
                                          <p:attrName>style.visibility</p:attrName>
                                        </p:attrNameLst>
                                      </p:cBhvr>
                                      <p:to>
                                        <p:strVal val="hidden"/>
                                      </p:to>
                                    </p:set>
                                  </p:childTnLst>
                                </p:cTn>
                              </p:par>
                            </p:childTnLst>
                          </p:cTn>
                        </p:par>
                      </p:childTnLst>
                    </p:cTn>
                  </p:par>
                  <p:par>
                    <p:cTn id="1082" fill="hold">
                      <p:stCondLst>
                        <p:cond delay="indefinite"/>
                      </p:stCondLst>
                      <p:childTnLst>
                        <p:par>
                          <p:cTn id="1083" fill="hold">
                            <p:stCondLst>
                              <p:cond delay="0"/>
                            </p:stCondLst>
                            <p:childTnLst>
                              <p:par>
                                <p:cTn id="1084" nodeType="clickEffect" fill="hold" presetClass="entr" presetID="22" presetSubtype="8">
                                  <p:stCondLst>
                                    <p:cond delay="0"/>
                                  </p:stCondLst>
                                  <p:childTnLst>
                                    <p:set>
                                      <p:cBhvr>
                                        <p:cTn id="1085" dur="1" fill="hold">
                                          <p:stCondLst>
                                            <p:cond delay="0"/>
                                          </p:stCondLst>
                                        </p:cTn>
                                        <p:tgtEl>
                                          <p:spTgt spid="3488"/>
                                        </p:tgtEl>
                                        <p:attrNameLst>
                                          <p:attrName>style.visibility</p:attrName>
                                        </p:attrNameLst>
                                      </p:cBhvr>
                                      <p:to>
                                        <p:strVal val="visible"/>
                                      </p:to>
                                    </p:set>
                                    <p:animEffect filter="wipe(left)" transition="in">
                                      <p:cBhvr additive="repl">
                                        <p:cTn id="1086" dur="2000"/>
                                        <p:tgtEl>
                                          <p:spTgt spid="3488"/>
                                        </p:tgtEl>
                                      </p:cBhvr>
                                    </p:animEffect>
                                    <p:set>
                                      <p:cBhvr>
                                        <p:cTn id="1087" dur="1" fill="hold"/>
                                        <p:tgtEl>
                                          <p:spTgt spid="3488"/>
                                        </p:tgtEl>
                                        <p:attrNameLst>
                                          <p:attrName>style.visibility</p:attrName>
                                        </p:attrNameLst>
                                      </p:cBhvr>
                                      <p:to>
                                        <p:strVal val="hidden"/>
                                      </p:to>
                                    </p:set>
                                  </p:childTnLst>
                                </p:cTn>
                              </p:par>
                            </p:childTnLst>
                          </p:cTn>
                        </p:par>
                      </p:childTnLst>
                    </p:cTn>
                  </p:par>
                  <p:par>
                    <p:cTn id="1088" fill="hold">
                      <p:stCondLst>
                        <p:cond delay="indefinite"/>
                      </p:stCondLst>
                      <p:childTnLst>
                        <p:par>
                          <p:cTn id="1089" fill="hold">
                            <p:stCondLst>
                              <p:cond delay="0"/>
                            </p:stCondLst>
                            <p:childTnLst>
                              <p:par>
                                <p:cTn id="1090" nodeType="clickEffect" fill="hold" presetClass="entr" presetID="22" presetSubtype="1">
                                  <p:stCondLst>
                                    <p:cond delay="0"/>
                                  </p:stCondLst>
                                  <p:childTnLst>
                                    <p:set>
                                      <p:cBhvr>
                                        <p:cTn id="1091" dur="1" fill="hold">
                                          <p:stCondLst>
                                            <p:cond delay="0"/>
                                          </p:stCondLst>
                                        </p:cTn>
                                        <p:tgtEl>
                                          <p:spTgt spid="3479"/>
                                        </p:tgtEl>
                                        <p:attrNameLst>
                                          <p:attrName>style.visibility</p:attrName>
                                        </p:attrNameLst>
                                      </p:cBhvr>
                                      <p:to>
                                        <p:strVal val="visible"/>
                                      </p:to>
                                    </p:set>
                                    <p:animEffect filter="wipe(up)" transition="in">
                                      <p:cBhvr additive="repl">
                                        <p:cTn id="1092" dur="1000"/>
                                        <p:tgtEl>
                                          <p:spTgt spid="3479"/>
                                        </p:tgtEl>
                                      </p:cBhvr>
                                    </p:animEffect>
                                    <p:set>
                                      <p:cBhvr>
                                        <p:cTn id="1093" dur="1" fill="hold"/>
                                        <p:tgtEl>
                                          <p:spTgt spid="3479"/>
                                        </p:tgtEl>
                                        <p:attrNameLst>
                                          <p:attrName>style.visibility</p:attrName>
                                        </p:attrNameLst>
                                      </p:cBhvr>
                                      <p:to>
                                        <p:strVal val="hidden"/>
                                      </p:to>
                                    </p:set>
                                  </p:childTnLst>
                                </p:cTn>
                              </p:par>
                            </p:childTnLst>
                          </p:cTn>
                        </p:par>
                      </p:childTnLst>
                    </p:cTn>
                  </p:par>
                  <p:par>
                    <p:cTn id="1094" fill="hold">
                      <p:stCondLst>
                        <p:cond delay="indefinite"/>
                      </p:stCondLst>
                      <p:childTnLst>
                        <p:par>
                          <p:cTn id="1095" fill="hold">
                            <p:stCondLst>
                              <p:cond delay="0"/>
                            </p:stCondLst>
                            <p:childTnLst>
                              <p:par>
                                <p:cTn id="1096" nodeType="clickEffect" fill="hold" presetClass="entr" presetID="22" presetSubtype="4">
                                  <p:stCondLst>
                                    <p:cond delay="0"/>
                                  </p:stCondLst>
                                  <p:childTnLst>
                                    <p:set>
                                      <p:cBhvr>
                                        <p:cTn id="1097" dur="1" fill="hold">
                                          <p:stCondLst>
                                            <p:cond delay="0"/>
                                          </p:stCondLst>
                                        </p:cTn>
                                        <p:tgtEl>
                                          <p:spTgt spid="3480"/>
                                        </p:tgtEl>
                                        <p:attrNameLst>
                                          <p:attrName>style.visibility</p:attrName>
                                        </p:attrNameLst>
                                      </p:cBhvr>
                                      <p:to>
                                        <p:strVal val="visible"/>
                                      </p:to>
                                    </p:set>
                                    <p:animEffect filter="wipe(down)" transition="in">
                                      <p:cBhvr additive="repl">
                                        <p:cTn id="1098" dur="1000"/>
                                        <p:tgtEl>
                                          <p:spTgt spid="3480"/>
                                        </p:tgtEl>
                                      </p:cBhvr>
                                    </p:animEffect>
                                  </p:childTnLst>
                                </p:cTn>
                              </p:par>
                            </p:childTnLst>
                          </p:cTn>
                        </p:par>
                        <p:par>
                          <p:cTn id="1099" fill="hold">
                            <p:stCondLst>
                              <p:cond delay="1000"/>
                            </p:stCondLst>
                            <p:childTnLst>
                              <p:par>
                                <p:cTn id="1100" nodeType="afterEffect" fill="hold" presetClass="entr" presetID="1">
                                  <p:stCondLst>
                                    <p:cond delay="0"/>
                                  </p:stCondLst>
                                  <p:childTnLst>
                                    <p:set>
                                      <p:cBhvr>
                                        <p:cTn id="1101" dur="1" fill="hold">
                                          <p:stCondLst>
                                            <p:cond delay="0"/>
                                          </p:stCondLst>
                                        </p:cTn>
                                        <p:tgtEl>
                                          <p:spTgt spid="3481"/>
                                        </p:tgtEl>
                                        <p:attrNameLst>
                                          <p:attrName>style.visibility</p:attrName>
                                        </p:attrNameLst>
                                      </p:cBhvr>
                                      <p:to>
                                        <p:strVal val="visible"/>
                                      </p:to>
                                    </p:set>
                                  </p:childTnLst>
                                </p:cTn>
                              </p:par>
                              <p:par>
                                <p:cTn id="1102" nodeType="withEffect" fill="hold" presetClass="entr" presetID="1">
                                  <p:stCondLst>
                                    <p:cond delay="0"/>
                                  </p:stCondLst>
                                  <p:childTnLst>
                                    <p:set>
                                      <p:cBhvr>
                                        <p:cTn id="1103" dur="1" fill="hold">
                                          <p:stCondLst>
                                            <p:cond delay="0"/>
                                          </p:stCondLst>
                                        </p:cTn>
                                        <p:tgtEl>
                                          <p:spTgt spid="3484"/>
                                        </p:tgtEl>
                                        <p:attrNameLst>
                                          <p:attrName>style.visibility</p:attrName>
                                        </p:attrNameLst>
                                      </p:cBhvr>
                                      <p:to>
                                        <p:strVal val="visible"/>
                                      </p:to>
                                    </p:set>
                                  </p:childTnLst>
                                </p:cTn>
                              </p:par>
                              <p:par>
                                <p:cTn id="1104" nodeType="withEffect" fill="hold" presetClass="entr" presetID="1">
                                  <p:stCondLst>
                                    <p:cond delay="0"/>
                                  </p:stCondLst>
                                  <p:childTnLst>
                                    <p:set>
                                      <p:cBhvr>
                                        <p:cTn id="1105" dur="1" fill="hold">
                                          <p:stCondLst>
                                            <p:cond delay="0"/>
                                          </p:stCondLst>
                                        </p:cTn>
                                        <p:tgtEl>
                                          <p:spTgt spid="34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6"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rdt2.0 has a fatal flaw!</a:t>
            </a:r>
            <a:endParaRPr b="0" lang="en-US" sz="4800" spc="-1" strike="noStrike">
              <a:latin typeface="Arial"/>
            </a:endParaRPr>
          </a:p>
        </p:txBody>
      </p:sp>
      <p:sp>
        <p:nvSpPr>
          <p:cNvPr id="3507" name="CustomShape 2"/>
          <p:cNvSpPr/>
          <p:nvPr/>
        </p:nvSpPr>
        <p:spPr>
          <a:xfrm>
            <a:off x="691560" y="1384560"/>
            <a:ext cx="5822640" cy="4645800"/>
          </a:xfrm>
          <a:prstGeom prst="rect">
            <a:avLst/>
          </a:prstGeom>
          <a:noFill/>
          <a:ln w="0">
            <a:noFill/>
          </a:ln>
        </p:spPr>
        <p:style>
          <a:lnRef idx="0"/>
          <a:fillRef idx="0"/>
          <a:effectRef idx="0"/>
          <a:fontRef idx="minor"/>
        </p:style>
        <p:txBody>
          <a:bodyPr lIns="90000" rIns="90000" tIns="45000" bIns="45000">
            <a:normAutofit/>
          </a:bodyPr>
          <a:p>
            <a:pPr marL="352440" indent="-219600">
              <a:lnSpc>
                <a:spcPct val="80000"/>
              </a:lnSpc>
              <a:spcBef>
                <a:spcPts val="1001"/>
              </a:spcBef>
              <a:tabLst>
                <a:tab algn="l" pos="0"/>
              </a:tabLst>
            </a:pPr>
            <a:r>
              <a:rPr b="0" lang="en-US" sz="3200" spc="-1" strike="noStrike">
                <a:solidFill>
                  <a:srgbClr val="cc0000"/>
                </a:solidFill>
                <a:latin typeface="Calibri"/>
                <a:ea typeface="ＭＳ Ｐゴシック"/>
              </a:rPr>
              <a:t>what happens if ACK/NAK corrupted</a:t>
            </a:r>
            <a:r>
              <a:rPr b="0" lang="en-US" sz="2800" spc="-1" strike="noStrike">
                <a:solidFill>
                  <a:srgbClr val="cc0000"/>
                </a:solidFill>
                <a:latin typeface="Calibri"/>
                <a:ea typeface="ＭＳ Ｐゴシック"/>
              </a:rPr>
              <a:t>?</a:t>
            </a:r>
            <a:endParaRPr b="0" lang="en-US" sz="2800" spc="-1" strike="noStrike">
              <a:latin typeface="Arial"/>
            </a:endParaRPr>
          </a:p>
          <a:p>
            <a:pPr marL="460440" indent="-214920">
              <a:lnSpc>
                <a:spcPct val="8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sender doesn’t know what happened at receiver!</a:t>
            </a:r>
            <a:endParaRPr b="0" lang="en-US" sz="2800" spc="-1" strike="noStrike">
              <a:latin typeface="Arial"/>
            </a:endParaRPr>
          </a:p>
          <a:p>
            <a:pPr marL="460440" indent="-214920">
              <a:lnSpc>
                <a:spcPct val="8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can’t just retransmit: possible duplicate</a:t>
            </a:r>
            <a:endParaRPr b="0" lang="en-US" sz="2800" spc="-1" strike="noStrike">
              <a:latin typeface="Arial"/>
            </a:endParaRPr>
          </a:p>
          <a:p>
            <a:pPr marL="352440" indent="-219600">
              <a:lnSpc>
                <a:spcPct val="80000"/>
              </a:lnSpc>
              <a:spcBef>
                <a:spcPts val="1440"/>
              </a:spcBef>
              <a:tabLst>
                <a:tab algn="l" pos="0"/>
              </a:tabLst>
            </a:pPr>
            <a:endParaRPr b="0" lang="en-US" sz="2800" spc="-1" strike="noStrike">
              <a:latin typeface="Arial"/>
            </a:endParaRPr>
          </a:p>
          <a:p>
            <a:pPr marL="352440" indent="-219600">
              <a:lnSpc>
                <a:spcPct val="70000"/>
              </a:lnSpc>
              <a:spcBef>
                <a:spcPts val="1001"/>
              </a:spcBef>
              <a:tabLst>
                <a:tab algn="l" pos="0"/>
              </a:tabLst>
            </a:pPr>
            <a:endParaRPr b="0" lang="en-US" sz="2800" spc="-1" strike="noStrike">
              <a:latin typeface="Arial"/>
            </a:endParaRPr>
          </a:p>
          <a:p>
            <a:pPr marL="352440" indent="-219600">
              <a:lnSpc>
                <a:spcPct val="70000"/>
              </a:lnSpc>
              <a:spcBef>
                <a:spcPts val="1001"/>
              </a:spcBef>
              <a:tabLst>
                <a:tab algn="l" pos="0"/>
              </a:tabLst>
            </a:pPr>
            <a:endParaRPr b="0" lang="en-US" sz="2800" spc="-1" strike="noStrike">
              <a:latin typeface="Arial"/>
            </a:endParaRPr>
          </a:p>
        </p:txBody>
      </p:sp>
      <p:sp>
        <p:nvSpPr>
          <p:cNvPr id="3508" name="CustomShape 3"/>
          <p:cNvSpPr/>
          <p:nvPr/>
        </p:nvSpPr>
        <p:spPr>
          <a:xfrm>
            <a:off x="6207480" y="1371600"/>
            <a:ext cx="5290560" cy="306144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tabLst>
                <a:tab algn="l" pos="0"/>
              </a:tabLst>
            </a:pPr>
            <a:r>
              <a:rPr b="0" lang="en-US" sz="3500" spc="-1" strike="noStrike">
                <a:solidFill>
                  <a:srgbClr val="cc0000"/>
                </a:solidFill>
                <a:latin typeface="Calibri"/>
                <a:ea typeface="ＭＳ Ｐゴシック"/>
              </a:rPr>
              <a:t>handling duplicates</a:t>
            </a:r>
            <a:r>
              <a:rPr b="0" lang="en-US" sz="3500" spc="-1" strike="noStrike">
                <a:solidFill>
                  <a:srgbClr val="ff0000"/>
                </a:solidFill>
                <a:latin typeface="Calibri"/>
                <a:ea typeface="ＭＳ Ｐゴシック"/>
              </a:rPr>
              <a:t>: </a:t>
            </a:r>
            <a:endParaRPr b="0" lang="en-US" sz="3500" spc="-1" strike="noStrike">
              <a:latin typeface="Arial"/>
            </a:endParaRPr>
          </a:p>
          <a:p>
            <a:pPr marL="460440" indent="-21492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sender retransmits current pkt if ACK/NAK corrupted</a:t>
            </a:r>
            <a:endParaRPr b="0" lang="en-US" sz="2800" spc="-1" strike="noStrike">
              <a:latin typeface="Arial"/>
            </a:endParaRPr>
          </a:p>
          <a:p>
            <a:pPr marL="460440" indent="-21492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sender adds </a:t>
            </a:r>
            <a:r>
              <a:rPr b="0" i="1" lang="en-US" sz="2800" spc="-1" strike="noStrike">
                <a:solidFill>
                  <a:srgbClr val="000099"/>
                </a:solidFill>
                <a:latin typeface="Calibri"/>
                <a:ea typeface="ＭＳ Ｐゴシック"/>
              </a:rPr>
              <a:t>sequence number</a:t>
            </a:r>
            <a:r>
              <a:rPr b="0" lang="en-US" sz="2800" spc="-1" strike="noStrike">
                <a:solidFill>
                  <a:srgbClr val="000000"/>
                </a:solidFill>
                <a:latin typeface="Calibri"/>
                <a:ea typeface="ＭＳ Ｐゴシック"/>
              </a:rPr>
              <a:t> to each pkt</a:t>
            </a:r>
            <a:endParaRPr b="0" lang="en-US" sz="2800" spc="-1" strike="noStrike">
              <a:latin typeface="Arial"/>
            </a:endParaRPr>
          </a:p>
          <a:p>
            <a:pPr marL="460440" indent="-21492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receiver discards (doesn’t deliver up) duplicate pkt</a:t>
            </a:r>
            <a:endParaRPr b="0" lang="en-US" sz="2800" spc="-1" strike="noStrike">
              <a:latin typeface="Arial"/>
            </a:endParaRPr>
          </a:p>
        </p:txBody>
      </p:sp>
      <p:grpSp>
        <p:nvGrpSpPr>
          <p:cNvPr id="3509" name="Group 4"/>
          <p:cNvGrpSpPr/>
          <p:nvPr/>
        </p:nvGrpSpPr>
        <p:grpSpPr>
          <a:xfrm>
            <a:off x="3103560" y="4578480"/>
            <a:ext cx="5982480" cy="1600920"/>
            <a:chOff x="3103560" y="4578480"/>
            <a:chExt cx="5982480" cy="1600920"/>
          </a:xfrm>
        </p:grpSpPr>
        <p:sp>
          <p:nvSpPr>
            <p:cNvPr id="3510" name="CustomShape 5"/>
            <p:cNvSpPr/>
            <p:nvPr/>
          </p:nvSpPr>
          <p:spPr>
            <a:xfrm>
              <a:off x="3103560" y="4854600"/>
              <a:ext cx="5982120" cy="1324800"/>
            </a:xfrm>
            <a:prstGeom prst="rect">
              <a:avLst/>
            </a:prstGeom>
            <a:noFill/>
            <a:ln w="19050">
              <a:solidFill>
                <a:srgbClr val="cc0000"/>
              </a:solidFill>
              <a:miter/>
            </a:ln>
          </p:spPr>
          <p:style>
            <a:lnRef idx="0"/>
            <a:fillRef idx="0"/>
            <a:effectRef idx="0"/>
            <a:fontRef idx="minor"/>
          </p:style>
        </p:sp>
        <p:sp>
          <p:nvSpPr>
            <p:cNvPr id="3511" name="CustomShape 6"/>
            <p:cNvSpPr/>
            <p:nvPr/>
          </p:nvSpPr>
          <p:spPr>
            <a:xfrm>
              <a:off x="4668480" y="4680000"/>
              <a:ext cx="1380960" cy="351360"/>
            </a:xfrm>
            <a:prstGeom prst="rect">
              <a:avLst/>
            </a:prstGeom>
            <a:solidFill>
              <a:schemeClr val="bg1"/>
            </a:solidFill>
            <a:ln w="0">
              <a:noFill/>
            </a:ln>
          </p:spPr>
          <p:style>
            <a:lnRef idx="0"/>
            <a:fillRef idx="0"/>
            <a:effectRef idx="0"/>
            <a:fontRef idx="minor"/>
          </p:style>
        </p:sp>
        <p:sp>
          <p:nvSpPr>
            <p:cNvPr id="3512" name="CustomShape 7"/>
            <p:cNvSpPr/>
            <p:nvPr/>
          </p:nvSpPr>
          <p:spPr>
            <a:xfrm>
              <a:off x="3518280" y="4578480"/>
              <a:ext cx="2409120" cy="57708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cc0000"/>
                  </a:solidFill>
                  <a:latin typeface="Calibri"/>
                  <a:ea typeface="ＭＳ Ｐゴシック"/>
                </a:rPr>
                <a:t>stop and wait</a:t>
              </a:r>
              <a:endParaRPr b="0" lang="en-US" sz="3200" spc="-1" strike="noStrike">
                <a:latin typeface="Arial"/>
              </a:endParaRPr>
            </a:p>
          </p:txBody>
        </p:sp>
        <p:sp>
          <p:nvSpPr>
            <p:cNvPr id="3513" name="CustomShape 8"/>
            <p:cNvSpPr/>
            <p:nvPr/>
          </p:nvSpPr>
          <p:spPr>
            <a:xfrm>
              <a:off x="3396240" y="5112000"/>
              <a:ext cx="5689800" cy="91764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0" lang="en-US" sz="3200" spc="-1" strike="noStrike">
                  <a:solidFill>
                    <a:srgbClr val="000000"/>
                  </a:solidFill>
                  <a:latin typeface="Calibri"/>
                  <a:ea typeface="ＭＳ Ｐゴシック"/>
                </a:rPr>
                <a:t>sender sends one packet,  then waits for receiver  response</a:t>
              </a:r>
              <a:endParaRPr b="0" lang="en-US" sz="3200" spc="-1" strike="noStrike">
                <a:latin typeface="Arial"/>
              </a:endParaRPr>
            </a:p>
          </p:txBody>
        </p:sp>
      </p:grpSp>
      <p:sp>
        <p:nvSpPr>
          <p:cNvPr id="3514" name="CustomShape 9"/>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807E6F5C-FC5C-42B3-8F91-1FD0E8CCC8BC}" type="slidenum">
              <a:rPr b="0" lang="en-US" sz="1100" spc="-1" strike="noStrike">
                <a:solidFill>
                  <a:srgbClr val="404040"/>
                </a:solidFill>
                <a:latin typeface="Calibri"/>
                <a:ea typeface="DejaVu Sans"/>
              </a:rPr>
              <a:t>51</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106" dur="indefinite" restart="never" nodeType="tmRoot">
          <p:childTnLst>
            <p:seq>
              <p:cTn id="1107" dur="indefinite" nodeType="mainSeq">
                <p:childTnLst>
                  <p:par>
                    <p:cTn id="1108" fill="hold">
                      <p:stCondLst>
                        <p:cond delay="indefinite"/>
                      </p:stCondLst>
                      <p:childTnLst>
                        <p:par>
                          <p:cTn id="1109" fill="hold">
                            <p:stCondLst>
                              <p:cond delay="0"/>
                            </p:stCondLst>
                            <p:childTnLst>
                              <p:par>
                                <p:cTn id="1110" nodeType="clickEffect" fill="hold" presetClass="entr" presetID="9">
                                  <p:stCondLst>
                                    <p:cond delay="0"/>
                                  </p:stCondLst>
                                  <p:childTnLst>
                                    <p:set>
                                      <p:cBhvr>
                                        <p:cTn id="1111" dur="1" fill="hold">
                                          <p:stCondLst>
                                            <p:cond delay="0"/>
                                          </p:stCondLst>
                                        </p:cTn>
                                        <p:tgtEl>
                                          <p:spTgt spid="3507"/>
                                        </p:tgtEl>
                                        <p:attrNameLst>
                                          <p:attrName>style.visibility</p:attrName>
                                        </p:attrNameLst>
                                      </p:cBhvr>
                                      <p:to>
                                        <p:strVal val="visible"/>
                                      </p:to>
                                    </p:set>
                                    <p:animEffect filter="dissolve" transition="in">
                                      <p:cBhvr additive="repl">
                                        <p:cTn id="1112" dur="500"/>
                                        <p:tgtEl>
                                          <p:spTgt spid="3507"/>
                                        </p:tgtEl>
                                      </p:cBhvr>
                                    </p:animEffect>
                                  </p:childTnLst>
                                </p:cTn>
                              </p:par>
                            </p:childTnLst>
                          </p:cTn>
                        </p:par>
                      </p:childTnLst>
                    </p:cTn>
                  </p:par>
                  <p:par>
                    <p:cTn id="1113" fill="hold">
                      <p:stCondLst>
                        <p:cond delay="indefinite"/>
                      </p:stCondLst>
                      <p:childTnLst>
                        <p:par>
                          <p:cTn id="1114" fill="hold">
                            <p:stCondLst>
                              <p:cond delay="0"/>
                            </p:stCondLst>
                            <p:childTnLst>
                              <p:par>
                                <p:cTn id="1115" nodeType="clickEffect" fill="hold" presetClass="entr" presetID="9">
                                  <p:stCondLst>
                                    <p:cond delay="0"/>
                                  </p:stCondLst>
                                  <p:childTnLst>
                                    <p:set>
                                      <p:cBhvr>
                                        <p:cTn id="1116" dur="1" fill="hold">
                                          <p:stCondLst>
                                            <p:cond delay="0"/>
                                          </p:stCondLst>
                                        </p:cTn>
                                        <p:tgtEl>
                                          <p:spTgt spid="3508"/>
                                        </p:tgtEl>
                                        <p:attrNameLst>
                                          <p:attrName>style.visibility</p:attrName>
                                        </p:attrNameLst>
                                      </p:cBhvr>
                                      <p:to>
                                        <p:strVal val="visible"/>
                                      </p:to>
                                    </p:set>
                                    <p:animEffect filter="dissolve" transition="in">
                                      <p:cBhvr additive="repl">
                                        <p:cTn id="1117" dur="500"/>
                                        <p:tgtEl>
                                          <p:spTgt spid="3508"/>
                                        </p:tgtEl>
                                      </p:cBhvr>
                                    </p:animEffect>
                                  </p:childTnLst>
                                </p:cTn>
                              </p:par>
                            </p:childTnLst>
                          </p:cTn>
                        </p:par>
                      </p:childTnLst>
                    </p:cTn>
                  </p:par>
                  <p:par>
                    <p:cTn id="1118" fill="hold">
                      <p:stCondLst>
                        <p:cond delay="indefinite"/>
                      </p:stCondLst>
                      <p:childTnLst>
                        <p:par>
                          <p:cTn id="1119" fill="hold">
                            <p:stCondLst>
                              <p:cond delay="0"/>
                            </p:stCondLst>
                            <p:childTnLst>
                              <p:par>
                                <p:cTn id="1120" nodeType="clickEffect" fill="hold" presetClass="entr" presetID="9">
                                  <p:stCondLst>
                                    <p:cond delay="0"/>
                                  </p:stCondLst>
                                  <p:childTnLst>
                                    <p:set>
                                      <p:cBhvr>
                                        <p:cTn id="1121" dur="1" fill="hold">
                                          <p:stCondLst>
                                            <p:cond delay="0"/>
                                          </p:stCondLst>
                                        </p:cTn>
                                        <p:tgtEl>
                                          <p:spTgt spid="3509"/>
                                        </p:tgtEl>
                                        <p:attrNameLst>
                                          <p:attrName>style.visibility</p:attrName>
                                        </p:attrNameLst>
                                      </p:cBhvr>
                                      <p:to>
                                        <p:strVal val="visible"/>
                                      </p:to>
                                    </p:set>
                                    <p:animEffect filter="dissolve" transition="in">
                                      <p:cBhvr additive="repl">
                                        <p:cTn id="1122" dur="500"/>
                                        <p:tgtEl>
                                          <p:spTgt spid="3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5"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rdt2.1: sender, handling garbled ACK/NAKs</a:t>
            </a:r>
            <a:endParaRPr b="0" lang="en-US" sz="4800" spc="-1" strike="noStrike">
              <a:latin typeface="Arial"/>
            </a:endParaRPr>
          </a:p>
        </p:txBody>
      </p:sp>
      <p:sp>
        <p:nvSpPr>
          <p:cNvPr id="3516" name="CustomShape 2"/>
          <p:cNvSpPr/>
          <p:nvPr/>
        </p:nvSpPr>
        <p:spPr>
          <a:xfrm>
            <a:off x="4658760" y="2435400"/>
            <a:ext cx="899280" cy="834120"/>
          </a:xfrm>
          <a:prstGeom prst="ellipse">
            <a:avLst/>
          </a:prstGeom>
          <a:solidFill>
            <a:srgbClr val="ffffff"/>
          </a:solidFill>
          <a:ln w="19050">
            <a:solidFill>
              <a:srgbClr val="000000"/>
            </a:solidFill>
            <a:round/>
          </a:ln>
        </p:spPr>
        <p:style>
          <a:lnRef idx="0"/>
          <a:fillRef idx="0"/>
          <a:effectRef idx="0"/>
          <a:fontRef idx="minor"/>
        </p:style>
      </p:sp>
      <p:sp>
        <p:nvSpPr>
          <p:cNvPr id="3517" name="CustomShape 3"/>
          <p:cNvSpPr/>
          <p:nvPr/>
        </p:nvSpPr>
        <p:spPr>
          <a:xfrm>
            <a:off x="4567680" y="2511360"/>
            <a:ext cx="108792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400" spc="-1" strike="noStrike">
                <a:solidFill>
                  <a:srgbClr val="000000"/>
                </a:solidFill>
                <a:latin typeface="Arial"/>
                <a:ea typeface="ＭＳ Ｐゴシック"/>
              </a:rPr>
              <a:t>Wait for call 0 from above</a:t>
            </a:r>
            <a:endParaRPr b="0" lang="en-US" sz="1400" spc="-1" strike="noStrike">
              <a:latin typeface="Arial"/>
            </a:endParaRPr>
          </a:p>
        </p:txBody>
      </p:sp>
      <p:sp>
        <p:nvSpPr>
          <p:cNvPr id="3518" name="Line 4"/>
          <p:cNvSpPr/>
          <p:nvPr/>
        </p:nvSpPr>
        <p:spPr>
          <a:xfrm>
            <a:off x="4384080" y="2390760"/>
            <a:ext cx="377640" cy="190440"/>
          </a:xfrm>
          <a:prstGeom prst="line">
            <a:avLst/>
          </a:prstGeom>
          <a:ln w="28575">
            <a:solidFill>
              <a:srgbClr val="000000"/>
            </a:solidFill>
            <a:prstDash val="dash"/>
            <a:round/>
            <a:tailEnd len="med" type="triangle" w="med"/>
          </a:ln>
        </p:spPr>
        <p:style>
          <a:lnRef idx="0"/>
          <a:fillRef idx="0"/>
          <a:effectRef idx="0"/>
          <a:fontRef idx="minor"/>
        </p:style>
      </p:sp>
      <p:grpSp>
        <p:nvGrpSpPr>
          <p:cNvPr id="3519" name="Group 5"/>
          <p:cNvGrpSpPr/>
          <p:nvPr/>
        </p:nvGrpSpPr>
        <p:grpSpPr>
          <a:xfrm>
            <a:off x="6492240" y="2383200"/>
            <a:ext cx="1086480" cy="862560"/>
            <a:chOff x="6492240" y="2383200"/>
            <a:chExt cx="1086480" cy="862560"/>
          </a:xfrm>
        </p:grpSpPr>
        <p:sp>
          <p:nvSpPr>
            <p:cNvPr id="3520" name="CustomShape 6"/>
            <p:cNvSpPr/>
            <p:nvPr/>
          </p:nvSpPr>
          <p:spPr>
            <a:xfrm>
              <a:off x="6566760" y="2383200"/>
              <a:ext cx="934560" cy="862560"/>
            </a:xfrm>
            <a:prstGeom prst="ellipse">
              <a:avLst/>
            </a:prstGeom>
            <a:solidFill>
              <a:srgbClr val="ffffff"/>
            </a:solidFill>
            <a:ln w="19050">
              <a:solidFill>
                <a:srgbClr val="000000"/>
              </a:solidFill>
              <a:round/>
            </a:ln>
          </p:spPr>
          <p:style>
            <a:lnRef idx="0"/>
            <a:fillRef idx="0"/>
            <a:effectRef idx="0"/>
            <a:fontRef idx="minor"/>
          </p:style>
        </p:sp>
        <p:sp>
          <p:nvSpPr>
            <p:cNvPr id="3521" name="CustomShape 7"/>
            <p:cNvSpPr/>
            <p:nvPr/>
          </p:nvSpPr>
          <p:spPr>
            <a:xfrm>
              <a:off x="6492240" y="2471400"/>
              <a:ext cx="1086480" cy="64908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400" spc="-1" strike="noStrike">
                  <a:solidFill>
                    <a:srgbClr val="000000"/>
                  </a:solidFill>
                  <a:latin typeface="Arial"/>
                  <a:ea typeface="ＭＳ Ｐゴシック"/>
                </a:rPr>
                <a:t>Wait for ACK or NAK 0</a:t>
              </a:r>
              <a:endParaRPr b="0" lang="en-US" sz="1400" spc="-1" strike="noStrike">
                <a:latin typeface="Arial"/>
              </a:endParaRPr>
            </a:p>
          </p:txBody>
        </p:sp>
      </p:grpSp>
      <p:grpSp>
        <p:nvGrpSpPr>
          <p:cNvPr id="3522" name="Group 8"/>
          <p:cNvGrpSpPr/>
          <p:nvPr/>
        </p:nvGrpSpPr>
        <p:grpSpPr>
          <a:xfrm>
            <a:off x="4914360" y="1393920"/>
            <a:ext cx="3691440" cy="1080720"/>
            <a:chOff x="4914360" y="1393920"/>
            <a:chExt cx="3691440" cy="1080720"/>
          </a:xfrm>
        </p:grpSpPr>
        <p:sp>
          <p:nvSpPr>
            <p:cNvPr id="3523" name="CustomShape 9"/>
            <p:cNvSpPr/>
            <p:nvPr/>
          </p:nvSpPr>
          <p:spPr>
            <a:xfrm>
              <a:off x="4914360" y="1706760"/>
              <a:ext cx="3691440" cy="3974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sndpkt = make_pkt(0, data, checksum)</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udt_send(sndpkt)</a:t>
              </a:r>
              <a:endParaRPr b="0" lang="en-US" sz="1600" spc="-1" strike="noStrike">
                <a:latin typeface="Arial"/>
              </a:endParaRPr>
            </a:p>
          </p:txBody>
        </p:sp>
        <p:grpSp>
          <p:nvGrpSpPr>
            <p:cNvPr id="3524" name="Group 10"/>
            <p:cNvGrpSpPr/>
            <p:nvPr/>
          </p:nvGrpSpPr>
          <p:grpSpPr>
            <a:xfrm>
              <a:off x="4928760" y="1393920"/>
              <a:ext cx="2851920" cy="1080720"/>
              <a:chOff x="4928760" y="1393920"/>
              <a:chExt cx="2851920" cy="1080720"/>
            </a:xfrm>
          </p:grpSpPr>
          <p:sp>
            <p:nvSpPr>
              <p:cNvPr id="3525" name="CustomShape 11"/>
              <p:cNvSpPr/>
              <p:nvPr/>
            </p:nvSpPr>
            <p:spPr>
              <a:xfrm>
                <a:off x="4928760" y="1393920"/>
                <a:ext cx="2108880" cy="2973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rdt_send(data)</a:t>
                </a:r>
                <a:endParaRPr b="0" lang="en-US" sz="1600" spc="-1" strike="noStrike">
                  <a:latin typeface="Arial"/>
                </a:endParaRPr>
              </a:p>
            </p:txBody>
          </p:sp>
          <p:sp>
            <p:nvSpPr>
              <p:cNvPr id="3526" name="Line 12"/>
              <p:cNvSpPr/>
              <p:nvPr/>
            </p:nvSpPr>
            <p:spPr>
              <a:xfrm>
                <a:off x="5045760" y="1758600"/>
                <a:ext cx="2734920" cy="360"/>
              </a:xfrm>
              <a:prstGeom prst="line">
                <a:avLst/>
              </a:prstGeom>
              <a:ln w="28575">
                <a:solidFill>
                  <a:srgbClr val="000000"/>
                </a:solidFill>
                <a:round/>
              </a:ln>
            </p:spPr>
            <p:style>
              <a:lnRef idx="0"/>
              <a:fillRef idx="0"/>
              <a:effectRef idx="0"/>
              <a:fontRef idx="minor"/>
            </p:style>
          </p:sp>
          <p:sp>
            <p:nvSpPr>
              <p:cNvPr id="3527" name="CustomShape 13"/>
              <p:cNvSpPr/>
              <p:nvPr/>
            </p:nvSpPr>
            <p:spPr>
              <a:xfrm flipV="1">
                <a:off x="5216040" y="2256120"/>
                <a:ext cx="1480320" cy="218160"/>
              </a:xfrm>
              <a:custGeom>
                <a:avLst/>
                <a:gdLst/>
                <a:ahLst/>
                <a:rect l="l" t="t" r="r" b="b"/>
                <a:pathLst>
                  <a:path w="2835" h="525">
                    <a:moveTo>
                      <a:pt x="0" y="0"/>
                    </a:moveTo>
                    <a:cubicBezTo>
                      <a:pt x="60" y="525"/>
                      <a:pt x="2835" y="495"/>
                      <a:pt x="2835" y="0"/>
                    </a:cubicBezTo>
                  </a:path>
                </a:pathLst>
              </a:custGeom>
              <a:noFill/>
              <a:ln w="19050">
                <a:solidFill>
                  <a:srgbClr val="000000"/>
                </a:solidFill>
                <a:round/>
                <a:tailEnd len="med" type="triangle" w="med"/>
              </a:ln>
            </p:spPr>
            <p:style>
              <a:lnRef idx="0"/>
              <a:fillRef idx="0"/>
              <a:effectRef idx="0"/>
              <a:fontRef idx="minor"/>
            </p:style>
          </p:sp>
        </p:grpSp>
      </p:grpSp>
      <p:grpSp>
        <p:nvGrpSpPr>
          <p:cNvPr id="3528" name="Group 14"/>
          <p:cNvGrpSpPr/>
          <p:nvPr/>
        </p:nvGrpSpPr>
        <p:grpSpPr>
          <a:xfrm>
            <a:off x="7264800" y="1999800"/>
            <a:ext cx="3625920" cy="1204560"/>
            <a:chOff x="7264800" y="1999800"/>
            <a:chExt cx="3625920" cy="1204560"/>
          </a:xfrm>
        </p:grpSpPr>
        <p:sp>
          <p:nvSpPr>
            <p:cNvPr id="3529" name="CustomShape 15"/>
            <p:cNvSpPr/>
            <p:nvPr/>
          </p:nvSpPr>
          <p:spPr>
            <a:xfrm rot="20242800">
              <a:off x="7378200" y="2243880"/>
              <a:ext cx="464040" cy="683280"/>
            </a:xfrm>
            <a:custGeom>
              <a:avLst/>
              <a:gdLst/>
              <a:ahLst/>
              <a:rect l="l" t="t" r="r" b="b"/>
              <a:pathLst>
                <a:path w="735" h="1080">
                  <a:moveTo>
                    <a:pt x="0" y="195"/>
                  </a:moveTo>
                  <a:cubicBezTo>
                    <a:pt x="690" y="0"/>
                    <a:pt x="735" y="1080"/>
                    <a:pt x="0" y="855"/>
                  </a:cubicBezTo>
                </a:path>
              </a:pathLst>
            </a:custGeom>
            <a:noFill/>
            <a:ln w="19050">
              <a:solidFill>
                <a:srgbClr val="000000"/>
              </a:solidFill>
              <a:round/>
              <a:tailEnd len="med" type="triangle" w="med"/>
            </a:ln>
          </p:spPr>
          <p:style>
            <a:lnRef idx="0"/>
            <a:fillRef idx="0"/>
            <a:effectRef idx="0"/>
            <a:fontRef idx="minor"/>
          </p:style>
        </p:sp>
        <p:sp>
          <p:nvSpPr>
            <p:cNvPr id="3530" name="CustomShape 16"/>
            <p:cNvSpPr/>
            <p:nvPr/>
          </p:nvSpPr>
          <p:spPr>
            <a:xfrm>
              <a:off x="7742160" y="2806920"/>
              <a:ext cx="2259720" cy="3974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udt_send(sndpkt)</a:t>
              </a:r>
              <a:endParaRPr b="0" lang="en-US" sz="1600" spc="-1" strike="noStrike">
                <a:latin typeface="Arial"/>
              </a:endParaRPr>
            </a:p>
          </p:txBody>
        </p:sp>
        <p:sp>
          <p:nvSpPr>
            <p:cNvPr id="3531" name="CustomShape 17"/>
            <p:cNvSpPr/>
            <p:nvPr/>
          </p:nvSpPr>
          <p:spPr>
            <a:xfrm>
              <a:off x="7714800" y="1999800"/>
              <a:ext cx="3175920" cy="5691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rdt_rcv(rcvpkt) &amp;&amp;  (corrupt(rcvpkt) || </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isNAK(rcvpkt) )</a:t>
              </a:r>
              <a:endParaRPr b="0" lang="en-US" sz="1600" spc="-1" strike="noStrike">
                <a:latin typeface="Arial"/>
              </a:endParaRPr>
            </a:p>
          </p:txBody>
        </p:sp>
        <p:sp>
          <p:nvSpPr>
            <p:cNvPr id="3532" name="Line 18"/>
            <p:cNvSpPr/>
            <p:nvPr/>
          </p:nvSpPr>
          <p:spPr>
            <a:xfrm>
              <a:off x="7835040" y="2846520"/>
              <a:ext cx="1433520" cy="360"/>
            </a:xfrm>
            <a:prstGeom prst="line">
              <a:avLst/>
            </a:prstGeom>
            <a:ln w="28575">
              <a:solidFill>
                <a:srgbClr val="000000"/>
              </a:solidFill>
              <a:round/>
            </a:ln>
          </p:spPr>
          <p:style>
            <a:lnRef idx="0"/>
            <a:fillRef idx="0"/>
            <a:effectRef idx="0"/>
            <a:fontRef idx="minor"/>
          </p:style>
        </p:sp>
      </p:grpSp>
      <p:grpSp>
        <p:nvGrpSpPr>
          <p:cNvPr id="3533" name="Group 19"/>
          <p:cNvGrpSpPr/>
          <p:nvPr/>
        </p:nvGrpSpPr>
        <p:grpSpPr>
          <a:xfrm>
            <a:off x="5155560" y="4908600"/>
            <a:ext cx="3761280" cy="981720"/>
            <a:chOff x="5155560" y="4908600"/>
            <a:chExt cx="3761280" cy="981720"/>
          </a:xfrm>
        </p:grpSpPr>
        <p:sp>
          <p:nvSpPr>
            <p:cNvPr id="3534" name="CustomShape 20"/>
            <p:cNvSpPr/>
            <p:nvPr/>
          </p:nvSpPr>
          <p:spPr>
            <a:xfrm>
              <a:off x="5390640" y="4908600"/>
              <a:ext cx="1604160" cy="245160"/>
            </a:xfrm>
            <a:custGeom>
              <a:avLst/>
              <a:gdLst/>
              <a:ahLst/>
              <a:rect l="l" t="t" r="r" b="b"/>
              <a:pathLst>
                <a:path w="2835" h="525">
                  <a:moveTo>
                    <a:pt x="0" y="0"/>
                  </a:moveTo>
                  <a:cubicBezTo>
                    <a:pt x="60" y="525"/>
                    <a:pt x="2835" y="495"/>
                    <a:pt x="2835" y="0"/>
                  </a:cubicBezTo>
                </a:path>
              </a:pathLst>
            </a:custGeom>
            <a:noFill/>
            <a:ln w="19050">
              <a:solidFill>
                <a:srgbClr val="000000"/>
              </a:solidFill>
              <a:round/>
              <a:headEnd len="med" type="triangle" w="med"/>
            </a:ln>
          </p:spPr>
          <p:style>
            <a:lnRef idx="0"/>
            <a:fillRef idx="0"/>
            <a:effectRef idx="0"/>
            <a:fontRef idx="minor"/>
          </p:style>
        </p:sp>
        <p:sp>
          <p:nvSpPr>
            <p:cNvPr id="3535" name="CustomShape 21"/>
            <p:cNvSpPr/>
            <p:nvPr/>
          </p:nvSpPr>
          <p:spPr>
            <a:xfrm>
              <a:off x="5155560" y="5492880"/>
              <a:ext cx="3761280" cy="3974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sndpkt = make_pkt(1, data, checksum)</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udt_send(sndpkt)</a:t>
              </a:r>
              <a:endParaRPr b="0" lang="en-US" sz="1600" spc="-1" strike="noStrike">
                <a:latin typeface="Arial"/>
              </a:endParaRPr>
            </a:p>
          </p:txBody>
        </p:sp>
        <p:sp>
          <p:nvSpPr>
            <p:cNvPr id="3536" name="CustomShape 22"/>
            <p:cNvSpPr/>
            <p:nvPr/>
          </p:nvSpPr>
          <p:spPr>
            <a:xfrm>
              <a:off x="5225400" y="5154840"/>
              <a:ext cx="2386800" cy="283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rdt_send(data)</a:t>
              </a:r>
              <a:endParaRPr b="0" lang="en-US" sz="1600" spc="-1" strike="noStrike">
                <a:latin typeface="Arial"/>
              </a:endParaRPr>
            </a:p>
          </p:txBody>
        </p:sp>
        <p:sp>
          <p:nvSpPr>
            <p:cNvPr id="3537" name="Line 23"/>
            <p:cNvSpPr/>
            <p:nvPr/>
          </p:nvSpPr>
          <p:spPr>
            <a:xfrm>
              <a:off x="5272560" y="5506200"/>
              <a:ext cx="2903760" cy="360"/>
            </a:xfrm>
            <a:prstGeom prst="line">
              <a:avLst/>
            </a:prstGeom>
            <a:ln w="28575">
              <a:solidFill>
                <a:srgbClr val="000000"/>
              </a:solidFill>
              <a:round/>
            </a:ln>
          </p:spPr>
          <p:style>
            <a:lnRef idx="0"/>
            <a:fillRef idx="0"/>
            <a:effectRef idx="0"/>
            <a:fontRef idx="minor"/>
          </p:style>
        </p:sp>
      </p:grpSp>
      <p:grpSp>
        <p:nvGrpSpPr>
          <p:cNvPr id="3538" name="Group 24"/>
          <p:cNvGrpSpPr/>
          <p:nvPr/>
        </p:nvGrpSpPr>
        <p:grpSpPr>
          <a:xfrm>
            <a:off x="1859760" y="4438800"/>
            <a:ext cx="3005640" cy="1399320"/>
            <a:chOff x="1859760" y="4438800"/>
            <a:chExt cx="3005640" cy="1399320"/>
          </a:xfrm>
        </p:grpSpPr>
        <p:sp>
          <p:nvSpPr>
            <p:cNvPr id="3539" name="CustomShape 25"/>
            <p:cNvSpPr/>
            <p:nvPr/>
          </p:nvSpPr>
          <p:spPr>
            <a:xfrm rot="14610600">
              <a:off x="3969000" y="4734360"/>
              <a:ext cx="950040" cy="467280"/>
            </a:xfrm>
            <a:custGeom>
              <a:avLst/>
              <a:gdLst/>
              <a:ahLst/>
              <a:rect l="l" t="t" r="r" b="b"/>
              <a:pathLst>
                <a:path w="1500" h="740">
                  <a:moveTo>
                    <a:pt x="361" y="671"/>
                  </a:moveTo>
                  <a:cubicBezTo>
                    <a:pt x="0" y="0"/>
                    <a:pt x="1500" y="90"/>
                    <a:pt x="1017" y="740"/>
                  </a:cubicBezTo>
                </a:path>
              </a:pathLst>
            </a:custGeom>
            <a:noFill/>
            <a:ln w="19050">
              <a:solidFill>
                <a:srgbClr val="000000"/>
              </a:solidFill>
              <a:round/>
              <a:tailEnd len="med" type="triangle" w="med"/>
            </a:ln>
          </p:spPr>
          <p:style>
            <a:lnRef idx="0"/>
            <a:fillRef idx="0"/>
            <a:effectRef idx="0"/>
            <a:fontRef idx="minor"/>
          </p:style>
        </p:sp>
        <p:sp>
          <p:nvSpPr>
            <p:cNvPr id="3540" name="CustomShape 26"/>
            <p:cNvSpPr/>
            <p:nvPr/>
          </p:nvSpPr>
          <p:spPr>
            <a:xfrm>
              <a:off x="2511000" y="5564520"/>
              <a:ext cx="1816920" cy="27360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udt_send(sndpkt)</a:t>
              </a:r>
              <a:endParaRPr b="0" lang="en-US" sz="1600" spc="-1" strike="noStrike">
                <a:latin typeface="Arial"/>
              </a:endParaRPr>
            </a:p>
          </p:txBody>
        </p:sp>
        <p:sp>
          <p:nvSpPr>
            <p:cNvPr id="3541" name="CustomShape 27"/>
            <p:cNvSpPr/>
            <p:nvPr/>
          </p:nvSpPr>
          <p:spPr>
            <a:xfrm>
              <a:off x="1859760" y="4726800"/>
              <a:ext cx="2388600" cy="569160"/>
            </a:xfrm>
            <a:prstGeom prst="rect">
              <a:avLst/>
            </a:prstGeom>
            <a:noFill/>
            <a:ln w="0">
              <a:noFill/>
            </a:ln>
          </p:spPr>
          <p:style>
            <a:lnRef idx="0"/>
            <a:fillRef idx="0"/>
            <a:effectRef idx="0"/>
            <a:fontRef idx="minor"/>
          </p:style>
          <p:txBody>
            <a:bodyPr lIns="90000" rIns="90000" tIns="45000" bIns="45000">
              <a:noAutofit/>
            </a:bodyPr>
            <a:p>
              <a:pPr algn="r">
                <a:lnSpc>
                  <a:spcPct val="100000"/>
                </a:lnSpc>
                <a:tabLst>
                  <a:tab algn="l" pos="0"/>
                </a:tabLst>
              </a:pPr>
              <a:r>
                <a:rPr b="0" lang="en-US" sz="1600" spc="-1" strike="noStrike">
                  <a:solidFill>
                    <a:srgbClr val="000000"/>
                  </a:solidFill>
                  <a:latin typeface="Arial"/>
                  <a:ea typeface="ＭＳ Ｐゴシック"/>
                </a:rPr>
                <a:t>rdt_rcv(rcvpkt) </a:t>
              </a:r>
              <a:endParaRPr b="0" lang="en-US" sz="1600" spc="-1" strike="noStrike">
                <a:latin typeface="Arial"/>
              </a:endParaRPr>
            </a:p>
            <a:p>
              <a:pPr algn="r">
                <a:lnSpc>
                  <a:spcPct val="100000"/>
                </a:lnSpc>
                <a:tabLst>
                  <a:tab algn="l" pos="0"/>
                </a:tabLst>
              </a:pPr>
              <a:r>
                <a:rPr b="0" lang="en-US" sz="1600" spc="-1" strike="noStrike">
                  <a:solidFill>
                    <a:srgbClr val="000000"/>
                  </a:solidFill>
                  <a:latin typeface="Arial"/>
                  <a:ea typeface="ＭＳ Ｐゴシック"/>
                </a:rPr>
                <a:t>&amp;&amp; (corrupt(rcvpkt) ||</a:t>
              </a:r>
              <a:endParaRPr b="0" lang="en-US" sz="1600" spc="-1" strike="noStrike">
                <a:latin typeface="Arial"/>
              </a:endParaRPr>
            </a:p>
            <a:p>
              <a:pPr algn="r">
                <a:lnSpc>
                  <a:spcPct val="100000"/>
                </a:lnSpc>
                <a:tabLst>
                  <a:tab algn="l" pos="0"/>
                </a:tabLst>
              </a:pPr>
              <a:r>
                <a:rPr b="0" lang="en-US" sz="1600" spc="-1" strike="noStrike">
                  <a:solidFill>
                    <a:srgbClr val="000000"/>
                  </a:solidFill>
                  <a:latin typeface="Arial"/>
                  <a:ea typeface="ＭＳ Ｐゴシック"/>
                </a:rPr>
                <a:t>isNAK(rcvpkt) )</a:t>
              </a:r>
              <a:endParaRPr b="0" lang="en-US" sz="1600" spc="-1" strike="noStrike">
                <a:latin typeface="Arial"/>
              </a:endParaRPr>
            </a:p>
          </p:txBody>
        </p:sp>
        <p:sp>
          <p:nvSpPr>
            <p:cNvPr id="3542" name="Line 28"/>
            <p:cNvSpPr/>
            <p:nvPr/>
          </p:nvSpPr>
          <p:spPr>
            <a:xfrm>
              <a:off x="2601360" y="5572080"/>
              <a:ext cx="1557000" cy="360"/>
            </a:xfrm>
            <a:prstGeom prst="line">
              <a:avLst/>
            </a:prstGeom>
            <a:ln w="28575">
              <a:solidFill>
                <a:srgbClr val="000000"/>
              </a:solidFill>
              <a:round/>
            </a:ln>
          </p:spPr>
          <p:style>
            <a:lnRef idx="0"/>
            <a:fillRef idx="0"/>
            <a:effectRef idx="0"/>
            <a:fontRef idx="minor"/>
          </p:style>
        </p:sp>
      </p:grpSp>
      <p:grpSp>
        <p:nvGrpSpPr>
          <p:cNvPr id="3543" name="Group 29"/>
          <p:cNvGrpSpPr/>
          <p:nvPr/>
        </p:nvGrpSpPr>
        <p:grpSpPr>
          <a:xfrm>
            <a:off x="6643080" y="4329360"/>
            <a:ext cx="1114920" cy="821520"/>
            <a:chOff x="6643080" y="4329360"/>
            <a:chExt cx="1114920" cy="821520"/>
          </a:xfrm>
        </p:grpSpPr>
        <p:sp>
          <p:nvSpPr>
            <p:cNvPr id="3544" name="CustomShape 30"/>
            <p:cNvSpPr/>
            <p:nvPr/>
          </p:nvSpPr>
          <p:spPr>
            <a:xfrm>
              <a:off x="6779520" y="4329360"/>
              <a:ext cx="897480" cy="821520"/>
            </a:xfrm>
            <a:prstGeom prst="ellipse">
              <a:avLst/>
            </a:prstGeom>
            <a:solidFill>
              <a:srgbClr val="ffffff"/>
            </a:solidFill>
            <a:ln w="19050">
              <a:solidFill>
                <a:srgbClr val="000000"/>
              </a:solidFill>
              <a:round/>
            </a:ln>
          </p:spPr>
          <p:style>
            <a:lnRef idx="0"/>
            <a:fillRef idx="0"/>
            <a:effectRef idx="0"/>
            <a:fontRef idx="minor"/>
          </p:style>
        </p:sp>
        <p:sp>
          <p:nvSpPr>
            <p:cNvPr id="3545" name="CustomShape 31"/>
            <p:cNvSpPr/>
            <p:nvPr/>
          </p:nvSpPr>
          <p:spPr>
            <a:xfrm>
              <a:off x="6643080" y="4421520"/>
              <a:ext cx="111492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400" spc="-1" strike="noStrike">
                  <a:solidFill>
                    <a:srgbClr val="000000"/>
                  </a:solidFill>
                  <a:latin typeface="Arial"/>
                  <a:ea typeface="ＭＳ Ｐゴシック"/>
                </a:rPr>
                <a:t>Wait for</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call 1 from above</a:t>
              </a:r>
              <a:endParaRPr b="0" lang="en-US" sz="1400" spc="-1" strike="noStrike">
                <a:latin typeface="Arial"/>
              </a:endParaRPr>
            </a:p>
          </p:txBody>
        </p:sp>
      </p:grpSp>
      <p:grpSp>
        <p:nvGrpSpPr>
          <p:cNvPr id="3546" name="Group 32"/>
          <p:cNvGrpSpPr/>
          <p:nvPr/>
        </p:nvGrpSpPr>
        <p:grpSpPr>
          <a:xfrm>
            <a:off x="4453920" y="4275360"/>
            <a:ext cx="1043640" cy="821520"/>
            <a:chOff x="4453920" y="4275360"/>
            <a:chExt cx="1043640" cy="821520"/>
          </a:xfrm>
        </p:grpSpPr>
        <p:sp>
          <p:nvSpPr>
            <p:cNvPr id="3547" name="CustomShape 33"/>
            <p:cNvSpPr/>
            <p:nvPr/>
          </p:nvSpPr>
          <p:spPr>
            <a:xfrm>
              <a:off x="4519080" y="4275360"/>
              <a:ext cx="897480" cy="821520"/>
            </a:xfrm>
            <a:prstGeom prst="ellipse">
              <a:avLst/>
            </a:prstGeom>
            <a:solidFill>
              <a:srgbClr val="ffffff"/>
            </a:solidFill>
            <a:ln w="19050">
              <a:solidFill>
                <a:srgbClr val="000000"/>
              </a:solidFill>
              <a:round/>
            </a:ln>
          </p:spPr>
          <p:style>
            <a:lnRef idx="0"/>
            <a:fillRef idx="0"/>
            <a:effectRef idx="0"/>
            <a:fontRef idx="minor"/>
          </p:style>
        </p:sp>
        <p:sp>
          <p:nvSpPr>
            <p:cNvPr id="3548" name="CustomShape 34"/>
            <p:cNvSpPr/>
            <p:nvPr/>
          </p:nvSpPr>
          <p:spPr>
            <a:xfrm>
              <a:off x="4453920" y="4359600"/>
              <a:ext cx="104364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400" spc="-1" strike="noStrike">
                  <a:solidFill>
                    <a:srgbClr val="000000"/>
                  </a:solidFill>
                  <a:latin typeface="Arial"/>
                  <a:ea typeface="ＭＳ Ｐゴシック"/>
                </a:rPr>
                <a:t>Wait for ACK or NAK 1</a:t>
              </a:r>
              <a:endParaRPr b="0" lang="en-US" sz="1400" spc="-1" strike="noStrike">
                <a:latin typeface="Arial"/>
              </a:endParaRPr>
            </a:p>
          </p:txBody>
        </p:sp>
      </p:grpSp>
      <p:grpSp>
        <p:nvGrpSpPr>
          <p:cNvPr id="3549" name="Group 35"/>
          <p:cNvGrpSpPr/>
          <p:nvPr/>
        </p:nvGrpSpPr>
        <p:grpSpPr>
          <a:xfrm>
            <a:off x="7340400" y="2986560"/>
            <a:ext cx="3182040" cy="1469520"/>
            <a:chOff x="7340400" y="2986560"/>
            <a:chExt cx="3182040" cy="1469520"/>
          </a:xfrm>
        </p:grpSpPr>
        <p:sp>
          <p:nvSpPr>
            <p:cNvPr id="3550" name="CustomShape 36"/>
            <p:cNvSpPr/>
            <p:nvPr/>
          </p:nvSpPr>
          <p:spPr>
            <a:xfrm flipH="1" flipV="1" rot="5400000">
              <a:off x="6760800" y="3565440"/>
              <a:ext cx="1361160" cy="202320"/>
            </a:xfrm>
            <a:custGeom>
              <a:avLst/>
              <a:gdLst/>
              <a:ahLst/>
              <a:rect l="l" t="t" r="r" b="b"/>
              <a:pathLst>
                <a:path w="2835" h="525">
                  <a:moveTo>
                    <a:pt x="0" y="0"/>
                  </a:moveTo>
                  <a:cubicBezTo>
                    <a:pt x="60" y="525"/>
                    <a:pt x="2835" y="495"/>
                    <a:pt x="2835" y="0"/>
                  </a:cubicBezTo>
                </a:path>
              </a:pathLst>
            </a:custGeom>
            <a:noFill/>
            <a:ln w="19050">
              <a:solidFill>
                <a:srgbClr val="000000"/>
              </a:solidFill>
              <a:round/>
              <a:headEnd len="med" type="triangle" w="med"/>
            </a:ln>
          </p:spPr>
          <p:style>
            <a:lnRef idx="0"/>
            <a:fillRef idx="0"/>
            <a:effectRef idx="0"/>
            <a:fontRef idx="minor"/>
          </p:style>
        </p:sp>
        <p:sp>
          <p:nvSpPr>
            <p:cNvPr id="3551" name="CustomShape 37"/>
            <p:cNvSpPr/>
            <p:nvPr/>
          </p:nvSpPr>
          <p:spPr>
            <a:xfrm>
              <a:off x="7529400" y="3255840"/>
              <a:ext cx="2993040" cy="5691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rdt_rcv(rcvpkt)   </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&amp;&amp; notcorrupt(rcvpkt) </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&amp;&amp; isACK(rcvpkt) </a:t>
              </a:r>
              <a:endParaRPr b="0" lang="en-US" sz="1600" spc="-1" strike="noStrike">
                <a:latin typeface="Arial"/>
              </a:endParaRPr>
            </a:p>
          </p:txBody>
        </p:sp>
        <p:sp>
          <p:nvSpPr>
            <p:cNvPr id="3552" name="Line 38"/>
            <p:cNvSpPr/>
            <p:nvPr/>
          </p:nvSpPr>
          <p:spPr>
            <a:xfrm>
              <a:off x="7611480" y="4113360"/>
              <a:ext cx="990360" cy="360"/>
            </a:xfrm>
            <a:prstGeom prst="line">
              <a:avLst/>
            </a:prstGeom>
            <a:ln w="28575">
              <a:solidFill>
                <a:srgbClr val="000000"/>
              </a:solidFill>
              <a:round/>
            </a:ln>
          </p:spPr>
          <p:style>
            <a:lnRef idx="0"/>
            <a:fillRef idx="0"/>
            <a:effectRef idx="0"/>
            <a:fontRef idx="minor"/>
          </p:style>
        </p:sp>
        <p:sp>
          <p:nvSpPr>
            <p:cNvPr id="3553" name="CustomShape 39"/>
            <p:cNvSpPr/>
            <p:nvPr/>
          </p:nvSpPr>
          <p:spPr>
            <a:xfrm>
              <a:off x="7995960" y="4123080"/>
              <a:ext cx="31824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Symbol"/>
                  <a:ea typeface="ＭＳ Ｐゴシック"/>
                </a:rPr>
                <a:t>L</a:t>
              </a:r>
              <a:endParaRPr b="0" lang="en-US" sz="1600" spc="-1" strike="noStrike">
                <a:latin typeface="Arial"/>
              </a:endParaRPr>
            </a:p>
          </p:txBody>
        </p:sp>
      </p:grpSp>
      <p:grpSp>
        <p:nvGrpSpPr>
          <p:cNvPr id="3554" name="Group 40"/>
          <p:cNvGrpSpPr/>
          <p:nvPr/>
        </p:nvGrpSpPr>
        <p:grpSpPr>
          <a:xfrm>
            <a:off x="768600" y="3047760"/>
            <a:ext cx="3918600" cy="1282680"/>
            <a:chOff x="768600" y="3047760"/>
            <a:chExt cx="3918600" cy="1282680"/>
          </a:xfrm>
        </p:grpSpPr>
        <p:sp>
          <p:nvSpPr>
            <p:cNvPr id="3555" name="CustomShape 41"/>
            <p:cNvSpPr/>
            <p:nvPr/>
          </p:nvSpPr>
          <p:spPr>
            <a:xfrm flipV="1" rot="16200000">
              <a:off x="3994200" y="3619080"/>
              <a:ext cx="1264320" cy="121320"/>
            </a:xfrm>
            <a:custGeom>
              <a:avLst/>
              <a:gdLst/>
              <a:ahLst/>
              <a:rect l="l" t="t" r="r" b="b"/>
              <a:pathLst>
                <a:path w="2835" h="525">
                  <a:moveTo>
                    <a:pt x="0" y="0"/>
                  </a:moveTo>
                  <a:cubicBezTo>
                    <a:pt x="60" y="525"/>
                    <a:pt x="2835" y="495"/>
                    <a:pt x="2835" y="0"/>
                  </a:cubicBezTo>
                </a:path>
              </a:pathLst>
            </a:custGeom>
            <a:noFill/>
            <a:ln w="19050">
              <a:solidFill>
                <a:srgbClr val="000000"/>
              </a:solidFill>
              <a:round/>
              <a:tailEnd len="med" type="triangle" w="med"/>
            </a:ln>
          </p:spPr>
          <p:style>
            <a:lnRef idx="0"/>
            <a:fillRef idx="0"/>
            <a:effectRef idx="0"/>
            <a:fontRef idx="minor"/>
          </p:style>
        </p:sp>
        <p:sp>
          <p:nvSpPr>
            <p:cNvPr id="3556" name="CustomShape 42"/>
            <p:cNvSpPr/>
            <p:nvPr/>
          </p:nvSpPr>
          <p:spPr>
            <a:xfrm>
              <a:off x="768600" y="3141000"/>
              <a:ext cx="3621240" cy="569160"/>
            </a:xfrm>
            <a:prstGeom prst="rect">
              <a:avLst/>
            </a:prstGeom>
            <a:noFill/>
            <a:ln w="0">
              <a:noFill/>
            </a:ln>
          </p:spPr>
          <p:style>
            <a:lnRef idx="0"/>
            <a:fillRef idx="0"/>
            <a:effectRef idx="0"/>
            <a:fontRef idx="minor"/>
          </p:style>
          <p:txBody>
            <a:bodyPr lIns="90000" rIns="90000" tIns="45000" bIns="45000">
              <a:noAutofit/>
            </a:bodyPr>
            <a:p>
              <a:pPr algn="r">
                <a:lnSpc>
                  <a:spcPct val="100000"/>
                </a:lnSpc>
                <a:tabLst>
                  <a:tab algn="l" pos="0"/>
                </a:tabLst>
              </a:pPr>
              <a:r>
                <a:rPr b="0" lang="en-US" sz="1600" spc="-1" strike="noStrike">
                  <a:solidFill>
                    <a:srgbClr val="000000"/>
                  </a:solidFill>
                  <a:latin typeface="Arial"/>
                  <a:ea typeface="ＭＳ Ｐゴシック"/>
                </a:rPr>
                <a:t>rdt_rcv(rcvpkt)  </a:t>
              </a:r>
              <a:endParaRPr b="0" lang="en-US" sz="1600" spc="-1" strike="noStrike">
                <a:latin typeface="Arial"/>
              </a:endParaRPr>
            </a:p>
            <a:p>
              <a:pPr algn="r">
                <a:lnSpc>
                  <a:spcPct val="100000"/>
                </a:lnSpc>
                <a:tabLst>
                  <a:tab algn="l" pos="0"/>
                </a:tabLst>
              </a:pPr>
              <a:r>
                <a:rPr b="0" lang="en-US" sz="1600" spc="-1" strike="noStrike">
                  <a:solidFill>
                    <a:srgbClr val="000000"/>
                  </a:solidFill>
                  <a:latin typeface="Arial"/>
                  <a:ea typeface="ＭＳ Ｐゴシック"/>
                </a:rPr>
                <a:t>&amp;&amp; notcorrupt(rcvpkt) &amp;&amp; isACK(rcvpkt)</a:t>
              </a:r>
              <a:r>
                <a:rPr b="0" lang="en-US" sz="1000" spc="-1" strike="noStrike">
                  <a:solidFill>
                    <a:srgbClr val="000000"/>
                  </a:solidFill>
                  <a:latin typeface="Arial"/>
                  <a:ea typeface="ＭＳ Ｐゴシック"/>
                </a:rPr>
                <a:t> </a:t>
              </a:r>
              <a:endParaRPr b="0" lang="en-US" sz="1000" spc="-1" strike="noStrike">
                <a:latin typeface="Arial"/>
              </a:endParaRPr>
            </a:p>
          </p:txBody>
        </p:sp>
        <p:sp>
          <p:nvSpPr>
            <p:cNvPr id="3557" name="Line 43"/>
            <p:cNvSpPr/>
            <p:nvPr/>
          </p:nvSpPr>
          <p:spPr>
            <a:xfrm>
              <a:off x="2572560" y="3983040"/>
              <a:ext cx="1738440" cy="360"/>
            </a:xfrm>
            <a:prstGeom prst="line">
              <a:avLst/>
            </a:prstGeom>
            <a:ln w="28575">
              <a:solidFill>
                <a:srgbClr val="000000"/>
              </a:solidFill>
              <a:round/>
            </a:ln>
          </p:spPr>
          <p:style>
            <a:lnRef idx="0"/>
            <a:fillRef idx="0"/>
            <a:effectRef idx="0"/>
            <a:fontRef idx="minor"/>
          </p:style>
        </p:sp>
        <p:sp>
          <p:nvSpPr>
            <p:cNvPr id="3558" name="CustomShape 44"/>
            <p:cNvSpPr/>
            <p:nvPr/>
          </p:nvSpPr>
          <p:spPr>
            <a:xfrm>
              <a:off x="3146040" y="3997440"/>
              <a:ext cx="31824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Symbol"/>
                  <a:ea typeface="ＭＳ Ｐゴシック"/>
                </a:rPr>
                <a:t>L</a:t>
              </a:r>
              <a:endParaRPr b="0" lang="en-US" sz="1600" spc="-1" strike="noStrike">
                <a:latin typeface="Arial"/>
              </a:endParaRPr>
            </a:p>
          </p:txBody>
        </p:sp>
      </p:grpSp>
      <p:sp>
        <p:nvSpPr>
          <p:cNvPr id="3559" name="CustomShape 45"/>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E78B1F96-CB72-41F6-9D0A-3A43E5D04F10}" type="slidenum">
              <a:rPr b="0" lang="en-US" sz="1100" spc="-1" strike="noStrike">
                <a:solidFill>
                  <a:srgbClr val="404040"/>
                </a:solidFill>
                <a:latin typeface="Calibri"/>
                <a:ea typeface="DejaVu Sans"/>
              </a:rPr>
              <a:t>52</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123" dur="indefinite" restart="never" nodeType="tmRoot">
          <p:childTnLst>
            <p:seq>
              <p:cTn id="1124" dur="indefinite" nodeType="mainSeq">
                <p:childTnLst>
                  <p:par>
                    <p:cTn id="1125" fill="hold">
                      <p:stCondLst>
                        <p:cond delay="indefinite"/>
                      </p:stCondLst>
                      <p:childTnLst>
                        <p:par>
                          <p:cTn id="1126" fill="hold">
                            <p:stCondLst>
                              <p:cond delay="0"/>
                            </p:stCondLst>
                            <p:childTnLst>
                              <p:par>
                                <p:cTn id="1127" nodeType="clickEffect" fill="hold" presetClass="entr" presetID="22" presetSubtype="8">
                                  <p:stCondLst>
                                    <p:cond delay="0"/>
                                  </p:stCondLst>
                                  <p:childTnLst>
                                    <p:set>
                                      <p:cBhvr>
                                        <p:cTn id="1128" dur="1" fill="hold">
                                          <p:stCondLst>
                                            <p:cond delay="0"/>
                                          </p:stCondLst>
                                        </p:cTn>
                                        <p:tgtEl>
                                          <p:spTgt spid="3522"/>
                                        </p:tgtEl>
                                        <p:attrNameLst>
                                          <p:attrName>style.visibility</p:attrName>
                                        </p:attrNameLst>
                                      </p:cBhvr>
                                      <p:to>
                                        <p:strVal val="visible"/>
                                      </p:to>
                                    </p:set>
                                    <p:animEffect filter="wipe(left)" transition="in">
                                      <p:cBhvr additive="repl">
                                        <p:cTn id="1129" dur="500"/>
                                        <p:tgtEl>
                                          <p:spTgt spid="3522"/>
                                        </p:tgtEl>
                                      </p:cBhvr>
                                    </p:animEffect>
                                  </p:childTnLst>
                                </p:cTn>
                              </p:par>
                            </p:childTnLst>
                          </p:cTn>
                        </p:par>
                      </p:childTnLst>
                    </p:cTn>
                  </p:par>
                  <p:par>
                    <p:cTn id="1130" fill="hold">
                      <p:stCondLst>
                        <p:cond delay="indefinite"/>
                      </p:stCondLst>
                      <p:childTnLst>
                        <p:par>
                          <p:cTn id="1131" fill="hold">
                            <p:stCondLst>
                              <p:cond delay="0"/>
                            </p:stCondLst>
                            <p:childTnLst>
                              <p:par>
                                <p:cTn id="1132" nodeType="clickEffect" fill="hold" presetClass="entr" presetID="22" presetSubtype="1">
                                  <p:stCondLst>
                                    <p:cond delay="0"/>
                                  </p:stCondLst>
                                  <p:childTnLst>
                                    <p:set>
                                      <p:cBhvr>
                                        <p:cTn id="1133" dur="1" fill="hold">
                                          <p:stCondLst>
                                            <p:cond delay="0"/>
                                          </p:stCondLst>
                                        </p:cTn>
                                        <p:tgtEl>
                                          <p:spTgt spid="3549"/>
                                        </p:tgtEl>
                                        <p:attrNameLst>
                                          <p:attrName>style.visibility</p:attrName>
                                        </p:attrNameLst>
                                      </p:cBhvr>
                                      <p:to>
                                        <p:strVal val="visible"/>
                                      </p:to>
                                    </p:set>
                                    <p:animEffect filter="wipe(up)" transition="in">
                                      <p:cBhvr additive="repl">
                                        <p:cTn id="1134" dur="500"/>
                                        <p:tgtEl>
                                          <p:spTgt spid="3549"/>
                                        </p:tgtEl>
                                      </p:cBhvr>
                                    </p:animEffect>
                                  </p:childTnLst>
                                </p:cTn>
                              </p:par>
                            </p:childTnLst>
                          </p:cTn>
                        </p:par>
                      </p:childTnLst>
                    </p:cTn>
                  </p:par>
                  <p:par>
                    <p:cTn id="1135" fill="hold">
                      <p:stCondLst>
                        <p:cond delay="indefinite"/>
                      </p:stCondLst>
                      <p:childTnLst>
                        <p:par>
                          <p:cTn id="1136" fill="hold">
                            <p:stCondLst>
                              <p:cond delay="0"/>
                            </p:stCondLst>
                            <p:childTnLst>
                              <p:par>
                                <p:cTn id="1137" nodeType="clickEffect" fill="hold" presetClass="entr" presetID="22" presetSubtype="2">
                                  <p:stCondLst>
                                    <p:cond delay="0"/>
                                  </p:stCondLst>
                                  <p:childTnLst>
                                    <p:set>
                                      <p:cBhvr>
                                        <p:cTn id="1138" dur="1" fill="hold">
                                          <p:stCondLst>
                                            <p:cond delay="0"/>
                                          </p:stCondLst>
                                        </p:cTn>
                                        <p:tgtEl>
                                          <p:spTgt spid="3533"/>
                                        </p:tgtEl>
                                        <p:attrNameLst>
                                          <p:attrName>style.visibility</p:attrName>
                                        </p:attrNameLst>
                                      </p:cBhvr>
                                      <p:to>
                                        <p:strVal val="visible"/>
                                      </p:to>
                                    </p:set>
                                    <p:animEffect filter="wipe(right)" transition="in">
                                      <p:cBhvr additive="repl">
                                        <p:cTn id="1139" dur="500"/>
                                        <p:tgtEl>
                                          <p:spTgt spid="3533"/>
                                        </p:tgtEl>
                                      </p:cBhvr>
                                    </p:animEffect>
                                  </p:childTnLst>
                                </p:cTn>
                              </p:par>
                            </p:childTnLst>
                          </p:cTn>
                        </p:par>
                      </p:childTnLst>
                    </p:cTn>
                  </p:par>
                  <p:par>
                    <p:cTn id="1140" fill="hold">
                      <p:stCondLst>
                        <p:cond delay="indefinite"/>
                      </p:stCondLst>
                      <p:childTnLst>
                        <p:par>
                          <p:cTn id="1141" fill="hold">
                            <p:stCondLst>
                              <p:cond delay="0"/>
                            </p:stCondLst>
                            <p:childTnLst>
                              <p:par>
                                <p:cTn id="1142" nodeType="clickEffect" fill="hold" presetClass="entr" presetID="22" presetSubtype="4">
                                  <p:stCondLst>
                                    <p:cond delay="0"/>
                                  </p:stCondLst>
                                  <p:childTnLst>
                                    <p:set>
                                      <p:cBhvr>
                                        <p:cTn id="1143" dur="1" fill="hold">
                                          <p:stCondLst>
                                            <p:cond delay="0"/>
                                          </p:stCondLst>
                                        </p:cTn>
                                        <p:tgtEl>
                                          <p:spTgt spid="3554"/>
                                        </p:tgtEl>
                                        <p:attrNameLst>
                                          <p:attrName>style.visibility</p:attrName>
                                        </p:attrNameLst>
                                      </p:cBhvr>
                                      <p:to>
                                        <p:strVal val="visible"/>
                                      </p:to>
                                    </p:set>
                                    <p:animEffect filter="wipe(down)" transition="in">
                                      <p:cBhvr additive="repl">
                                        <p:cTn id="1144" dur="500"/>
                                        <p:tgtEl>
                                          <p:spTgt spid="3554"/>
                                        </p:tgtEl>
                                      </p:cBhvr>
                                    </p:animEffect>
                                  </p:childTnLst>
                                </p:cTn>
                              </p:par>
                            </p:childTnLst>
                          </p:cTn>
                        </p:par>
                      </p:childTnLst>
                    </p:cTn>
                  </p:par>
                  <p:par>
                    <p:cTn id="1145" fill="hold">
                      <p:stCondLst>
                        <p:cond delay="indefinite"/>
                      </p:stCondLst>
                      <p:childTnLst>
                        <p:par>
                          <p:cTn id="1146" fill="hold">
                            <p:stCondLst>
                              <p:cond delay="0"/>
                            </p:stCondLst>
                            <p:childTnLst>
                              <p:par>
                                <p:cTn id="1147" nodeType="clickEffect" fill="hold" presetClass="entr" presetID="22" presetSubtype="1">
                                  <p:stCondLst>
                                    <p:cond delay="0"/>
                                  </p:stCondLst>
                                  <p:childTnLst>
                                    <p:set>
                                      <p:cBhvr>
                                        <p:cTn id="1148" dur="1" fill="hold">
                                          <p:stCondLst>
                                            <p:cond delay="0"/>
                                          </p:stCondLst>
                                        </p:cTn>
                                        <p:tgtEl>
                                          <p:spTgt spid="3528"/>
                                        </p:tgtEl>
                                        <p:attrNameLst>
                                          <p:attrName>style.visibility</p:attrName>
                                        </p:attrNameLst>
                                      </p:cBhvr>
                                      <p:to>
                                        <p:strVal val="visible"/>
                                      </p:to>
                                    </p:set>
                                    <p:animEffect filter="wipe(up)" transition="in">
                                      <p:cBhvr additive="repl">
                                        <p:cTn id="1149" dur="500"/>
                                        <p:tgtEl>
                                          <p:spTgt spid="3528"/>
                                        </p:tgtEl>
                                      </p:cBhvr>
                                    </p:animEffect>
                                  </p:childTnLst>
                                </p:cTn>
                              </p:par>
                            </p:childTnLst>
                          </p:cTn>
                        </p:par>
                      </p:childTnLst>
                    </p:cTn>
                  </p:par>
                  <p:par>
                    <p:cTn id="1150" fill="hold">
                      <p:stCondLst>
                        <p:cond delay="indefinite"/>
                      </p:stCondLst>
                      <p:childTnLst>
                        <p:par>
                          <p:cTn id="1151" fill="hold">
                            <p:stCondLst>
                              <p:cond delay="0"/>
                            </p:stCondLst>
                            <p:childTnLst>
                              <p:par>
                                <p:cTn id="1152" nodeType="clickEffect" fill="hold" presetClass="entr" presetID="22" presetSubtype="4">
                                  <p:stCondLst>
                                    <p:cond delay="0"/>
                                  </p:stCondLst>
                                  <p:childTnLst>
                                    <p:set>
                                      <p:cBhvr>
                                        <p:cTn id="1153" dur="1" fill="hold">
                                          <p:stCondLst>
                                            <p:cond delay="0"/>
                                          </p:stCondLst>
                                        </p:cTn>
                                        <p:tgtEl>
                                          <p:spTgt spid="3538"/>
                                        </p:tgtEl>
                                        <p:attrNameLst>
                                          <p:attrName>style.visibility</p:attrName>
                                        </p:attrNameLst>
                                      </p:cBhvr>
                                      <p:to>
                                        <p:strVal val="visible"/>
                                      </p:to>
                                    </p:set>
                                    <p:animEffect filter="wipe(down)" transition="in">
                                      <p:cBhvr additive="repl">
                                        <p:cTn id="1154" dur="500"/>
                                        <p:tgtEl>
                                          <p:spTgt spid="35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0"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rdt2.1: receiver, handling garbled ACK/NAKs</a:t>
            </a:r>
            <a:endParaRPr b="0" lang="en-US" sz="4800" spc="-1" strike="noStrike">
              <a:latin typeface="Arial"/>
            </a:endParaRPr>
          </a:p>
        </p:txBody>
      </p:sp>
      <p:grpSp>
        <p:nvGrpSpPr>
          <p:cNvPr id="3561" name="Group 2"/>
          <p:cNvGrpSpPr/>
          <p:nvPr/>
        </p:nvGrpSpPr>
        <p:grpSpPr>
          <a:xfrm>
            <a:off x="4764240" y="3345840"/>
            <a:ext cx="815400" cy="792720"/>
            <a:chOff x="4764240" y="3345840"/>
            <a:chExt cx="815400" cy="792720"/>
          </a:xfrm>
        </p:grpSpPr>
        <p:sp>
          <p:nvSpPr>
            <p:cNvPr id="3562" name="CustomShape 3"/>
            <p:cNvSpPr/>
            <p:nvPr/>
          </p:nvSpPr>
          <p:spPr>
            <a:xfrm>
              <a:off x="4764240" y="3345840"/>
              <a:ext cx="775440" cy="792720"/>
            </a:xfrm>
            <a:prstGeom prst="ellipse">
              <a:avLst/>
            </a:prstGeom>
            <a:solidFill>
              <a:srgbClr val="ffffff"/>
            </a:solidFill>
            <a:ln w="19050">
              <a:solidFill>
                <a:srgbClr val="000000"/>
              </a:solidFill>
              <a:round/>
            </a:ln>
          </p:spPr>
          <p:style>
            <a:lnRef idx="0"/>
            <a:fillRef idx="0"/>
            <a:effectRef idx="0"/>
            <a:fontRef idx="minor"/>
          </p:style>
        </p:sp>
        <p:sp>
          <p:nvSpPr>
            <p:cNvPr id="3563" name="CustomShape 4"/>
            <p:cNvSpPr/>
            <p:nvPr/>
          </p:nvSpPr>
          <p:spPr>
            <a:xfrm>
              <a:off x="4781880" y="3380760"/>
              <a:ext cx="79776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400" spc="-1" strike="noStrike">
                  <a:solidFill>
                    <a:srgbClr val="000000"/>
                  </a:solidFill>
                  <a:latin typeface="Arial"/>
                  <a:ea typeface="ＭＳ Ｐゴシック"/>
                </a:rPr>
                <a:t>Wait for </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0 from below</a:t>
              </a:r>
              <a:endParaRPr b="0" lang="en-US" sz="1400" spc="-1" strike="noStrike">
                <a:latin typeface="Arial"/>
              </a:endParaRPr>
            </a:p>
          </p:txBody>
        </p:sp>
      </p:grpSp>
      <p:sp>
        <p:nvSpPr>
          <p:cNvPr id="3564" name="Line 5"/>
          <p:cNvSpPr/>
          <p:nvPr/>
        </p:nvSpPr>
        <p:spPr>
          <a:xfrm>
            <a:off x="4600440" y="2275920"/>
            <a:ext cx="419040" cy="1079280"/>
          </a:xfrm>
          <a:prstGeom prst="line">
            <a:avLst/>
          </a:prstGeom>
          <a:ln w="28575">
            <a:solidFill>
              <a:srgbClr val="000000"/>
            </a:solidFill>
            <a:prstDash val="dash"/>
            <a:round/>
            <a:tailEnd len="med" type="triangle" w="med"/>
          </a:ln>
        </p:spPr>
        <p:style>
          <a:lnRef idx="0"/>
          <a:fillRef idx="0"/>
          <a:effectRef idx="0"/>
          <a:fontRef idx="minor"/>
        </p:style>
      </p:sp>
      <p:grpSp>
        <p:nvGrpSpPr>
          <p:cNvPr id="3565" name="Group 6"/>
          <p:cNvGrpSpPr/>
          <p:nvPr/>
        </p:nvGrpSpPr>
        <p:grpSpPr>
          <a:xfrm>
            <a:off x="4687920" y="4161960"/>
            <a:ext cx="3859920" cy="2184840"/>
            <a:chOff x="4687920" y="4161960"/>
            <a:chExt cx="3859920" cy="2184840"/>
          </a:xfrm>
        </p:grpSpPr>
        <p:sp>
          <p:nvSpPr>
            <p:cNvPr id="3566" name="CustomShape 7"/>
            <p:cNvSpPr/>
            <p:nvPr/>
          </p:nvSpPr>
          <p:spPr>
            <a:xfrm>
              <a:off x="5299200" y="4161960"/>
              <a:ext cx="1588320" cy="686520"/>
            </a:xfrm>
            <a:custGeom>
              <a:avLst/>
              <a:gdLst/>
              <a:ahLst/>
              <a:rect l="l" t="t" r="r" b="b"/>
              <a:pathLst>
                <a:path w="2835" h="525">
                  <a:moveTo>
                    <a:pt x="0" y="0"/>
                  </a:moveTo>
                  <a:cubicBezTo>
                    <a:pt x="60" y="525"/>
                    <a:pt x="2835" y="495"/>
                    <a:pt x="2835" y="0"/>
                  </a:cubicBezTo>
                </a:path>
              </a:pathLst>
            </a:custGeom>
            <a:noFill/>
            <a:ln w="19050">
              <a:solidFill>
                <a:srgbClr val="000000"/>
              </a:solidFill>
              <a:round/>
              <a:headEnd len="med" type="triangle" w="med"/>
            </a:ln>
          </p:spPr>
          <p:style>
            <a:lnRef idx="0"/>
            <a:fillRef idx="0"/>
            <a:effectRef idx="0"/>
            <a:fontRef idx="minor"/>
          </p:style>
        </p:sp>
        <p:sp>
          <p:nvSpPr>
            <p:cNvPr id="3567" name="CustomShape 8"/>
            <p:cNvSpPr/>
            <p:nvPr/>
          </p:nvSpPr>
          <p:spPr>
            <a:xfrm>
              <a:off x="4687920" y="4743000"/>
              <a:ext cx="3578760" cy="5691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rdt_rcv(rcvpkt) &amp;&amp; notcorrupt(rcvpkt)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&amp;&amp; has_seq1(rcvpkt)</a:t>
              </a:r>
              <a:r>
                <a:rPr b="0" lang="en-US" sz="1600" spc="-1" strike="noStrike">
                  <a:solidFill>
                    <a:srgbClr val="000000"/>
                  </a:solidFill>
                  <a:latin typeface="Arial"/>
                  <a:ea typeface="ＭＳ Ｐゴシック"/>
                </a:rPr>
                <a:t> </a:t>
              </a:r>
              <a:endParaRPr b="0" lang="en-US" sz="1600" spc="-1" strike="noStrike">
                <a:latin typeface="Arial"/>
              </a:endParaRPr>
            </a:p>
          </p:txBody>
        </p:sp>
        <p:sp>
          <p:nvSpPr>
            <p:cNvPr id="3568" name="Line 9"/>
            <p:cNvSpPr/>
            <p:nvPr/>
          </p:nvSpPr>
          <p:spPr>
            <a:xfrm>
              <a:off x="4754160" y="5299920"/>
              <a:ext cx="2899080" cy="360"/>
            </a:xfrm>
            <a:prstGeom prst="line">
              <a:avLst/>
            </a:prstGeom>
            <a:ln w="28575">
              <a:solidFill>
                <a:srgbClr val="000000"/>
              </a:solidFill>
              <a:round/>
            </a:ln>
          </p:spPr>
          <p:style>
            <a:lnRef idx="0"/>
            <a:fillRef idx="0"/>
            <a:effectRef idx="0"/>
            <a:fontRef idx="minor"/>
          </p:style>
        </p:sp>
        <p:sp>
          <p:nvSpPr>
            <p:cNvPr id="3569" name="CustomShape 10"/>
            <p:cNvSpPr/>
            <p:nvPr/>
          </p:nvSpPr>
          <p:spPr>
            <a:xfrm>
              <a:off x="4697640" y="5355720"/>
              <a:ext cx="3850200" cy="99108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extract(rcvpkt,data)</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deliver_data(data)</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sndpkt = make_pkt(ACK, chksum)</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udt_send(sndpkt)</a:t>
              </a:r>
              <a:endParaRPr b="0" lang="en-US" sz="1400" spc="-1" strike="noStrike">
                <a:latin typeface="Arial"/>
              </a:endParaRPr>
            </a:p>
          </p:txBody>
        </p:sp>
      </p:grpSp>
      <p:grpSp>
        <p:nvGrpSpPr>
          <p:cNvPr id="3570" name="Group 11"/>
          <p:cNvGrpSpPr/>
          <p:nvPr/>
        </p:nvGrpSpPr>
        <p:grpSpPr>
          <a:xfrm>
            <a:off x="6462720" y="3380760"/>
            <a:ext cx="823320" cy="794520"/>
            <a:chOff x="6462720" y="3380760"/>
            <a:chExt cx="823320" cy="794520"/>
          </a:xfrm>
        </p:grpSpPr>
        <p:sp>
          <p:nvSpPr>
            <p:cNvPr id="3571" name="CustomShape 12"/>
            <p:cNvSpPr/>
            <p:nvPr/>
          </p:nvSpPr>
          <p:spPr>
            <a:xfrm>
              <a:off x="6462720" y="3380760"/>
              <a:ext cx="802440" cy="794520"/>
            </a:xfrm>
            <a:prstGeom prst="ellipse">
              <a:avLst/>
            </a:prstGeom>
            <a:solidFill>
              <a:srgbClr val="ffffff"/>
            </a:solidFill>
            <a:ln w="19050">
              <a:solidFill>
                <a:srgbClr val="000000"/>
              </a:solidFill>
              <a:round/>
            </a:ln>
          </p:spPr>
          <p:style>
            <a:lnRef idx="0"/>
            <a:fillRef idx="0"/>
            <a:effectRef idx="0"/>
            <a:fontRef idx="minor"/>
          </p:style>
        </p:sp>
        <p:sp>
          <p:nvSpPr>
            <p:cNvPr id="3572" name="CustomShape 13"/>
            <p:cNvSpPr/>
            <p:nvPr/>
          </p:nvSpPr>
          <p:spPr>
            <a:xfrm>
              <a:off x="6488280" y="3428640"/>
              <a:ext cx="79776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400" spc="-1" strike="noStrike">
                  <a:solidFill>
                    <a:srgbClr val="000000"/>
                  </a:solidFill>
                  <a:latin typeface="Arial"/>
                  <a:ea typeface="ＭＳ Ｐゴシック"/>
                </a:rPr>
                <a:t>Wait for </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1 from below</a:t>
              </a:r>
              <a:endParaRPr b="0" lang="en-US" sz="1400" spc="-1" strike="noStrike">
                <a:latin typeface="Arial"/>
              </a:endParaRPr>
            </a:p>
          </p:txBody>
        </p:sp>
      </p:grpSp>
      <p:grpSp>
        <p:nvGrpSpPr>
          <p:cNvPr id="3573" name="Group 14"/>
          <p:cNvGrpSpPr/>
          <p:nvPr/>
        </p:nvGrpSpPr>
        <p:grpSpPr>
          <a:xfrm>
            <a:off x="4849920" y="1277640"/>
            <a:ext cx="3979080" cy="2094840"/>
            <a:chOff x="4849920" y="1277640"/>
            <a:chExt cx="3979080" cy="2094840"/>
          </a:xfrm>
        </p:grpSpPr>
        <p:sp>
          <p:nvSpPr>
            <p:cNvPr id="3574" name="CustomShape 15"/>
            <p:cNvSpPr/>
            <p:nvPr/>
          </p:nvSpPr>
          <p:spPr>
            <a:xfrm flipV="1">
              <a:off x="5281920" y="2588760"/>
              <a:ext cx="1588320" cy="783360"/>
            </a:xfrm>
            <a:custGeom>
              <a:avLst/>
              <a:gdLst/>
              <a:ahLst/>
              <a:rect l="l" t="t" r="r" b="b"/>
              <a:pathLst>
                <a:path w="2835" h="525">
                  <a:moveTo>
                    <a:pt x="0" y="0"/>
                  </a:moveTo>
                  <a:cubicBezTo>
                    <a:pt x="60" y="525"/>
                    <a:pt x="2835" y="495"/>
                    <a:pt x="2835" y="0"/>
                  </a:cubicBezTo>
                </a:path>
              </a:pathLst>
            </a:custGeom>
            <a:noFill/>
            <a:ln w="19050">
              <a:solidFill>
                <a:srgbClr val="000000"/>
              </a:solidFill>
              <a:round/>
              <a:tailEnd len="med" type="triangle" w="med"/>
            </a:ln>
          </p:spPr>
          <p:style>
            <a:lnRef idx="0"/>
            <a:fillRef idx="0"/>
            <a:effectRef idx="0"/>
            <a:fontRef idx="minor"/>
          </p:style>
        </p:sp>
        <p:grpSp>
          <p:nvGrpSpPr>
            <p:cNvPr id="3575" name="Group 16"/>
            <p:cNvGrpSpPr/>
            <p:nvPr/>
          </p:nvGrpSpPr>
          <p:grpSpPr>
            <a:xfrm>
              <a:off x="4849920" y="1277640"/>
              <a:ext cx="3979080" cy="1229400"/>
              <a:chOff x="4849920" y="1277640"/>
              <a:chExt cx="3979080" cy="1229400"/>
            </a:xfrm>
          </p:grpSpPr>
          <p:sp>
            <p:nvSpPr>
              <p:cNvPr id="3576" name="CustomShape 17"/>
              <p:cNvSpPr/>
              <p:nvPr/>
            </p:nvSpPr>
            <p:spPr>
              <a:xfrm>
                <a:off x="4849920" y="1277640"/>
                <a:ext cx="3979080" cy="5691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rdt_rcv(rcvpkt) &amp;&amp; notcorrupt(rcvpkt)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&amp;&amp; has_seq0(rcvpkt) </a:t>
                </a:r>
                <a:endParaRPr b="0" lang="en-US" sz="1400" spc="-1" strike="noStrike">
                  <a:latin typeface="Arial"/>
                </a:endParaRPr>
              </a:p>
            </p:txBody>
          </p:sp>
          <p:sp>
            <p:nvSpPr>
              <p:cNvPr id="3577" name="Line 18"/>
              <p:cNvSpPr/>
              <p:nvPr/>
            </p:nvSpPr>
            <p:spPr>
              <a:xfrm>
                <a:off x="4958640" y="1846800"/>
                <a:ext cx="1914840" cy="360"/>
              </a:xfrm>
              <a:prstGeom prst="line">
                <a:avLst/>
              </a:prstGeom>
              <a:ln w="28575">
                <a:solidFill>
                  <a:srgbClr val="000000"/>
                </a:solidFill>
                <a:round/>
              </a:ln>
            </p:spPr>
            <p:style>
              <a:lnRef idx="0"/>
              <a:fillRef idx="0"/>
              <a:effectRef idx="0"/>
              <a:fontRef idx="minor"/>
            </p:style>
          </p:sp>
          <p:sp>
            <p:nvSpPr>
              <p:cNvPr id="3578" name="CustomShape 19"/>
              <p:cNvSpPr/>
              <p:nvPr/>
            </p:nvSpPr>
            <p:spPr>
              <a:xfrm>
                <a:off x="4862520" y="1804680"/>
                <a:ext cx="3472560" cy="7023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extract(rcvpkt,data)</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deliver_data(data)</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sndpkt = make_pkt(ACK, chksum)</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udt_send(sndpkt)</a:t>
                </a:r>
                <a:endParaRPr b="0" lang="en-US" sz="1400" spc="-1" strike="noStrike">
                  <a:latin typeface="Arial"/>
                </a:endParaRPr>
              </a:p>
            </p:txBody>
          </p:sp>
        </p:grpSp>
      </p:grpSp>
      <p:grpSp>
        <p:nvGrpSpPr>
          <p:cNvPr id="3579" name="Group 20"/>
          <p:cNvGrpSpPr/>
          <p:nvPr/>
        </p:nvGrpSpPr>
        <p:grpSpPr>
          <a:xfrm>
            <a:off x="7027560" y="2655360"/>
            <a:ext cx="3839400" cy="1306080"/>
            <a:chOff x="7027560" y="2655360"/>
            <a:chExt cx="3839400" cy="1306080"/>
          </a:xfrm>
        </p:grpSpPr>
        <p:sp>
          <p:nvSpPr>
            <p:cNvPr id="3580" name="CustomShape 21"/>
            <p:cNvSpPr/>
            <p:nvPr/>
          </p:nvSpPr>
          <p:spPr>
            <a:xfrm>
              <a:off x="7842240" y="2952360"/>
              <a:ext cx="3024720" cy="4071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sndpkt = make_pkt(NAK, chksum)</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udt_send(sndpkt)</a:t>
              </a:r>
              <a:endParaRPr b="0" lang="en-US" sz="1400" spc="-1" strike="noStrike">
                <a:latin typeface="Arial"/>
              </a:endParaRPr>
            </a:p>
          </p:txBody>
        </p:sp>
        <p:sp>
          <p:nvSpPr>
            <p:cNvPr id="3581" name="CustomShape 22"/>
            <p:cNvSpPr/>
            <p:nvPr/>
          </p:nvSpPr>
          <p:spPr>
            <a:xfrm rot="20239200">
              <a:off x="7161120" y="2972160"/>
              <a:ext cx="837360" cy="861120"/>
            </a:xfrm>
            <a:custGeom>
              <a:avLst/>
              <a:gdLst/>
              <a:ahLst/>
              <a:rect l="l" t="t" r="r" b="b"/>
              <a:pathLst>
                <a:path w="619" h="1815">
                  <a:moveTo>
                    <a:pt x="39" y="1136"/>
                  </a:moveTo>
                  <a:cubicBezTo>
                    <a:pt x="619" y="1815"/>
                    <a:pt x="484" y="0"/>
                    <a:pt x="0" y="773"/>
                  </a:cubicBezTo>
                </a:path>
              </a:pathLst>
            </a:custGeom>
            <a:noFill/>
            <a:ln w="19050">
              <a:solidFill>
                <a:srgbClr val="000000"/>
              </a:solidFill>
              <a:round/>
              <a:tailEnd len="med" type="triangle" w="med"/>
            </a:ln>
          </p:spPr>
          <p:style>
            <a:lnRef idx="0"/>
            <a:fillRef idx="0"/>
            <a:effectRef idx="0"/>
            <a:fontRef idx="minor"/>
          </p:style>
        </p:sp>
        <p:sp>
          <p:nvSpPr>
            <p:cNvPr id="3582" name="CustomShape 23"/>
            <p:cNvSpPr/>
            <p:nvPr/>
          </p:nvSpPr>
          <p:spPr>
            <a:xfrm>
              <a:off x="7793280" y="2655360"/>
              <a:ext cx="2869200" cy="606960"/>
            </a:xfrm>
            <a:prstGeom prst="rect">
              <a:avLst/>
            </a:prstGeom>
            <a:noFill/>
            <a:ln w="0">
              <a:noFill/>
            </a:ln>
          </p:spPr>
          <p:style>
            <a:lnRef idx="0"/>
            <a:fillRef idx="0"/>
            <a:effectRef idx="0"/>
            <a:fontRef idx="minor"/>
          </p:style>
        </p:sp>
        <p:sp>
          <p:nvSpPr>
            <p:cNvPr id="3583" name="Line 24"/>
            <p:cNvSpPr/>
            <p:nvPr/>
          </p:nvSpPr>
          <p:spPr>
            <a:xfrm>
              <a:off x="7931160" y="2966400"/>
              <a:ext cx="1938240" cy="360"/>
            </a:xfrm>
            <a:prstGeom prst="line">
              <a:avLst/>
            </a:prstGeom>
            <a:ln w="28575">
              <a:solidFill>
                <a:srgbClr val="000000"/>
              </a:solidFill>
              <a:round/>
            </a:ln>
          </p:spPr>
          <p:style>
            <a:lnRef idx="0"/>
            <a:fillRef idx="0"/>
            <a:effectRef idx="0"/>
            <a:fontRef idx="minor"/>
          </p:style>
        </p:sp>
      </p:grpSp>
      <p:grpSp>
        <p:nvGrpSpPr>
          <p:cNvPr id="3584" name="Group 25"/>
          <p:cNvGrpSpPr/>
          <p:nvPr/>
        </p:nvGrpSpPr>
        <p:grpSpPr>
          <a:xfrm>
            <a:off x="7078320" y="3592080"/>
            <a:ext cx="3660480" cy="1232640"/>
            <a:chOff x="7078320" y="3592080"/>
            <a:chExt cx="3660480" cy="1232640"/>
          </a:xfrm>
        </p:grpSpPr>
        <p:sp>
          <p:nvSpPr>
            <p:cNvPr id="3585" name="CustomShape 26"/>
            <p:cNvSpPr/>
            <p:nvPr/>
          </p:nvSpPr>
          <p:spPr>
            <a:xfrm>
              <a:off x="7845480" y="3665160"/>
              <a:ext cx="2621520" cy="6069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rdt_rcv(rcvpkt) &amp;&amp;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not corrupt(rcvpkt) &amp;&amp;</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has_seq0(rcvpkt)</a:t>
              </a:r>
              <a:endParaRPr b="0" lang="en-US" sz="1400" spc="-1" strike="noStrike">
                <a:latin typeface="Arial"/>
              </a:endParaRPr>
            </a:p>
            <a:p>
              <a:pPr algn="ctr">
                <a:lnSpc>
                  <a:spcPct val="100000"/>
                </a:lnSpc>
                <a:tabLst>
                  <a:tab algn="l" pos="0"/>
                </a:tabLst>
              </a:pPr>
              <a:endParaRPr b="0" lang="en-US" sz="1400" spc="-1" strike="noStrike">
                <a:latin typeface="Arial"/>
              </a:endParaRPr>
            </a:p>
          </p:txBody>
        </p:sp>
        <p:sp>
          <p:nvSpPr>
            <p:cNvPr id="3586" name="Line 27"/>
            <p:cNvSpPr/>
            <p:nvPr/>
          </p:nvSpPr>
          <p:spPr>
            <a:xfrm>
              <a:off x="7929360" y="4363200"/>
              <a:ext cx="1938600" cy="360"/>
            </a:xfrm>
            <a:prstGeom prst="line">
              <a:avLst/>
            </a:prstGeom>
            <a:ln w="28575">
              <a:solidFill>
                <a:srgbClr val="000000"/>
              </a:solidFill>
              <a:round/>
            </a:ln>
          </p:spPr>
          <p:style>
            <a:lnRef idx="0"/>
            <a:fillRef idx="0"/>
            <a:effectRef idx="0"/>
            <a:fontRef idx="minor"/>
          </p:style>
        </p:sp>
        <p:sp>
          <p:nvSpPr>
            <p:cNvPr id="3587" name="CustomShape 28"/>
            <p:cNvSpPr/>
            <p:nvPr/>
          </p:nvSpPr>
          <p:spPr>
            <a:xfrm rot="1020600">
              <a:off x="7185960" y="3695400"/>
              <a:ext cx="837360" cy="861120"/>
            </a:xfrm>
            <a:custGeom>
              <a:avLst/>
              <a:gdLst/>
              <a:ahLst/>
              <a:rect l="l" t="t" r="r" b="b"/>
              <a:pathLst>
                <a:path w="619" h="1815">
                  <a:moveTo>
                    <a:pt x="39" y="1136"/>
                  </a:moveTo>
                  <a:cubicBezTo>
                    <a:pt x="619" y="1815"/>
                    <a:pt x="484" y="0"/>
                    <a:pt x="0" y="773"/>
                  </a:cubicBezTo>
                </a:path>
              </a:pathLst>
            </a:custGeom>
            <a:noFill/>
            <a:ln w="19050">
              <a:solidFill>
                <a:srgbClr val="000000"/>
              </a:solidFill>
              <a:round/>
              <a:tailEnd len="med" type="triangle" w="med"/>
            </a:ln>
          </p:spPr>
          <p:style>
            <a:lnRef idx="0"/>
            <a:fillRef idx="0"/>
            <a:effectRef idx="0"/>
            <a:fontRef idx="minor"/>
          </p:style>
        </p:sp>
        <p:sp>
          <p:nvSpPr>
            <p:cNvPr id="3588" name="CustomShape 29"/>
            <p:cNvSpPr/>
            <p:nvPr/>
          </p:nvSpPr>
          <p:spPr>
            <a:xfrm>
              <a:off x="7801200" y="4417560"/>
              <a:ext cx="2937600" cy="4071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sndpkt = make_pkt(ACK, chksum)</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udt_send(sndpkt)</a:t>
              </a:r>
              <a:endParaRPr b="0" lang="en-US" sz="1400" spc="-1" strike="noStrike">
                <a:latin typeface="Arial"/>
              </a:endParaRPr>
            </a:p>
          </p:txBody>
        </p:sp>
      </p:grpSp>
      <p:grpSp>
        <p:nvGrpSpPr>
          <p:cNvPr id="3589" name="Group 30"/>
          <p:cNvGrpSpPr/>
          <p:nvPr/>
        </p:nvGrpSpPr>
        <p:grpSpPr>
          <a:xfrm>
            <a:off x="1919520" y="3528720"/>
            <a:ext cx="2983320" cy="1253160"/>
            <a:chOff x="1919520" y="3528720"/>
            <a:chExt cx="2983320" cy="1253160"/>
          </a:xfrm>
        </p:grpSpPr>
        <p:sp>
          <p:nvSpPr>
            <p:cNvPr id="3590" name="CustomShape 31"/>
            <p:cNvSpPr/>
            <p:nvPr/>
          </p:nvSpPr>
          <p:spPr>
            <a:xfrm>
              <a:off x="1919520" y="3644280"/>
              <a:ext cx="2621520" cy="6069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rdt_rcv(rcvpkt) &amp;&amp;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not corrupt(rcvpkt) &amp;&amp;</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has_seq1(rcvpkt)</a:t>
              </a:r>
              <a:endParaRPr b="0" lang="en-US" sz="1400" spc="-1" strike="noStrike">
                <a:latin typeface="Arial"/>
              </a:endParaRPr>
            </a:p>
            <a:p>
              <a:pPr algn="ctr">
                <a:lnSpc>
                  <a:spcPct val="100000"/>
                </a:lnSpc>
                <a:tabLst>
                  <a:tab algn="l" pos="0"/>
                </a:tabLst>
              </a:pPr>
              <a:endParaRPr b="0" lang="en-US" sz="1400" spc="-1" strike="noStrike">
                <a:latin typeface="Arial"/>
              </a:endParaRPr>
            </a:p>
          </p:txBody>
        </p:sp>
        <p:sp>
          <p:nvSpPr>
            <p:cNvPr id="3591" name="Line 32"/>
            <p:cNvSpPr/>
            <p:nvPr/>
          </p:nvSpPr>
          <p:spPr>
            <a:xfrm>
              <a:off x="2003400" y="4352040"/>
              <a:ext cx="1938240" cy="360"/>
            </a:xfrm>
            <a:prstGeom prst="line">
              <a:avLst/>
            </a:prstGeom>
            <a:ln w="28575">
              <a:solidFill>
                <a:srgbClr val="000000"/>
              </a:solidFill>
              <a:round/>
            </a:ln>
          </p:spPr>
          <p:style>
            <a:lnRef idx="0"/>
            <a:fillRef idx="0"/>
            <a:effectRef idx="0"/>
            <a:fontRef idx="minor"/>
          </p:style>
        </p:sp>
        <p:sp>
          <p:nvSpPr>
            <p:cNvPr id="3592" name="CustomShape 33"/>
            <p:cNvSpPr/>
            <p:nvPr/>
          </p:nvSpPr>
          <p:spPr>
            <a:xfrm>
              <a:off x="1951200" y="4374720"/>
              <a:ext cx="2937600" cy="4071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sndpkt = make_pkt(ACK, chksum)</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udt_send(sndpkt)</a:t>
              </a:r>
              <a:endParaRPr b="0" lang="en-US" sz="1400" spc="-1" strike="noStrike">
                <a:latin typeface="Arial"/>
              </a:endParaRPr>
            </a:p>
          </p:txBody>
        </p:sp>
        <p:sp>
          <p:nvSpPr>
            <p:cNvPr id="3593" name="CustomShape 34"/>
            <p:cNvSpPr/>
            <p:nvPr/>
          </p:nvSpPr>
          <p:spPr>
            <a:xfrm flipH="1" rot="20579400">
              <a:off x="3957840" y="3632040"/>
              <a:ext cx="837360" cy="861840"/>
            </a:xfrm>
            <a:custGeom>
              <a:avLst/>
              <a:gdLst/>
              <a:ahLst/>
              <a:rect l="l" t="t" r="r" b="b"/>
              <a:pathLst>
                <a:path w="619" h="1815">
                  <a:moveTo>
                    <a:pt x="39" y="1136"/>
                  </a:moveTo>
                  <a:cubicBezTo>
                    <a:pt x="619" y="1815"/>
                    <a:pt x="484" y="0"/>
                    <a:pt x="0" y="773"/>
                  </a:cubicBezTo>
                </a:path>
              </a:pathLst>
            </a:custGeom>
            <a:noFill/>
            <a:ln w="19050">
              <a:solidFill>
                <a:srgbClr val="000000"/>
              </a:solidFill>
              <a:round/>
              <a:tailEnd len="med" type="triangle" w="med"/>
            </a:ln>
          </p:spPr>
          <p:style>
            <a:lnRef idx="0"/>
            <a:fillRef idx="0"/>
            <a:effectRef idx="0"/>
            <a:fontRef idx="minor"/>
          </p:style>
        </p:sp>
      </p:grpSp>
      <p:grpSp>
        <p:nvGrpSpPr>
          <p:cNvPr id="3594" name="Group 35"/>
          <p:cNvGrpSpPr/>
          <p:nvPr/>
        </p:nvGrpSpPr>
        <p:grpSpPr>
          <a:xfrm>
            <a:off x="1866960" y="2592000"/>
            <a:ext cx="3085200" cy="1382040"/>
            <a:chOff x="1866960" y="2592000"/>
            <a:chExt cx="3085200" cy="1382040"/>
          </a:xfrm>
        </p:grpSpPr>
        <p:sp>
          <p:nvSpPr>
            <p:cNvPr id="3595" name="CustomShape 36"/>
            <p:cNvSpPr/>
            <p:nvPr/>
          </p:nvSpPr>
          <p:spPr>
            <a:xfrm>
              <a:off x="1866960" y="2592000"/>
              <a:ext cx="2869200" cy="606960"/>
            </a:xfrm>
            <a:prstGeom prst="rect">
              <a:avLst/>
            </a:prstGeom>
            <a:noFill/>
            <a:ln w="0">
              <a:noFill/>
            </a:ln>
          </p:spPr>
          <p:style>
            <a:lnRef idx="0"/>
            <a:fillRef idx="0"/>
            <a:effectRef idx="0"/>
            <a:fontRef idx="minor"/>
          </p:style>
        </p:sp>
        <p:sp>
          <p:nvSpPr>
            <p:cNvPr id="3596" name="Line 37"/>
            <p:cNvSpPr/>
            <p:nvPr/>
          </p:nvSpPr>
          <p:spPr>
            <a:xfrm>
              <a:off x="2004840" y="2966040"/>
              <a:ext cx="1938600" cy="360"/>
            </a:xfrm>
            <a:prstGeom prst="line">
              <a:avLst/>
            </a:prstGeom>
            <a:ln w="28575">
              <a:solidFill>
                <a:srgbClr val="000000"/>
              </a:solidFill>
              <a:round/>
            </a:ln>
          </p:spPr>
          <p:style>
            <a:lnRef idx="0"/>
            <a:fillRef idx="0"/>
            <a:effectRef idx="0"/>
            <a:fontRef idx="minor"/>
          </p:style>
        </p:sp>
        <p:sp>
          <p:nvSpPr>
            <p:cNvPr id="3597" name="CustomShape 38"/>
            <p:cNvSpPr/>
            <p:nvPr/>
          </p:nvSpPr>
          <p:spPr>
            <a:xfrm>
              <a:off x="1927440" y="2933280"/>
              <a:ext cx="3024720" cy="4071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sndpkt = make_pkt(NAK, chksum)</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udt_send(sndpkt)</a:t>
              </a:r>
              <a:endParaRPr b="0" lang="en-US" sz="1400" spc="-1" strike="noStrike">
                <a:latin typeface="Arial"/>
              </a:endParaRPr>
            </a:p>
          </p:txBody>
        </p:sp>
        <p:sp>
          <p:nvSpPr>
            <p:cNvPr id="3598" name="CustomShape 39"/>
            <p:cNvSpPr/>
            <p:nvPr/>
          </p:nvSpPr>
          <p:spPr>
            <a:xfrm flipH="1" rot="1360800">
              <a:off x="3943440" y="2985480"/>
              <a:ext cx="837360" cy="860400"/>
            </a:xfrm>
            <a:custGeom>
              <a:avLst/>
              <a:gdLst/>
              <a:ahLst/>
              <a:rect l="l" t="t" r="r" b="b"/>
              <a:pathLst>
                <a:path w="619" h="1815">
                  <a:moveTo>
                    <a:pt x="39" y="1136"/>
                  </a:moveTo>
                  <a:cubicBezTo>
                    <a:pt x="619" y="1815"/>
                    <a:pt x="484" y="0"/>
                    <a:pt x="0" y="773"/>
                  </a:cubicBezTo>
                </a:path>
              </a:pathLst>
            </a:custGeom>
            <a:noFill/>
            <a:ln w="19050">
              <a:solidFill>
                <a:srgbClr val="000000"/>
              </a:solidFill>
              <a:round/>
              <a:tailEnd len="med" type="triangle" w="med"/>
            </a:ln>
          </p:spPr>
          <p:style>
            <a:lnRef idx="0"/>
            <a:fillRef idx="0"/>
            <a:effectRef idx="0"/>
            <a:fontRef idx="minor"/>
          </p:style>
        </p:sp>
      </p:grpSp>
      <p:sp>
        <p:nvSpPr>
          <p:cNvPr id="3599" name="CustomShape 40"/>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598F0C3C-43BB-4BA4-B744-1008D14E9550}" type="slidenum">
              <a:rPr b="0" lang="en-US" sz="1100" spc="-1" strike="noStrike">
                <a:solidFill>
                  <a:srgbClr val="404040"/>
                </a:solidFill>
                <a:latin typeface="Calibri"/>
                <a:ea typeface="DejaVu Sans"/>
              </a:rPr>
              <a:t>53</a:t>
            </a:fld>
            <a:endParaRPr b="0" lang="en-US" sz="1100" spc="-1" strike="noStrike">
              <a:latin typeface="Arial"/>
            </a:endParaRPr>
          </a:p>
        </p:txBody>
      </p:sp>
      <p:sp>
        <p:nvSpPr>
          <p:cNvPr id="3600" name="CustomShape 41"/>
          <p:cNvSpPr/>
          <p:nvPr/>
        </p:nvSpPr>
        <p:spPr>
          <a:xfrm>
            <a:off x="7335000" y="2499120"/>
            <a:ext cx="2874960" cy="2887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ＭＳ Ｐゴシック"/>
              </a:rPr>
              <a:t>rdt_rcv(rcvpkt) &amp;&amp; (corrupt(rcvpkt)</a:t>
            </a:r>
            <a:endParaRPr b="0" lang="en-US" sz="1400" spc="-1" strike="noStrike">
              <a:latin typeface="Arial"/>
            </a:endParaRPr>
          </a:p>
        </p:txBody>
      </p:sp>
      <p:sp>
        <p:nvSpPr>
          <p:cNvPr id="3601" name="CustomShape 42"/>
          <p:cNvSpPr/>
          <p:nvPr/>
        </p:nvSpPr>
        <p:spPr>
          <a:xfrm>
            <a:off x="1544760" y="2436480"/>
            <a:ext cx="2874960" cy="2887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ＭＳ Ｐゴシック"/>
              </a:rPr>
              <a:t>rdt_rcv(rcvpkt) &amp;&amp; (corrupt(rcvpkt)</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1155" dur="indefinite" restart="never" nodeType="tmRoot">
          <p:childTnLst>
            <p:seq>
              <p:cTn id="1156" dur="indefinite" nodeType="mainSeq">
                <p:childTnLst>
                  <p:par>
                    <p:cTn id="1157" fill="hold">
                      <p:stCondLst>
                        <p:cond delay="indefinite"/>
                      </p:stCondLst>
                      <p:childTnLst>
                        <p:par>
                          <p:cTn id="1158" fill="hold">
                            <p:stCondLst>
                              <p:cond delay="0"/>
                            </p:stCondLst>
                            <p:childTnLst>
                              <p:par>
                                <p:cTn id="1159" nodeType="clickEffect" fill="hold" presetClass="entr" presetID="22" presetSubtype="8">
                                  <p:stCondLst>
                                    <p:cond delay="0"/>
                                  </p:stCondLst>
                                  <p:childTnLst>
                                    <p:set>
                                      <p:cBhvr>
                                        <p:cTn id="1160" dur="1" fill="hold">
                                          <p:stCondLst>
                                            <p:cond delay="0"/>
                                          </p:stCondLst>
                                        </p:cTn>
                                        <p:tgtEl>
                                          <p:spTgt spid="3573"/>
                                        </p:tgtEl>
                                        <p:attrNameLst>
                                          <p:attrName>style.visibility</p:attrName>
                                        </p:attrNameLst>
                                      </p:cBhvr>
                                      <p:to>
                                        <p:strVal val="visible"/>
                                      </p:to>
                                    </p:set>
                                    <p:animEffect filter="wipe(left)" transition="in">
                                      <p:cBhvr additive="repl">
                                        <p:cTn id="1161" dur="500"/>
                                        <p:tgtEl>
                                          <p:spTgt spid="3573"/>
                                        </p:tgtEl>
                                      </p:cBhvr>
                                    </p:animEffect>
                                  </p:childTnLst>
                                </p:cTn>
                              </p:par>
                            </p:childTnLst>
                          </p:cTn>
                        </p:par>
                      </p:childTnLst>
                    </p:cTn>
                  </p:par>
                  <p:par>
                    <p:cTn id="1162" fill="hold">
                      <p:stCondLst>
                        <p:cond delay="indefinite"/>
                      </p:stCondLst>
                      <p:childTnLst>
                        <p:par>
                          <p:cTn id="1163" fill="hold">
                            <p:stCondLst>
                              <p:cond delay="0"/>
                            </p:stCondLst>
                            <p:childTnLst>
                              <p:par>
                                <p:cTn id="1164" nodeType="clickEffect" fill="hold" presetClass="entr" presetID="22" presetSubtype="2">
                                  <p:stCondLst>
                                    <p:cond delay="0"/>
                                  </p:stCondLst>
                                  <p:childTnLst>
                                    <p:set>
                                      <p:cBhvr>
                                        <p:cTn id="1165" dur="1" fill="hold">
                                          <p:stCondLst>
                                            <p:cond delay="0"/>
                                          </p:stCondLst>
                                        </p:cTn>
                                        <p:tgtEl>
                                          <p:spTgt spid="3565"/>
                                        </p:tgtEl>
                                        <p:attrNameLst>
                                          <p:attrName>style.visibility</p:attrName>
                                        </p:attrNameLst>
                                      </p:cBhvr>
                                      <p:to>
                                        <p:strVal val="visible"/>
                                      </p:to>
                                    </p:set>
                                    <p:animEffect filter="wipe(right)" transition="in">
                                      <p:cBhvr additive="repl">
                                        <p:cTn id="1166" dur="500"/>
                                        <p:tgtEl>
                                          <p:spTgt spid="3565"/>
                                        </p:tgtEl>
                                      </p:cBhvr>
                                    </p:animEffect>
                                  </p:childTnLst>
                                </p:cTn>
                              </p:par>
                            </p:childTnLst>
                          </p:cTn>
                        </p:par>
                      </p:childTnLst>
                    </p:cTn>
                  </p:par>
                  <p:par>
                    <p:cTn id="1167" fill="hold">
                      <p:stCondLst>
                        <p:cond delay="indefinite"/>
                      </p:stCondLst>
                      <p:childTnLst>
                        <p:par>
                          <p:cTn id="1168" fill="hold">
                            <p:stCondLst>
                              <p:cond delay="0"/>
                            </p:stCondLst>
                            <p:childTnLst>
                              <p:par>
                                <p:cTn id="1169" nodeType="clickEffect" fill="hold" presetClass="entr" presetID="9">
                                  <p:stCondLst>
                                    <p:cond delay="0"/>
                                  </p:stCondLst>
                                  <p:childTnLst>
                                    <p:set>
                                      <p:cBhvr>
                                        <p:cTn id="1170" dur="1" fill="hold">
                                          <p:stCondLst>
                                            <p:cond delay="0"/>
                                          </p:stCondLst>
                                        </p:cTn>
                                        <p:tgtEl>
                                          <p:spTgt spid="3579"/>
                                        </p:tgtEl>
                                        <p:attrNameLst>
                                          <p:attrName>style.visibility</p:attrName>
                                        </p:attrNameLst>
                                      </p:cBhvr>
                                      <p:to>
                                        <p:strVal val="visible"/>
                                      </p:to>
                                    </p:set>
                                    <p:animEffect filter="dissolve" transition="in">
                                      <p:cBhvr additive="repl">
                                        <p:cTn id="1171" dur="500"/>
                                        <p:tgtEl>
                                          <p:spTgt spid="3579"/>
                                        </p:tgtEl>
                                      </p:cBhvr>
                                    </p:animEffect>
                                  </p:childTnLst>
                                </p:cTn>
                              </p:par>
                            </p:childTnLst>
                          </p:cTn>
                        </p:par>
                      </p:childTnLst>
                    </p:cTn>
                  </p:par>
                  <p:par>
                    <p:cTn id="1172" fill="hold">
                      <p:stCondLst>
                        <p:cond delay="indefinite"/>
                      </p:stCondLst>
                      <p:childTnLst>
                        <p:par>
                          <p:cTn id="1173" fill="hold">
                            <p:stCondLst>
                              <p:cond delay="0"/>
                            </p:stCondLst>
                            <p:childTnLst>
                              <p:par>
                                <p:cTn id="1174" nodeType="clickEffect" fill="hold" presetClass="entr" presetID="9">
                                  <p:stCondLst>
                                    <p:cond delay="0"/>
                                  </p:stCondLst>
                                  <p:childTnLst>
                                    <p:set>
                                      <p:cBhvr>
                                        <p:cTn id="1175" dur="1" fill="hold">
                                          <p:stCondLst>
                                            <p:cond delay="0"/>
                                          </p:stCondLst>
                                        </p:cTn>
                                        <p:tgtEl>
                                          <p:spTgt spid="3584"/>
                                        </p:tgtEl>
                                        <p:attrNameLst>
                                          <p:attrName>style.visibility</p:attrName>
                                        </p:attrNameLst>
                                      </p:cBhvr>
                                      <p:to>
                                        <p:strVal val="visible"/>
                                      </p:to>
                                    </p:set>
                                    <p:animEffect filter="dissolve" transition="in">
                                      <p:cBhvr additive="repl">
                                        <p:cTn id="1176" dur="500"/>
                                        <p:tgtEl>
                                          <p:spTgt spid="3584"/>
                                        </p:tgtEl>
                                      </p:cBhvr>
                                    </p:animEffect>
                                  </p:childTnLst>
                                </p:cTn>
                              </p:par>
                            </p:childTnLst>
                          </p:cTn>
                        </p:par>
                      </p:childTnLst>
                    </p:cTn>
                  </p:par>
                  <p:par>
                    <p:cTn id="1177" fill="hold">
                      <p:stCondLst>
                        <p:cond delay="indefinite"/>
                      </p:stCondLst>
                      <p:childTnLst>
                        <p:par>
                          <p:cTn id="1178" fill="hold">
                            <p:stCondLst>
                              <p:cond delay="0"/>
                            </p:stCondLst>
                            <p:childTnLst>
                              <p:par>
                                <p:cTn id="1179" nodeType="clickEffect" fill="hold" presetClass="entr" presetID="9">
                                  <p:stCondLst>
                                    <p:cond delay="0"/>
                                  </p:stCondLst>
                                  <p:childTnLst>
                                    <p:set>
                                      <p:cBhvr>
                                        <p:cTn id="1180" dur="1" fill="hold">
                                          <p:stCondLst>
                                            <p:cond delay="0"/>
                                          </p:stCondLst>
                                        </p:cTn>
                                        <p:tgtEl>
                                          <p:spTgt spid="3589"/>
                                        </p:tgtEl>
                                        <p:attrNameLst>
                                          <p:attrName>style.visibility</p:attrName>
                                        </p:attrNameLst>
                                      </p:cBhvr>
                                      <p:to>
                                        <p:strVal val="visible"/>
                                      </p:to>
                                    </p:set>
                                    <p:animEffect filter="dissolve" transition="in">
                                      <p:cBhvr additive="repl">
                                        <p:cTn id="1181" dur="500"/>
                                        <p:tgtEl>
                                          <p:spTgt spid="3589"/>
                                        </p:tgtEl>
                                      </p:cBhvr>
                                    </p:animEffect>
                                  </p:childTnLst>
                                </p:cTn>
                              </p:par>
                            </p:childTnLst>
                          </p:cTn>
                        </p:par>
                      </p:childTnLst>
                    </p:cTn>
                  </p:par>
                  <p:par>
                    <p:cTn id="1182" fill="hold">
                      <p:stCondLst>
                        <p:cond delay="indefinite"/>
                      </p:stCondLst>
                      <p:childTnLst>
                        <p:par>
                          <p:cTn id="1183" fill="hold">
                            <p:stCondLst>
                              <p:cond delay="0"/>
                            </p:stCondLst>
                            <p:childTnLst>
                              <p:par>
                                <p:cTn id="1184" nodeType="clickEffect" fill="hold" presetClass="entr" presetID="9">
                                  <p:stCondLst>
                                    <p:cond delay="0"/>
                                  </p:stCondLst>
                                  <p:childTnLst>
                                    <p:set>
                                      <p:cBhvr>
                                        <p:cTn id="1185" dur="1" fill="hold">
                                          <p:stCondLst>
                                            <p:cond delay="0"/>
                                          </p:stCondLst>
                                        </p:cTn>
                                        <p:tgtEl>
                                          <p:spTgt spid="3594"/>
                                        </p:tgtEl>
                                        <p:attrNameLst>
                                          <p:attrName>style.visibility</p:attrName>
                                        </p:attrNameLst>
                                      </p:cBhvr>
                                      <p:to>
                                        <p:strVal val="visible"/>
                                      </p:to>
                                    </p:set>
                                    <p:animEffect filter="dissolve" transition="in">
                                      <p:cBhvr additive="repl">
                                        <p:cTn id="1186" dur="500"/>
                                        <p:tgtEl>
                                          <p:spTgt spid="35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2"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rdt2.1: discussion</a:t>
            </a:r>
            <a:endParaRPr b="0" lang="en-US" sz="4800" spc="-1" strike="noStrike">
              <a:latin typeface="Arial"/>
            </a:endParaRPr>
          </a:p>
        </p:txBody>
      </p:sp>
      <p:sp>
        <p:nvSpPr>
          <p:cNvPr id="3603" name="CustomShape 2"/>
          <p:cNvSpPr/>
          <p:nvPr/>
        </p:nvSpPr>
        <p:spPr>
          <a:xfrm>
            <a:off x="798840" y="1355400"/>
            <a:ext cx="5294880" cy="4645800"/>
          </a:xfrm>
          <a:prstGeom prst="rect">
            <a:avLst/>
          </a:prstGeom>
          <a:noFill/>
          <a:ln w="0">
            <a:noFill/>
          </a:ln>
        </p:spPr>
        <p:style>
          <a:lnRef idx="0"/>
          <a:fillRef idx="0"/>
          <a:effectRef idx="0"/>
          <a:fontRef idx="minor"/>
        </p:style>
        <p:txBody>
          <a:bodyPr lIns="90000" rIns="90000" tIns="45000" bIns="45000">
            <a:normAutofit/>
          </a:bodyPr>
          <a:p>
            <a:pPr marL="12600">
              <a:lnSpc>
                <a:spcPct val="90000"/>
              </a:lnSpc>
              <a:spcBef>
                <a:spcPts val="1001"/>
              </a:spcBef>
              <a:tabLst>
                <a:tab algn="l" pos="0"/>
              </a:tabLst>
            </a:pPr>
            <a:r>
              <a:rPr b="0" lang="en-US" sz="3200" spc="-1" strike="noStrike" u="sng">
                <a:solidFill>
                  <a:srgbClr val="cc0000"/>
                </a:solidFill>
                <a:uFillTx/>
                <a:latin typeface="Calibri"/>
                <a:ea typeface="ＭＳ Ｐゴシック"/>
              </a:rPr>
              <a:t>sender:</a:t>
            </a:r>
            <a:endParaRPr b="0" lang="en-US" sz="32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seq # added to pkt</a:t>
            </a:r>
            <a:endParaRPr b="0" lang="en-US" sz="28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two seq. #s (0,1) will suffice.  Why?</a:t>
            </a:r>
            <a:endParaRPr b="0" lang="en-US" sz="28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must check if received ACK/NAK corrupted </a:t>
            </a:r>
            <a:endParaRPr b="0" lang="en-US" sz="28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twice as many states</a:t>
            </a:r>
            <a:endParaRPr b="0" lang="en-US" sz="28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400" spc="-1" strike="noStrike">
                <a:solidFill>
                  <a:srgbClr val="000000"/>
                </a:solidFill>
                <a:latin typeface="Calibri"/>
                <a:ea typeface="ＭＳ Ｐゴシック"/>
              </a:rPr>
              <a:t>state must “remember” whether “expected” pkt should have seq # of 0 or 1 </a:t>
            </a: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p:txBody>
      </p:sp>
      <p:sp>
        <p:nvSpPr>
          <p:cNvPr id="3604" name="CustomShape 3"/>
          <p:cNvSpPr/>
          <p:nvPr/>
        </p:nvSpPr>
        <p:spPr>
          <a:xfrm>
            <a:off x="6543720" y="1355400"/>
            <a:ext cx="4847400" cy="4645800"/>
          </a:xfrm>
          <a:prstGeom prst="rect">
            <a:avLst/>
          </a:prstGeom>
          <a:noFill/>
          <a:ln w="0">
            <a:noFill/>
          </a:ln>
        </p:spPr>
        <p:style>
          <a:lnRef idx="0"/>
          <a:fillRef idx="0"/>
          <a:effectRef idx="0"/>
          <a:fontRef idx="minor"/>
        </p:style>
        <p:txBody>
          <a:bodyPr lIns="90000" rIns="90000" tIns="45000" bIns="45000">
            <a:normAutofit/>
          </a:bodyPr>
          <a:p>
            <a:pPr marL="12600">
              <a:lnSpc>
                <a:spcPct val="90000"/>
              </a:lnSpc>
              <a:spcBef>
                <a:spcPts val="1001"/>
              </a:spcBef>
              <a:tabLst>
                <a:tab algn="l" pos="0"/>
              </a:tabLst>
            </a:pPr>
            <a:r>
              <a:rPr b="0" lang="en-US" sz="3200" spc="-1" strike="noStrike" u="sng">
                <a:solidFill>
                  <a:srgbClr val="cc0000"/>
                </a:solidFill>
                <a:uFillTx/>
                <a:latin typeface="Calibri"/>
                <a:ea typeface="DejaVu Sans"/>
              </a:rPr>
              <a:t>receiver:</a:t>
            </a:r>
            <a:endParaRPr b="0" lang="en-US" sz="32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must check if received packet is duplicate</a:t>
            </a:r>
            <a:endParaRPr b="0" lang="en-US" sz="28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400" spc="-1" strike="noStrike">
                <a:solidFill>
                  <a:srgbClr val="000000"/>
                </a:solidFill>
                <a:latin typeface="Calibri"/>
                <a:ea typeface="DejaVu Sans"/>
              </a:rPr>
              <a:t>state indicates whether 0 or 1 is expected pkt seq #</a:t>
            </a:r>
            <a:endParaRPr b="0" lang="en-US" sz="24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note: receiver can </a:t>
            </a:r>
            <a:r>
              <a:rPr b="0" i="1" lang="en-US" sz="2800" spc="-1" strike="noStrike">
                <a:solidFill>
                  <a:srgbClr val="000000"/>
                </a:solidFill>
                <a:latin typeface="Calibri"/>
                <a:ea typeface="DejaVu Sans"/>
              </a:rPr>
              <a:t>not</a:t>
            </a:r>
            <a:r>
              <a:rPr b="0" lang="en-US" sz="2800" spc="-1" strike="noStrike">
                <a:solidFill>
                  <a:srgbClr val="000000"/>
                </a:solidFill>
                <a:latin typeface="Calibri"/>
                <a:ea typeface="DejaVu Sans"/>
              </a:rPr>
              <a:t> know if its last ACK/NAK received OK at sender</a:t>
            </a:r>
            <a:endParaRPr b="0" lang="en-US" sz="2800" spc="-1" strike="noStrike">
              <a:latin typeface="Arial"/>
            </a:endParaRPr>
          </a:p>
        </p:txBody>
      </p:sp>
      <p:sp>
        <p:nvSpPr>
          <p:cNvPr id="3605" name="CustomShape 4"/>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0F1A6E4F-EA1D-461B-984C-46E7B5909D2F}" type="slidenum">
              <a:rPr b="0" lang="en-US" sz="1100" spc="-1" strike="noStrike">
                <a:solidFill>
                  <a:srgbClr val="404040"/>
                </a:solidFill>
                <a:latin typeface="Calibri"/>
                <a:ea typeface="DejaVu Sans"/>
              </a:rPr>
              <a:t>54</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187" dur="indefinite" restart="never" nodeType="tmRoot">
          <p:childTnLst>
            <p:seq>
              <p:cTn id="1188" dur="indefinite" nodeType="mainSeq">
                <p:childTnLst>
                  <p:par>
                    <p:cTn id="1189" fill="hold">
                      <p:stCondLst>
                        <p:cond delay="indefinite"/>
                      </p:stCondLst>
                      <p:childTnLst>
                        <p:par>
                          <p:cTn id="1190" fill="hold">
                            <p:stCondLst>
                              <p:cond delay="0"/>
                            </p:stCondLst>
                            <p:childTnLst>
                              <p:par>
                                <p:cTn id="1191" nodeType="clickEffect" fill="hold" presetClass="entr" presetID="9">
                                  <p:stCondLst>
                                    <p:cond delay="0"/>
                                  </p:stCondLst>
                                  <p:childTnLst>
                                    <p:set>
                                      <p:cBhvr>
                                        <p:cTn id="1192" dur="1" fill="hold">
                                          <p:stCondLst>
                                            <p:cond delay="0"/>
                                          </p:stCondLst>
                                        </p:cTn>
                                        <p:tgtEl>
                                          <p:spTgt spid="3604"/>
                                        </p:tgtEl>
                                        <p:attrNameLst>
                                          <p:attrName>style.visibility</p:attrName>
                                        </p:attrNameLst>
                                      </p:cBhvr>
                                      <p:to>
                                        <p:strVal val="visible"/>
                                      </p:to>
                                    </p:set>
                                    <p:animEffect filter="dissolve" transition="in">
                                      <p:cBhvr additive="repl">
                                        <p:cTn id="1193" dur="500"/>
                                        <p:tgtEl>
                                          <p:spTgt spid="3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6"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rdt2.2: a NAK-free protocol</a:t>
            </a:r>
            <a:endParaRPr b="0" lang="en-US" sz="4800" spc="-1" strike="noStrike">
              <a:latin typeface="Arial"/>
            </a:endParaRPr>
          </a:p>
        </p:txBody>
      </p:sp>
      <p:sp>
        <p:nvSpPr>
          <p:cNvPr id="3607" name="CustomShape 2"/>
          <p:cNvSpPr/>
          <p:nvPr/>
        </p:nvSpPr>
        <p:spPr>
          <a:xfrm>
            <a:off x="606600" y="1714680"/>
            <a:ext cx="10976040" cy="3382920"/>
          </a:xfrm>
          <a:prstGeom prst="rect">
            <a:avLst/>
          </a:prstGeom>
          <a:noFill/>
          <a:ln w="0">
            <a:noFill/>
          </a:ln>
        </p:spPr>
        <p:style>
          <a:lnRef idx="0"/>
          <a:fillRef idx="0"/>
          <a:effectRef idx="0"/>
          <a:fontRef idx="minor"/>
        </p:style>
        <p:txBody>
          <a:bodyPr lIns="90000" rIns="90000" tIns="45000" bIns="45000">
            <a:normAutofit/>
          </a:bodyPr>
          <a:p>
            <a:pPr marL="460440" indent="-27864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same functionality as rdt2.1, using ACKs only</a:t>
            </a:r>
            <a:endParaRPr b="0" lang="en-US" sz="3200" spc="-1" strike="noStrike">
              <a:latin typeface="Arial"/>
            </a:endParaRPr>
          </a:p>
          <a:p>
            <a:pPr marL="460440" indent="-27864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instead of NAK, receiver sends ACK for last pkt received OK</a:t>
            </a:r>
            <a:endParaRPr b="0" lang="en-US" sz="3200" spc="-1" strike="noStrike">
              <a:latin typeface="Arial"/>
            </a:endParaRPr>
          </a:p>
          <a:p>
            <a:pPr lvl="1" marL="808200" indent="-216720">
              <a:lnSpc>
                <a:spcPct val="90000"/>
              </a:lnSpc>
              <a:spcBef>
                <a:spcPts val="499"/>
              </a:spcBef>
              <a:buClr>
                <a:srgbClr val="0000a8"/>
              </a:buClr>
              <a:buFont typeface="Arial"/>
              <a:buChar char="•"/>
            </a:pPr>
            <a:r>
              <a:rPr b="0" lang="en-US" sz="2800" spc="-1" strike="noStrike">
                <a:solidFill>
                  <a:srgbClr val="000000"/>
                </a:solidFill>
                <a:latin typeface="Calibri"/>
                <a:ea typeface="DejaVu Sans"/>
              </a:rPr>
              <a:t>receiver must </a:t>
            </a:r>
            <a:r>
              <a:rPr b="0" i="1" lang="en-US" sz="2800" spc="-1" strike="noStrike">
                <a:solidFill>
                  <a:srgbClr val="000000"/>
                </a:solidFill>
                <a:latin typeface="Calibri"/>
                <a:ea typeface="DejaVu Sans"/>
              </a:rPr>
              <a:t>explicitly</a:t>
            </a:r>
            <a:r>
              <a:rPr b="0" lang="en-US" sz="2800" spc="-1" strike="noStrike">
                <a:solidFill>
                  <a:srgbClr val="000000"/>
                </a:solidFill>
                <a:latin typeface="Calibri"/>
                <a:ea typeface="DejaVu Sans"/>
              </a:rPr>
              <a:t> include seq # of pkt being ACKed </a:t>
            </a:r>
            <a:endParaRPr b="0" lang="en-US" sz="2800" spc="-1" strike="noStrike">
              <a:latin typeface="Arial"/>
            </a:endParaRPr>
          </a:p>
          <a:p>
            <a:pPr marL="460440" indent="-27864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duplicate ACK at sender results in same action as NAK: </a:t>
            </a:r>
            <a:r>
              <a:rPr b="0" i="1" lang="en-US" sz="3200" spc="-1" strike="noStrike">
                <a:solidFill>
                  <a:srgbClr val="000000"/>
                </a:solidFill>
                <a:latin typeface="Calibri"/>
                <a:ea typeface="DejaVu Sans"/>
              </a:rPr>
              <a:t>retransmit current pkt</a:t>
            </a:r>
            <a:endParaRPr b="0" lang="en-US" sz="3200" spc="-1" strike="noStrike">
              <a:latin typeface="Arial"/>
            </a:endParaRPr>
          </a:p>
        </p:txBody>
      </p:sp>
      <p:sp>
        <p:nvSpPr>
          <p:cNvPr id="3608" name="CustomShape 3"/>
          <p:cNvSpPr/>
          <p:nvPr/>
        </p:nvSpPr>
        <p:spPr>
          <a:xfrm>
            <a:off x="845280" y="4623480"/>
            <a:ext cx="8968680" cy="5770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000000"/>
                </a:solidFill>
                <a:latin typeface="Calibri"/>
                <a:ea typeface="DejaVu Sans"/>
              </a:rPr>
              <a:t>As we will see, TCP uses this approach to be NAK-free</a:t>
            </a:r>
            <a:endParaRPr b="0" lang="en-US" sz="3200" spc="-1" strike="noStrike">
              <a:latin typeface="Arial"/>
            </a:endParaRPr>
          </a:p>
        </p:txBody>
      </p:sp>
      <p:sp>
        <p:nvSpPr>
          <p:cNvPr id="3609" name="CustomShape 4"/>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7433E98F-8B44-4DA7-989C-BE093657B3ED}" type="slidenum">
              <a:rPr b="0" lang="en-US" sz="1100" spc="-1" strike="noStrike">
                <a:solidFill>
                  <a:srgbClr val="404040"/>
                </a:solidFill>
                <a:latin typeface="Calibri"/>
                <a:ea typeface="DejaVu Sans"/>
              </a:rPr>
              <a:t>55</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0"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rdt2.2: sender, receiver fragments</a:t>
            </a:r>
            <a:endParaRPr b="0" lang="en-US" sz="4800" spc="-1" strike="noStrike">
              <a:latin typeface="Arial"/>
            </a:endParaRPr>
          </a:p>
        </p:txBody>
      </p:sp>
      <p:grpSp>
        <p:nvGrpSpPr>
          <p:cNvPr id="3611" name="Group 2"/>
          <p:cNvGrpSpPr/>
          <p:nvPr/>
        </p:nvGrpSpPr>
        <p:grpSpPr>
          <a:xfrm>
            <a:off x="3740760" y="1184040"/>
            <a:ext cx="6506280" cy="2841840"/>
            <a:chOff x="3740760" y="1184040"/>
            <a:chExt cx="6506280" cy="2841840"/>
          </a:xfrm>
        </p:grpSpPr>
        <p:grpSp>
          <p:nvGrpSpPr>
            <p:cNvPr id="3612" name="Group 3"/>
            <p:cNvGrpSpPr/>
            <p:nvPr/>
          </p:nvGrpSpPr>
          <p:grpSpPr>
            <a:xfrm>
              <a:off x="3934440" y="2166480"/>
              <a:ext cx="1059480" cy="835560"/>
              <a:chOff x="3934440" y="2166480"/>
              <a:chExt cx="1059480" cy="835560"/>
            </a:xfrm>
          </p:grpSpPr>
          <p:sp>
            <p:nvSpPr>
              <p:cNvPr id="3613" name="CustomShape 4"/>
              <p:cNvSpPr/>
              <p:nvPr/>
            </p:nvSpPr>
            <p:spPr>
              <a:xfrm>
                <a:off x="4001400" y="2166480"/>
                <a:ext cx="915120" cy="835560"/>
              </a:xfrm>
              <a:prstGeom prst="ellipse">
                <a:avLst/>
              </a:prstGeom>
              <a:solidFill>
                <a:srgbClr val="ffffff"/>
              </a:solidFill>
              <a:ln w="19050">
                <a:solidFill>
                  <a:srgbClr val="000000"/>
                </a:solidFill>
                <a:round/>
              </a:ln>
            </p:spPr>
            <p:style>
              <a:lnRef idx="0"/>
              <a:fillRef idx="0"/>
              <a:effectRef idx="0"/>
              <a:fontRef idx="minor"/>
            </p:style>
          </p:sp>
          <p:sp>
            <p:nvSpPr>
              <p:cNvPr id="3614" name="CustomShape 5"/>
              <p:cNvSpPr/>
              <p:nvPr/>
            </p:nvSpPr>
            <p:spPr>
              <a:xfrm>
                <a:off x="3934440" y="2242800"/>
                <a:ext cx="105948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400" spc="-1" strike="noStrike">
                    <a:solidFill>
                      <a:srgbClr val="000000"/>
                    </a:solidFill>
                    <a:latin typeface="Arial"/>
                    <a:ea typeface="ＭＳ Ｐゴシック"/>
                  </a:rPr>
                  <a:t>Wait for call 0 from above</a:t>
                </a:r>
                <a:endParaRPr b="0" lang="en-US" sz="1400" spc="-1" strike="noStrike">
                  <a:latin typeface="Arial"/>
                </a:endParaRPr>
              </a:p>
            </p:txBody>
          </p:sp>
        </p:grpSp>
        <p:sp>
          <p:nvSpPr>
            <p:cNvPr id="3615" name="CustomShape 6"/>
            <p:cNvSpPr/>
            <p:nvPr/>
          </p:nvSpPr>
          <p:spPr>
            <a:xfrm>
              <a:off x="4271040" y="1464840"/>
              <a:ext cx="3720240" cy="3974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sndpkt = make_pkt(0, data, checksum)</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udt_send(sndpkt)</a:t>
              </a:r>
              <a:endParaRPr b="0" lang="en-US" sz="1600" spc="-1" strike="noStrike">
                <a:latin typeface="Arial"/>
              </a:endParaRPr>
            </a:p>
          </p:txBody>
        </p:sp>
        <p:sp>
          <p:nvSpPr>
            <p:cNvPr id="3616" name="CustomShape 7"/>
            <p:cNvSpPr/>
            <p:nvPr/>
          </p:nvSpPr>
          <p:spPr>
            <a:xfrm>
              <a:off x="4284000" y="1184040"/>
              <a:ext cx="1721520" cy="283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rdt_send(data)</a:t>
              </a:r>
              <a:endParaRPr b="0" lang="en-US" sz="1600" spc="-1" strike="noStrike">
                <a:latin typeface="Arial"/>
              </a:endParaRPr>
            </a:p>
          </p:txBody>
        </p:sp>
        <p:sp>
          <p:nvSpPr>
            <p:cNvPr id="3617" name="Line 8"/>
            <p:cNvSpPr/>
            <p:nvPr/>
          </p:nvSpPr>
          <p:spPr>
            <a:xfrm>
              <a:off x="4345560" y="1520280"/>
              <a:ext cx="3552840" cy="360"/>
            </a:xfrm>
            <a:prstGeom prst="line">
              <a:avLst/>
            </a:prstGeom>
            <a:ln w="28575">
              <a:solidFill>
                <a:srgbClr val="000000"/>
              </a:solidFill>
              <a:round/>
            </a:ln>
          </p:spPr>
          <p:style>
            <a:lnRef idx="0"/>
            <a:fillRef idx="0"/>
            <a:effectRef idx="0"/>
            <a:fontRef idx="minor"/>
          </p:style>
        </p:sp>
        <p:sp>
          <p:nvSpPr>
            <p:cNvPr id="3618" name="Line 9"/>
            <p:cNvSpPr/>
            <p:nvPr/>
          </p:nvSpPr>
          <p:spPr>
            <a:xfrm>
              <a:off x="3740760" y="2030040"/>
              <a:ext cx="419040" cy="230040"/>
            </a:xfrm>
            <a:prstGeom prst="line">
              <a:avLst/>
            </a:prstGeom>
            <a:ln w="19050">
              <a:solidFill>
                <a:srgbClr val="000000"/>
              </a:solidFill>
              <a:prstDash val="dash"/>
              <a:round/>
              <a:tailEnd len="med" type="triangle" w="med"/>
            </a:ln>
          </p:spPr>
          <p:style>
            <a:lnRef idx="0"/>
            <a:fillRef idx="0"/>
            <a:effectRef idx="0"/>
            <a:fontRef idx="minor"/>
          </p:style>
        </p:sp>
        <p:sp>
          <p:nvSpPr>
            <p:cNvPr id="3619" name="CustomShape 10"/>
            <p:cNvSpPr/>
            <p:nvPr/>
          </p:nvSpPr>
          <p:spPr>
            <a:xfrm flipV="1">
              <a:off x="4641120" y="1960200"/>
              <a:ext cx="1894680" cy="203760"/>
            </a:xfrm>
            <a:custGeom>
              <a:avLst/>
              <a:gdLst/>
              <a:ahLst/>
              <a:rect l="l" t="t" r="r" b="b"/>
              <a:pathLst>
                <a:path w="2835" h="525">
                  <a:moveTo>
                    <a:pt x="0" y="0"/>
                  </a:moveTo>
                  <a:cubicBezTo>
                    <a:pt x="60" y="525"/>
                    <a:pt x="2835" y="495"/>
                    <a:pt x="2835" y="0"/>
                  </a:cubicBezTo>
                </a:path>
              </a:pathLst>
            </a:custGeom>
            <a:noFill/>
            <a:ln w="19050">
              <a:solidFill>
                <a:srgbClr val="000000"/>
              </a:solidFill>
              <a:round/>
              <a:tailEnd len="med" type="triangle" w="med"/>
            </a:ln>
          </p:spPr>
          <p:style>
            <a:lnRef idx="0"/>
            <a:fillRef idx="0"/>
            <a:effectRef idx="0"/>
            <a:fontRef idx="minor"/>
          </p:style>
        </p:sp>
        <p:sp>
          <p:nvSpPr>
            <p:cNvPr id="3620" name="CustomShape 11"/>
            <p:cNvSpPr/>
            <p:nvPr/>
          </p:nvSpPr>
          <p:spPr>
            <a:xfrm rot="20242800">
              <a:off x="7113960" y="1889640"/>
              <a:ext cx="450000" cy="857880"/>
            </a:xfrm>
            <a:custGeom>
              <a:avLst/>
              <a:gdLst/>
              <a:ahLst/>
              <a:rect l="l" t="t" r="r" b="b"/>
              <a:pathLst>
                <a:path w="735" h="1080">
                  <a:moveTo>
                    <a:pt x="0" y="195"/>
                  </a:moveTo>
                  <a:cubicBezTo>
                    <a:pt x="690" y="0"/>
                    <a:pt x="735" y="1080"/>
                    <a:pt x="0" y="855"/>
                  </a:cubicBezTo>
                </a:path>
              </a:pathLst>
            </a:custGeom>
            <a:noFill/>
            <a:ln w="19050">
              <a:solidFill>
                <a:srgbClr val="000000"/>
              </a:solidFill>
              <a:round/>
              <a:tailEnd len="med" type="triangle" w="med"/>
            </a:ln>
          </p:spPr>
          <p:style>
            <a:lnRef idx="0"/>
            <a:fillRef idx="0"/>
            <a:effectRef idx="0"/>
            <a:fontRef idx="minor"/>
          </p:style>
        </p:sp>
        <p:sp>
          <p:nvSpPr>
            <p:cNvPr id="3621" name="CustomShape 12"/>
            <p:cNvSpPr/>
            <p:nvPr/>
          </p:nvSpPr>
          <p:spPr>
            <a:xfrm>
              <a:off x="7628760" y="2596680"/>
              <a:ext cx="2121480" cy="3974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1" lang="en-US" sz="1600" spc="-1" strike="noStrike">
                  <a:solidFill>
                    <a:srgbClr val="ff0000"/>
                  </a:solidFill>
                  <a:latin typeface="Arial"/>
                  <a:ea typeface="ＭＳ Ｐゴシック"/>
                </a:rPr>
                <a:t>udt_send(sndpkt)</a:t>
              </a:r>
              <a:endParaRPr b="0" lang="en-US" sz="1600" spc="-1" strike="noStrike">
                <a:latin typeface="Arial"/>
              </a:endParaRPr>
            </a:p>
          </p:txBody>
        </p:sp>
        <p:sp>
          <p:nvSpPr>
            <p:cNvPr id="3622" name="CustomShape 13"/>
            <p:cNvSpPr/>
            <p:nvPr/>
          </p:nvSpPr>
          <p:spPr>
            <a:xfrm>
              <a:off x="7531920" y="1809360"/>
              <a:ext cx="2715120" cy="56880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rdt_rcv(rcvpkt) &amp;&amp;  </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 corrupt(rcvpkt) ||</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  </a:t>
              </a:r>
              <a:r>
                <a:rPr b="1" lang="en-US" sz="1600" spc="-1" strike="noStrike">
                  <a:solidFill>
                    <a:srgbClr val="ff0000"/>
                  </a:solidFill>
                  <a:latin typeface="Arial"/>
                  <a:ea typeface="ＭＳ Ｐゴシック"/>
                </a:rPr>
                <a:t>isACK(rcvpkt,1)</a:t>
              </a:r>
              <a:r>
                <a:rPr b="0" lang="en-US" sz="1600" spc="-1" strike="noStrike">
                  <a:solidFill>
                    <a:srgbClr val="000000"/>
                  </a:solidFill>
                  <a:latin typeface="Arial"/>
                  <a:ea typeface="ＭＳ Ｐゴシック"/>
                </a:rPr>
                <a:t> )</a:t>
              </a:r>
              <a:endParaRPr b="0" lang="en-US" sz="1600" spc="-1" strike="noStrike">
                <a:latin typeface="Arial"/>
              </a:endParaRPr>
            </a:p>
          </p:txBody>
        </p:sp>
        <p:sp>
          <p:nvSpPr>
            <p:cNvPr id="3623" name="Line 14"/>
            <p:cNvSpPr/>
            <p:nvPr/>
          </p:nvSpPr>
          <p:spPr>
            <a:xfrm flipV="1">
              <a:off x="7731720" y="2590200"/>
              <a:ext cx="1420920" cy="1800"/>
            </a:xfrm>
            <a:prstGeom prst="line">
              <a:avLst/>
            </a:prstGeom>
            <a:ln w="28575">
              <a:solidFill>
                <a:srgbClr val="000000"/>
              </a:solidFill>
              <a:round/>
            </a:ln>
          </p:spPr>
          <p:style>
            <a:lnRef idx="0"/>
            <a:fillRef idx="0"/>
            <a:effectRef idx="0"/>
            <a:fontRef idx="minor"/>
          </p:style>
        </p:sp>
        <p:sp>
          <p:nvSpPr>
            <p:cNvPr id="3624" name="CustomShape 15"/>
            <p:cNvSpPr/>
            <p:nvPr/>
          </p:nvSpPr>
          <p:spPr>
            <a:xfrm>
              <a:off x="7261920" y="2790360"/>
              <a:ext cx="200520" cy="1226160"/>
            </a:xfrm>
            <a:custGeom>
              <a:avLst/>
              <a:gdLst/>
              <a:ahLst/>
              <a:rect l="l" t="t" r="r" b="b"/>
              <a:pathLst>
                <a:path w="128" h="774">
                  <a:moveTo>
                    <a:pt x="67" y="774"/>
                  </a:moveTo>
                  <a:cubicBezTo>
                    <a:pt x="128" y="425"/>
                    <a:pt x="81" y="0"/>
                    <a:pt x="0" y="0"/>
                  </a:cubicBezTo>
                </a:path>
              </a:pathLst>
            </a:custGeom>
            <a:noFill/>
            <a:ln w="19050">
              <a:solidFill>
                <a:srgbClr val="000000"/>
              </a:solidFill>
              <a:round/>
              <a:headEnd len="med" type="triangle" w="med"/>
            </a:ln>
          </p:spPr>
          <p:style>
            <a:lnRef idx="0"/>
            <a:fillRef idx="0"/>
            <a:effectRef idx="0"/>
            <a:fontRef idx="minor"/>
          </p:style>
        </p:sp>
        <p:sp>
          <p:nvSpPr>
            <p:cNvPr id="3625" name="CustomShape 16"/>
            <p:cNvSpPr/>
            <p:nvPr/>
          </p:nvSpPr>
          <p:spPr>
            <a:xfrm>
              <a:off x="7406640" y="3201480"/>
              <a:ext cx="2410560" cy="56880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rdt_rcv(rcvpkt)   </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&amp;&amp; notcorrupt(rcvpkt) </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&amp;&amp; </a:t>
              </a:r>
              <a:r>
                <a:rPr b="1" lang="en-US" sz="1600" spc="-1" strike="noStrike">
                  <a:solidFill>
                    <a:srgbClr val="ff0000"/>
                  </a:solidFill>
                  <a:latin typeface="Arial"/>
                  <a:ea typeface="ＭＳ Ｐゴシック"/>
                </a:rPr>
                <a:t>isACK(rcvpkt,0)</a:t>
              </a:r>
              <a:r>
                <a:rPr b="0" lang="en-US" sz="1000" spc="-1" strike="noStrike">
                  <a:solidFill>
                    <a:srgbClr val="000000"/>
                  </a:solidFill>
                  <a:latin typeface="Arial"/>
                  <a:ea typeface="ＭＳ Ｐゴシック"/>
                </a:rPr>
                <a:t> </a:t>
              </a:r>
              <a:endParaRPr b="0" lang="en-US" sz="1000" spc="-1" strike="noStrike">
                <a:latin typeface="Arial"/>
              </a:endParaRPr>
            </a:p>
          </p:txBody>
        </p:sp>
        <p:sp>
          <p:nvSpPr>
            <p:cNvPr id="3626" name="Line 17"/>
            <p:cNvSpPr/>
            <p:nvPr/>
          </p:nvSpPr>
          <p:spPr>
            <a:xfrm>
              <a:off x="7495200" y="4025520"/>
              <a:ext cx="1863720" cy="360"/>
            </a:xfrm>
            <a:prstGeom prst="line">
              <a:avLst/>
            </a:prstGeom>
            <a:ln w="28575">
              <a:solidFill>
                <a:srgbClr val="000000"/>
              </a:solidFill>
              <a:round/>
            </a:ln>
          </p:spPr>
          <p:style>
            <a:lnRef idx="0"/>
            <a:fillRef idx="0"/>
            <a:effectRef idx="0"/>
            <a:fontRef idx="minor"/>
          </p:style>
        </p:sp>
        <p:grpSp>
          <p:nvGrpSpPr>
            <p:cNvPr id="3627" name="Group 18"/>
            <p:cNvGrpSpPr/>
            <p:nvPr/>
          </p:nvGrpSpPr>
          <p:grpSpPr>
            <a:xfrm>
              <a:off x="6290280" y="2112480"/>
              <a:ext cx="1059480" cy="835560"/>
              <a:chOff x="6290280" y="2112480"/>
              <a:chExt cx="1059480" cy="835560"/>
            </a:xfrm>
          </p:grpSpPr>
          <p:sp>
            <p:nvSpPr>
              <p:cNvPr id="3628" name="CustomShape 19"/>
              <p:cNvSpPr/>
              <p:nvPr/>
            </p:nvSpPr>
            <p:spPr>
              <a:xfrm>
                <a:off x="6357240" y="2112480"/>
                <a:ext cx="915120" cy="835560"/>
              </a:xfrm>
              <a:prstGeom prst="ellipse">
                <a:avLst/>
              </a:prstGeom>
              <a:solidFill>
                <a:srgbClr val="ffffff"/>
              </a:solidFill>
              <a:ln w="19050">
                <a:solidFill>
                  <a:srgbClr val="000000"/>
                </a:solidFill>
                <a:round/>
              </a:ln>
            </p:spPr>
            <p:style>
              <a:lnRef idx="0"/>
              <a:fillRef idx="0"/>
              <a:effectRef idx="0"/>
              <a:fontRef idx="minor"/>
            </p:style>
          </p:sp>
          <p:sp>
            <p:nvSpPr>
              <p:cNvPr id="3629" name="CustomShape 20"/>
              <p:cNvSpPr/>
              <p:nvPr/>
            </p:nvSpPr>
            <p:spPr>
              <a:xfrm>
                <a:off x="6290280" y="2188800"/>
                <a:ext cx="105948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400" spc="-1" strike="noStrike">
                    <a:solidFill>
                      <a:srgbClr val="000000"/>
                    </a:solidFill>
                    <a:latin typeface="Arial"/>
                    <a:ea typeface="ＭＳ Ｐゴシック"/>
                  </a:rPr>
                  <a:t>Wait for ACK</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0</a:t>
                </a:r>
                <a:endParaRPr b="0" lang="en-US" sz="1400" spc="-1" strike="noStrike">
                  <a:latin typeface="Arial"/>
                </a:endParaRPr>
              </a:p>
            </p:txBody>
          </p:sp>
        </p:grpSp>
        <p:sp>
          <p:nvSpPr>
            <p:cNvPr id="3630" name="CustomShape 21"/>
            <p:cNvSpPr/>
            <p:nvPr/>
          </p:nvSpPr>
          <p:spPr>
            <a:xfrm>
              <a:off x="4978080" y="2819160"/>
              <a:ext cx="1657800" cy="6994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99"/>
                  </a:solidFill>
                  <a:latin typeface="Tahoma"/>
                  <a:ea typeface="ＭＳ Ｐゴシック"/>
                </a:rPr>
                <a:t>sender FSM</a:t>
              </a:r>
              <a:endParaRPr b="0" lang="en-US" sz="2000" spc="-1" strike="noStrike">
                <a:latin typeface="Arial"/>
              </a:endParaRPr>
            </a:p>
            <a:p>
              <a:pPr algn="ctr">
                <a:lnSpc>
                  <a:spcPct val="100000"/>
                </a:lnSpc>
                <a:tabLst>
                  <a:tab algn="l" pos="0"/>
                </a:tabLst>
              </a:pPr>
              <a:r>
                <a:rPr b="0" lang="en-US" sz="2000" spc="-1" strike="noStrike">
                  <a:solidFill>
                    <a:srgbClr val="000099"/>
                  </a:solidFill>
                  <a:latin typeface="Tahoma"/>
                  <a:ea typeface="ＭＳ Ｐゴシック"/>
                </a:rPr>
                <a:t>fragment</a:t>
              </a:r>
              <a:endParaRPr b="0" lang="en-US" sz="2000" spc="-1" strike="noStrike">
                <a:latin typeface="Arial"/>
              </a:endParaRPr>
            </a:p>
          </p:txBody>
        </p:sp>
      </p:grpSp>
      <p:sp>
        <p:nvSpPr>
          <p:cNvPr id="3631" name="Line 22"/>
          <p:cNvSpPr/>
          <p:nvPr/>
        </p:nvSpPr>
        <p:spPr>
          <a:xfrm>
            <a:off x="1978560" y="2549160"/>
            <a:ext cx="7883640" cy="2757240"/>
          </a:xfrm>
          <a:prstGeom prst="line">
            <a:avLst/>
          </a:prstGeom>
          <a:ln w="9525">
            <a:solidFill>
              <a:srgbClr val="000000"/>
            </a:solidFill>
            <a:prstDash val="sysDot"/>
            <a:round/>
          </a:ln>
        </p:spPr>
        <p:style>
          <a:lnRef idx="0"/>
          <a:fillRef idx="0"/>
          <a:effectRef idx="0"/>
          <a:fontRef idx="minor"/>
        </p:style>
      </p:sp>
      <p:grpSp>
        <p:nvGrpSpPr>
          <p:cNvPr id="3632" name="Group 23"/>
          <p:cNvGrpSpPr/>
          <p:nvPr/>
        </p:nvGrpSpPr>
        <p:grpSpPr>
          <a:xfrm>
            <a:off x="1313640" y="3769920"/>
            <a:ext cx="7231680" cy="2532600"/>
            <a:chOff x="1313640" y="3769920"/>
            <a:chExt cx="7231680" cy="2532600"/>
          </a:xfrm>
        </p:grpSpPr>
        <p:sp>
          <p:nvSpPr>
            <p:cNvPr id="3633" name="CustomShape 24"/>
            <p:cNvSpPr/>
            <p:nvPr/>
          </p:nvSpPr>
          <p:spPr>
            <a:xfrm>
              <a:off x="4249080" y="5052600"/>
              <a:ext cx="3937680" cy="56880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rdt_rcv(rcvpkt) &amp;&amp; notcorrupt(rcvpkt) </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  </a:t>
              </a:r>
              <a:r>
                <a:rPr b="0" lang="en-US" sz="1600" spc="-1" strike="noStrike">
                  <a:solidFill>
                    <a:srgbClr val="000000"/>
                  </a:solidFill>
                  <a:latin typeface="Arial"/>
                  <a:ea typeface="ＭＳ Ｐゴシック"/>
                </a:rPr>
                <a:t>&amp;&amp; has_seq1(rcvpkt) </a:t>
              </a:r>
              <a:endParaRPr b="0" lang="en-US" sz="1600" spc="-1" strike="noStrike">
                <a:latin typeface="Arial"/>
              </a:endParaRPr>
            </a:p>
          </p:txBody>
        </p:sp>
        <p:sp>
          <p:nvSpPr>
            <p:cNvPr id="3634" name="CustomShape 25"/>
            <p:cNvSpPr/>
            <p:nvPr/>
          </p:nvSpPr>
          <p:spPr>
            <a:xfrm>
              <a:off x="4217040" y="5609880"/>
              <a:ext cx="4172760" cy="6926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extract(rcvpkt,data)</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deliver_data(data)</a:t>
              </a:r>
              <a:endParaRPr b="0" lang="en-US" sz="1600" spc="-1" strike="noStrike">
                <a:latin typeface="Arial"/>
              </a:endParaRPr>
            </a:p>
            <a:p>
              <a:pPr>
                <a:lnSpc>
                  <a:spcPct val="100000"/>
                </a:lnSpc>
                <a:tabLst>
                  <a:tab algn="l" pos="0"/>
                </a:tabLst>
              </a:pPr>
              <a:r>
                <a:rPr b="1" lang="en-US" sz="1600" spc="-1" strike="noStrike">
                  <a:solidFill>
                    <a:srgbClr val="ff0000"/>
                  </a:solidFill>
                  <a:latin typeface="Arial"/>
                  <a:ea typeface="ＭＳ Ｐゴシック"/>
                </a:rPr>
                <a:t>sndpkt = make_pkt(ACK1, chksum)</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udt_send(sndpkt)</a:t>
              </a:r>
              <a:endParaRPr b="0" lang="en-US" sz="1600" spc="-1" strike="noStrike">
                <a:latin typeface="Arial"/>
              </a:endParaRPr>
            </a:p>
          </p:txBody>
        </p:sp>
        <p:grpSp>
          <p:nvGrpSpPr>
            <p:cNvPr id="3635" name="Group 26"/>
            <p:cNvGrpSpPr/>
            <p:nvPr/>
          </p:nvGrpSpPr>
          <p:grpSpPr>
            <a:xfrm>
              <a:off x="1313640" y="3769920"/>
              <a:ext cx="5569560" cy="1853640"/>
              <a:chOff x="1313640" y="3769920"/>
              <a:chExt cx="5569560" cy="1853640"/>
            </a:xfrm>
          </p:grpSpPr>
          <p:grpSp>
            <p:nvGrpSpPr>
              <p:cNvPr id="3636" name="Group 27"/>
              <p:cNvGrpSpPr/>
              <p:nvPr/>
            </p:nvGrpSpPr>
            <p:grpSpPr>
              <a:xfrm>
                <a:off x="3740760" y="4211280"/>
                <a:ext cx="845280" cy="792720"/>
                <a:chOff x="3740760" y="4211280"/>
                <a:chExt cx="845280" cy="792720"/>
              </a:xfrm>
            </p:grpSpPr>
            <p:sp>
              <p:nvSpPr>
                <p:cNvPr id="3637" name="CustomShape 28"/>
                <p:cNvSpPr/>
                <p:nvPr/>
              </p:nvSpPr>
              <p:spPr>
                <a:xfrm>
                  <a:off x="3740760" y="4211280"/>
                  <a:ext cx="845280" cy="792720"/>
                </a:xfrm>
                <a:prstGeom prst="ellipse">
                  <a:avLst/>
                </a:prstGeom>
                <a:solidFill>
                  <a:srgbClr val="ffffff"/>
                </a:solidFill>
                <a:ln w="19050">
                  <a:solidFill>
                    <a:srgbClr val="000000"/>
                  </a:solidFill>
                  <a:round/>
                </a:ln>
              </p:spPr>
              <p:style>
                <a:lnRef idx="0"/>
                <a:fillRef idx="0"/>
                <a:effectRef idx="0"/>
                <a:fontRef idx="minor"/>
              </p:style>
            </p:sp>
            <p:sp>
              <p:nvSpPr>
                <p:cNvPr id="3638" name="CustomShape 29"/>
                <p:cNvSpPr/>
                <p:nvPr/>
              </p:nvSpPr>
              <p:spPr>
                <a:xfrm>
                  <a:off x="3783960" y="4246200"/>
                  <a:ext cx="79776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400" spc="-1" strike="noStrike">
                      <a:solidFill>
                        <a:srgbClr val="000000"/>
                      </a:solidFill>
                      <a:latin typeface="Arial"/>
                      <a:ea typeface="ＭＳ Ｐゴシック"/>
                    </a:rPr>
                    <a:t>Wait for </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0 from below</a:t>
                  </a:r>
                  <a:endParaRPr b="0" lang="en-US" sz="1400" spc="-1" strike="noStrike">
                    <a:latin typeface="Arial"/>
                  </a:endParaRPr>
                </a:p>
              </p:txBody>
            </p:sp>
          </p:grpSp>
          <p:sp>
            <p:nvSpPr>
              <p:cNvPr id="3639" name="CustomShape 30"/>
              <p:cNvSpPr/>
              <p:nvPr/>
            </p:nvSpPr>
            <p:spPr>
              <a:xfrm>
                <a:off x="4369680" y="4101840"/>
                <a:ext cx="822960" cy="183240"/>
              </a:xfrm>
              <a:custGeom>
                <a:avLst/>
                <a:gdLst/>
                <a:ahLst/>
                <a:rect l="l" t="t" r="r" b="b"/>
                <a:pathLst>
                  <a:path w="520" h="117">
                    <a:moveTo>
                      <a:pt x="0" y="117"/>
                    </a:moveTo>
                    <a:cubicBezTo>
                      <a:pt x="136" y="17"/>
                      <a:pt x="276" y="0"/>
                      <a:pt x="520" y="17"/>
                    </a:cubicBezTo>
                  </a:path>
                </a:pathLst>
              </a:custGeom>
              <a:noFill/>
              <a:ln w="19050">
                <a:solidFill>
                  <a:srgbClr val="000000"/>
                </a:solidFill>
                <a:round/>
                <a:tailEnd len="med" type="triangle" w="med"/>
              </a:ln>
            </p:spPr>
            <p:style>
              <a:lnRef idx="0"/>
              <a:fillRef idx="0"/>
              <a:effectRef idx="0"/>
              <a:fontRef idx="minor"/>
            </p:style>
          </p:sp>
          <p:sp>
            <p:nvSpPr>
              <p:cNvPr id="3640" name="CustomShape 31"/>
              <p:cNvSpPr/>
              <p:nvPr/>
            </p:nvSpPr>
            <p:spPr>
              <a:xfrm>
                <a:off x="4482360" y="4906800"/>
                <a:ext cx="2400840" cy="203760"/>
              </a:xfrm>
              <a:custGeom>
                <a:avLst/>
                <a:gdLst/>
                <a:ahLst/>
                <a:rect l="l" t="t" r="r" b="b"/>
                <a:pathLst>
                  <a:path w="1514" h="130">
                    <a:moveTo>
                      <a:pt x="0" y="0"/>
                    </a:moveTo>
                    <a:cubicBezTo>
                      <a:pt x="266" y="130"/>
                      <a:pt x="1322" y="113"/>
                      <a:pt x="1514" y="17"/>
                    </a:cubicBezTo>
                  </a:path>
                </a:pathLst>
              </a:custGeom>
              <a:noFill/>
              <a:ln w="19050">
                <a:solidFill>
                  <a:srgbClr val="000000"/>
                </a:solidFill>
                <a:round/>
                <a:headEnd len="med" type="triangle" w="med"/>
              </a:ln>
            </p:spPr>
            <p:style>
              <a:lnRef idx="0"/>
              <a:fillRef idx="0"/>
              <a:effectRef idx="0"/>
              <a:fontRef idx="minor"/>
            </p:style>
          </p:sp>
          <p:sp>
            <p:nvSpPr>
              <p:cNvPr id="3641" name="Line 32"/>
              <p:cNvSpPr/>
              <p:nvPr/>
            </p:nvSpPr>
            <p:spPr>
              <a:xfrm>
                <a:off x="4359600" y="5623200"/>
                <a:ext cx="1914480" cy="360"/>
              </a:xfrm>
              <a:prstGeom prst="line">
                <a:avLst/>
              </a:prstGeom>
              <a:ln w="28575">
                <a:solidFill>
                  <a:srgbClr val="000000"/>
                </a:solidFill>
                <a:round/>
              </a:ln>
            </p:spPr>
            <p:style>
              <a:lnRef idx="0"/>
              <a:fillRef idx="0"/>
              <a:effectRef idx="0"/>
              <a:fontRef idx="minor"/>
            </p:style>
          </p:sp>
          <p:sp>
            <p:nvSpPr>
              <p:cNvPr id="3642" name="CustomShape 33"/>
              <p:cNvSpPr/>
              <p:nvPr/>
            </p:nvSpPr>
            <p:spPr>
              <a:xfrm flipH="1">
                <a:off x="3275280" y="3863520"/>
                <a:ext cx="488160" cy="1356480"/>
              </a:xfrm>
              <a:custGeom>
                <a:avLst/>
                <a:gdLst/>
                <a:ahLst/>
                <a:rect l="l" t="t" r="r" b="b"/>
                <a:pathLst>
                  <a:path w="619" h="1815">
                    <a:moveTo>
                      <a:pt x="39" y="1136"/>
                    </a:moveTo>
                    <a:cubicBezTo>
                      <a:pt x="619" y="1815"/>
                      <a:pt x="484" y="0"/>
                      <a:pt x="0" y="773"/>
                    </a:cubicBezTo>
                  </a:path>
                </a:pathLst>
              </a:custGeom>
              <a:noFill/>
              <a:ln w="19050">
                <a:solidFill>
                  <a:srgbClr val="000000"/>
                </a:solidFill>
                <a:round/>
                <a:tailEnd len="med" type="triangle" w="med"/>
              </a:ln>
            </p:spPr>
            <p:style>
              <a:lnRef idx="0"/>
              <a:fillRef idx="0"/>
              <a:effectRef idx="0"/>
              <a:fontRef idx="minor"/>
            </p:style>
          </p:sp>
          <p:sp>
            <p:nvSpPr>
              <p:cNvPr id="3643" name="Line 34"/>
              <p:cNvSpPr/>
              <p:nvPr/>
            </p:nvSpPr>
            <p:spPr>
              <a:xfrm>
                <a:off x="1403640" y="4605840"/>
                <a:ext cx="1924200" cy="360"/>
              </a:xfrm>
              <a:prstGeom prst="line">
                <a:avLst/>
              </a:prstGeom>
              <a:ln w="28575">
                <a:solidFill>
                  <a:srgbClr val="000000"/>
                </a:solidFill>
                <a:round/>
              </a:ln>
            </p:spPr>
            <p:style>
              <a:lnRef idx="0"/>
              <a:fillRef idx="0"/>
              <a:effectRef idx="0"/>
              <a:fontRef idx="minor"/>
            </p:style>
          </p:sp>
          <p:sp>
            <p:nvSpPr>
              <p:cNvPr id="3644" name="CustomShape 35"/>
              <p:cNvSpPr/>
              <p:nvPr/>
            </p:nvSpPr>
            <p:spPr>
              <a:xfrm>
                <a:off x="1323000" y="3769920"/>
                <a:ext cx="2358000" cy="6357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rdt_rcv(rcvpkt) &amp;&amp; </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   </a:t>
                </a:r>
                <a:r>
                  <a:rPr b="0" lang="en-US" sz="1600" spc="-1" strike="noStrike">
                    <a:solidFill>
                      <a:srgbClr val="000000"/>
                    </a:solidFill>
                    <a:latin typeface="Arial"/>
                    <a:ea typeface="ＭＳ Ｐゴシック"/>
                  </a:rPr>
                  <a:t>(corrupt(rcvpkt) ||</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     </a:t>
                </a:r>
                <a:r>
                  <a:rPr b="1" lang="en-US" sz="1600" spc="-1" strike="noStrike">
                    <a:solidFill>
                      <a:srgbClr val="ff0000"/>
                    </a:solidFill>
                    <a:latin typeface="Arial"/>
                    <a:ea typeface="ＭＳ Ｐゴシック"/>
                  </a:rPr>
                  <a:t>has_seq1(rcvpkt))</a:t>
                </a:r>
                <a:endParaRPr b="0" lang="en-US" sz="1600" spc="-1" strike="noStrike">
                  <a:latin typeface="Arial"/>
                </a:endParaRPr>
              </a:p>
            </p:txBody>
          </p:sp>
          <p:sp>
            <p:nvSpPr>
              <p:cNvPr id="3645" name="CustomShape 36"/>
              <p:cNvSpPr/>
              <p:nvPr/>
            </p:nvSpPr>
            <p:spPr>
              <a:xfrm>
                <a:off x="1313640" y="4635000"/>
                <a:ext cx="2035800" cy="4071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1" lang="en-US" sz="1600" spc="-1" strike="noStrike">
                    <a:solidFill>
                      <a:srgbClr val="ff0000"/>
                    </a:solidFill>
                    <a:latin typeface="Arial"/>
                    <a:ea typeface="ＭＳ Ｐゴシック"/>
                  </a:rPr>
                  <a:t>udt_send(sndpkt)</a:t>
                </a:r>
                <a:endParaRPr b="0" lang="en-US" sz="1600" spc="-1" strike="noStrike">
                  <a:latin typeface="Arial"/>
                </a:endParaRPr>
              </a:p>
            </p:txBody>
          </p:sp>
          <p:sp>
            <p:nvSpPr>
              <p:cNvPr id="3646" name="CustomShape 37"/>
              <p:cNvSpPr/>
              <p:nvPr/>
            </p:nvSpPr>
            <p:spPr>
              <a:xfrm>
                <a:off x="4651920" y="4246200"/>
                <a:ext cx="1819440" cy="6994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99"/>
                    </a:solidFill>
                    <a:latin typeface="Tahoma"/>
                    <a:ea typeface="ＭＳ Ｐゴシック"/>
                  </a:rPr>
                  <a:t>receiver FSM</a:t>
                </a:r>
                <a:endParaRPr b="0" lang="en-US" sz="2000" spc="-1" strike="noStrike">
                  <a:latin typeface="Arial"/>
                </a:endParaRPr>
              </a:p>
              <a:p>
                <a:pPr algn="ctr">
                  <a:lnSpc>
                    <a:spcPct val="100000"/>
                  </a:lnSpc>
                  <a:tabLst>
                    <a:tab algn="l" pos="0"/>
                  </a:tabLst>
                </a:pPr>
                <a:r>
                  <a:rPr b="0" lang="en-US" sz="2000" spc="-1" strike="noStrike">
                    <a:solidFill>
                      <a:srgbClr val="000099"/>
                    </a:solidFill>
                    <a:latin typeface="Tahoma"/>
                    <a:ea typeface="ＭＳ Ｐゴシック"/>
                  </a:rPr>
                  <a:t>fragment</a:t>
                </a:r>
                <a:endParaRPr b="0" lang="en-US" sz="2000" spc="-1" strike="noStrike">
                  <a:latin typeface="Arial"/>
                </a:endParaRPr>
              </a:p>
            </p:txBody>
          </p:sp>
        </p:grpSp>
        <p:sp>
          <p:nvSpPr>
            <p:cNvPr id="3647" name="CustomShape 38"/>
            <p:cNvSpPr/>
            <p:nvPr/>
          </p:nvSpPr>
          <p:spPr>
            <a:xfrm>
              <a:off x="8168400" y="4049280"/>
              <a:ext cx="376920" cy="3330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600" spc="-1" strike="noStrike">
                  <a:solidFill>
                    <a:srgbClr val="000000"/>
                  </a:solidFill>
                  <a:latin typeface="Symbol"/>
                  <a:ea typeface="ＭＳ Ｐゴシック"/>
                </a:rPr>
                <a:t>L</a:t>
              </a:r>
              <a:endParaRPr b="0" lang="en-US" sz="1600" spc="-1" strike="noStrike">
                <a:latin typeface="Arial"/>
              </a:endParaRPr>
            </a:p>
          </p:txBody>
        </p:sp>
      </p:grpSp>
      <p:sp>
        <p:nvSpPr>
          <p:cNvPr id="3648" name="CustomShape 39"/>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F2C3F715-8C16-4353-993D-6A1DF9BCE11B}" type="slidenum">
              <a:rPr b="0" lang="en-US" sz="1100" spc="-1" strike="noStrike">
                <a:solidFill>
                  <a:srgbClr val="404040"/>
                </a:solidFill>
                <a:latin typeface="Calibri"/>
                <a:ea typeface="DejaVu Sans"/>
              </a:rPr>
              <a:t>56</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194" dur="indefinite" restart="never" nodeType="tmRoot">
          <p:childTnLst>
            <p:seq>
              <p:cTn id="1195" dur="indefinite" nodeType="mainSeq">
                <p:childTnLst>
                  <p:par>
                    <p:cTn id="1196" fill="hold">
                      <p:stCondLst>
                        <p:cond delay="indefinite"/>
                      </p:stCondLst>
                      <p:childTnLst>
                        <p:par>
                          <p:cTn id="1197" fill="hold">
                            <p:stCondLst>
                              <p:cond delay="0"/>
                            </p:stCondLst>
                            <p:childTnLst>
                              <p:par>
                                <p:cTn id="1198" nodeType="clickEffect" fill="hold" presetClass="entr" presetID="1">
                                  <p:stCondLst>
                                    <p:cond delay="0"/>
                                  </p:stCondLst>
                                  <p:childTnLst>
                                    <p:set>
                                      <p:cBhvr>
                                        <p:cTn id="1199" dur="1" fill="hold">
                                          <p:stCondLst>
                                            <p:cond delay="0"/>
                                          </p:stCondLst>
                                        </p:cTn>
                                        <p:tgtEl>
                                          <p:spTgt spid="36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9"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ea typeface="DejaVu Sans"/>
              </a:rPr>
              <a:t>rdt3.0: channels with errors </a:t>
            </a:r>
            <a:r>
              <a:rPr b="1" i="1" lang="en-US" sz="4400" spc="-1" strike="noStrike">
                <a:solidFill>
                  <a:srgbClr val="0000a3"/>
                </a:solidFill>
                <a:latin typeface="Calibri Light"/>
                <a:ea typeface="DejaVu Sans"/>
              </a:rPr>
              <a:t>and</a:t>
            </a:r>
            <a:r>
              <a:rPr b="1" lang="en-US" sz="4400" spc="-1" strike="noStrike">
                <a:solidFill>
                  <a:srgbClr val="0000a3"/>
                </a:solidFill>
                <a:latin typeface="Calibri Light"/>
                <a:ea typeface="DejaVu Sans"/>
              </a:rPr>
              <a:t> loss</a:t>
            </a:r>
            <a:endParaRPr b="0" lang="en-US" sz="4400" spc="-1" strike="noStrike">
              <a:latin typeface="Arial"/>
            </a:endParaRPr>
          </a:p>
        </p:txBody>
      </p:sp>
      <p:sp>
        <p:nvSpPr>
          <p:cNvPr id="3650" name="CustomShape 2"/>
          <p:cNvSpPr/>
          <p:nvPr/>
        </p:nvSpPr>
        <p:spPr>
          <a:xfrm>
            <a:off x="700920" y="1290960"/>
            <a:ext cx="10530720" cy="4645800"/>
          </a:xfrm>
          <a:prstGeom prst="rect">
            <a:avLst/>
          </a:prstGeom>
          <a:noFill/>
          <a:ln w="0">
            <a:noFill/>
          </a:ln>
        </p:spPr>
        <p:style>
          <a:lnRef idx="0"/>
          <a:fillRef idx="0"/>
          <a:effectRef idx="0"/>
          <a:fontRef idx="minor"/>
        </p:style>
        <p:txBody>
          <a:bodyPr lIns="90000" rIns="90000" tIns="45000" bIns="45000">
            <a:normAutofit/>
          </a:bodyPr>
          <a:p>
            <a:pPr marL="114480" indent="-10080">
              <a:lnSpc>
                <a:spcPct val="90000"/>
              </a:lnSpc>
              <a:spcBef>
                <a:spcPts val="1001"/>
              </a:spcBef>
              <a:tabLst>
                <a:tab algn="l" pos="0"/>
              </a:tabLst>
            </a:pPr>
            <a:r>
              <a:rPr b="0" i="1" lang="en-US" sz="3200" spc="-1" strike="noStrike">
                <a:solidFill>
                  <a:srgbClr val="cc0000"/>
                </a:solidFill>
                <a:latin typeface="Calibri"/>
                <a:ea typeface="ＭＳ Ｐゴシック"/>
              </a:rPr>
              <a:t>New channel assumption:</a:t>
            </a:r>
            <a:r>
              <a:rPr b="0" i="1" lang="en-US" sz="3200" spc="-1" strike="noStrike">
                <a:solidFill>
                  <a:srgbClr val="000000"/>
                </a:solidFill>
                <a:latin typeface="Calibri"/>
                <a:ea typeface="ＭＳ Ｐゴシック"/>
              </a:rPr>
              <a:t> </a:t>
            </a:r>
            <a:r>
              <a:rPr b="0" lang="en-US" sz="3200" spc="-1" strike="noStrike">
                <a:solidFill>
                  <a:srgbClr val="000000"/>
                </a:solidFill>
                <a:latin typeface="Calibri"/>
                <a:ea typeface="ＭＳ Ｐゴシック"/>
              </a:rPr>
              <a:t>underlying channel can also </a:t>
            </a:r>
            <a:r>
              <a:rPr b="0" i="1" lang="en-US" sz="3200" spc="-1" strike="noStrike">
                <a:solidFill>
                  <a:srgbClr val="000000"/>
                </a:solidFill>
                <a:latin typeface="Calibri"/>
                <a:ea typeface="ＭＳ Ｐゴシック"/>
              </a:rPr>
              <a:t>lose</a:t>
            </a:r>
            <a:r>
              <a:rPr b="0" lang="en-US" sz="3200" spc="-1" strike="noStrike">
                <a:solidFill>
                  <a:srgbClr val="000000"/>
                </a:solidFill>
                <a:latin typeface="Calibri"/>
                <a:ea typeface="ＭＳ Ｐゴシック"/>
              </a:rPr>
              <a:t> packets (data, ACKs)</a:t>
            </a:r>
            <a:endParaRPr b="0" lang="en-US" sz="32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ea typeface="ＭＳ Ｐゴシック"/>
              </a:rPr>
              <a:t>checksum, sequence #s, ACKs, retransmissions will be of help … but not quite enough</a:t>
            </a:r>
            <a:endParaRPr b="0" lang="en-US" sz="2800" spc="-1" strike="noStrike">
              <a:latin typeface="Arial"/>
            </a:endParaRPr>
          </a:p>
        </p:txBody>
      </p:sp>
      <p:sp>
        <p:nvSpPr>
          <p:cNvPr id="3651" name="CustomShape 3"/>
          <p:cNvSpPr/>
          <p:nvPr/>
        </p:nvSpPr>
        <p:spPr>
          <a:xfrm>
            <a:off x="1351800" y="4023360"/>
            <a:ext cx="9433080" cy="1308600"/>
          </a:xfrm>
          <a:prstGeom prst="rect">
            <a:avLst/>
          </a:prstGeom>
          <a:noFill/>
          <a:ln w="0">
            <a:noFill/>
          </a:ln>
        </p:spPr>
        <p:style>
          <a:lnRef idx="0"/>
          <a:fillRef idx="0"/>
          <a:effectRef idx="0"/>
          <a:fontRef idx="minor"/>
        </p:style>
        <p:txBody>
          <a:bodyPr lIns="90000" rIns="90000" tIns="45000" bIns="45000">
            <a:spAutoFit/>
          </a:bodyPr>
          <a:p>
            <a:pPr marL="581040" indent="-565920" algn="ctr">
              <a:lnSpc>
                <a:spcPct val="100000"/>
              </a:lnSpc>
              <a:tabLst>
                <a:tab algn="l" pos="0"/>
              </a:tabLst>
            </a:pPr>
            <a:r>
              <a:rPr b="0" i="1" lang="en-US" sz="4000" spc="-1" strike="noStrike">
                <a:solidFill>
                  <a:srgbClr val="c00000"/>
                </a:solidFill>
                <a:latin typeface="Calibri"/>
                <a:ea typeface="DejaVu Sans"/>
              </a:rPr>
              <a:t>Q: </a:t>
            </a:r>
            <a:r>
              <a:rPr b="0" lang="en-US" sz="4000" spc="-1" strike="noStrike">
                <a:solidFill>
                  <a:srgbClr val="000000"/>
                </a:solidFill>
                <a:latin typeface="Calibri"/>
                <a:ea typeface="DejaVu Sans"/>
              </a:rPr>
              <a:t>How do </a:t>
            </a:r>
            <a:r>
              <a:rPr b="0" i="1" lang="en-US" sz="4000" spc="-1" strike="noStrike">
                <a:solidFill>
                  <a:srgbClr val="000000"/>
                </a:solidFill>
                <a:latin typeface="Calibri"/>
                <a:ea typeface="DejaVu Sans"/>
              </a:rPr>
              <a:t>humans</a:t>
            </a:r>
            <a:r>
              <a:rPr b="0" lang="en-US" sz="4000" spc="-1" strike="noStrike">
                <a:solidFill>
                  <a:srgbClr val="000000"/>
                </a:solidFill>
                <a:latin typeface="Calibri"/>
                <a:ea typeface="DejaVu Sans"/>
              </a:rPr>
              <a:t> handle lost sender-to-receiver words in conversation?</a:t>
            </a:r>
            <a:endParaRPr b="0" lang="en-US" sz="4000" spc="-1" strike="noStrike">
              <a:latin typeface="Arial"/>
            </a:endParaRPr>
          </a:p>
        </p:txBody>
      </p:sp>
      <p:sp>
        <p:nvSpPr>
          <p:cNvPr id="3652" name="CustomShape 4"/>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733DCDDC-CBD5-410C-BA90-42F51C1512C7}" type="slidenum">
              <a:rPr b="0" lang="en-US" sz="1100" spc="-1" strike="noStrike">
                <a:solidFill>
                  <a:srgbClr val="404040"/>
                </a:solidFill>
                <a:latin typeface="Calibri"/>
                <a:ea typeface="DejaVu Sans"/>
              </a:rPr>
              <a:t>57</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200" dur="indefinite" restart="never" nodeType="tmRoot">
          <p:childTnLst>
            <p:seq>
              <p:cTn id="1201" dur="indefinite" nodeType="mainSeq">
                <p:childTnLst>
                  <p:par>
                    <p:cTn id="1202" fill="hold">
                      <p:stCondLst>
                        <p:cond delay="indefinite"/>
                      </p:stCondLst>
                      <p:childTnLst>
                        <p:par>
                          <p:cTn id="1203" fill="hold">
                            <p:stCondLst>
                              <p:cond delay="0"/>
                            </p:stCondLst>
                            <p:childTnLst>
                              <p:par>
                                <p:cTn id="1204" nodeType="clickEffect" fill="hold" presetClass="entr" presetID="9">
                                  <p:stCondLst>
                                    <p:cond delay="0"/>
                                  </p:stCondLst>
                                  <p:childTnLst>
                                    <p:set>
                                      <p:cBhvr>
                                        <p:cTn id="1205" dur="1" fill="hold">
                                          <p:stCondLst>
                                            <p:cond delay="0"/>
                                          </p:stCondLst>
                                        </p:cTn>
                                        <p:tgtEl>
                                          <p:spTgt spid="3651"/>
                                        </p:tgtEl>
                                        <p:attrNameLst>
                                          <p:attrName>style.visibility</p:attrName>
                                        </p:attrNameLst>
                                      </p:cBhvr>
                                      <p:to>
                                        <p:strVal val="visible"/>
                                      </p:to>
                                    </p:set>
                                    <p:animEffect filter="dissolve" transition="in">
                                      <p:cBhvr additive="repl">
                                        <p:cTn id="1206" dur="500"/>
                                        <p:tgtEl>
                                          <p:spTgt spid="36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3"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ea typeface="DejaVu Sans"/>
              </a:rPr>
              <a:t>rdt3.0: channels with errors </a:t>
            </a:r>
            <a:r>
              <a:rPr b="1" i="1" lang="en-US" sz="4400" spc="-1" strike="noStrike">
                <a:solidFill>
                  <a:srgbClr val="0000a3"/>
                </a:solidFill>
                <a:latin typeface="Calibri Light"/>
                <a:ea typeface="DejaVu Sans"/>
              </a:rPr>
              <a:t>and</a:t>
            </a:r>
            <a:r>
              <a:rPr b="1" lang="en-US" sz="4400" spc="-1" strike="noStrike">
                <a:solidFill>
                  <a:srgbClr val="0000a3"/>
                </a:solidFill>
                <a:latin typeface="Calibri Light"/>
                <a:ea typeface="DejaVu Sans"/>
              </a:rPr>
              <a:t> loss</a:t>
            </a:r>
            <a:endParaRPr b="0" lang="en-US" sz="4400" spc="-1" strike="noStrike">
              <a:latin typeface="Arial"/>
            </a:endParaRPr>
          </a:p>
        </p:txBody>
      </p:sp>
      <p:sp>
        <p:nvSpPr>
          <p:cNvPr id="3654" name="CustomShape 2"/>
          <p:cNvSpPr/>
          <p:nvPr/>
        </p:nvSpPr>
        <p:spPr>
          <a:xfrm>
            <a:off x="750960" y="1355400"/>
            <a:ext cx="10922040" cy="5072040"/>
          </a:xfrm>
          <a:prstGeom prst="rect">
            <a:avLst/>
          </a:prstGeom>
          <a:noFill/>
          <a:ln w="0">
            <a:noFill/>
          </a:ln>
        </p:spPr>
        <p:style>
          <a:lnRef idx="0"/>
          <a:fillRef idx="0"/>
          <a:effectRef idx="0"/>
          <a:fontRef idx="minor"/>
        </p:style>
        <p:txBody>
          <a:bodyPr lIns="90000" rIns="90000" tIns="45000" bIns="45000">
            <a:normAutofit/>
          </a:bodyPr>
          <a:p>
            <a:pPr marL="12600">
              <a:lnSpc>
                <a:spcPct val="90000"/>
              </a:lnSpc>
              <a:spcBef>
                <a:spcPts val="1001"/>
              </a:spcBef>
              <a:tabLst>
                <a:tab algn="l" pos="0"/>
              </a:tabLst>
            </a:pPr>
            <a:r>
              <a:rPr b="0" i="1" lang="en-US" sz="3200" spc="-1" strike="noStrike">
                <a:solidFill>
                  <a:srgbClr val="cc0000"/>
                </a:solidFill>
                <a:latin typeface="Calibri"/>
                <a:ea typeface="ＭＳ Ｐゴシック"/>
              </a:rPr>
              <a:t>Approach:</a:t>
            </a:r>
            <a:r>
              <a:rPr b="0" i="1" lang="en-US" sz="3200" spc="-1" strike="noStrike">
                <a:solidFill>
                  <a:srgbClr val="000000"/>
                </a:solidFill>
                <a:latin typeface="Calibri"/>
                <a:ea typeface="ＭＳ Ｐゴシック"/>
              </a:rPr>
              <a:t> </a:t>
            </a:r>
            <a:r>
              <a:rPr b="0" lang="en-US" sz="3200" spc="-1" strike="noStrike">
                <a:solidFill>
                  <a:srgbClr val="000000"/>
                </a:solidFill>
                <a:latin typeface="Calibri"/>
                <a:ea typeface="ＭＳ Ｐゴシック"/>
              </a:rPr>
              <a:t>sender waits “reasonable” amount of time for ACK </a:t>
            </a:r>
            <a:endParaRPr b="0" lang="en-US" sz="3200" spc="-1" strike="noStrike">
              <a:latin typeface="Arial"/>
            </a:endParaRPr>
          </a:p>
          <a:p>
            <a:pPr marL="406440" indent="-338760">
              <a:lnSpc>
                <a:spcPct val="80000"/>
              </a:lnSpc>
              <a:spcBef>
                <a:spcPts val="1199"/>
              </a:spcBef>
              <a:buClr>
                <a:srgbClr val="0000a3"/>
              </a:buClr>
              <a:buFont typeface="Wingdings" charset="2"/>
              <a:buChar char=""/>
              <a:tabLst>
                <a:tab algn="l" pos="0"/>
              </a:tabLst>
            </a:pPr>
            <a:r>
              <a:rPr b="0" lang="en-US" sz="3200" spc="-1" strike="noStrike">
                <a:solidFill>
                  <a:srgbClr val="000000"/>
                </a:solidFill>
                <a:latin typeface="Calibri"/>
                <a:ea typeface="ＭＳ Ｐゴシック"/>
              </a:rPr>
              <a:t>retransmits if no ACK received in this time</a:t>
            </a:r>
            <a:endParaRPr b="0" lang="en-US" sz="3200" spc="-1" strike="noStrike">
              <a:latin typeface="Arial"/>
            </a:endParaRPr>
          </a:p>
          <a:p>
            <a:pPr marL="406440" indent="-338760">
              <a:lnSpc>
                <a:spcPct val="70000"/>
              </a:lnSpc>
              <a:spcBef>
                <a:spcPts val="1199"/>
              </a:spcBef>
              <a:buClr>
                <a:srgbClr val="0000a3"/>
              </a:buClr>
              <a:buFont typeface="Wingdings" charset="2"/>
              <a:buChar char=""/>
              <a:tabLst>
                <a:tab algn="l" pos="0"/>
              </a:tabLst>
            </a:pPr>
            <a:r>
              <a:rPr b="0" lang="en-US" sz="3200" spc="-1" strike="noStrike">
                <a:solidFill>
                  <a:srgbClr val="000000"/>
                </a:solidFill>
                <a:latin typeface="Calibri"/>
                <a:ea typeface="ＭＳ Ｐゴシック"/>
              </a:rPr>
              <a:t>if pkt (or ACK) just delayed (not lost):</a:t>
            </a:r>
            <a:endParaRPr b="0" lang="en-US" sz="3200" spc="-1" strike="noStrike">
              <a:latin typeface="Arial"/>
            </a:endParaRPr>
          </a:p>
          <a:p>
            <a:pPr lvl="2" marL="747720" indent="-372240">
              <a:lnSpc>
                <a:spcPct val="90000"/>
              </a:lnSpc>
              <a:spcBef>
                <a:spcPts val="1199"/>
              </a:spcBef>
              <a:buClr>
                <a:srgbClr val="0000a8"/>
              </a:buClr>
              <a:buFont typeface="Arial"/>
              <a:buChar char="•"/>
              <a:tabLst>
                <a:tab algn="l" pos="0"/>
              </a:tabLst>
            </a:pPr>
            <a:r>
              <a:rPr b="0" lang="en-US" sz="2800" spc="-1" strike="noStrike">
                <a:solidFill>
                  <a:srgbClr val="000000"/>
                </a:solidFill>
                <a:latin typeface="Calibri"/>
                <a:ea typeface="ＭＳ Ｐゴシック"/>
              </a:rPr>
              <a:t>retransmission will be  duplicate, but seq #s already handles this!</a:t>
            </a:r>
            <a:endParaRPr b="0" lang="en-US" sz="2800" spc="-1" strike="noStrike">
              <a:latin typeface="Arial"/>
            </a:endParaRPr>
          </a:p>
          <a:p>
            <a:pPr lvl="2" marL="747720" indent="-372240">
              <a:lnSpc>
                <a:spcPct val="90000"/>
              </a:lnSpc>
              <a:spcBef>
                <a:spcPts val="1199"/>
              </a:spcBef>
              <a:buClr>
                <a:srgbClr val="0000a8"/>
              </a:buClr>
              <a:buFont typeface="Arial"/>
              <a:buChar char="•"/>
              <a:tabLst>
                <a:tab algn="l" pos="0"/>
              </a:tabLst>
            </a:pPr>
            <a:r>
              <a:rPr b="0" lang="en-US" sz="2800" spc="-1" strike="noStrike">
                <a:solidFill>
                  <a:srgbClr val="000000"/>
                </a:solidFill>
                <a:latin typeface="Calibri"/>
                <a:ea typeface="ＭＳ Ｐゴシック"/>
              </a:rPr>
              <a:t>receiver must specify seq # of packet being ACKed</a:t>
            </a:r>
            <a:endParaRPr b="0" lang="en-US" sz="2800" spc="-1" strike="noStrike">
              <a:latin typeface="Arial"/>
            </a:endParaRPr>
          </a:p>
        </p:txBody>
      </p:sp>
      <p:grpSp>
        <p:nvGrpSpPr>
          <p:cNvPr id="3655" name="Group 3"/>
          <p:cNvGrpSpPr/>
          <p:nvPr/>
        </p:nvGrpSpPr>
        <p:grpSpPr>
          <a:xfrm>
            <a:off x="3852720" y="4876920"/>
            <a:ext cx="3558240" cy="1902600"/>
            <a:chOff x="3852720" y="4876920"/>
            <a:chExt cx="3558240" cy="1902600"/>
          </a:xfrm>
        </p:grpSpPr>
        <p:pic>
          <p:nvPicPr>
            <p:cNvPr id="3656" name="Picture 2" descr="Image result for red alarm clock"/>
            <p:cNvPicPr/>
            <p:nvPr/>
          </p:nvPicPr>
          <p:blipFill>
            <a:blip r:embed="rId1"/>
            <a:stretch/>
          </p:blipFill>
          <p:spPr>
            <a:xfrm>
              <a:off x="3852720" y="4876920"/>
              <a:ext cx="3378960" cy="1902600"/>
            </a:xfrm>
            <a:prstGeom prst="rect">
              <a:avLst/>
            </a:prstGeom>
            <a:ln w="0">
              <a:noFill/>
            </a:ln>
          </p:spPr>
        </p:pic>
        <p:sp>
          <p:nvSpPr>
            <p:cNvPr id="3657" name="CustomShape 4"/>
            <p:cNvSpPr/>
            <p:nvPr/>
          </p:nvSpPr>
          <p:spPr>
            <a:xfrm>
              <a:off x="6044040" y="5274720"/>
              <a:ext cx="1366920" cy="363960"/>
            </a:xfrm>
            <a:prstGeom prst="rect">
              <a:avLst/>
            </a:prstGeom>
            <a:noFill/>
            <a:ln w="0">
              <a:noFill/>
            </a:ln>
          </p:spPr>
          <p:style>
            <a:lnRef idx="0"/>
            <a:fillRef idx="0"/>
            <a:effectRef idx="0"/>
            <a:fontRef idx="minor"/>
          </p:style>
          <p:txBody>
            <a:bodyPr wrap="none" lIns="90000" rIns="90000" tIns="45000" bIns="45000">
              <a:spAutoFit/>
            </a:bodyPr>
            <a:p>
              <a:pPr>
                <a:lnSpc>
                  <a:spcPct val="75000"/>
                </a:lnSpc>
                <a:tabLst>
                  <a:tab algn="l" pos="0"/>
                </a:tabLst>
              </a:pPr>
              <a:r>
                <a:rPr b="0" i="1" lang="en-US" sz="2400" spc="-1" strike="noStrike">
                  <a:solidFill>
                    <a:srgbClr val="c00000"/>
                  </a:solidFill>
                  <a:latin typeface="Tahoma"/>
                  <a:ea typeface="ＭＳ Ｐゴシック"/>
                </a:rPr>
                <a:t>timeout</a:t>
              </a:r>
              <a:endParaRPr b="0" lang="en-US" sz="2400" spc="-1" strike="noStrike">
                <a:latin typeface="Arial"/>
              </a:endParaRPr>
            </a:p>
          </p:txBody>
        </p:sp>
      </p:grpSp>
      <p:sp>
        <p:nvSpPr>
          <p:cNvPr id="3658" name="CustomShape 5"/>
          <p:cNvSpPr/>
          <p:nvPr/>
        </p:nvSpPr>
        <p:spPr>
          <a:xfrm>
            <a:off x="808560" y="4059360"/>
            <a:ext cx="10922040" cy="1013760"/>
          </a:xfrm>
          <a:prstGeom prst="rect">
            <a:avLst/>
          </a:prstGeom>
          <a:noFill/>
          <a:ln w="0">
            <a:noFill/>
          </a:ln>
        </p:spPr>
        <p:style>
          <a:lnRef idx="0"/>
          <a:fillRef idx="0"/>
          <a:effectRef idx="0"/>
          <a:fontRef idx="minor"/>
        </p:style>
        <p:txBody>
          <a:bodyPr lIns="90000" rIns="90000" tIns="45000" bIns="45000">
            <a:normAutofit/>
          </a:bodyPr>
          <a:p>
            <a:pPr marL="406440" indent="-338760">
              <a:lnSpc>
                <a:spcPct val="100000"/>
              </a:lnSpc>
              <a:spcBef>
                <a:spcPts val="1199"/>
              </a:spcBef>
              <a:buClr>
                <a:srgbClr val="0000a3"/>
              </a:buClr>
              <a:buFont typeface="Wingdings" charset="2"/>
              <a:buChar char=""/>
            </a:pPr>
            <a:r>
              <a:rPr b="0" lang="en-US" sz="3200" spc="-1" strike="noStrike">
                <a:solidFill>
                  <a:srgbClr val="000000"/>
                </a:solidFill>
                <a:latin typeface="Calibri"/>
                <a:ea typeface="ＭＳ Ｐゴシック"/>
              </a:rPr>
              <a:t>use countdown timer to interrupt after “reasonable” amount of time</a:t>
            </a:r>
            <a:endParaRPr b="0" lang="en-US" sz="3200" spc="-1" strike="noStrike">
              <a:latin typeface="Arial"/>
            </a:endParaRPr>
          </a:p>
        </p:txBody>
      </p:sp>
      <p:sp>
        <p:nvSpPr>
          <p:cNvPr id="3659" name="CustomShape 6"/>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EF0AA6F4-4B90-41FA-93EA-35222D08E2D3}" type="slidenum">
              <a:rPr b="0" lang="en-US" sz="1100" spc="-1" strike="noStrike">
                <a:solidFill>
                  <a:srgbClr val="404040"/>
                </a:solidFill>
                <a:latin typeface="Calibri"/>
                <a:ea typeface="DejaVu Sans"/>
              </a:rPr>
              <a:t>58</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207" dur="indefinite" restart="never" nodeType="tmRoot">
          <p:childTnLst>
            <p:seq>
              <p:cTn id="1208" dur="indefinite" nodeType="mainSeq">
                <p:childTnLst>
                  <p:par>
                    <p:cTn id="1209" fill="hold">
                      <p:stCondLst>
                        <p:cond delay="indefinite"/>
                      </p:stCondLst>
                      <p:childTnLst>
                        <p:par>
                          <p:cTn id="1210" fill="hold">
                            <p:stCondLst>
                              <p:cond delay="0"/>
                            </p:stCondLst>
                            <p:childTnLst>
                              <p:par>
                                <p:cTn id="1211" nodeType="clickEffect" fill="hold" presetClass="entr" presetID="1">
                                  <p:stCondLst>
                                    <p:cond delay="0"/>
                                  </p:stCondLst>
                                  <p:childTnLst>
                                    <p:set>
                                      <p:cBhvr>
                                        <p:cTn id="1212" dur="1" fill="hold">
                                          <p:stCondLst>
                                            <p:cond delay="0"/>
                                          </p:stCondLst>
                                        </p:cTn>
                                        <p:tgtEl>
                                          <p:spTgt spid="3654"/>
                                        </p:tgtEl>
                                        <p:attrNameLst>
                                          <p:attrName>style.visibility</p:attrName>
                                        </p:attrNameLst>
                                      </p:cBhvr>
                                      <p:to>
                                        <p:strVal val="visible"/>
                                      </p:to>
                                    </p:set>
                                  </p:childTnLst>
                                </p:cTn>
                              </p:par>
                            </p:childTnLst>
                          </p:cTn>
                        </p:par>
                      </p:childTnLst>
                    </p:cTn>
                  </p:par>
                  <p:par>
                    <p:cTn id="1213" fill="hold">
                      <p:stCondLst>
                        <p:cond delay="indefinite"/>
                      </p:stCondLst>
                      <p:childTnLst>
                        <p:par>
                          <p:cTn id="1214" fill="hold">
                            <p:stCondLst>
                              <p:cond delay="0"/>
                            </p:stCondLst>
                            <p:childTnLst>
                              <p:par>
                                <p:cTn id="1215" nodeType="clickEffect" fill="hold" presetClass="entr" presetID="9">
                                  <p:stCondLst>
                                    <p:cond delay="0"/>
                                  </p:stCondLst>
                                  <p:childTnLst>
                                    <p:set>
                                      <p:cBhvr>
                                        <p:cTn id="1216" dur="1" fill="hold">
                                          <p:stCondLst>
                                            <p:cond delay="0"/>
                                          </p:stCondLst>
                                        </p:cTn>
                                        <p:tgtEl>
                                          <p:spTgt spid="3654">
                                            <p:txEl>
                                              <p:pRg st="1" end="1"/>
                                            </p:txEl>
                                          </p:spTgt>
                                        </p:tgtEl>
                                        <p:attrNameLst>
                                          <p:attrName>style.visibility</p:attrName>
                                        </p:attrNameLst>
                                      </p:cBhvr>
                                      <p:to>
                                        <p:strVal val="visible"/>
                                      </p:to>
                                    </p:set>
                                    <p:animEffect filter="dissolve" transition="in">
                                      <p:cBhvr additive="repl">
                                        <p:cTn id="1217" dur="500"/>
                                        <p:tgtEl>
                                          <p:spTgt spid="3654">
                                            <p:txEl>
                                              <p:pRg st="1" end="1"/>
                                            </p:txEl>
                                          </p:spTgt>
                                        </p:tgtEl>
                                      </p:cBhvr>
                                    </p:animEffect>
                                  </p:childTnLst>
                                </p:cTn>
                              </p:par>
                              <p:par>
                                <p:cTn id="1218" nodeType="withEffect" fill="hold" presetClass="entr" presetID="9">
                                  <p:stCondLst>
                                    <p:cond delay="0"/>
                                  </p:stCondLst>
                                  <p:childTnLst>
                                    <p:set>
                                      <p:cBhvr>
                                        <p:cTn id="1219" dur="1" fill="hold">
                                          <p:stCondLst>
                                            <p:cond delay="0"/>
                                          </p:stCondLst>
                                        </p:cTn>
                                        <p:tgtEl>
                                          <p:spTgt spid="3654">
                                            <p:txEl>
                                              <p:pRg st="2" end="2"/>
                                            </p:txEl>
                                          </p:spTgt>
                                        </p:tgtEl>
                                        <p:attrNameLst>
                                          <p:attrName>style.visibility</p:attrName>
                                        </p:attrNameLst>
                                      </p:cBhvr>
                                      <p:to>
                                        <p:strVal val="visible"/>
                                      </p:to>
                                    </p:set>
                                    <p:animEffect filter="dissolve" transition="in">
                                      <p:cBhvr additive="repl">
                                        <p:cTn id="1220" dur="500"/>
                                        <p:tgtEl>
                                          <p:spTgt spid="3654">
                                            <p:txEl>
                                              <p:pRg st="2" end="2"/>
                                            </p:txEl>
                                          </p:spTgt>
                                        </p:tgtEl>
                                      </p:cBhvr>
                                    </p:animEffect>
                                  </p:childTnLst>
                                </p:cTn>
                              </p:par>
                              <p:par>
                                <p:cTn id="1221" nodeType="withEffect" fill="hold" presetClass="entr" presetID="9">
                                  <p:stCondLst>
                                    <p:cond delay="0"/>
                                  </p:stCondLst>
                                  <p:childTnLst>
                                    <p:set>
                                      <p:cBhvr>
                                        <p:cTn id="1222" dur="1" fill="hold">
                                          <p:stCondLst>
                                            <p:cond delay="0"/>
                                          </p:stCondLst>
                                        </p:cTn>
                                        <p:tgtEl>
                                          <p:spTgt spid="3654">
                                            <p:txEl>
                                              <p:pRg st="3" end="3"/>
                                            </p:txEl>
                                          </p:spTgt>
                                        </p:tgtEl>
                                        <p:attrNameLst>
                                          <p:attrName>style.visibility</p:attrName>
                                        </p:attrNameLst>
                                      </p:cBhvr>
                                      <p:to>
                                        <p:strVal val="visible"/>
                                      </p:to>
                                    </p:set>
                                    <p:animEffect filter="dissolve" transition="in">
                                      <p:cBhvr additive="repl">
                                        <p:cTn id="1223" dur="500"/>
                                        <p:tgtEl>
                                          <p:spTgt spid="3654">
                                            <p:txEl>
                                              <p:pRg st="3" end="3"/>
                                            </p:txEl>
                                          </p:spTgt>
                                        </p:tgtEl>
                                      </p:cBhvr>
                                    </p:animEffect>
                                  </p:childTnLst>
                                </p:cTn>
                              </p:par>
                              <p:par>
                                <p:cTn id="1224" nodeType="withEffect" fill="hold" presetClass="entr" presetID="9">
                                  <p:stCondLst>
                                    <p:cond delay="0"/>
                                  </p:stCondLst>
                                  <p:childTnLst>
                                    <p:set>
                                      <p:cBhvr>
                                        <p:cTn id="1225" dur="1" fill="hold">
                                          <p:stCondLst>
                                            <p:cond delay="0"/>
                                          </p:stCondLst>
                                        </p:cTn>
                                        <p:tgtEl>
                                          <p:spTgt spid="3654">
                                            <p:txEl>
                                              <p:pRg st="4" end="4"/>
                                            </p:txEl>
                                          </p:spTgt>
                                        </p:tgtEl>
                                        <p:attrNameLst>
                                          <p:attrName>style.visibility</p:attrName>
                                        </p:attrNameLst>
                                      </p:cBhvr>
                                      <p:to>
                                        <p:strVal val="visible"/>
                                      </p:to>
                                    </p:set>
                                    <p:animEffect filter="dissolve" transition="in">
                                      <p:cBhvr additive="repl">
                                        <p:cTn id="1226" dur="500"/>
                                        <p:tgtEl>
                                          <p:spTgt spid="3654">
                                            <p:txEl>
                                              <p:pRg st="4" end="4"/>
                                            </p:txEl>
                                          </p:spTgt>
                                        </p:tgtEl>
                                      </p:cBhvr>
                                    </p:animEffect>
                                  </p:childTnLst>
                                </p:cTn>
                              </p:par>
                            </p:childTnLst>
                          </p:cTn>
                        </p:par>
                      </p:childTnLst>
                    </p:cTn>
                  </p:par>
                  <p:par>
                    <p:cTn id="1227" fill="hold">
                      <p:stCondLst>
                        <p:cond delay="indefinite"/>
                      </p:stCondLst>
                      <p:childTnLst>
                        <p:par>
                          <p:cTn id="1228" fill="hold">
                            <p:stCondLst>
                              <p:cond delay="0"/>
                            </p:stCondLst>
                            <p:childTnLst>
                              <p:par>
                                <p:cTn id="1229" nodeType="clickEffect" fill="hold" presetClass="entr" presetID="1">
                                  <p:stCondLst>
                                    <p:cond delay="0"/>
                                  </p:stCondLst>
                                  <p:childTnLst>
                                    <p:set>
                                      <p:cBhvr>
                                        <p:cTn id="1230" dur="1" fill="hold">
                                          <p:stCondLst>
                                            <p:cond delay="0"/>
                                          </p:stCondLst>
                                        </p:cTn>
                                        <p:tgtEl>
                                          <p:spTgt spid="3658"/>
                                        </p:tgtEl>
                                        <p:attrNameLst>
                                          <p:attrName>style.visibility</p:attrName>
                                        </p:attrNameLst>
                                      </p:cBhvr>
                                      <p:to>
                                        <p:strVal val="visible"/>
                                      </p:to>
                                    </p:set>
                                  </p:childTnLst>
                                </p:cTn>
                              </p:par>
                              <p:par>
                                <p:cTn id="1231" nodeType="withEffect" fill="hold" presetClass="entr" presetID="9">
                                  <p:stCondLst>
                                    <p:cond delay="0"/>
                                  </p:stCondLst>
                                  <p:childTnLst>
                                    <p:set>
                                      <p:cBhvr>
                                        <p:cTn id="1232" dur="1" fill="hold">
                                          <p:stCondLst>
                                            <p:cond delay="0"/>
                                          </p:stCondLst>
                                        </p:cTn>
                                        <p:tgtEl>
                                          <p:spTgt spid="3658">
                                            <p:txEl>
                                              <p:pRg st="0" end="0"/>
                                            </p:txEl>
                                          </p:spTgt>
                                        </p:tgtEl>
                                        <p:attrNameLst>
                                          <p:attrName>style.visibility</p:attrName>
                                        </p:attrNameLst>
                                      </p:cBhvr>
                                      <p:to>
                                        <p:strVal val="visible"/>
                                      </p:to>
                                    </p:set>
                                    <p:animEffect filter="dissolve" transition="in">
                                      <p:cBhvr additive="repl">
                                        <p:cTn id="1233" dur="500"/>
                                        <p:tgtEl>
                                          <p:spTgt spid="3658">
                                            <p:txEl>
                                              <p:pRg st="0" end="0"/>
                                            </p:txEl>
                                          </p:spTgt>
                                        </p:tgtEl>
                                      </p:cBhvr>
                                    </p:animEffect>
                                  </p:childTnLst>
                                </p:cTn>
                              </p:par>
                              <p:par>
                                <p:cTn id="1234" nodeType="withEffect" fill="hold" presetClass="entr" presetID="9">
                                  <p:stCondLst>
                                    <p:cond delay="0"/>
                                  </p:stCondLst>
                                  <p:childTnLst>
                                    <p:set>
                                      <p:cBhvr>
                                        <p:cTn id="1235" dur="1" fill="hold">
                                          <p:stCondLst>
                                            <p:cond delay="0"/>
                                          </p:stCondLst>
                                        </p:cTn>
                                        <p:tgtEl>
                                          <p:spTgt spid="3655"/>
                                        </p:tgtEl>
                                        <p:attrNameLst>
                                          <p:attrName>style.visibility</p:attrName>
                                        </p:attrNameLst>
                                      </p:cBhvr>
                                      <p:to>
                                        <p:strVal val="visible"/>
                                      </p:to>
                                    </p:set>
                                    <p:animEffect filter="dissolve" transition="in">
                                      <p:cBhvr additive="repl">
                                        <p:cTn id="1236" dur="500"/>
                                        <p:tgtEl>
                                          <p:spTgt spid="36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0" name="CustomShape 1"/>
          <p:cNvSpPr/>
          <p:nvPr/>
        </p:nvSpPr>
        <p:spPr>
          <a:xfrm>
            <a:off x="2666160" y="3735720"/>
            <a:ext cx="1035000" cy="221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3661" name="CustomShape 2"/>
          <p:cNvSpPr/>
          <p:nvPr/>
        </p:nvSpPr>
        <p:spPr>
          <a:xfrm>
            <a:off x="5108760" y="5798880"/>
            <a:ext cx="1035000" cy="221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3662" name="CustomShape 3"/>
          <p:cNvSpPr/>
          <p:nvPr/>
        </p:nvSpPr>
        <p:spPr>
          <a:xfrm>
            <a:off x="8105760" y="3949200"/>
            <a:ext cx="942120" cy="221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3663" name="CustomShape 4"/>
          <p:cNvSpPr/>
          <p:nvPr/>
        </p:nvSpPr>
        <p:spPr>
          <a:xfrm>
            <a:off x="4772160" y="1955160"/>
            <a:ext cx="1035000" cy="221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3664" name="CustomShape 5"/>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rdt3.0 sender</a:t>
            </a:r>
            <a:endParaRPr b="0" lang="en-US" sz="4800" spc="-1" strike="noStrike">
              <a:latin typeface="Arial"/>
            </a:endParaRPr>
          </a:p>
        </p:txBody>
      </p:sp>
      <p:sp>
        <p:nvSpPr>
          <p:cNvPr id="3665" name="Line 6"/>
          <p:cNvSpPr/>
          <p:nvPr/>
        </p:nvSpPr>
        <p:spPr>
          <a:xfrm>
            <a:off x="4488120" y="1637640"/>
            <a:ext cx="156960" cy="576360"/>
          </a:xfrm>
          <a:prstGeom prst="line">
            <a:avLst/>
          </a:prstGeom>
          <a:ln w="28575">
            <a:solidFill>
              <a:srgbClr val="000000"/>
            </a:solidFill>
            <a:prstDash val="dash"/>
            <a:round/>
            <a:tailEnd len="med" type="triangle" w="med"/>
          </a:ln>
        </p:spPr>
        <p:style>
          <a:lnRef idx="0"/>
          <a:fillRef idx="0"/>
          <a:effectRef idx="0"/>
          <a:fontRef idx="minor"/>
        </p:style>
      </p:sp>
      <p:grpSp>
        <p:nvGrpSpPr>
          <p:cNvPr id="3666" name="Group 7"/>
          <p:cNvGrpSpPr/>
          <p:nvPr/>
        </p:nvGrpSpPr>
        <p:grpSpPr>
          <a:xfrm>
            <a:off x="7099560" y="2184120"/>
            <a:ext cx="886320" cy="862560"/>
            <a:chOff x="7099560" y="2184120"/>
            <a:chExt cx="886320" cy="862560"/>
          </a:xfrm>
        </p:grpSpPr>
        <p:sp>
          <p:nvSpPr>
            <p:cNvPr id="3667" name="CustomShape 8"/>
            <p:cNvSpPr/>
            <p:nvPr/>
          </p:nvSpPr>
          <p:spPr>
            <a:xfrm>
              <a:off x="7099560" y="2184120"/>
              <a:ext cx="886320" cy="862560"/>
            </a:xfrm>
            <a:prstGeom prst="ellipse">
              <a:avLst/>
            </a:prstGeom>
            <a:solidFill>
              <a:srgbClr val="ffffff"/>
            </a:solidFill>
            <a:ln w="19050">
              <a:solidFill>
                <a:srgbClr val="000000"/>
              </a:solidFill>
              <a:round/>
            </a:ln>
          </p:spPr>
          <p:style>
            <a:lnRef idx="0"/>
            <a:fillRef idx="0"/>
            <a:effectRef idx="0"/>
            <a:fontRef idx="minor"/>
          </p:style>
        </p:sp>
        <p:sp>
          <p:nvSpPr>
            <p:cNvPr id="3668" name="CustomShape 9"/>
            <p:cNvSpPr/>
            <p:nvPr/>
          </p:nvSpPr>
          <p:spPr>
            <a:xfrm>
              <a:off x="7185240" y="2241360"/>
              <a:ext cx="711720" cy="44532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400" spc="-1" strike="noStrike">
                  <a:solidFill>
                    <a:srgbClr val="000000"/>
                  </a:solidFill>
                  <a:latin typeface="Arial"/>
                  <a:ea typeface="ＭＳ Ｐゴシック"/>
                </a:rPr>
                <a:t>Wait for ACK0</a:t>
              </a:r>
              <a:endParaRPr b="0" lang="en-US" sz="1400" spc="-1" strike="noStrike">
                <a:latin typeface="Arial"/>
              </a:endParaRPr>
            </a:p>
          </p:txBody>
        </p:sp>
      </p:grpSp>
      <p:grpSp>
        <p:nvGrpSpPr>
          <p:cNvPr id="3669" name="Group 10"/>
          <p:cNvGrpSpPr/>
          <p:nvPr/>
        </p:nvGrpSpPr>
        <p:grpSpPr>
          <a:xfrm>
            <a:off x="4758120" y="1184040"/>
            <a:ext cx="3858120" cy="1137240"/>
            <a:chOff x="4758120" y="1184040"/>
            <a:chExt cx="3858120" cy="1137240"/>
          </a:xfrm>
        </p:grpSpPr>
        <p:sp>
          <p:nvSpPr>
            <p:cNvPr id="3670" name="CustomShape 11"/>
            <p:cNvSpPr/>
            <p:nvPr/>
          </p:nvSpPr>
          <p:spPr>
            <a:xfrm>
              <a:off x="4758120" y="1477800"/>
              <a:ext cx="3858120" cy="5594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sndpkt = make_pkt(0, data, checksum)</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udt_send(sndpkt)</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start_timer</a:t>
              </a:r>
              <a:endParaRPr b="0" lang="en-US" sz="1400" spc="-1" strike="noStrike">
                <a:latin typeface="Arial"/>
              </a:endParaRPr>
            </a:p>
          </p:txBody>
        </p:sp>
        <p:sp>
          <p:nvSpPr>
            <p:cNvPr id="3671" name="CustomShape 12"/>
            <p:cNvSpPr/>
            <p:nvPr/>
          </p:nvSpPr>
          <p:spPr>
            <a:xfrm>
              <a:off x="4799520" y="1184040"/>
              <a:ext cx="1721520" cy="283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rdt_send(data)</a:t>
              </a:r>
              <a:endParaRPr b="0" lang="en-US" sz="1400" spc="-1" strike="noStrike">
                <a:latin typeface="Arial"/>
              </a:endParaRPr>
            </a:p>
          </p:txBody>
        </p:sp>
        <p:sp>
          <p:nvSpPr>
            <p:cNvPr id="3672" name="Line 13"/>
            <p:cNvSpPr/>
            <p:nvPr/>
          </p:nvSpPr>
          <p:spPr>
            <a:xfrm>
              <a:off x="4900320" y="1521360"/>
              <a:ext cx="990720" cy="360"/>
            </a:xfrm>
            <a:prstGeom prst="line">
              <a:avLst/>
            </a:prstGeom>
            <a:ln w="28575">
              <a:solidFill>
                <a:srgbClr val="000000"/>
              </a:solidFill>
              <a:round/>
            </a:ln>
          </p:spPr>
          <p:style>
            <a:lnRef idx="0"/>
            <a:fillRef idx="0"/>
            <a:effectRef idx="0"/>
            <a:fontRef idx="minor"/>
          </p:style>
        </p:sp>
        <p:sp>
          <p:nvSpPr>
            <p:cNvPr id="3673" name="CustomShape 14"/>
            <p:cNvSpPr/>
            <p:nvPr/>
          </p:nvSpPr>
          <p:spPr>
            <a:xfrm flipV="1">
              <a:off x="5123160" y="2159640"/>
              <a:ext cx="2088360" cy="160920"/>
            </a:xfrm>
            <a:custGeom>
              <a:avLst/>
              <a:gdLst/>
              <a:ahLst/>
              <a:rect l="l" t="t" r="r" b="b"/>
              <a:pathLst>
                <a:path w="2835" h="525">
                  <a:moveTo>
                    <a:pt x="0" y="0"/>
                  </a:moveTo>
                  <a:cubicBezTo>
                    <a:pt x="60" y="525"/>
                    <a:pt x="2835" y="495"/>
                    <a:pt x="2835" y="0"/>
                  </a:cubicBezTo>
                </a:path>
              </a:pathLst>
            </a:custGeom>
            <a:noFill/>
            <a:ln w="19050">
              <a:solidFill>
                <a:srgbClr val="000000"/>
              </a:solidFill>
              <a:round/>
              <a:tailEnd len="med" type="triangle" w="med"/>
            </a:ln>
          </p:spPr>
          <p:style>
            <a:lnRef idx="0"/>
            <a:fillRef idx="0"/>
            <a:effectRef idx="0"/>
            <a:fontRef idx="minor"/>
          </p:style>
        </p:sp>
      </p:grpSp>
      <p:grpSp>
        <p:nvGrpSpPr>
          <p:cNvPr id="3674" name="Group 15"/>
          <p:cNvGrpSpPr/>
          <p:nvPr/>
        </p:nvGrpSpPr>
        <p:grpSpPr>
          <a:xfrm>
            <a:off x="7191720" y="4098600"/>
            <a:ext cx="1186560" cy="848520"/>
            <a:chOff x="7191720" y="4098600"/>
            <a:chExt cx="1186560" cy="848520"/>
          </a:xfrm>
        </p:grpSpPr>
        <p:sp>
          <p:nvSpPr>
            <p:cNvPr id="3675" name="CustomShape 16"/>
            <p:cNvSpPr/>
            <p:nvPr/>
          </p:nvSpPr>
          <p:spPr>
            <a:xfrm>
              <a:off x="7301160" y="4098600"/>
              <a:ext cx="942120" cy="848520"/>
            </a:xfrm>
            <a:prstGeom prst="ellipse">
              <a:avLst/>
            </a:prstGeom>
            <a:solidFill>
              <a:srgbClr val="ffffff"/>
            </a:solidFill>
            <a:ln w="19050">
              <a:solidFill>
                <a:srgbClr val="000000"/>
              </a:solidFill>
              <a:round/>
            </a:ln>
          </p:spPr>
          <p:style>
            <a:lnRef idx="0"/>
            <a:fillRef idx="0"/>
            <a:effectRef idx="0"/>
            <a:fontRef idx="minor"/>
          </p:style>
        </p:sp>
        <p:sp>
          <p:nvSpPr>
            <p:cNvPr id="3676" name="CustomShape 17"/>
            <p:cNvSpPr/>
            <p:nvPr/>
          </p:nvSpPr>
          <p:spPr>
            <a:xfrm>
              <a:off x="7191720" y="4161960"/>
              <a:ext cx="118656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400" spc="-1" strike="noStrike">
                  <a:solidFill>
                    <a:srgbClr val="000000"/>
                  </a:solidFill>
                  <a:latin typeface="Arial"/>
                  <a:ea typeface="ＭＳ Ｐゴシック"/>
                </a:rPr>
                <a:t>Wait for </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call 1 from above</a:t>
              </a:r>
              <a:endParaRPr b="0" lang="en-US" sz="1400" spc="-1" strike="noStrike">
                <a:latin typeface="Arial"/>
              </a:endParaRPr>
            </a:p>
          </p:txBody>
        </p:sp>
      </p:grpSp>
      <p:grpSp>
        <p:nvGrpSpPr>
          <p:cNvPr id="3677" name="Group 18"/>
          <p:cNvGrpSpPr/>
          <p:nvPr/>
        </p:nvGrpSpPr>
        <p:grpSpPr>
          <a:xfrm>
            <a:off x="5054760" y="4831920"/>
            <a:ext cx="3442320" cy="1036080"/>
            <a:chOff x="5054760" y="4831920"/>
            <a:chExt cx="3442320" cy="1036080"/>
          </a:xfrm>
        </p:grpSpPr>
        <p:sp>
          <p:nvSpPr>
            <p:cNvPr id="3678" name="CustomShape 19"/>
            <p:cNvSpPr/>
            <p:nvPr/>
          </p:nvSpPr>
          <p:spPr>
            <a:xfrm>
              <a:off x="5108760" y="4831920"/>
              <a:ext cx="2310480" cy="272160"/>
            </a:xfrm>
            <a:custGeom>
              <a:avLst/>
              <a:gdLst/>
              <a:ahLst/>
              <a:rect l="l" t="t" r="r" b="b"/>
              <a:pathLst>
                <a:path w="2835" h="525">
                  <a:moveTo>
                    <a:pt x="0" y="0"/>
                  </a:moveTo>
                  <a:cubicBezTo>
                    <a:pt x="60" y="525"/>
                    <a:pt x="2835" y="495"/>
                    <a:pt x="2835" y="0"/>
                  </a:cubicBezTo>
                </a:path>
              </a:pathLst>
            </a:custGeom>
            <a:noFill/>
            <a:ln w="19050">
              <a:solidFill>
                <a:srgbClr val="000000"/>
              </a:solidFill>
              <a:round/>
              <a:headEnd len="med" type="triangle" w="med"/>
            </a:ln>
          </p:spPr>
          <p:style>
            <a:lnRef idx="0"/>
            <a:fillRef idx="0"/>
            <a:effectRef idx="0"/>
            <a:fontRef idx="minor"/>
          </p:style>
        </p:sp>
        <p:sp>
          <p:nvSpPr>
            <p:cNvPr id="3679" name="CustomShape 20"/>
            <p:cNvSpPr/>
            <p:nvPr/>
          </p:nvSpPr>
          <p:spPr>
            <a:xfrm>
              <a:off x="5054760" y="5317920"/>
              <a:ext cx="3442320" cy="55008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sndpkt = make_pkt(1, data, checksum)</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udt_send(sndpkt)</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start_timer</a:t>
              </a:r>
              <a:endParaRPr b="0" lang="en-US" sz="1400" spc="-1" strike="noStrike">
                <a:latin typeface="Arial"/>
              </a:endParaRPr>
            </a:p>
          </p:txBody>
        </p:sp>
        <p:sp>
          <p:nvSpPr>
            <p:cNvPr id="3680" name="CustomShape 21"/>
            <p:cNvSpPr/>
            <p:nvPr/>
          </p:nvSpPr>
          <p:spPr>
            <a:xfrm>
              <a:off x="5054760" y="5035320"/>
              <a:ext cx="1721520" cy="283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rdt_send(data)</a:t>
              </a:r>
              <a:endParaRPr b="0" lang="en-US" sz="1400" spc="-1" strike="noStrike">
                <a:latin typeface="Arial"/>
              </a:endParaRPr>
            </a:p>
          </p:txBody>
        </p:sp>
        <p:sp>
          <p:nvSpPr>
            <p:cNvPr id="3681" name="Line 22"/>
            <p:cNvSpPr/>
            <p:nvPr/>
          </p:nvSpPr>
          <p:spPr>
            <a:xfrm>
              <a:off x="5173560" y="5346000"/>
              <a:ext cx="2598840" cy="360"/>
            </a:xfrm>
            <a:prstGeom prst="line">
              <a:avLst/>
            </a:prstGeom>
            <a:ln w="28575">
              <a:solidFill>
                <a:srgbClr val="000000"/>
              </a:solidFill>
              <a:round/>
            </a:ln>
          </p:spPr>
          <p:style>
            <a:lnRef idx="0"/>
            <a:fillRef idx="0"/>
            <a:effectRef idx="0"/>
            <a:fontRef idx="minor"/>
          </p:style>
        </p:sp>
      </p:grpSp>
      <p:grpSp>
        <p:nvGrpSpPr>
          <p:cNvPr id="3682" name="Group 23"/>
          <p:cNvGrpSpPr/>
          <p:nvPr/>
        </p:nvGrpSpPr>
        <p:grpSpPr>
          <a:xfrm>
            <a:off x="7858800" y="2910240"/>
            <a:ext cx="2306880" cy="1181880"/>
            <a:chOff x="7858800" y="2910240"/>
            <a:chExt cx="2306880" cy="1181880"/>
          </a:xfrm>
        </p:grpSpPr>
        <p:sp>
          <p:nvSpPr>
            <p:cNvPr id="3683" name="CustomShape 24"/>
            <p:cNvSpPr/>
            <p:nvPr/>
          </p:nvSpPr>
          <p:spPr>
            <a:xfrm flipH="1" flipV="1" rot="5400000">
              <a:off x="7349760" y="3418560"/>
              <a:ext cx="1181880" cy="164160"/>
            </a:xfrm>
            <a:custGeom>
              <a:avLst/>
              <a:gdLst/>
              <a:ahLst/>
              <a:rect l="l" t="t" r="r" b="b"/>
              <a:pathLst>
                <a:path w="2835" h="525">
                  <a:moveTo>
                    <a:pt x="0" y="0"/>
                  </a:moveTo>
                  <a:cubicBezTo>
                    <a:pt x="60" y="525"/>
                    <a:pt x="2835" y="495"/>
                    <a:pt x="2835" y="0"/>
                  </a:cubicBezTo>
                </a:path>
              </a:pathLst>
            </a:custGeom>
            <a:noFill/>
            <a:ln w="19050">
              <a:solidFill>
                <a:srgbClr val="000000"/>
              </a:solidFill>
              <a:round/>
              <a:headEnd len="med" type="triangle" w="med"/>
            </a:ln>
          </p:spPr>
          <p:style>
            <a:lnRef idx="0"/>
            <a:fillRef idx="0"/>
            <a:effectRef idx="0"/>
            <a:fontRef idx="minor"/>
          </p:style>
        </p:sp>
        <p:sp>
          <p:nvSpPr>
            <p:cNvPr id="3684" name="CustomShape 25"/>
            <p:cNvSpPr/>
            <p:nvPr/>
          </p:nvSpPr>
          <p:spPr>
            <a:xfrm>
              <a:off x="8018640" y="3200040"/>
              <a:ext cx="2147040" cy="5691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rdt_rcv(rcvpkt)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&amp;&amp; notcorrupt(rcvpkt)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&amp;&amp; isACK(rcvpkt,0)</a:t>
              </a:r>
              <a:r>
                <a:rPr b="0" lang="en-US" sz="1000" spc="-1" strike="noStrike">
                  <a:solidFill>
                    <a:srgbClr val="000000"/>
                  </a:solidFill>
                  <a:latin typeface="Arial"/>
                  <a:ea typeface="ＭＳ Ｐゴシック"/>
                </a:rPr>
                <a:t> </a:t>
              </a:r>
              <a:endParaRPr b="0" lang="en-US" sz="1000" spc="-1" strike="noStrike">
                <a:latin typeface="Arial"/>
              </a:endParaRPr>
            </a:p>
          </p:txBody>
        </p:sp>
        <p:sp>
          <p:nvSpPr>
            <p:cNvPr id="3685" name="Line 26"/>
            <p:cNvSpPr/>
            <p:nvPr/>
          </p:nvSpPr>
          <p:spPr>
            <a:xfrm>
              <a:off x="8134560" y="3911040"/>
              <a:ext cx="1419120" cy="360"/>
            </a:xfrm>
            <a:prstGeom prst="line">
              <a:avLst/>
            </a:prstGeom>
            <a:ln w="28575">
              <a:solidFill>
                <a:srgbClr val="000000"/>
              </a:solidFill>
              <a:round/>
            </a:ln>
          </p:spPr>
          <p:style>
            <a:lnRef idx="0"/>
            <a:fillRef idx="0"/>
            <a:effectRef idx="0"/>
            <a:fontRef idx="minor"/>
          </p:style>
        </p:sp>
        <p:sp>
          <p:nvSpPr>
            <p:cNvPr id="3686" name="CustomShape 27"/>
            <p:cNvSpPr/>
            <p:nvPr/>
          </p:nvSpPr>
          <p:spPr>
            <a:xfrm>
              <a:off x="8039520" y="3892320"/>
              <a:ext cx="1512000" cy="1767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stop_timer</a:t>
              </a:r>
              <a:endParaRPr b="0" lang="en-US" sz="1400" spc="-1" strike="noStrike">
                <a:latin typeface="Arial"/>
              </a:endParaRPr>
            </a:p>
          </p:txBody>
        </p:sp>
      </p:grpSp>
      <p:grpSp>
        <p:nvGrpSpPr>
          <p:cNvPr id="3687" name="Group 28"/>
          <p:cNvGrpSpPr/>
          <p:nvPr/>
        </p:nvGrpSpPr>
        <p:grpSpPr>
          <a:xfrm>
            <a:off x="2638800" y="2958840"/>
            <a:ext cx="1933200" cy="1235160"/>
            <a:chOff x="2638800" y="2958840"/>
            <a:chExt cx="1933200" cy="1235160"/>
          </a:xfrm>
        </p:grpSpPr>
        <p:sp>
          <p:nvSpPr>
            <p:cNvPr id="3688" name="CustomShape 29"/>
            <p:cNvSpPr/>
            <p:nvPr/>
          </p:nvSpPr>
          <p:spPr>
            <a:xfrm flipV="1" rot="16200000">
              <a:off x="3934800" y="3556800"/>
              <a:ext cx="1135440" cy="138600"/>
            </a:xfrm>
            <a:custGeom>
              <a:avLst/>
              <a:gdLst/>
              <a:ahLst/>
              <a:rect l="l" t="t" r="r" b="b"/>
              <a:pathLst>
                <a:path w="2835" h="525">
                  <a:moveTo>
                    <a:pt x="0" y="0"/>
                  </a:moveTo>
                  <a:cubicBezTo>
                    <a:pt x="60" y="525"/>
                    <a:pt x="2835" y="495"/>
                    <a:pt x="2835" y="0"/>
                  </a:cubicBezTo>
                </a:path>
              </a:pathLst>
            </a:custGeom>
            <a:noFill/>
            <a:ln w="19050">
              <a:solidFill>
                <a:srgbClr val="000000"/>
              </a:solidFill>
              <a:round/>
              <a:tailEnd len="med" type="triangle" w="med"/>
            </a:ln>
          </p:spPr>
          <p:style>
            <a:lnRef idx="0"/>
            <a:fillRef idx="0"/>
            <a:effectRef idx="0"/>
            <a:fontRef idx="minor"/>
          </p:style>
        </p:sp>
        <p:sp>
          <p:nvSpPr>
            <p:cNvPr id="3689" name="CustomShape 30"/>
            <p:cNvSpPr/>
            <p:nvPr/>
          </p:nvSpPr>
          <p:spPr>
            <a:xfrm>
              <a:off x="2646720" y="2958840"/>
              <a:ext cx="1910520" cy="5691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rdt_rcv(rcvpkt)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&amp;&amp; notcorrupt(rcvpkt)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&amp;&amp; isACK(rcvpkt,1)</a:t>
              </a:r>
              <a:r>
                <a:rPr b="0" lang="en-US" sz="1000" spc="-1" strike="noStrike">
                  <a:solidFill>
                    <a:srgbClr val="000000"/>
                  </a:solidFill>
                  <a:latin typeface="Arial"/>
                  <a:ea typeface="ＭＳ Ｐゴシック"/>
                </a:rPr>
                <a:t> </a:t>
              </a:r>
              <a:endParaRPr b="0" lang="en-US" sz="1000" spc="-1" strike="noStrike">
                <a:latin typeface="Arial"/>
              </a:endParaRPr>
            </a:p>
          </p:txBody>
        </p:sp>
        <p:sp>
          <p:nvSpPr>
            <p:cNvPr id="3690" name="Line 31"/>
            <p:cNvSpPr/>
            <p:nvPr/>
          </p:nvSpPr>
          <p:spPr>
            <a:xfrm>
              <a:off x="2773440" y="3698280"/>
              <a:ext cx="1517760" cy="360"/>
            </a:xfrm>
            <a:prstGeom prst="line">
              <a:avLst/>
            </a:prstGeom>
            <a:ln w="28575">
              <a:solidFill>
                <a:srgbClr val="000000"/>
              </a:solidFill>
              <a:round/>
            </a:ln>
          </p:spPr>
          <p:style>
            <a:lnRef idx="0"/>
            <a:fillRef idx="0"/>
            <a:effectRef idx="0"/>
            <a:fontRef idx="minor"/>
          </p:style>
        </p:sp>
        <p:sp>
          <p:nvSpPr>
            <p:cNvPr id="3691" name="CustomShape 32"/>
            <p:cNvSpPr/>
            <p:nvPr/>
          </p:nvSpPr>
          <p:spPr>
            <a:xfrm>
              <a:off x="2638800" y="3671640"/>
              <a:ext cx="1512000" cy="3974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stop_timer</a:t>
              </a:r>
              <a:endParaRPr b="0" lang="en-US" sz="1400" spc="-1" strike="noStrike">
                <a:latin typeface="Arial"/>
              </a:endParaRPr>
            </a:p>
          </p:txBody>
        </p:sp>
      </p:grpSp>
      <p:grpSp>
        <p:nvGrpSpPr>
          <p:cNvPr id="3692" name="Group 33"/>
          <p:cNvGrpSpPr/>
          <p:nvPr/>
        </p:nvGrpSpPr>
        <p:grpSpPr>
          <a:xfrm>
            <a:off x="4158000" y="2228400"/>
            <a:ext cx="1186560" cy="848520"/>
            <a:chOff x="4158000" y="2228400"/>
            <a:chExt cx="1186560" cy="848520"/>
          </a:xfrm>
        </p:grpSpPr>
        <p:sp>
          <p:nvSpPr>
            <p:cNvPr id="3693" name="CustomShape 34"/>
            <p:cNvSpPr/>
            <p:nvPr/>
          </p:nvSpPr>
          <p:spPr>
            <a:xfrm>
              <a:off x="4267440" y="2228400"/>
              <a:ext cx="942120" cy="848520"/>
            </a:xfrm>
            <a:prstGeom prst="ellipse">
              <a:avLst/>
            </a:prstGeom>
            <a:solidFill>
              <a:srgbClr val="ffffff"/>
            </a:solidFill>
            <a:ln w="19050">
              <a:solidFill>
                <a:srgbClr val="000000"/>
              </a:solidFill>
              <a:round/>
            </a:ln>
          </p:spPr>
          <p:style>
            <a:lnRef idx="0"/>
            <a:fillRef idx="0"/>
            <a:effectRef idx="0"/>
            <a:fontRef idx="minor"/>
          </p:style>
        </p:sp>
        <p:sp>
          <p:nvSpPr>
            <p:cNvPr id="3694" name="CustomShape 35"/>
            <p:cNvSpPr/>
            <p:nvPr/>
          </p:nvSpPr>
          <p:spPr>
            <a:xfrm>
              <a:off x="4158000" y="2292120"/>
              <a:ext cx="118656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400" spc="-1" strike="noStrike">
                  <a:solidFill>
                    <a:srgbClr val="000000"/>
                  </a:solidFill>
                  <a:latin typeface="Arial"/>
                  <a:ea typeface="ＭＳ Ｐゴシック"/>
                </a:rPr>
                <a:t>Wait for </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call 0 from above</a:t>
              </a:r>
              <a:endParaRPr b="0" lang="en-US" sz="1400" spc="-1" strike="noStrike">
                <a:latin typeface="Arial"/>
              </a:endParaRPr>
            </a:p>
          </p:txBody>
        </p:sp>
      </p:grpSp>
      <p:grpSp>
        <p:nvGrpSpPr>
          <p:cNvPr id="3695" name="Group 36"/>
          <p:cNvGrpSpPr/>
          <p:nvPr/>
        </p:nvGrpSpPr>
        <p:grpSpPr>
          <a:xfrm>
            <a:off x="4368960" y="4082760"/>
            <a:ext cx="886320" cy="862560"/>
            <a:chOff x="4368960" y="4082760"/>
            <a:chExt cx="886320" cy="862560"/>
          </a:xfrm>
        </p:grpSpPr>
        <p:sp>
          <p:nvSpPr>
            <p:cNvPr id="3696" name="CustomShape 37"/>
            <p:cNvSpPr/>
            <p:nvPr/>
          </p:nvSpPr>
          <p:spPr>
            <a:xfrm>
              <a:off x="4368960" y="4082760"/>
              <a:ext cx="886320" cy="862560"/>
            </a:xfrm>
            <a:prstGeom prst="ellipse">
              <a:avLst/>
            </a:prstGeom>
            <a:solidFill>
              <a:srgbClr val="ffffff"/>
            </a:solidFill>
            <a:ln w="19050">
              <a:solidFill>
                <a:srgbClr val="000000"/>
              </a:solidFill>
              <a:round/>
            </a:ln>
          </p:spPr>
          <p:style>
            <a:lnRef idx="0"/>
            <a:fillRef idx="0"/>
            <a:effectRef idx="0"/>
            <a:fontRef idx="minor"/>
          </p:style>
        </p:sp>
        <p:sp>
          <p:nvSpPr>
            <p:cNvPr id="3697" name="CustomShape 38"/>
            <p:cNvSpPr/>
            <p:nvPr/>
          </p:nvSpPr>
          <p:spPr>
            <a:xfrm>
              <a:off x="4455000" y="4140000"/>
              <a:ext cx="711720" cy="44532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400" spc="-1" strike="noStrike">
                  <a:solidFill>
                    <a:srgbClr val="000000"/>
                  </a:solidFill>
                  <a:latin typeface="Arial"/>
                  <a:ea typeface="ＭＳ Ｐゴシック"/>
                </a:rPr>
                <a:t>Wait for ACK1</a:t>
              </a:r>
              <a:endParaRPr b="0" lang="en-US" sz="1400" spc="-1" strike="noStrike">
                <a:latin typeface="Arial"/>
              </a:endParaRPr>
            </a:p>
          </p:txBody>
        </p:sp>
      </p:grpSp>
      <p:sp>
        <p:nvSpPr>
          <p:cNvPr id="3698" name="CustomShape 39"/>
          <p:cNvSpPr/>
          <p:nvPr/>
        </p:nvSpPr>
        <p:spPr>
          <a:xfrm>
            <a:off x="3772080" y="1861560"/>
            <a:ext cx="4798080" cy="1532520"/>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p:style>
      </p:sp>
      <p:sp>
        <p:nvSpPr>
          <p:cNvPr id="3699" name="CustomShape 40"/>
          <p:cNvSpPr/>
          <p:nvPr/>
        </p:nvSpPr>
        <p:spPr>
          <a:xfrm>
            <a:off x="3858840" y="3777480"/>
            <a:ext cx="4798080" cy="1532520"/>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p:style>
      </p:sp>
      <p:sp>
        <p:nvSpPr>
          <p:cNvPr id="3700" name="CustomShape 41"/>
          <p:cNvSpPr/>
          <p:nvPr/>
        </p:nvSpPr>
        <p:spPr>
          <a:xfrm>
            <a:off x="4254480" y="2216160"/>
            <a:ext cx="950040" cy="86868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3701" name="CustomShape 42"/>
          <p:cNvSpPr/>
          <p:nvPr/>
        </p:nvSpPr>
        <p:spPr>
          <a:xfrm>
            <a:off x="7086600" y="2184480"/>
            <a:ext cx="911880" cy="86544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3702" name="CustomShape 43"/>
          <p:cNvSpPr/>
          <p:nvPr/>
        </p:nvSpPr>
        <p:spPr>
          <a:xfrm>
            <a:off x="7302600" y="4102200"/>
            <a:ext cx="934200" cy="8485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3703" name="CustomShape 44"/>
          <p:cNvSpPr/>
          <p:nvPr/>
        </p:nvSpPr>
        <p:spPr>
          <a:xfrm>
            <a:off x="4356000" y="4070520"/>
            <a:ext cx="911880" cy="8737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3704" name="CustomShape 45"/>
          <p:cNvSpPr/>
          <p:nvPr/>
        </p:nvSpPr>
        <p:spPr>
          <a:xfrm>
            <a:off x="4251240" y="2212920"/>
            <a:ext cx="950040" cy="86868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3705" name="CustomShape 46"/>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F0A91E7B-4E15-4717-B446-211F4D14959D}" type="slidenum">
              <a:rPr b="0" lang="en-US" sz="1100" spc="-1" strike="noStrike">
                <a:solidFill>
                  <a:srgbClr val="404040"/>
                </a:solidFill>
                <a:latin typeface="Calibri"/>
                <a:ea typeface="DejaVu Sans"/>
              </a:rPr>
              <a:t>59</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237" dur="indefinite" restart="never" nodeType="tmRoot">
          <p:childTnLst>
            <p:seq>
              <p:cTn id="1238" dur="indefinite" nodeType="mainSeq">
                <p:childTnLst>
                  <p:par>
                    <p:cTn id="1239" fill="hold">
                      <p:stCondLst>
                        <p:cond delay="indefinite"/>
                      </p:stCondLst>
                      <p:childTnLst>
                        <p:par>
                          <p:cTn id="1240" fill="hold">
                            <p:stCondLst>
                              <p:cond delay="0"/>
                            </p:stCondLst>
                            <p:childTnLst>
                              <p:par>
                                <p:cTn id="1241" nodeType="clickEffect" fill="hold" presetClass="entr" presetID="9">
                                  <p:stCondLst>
                                    <p:cond delay="0"/>
                                  </p:stCondLst>
                                  <p:childTnLst>
                                    <p:set>
                                      <p:cBhvr>
                                        <p:cTn id="1242" dur="1" fill="hold">
                                          <p:stCondLst>
                                            <p:cond delay="0"/>
                                          </p:stCondLst>
                                        </p:cTn>
                                        <p:tgtEl>
                                          <p:spTgt spid="3698"/>
                                        </p:tgtEl>
                                        <p:attrNameLst>
                                          <p:attrName>style.visibility</p:attrName>
                                        </p:attrNameLst>
                                      </p:cBhvr>
                                      <p:to>
                                        <p:strVal val="visible"/>
                                      </p:to>
                                    </p:set>
                                    <p:animEffect filter="dissolve" transition="in">
                                      <p:cBhvr additive="repl">
                                        <p:cTn id="1243" dur="500"/>
                                        <p:tgtEl>
                                          <p:spTgt spid="3698"/>
                                        </p:tgtEl>
                                      </p:cBhvr>
                                    </p:animEffect>
                                  </p:childTnLst>
                                </p:cTn>
                              </p:par>
                            </p:childTnLst>
                          </p:cTn>
                        </p:par>
                      </p:childTnLst>
                    </p:cTn>
                  </p:par>
                  <p:par>
                    <p:cTn id="1244" fill="hold">
                      <p:stCondLst>
                        <p:cond delay="indefinite"/>
                      </p:stCondLst>
                      <p:childTnLst>
                        <p:par>
                          <p:cTn id="1245" fill="hold">
                            <p:stCondLst>
                              <p:cond delay="0"/>
                            </p:stCondLst>
                            <p:childTnLst>
                              <p:par>
                                <p:cTn id="1246" nodeType="clickEffect" fill="hold" presetClass="exit" presetID="9">
                                  <p:stCondLst>
                                    <p:cond delay="0"/>
                                  </p:stCondLst>
                                  <p:childTnLst>
                                    <p:animEffect filter="dissolve" transition="out">
                                      <p:cBhvr additive="repl">
                                        <p:cTn id="1247" dur="500"/>
                                        <p:tgtEl>
                                          <p:spTgt spid="3698"/>
                                        </p:tgtEl>
                                      </p:cBhvr>
                                    </p:animEffect>
                                    <p:set>
                                      <p:cBhvr>
                                        <p:cTn id="1248" dur="1" fill="hold">
                                          <p:stCondLst>
                                            <p:cond delay="499"/>
                                          </p:stCondLst>
                                        </p:cTn>
                                        <p:tgtEl>
                                          <p:spTgt spid="3698"/>
                                        </p:tgtEl>
                                        <p:attrNameLst>
                                          <p:attrName>style.visibility</p:attrName>
                                        </p:attrNameLst>
                                      </p:cBhvr>
                                      <p:to>
                                        <p:strVal val="hidden"/>
                                      </p:to>
                                    </p:set>
                                  </p:childTnLst>
                                </p:cTn>
                              </p:par>
                              <p:par>
                                <p:cTn id="1249" nodeType="withEffect" fill="hold" presetClass="entr" presetID="9">
                                  <p:stCondLst>
                                    <p:cond delay="0"/>
                                  </p:stCondLst>
                                  <p:childTnLst>
                                    <p:set>
                                      <p:cBhvr>
                                        <p:cTn id="1250" dur="1" fill="hold">
                                          <p:stCondLst>
                                            <p:cond delay="0"/>
                                          </p:stCondLst>
                                        </p:cTn>
                                        <p:tgtEl>
                                          <p:spTgt spid="3699"/>
                                        </p:tgtEl>
                                        <p:attrNameLst>
                                          <p:attrName>style.visibility</p:attrName>
                                        </p:attrNameLst>
                                      </p:cBhvr>
                                      <p:to>
                                        <p:strVal val="visible"/>
                                      </p:to>
                                    </p:set>
                                    <p:animEffect filter="dissolve" transition="in">
                                      <p:cBhvr additive="repl">
                                        <p:cTn id="1251" dur="500"/>
                                        <p:tgtEl>
                                          <p:spTgt spid="3699"/>
                                        </p:tgtEl>
                                      </p:cBhvr>
                                    </p:animEffect>
                                  </p:childTnLst>
                                </p:cTn>
                              </p:par>
                            </p:childTnLst>
                          </p:cTn>
                        </p:par>
                      </p:childTnLst>
                    </p:cTn>
                  </p:par>
                  <p:par>
                    <p:cTn id="1252" fill="hold">
                      <p:stCondLst>
                        <p:cond delay="indefinite"/>
                      </p:stCondLst>
                      <p:childTnLst>
                        <p:par>
                          <p:cTn id="1253" fill="hold">
                            <p:stCondLst>
                              <p:cond delay="0"/>
                            </p:stCondLst>
                            <p:childTnLst>
                              <p:par>
                                <p:cTn id="1254" nodeType="clickEffect" fill="hold" presetClass="entr" presetID="9">
                                  <p:stCondLst>
                                    <p:cond delay="0"/>
                                  </p:stCondLst>
                                  <p:childTnLst>
                                    <p:set>
                                      <p:cBhvr>
                                        <p:cTn id="1255" dur="1" fill="hold">
                                          <p:stCondLst>
                                            <p:cond delay="0"/>
                                          </p:stCondLst>
                                        </p:cTn>
                                        <p:tgtEl>
                                          <p:spTgt spid="3700"/>
                                        </p:tgtEl>
                                        <p:attrNameLst>
                                          <p:attrName>style.visibility</p:attrName>
                                        </p:attrNameLst>
                                      </p:cBhvr>
                                      <p:to>
                                        <p:strVal val="visible"/>
                                      </p:to>
                                    </p:set>
                                    <p:animEffect filter="dissolve" transition="in">
                                      <p:cBhvr additive="repl">
                                        <p:cTn id="1256" dur="500"/>
                                        <p:tgtEl>
                                          <p:spTgt spid="3700"/>
                                        </p:tgtEl>
                                      </p:cBhvr>
                                    </p:animEffect>
                                  </p:childTnLst>
                                </p:cTn>
                              </p:par>
                              <p:par>
                                <p:cTn id="1257" nodeType="withEffect" fill="hold" presetClass="exit" presetID="9">
                                  <p:stCondLst>
                                    <p:cond delay="0"/>
                                  </p:stCondLst>
                                  <p:childTnLst>
                                    <p:animEffect filter="dissolve" transition="out">
                                      <p:cBhvr additive="repl">
                                        <p:cTn id="1258" dur="500"/>
                                        <p:tgtEl>
                                          <p:spTgt spid="3699"/>
                                        </p:tgtEl>
                                      </p:cBhvr>
                                    </p:animEffect>
                                    <p:set>
                                      <p:cBhvr>
                                        <p:cTn id="1259" dur="1" fill="hold">
                                          <p:stCondLst>
                                            <p:cond delay="499"/>
                                          </p:stCondLst>
                                        </p:cTn>
                                        <p:tgtEl>
                                          <p:spTgt spid="3699"/>
                                        </p:tgtEl>
                                        <p:attrNameLst>
                                          <p:attrName>style.visibility</p:attrName>
                                        </p:attrNameLst>
                                      </p:cBhvr>
                                      <p:to>
                                        <p:strVal val="hidden"/>
                                      </p:to>
                                    </p:set>
                                  </p:childTnLst>
                                </p:cTn>
                              </p:par>
                            </p:childTnLst>
                          </p:cTn>
                        </p:par>
                      </p:childTnLst>
                    </p:cTn>
                  </p:par>
                  <p:par>
                    <p:cTn id="1260" fill="hold">
                      <p:stCondLst>
                        <p:cond delay="indefinite"/>
                      </p:stCondLst>
                      <p:childTnLst>
                        <p:par>
                          <p:cTn id="1261" fill="hold">
                            <p:stCondLst>
                              <p:cond delay="0"/>
                            </p:stCondLst>
                            <p:childTnLst>
                              <p:par>
                                <p:cTn id="1262" nodeType="clickEffect" fill="hold" presetClass="entr" presetID="22" presetSubtype="8">
                                  <p:stCondLst>
                                    <p:cond delay="0"/>
                                  </p:stCondLst>
                                  <p:childTnLst>
                                    <p:set>
                                      <p:cBhvr>
                                        <p:cTn id="1263" dur="1" fill="hold">
                                          <p:stCondLst>
                                            <p:cond delay="0"/>
                                          </p:stCondLst>
                                        </p:cTn>
                                        <p:tgtEl>
                                          <p:spTgt spid="3669"/>
                                        </p:tgtEl>
                                        <p:attrNameLst>
                                          <p:attrName>style.visibility</p:attrName>
                                        </p:attrNameLst>
                                      </p:cBhvr>
                                      <p:to>
                                        <p:strVal val="visible"/>
                                      </p:to>
                                    </p:set>
                                    <p:animEffect filter="wipe(left)" transition="in">
                                      <p:cBhvr additive="repl">
                                        <p:cTn id="1264" dur="500"/>
                                        <p:tgtEl>
                                          <p:spTgt spid="3669"/>
                                        </p:tgtEl>
                                      </p:cBhvr>
                                    </p:animEffect>
                                  </p:childTnLst>
                                </p:cTn>
                              </p:par>
                              <p:par>
                                <p:cTn id="1265" nodeType="withEffect" fill="hold" presetClass="exit" presetID="9">
                                  <p:stCondLst>
                                    <p:cond delay="0"/>
                                  </p:stCondLst>
                                  <p:childTnLst>
                                    <p:animEffect filter="dissolve" transition="out">
                                      <p:cBhvr additive="repl">
                                        <p:cTn id="1266" dur="500"/>
                                        <p:tgtEl>
                                          <p:spTgt spid="3700"/>
                                        </p:tgtEl>
                                      </p:cBhvr>
                                    </p:animEffect>
                                    <p:set>
                                      <p:cBhvr>
                                        <p:cTn id="1267" dur="1" fill="hold">
                                          <p:stCondLst>
                                            <p:cond delay="499"/>
                                          </p:stCondLst>
                                        </p:cTn>
                                        <p:tgtEl>
                                          <p:spTgt spid="3700"/>
                                        </p:tgtEl>
                                        <p:attrNameLst>
                                          <p:attrName>style.visibility</p:attrName>
                                        </p:attrNameLst>
                                      </p:cBhvr>
                                      <p:to>
                                        <p:strVal val="hidden"/>
                                      </p:to>
                                    </p:set>
                                  </p:childTnLst>
                                </p:cTn>
                              </p:par>
                              <p:par>
                                <p:cTn id="1268" nodeType="withEffect" fill="hold" presetClass="entr" presetID="9">
                                  <p:stCondLst>
                                    <p:cond delay="0"/>
                                  </p:stCondLst>
                                  <p:childTnLst>
                                    <p:set>
                                      <p:cBhvr>
                                        <p:cTn id="1269" dur="1" fill="hold">
                                          <p:stCondLst>
                                            <p:cond delay="0"/>
                                          </p:stCondLst>
                                        </p:cTn>
                                        <p:tgtEl>
                                          <p:spTgt spid="3663"/>
                                        </p:tgtEl>
                                        <p:attrNameLst>
                                          <p:attrName>style.visibility</p:attrName>
                                        </p:attrNameLst>
                                      </p:cBhvr>
                                      <p:to>
                                        <p:strVal val="visible"/>
                                      </p:to>
                                    </p:set>
                                    <p:animEffect filter="dissolve" transition="in">
                                      <p:cBhvr additive="repl">
                                        <p:cTn id="1270" dur="500"/>
                                        <p:tgtEl>
                                          <p:spTgt spid="3663"/>
                                        </p:tgtEl>
                                      </p:cBhvr>
                                    </p:animEffect>
                                  </p:childTnLst>
                                </p:cTn>
                              </p:par>
                            </p:childTnLst>
                          </p:cTn>
                        </p:par>
                        <p:par>
                          <p:cTn id="1271" fill="hold">
                            <p:stCondLst>
                              <p:cond delay="500"/>
                            </p:stCondLst>
                            <p:childTnLst>
                              <p:par>
                                <p:cTn id="1272" nodeType="afterEffect" fill="hold" presetClass="entr" presetID="9">
                                  <p:stCondLst>
                                    <p:cond delay="0"/>
                                  </p:stCondLst>
                                  <p:childTnLst>
                                    <p:set>
                                      <p:cBhvr>
                                        <p:cTn id="1273" dur="1" fill="hold">
                                          <p:stCondLst>
                                            <p:cond delay="0"/>
                                          </p:stCondLst>
                                        </p:cTn>
                                        <p:tgtEl>
                                          <p:spTgt spid="3701"/>
                                        </p:tgtEl>
                                        <p:attrNameLst>
                                          <p:attrName>style.visibility</p:attrName>
                                        </p:attrNameLst>
                                      </p:cBhvr>
                                      <p:to>
                                        <p:strVal val="visible"/>
                                      </p:to>
                                    </p:set>
                                    <p:animEffect filter="dissolve" transition="in">
                                      <p:cBhvr additive="repl">
                                        <p:cTn id="1274" dur="500"/>
                                        <p:tgtEl>
                                          <p:spTgt spid="3701"/>
                                        </p:tgtEl>
                                      </p:cBhvr>
                                    </p:animEffect>
                                  </p:childTnLst>
                                </p:cTn>
                              </p:par>
                            </p:childTnLst>
                          </p:cTn>
                        </p:par>
                      </p:childTnLst>
                    </p:cTn>
                  </p:par>
                  <p:par>
                    <p:cTn id="1275" fill="hold">
                      <p:stCondLst>
                        <p:cond delay="indefinite"/>
                      </p:stCondLst>
                      <p:childTnLst>
                        <p:par>
                          <p:cTn id="1276" fill="hold">
                            <p:stCondLst>
                              <p:cond delay="0"/>
                            </p:stCondLst>
                            <p:childTnLst>
                              <p:par>
                                <p:cTn id="1277" nodeType="clickEffect" fill="hold" presetClass="entr" presetID="22" presetSubtype="1">
                                  <p:stCondLst>
                                    <p:cond delay="0"/>
                                  </p:stCondLst>
                                  <p:childTnLst>
                                    <p:set>
                                      <p:cBhvr>
                                        <p:cTn id="1278" dur="1" fill="hold">
                                          <p:stCondLst>
                                            <p:cond delay="0"/>
                                          </p:stCondLst>
                                        </p:cTn>
                                        <p:tgtEl>
                                          <p:spTgt spid="3682"/>
                                        </p:tgtEl>
                                        <p:attrNameLst>
                                          <p:attrName>style.visibility</p:attrName>
                                        </p:attrNameLst>
                                      </p:cBhvr>
                                      <p:to>
                                        <p:strVal val="visible"/>
                                      </p:to>
                                    </p:set>
                                    <p:animEffect filter="wipe(up)" transition="in">
                                      <p:cBhvr additive="repl">
                                        <p:cTn id="1279" dur="500"/>
                                        <p:tgtEl>
                                          <p:spTgt spid="3682"/>
                                        </p:tgtEl>
                                      </p:cBhvr>
                                    </p:animEffect>
                                  </p:childTnLst>
                                </p:cTn>
                              </p:par>
                              <p:par>
                                <p:cTn id="1280" nodeType="withEffect" fill="hold" presetClass="exit" presetID="9">
                                  <p:stCondLst>
                                    <p:cond delay="0"/>
                                  </p:stCondLst>
                                  <p:childTnLst>
                                    <p:animEffect filter="dissolve" transition="out">
                                      <p:cBhvr additive="repl">
                                        <p:cTn id="1281" dur="500"/>
                                        <p:tgtEl>
                                          <p:spTgt spid="3701"/>
                                        </p:tgtEl>
                                      </p:cBhvr>
                                    </p:animEffect>
                                    <p:set>
                                      <p:cBhvr>
                                        <p:cTn id="1282" dur="1" fill="hold">
                                          <p:stCondLst>
                                            <p:cond delay="499"/>
                                          </p:stCondLst>
                                        </p:cTn>
                                        <p:tgtEl>
                                          <p:spTgt spid="3701"/>
                                        </p:tgtEl>
                                        <p:attrNameLst>
                                          <p:attrName>style.visibility</p:attrName>
                                        </p:attrNameLst>
                                      </p:cBhvr>
                                      <p:to>
                                        <p:strVal val="hidden"/>
                                      </p:to>
                                    </p:set>
                                  </p:childTnLst>
                                </p:cTn>
                              </p:par>
                              <p:par>
                                <p:cTn id="1283" nodeType="withEffect" fill="hold" presetClass="entr" presetID="9">
                                  <p:stCondLst>
                                    <p:cond delay="0"/>
                                  </p:stCondLst>
                                  <p:childTnLst>
                                    <p:set>
                                      <p:cBhvr>
                                        <p:cTn id="1284" dur="1" fill="hold">
                                          <p:stCondLst>
                                            <p:cond delay="0"/>
                                          </p:stCondLst>
                                        </p:cTn>
                                        <p:tgtEl>
                                          <p:spTgt spid="3662"/>
                                        </p:tgtEl>
                                        <p:attrNameLst>
                                          <p:attrName>style.visibility</p:attrName>
                                        </p:attrNameLst>
                                      </p:cBhvr>
                                      <p:to>
                                        <p:strVal val="visible"/>
                                      </p:to>
                                    </p:set>
                                    <p:animEffect filter="dissolve" transition="in">
                                      <p:cBhvr additive="repl">
                                        <p:cTn id="1285" dur="500"/>
                                        <p:tgtEl>
                                          <p:spTgt spid="3662"/>
                                        </p:tgtEl>
                                      </p:cBhvr>
                                    </p:animEffect>
                                  </p:childTnLst>
                                </p:cTn>
                              </p:par>
                            </p:childTnLst>
                          </p:cTn>
                        </p:par>
                        <p:par>
                          <p:cTn id="1286" fill="hold">
                            <p:stCondLst>
                              <p:cond delay="500"/>
                            </p:stCondLst>
                            <p:childTnLst>
                              <p:par>
                                <p:cTn id="1287" nodeType="afterEffect" fill="hold" presetClass="entr" presetID="9">
                                  <p:stCondLst>
                                    <p:cond delay="0"/>
                                  </p:stCondLst>
                                  <p:childTnLst>
                                    <p:set>
                                      <p:cBhvr>
                                        <p:cTn id="1288" dur="1" fill="hold">
                                          <p:stCondLst>
                                            <p:cond delay="0"/>
                                          </p:stCondLst>
                                        </p:cTn>
                                        <p:tgtEl>
                                          <p:spTgt spid="3702"/>
                                        </p:tgtEl>
                                        <p:attrNameLst>
                                          <p:attrName>style.visibility</p:attrName>
                                        </p:attrNameLst>
                                      </p:cBhvr>
                                      <p:to>
                                        <p:strVal val="visible"/>
                                      </p:to>
                                    </p:set>
                                    <p:animEffect filter="dissolve" transition="in">
                                      <p:cBhvr additive="repl">
                                        <p:cTn id="1289" dur="500"/>
                                        <p:tgtEl>
                                          <p:spTgt spid="3702"/>
                                        </p:tgtEl>
                                      </p:cBhvr>
                                    </p:animEffect>
                                  </p:childTnLst>
                                </p:cTn>
                              </p:par>
                            </p:childTnLst>
                          </p:cTn>
                        </p:par>
                      </p:childTnLst>
                    </p:cTn>
                  </p:par>
                  <p:par>
                    <p:cTn id="1290" fill="hold">
                      <p:stCondLst>
                        <p:cond delay="indefinite"/>
                      </p:stCondLst>
                      <p:childTnLst>
                        <p:par>
                          <p:cTn id="1291" fill="hold">
                            <p:stCondLst>
                              <p:cond delay="0"/>
                            </p:stCondLst>
                            <p:childTnLst>
                              <p:par>
                                <p:cTn id="1292" nodeType="clickEffect" fill="hold" presetClass="entr" presetID="22" presetSubtype="2">
                                  <p:stCondLst>
                                    <p:cond delay="0"/>
                                  </p:stCondLst>
                                  <p:childTnLst>
                                    <p:set>
                                      <p:cBhvr>
                                        <p:cTn id="1293" dur="1" fill="hold">
                                          <p:stCondLst>
                                            <p:cond delay="0"/>
                                          </p:stCondLst>
                                        </p:cTn>
                                        <p:tgtEl>
                                          <p:spTgt spid="3677"/>
                                        </p:tgtEl>
                                        <p:attrNameLst>
                                          <p:attrName>style.visibility</p:attrName>
                                        </p:attrNameLst>
                                      </p:cBhvr>
                                      <p:to>
                                        <p:strVal val="visible"/>
                                      </p:to>
                                    </p:set>
                                    <p:animEffect filter="wipe(right)" transition="in">
                                      <p:cBhvr additive="repl">
                                        <p:cTn id="1294" dur="500"/>
                                        <p:tgtEl>
                                          <p:spTgt spid="3677"/>
                                        </p:tgtEl>
                                      </p:cBhvr>
                                    </p:animEffect>
                                  </p:childTnLst>
                                </p:cTn>
                              </p:par>
                              <p:par>
                                <p:cTn id="1295" nodeType="withEffect" fill="hold" presetClass="exit" presetID="9">
                                  <p:stCondLst>
                                    <p:cond delay="0"/>
                                  </p:stCondLst>
                                  <p:childTnLst>
                                    <p:animEffect filter="dissolve" transition="out">
                                      <p:cBhvr additive="repl">
                                        <p:cTn id="1296" dur="500"/>
                                        <p:tgtEl>
                                          <p:spTgt spid="3702"/>
                                        </p:tgtEl>
                                      </p:cBhvr>
                                    </p:animEffect>
                                    <p:set>
                                      <p:cBhvr>
                                        <p:cTn id="1297" dur="1" fill="hold">
                                          <p:stCondLst>
                                            <p:cond delay="499"/>
                                          </p:stCondLst>
                                        </p:cTn>
                                        <p:tgtEl>
                                          <p:spTgt spid="3702"/>
                                        </p:tgtEl>
                                        <p:attrNameLst>
                                          <p:attrName>style.visibility</p:attrName>
                                        </p:attrNameLst>
                                      </p:cBhvr>
                                      <p:to>
                                        <p:strVal val="hidden"/>
                                      </p:to>
                                    </p:set>
                                  </p:childTnLst>
                                </p:cTn>
                              </p:par>
                              <p:par>
                                <p:cTn id="1298" nodeType="withEffect" fill="hold" presetClass="entr" presetID="9">
                                  <p:stCondLst>
                                    <p:cond delay="0"/>
                                  </p:stCondLst>
                                  <p:childTnLst>
                                    <p:set>
                                      <p:cBhvr>
                                        <p:cTn id="1299" dur="1" fill="hold">
                                          <p:stCondLst>
                                            <p:cond delay="0"/>
                                          </p:stCondLst>
                                        </p:cTn>
                                        <p:tgtEl>
                                          <p:spTgt spid="3661"/>
                                        </p:tgtEl>
                                        <p:attrNameLst>
                                          <p:attrName>style.visibility</p:attrName>
                                        </p:attrNameLst>
                                      </p:cBhvr>
                                      <p:to>
                                        <p:strVal val="visible"/>
                                      </p:to>
                                    </p:set>
                                    <p:animEffect filter="dissolve" transition="in">
                                      <p:cBhvr additive="repl">
                                        <p:cTn id="1300" dur="500"/>
                                        <p:tgtEl>
                                          <p:spTgt spid="3661"/>
                                        </p:tgtEl>
                                      </p:cBhvr>
                                    </p:animEffect>
                                  </p:childTnLst>
                                </p:cTn>
                              </p:par>
                            </p:childTnLst>
                          </p:cTn>
                        </p:par>
                        <p:par>
                          <p:cTn id="1301" fill="hold">
                            <p:stCondLst>
                              <p:cond delay="500"/>
                            </p:stCondLst>
                            <p:childTnLst>
                              <p:par>
                                <p:cTn id="1302" nodeType="afterEffect" fill="hold" presetClass="entr" presetID="9">
                                  <p:stCondLst>
                                    <p:cond delay="0"/>
                                  </p:stCondLst>
                                  <p:childTnLst>
                                    <p:set>
                                      <p:cBhvr>
                                        <p:cTn id="1303" dur="1" fill="hold">
                                          <p:stCondLst>
                                            <p:cond delay="0"/>
                                          </p:stCondLst>
                                        </p:cTn>
                                        <p:tgtEl>
                                          <p:spTgt spid="3703"/>
                                        </p:tgtEl>
                                        <p:attrNameLst>
                                          <p:attrName>style.visibility</p:attrName>
                                        </p:attrNameLst>
                                      </p:cBhvr>
                                      <p:to>
                                        <p:strVal val="visible"/>
                                      </p:to>
                                    </p:set>
                                    <p:animEffect filter="dissolve" transition="in">
                                      <p:cBhvr additive="repl">
                                        <p:cTn id="1304" dur="500"/>
                                        <p:tgtEl>
                                          <p:spTgt spid="3703"/>
                                        </p:tgtEl>
                                      </p:cBhvr>
                                    </p:animEffect>
                                  </p:childTnLst>
                                </p:cTn>
                              </p:par>
                            </p:childTnLst>
                          </p:cTn>
                        </p:par>
                      </p:childTnLst>
                    </p:cTn>
                  </p:par>
                  <p:par>
                    <p:cTn id="1305" fill="hold">
                      <p:stCondLst>
                        <p:cond delay="indefinite"/>
                      </p:stCondLst>
                      <p:childTnLst>
                        <p:par>
                          <p:cTn id="1306" fill="hold">
                            <p:stCondLst>
                              <p:cond delay="0"/>
                            </p:stCondLst>
                            <p:childTnLst>
                              <p:par>
                                <p:cTn id="1307" nodeType="clickEffect" fill="hold" presetClass="entr" presetID="22" presetSubtype="4">
                                  <p:stCondLst>
                                    <p:cond delay="0"/>
                                  </p:stCondLst>
                                  <p:childTnLst>
                                    <p:set>
                                      <p:cBhvr>
                                        <p:cTn id="1308" dur="1" fill="hold">
                                          <p:stCondLst>
                                            <p:cond delay="0"/>
                                          </p:stCondLst>
                                        </p:cTn>
                                        <p:tgtEl>
                                          <p:spTgt spid="3687"/>
                                        </p:tgtEl>
                                        <p:attrNameLst>
                                          <p:attrName>style.visibility</p:attrName>
                                        </p:attrNameLst>
                                      </p:cBhvr>
                                      <p:to>
                                        <p:strVal val="visible"/>
                                      </p:to>
                                    </p:set>
                                    <p:animEffect filter="wipe(down)" transition="in">
                                      <p:cBhvr additive="repl">
                                        <p:cTn id="1309" dur="500"/>
                                        <p:tgtEl>
                                          <p:spTgt spid="3687"/>
                                        </p:tgtEl>
                                      </p:cBhvr>
                                    </p:animEffect>
                                  </p:childTnLst>
                                </p:cTn>
                              </p:par>
                              <p:par>
                                <p:cTn id="1310" nodeType="withEffect" fill="hold" presetClass="entr" presetID="9">
                                  <p:stCondLst>
                                    <p:cond delay="0"/>
                                  </p:stCondLst>
                                  <p:childTnLst>
                                    <p:set>
                                      <p:cBhvr>
                                        <p:cTn id="1311" dur="1" fill="hold">
                                          <p:stCondLst>
                                            <p:cond delay="0"/>
                                          </p:stCondLst>
                                        </p:cTn>
                                        <p:tgtEl>
                                          <p:spTgt spid="3660"/>
                                        </p:tgtEl>
                                        <p:attrNameLst>
                                          <p:attrName>style.visibility</p:attrName>
                                        </p:attrNameLst>
                                      </p:cBhvr>
                                      <p:to>
                                        <p:strVal val="visible"/>
                                      </p:to>
                                    </p:set>
                                    <p:animEffect filter="dissolve" transition="in">
                                      <p:cBhvr additive="repl">
                                        <p:cTn id="1312" dur="500"/>
                                        <p:tgtEl>
                                          <p:spTgt spid="3660"/>
                                        </p:tgtEl>
                                      </p:cBhvr>
                                    </p:animEffect>
                                  </p:childTnLst>
                                </p:cTn>
                              </p:par>
                              <p:par>
                                <p:cTn id="1313" nodeType="withEffect" fill="hold" presetClass="exit" presetID="9">
                                  <p:stCondLst>
                                    <p:cond delay="0"/>
                                  </p:stCondLst>
                                  <p:childTnLst>
                                    <p:animEffect filter="dissolve" transition="out">
                                      <p:cBhvr additive="repl">
                                        <p:cTn id="1314" dur="500"/>
                                        <p:tgtEl>
                                          <p:spTgt spid="3703"/>
                                        </p:tgtEl>
                                      </p:cBhvr>
                                    </p:animEffect>
                                    <p:set>
                                      <p:cBhvr>
                                        <p:cTn id="1315" dur="1" fill="hold">
                                          <p:stCondLst>
                                            <p:cond delay="499"/>
                                          </p:stCondLst>
                                        </p:cTn>
                                        <p:tgtEl>
                                          <p:spTgt spid="3703"/>
                                        </p:tgtEl>
                                        <p:attrNameLst>
                                          <p:attrName>style.visibility</p:attrName>
                                        </p:attrNameLst>
                                      </p:cBhvr>
                                      <p:to>
                                        <p:strVal val="hidden"/>
                                      </p:to>
                                    </p:set>
                                  </p:childTnLst>
                                </p:cTn>
                              </p:par>
                            </p:childTnLst>
                          </p:cTn>
                        </p:par>
                        <p:par>
                          <p:cTn id="1316" fill="hold">
                            <p:stCondLst>
                              <p:cond delay="500"/>
                            </p:stCondLst>
                            <p:childTnLst>
                              <p:par>
                                <p:cTn id="1317" nodeType="afterEffect" fill="hold" presetClass="entr" presetID="9">
                                  <p:stCondLst>
                                    <p:cond delay="0"/>
                                  </p:stCondLst>
                                  <p:childTnLst>
                                    <p:set>
                                      <p:cBhvr>
                                        <p:cTn id="1318" dur="1" fill="hold">
                                          <p:stCondLst>
                                            <p:cond delay="0"/>
                                          </p:stCondLst>
                                        </p:cTn>
                                        <p:tgtEl>
                                          <p:spTgt spid="3704"/>
                                        </p:tgtEl>
                                        <p:attrNameLst>
                                          <p:attrName>style.visibility</p:attrName>
                                        </p:attrNameLst>
                                      </p:cBhvr>
                                      <p:to>
                                        <p:strVal val="visible"/>
                                      </p:to>
                                    </p:set>
                                    <p:animEffect filter="dissolve" transition="in">
                                      <p:cBhvr additive="repl">
                                        <p:cTn id="1319" dur="500"/>
                                        <p:tgtEl>
                                          <p:spTgt spid="37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ea typeface="DejaVu Sans"/>
              </a:rPr>
              <a:t>Transport vs. network layer services and protocols</a:t>
            </a:r>
            <a:endParaRPr b="0" lang="en-US" sz="4400" spc="-1" strike="noStrike">
              <a:latin typeface="Arial"/>
            </a:endParaRPr>
          </a:p>
        </p:txBody>
      </p:sp>
      <p:grpSp>
        <p:nvGrpSpPr>
          <p:cNvPr id="686" name="Group 2"/>
          <p:cNvGrpSpPr/>
          <p:nvPr/>
        </p:nvGrpSpPr>
        <p:grpSpPr>
          <a:xfrm>
            <a:off x="6278760" y="1094760"/>
            <a:ext cx="5465880" cy="5074920"/>
            <a:chOff x="6278760" y="1094760"/>
            <a:chExt cx="5465880" cy="5074920"/>
          </a:xfrm>
        </p:grpSpPr>
        <p:sp>
          <p:nvSpPr>
            <p:cNvPr id="687" name="CustomShape 3"/>
            <p:cNvSpPr/>
            <p:nvPr/>
          </p:nvSpPr>
          <p:spPr>
            <a:xfrm>
              <a:off x="6387840" y="1094760"/>
              <a:ext cx="5356800" cy="495216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p:style>
        </p:sp>
        <p:sp>
          <p:nvSpPr>
            <p:cNvPr id="688" name="CustomShape 4"/>
            <p:cNvSpPr/>
            <p:nvPr/>
          </p:nvSpPr>
          <p:spPr>
            <a:xfrm>
              <a:off x="6278760" y="1639800"/>
              <a:ext cx="5228280" cy="4407120"/>
            </a:xfrm>
            <a:prstGeom prst="rect">
              <a:avLst/>
            </a:prstGeom>
            <a:noFill/>
            <a:ln w="19050">
              <a:solidFill>
                <a:srgbClr val="cc0000"/>
              </a:solidFill>
              <a:miter/>
            </a:ln>
          </p:spPr>
          <p:style>
            <a:lnRef idx="0"/>
            <a:fillRef idx="0"/>
            <a:effectRef idx="0"/>
            <a:fontRef idx="minor"/>
          </p:style>
        </p:sp>
        <p:sp>
          <p:nvSpPr>
            <p:cNvPr id="689" name="CustomShape 5"/>
            <p:cNvSpPr/>
            <p:nvPr/>
          </p:nvSpPr>
          <p:spPr>
            <a:xfrm>
              <a:off x="6966360" y="1415880"/>
              <a:ext cx="2994480" cy="43092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80000"/>
                </a:lnSpc>
                <a:spcBef>
                  <a:spcPts val="1261"/>
                </a:spcBef>
                <a:tabLst>
                  <a:tab algn="l" pos="0"/>
                </a:tabLst>
              </a:pPr>
              <a:r>
                <a:rPr b="0" i="1" lang="en-US" sz="2800" spc="-1" strike="noStrike">
                  <a:solidFill>
                    <a:srgbClr val="000099"/>
                  </a:solidFill>
                  <a:latin typeface="Calibri"/>
                  <a:ea typeface="ＭＳ Ｐゴシック"/>
                </a:rPr>
                <a:t>household analogy:</a:t>
              </a:r>
              <a:endParaRPr b="0" lang="en-US" sz="2800" spc="-1" strike="noStrike">
                <a:latin typeface="Arial"/>
              </a:endParaRPr>
            </a:p>
          </p:txBody>
        </p:sp>
        <p:sp>
          <p:nvSpPr>
            <p:cNvPr id="690" name="CustomShape 6"/>
            <p:cNvSpPr/>
            <p:nvPr/>
          </p:nvSpPr>
          <p:spPr>
            <a:xfrm>
              <a:off x="6387840" y="1922400"/>
              <a:ext cx="4914360" cy="4247280"/>
            </a:xfrm>
            <a:prstGeom prst="rect">
              <a:avLst/>
            </a:prstGeom>
            <a:noFill/>
            <a:ln w="0">
              <a:noFill/>
            </a:ln>
          </p:spPr>
          <p:style>
            <a:lnRef idx="0"/>
            <a:fillRef idx="0"/>
            <a:effectRef idx="0"/>
            <a:fontRef idx="minor"/>
          </p:style>
          <p:txBody>
            <a:bodyPr lIns="90000" rIns="90000" tIns="45000" bIns="45000">
              <a:normAutofit fontScale="85000"/>
            </a:bodyPr>
            <a:p>
              <a:pPr marL="352440" indent="-219600">
                <a:lnSpc>
                  <a:spcPct val="100000"/>
                </a:lnSpc>
                <a:spcBef>
                  <a:spcPts val="1001"/>
                </a:spcBef>
                <a:tabLst>
                  <a:tab algn="l" pos="0"/>
                </a:tabLst>
              </a:pPr>
              <a:r>
                <a:rPr b="0" i="1" lang="en-US" sz="3000" spc="-1" strike="noStrike">
                  <a:solidFill>
                    <a:srgbClr val="000000"/>
                  </a:solidFill>
                  <a:latin typeface="Calibri"/>
                  <a:ea typeface="ＭＳ Ｐゴシック"/>
                </a:rPr>
                <a:t>12 kids in Ann’s house sending letters to 12 kids in Bill’s house:</a:t>
              </a:r>
              <a:endParaRPr b="0" lang="en-US" sz="3000" spc="-1" strike="noStrike">
                <a:latin typeface="Arial"/>
              </a:endParaRPr>
            </a:p>
            <a:p>
              <a:pPr marL="352440" indent="-219600">
                <a:lnSpc>
                  <a:spcPct val="100000"/>
                </a:lnSpc>
                <a:spcBef>
                  <a:spcPts val="400"/>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hosts = houses</a:t>
              </a:r>
              <a:endParaRPr b="0" lang="en-US" sz="2800" spc="-1" strike="noStrike">
                <a:latin typeface="Arial"/>
              </a:endParaRPr>
            </a:p>
            <a:p>
              <a:pPr marL="352440" indent="-219600">
                <a:lnSpc>
                  <a:spcPct val="100000"/>
                </a:lnSpc>
                <a:spcBef>
                  <a:spcPts val="400"/>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processes = kids</a:t>
              </a:r>
              <a:endParaRPr b="0" lang="en-US" sz="2800" spc="-1" strike="noStrike">
                <a:latin typeface="Arial"/>
              </a:endParaRPr>
            </a:p>
            <a:p>
              <a:pPr marL="352440" indent="-219600">
                <a:lnSpc>
                  <a:spcPct val="100000"/>
                </a:lnSpc>
                <a:spcBef>
                  <a:spcPts val="400"/>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app messages = letters in envelopes</a:t>
              </a:r>
              <a:endParaRPr b="0" lang="en-US" sz="2800" spc="-1" strike="noStrike">
                <a:latin typeface="Arial"/>
              </a:endParaRPr>
            </a:p>
            <a:p>
              <a:pPr marL="352440" indent="-219600">
                <a:lnSpc>
                  <a:spcPct val="100000"/>
                </a:lnSpc>
                <a:spcBef>
                  <a:spcPts val="400"/>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transport protocol = Ann and Bill who demux to in-house siblings</a:t>
              </a:r>
              <a:endParaRPr b="0" lang="en-US" sz="2800" spc="-1" strike="noStrike">
                <a:latin typeface="Arial"/>
              </a:endParaRPr>
            </a:p>
            <a:p>
              <a:pPr marL="352440" indent="-219600">
                <a:lnSpc>
                  <a:spcPct val="100000"/>
                </a:lnSpc>
                <a:spcBef>
                  <a:spcPts val="400"/>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network-layer protocol = postal service</a:t>
              </a:r>
              <a:endParaRPr b="0" lang="en-US" sz="2800" spc="-1" strike="noStrike">
                <a:latin typeface="Arial"/>
              </a:endParaRPr>
            </a:p>
            <a:p>
              <a:pPr marL="352440" indent="-219600">
                <a:lnSpc>
                  <a:spcPct val="70000"/>
                </a:lnSpc>
                <a:spcBef>
                  <a:spcPts val="1001"/>
                </a:spcBef>
                <a:tabLst>
                  <a:tab algn="l" pos="0"/>
                </a:tabLst>
              </a:pPr>
              <a:endParaRPr b="0" lang="en-US" sz="2800" spc="-1" strike="noStrike">
                <a:latin typeface="Arial"/>
              </a:endParaRPr>
            </a:p>
          </p:txBody>
        </p:sp>
      </p:grpSp>
      <p:pic>
        <p:nvPicPr>
          <p:cNvPr id="691" name="Picture 4" descr=""/>
          <p:cNvPicPr/>
          <p:nvPr/>
        </p:nvPicPr>
        <p:blipFill>
          <a:blip r:embed="rId1"/>
          <a:stretch/>
        </p:blipFill>
        <p:spPr>
          <a:xfrm>
            <a:off x="1423800" y="1415880"/>
            <a:ext cx="3619800" cy="5032800"/>
          </a:xfrm>
          <a:prstGeom prst="rect">
            <a:avLst/>
          </a:prstGeom>
          <a:ln w="0">
            <a:noFill/>
          </a:ln>
        </p:spPr>
      </p:pic>
      <p:sp>
        <p:nvSpPr>
          <p:cNvPr id="692" name="CustomShape 7"/>
          <p:cNvSpPr/>
          <p:nvPr/>
        </p:nvSpPr>
        <p:spPr>
          <a:xfrm>
            <a:off x="6387840" y="4452120"/>
            <a:ext cx="5119200" cy="136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3" name="CustomShape 8"/>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8956CAA7-5A72-4CB2-ADAE-D07CFA5B6F43}" type="slidenum">
              <a:rPr b="0" lang="en-US" sz="1100" spc="-1" strike="noStrike">
                <a:solidFill>
                  <a:srgbClr val="404040"/>
                </a:solidFill>
                <a:latin typeface="Calibri"/>
                <a:ea typeface="DejaVu Sans"/>
              </a:rPr>
              <a:t>6</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childTnLst>
                  <p:par>
                    <p:cTn id="23" fill="hold">
                      <p:stCondLst>
                        <p:cond delay="0"/>
                      </p:stCondLst>
                      <p:childTnLst>
                        <p:par>
                          <p:cTn id="24" fill="hold">
                            <p:stCondLst>
                              <p:cond delay="0"/>
                            </p:stCondLst>
                            <p:childTnLst>
                              <p:par>
                                <p:cTn id="25" nodeType="withEffect" fill="hold" presetClass="entr" presetID="9">
                                  <p:stCondLst>
                                    <p:cond delay="0"/>
                                  </p:stCondLst>
                                  <p:childTnLst>
                                    <p:set>
                                      <p:cBhvr>
                                        <p:cTn id="26" dur="1" fill="hold">
                                          <p:stCondLst>
                                            <p:cond delay="0"/>
                                          </p:stCondLst>
                                        </p:cTn>
                                        <p:tgtEl>
                                          <p:spTgt spid="691"/>
                                        </p:tgtEl>
                                        <p:attrNameLst>
                                          <p:attrName>style.visibility</p:attrName>
                                        </p:attrNameLst>
                                      </p:cBhvr>
                                      <p:to>
                                        <p:strVal val="visible"/>
                                      </p:to>
                                    </p:set>
                                    <p:animEffect filter="dissolve" transition="in">
                                      <p:cBhvr additive="repl">
                                        <p:cTn id="27" dur="1000"/>
                                        <p:tgtEl>
                                          <p:spTgt spid="6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6" name="CustomShape 1"/>
          <p:cNvSpPr/>
          <p:nvPr/>
        </p:nvSpPr>
        <p:spPr>
          <a:xfrm>
            <a:off x="2666160" y="3735720"/>
            <a:ext cx="1035000" cy="221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3707" name="CustomShape 2"/>
          <p:cNvSpPr/>
          <p:nvPr/>
        </p:nvSpPr>
        <p:spPr>
          <a:xfrm>
            <a:off x="5108760" y="5798880"/>
            <a:ext cx="1035000" cy="221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3708" name="CustomShape 3"/>
          <p:cNvSpPr/>
          <p:nvPr/>
        </p:nvSpPr>
        <p:spPr>
          <a:xfrm>
            <a:off x="8105760" y="3949200"/>
            <a:ext cx="942120" cy="221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3709" name="CustomShape 4"/>
          <p:cNvSpPr/>
          <p:nvPr/>
        </p:nvSpPr>
        <p:spPr>
          <a:xfrm>
            <a:off x="4772160" y="1955160"/>
            <a:ext cx="1035000" cy="221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3710" name="CustomShape 5"/>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rdt3.0 sender</a:t>
            </a:r>
            <a:endParaRPr b="0" lang="en-US" sz="4800" spc="-1" strike="noStrike">
              <a:latin typeface="Arial"/>
            </a:endParaRPr>
          </a:p>
        </p:txBody>
      </p:sp>
      <p:sp>
        <p:nvSpPr>
          <p:cNvPr id="3711" name="Line 6"/>
          <p:cNvSpPr/>
          <p:nvPr/>
        </p:nvSpPr>
        <p:spPr>
          <a:xfrm>
            <a:off x="4488120" y="1637640"/>
            <a:ext cx="156960" cy="576360"/>
          </a:xfrm>
          <a:prstGeom prst="line">
            <a:avLst/>
          </a:prstGeom>
          <a:ln w="28575">
            <a:solidFill>
              <a:srgbClr val="000000"/>
            </a:solidFill>
            <a:prstDash val="dash"/>
            <a:round/>
            <a:tailEnd len="med" type="triangle" w="med"/>
          </a:ln>
        </p:spPr>
        <p:style>
          <a:lnRef idx="0"/>
          <a:fillRef idx="0"/>
          <a:effectRef idx="0"/>
          <a:fontRef idx="minor"/>
        </p:style>
      </p:sp>
      <p:grpSp>
        <p:nvGrpSpPr>
          <p:cNvPr id="3712" name="Group 7"/>
          <p:cNvGrpSpPr/>
          <p:nvPr/>
        </p:nvGrpSpPr>
        <p:grpSpPr>
          <a:xfrm>
            <a:off x="7099560" y="2184120"/>
            <a:ext cx="886320" cy="862560"/>
            <a:chOff x="7099560" y="2184120"/>
            <a:chExt cx="886320" cy="862560"/>
          </a:xfrm>
        </p:grpSpPr>
        <p:sp>
          <p:nvSpPr>
            <p:cNvPr id="3713" name="CustomShape 8"/>
            <p:cNvSpPr/>
            <p:nvPr/>
          </p:nvSpPr>
          <p:spPr>
            <a:xfrm>
              <a:off x="7099560" y="2184120"/>
              <a:ext cx="886320" cy="862560"/>
            </a:xfrm>
            <a:prstGeom prst="ellipse">
              <a:avLst/>
            </a:prstGeom>
            <a:solidFill>
              <a:srgbClr val="ffffff"/>
            </a:solidFill>
            <a:ln w="19050">
              <a:solidFill>
                <a:srgbClr val="000000"/>
              </a:solidFill>
              <a:round/>
            </a:ln>
          </p:spPr>
          <p:style>
            <a:lnRef idx="0"/>
            <a:fillRef idx="0"/>
            <a:effectRef idx="0"/>
            <a:fontRef idx="minor"/>
          </p:style>
        </p:sp>
        <p:sp>
          <p:nvSpPr>
            <p:cNvPr id="3714" name="CustomShape 9"/>
            <p:cNvSpPr/>
            <p:nvPr/>
          </p:nvSpPr>
          <p:spPr>
            <a:xfrm>
              <a:off x="7185240" y="2241360"/>
              <a:ext cx="711720" cy="44532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400" spc="-1" strike="noStrike">
                  <a:solidFill>
                    <a:srgbClr val="000000"/>
                  </a:solidFill>
                  <a:latin typeface="Arial"/>
                  <a:ea typeface="ＭＳ Ｐゴシック"/>
                </a:rPr>
                <a:t>Wait for ACK0</a:t>
              </a:r>
              <a:endParaRPr b="0" lang="en-US" sz="1400" spc="-1" strike="noStrike">
                <a:latin typeface="Arial"/>
              </a:endParaRPr>
            </a:p>
          </p:txBody>
        </p:sp>
      </p:grpSp>
      <p:grpSp>
        <p:nvGrpSpPr>
          <p:cNvPr id="3715" name="Group 10"/>
          <p:cNvGrpSpPr/>
          <p:nvPr/>
        </p:nvGrpSpPr>
        <p:grpSpPr>
          <a:xfrm>
            <a:off x="4758120" y="1184040"/>
            <a:ext cx="3858120" cy="1137240"/>
            <a:chOff x="4758120" y="1184040"/>
            <a:chExt cx="3858120" cy="1137240"/>
          </a:xfrm>
        </p:grpSpPr>
        <p:sp>
          <p:nvSpPr>
            <p:cNvPr id="3716" name="CustomShape 11"/>
            <p:cNvSpPr/>
            <p:nvPr/>
          </p:nvSpPr>
          <p:spPr>
            <a:xfrm>
              <a:off x="4758120" y="1477800"/>
              <a:ext cx="3858120" cy="5594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sndpkt = make_pkt(0, data, checksum)</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udt_send(sndpkt)</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start_timer</a:t>
              </a:r>
              <a:endParaRPr b="0" lang="en-US" sz="1400" spc="-1" strike="noStrike">
                <a:latin typeface="Arial"/>
              </a:endParaRPr>
            </a:p>
          </p:txBody>
        </p:sp>
        <p:sp>
          <p:nvSpPr>
            <p:cNvPr id="3717" name="CustomShape 12"/>
            <p:cNvSpPr/>
            <p:nvPr/>
          </p:nvSpPr>
          <p:spPr>
            <a:xfrm>
              <a:off x="4799520" y="1184040"/>
              <a:ext cx="1721520" cy="283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rdt_send(data)</a:t>
              </a:r>
              <a:endParaRPr b="0" lang="en-US" sz="1400" spc="-1" strike="noStrike">
                <a:latin typeface="Arial"/>
              </a:endParaRPr>
            </a:p>
          </p:txBody>
        </p:sp>
        <p:sp>
          <p:nvSpPr>
            <p:cNvPr id="3718" name="Line 13"/>
            <p:cNvSpPr/>
            <p:nvPr/>
          </p:nvSpPr>
          <p:spPr>
            <a:xfrm>
              <a:off x="4900320" y="1521360"/>
              <a:ext cx="990720" cy="360"/>
            </a:xfrm>
            <a:prstGeom prst="line">
              <a:avLst/>
            </a:prstGeom>
            <a:ln w="28575">
              <a:solidFill>
                <a:srgbClr val="000000"/>
              </a:solidFill>
              <a:round/>
            </a:ln>
          </p:spPr>
          <p:style>
            <a:lnRef idx="0"/>
            <a:fillRef idx="0"/>
            <a:effectRef idx="0"/>
            <a:fontRef idx="minor"/>
          </p:style>
        </p:sp>
        <p:sp>
          <p:nvSpPr>
            <p:cNvPr id="3719" name="CustomShape 14"/>
            <p:cNvSpPr/>
            <p:nvPr/>
          </p:nvSpPr>
          <p:spPr>
            <a:xfrm flipV="1">
              <a:off x="5123160" y="2159640"/>
              <a:ext cx="2088360" cy="160920"/>
            </a:xfrm>
            <a:custGeom>
              <a:avLst/>
              <a:gdLst/>
              <a:ahLst/>
              <a:rect l="l" t="t" r="r" b="b"/>
              <a:pathLst>
                <a:path w="2835" h="525">
                  <a:moveTo>
                    <a:pt x="0" y="0"/>
                  </a:moveTo>
                  <a:cubicBezTo>
                    <a:pt x="60" y="525"/>
                    <a:pt x="2835" y="495"/>
                    <a:pt x="2835" y="0"/>
                  </a:cubicBezTo>
                </a:path>
              </a:pathLst>
            </a:custGeom>
            <a:noFill/>
            <a:ln w="19050">
              <a:solidFill>
                <a:srgbClr val="000000"/>
              </a:solidFill>
              <a:round/>
              <a:tailEnd len="med" type="triangle" w="med"/>
            </a:ln>
          </p:spPr>
          <p:style>
            <a:lnRef idx="0"/>
            <a:fillRef idx="0"/>
            <a:effectRef idx="0"/>
            <a:fontRef idx="minor"/>
          </p:style>
        </p:sp>
      </p:grpSp>
      <p:grpSp>
        <p:nvGrpSpPr>
          <p:cNvPr id="3720" name="Group 15"/>
          <p:cNvGrpSpPr/>
          <p:nvPr/>
        </p:nvGrpSpPr>
        <p:grpSpPr>
          <a:xfrm>
            <a:off x="7191720" y="4098600"/>
            <a:ext cx="1186560" cy="848520"/>
            <a:chOff x="7191720" y="4098600"/>
            <a:chExt cx="1186560" cy="848520"/>
          </a:xfrm>
        </p:grpSpPr>
        <p:sp>
          <p:nvSpPr>
            <p:cNvPr id="3721" name="CustomShape 16"/>
            <p:cNvSpPr/>
            <p:nvPr/>
          </p:nvSpPr>
          <p:spPr>
            <a:xfrm>
              <a:off x="7301160" y="4098600"/>
              <a:ext cx="942120" cy="848520"/>
            </a:xfrm>
            <a:prstGeom prst="ellipse">
              <a:avLst/>
            </a:prstGeom>
            <a:solidFill>
              <a:srgbClr val="ffffff"/>
            </a:solidFill>
            <a:ln w="19050">
              <a:solidFill>
                <a:srgbClr val="000000"/>
              </a:solidFill>
              <a:round/>
            </a:ln>
          </p:spPr>
          <p:style>
            <a:lnRef idx="0"/>
            <a:fillRef idx="0"/>
            <a:effectRef idx="0"/>
            <a:fontRef idx="minor"/>
          </p:style>
        </p:sp>
        <p:sp>
          <p:nvSpPr>
            <p:cNvPr id="3722" name="CustomShape 17"/>
            <p:cNvSpPr/>
            <p:nvPr/>
          </p:nvSpPr>
          <p:spPr>
            <a:xfrm>
              <a:off x="7191720" y="4161960"/>
              <a:ext cx="118656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400" spc="-1" strike="noStrike">
                  <a:solidFill>
                    <a:srgbClr val="000000"/>
                  </a:solidFill>
                  <a:latin typeface="Arial"/>
                  <a:ea typeface="ＭＳ Ｐゴシック"/>
                </a:rPr>
                <a:t>Wait for </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call 1 from above</a:t>
              </a:r>
              <a:endParaRPr b="0" lang="en-US" sz="1400" spc="-1" strike="noStrike">
                <a:latin typeface="Arial"/>
              </a:endParaRPr>
            </a:p>
          </p:txBody>
        </p:sp>
      </p:grpSp>
      <p:grpSp>
        <p:nvGrpSpPr>
          <p:cNvPr id="3723" name="Group 18"/>
          <p:cNvGrpSpPr/>
          <p:nvPr/>
        </p:nvGrpSpPr>
        <p:grpSpPr>
          <a:xfrm>
            <a:off x="5054760" y="4831920"/>
            <a:ext cx="3442320" cy="1036080"/>
            <a:chOff x="5054760" y="4831920"/>
            <a:chExt cx="3442320" cy="1036080"/>
          </a:xfrm>
        </p:grpSpPr>
        <p:sp>
          <p:nvSpPr>
            <p:cNvPr id="3724" name="CustomShape 19"/>
            <p:cNvSpPr/>
            <p:nvPr/>
          </p:nvSpPr>
          <p:spPr>
            <a:xfrm>
              <a:off x="5108760" y="4831920"/>
              <a:ext cx="2310480" cy="272160"/>
            </a:xfrm>
            <a:custGeom>
              <a:avLst/>
              <a:gdLst/>
              <a:ahLst/>
              <a:rect l="l" t="t" r="r" b="b"/>
              <a:pathLst>
                <a:path w="2835" h="525">
                  <a:moveTo>
                    <a:pt x="0" y="0"/>
                  </a:moveTo>
                  <a:cubicBezTo>
                    <a:pt x="60" y="525"/>
                    <a:pt x="2835" y="495"/>
                    <a:pt x="2835" y="0"/>
                  </a:cubicBezTo>
                </a:path>
              </a:pathLst>
            </a:custGeom>
            <a:noFill/>
            <a:ln w="19050">
              <a:solidFill>
                <a:srgbClr val="000000"/>
              </a:solidFill>
              <a:round/>
              <a:headEnd len="med" type="triangle" w="med"/>
            </a:ln>
          </p:spPr>
          <p:style>
            <a:lnRef idx="0"/>
            <a:fillRef idx="0"/>
            <a:effectRef idx="0"/>
            <a:fontRef idx="minor"/>
          </p:style>
        </p:sp>
        <p:sp>
          <p:nvSpPr>
            <p:cNvPr id="3725" name="CustomShape 20"/>
            <p:cNvSpPr/>
            <p:nvPr/>
          </p:nvSpPr>
          <p:spPr>
            <a:xfrm>
              <a:off x="5054760" y="5317920"/>
              <a:ext cx="3442320" cy="55008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sndpkt = make_pkt(1, data, checksum)</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udt_send(sndpkt)</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start_timer</a:t>
              </a:r>
              <a:endParaRPr b="0" lang="en-US" sz="1400" spc="-1" strike="noStrike">
                <a:latin typeface="Arial"/>
              </a:endParaRPr>
            </a:p>
          </p:txBody>
        </p:sp>
        <p:sp>
          <p:nvSpPr>
            <p:cNvPr id="3726" name="CustomShape 21"/>
            <p:cNvSpPr/>
            <p:nvPr/>
          </p:nvSpPr>
          <p:spPr>
            <a:xfrm>
              <a:off x="5054760" y="5035320"/>
              <a:ext cx="1721520" cy="283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rdt_send(data)</a:t>
              </a:r>
              <a:endParaRPr b="0" lang="en-US" sz="1400" spc="-1" strike="noStrike">
                <a:latin typeface="Arial"/>
              </a:endParaRPr>
            </a:p>
          </p:txBody>
        </p:sp>
        <p:sp>
          <p:nvSpPr>
            <p:cNvPr id="3727" name="Line 22"/>
            <p:cNvSpPr/>
            <p:nvPr/>
          </p:nvSpPr>
          <p:spPr>
            <a:xfrm>
              <a:off x="5173560" y="5346000"/>
              <a:ext cx="2598840" cy="360"/>
            </a:xfrm>
            <a:prstGeom prst="line">
              <a:avLst/>
            </a:prstGeom>
            <a:ln w="28575">
              <a:solidFill>
                <a:srgbClr val="000000"/>
              </a:solidFill>
              <a:round/>
            </a:ln>
          </p:spPr>
          <p:style>
            <a:lnRef idx="0"/>
            <a:fillRef idx="0"/>
            <a:effectRef idx="0"/>
            <a:fontRef idx="minor"/>
          </p:style>
        </p:sp>
      </p:grpSp>
      <p:grpSp>
        <p:nvGrpSpPr>
          <p:cNvPr id="3728" name="Group 23"/>
          <p:cNvGrpSpPr/>
          <p:nvPr/>
        </p:nvGrpSpPr>
        <p:grpSpPr>
          <a:xfrm>
            <a:off x="7858800" y="2910240"/>
            <a:ext cx="2306880" cy="1181880"/>
            <a:chOff x="7858800" y="2910240"/>
            <a:chExt cx="2306880" cy="1181880"/>
          </a:xfrm>
        </p:grpSpPr>
        <p:sp>
          <p:nvSpPr>
            <p:cNvPr id="3729" name="CustomShape 24"/>
            <p:cNvSpPr/>
            <p:nvPr/>
          </p:nvSpPr>
          <p:spPr>
            <a:xfrm flipH="1" flipV="1" rot="5400000">
              <a:off x="7349760" y="3418560"/>
              <a:ext cx="1181880" cy="164160"/>
            </a:xfrm>
            <a:custGeom>
              <a:avLst/>
              <a:gdLst/>
              <a:ahLst/>
              <a:rect l="l" t="t" r="r" b="b"/>
              <a:pathLst>
                <a:path w="2835" h="525">
                  <a:moveTo>
                    <a:pt x="0" y="0"/>
                  </a:moveTo>
                  <a:cubicBezTo>
                    <a:pt x="60" y="525"/>
                    <a:pt x="2835" y="495"/>
                    <a:pt x="2835" y="0"/>
                  </a:cubicBezTo>
                </a:path>
              </a:pathLst>
            </a:custGeom>
            <a:noFill/>
            <a:ln w="19050">
              <a:solidFill>
                <a:srgbClr val="000000"/>
              </a:solidFill>
              <a:round/>
              <a:headEnd len="med" type="triangle" w="med"/>
            </a:ln>
          </p:spPr>
          <p:style>
            <a:lnRef idx="0"/>
            <a:fillRef idx="0"/>
            <a:effectRef idx="0"/>
            <a:fontRef idx="minor"/>
          </p:style>
        </p:sp>
        <p:sp>
          <p:nvSpPr>
            <p:cNvPr id="3730" name="CustomShape 25"/>
            <p:cNvSpPr/>
            <p:nvPr/>
          </p:nvSpPr>
          <p:spPr>
            <a:xfrm>
              <a:off x="8018640" y="3200040"/>
              <a:ext cx="2147040" cy="5691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rdt_rcv(rcvpkt)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&amp;&amp; notcorrupt(rcvpkt)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&amp;&amp; isACK(rcvpkt,0)</a:t>
              </a:r>
              <a:r>
                <a:rPr b="0" lang="en-US" sz="1000" spc="-1" strike="noStrike">
                  <a:solidFill>
                    <a:srgbClr val="000000"/>
                  </a:solidFill>
                  <a:latin typeface="Arial"/>
                  <a:ea typeface="ＭＳ Ｐゴシック"/>
                </a:rPr>
                <a:t> </a:t>
              </a:r>
              <a:endParaRPr b="0" lang="en-US" sz="1000" spc="-1" strike="noStrike">
                <a:latin typeface="Arial"/>
              </a:endParaRPr>
            </a:p>
          </p:txBody>
        </p:sp>
        <p:sp>
          <p:nvSpPr>
            <p:cNvPr id="3731" name="Line 26"/>
            <p:cNvSpPr/>
            <p:nvPr/>
          </p:nvSpPr>
          <p:spPr>
            <a:xfrm>
              <a:off x="8134560" y="3911040"/>
              <a:ext cx="1419120" cy="360"/>
            </a:xfrm>
            <a:prstGeom prst="line">
              <a:avLst/>
            </a:prstGeom>
            <a:ln w="28575">
              <a:solidFill>
                <a:srgbClr val="000000"/>
              </a:solidFill>
              <a:round/>
            </a:ln>
          </p:spPr>
          <p:style>
            <a:lnRef idx="0"/>
            <a:fillRef idx="0"/>
            <a:effectRef idx="0"/>
            <a:fontRef idx="minor"/>
          </p:style>
        </p:sp>
        <p:sp>
          <p:nvSpPr>
            <p:cNvPr id="3732" name="CustomShape 27"/>
            <p:cNvSpPr/>
            <p:nvPr/>
          </p:nvSpPr>
          <p:spPr>
            <a:xfrm>
              <a:off x="8039520" y="3892320"/>
              <a:ext cx="1512000" cy="1767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stop_timer</a:t>
              </a:r>
              <a:endParaRPr b="0" lang="en-US" sz="1400" spc="-1" strike="noStrike">
                <a:latin typeface="Arial"/>
              </a:endParaRPr>
            </a:p>
          </p:txBody>
        </p:sp>
      </p:grpSp>
      <p:grpSp>
        <p:nvGrpSpPr>
          <p:cNvPr id="3733" name="Group 28"/>
          <p:cNvGrpSpPr/>
          <p:nvPr/>
        </p:nvGrpSpPr>
        <p:grpSpPr>
          <a:xfrm>
            <a:off x="2638800" y="2958840"/>
            <a:ext cx="1945800" cy="1234800"/>
            <a:chOff x="2638800" y="2958840"/>
            <a:chExt cx="1945800" cy="1234800"/>
          </a:xfrm>
        </p:grpSpPr>
        <p:sp>
          <p:nvSpPr>
            <p:cNvPr id="3734" name="CustomShape 29"/>
            <p:cNvSpPr/>
            <p:nvPr/>
          </p:nvSpPr>
          <p:spPr>
            <a:xfrm flipV="1" rot="16200000">
              <a:off x="3934800" y="3543480"/>
              <a:ext cx="1148040" cy="151200"/>
            </a:xfrm>
            <a:custGeom>
              <a:avLst/>
              <a:gdLst/>
              <a:ahLst/>
              <a:rect l="l" t="t" r="r" b="b"/>
              <a:pathLst>
                <a:path w="2835" h="525">
                  <a:moveTo>
                    <a:pt x="0" y="0"/>
                  </a:moveTo>
                  <a:cubicBezTo>
                    <a:pt x="60" y="525"/>
                    <a:pt x="2835" y="495"/>
                    <a:pt x="2835" y="0"/>
                  </a:cubicBezTo>
                </a:path>
              </a:pathLst>
            </a:custGeom>
            <a:noFill/>
            <a:ln w="19050">
              <a:solidFill>
                <a:srgbClr val="000000"/>
              </a:solidFill>
              <a:round/>
              <a:tailEnd len="med" type="triangle" w="med"/>
            </a:ln>
          </p:spPr>
          <p:style>
            <a:lnRef idx="0"/>
            <a:fillRef idx="0"/>
            <a:effectRef idx="0"/>
            <a:fontRef idx="minor"/>
          </p:style>
        </p:sp>
        <p:sp>
          <p:nvSpPr>
            <p:cNvPr id="3735" name="CustomShape 30"/>
            <p:cNvSpPr/>
            <p:nvPr/>
          </p:nvSpPr>
          <p:spPr>
            <a:xfrm>
              <a:off x="2646720" y="2958840"/>
              <a:ext cx="1910520" cy="5691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rdt_rcv(rcvpkt)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&amp;&amp; notcorrupt(rcvpkt)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&amp;&amp; isACK(rcvpkt,1)</a:t>
              </a:r>
              <a:r>
                <a:rPr b="0" lang="en-US" sz="1000" spc="-1" strike="noStrike">
                  <a:solidFill>
                    <a:srgbClr val="000000"/>
                  </a:solidFill>
                  <a:latin typeface="Arial"/>
                  <a:ea typeface="ＭＳ Ｐゴシック"/>
                </a:rPr>
                <a:t> </a:t>
              </a:r>
              <a:endParaRPr b="0" lang="en-US" sz="1000" spc="-1" strike="noStrike">
                <a:latin typeface="Arial"/>
              </a:endParaRPr>
            </a:p>
          </p:txBody>
        </p:sp>
        <p:sp>
          <p:nvSpPr>
            <p:cNvPr id="3736" name="Line 31"/>
            <p:cNvSpPr/>
            <p:nvPr/>
          </p:nvSpPr>
          <p:spPr>
            <a:xfrm>
              <a:off x="2773440" y="3698280"/>
              <a:ext cx="1517760" cy="360"/>
            </a:xfrm>
            <a:prstGeom prst="line">
              <a:avLst/>
            </a:prstGeom>
            <a:ln w="28575">
              <a:solidFill>
                <a:srgbClr val="000000"/>
              </a:solidFill>
              <a:round/>
            </a:ln>
          </p:spPr>
          <p:style>
            <a:lnRef idx="0"/>
            <a:fillRef idx="0"/>
            <a:effectRef idx="0"/>
            <a:fontRef idx="minor"/>
          </p:style>
        </p:sp>
        <p:sp>
          <p:nvSpPr>
            <p:cNvPr id="3737" name="CustomShape 32"/>
            <p:cNvSpPr/>
            <p:nvPr/>
          </p:nvSpPr>
          <p:spPr>
            <a:xfrm>
              <a:off x="2638800" y="3671640"/>
              <a:ext cx="1512000" cy="3974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stop_timer</a:t>
              </a:r>
              <a:endParaRPr b="0" lang="en-US" sz="1400" spc="-1" strike="noStrike">
                <a:latin typeface="Arial"/>
              </a:endParaRPr>
            </a:p>
          </p:txBody>
        </p:sp>
      </p:grpSp>
      <p:grpSp>
        <p:nvGrpSpPr>
          <p:cNvPr id="3738" name="Group 33"/>
          <p:cNvGrpSpPr/>
          <p:nvPr/>
        </p:nvGrpSpPr>
        <p:grpSpPr>
          <a:xfrm>
            <a:off x="7977600" y="2373120"/>
            <a:ext cx="2445120" cy="738720"/>
            <a:chOff x="7977600" y="2373120"/>
            <a:chExt cx="2445120" cy="738720"/>
          </a:xfrm>
        </p:grpSpPr>
        <p:sp>
          <p:nvSpPr>
            <p:cNvPr id="3739" name="CustomShape 34"/>
            <p:cNvSpPr/>
            <p:nvPr/>
          </p:nvSpPr>
          <p:spPr>
            <a:xfrm>
              <a:off x="8369640" y="2404080"/>
              <a:ext cx="730080" cy="221400"/>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p:style>
        </p:sp>
        <p:sp>
          <p:nvSpPr>
            <p:cNvPr id="3740" name="CustomShape 35"/>
            <p:cNvSpPr/>
            <p:nvPr/>
          </p:nvSpPr>
          <p:spPr>
            <a:xfrm>
              <a:off x="8358120" y="2870640"/>
              <a:ext cx="1035000" cy="221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grpSp>
          <p:nvGrpSpPr>
            <p:cNvPr id="3741" name="Group 36"/>
            <p:cNvGrpSpPr/>
            <p:nvPr/>
          </p:nvGrpSpPr>
          <p:grpSpPr>
            <a:xfrm>
              <a:off x="7977600" y="2373120"/>
              <a:ext cx="2445120" cy="738720"/>
              <a:chOff x="7977600" y="2373120"/>
              <a:chExt cx="2445120" cy="738720"/>
            </a:xfrm>
          </p:grpSpPr>
          <p:sp>
            <p:nvSpPr>
              <p:cNvPr id="3742" name="CustomShape 37"/>
              <p:cNvSpPr/>
              <p:nvPr/>
            </p:nvSpPr>
            <p:spPr>
              <a:xfrm>
                <a:off x="7977600" y="2431800"/>
                <a:ext cx="459360" cy="680040"/>
              </a:xfrm>
              <a:custGeom>
                <a:avLst/>
                <a:gdLst/>
                <a:ahLst/>
                <a:rect l="l" t="t" r="r" b="b"/>
                <a:pathLst>
                  <a:path w="291" h="430">
                    <a:moveTo>
                      <a:pt x="0" y="120"/>
                    </a:moveTo>
                    <a:cubicBezTo>
                      <a:pt x="291" y="0"/>
                      <a:pt x="259" y="430"/>
                      <a:pt x="15" y="255"/>
                    </a:cubicBezTo>
                  </a:path>
                </a:pathLst>
              </a:custGeom>
              <a:noFill/>
              <a:ln w="19050">
                <a:solidFill>
                  <a:srgbClr val="000000"/>
                </a:solidFill>
                <a:round/>
                <a:tailEnd len="med" type="triangle" w="med"/>
              </a:ln>
            </p:spPr>
            <p:style>
              <a:lnRef idx="0"/>
              <a:fillRef idx="0"/>
              <a:effectRef idx="0"/>
              <a:fontRef idx="minor"/>
            </p:style>
          </p:sp>
          <p:sp>
            <p:nvSpPr>
              <p:cNvPr id="3743" name="CustomShape 38"/>
              <p:cNvSpPr/>
              <p:nvPr/>
            </p:nvSpPr>
            <p:spPr>
              <a:xfrm>
                <a:off x="8309160" y="2609640"/>
                <a:ext cx="2113560" cy="4262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udt_send(sndpkt)</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start_timer</a:t>
                </a:r>
                <a:endParaRPr b="0" lang="en-US" sz="1400" spc="-1" strike="noStrike">
                  <a:latin typeface="Arial"/>
                </a:endParaRPr>
              </a:p>
            </p:txBody>
          </p:sp>
          <p:sp>
            <p:nvSpPr>
              <p:cNvPr id="3744" name="CustomShape 39"/>
              <p:cNvSpPr/>
              <p:nvPr/>
            </p:nvSpPr>
            <p:spPr>
              <a:xfrm>
                <a:off x="8331480" y="2373120"/>
                <a:ext cx="1112040" cy="283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timeout</a:t>
                </a:r>
                <a:endParaRPr b="0" lang="en-US" sz="1400" spc="-1" strike="noStrike">
                  <a:latin typeface="Arial"/>
                </a:endParaRPr>
              </a:p>
            </p:txBody>
          </p:sp>
          <p:sp>
            <p:nvSpPr>
              <p:cNvPr id="3745" name="Line 40"/>
              <p:cNvSpPr/>
              <p:nvPr/>
            </p:nvSpPr>
            <p:spPr>
              <a:xfrm>
                <a:off x="8420400" y="2626560"/>
                <a:ext cx="990360" cy="360"/>
              </a:xfrm>
              <a:prstGeom prst="line">
                <a:avLst/>
              </a:prstGeom>
              <a:ln w="28575">
                <a:solidFill>
                  <a:srgbClr val="000000"/>
                </a:solidFill>
                <a:round/>
              </a:ln>
            </p:spPr>
            <p:style>
              <a:lnRef idx="0"/>
              <a:fillRef idx="0"/>
              <a:effectRef idx="0"/>
              <a:fontRef idx="minor"/>
            </p:style>
          </p:sp>
        </p:grpSp>
      </p:grpSp>
      <p:grpSp>
        <p:nvGrpSpPr>
          <p:cNvPr id="3746" name="Group 41"/>
          <p:cNvGrpSpPr/>
          <p:nvPr/>
        </p:nvGrpSpPr>
        <p:grpSpPr>
          <a:xfrm>
            <a:off x="4158000" y="2228400"/>
            <a:ext cx="1186560" cy="848520"/>
            <a:chOff x="4158000" y="2228400"/>
            <a:chExt cx="1186560" cy="848520"/>
          </a:xfrm>
        </p:grpSpPr>
        <p:sp>
          <p:nvSpPr>
            <p:cNvPr id="3747" name="CustomShape 42"/>
            <p:cNvSpPr/>
            <p:nvPr/>
          </p:nvSpPr>
          <p:spPr>
            <a:xfrm>
              <a:off x="4267440" y="2228400"/>
              <a:ext cx="942120" cy="848520"/>
            </a:xfrm>
            <a:prstGeom prst="ellipse">
              <a:avLst/>
            </a:prstGeom>
            <a:solidFill>
              <a:srgbClr val="ffffff"/>
            </a:solidFill>
            <a:ln w="19050">
              <a:solidFill>
                <a:srgbClr val="000000"/>
              </a:solidFill>
              <a:round/>
            </a:ln>
          </p:spPr>
          <p:style>
            <a:lnRef idx="0"/>
            <a:fillRef idx="0"/>
            <a:effectRef idx="0"/>
            <a:fontRef idx="minor"/>
          </p:style>
        </p:sp>
        <p:sp>
          <p:nvSpPr>
            <p:cNvPr id="3748" name="CustomShape 43"/>
            <p:cNvSpPr/>
            <p:nvPr/>
          </p:nvSpPr>
          <p:spPr>
            <a:xfrm>
              <a:off x="4158000" y="2292120"/>
              <a:ext cx="1186560" cy="60696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400" spc="-1" strike="noStrike">
                  <a:solidFill>
                    <a:srgbClr val="000000"/>
                  </a:solidFill>
                  <a:latin typeface="Arial"/>
                  <a:ea typeface="ＭＳ Ｐゴシック"/>
                </a:rPr>
                <a:t>Wait for </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call 0 from above</a:t>
              </a:r>
              <a:endParaRPr b="0" lang="en-US" sz="1400" spc="-1" strike="noStrike">
                <a:latin typeface="Arial"/>
              </a:endParaRPr>
            </a:p>
          </p:txBody>
        </p:sp>
      </p:grpSp>
      <p:grpSp>
        <p:nvGrpSpPr>
          <p:cNvPr id="3749" name="Group 44"/>
          <p:cNvGrpSpPr/>
          <p:nvPr/>
        </p:nvGrpSpPr>
        <p:grpSpPr>
          <a:xfrm>
            <a:off x="4368960" y="4082760"/>
            <a:ext cx="886320" cy="862560"/>
            <a:chOff x="4368960" y="4082760"/>
            <a:chExt cx="886320" cy="862560"/>
          </a:xfrm>
        </p:grpSpPr>
        <p:sp>
          <p:nvSpPr>
            <p:cNvPr id="3750" name="CustomShape 45"/>
            <p:cNvSpPr/>
            <p:nvPr/>
          </p:nvSpPr>
          <p:spPr>
            <a:xfrm>
              <a:off x="4368960" y="4082760"/>
              <a:ext cx="886320" cy="862560"/>
            </a:xfrm>
            <a:prstGeom prst="ellipse">
              <a:avLst/>
            </a:prstGeom>
            <a:solidFill>
              <a:srgbClr val="ffffff"/>
            </a:solidFill>
            <a:ln w="19050">
              <a:solidFill>
                <a:srgbClr val="000000"/>
              </a:solidFill>
              <a:round/>
            </a:ln>
          </p:spPr>
          <p:style>
            <a:lnRef idx="0"/>
            <a:fillRef idx="0"/>
            <a:effectRef idx="0"/>
            <a:fontRef idx="minor"/>
          </p:style>
        </p:sp>
        <p:sp>
          <p:nvSpPr>
            <p:cNvPr id="3751" name="CustomShape 46"/>
            <p:cNvSpPr/>
            <p:nvPr/>
          </p:nvSpPr>
          <p:spPr>
            <a:xfrm>
              <a:off x="4455000" y="4140000"/>
              <a:ext cx="711720" cy="44532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400" spc="-1" strike="noStrike">
                  <a:solidFill>
                    <a:srgbClr val="000000"/>
                  </a:solidFill>
                  <a:latin typeface="Arial"/>
                  <a:ea typeface="ＭＳ Ｐゴシック"/>
                </a:rPr>
                <a:t>Wait for ACK1</a:t>
              </a:r>
              <a:endParaRPr b="0" lang="en-US" sz="1400" spc="-1" strike="noStrike">
                <a:latin typeface="Arial"/>
              </a:endParaRPr>
            </a:p>
          </p:txBody>
        </p:sp>
      </p:grpSp>
      <p:grpSp>
        <p:nvGrpSpPr>
          <p:cNvPr id="3752" name="Group 47"/>
          <p:cNvGrpSpPr/>
          <p:nvPr/>
        </p:nvGrpSpPr>
        <p:grpSpPr>
          <a:xfrm>
            <a:off x="8164800" y="4466880"/>
            <a:ext cx="1758240" cy="888120"/>
            <a:chOff x="8164800" y="4466880"/>
            <a:chExt cx="1758240" cy="888120"/>
          </a:xfrm>
        </p:grpSpPr>
        <p:sp>
          <p:nvSpPr>
            <p:cNvPr id="3753" name="CustomShape 48"/>
            <p:cNvSpPr/>
            <p:nvPr/>
          </p:nvSpPr>
          <p:spPr>
            <a:xfrm>
              <a:off x="8164800" y="4466880"/>
              <a:ext cx="577080" cy="888120"/>
            </a:xfrm>
            <a:custGeom>
              <a:avLst/>
              <a:gdLst/>
              <a:ahLst/>
              <a:rect l="l" t="t" r="r" b="b"/>
              <a:pathLst>
                <a:path w="322" h="483">
                  <a:moveTo>
                    <a:pt x="31" y="120"/>
                  </a:moveTo>
                  <a:cubicBezTo>
                    <a:pt x="322" y="0"/>
                    <a:pt x="64" y="483"/>
                    <a:pt x="0" y="183"/>
                  </a:cubicBezTo>
                </a:path>
              </a:pathLst>
            </a:custGeom>
            <a:noFill/>
            <a:ln w="19050">
              <a:solidFill>
                <a:srgbClr val="000000"/>
              </a:solidFill>
              <a:round/>
              <a:tailEnd len="med" type="triangle" w="med"/>
            </a:ln>
          </p:spPr>
          <p:style>
            <a:lnRef idx="0"/>
            <a:fillRef idx="0"/>
            <a:effectRef idx="0"/>
            <a:fontRef idx="minor"/>
          </p:style>
        </p:sp>
        <p:sp>
          <p:nvSpPr>
            <p:cNvPr id="3754" name="CustomShape 49"/>
            <p:cNvSpPr/>
            <p:nvPr/>
          </p:nvSpPr>
          <p:spPr>
            <a:xfrm>
              <a:off x="8965080" y="4946400"/>
              <a:ext cx="31824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Symbol"/>
                  <a:ea typeface="ＭＳ Ｐゴシック"/>
                </a:rPr>
                <a:t>L</a:t>
              </a:r>
              <a:endParaRPr b="0" lang="en-US" sz="1600" spc="-1" strike="noStrike">
                <a:latin typeface="Arial"/>
              </a:endParaRPr>
            </a:p>
          </p:txBody>
        </p:sp>
        <p:sp>
          <p:nvSpPr>
            <p:cNvPr id="3755" name="CustomShape 50"/>
            <p:cNvSpPr/>
            <p:nvPr/>
          </p:nvSpPr>
          <p:spPr>
            <a:xfrm>
              <a:off x="8496720" y="4696920"/>
              <a:ext cx="1426320" cy="5691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rdt_rcv(rcvpkt)</a:t>
              </a:r>
              <a:endParaRPr b="0" lang="en-US" sz="1400" spc="-1" strike="noStrike">
                <a:latin typeface="Arial"/>
              </a:endParaRPr>
            </a:p>
          </p:txBody>
        </p:sp>
        <p:sp>
          <p:nvSpPr>
            <p:cNvPr id="3756" name="Line 51"/>
            <p:cNvSpPr/>
            <p:nvPr/>
          </p:nvSpPr>
          <p:spPr>
            <a:xfrm>
              <a:off x="8583840" y="4982040"/>
              <a:ext cx="1101600" cy="360"/>
            </a:xfrm>
            <a:prstGeom prst="line">
              <a:avLst/>
            </a:prstGeom>
            <a:ln w="28575">
              <a:solidFill>
                <a:srgbClr val="000000"/>
              </a:solidFill>
              <a:round/>
            </a:ln>
          </p:spPr>
          <p:style>
            <a:lnRef idx="0"/>
            <a:fillRef idx="0"/>
            <a:effectRef idx="0"/>
            <a:fontRef idx="minor"/>
          </p:style>
        </p:sp>
      </p:grpSp>
      <p:grpSp>
        <p:nvGrpSpPr>
          <p:cNvPr id="3757" name="Group 52"/>
          <p:cNvGrpSpPr/>
          <p:nvPr/>
        </p:nvGrpSpPr>
        <p:grpSpPr>
          <a:xfrm>
            <a:off x="7807680" y="1290240"/>
            <a:ext cx="2115000" cy="1142280"/>
            <a:chOff x="7807680" y="1290240"/>
            <a:chExt cx="2115000" cy="1142280"/>
          </a:xfrm>
        </p:grpSpPr>
        <p:sp>
          <p:nvSpPr>
            <p:cNvPr id="3758" name="CustomShape 53"/>
            <p:cNvSpPr/>
            <p:nvPr/>
          </p:nvSpPr>
          <p:spPr>
            <a:xfrm>
              <a:off x="7807680" y="1768320"/>
              <a:ext cx="869040" cy="664200"/>
            </a:xfrm>
            <a:custGeom>
              <a:avLst/>
              <a:gdLst/>
              <a:ahLst/>
              <a:rect l="l" t="t" r="r" b="b"/>
              <a:pathLst>
                <a:path w="549" h="420">
                  <a:moveTo>
                    <a:pt x="0" y="306"/>
                  </a:moveTo>
                  <a:cubicBezTo>
                    <a:pt x="78" y="0"/>
                    <a:pt x="549" y="315"/>
                    <a:pt x="87" y="420"/>
                  </a:cubicBezTo>
                </a:path>
              </a:pathLst>
            </a:custGeom>
            <a:noFill/>
            <a:ln w="19050">
              <a:solidFill>
                <a:srgbClr val="000000"/>
              </a:solidFill>
              <a:round/>
              <a:tailEnd len="med" type="triangle" w="med"/>
            </a:ln>
          </p:spPr>
          <p:style>
            <a:lnRef idx="0"/>
            <a:fillRef idx="0"/>
            <a:effectRef idx="0"/>
            <a:fontRef idx="minor"/>
          </p:style>
        </p:sp>
        <p:sp>
          <p:nvSpPr>
            <p:cNvPr id="3759" name="CustomShape 54"/>
            <p:cNvSpPr/>
            <p:nvPr/>
          </p:nvSpPr>
          <p:spPr>
            <a:xfrm>
              <a:off x="8220240" y="1290240"/>
              <a:ext cx="1702440" cy="5691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rdt_rcv(rcvpkt) &amp;&amp;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corrupt(rcvpkt)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isACK(rcvpkt,1) )</a:t>
              </a:r>
              <a:endParaRPr b="0" lang="en-US" sz="1400" spc="-1" strike="noStrike">
                <a:latin typeface="Arial"/>
              </a:endParaRPr>
            </a:p>
          </p:txBody>
        </p:sp>
        <p:sp>
          <p:nvSpPr>
            <p:cNvPr id="3760" name="Line 55"/>
            <p:cNvSpPr/>
            <p:nvPr/>
          </p:nvSpPr>
          <p:spPr>
            <a:xfrm>
              <a:off x="8429760" y="1991880"/>
              <a:ext cx="1351080" cy="360"/>
            </a:xfrm>
            <a:prstGeom prst="line">
              <a:avLst/>
            </a:prstGeom>
            <a:ln w="28575">
              <a:solidFill>
                <a:srgbClr val="000000"/>
              </a:solidFill>
              <a:round/>
            </a:ln>
          </p:spPr>
          <p:style>
            <a:lnRef idx="0"/>
            <a:fillRef idx="0"/>
            <a:effectRef idx="0"/>
            <a:fontRef idx="minor"/>
          </p:style>
        </p:sp>
        <p:sp>
          <p:nvSpPr>
            <p:cNvPr id="3761" name="CustomShape 56"/>
            <p:cNvSpPr/>
            <p:nvPr/>
          </p:nvSpPr>
          <p:spPr>
            <a:xfrm>
              <a:off x="8868240" y="1941120"/>
              <a:ext cx="31824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Symbol"/>
                  <a:ea typeface="ＭＳ Ｐゴシック"/>
                </a:rPr>
                <a:t>L</a:t>
              </a:r>
              <a:endParaRPr b="0" lang="en-US" sz="1600" spc="-1" strike="noStrike">
                <a:latin typeface="Arial"/>
              </a:endParaRPr>
            </a:p>
          </p:txBody>
        </p:sp>
      </p:grpSp>
      <p:grpSp>
        <p:nvGrpSpPr>
          <p:cNvPr id="3762" name="Group 57"/>
          <p:cNvGrpSpPr/>
          <p:nvPr/>
        </p:nvGrpSpPr>
        <p:grpSpPr>
          <a:xfrm>
            <a:off x="2775240" y="1873440"/>
            <a:ext cx="1544400" cy="888120"/>
            <a:chOff x="2775240" y="1873440"/>
            <a:chExt cx="1544400" cy="888120"/>
          </a:xfrm>
        </p:grpSpPr>
        <p:sp>
          <p:nvSpPr>
            <p:cNvPr id="3763" name="CustomShape 58"/>
            <p:cNvSpPr/>
            <p:nvPr/>
          </p:nvSpPr>
          <p:spPr>
            <a:xfrm>
              <a:off x="2775240" y="1968120"/>
              <a:ext cx="1426320" cy="5691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rdt_rcv(rcvpkt)</a:t>
              </a:r>
              <a:endParaRPr b="0" lang="en-US" sz="1400" spc="-1" strike="noStrike">
                <a:latin typeface="Arial"/>
              </a:endParaRPr>
            </a:p>
          </p:txBody>
        </p:sp>
        <p:sp>
          <p:nvSpPr>
            <p:cNvPr id="3764" name="Line 59"/>
            <p:cNvSpPr/>
            <p:nvPr/>
          </p:nvSpPr>
          <p:spPr>
            <a:xfrm>
              <a:off x="2861640" y="2253600"/>
              <a:ext cx="1102680" cy="360"/>
            </a:xfrm>
            <a:prstGeom prst="line">
              <a:avLst/>
            </a:prstGeom>
            <a:ln w="28575">
              <a:solidFill>
                <a:srgbClr val="000000"/>
              </a:solidFill>
              <a:round/>
            </a:ln>
          </p:spPr>
          <p:style>
            <a:lnRef idx="0"/>
            <a:fillRef idx="0"/>
            <a:effectRef idx="0"/>
            <a:fontRef idx="minor"/>
          </p:style>
        </p:sp>
        <p:sp>
          <p:nvSpPr>
            <p:cNvPr id="3765" name="CustomShape 60"/>
            <p:cNvSpPr/>
            <p:nvPr/>
          </p:nvSpPr>
          <p:spPr>
            <a:xfrm flipH="1" flipV="1">
              <a:off x="3742200" y="1873080"/>
              <a:ext cx="577080" cy="888120"/>
            </a:xfrm>
            <a:custGeom>
              <a:avLst/>
              <a:gdLst/>
              <a:ahLst/>
              <a:rect l="l" t="t" r="r" b="b"/>
              <a:pathLst>
                <a:path w="322" h="483">
                  <a:moveTo>
                    <a:pt x="31" y="120"/>
                  </a:moveTo>
                  <a:cubicBezTo>
                    <a:pt x="322" y="0"/>
                    <a:pt x="64" y="483"/>
                    <a:pt x="0" y="183"/>
                  </a:cubicBezTo>
                </a:path>
              </a:pathLst>
            </a:custGeom>
            <a:noFill/>
            <a:ln w="19050">
              <a:solidFill>
                <a:srgbClr val="000000"/>
              </a:solidFill>
              <a:round/>
              <a:tailEnd len="med" type="triangle" w="med"/>
            </a:ln>
          </p:spPr>
          <p:style>
            <a:lnRef idx="0"/>
            <a:fillRef idx="0"/>
            <a:effectRef idx="0"/>
            <a:fontRef idx="minor"/>
          </p:style>
        </p:sp>
        <p:sp>
          <p:nvSpPr>
            <p:cNvPr id="3766" name="CustomShape 61"/>
            <p:cNvSpPr/>
            <p:nvPr/>
          </p:nvSpPr>
          <p:spPr>
            <a:xfrm>
              <a:off x="3216960" y="2217240"/>
              <a:ext cx="31824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Symbol"/>
                  <a:ea typeface="ＭＳ Ｐゴシック"/>
                </a:rPr>
                <a:t>L</a:t>
              </a:r>
              <a:endParaRPr b="0" lang="en-US" sz="1600" spc="-1" strike="noStrike">
                <a:latin typeface="Arial"/>
              </a:endParaRPr>
            </a:p>
          </p:txBody>
        </p:sp>
      </p:grpSp>
      <p:grpSp>
        <p:nvGrpSpPr>
          <p:cNvPr id="3767" name="Group 62"/>
          <p:cNvGrpSpPr/>
          <p:nvPr/>
        </p:nvGrpSpPr>
        <p:grpSpPr>
          <a:xfrm>
            <a:off x="2367360" y="4307040"/>
            <a:ext cx="1970640" cy="723600"/>
            <a:chOff x="2367360" y="4307040"/>
            <a:chExt cx="1970640" cy="723600"/>
          </a:xfrm>
        </p:grpSpPr>
        <p:sp>
          <p:nvSpPr>
            <p:cNvPr id="3768" name="CustomShape 63"/>
            <p:cNvSpPr/>
            <p:nvPr/>
          </p:nvSpPr>
          <p:spPr>
            <a:xfrm>
              <a:off x="2418480" y="4342680"/>
              <a:ext cx="767160" cy="221400"/>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p:style>
        </p:sp>
        <p:sp>
          <p:nvSpPr>
            <p:cNvPr id="3769" name="CustomShape 64"/>
            <p:cNvSpPr/>
            <p:nvPr/>
          </p:nvSpPr>
          <p:spPr>
            <a:xfrm>
              <a:off x="2418480" y="4809240"/>
              <a:ext cx="906480" cy="221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3770" name="CustomShape 65"/>
            <p:cNvSpPr/>
            <p:nvPr/>
          </p:nvSpPr>
          <p:spPr>
            <a:xfrm>
              <a:off x="3769200" y="4506480"/>
              <a:ext cx="568800" cy="418320"/>
            </a:xfrm>
            <a:custGeom>
              <a:avLst/>
              <a:gdLst/>
              <a:ahLst/>
              <a:rect l="l" t="t" r="r" b="b"/>
              <a:pathLst>
                <a:path w="900" h="662">
                  <a:moveTo>
                    <a:pt x="900" y="360"/>
                  </a:moveTo>
                  <a:cubicBezTo>
                    <a:pt x="171" y="662"/>
                    <a:pt x="0" y="0"/>
                    <a:pt x="825" y="15"/>
                  </a:cubicBezTo>
                </a:path>
              </a:pathLst>
            </a:custGeom>
            <a:noFill/>
            <a:ln w="19050">
              <a:solidFill>
                <a:srgbClr val="000000"/>
              </a:solidFill>
              <a:round/>
              <a:tailEnd len="med" type="triangle" w="med"/>
            </a:ln>
          </p:spPr>
          <p:style>
            <a:lnRef idx="0"/>
            <a:fillRef idx="0"/>
            <a:effectRef idx="0"/>
            <a:fontRef idx="minor"/>
          </p:style>
        </p:sp>
        <p:sp>
          <p:nvSpPr>
            <p:cNvPr id="3771" name="CustomShape 66"/>
            <p:cNvSpPr/>
            <p:nvPr/>
          </p:nvSpPr>
          <p:spPr>
            <a:xfrm>
              <a:off x="2367360" y="4554360"/>
              <a:ext cx="1821600" cy="42624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udt_send(sndpkt)</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start_timer</a:t>
              </a:r>
              <a:endParaRPr b="0" lang="en-US" sz="1400" spc="-1" strike="noStrike">
                <a:latin typeface="Arial"/>
              </a:endParaRPr>
            </a:p>
          </p:txBody>
        </p:sp>
        <p:sp>
          <p:nvSpPr>
            <p:cNvPr id="3772" name="CustomShape 67"/>
            <p:cNvSpPr/>
            <p:nvPr/>
          </p:nvSpPr>
          <p:spPr>
            <a:xfrm>
              <a:off x="2381760" y="4307040"/>
              <a:ext cx="1112040" cy="2833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timeout</a:t>
              </a:r>
              <a:endParaRPr b="0" lang="en-US" sz="1400" spc="-1" strike="noStrike">
                <a:latin typeface="Arial"/>
              </a:endParaRPr>
            </a:p>
          </p:txBody>
        </p:sp>
        <p:sp>
          <p:nvSpPr>
            <p:cNvPr id="3773" name="Line 68"/>
            <p:cNvSpPr/>
            <p:nvPr/>
          </p:nvSpPr>
          <p:spPr>
            <a:xfrm>
              <a:off x="2484360" y="4582080"/>
              <a:ext cx="990720" cy="360"/>
            </a:xfrm>
            <a:prstGeom prst="line">
              <a:avLst/>
            </a:prstGeom>
            <a:ln w="28575">
              <a:solidFill>
                <a:srgbClr val="000000"/>
              </a:solidFill>
              <a:round/>
            </a:ln>
          </p:spPr>
          <p:style>
            <a:lnRef idx="0"/>
            <a:fillRef idx="0"/>
            <a:effectRef idx="0"/>
            <a:fontRef idx="minor"/>
          </p:style>
        </p:sp>
      </p:grpSp>
      <p:grpSp>
        <p:nvGrpSpPr>
          <p:cNvPr id="3774" name="Group 69"/>
          <p:cNvGrpSpPr/>
          <p:nvPr/>
        </p:nvGrpSpPr>
        <p:grpSpPr>
          <a:xfrm>
            <a:off x="3029400" y="4795560"/>
            <a:ext cx="1629360" cy="1425240"/>
            <a:chOff x="3029400" y="4795560"/>
            <a:chExt cx="1629360" cy="1425240"/>
          </a:xfrm>
        </p:grpSpPr>
        <p:sp>
          <p:nvSpPr>
            <p:cNvPr id="3775" name="CustomShape 70"/>
            <p:cNvSpPr/>
            <p:nvPr/>
          </p:nvSpPr>
          <p:spPr>
            <a:xfrm>
              <a:off x="3029400" y="5155920"/>
              <a:ext cx="1620000" cy="5691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000000"/>
                  </a:solidFill>
                  <a:latin typeface="Arial"/>
                  <a:ea typeface="ＭＳ Ｐゴシック"/>
                </a:rPr>
                <a:t>rdt_rcv(rcvpkt) &amp;&amp;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 corrupt(rcvpkt)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isACK(rcvpkt,0) )</a:t>
              </a:r>
              <a:endParaRPr b="0" lang="en-US" sz="1400" spc="-1" strike="noStrike">
                <a:latin typeface="Arial"/>
              </a:endParaRPr>
            </a:p>
          </p:txBody>
        </p:sp>
        <p:sp>
          <p:nvSpPr>
            <p:cNvPr id="3776" name="Line 71"/>
            <p:cNvSpPr/>
            <p:nvPr/>
          </p:nvSpPr>
          <p:spPr>
            <a:xfrm>
              <a:off x="3132360" y="5880960"/>
              <a:ext cx="1253880" cy="360"/>
            </a:xfrm>
            <a:prstGeom prst="line">
              <a:avLst/>
            </a:prstGeom>
            <a:ln w="28575">
              <a:solidFill>
                <a:srgbClr val="000000"/>
              </a:solidFill>
              <a:round/>
            </a:ln>
          </p:spPr>
          <p:style>
            <a:lnRef idx="0"/>
            <a:fillRef idx="0"/>
            <a:effectRef idx="0"/>
            <a:fontRef idx="minor"/>
          </p:style>
        </p:sp>
        <p:sp>
          <p:nvSpPr>
            <p:cNvPr id="3777" name="CustomShape 72"/>
            <p:cNvSpPr/>
            <p:nvPr/>
          </p:nvSpPr>
          <p:spPr>
            <a:xfrm>
              <a:off x="3969000" y="4795560"/>
              <a:ext cx="689760" cy="629280"/>
            </a:xfrm>
            <a:custGeom>
              <a:avLst/>
              <a:gdLst/>
              <a:ahLst/>
              <a:rect l="l" t="t" r="r" b="b"/>
              <a:pathLst>
                <a:path w="436" h="398">
                  <a:moveTo>
                    <a:pt x="436" y="101"/>
                  </a:moveTo>
                  <a:cubicBezTo>
                    <a:pt x="367" y="398"/>
                    <a:pt x="0" y="31"/>
                    <a:pt x="300" y="0"/>
                  </a:cubicBezTo>
                </a:path>
              </a:pathLst>
            </a:custGeom>
            <a:noFill/>
            <a:ln w="19050">
              <a:solidFill>
                <a:srgbClr val="000000"/>
              </a:solidFill>
              <a:round/>
              <a:tailEnd len="med" type="triangle" w="med"/>
            </a:ln>
          </p:spPr>
          <p:style>
            <a:lnRef idx="0"/>
            <a:fillRef idx="0"/>
            <a:effectRef idx="0"/>
            <a:fontRef idx="minor"/>
          </p:style>
        </p:sp>
        <p:sp>
          <p:nvSpPr>
            <p:cNvPr id="3778" name="CustomShape 73"/>
            <p:cNvSpPr/>
            <p:nvPr/>
          </p:nvSpPr>
          <p:spPr>
            <a:xfrm>
              <a:off x="3620160" y="5887800"/>
              <a:ext cx="31824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Symbol"/>
                  <a:ea typeface="ＭＳ Ｐゴシック"/>
                </a:rPr>
                <a:t>L</a:t>
              </a:r>
              <a:endParaRPr b="0" lang="en-US" sz="1600" spc="-1" strike="noStrike">
                <a:latin typeface="Arial"/>
              </a:endParaRPr>
            </a:p>
          </p:txBody>
        </p:sp>
      </p:grpSp>
      <p:sp>
        <p:nvSpPr>
          <p:cNvPr id="3779" name="CustomShape 74"/>
          <p:cNvSpPr/>
          <p:nvPr/>
        </p:nvSpPr>
        <p:spPr>
          <a:xfrm>
            <a:off x="7086600" y="2184480"/>
            <a:ext cx="911880" cy="86544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3780" name="CustomShape 75"/>
          <p:cNvSpPr/>
          <p:nvPr/>
        </p:nvSpPr>
        <p:spPr>
          <a:xfrm>
            <a:off x="7302600" y="4102200"/>
            <a:ext cx="934200" cy="8485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3781" name="CustomShape 76"/>
          <p:cNvSpPr/>
          <p:nvPr/>
        </p:nvSpPr>
        <p:spPr>
          <a:xfrm>
            <a:off x="4356000" y="4070520"/>
            <a:ext cx="911880" cy="8737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3782" name="CustomShape 77"/>
          <p:cNvSpPr/>
          <p:nvPr/>
        </p:nvSpPr>
        <p:spPr>
          <a:xfrm>
            <a:off x="4254480" y="2216160"/>
            <a:ext cx="950040" cy="86868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3783" name="CustomShape 78"/>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BA25C9E5-2D0A-4FA9-9655-A8E7136EC71E}" type="slidenum">
              <a:rPr b="0" lang="en-US" sz="1100" spc="-1" strike="noStrike">
                <a:solidFill>
                  <a:srgbClr val="404040"/>
                </a:solidFill>
                <a:latin typeface="Calibri"/>
                <a:ea typeface="DejaVu Sans"/>
              </a:rPr>
              <a:t>60</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320" dur="indefinite" restart="never" nodeType="tmRoot">
          <p:childTnLst>
            <p:seq>
              <p:cTn id="1321" dur="indefinite" nodeType="mainSeq">
                <p:childTnLst>
                  <p:par>
                    <p:cTn id="1322" fill="hold">
                      <p:stCondLst>
                        <p:cond delay="0"/>
                      </p:stCondLst>
                      <p:childTnLst>
                        <p:par>
                          <p:cTn id="1323" fill="hold">
                            <p:stCondLst>
                              <p:cond delay="0"/>
                            </p:stCondLst>
                            <p:childTnLst>
                              <p:par>
                                <p:cTn id="1324" nodeType="afterEffect" fill="hold" presetClass="entr" presetID="9">
                                  <p:stCondLst>
                                    <p:cond delay="0"/>
                                  </p:stCondLst>
                                  <p:childTnLst>
                                    <p:set>
                                      <p:cBhvr>
                                        <p:cTn id="1325" dur="1" fill="hold">
                                          <p:stCondLst>
                                            <p:cond delay="0"/>
                                          </p:stCondLst>
                                        </p:cTn>
                                        <p:tgtEl>
                                          <p:spTgt spid="3779"/>
                                        </p:tgtEl>
                                        <p:attrNameLst>
                                          <p:attrName>style.visibility</p:attrName>
                                        </p:attrNameLst>
                                      </p:cBhvr>
                                      <p:to>
                                        <p:strVal val="visible"/>
                                      </p:to>
                                    </p:set>
                                    <p:animEffect filter="dissolve" transition="in">
                                      <p:cBhvr additive="repl">
                                        <p:cTn id="1326" dur="500"/>
                                        <p:tgtEl>
                                          <p:spTgt spid="3779"/>
                                        </p:tgtEl>
                                      </p:cBhvr>
                                    </p:animEffect>
                                  </p:childTnLst>
                                </p:cTn>
                              </p:par>
                            </p:childTnLst>
                          </p:cTn>
                        </p:par>
                        <p:par>
                          <p:cTn id="1327" fill="hold">
                            <p:stCondLst>
                              <p:cond delay="500"/>
                            </p:stCondLst>
                            <p:childTnLst>
                              <p:par>
                                <p:cTn id="1328" nodeType="afterEffect" fill="hold" presetClass="entr" presetID="9">
                                  <p:stCondLst>
                                    <p:cond delay="0"/>
                                  </p:stCondLst>
                                  <p:childTnLst>
                                    <p:set>
                                      <p:cBhvr>
                                        <p:cTn id="1329" dur="1" fill="hold">
                                          <p:stCondLst>
                                            <p:cond delay="0"/>
                                          </p:stCondLst>
                                        </p:cTn>
                                        <p:tgtEl>
                                          <p:spTgt spid="3738"/>
                                        </p:tgtEl>
                                        <p:attrNameLst>
                                          <p:attrName>style.visibility</p:attrName>
                                        </p:attrNameLst>
                                      </p:cBhvr>
                                      <p:to>
                                        <p:strVal val="visible"/>
                                      </p:to>
                                    </p:set>
                                    <p:animEffect filter="dissolve" transition="in">
                                      <p:cBhvr additive="repl">
                                        <p:cTn id="1330" dur="500"/>
                                        <p:tgtEl>
                                          <p:spTgt spid="3738"/>
                                        </p:tgtEl>
                                      </p:cBhvr>
                                    </p:animEffect>
                                  </p:childTnLst>
                                </p:cTn>
                              </p:par>
                            </p:childTnLst>
                          </p:cTn>
                        </p:par>
                      </p:childTnLst>
                    </p:cTn>
                  </p:par>
                  <p:par>
                    <p:cTn id="1331" fill="hold">
                      <p:stCondLst>
                        <p:cond delay="indefinite"/>
                      </p:stCondLst>
                      <p:childTnLst>
                        <p:par>
                          <p:cTn id="1332" fill="hold">
                            <p:stCondLst>
                              <p:cond delay="0"/>
                            </p:stCondLst>
                            <p:childTnLst>
                              <p:par>
                                <p:cTn id="1333" nodeType="clickEffect" fill="hold" presetClass="entr" presetID="9">
                                  <p:stCondLst>
                                    <p:cond delay="0"/>
                                  </p:stCondLst>
                                  <p:childTnLst>
                                    <p:set>
                                      <p:cBhvr>
                                        <p:cTn id="1334" dur="1" fill="hold">
                                          <p:stCondLst>
                                            <p:cond delay="0"/>
                                          </p:stCondLst>
                                        </p:cTn>
                                        <p:tgtEl>
                                          <p:spTgt spid="3757"/>
                                        </p:tgtEl>
                                        <p:attrNameLst>
                                          <p:attrName>style.visibility</p:attrName>
                                        </p:attrNameLst>
                                      </p:cBhvr>
                                      <p:to>
                                        <p:strVal val="visible"/>
                                      </p:to>
                                    </p:set>
                                    <p:animEffect filter="dissolve" transition="in">
                                      <p:cBhvr additive="repl">
                                        <p:cTn id="1335" dur="500"/>
                                        <p:tgtEl>
                                          <p:spTgt spid="3757"/>
                                        </p:tgtEl>
                                      </p:cBhvr>
                                    </p:animEffect>
                                  </p:childTnLst>
                                </p:cTn>
                              </p:par>
                            </p:childTnLst>
                          </p:cTn>
                        </p:par>
                      </p:childTnLst>
                    </p:cTn>
                  </p:par>
                  <p:par>
                    <p:cTn id="1336" fill="hold">
                      <p:stCondLst>
                        <p:cond delay="indefinite"/>
                      </p:stCondLst>
                      <p:childTnLst>
                        <p:par>
                          <p:cTn id="1337" fill="hold">
                            <p:stCondLst>
                              <p:cond delay="0"/>
                            </p:stCondLst>
                            <p:childTnLst>
                              <p:par>
                                <p:cTn id="1338" nodeType="clickEffect" fill="hold" presetClass="exit" presetID="9">
                                  <p:stCondLst>
                                    <p:cond delay="0"/>
                                  </p:stCondLst>
                                  <p:childTnLst>
                                    <p:animEffect filter="dissolve" transition="out">
                                      <p:cBhvr additive="repl">
                                        <p:cTn id="1339" dur="500"/>
                                        <p:tgtEl>
                                          <p:spTgt spid="3779"/>
                                        </p:tgtEl>
                                      </p:cBhvr>
                                    </p:animEffect>
                                    <p:set>
                                      <p:cBhvr>
                                        <p:cTn id="1340" dur="1" fill="hold">
                                          <p:stCondLst>
                                            <p:cond delay="499"/>
                                          </p:stCondLst>
                                        </p:cTn>
                                        <p:tgtEl>
                                          <p:spTgt spid="3779"/>
                                        </p:tgtEl>
                                        <p:attrNameLst>
                                          <p:attrName>style.visibility</p:attrName>
                                        </p:attrNameLst>
                                      </p:cBhvr>
                                      <p:to>
                                        <p:strVal val="hidden"/>
                                      </p:to>
                                    </p:set>
                                  </p:childTnLst>
                                </p:cTn>
                              </p:par>
                            </p:childTnLst>
                          </p:cTn>
                        </p:par>
                        <p:par>
                          <p:cTn id="1341" fill="hold">
                            <p:stCondLst>
                              <p:cond delay="500"/>
                            </p:stCondLst>
                            <p:childTnLst>
                              <p:par>
                                <p:cTn id="1342" nodeType="afterEffect" fill="hold" presetClass="entr" presetID="9">
                                  <p:stCondLst>
                                    <p:cond delay="0"/>
                                  </p:stCondLst>
                                  <p:childTnLst>
                                    <p:set>
                                      <p:cBhvr>
                                        <p:cTn id="1343" dur="1" fill="hold">
                                          <p:stCondLst>
                                            <p:cond delay="0"/>
                                          </p:stCondLst>
                                        </p:cTn>
                                        <p:tgtEl>
                                          <p:spTgt spid="3780"/>
                                        </p:tgtEl>
                                        <p:attrNameLst>
                                          <p:attrName>style.visibility</p:attrName>
                                        </p:attrNameLst>
                                      </p:cBhvr>
                                      <p:to>
                                        <p:strVal val="visible"/>
                                      </p:to>
                                    </p:set>
                                    <p:animEffect filter="dissolve" transition="in">
                                      <p:cBhvr additive="repl">
                                        <p:cTn id="1344" dur="500"/>
                                        <p:tgtEl>
                                          <p:spTgt spid="3780"/>
                                        </p:tgtEl>
                                      </p:cBhvr>
                                    </p:animEffect>
                                  </p:childTnLst>
                                </p:cTn>
                              </p:par>
                            </p:childTnLst>
                          </p:cTn>
                        </p:par>
                        <p:par>
                          <p:cTn id="1345" fill="hold">
                            <p:stCondLst>
                              <p:cond delay="1000"/>
                            </p:stCondLst>
                            <p:childTnLst>
                              <p:par>
                                <p:cTn id="1346" nodeType="afterEffect" fill="hold" presetClass="entr" presetID="9">
                                  <p:stCondLst>
                                    <p:cond delay="0"/>
                                  </p:stCondLst>
                                  <p:childTnLst>
                                    <p:set>
                                      <p:cBhvr>
                                        <p:cTn id="1347" dur="1" fill="hold">
                                          <p:stCondLst>
                                            <p:cond delay="0"/>
                                          </p:stCondLst>
                                        </p:cTn>
                                        <p:tgtEl>
                                          <p:spTgt spid="3752"/>
                                        </p:tgtEl>
                                        <p:attrNameLst>
                                          <p:attrName>style.visibility</p:attrName>
                                        </p:attrNameLst>
                                      </p:cBhvr>
                                      <p:to>
                                        <p:strVal val="visible"/>
                                      </p:to>
                                    </p:set>
                                    <p:animEffect filter="dissolve" transition="in">
                                      <p:cBhvr additive="repl">
                                        <p:cTn id="1348" dur="500"/>
                                        <p:tgtEl>
                                          <p:spTgt spid="3752"/>
                                        </p:tgtEl>
                                      </p:cBhvr>
                                    </p:animEffect>
                                  </p:childTnLst>
                                </p:cTn>
                              </p:par>
                            </p:childTnLst>
                          </p:cTn>
                        </p:par>
                      </p:childTnLst>
                    </p:cTn>
                  </p:par>
                  <p:par>
                    <p:cTn id="1349" fill="hold">
                      <p:stCondLst>
                        <p:cond delay="indefinite"/>
                      </p:stCondLst>
                      <p:childTnLst>
                        <p:par>
                          <p:cTn id="1350" fill="hold">
                            <p:stCondLst>
                              <p:cond delay="0"/>
                            </p:stCondLst>
                            <p:childTnLst>
                              <p:par>
                                <p:cTn id="1351" nodeType="clickEffect" fill="hold" presetClass="exit" presetID="9">
                                  <p:stCondLst>
                                    <p:cond delay="0"/>
                                  </p:stCondLst>
                                  <p:childTnLst>
                                    <p:animEffect filter="dissolve" transition="out">
                                      <p:cBhvr additive="repl">
                                        <p:cTn id="1352" dur="500"/>
                                        <p:tgtEl>
                                          <p:spTgt spid="3780"/>
                                        </p:tgtEl>
                                      </p:cBhvr>
                                    </p:animEffect>
                                    <p:set>
                                      <p:cBhvr>
                                        <p:cTn id="1353" dur="1" fill="hold">
                                          <p:stCondLst>
                                            <p:cond delay="499"/>
                                          </p:stCondLst>
                                        </p:cTn>
                                        <p:tgtEl>
                                          <p:spTgt spid="3780"/>
                                        </p:tgtEl>
                                        <p:attrNameLst>
                                          <p:attrName>style.visibility</p:attrName>
                                        </p:attrNameLst>
                                      </p:cBhvr>
                                      <p:to>
                                        <p:strVal val="hidden"/>
                                      </p:to>
                                    </p:set>
                                  </p:childTnLst>
                                </p:cTn>
                              </p:par>
                            </p:childTnLst>
                          </p:cTn>
                        </p:par>
                        <p:par>
                          <p:cTn id="1354" fill="hold">
                            <p:stCondLst>
                              <p:cond delay="500"/>
                            </p:stCondLst>
                            <p:childTnLst>
                              <p:par>
                                <p:cTn id="1355" nodeType="afterEffect" fill="hold" presetClass="entr" presetID="9">
                                  <p:stCondLst>
                                    <p:cond delay="0"/>
                                  </p:stCondLst>
                                  <p:childTnLst>
                                    <p:set>
                                      <p:cBhvr>
                                        <p:cTn id="1356" dur="1" fill="hold">
                                          <p:stCondLst>
                                            <p:cond delay="0"/>
                                          </p:stCondLst>
                                        </p:cTn>
                                        <p:tgtEl>
                                          <p:spTgt spid="3781"/>
                                        </p:tgtEl>
                                        <p:attrNameLst>
                                          <p:attrName>style.visibility</p:attrName>
                                        </p:attrNameLst>
                                      </p:cBhvr>
                                      <p:to>
                                        <p:strVal val="visible"/>
                                      </p:to>
                                    </p:set>
                                    <p:animEffect filter="dissolve" transition="in">
                                      <p:cBhvr additive="repl">
                                        <p:cTn id="1357" dur="500"/>
                                        <p:tgtEl>
                                          <p:spTgt spid="3781"/>
                                        </p:tgtEl>
                                      </p:cBhvr>
                                    </p:animEffect>
                                  </p:childTnLst>
                                </p:cTn>
                              </p:par>
                              <p:par>
                                <p:cTn id="1358" nodeType="withEffect" fill="hold" presetClass="entr" presetID="9">
                                  <p:stCondLst>
                                    <p:cond delay="0"/>
                                  </p:stCondLst>
                                  <p:childTnLst>
                                    <p:set>
                                      <p:cBhvr>
                                        <p:cTn id="1359" dur="1" fill="hold">
                                          <p:stCondLst>
                                            <p:cond delay="0"/>
                                          </p:stCondLst>
                                        </p:cTn>
                                        <p:tgtEl>
                                          <p:spTgt spid="3767"/>
                                        </p:tgtEl>
                                        <p:attrNameLst>
                                          <p:attrName>style.visibility</p:attrName>
                                        </p:attrNameLst>
                                      </p:cBhvr>
                                      <p:to>
                                        <p:strVal val="visible"/>
                                      </p:to>
                                    </p:set>
                                    <p:animEffect filter="dissolve" transition="in">
                                      <p:cBhvr additive="repl">
                                        <p:cTn id="1360" dur="500"/>
                                        <p:tgtEl>
                                          <p:spTgt spid="3767"/>
                                        </p:tgtEl>
                                      </p:cBhvr>
                                    </p:animEffect>
                                  </p:childTnLst>
                                </p:cTn>
                              </p:par>
                            </p:childTnLst>
                          </p:cTn>
                        </p:par>
                      </p:childTnLst>
                    </p:cTn>
                  </p:par>
                  <p:par>
                    <p:cTn id="1361" fill="hold">
                      <p:stCondLst>
                        <p:cond delay="indefinite"/>
                      </p:stCondLst>
                      <p:childTnLst>
                        <p:par>
                          <p:cTn id="1362" fill="hold">
                            <p:stCondLst>
                              <p:cond delay="0"/>
                            </p:stCondLst>
                            <p:childTnLst>
                              <p:par>
                                <p:cTn id="1363" nodeType="clickEffect" fill="hold" presetClass="entr" presetID="9">
                                  <p:stCondLst>
                                    <p:cond delay="0"/>
                                  </p:stCondLst>
                                  <p:childTnLst>
                                    <p:set>
                                      <p:cBhvr>
                                        <p:cTn id="1364" dur="1" fill="hold">
                                          <p:stCondLst>
                                            <p:cond delay="0"/>
                                          </p:stCondLst>
                                        </p:cTn>
                                        <p:tgtEl>
                                          <p:spTgt spid="3774"/>
                                        </p:tgtEl>
                                        <p:attrNameLst>
                                          <p:attrName>style.visibility</p:attrName>
                                        </p:attrNameLst>
                                      </p:cBhvr>
                                      <p:to>
                                        <p:strVal val="visible"/>
                                      </p:to>
                                    </p:set>
                                    <p:animEffect filter="dissolve" transition="in">
                                      <p:cBhvr additive="repl">
                                        <p:cTn id="1365" dur="500"/>
                                        <p:tgtEl>
                                          <p:spTgt spid="3774"/>
                                        </p:tgtEl>
                                      </p:cBhvr>
                                    </p:animEffect>
                                  </p:childTnLst>
                                </p:cTn>
                              </p:par>
                            </p:childTnLst>
                          </p:cTn>
                        </p:par>
                      </p:childTnLst>
                    </p:cTn>
                  </p:par>
                  <p:par>
                    <p:cTn id="1366" fill="hold">
                      <p:stCondLst>
                        <p:cond delay="indefinite"/>
                      </p:stCondLst>
                      <p:childTnLst>
                        <p:par>
                          <p:cTn id="1367" fill="hold">
                            <p:stCondLst>
                              <p:cond delay="0"/>
                            </p:stCondLst>
                            <p:childTnLst>
                              <p:par>
                                <p:cTn id="1368" nodeType="clickEffect" fill="hold" presetClass="exit" presetID="9">
                                  <p:stCondLst>
                                    <p:cond delay="0"/>
                                  </p:stCondLst>
                                  <p:childTnLst>
                                    <p:animEffect filter="dissolve" transition="out">
                                      <p:cBhvr additive="repl">
                                        <p:cTn id="1369" dur="500"/>
                                        <p:tgtEl>
                                          <p:spTgt spid="3781"/>
                                        </p:tgtEl>
                                      </p:cBhvr>
                                    </p:animEffect>
                                    <p:set>
                                      <p:cBhvr>
                                        <p:cTn id="1370" dur="1" fill="hold">
                                          <p:stCondLst>
                                            <p:cond delay="499"/>
                                          </p:stCondLst>
                                        </p:cTn>
                                        <p:tgtEl>
                                          <p:spTgt spid="3781"/>
                                        </p:tgtEl>
                                        <p:attrNameLst>
                                          <p:attrName>style.visibility</p:attrName>
                                        </p:attrNameLst>
                                      </p:cBhvr>
                                      <p:to>
                                        <p:strVal val="hidden"/>
                                      </p:to>
                                    </p:set>
                                  </p:childTnLst>
                                </p:cTn>
                              </p:par>
                              <p:par>
                                <p:cTn id="1371" nodeType="withEffect" fill="hold" presetClass="entr" presetID="9">
                                  <p:stCondLst>
                                    <p:cond delay="0"/>
                                  </p:stCondLst>
                                  <p:childTnLst>
                                    <p:set>
                                      <p:cBhvr>
                                        <p:cTn id="1372" dur="1" fill="hold">
                                          <p:stCondLst>
                                            <p:cond delay="0"/>
                                          </p:stCondLst>
                                        </p:cTn>
                                        <p:tgtEl>
                                          <p:spTgt spid="3782"/>
                                        </p:tgtEl>
                                        <p:attrNameLst>
                                          <p:attrName>style.visibility</p:attrName>
                                        </p:attrNameLst>
                                      </p:cBhvr>
                                      <p:to>
                                        <p:strVal val="visible"/>
                                      </p:to>
                                    </p:set>
                                    <p:animEffect filter="dissolve" transition="in">
                                      <p:cBhvr additive="repl">
                                        <p:cTn id="1373" dur="500"/>
                                        <p:tgtEl>
                                          <p:spTgt spid="3782"/>
                                        </p:tgtEl>
                                      </p:cBhvr>
                                    </p:animEffect>
                                  </p:childTnLst>
                                </p:cTn>
                              </p:par>
                              <p:par>
                                <p:cTn id="1374" nodeType="withEffect" fill="hold" presetClass="entr" presetID="9">
                                  <p:stCondLst>
                                    <p:cond delay="0"/>
                                  </p:stCondLst>
                                  <p:childTnLst>
                                    <p:set>
                                      <p:cBhvr>
                                        <p:cTn id="1375" dur="1" fill="hold">
                                          <p:stCondLst>
                                            <p:cond delay="0"/>
                                          </p:stCondLst>
                                        </p:cTn>
                                        <p:tgtEl>
                                          <p:spTgt spid="3762"/>
                                        </p:tgtEl>
                                        <p:attrNameLst>
                                          <p:attrName>style.visibility</p:attrName>
                                        </p:attrNameLst>
                                      </p:cBhvr>
                                      <p:to>
                                        <p:strVal val="visible"/>
                                      </p:to>
                                    </p:set>
                                    <p:animEffect filter="dissolve" transition="in">
                                      <p:cBhvr additive="repl">
                                        <p:cTn id="1376" dur="500"/>
                                        <p:tgtEl>
                                          <p:spTgt spid="37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4"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rdt3.0 in action</a:t>
            </a:r>
            <a:endParaRPr b="0" lang="en-US" sz="4800" spc="-1" strike="noStrike">
              <a:latin typeface="Arial"/>
            </a:endParaRPr>
          </a:p>
        </p:txBody>
      </p:sp>
      <p:sp>
        <p:nvSpPr>
          <p:cNvPr id="3785" name="CustomShape 2"/>
          <p:cNvSpPr/>
          <p:nvPr/>
        </p:nvSpPr>
        <p:spPr>
          <a:xfrm>
            <a:off x="1304280" y="1512360"/>
            <a:ext cx="105444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2000" spc="-1" strike="noStrike" u="sng">
                <a:solidFill>
                  <a:srgbClr val="000099"/>
                </a:solidFill>
                <a:uFillTx/>
                <a:latin typeface="Tahoma"/>
                <a:ea typeface="ＭＳ Ｐゴシック"/>
              </a:rPr>
              <a:t>sender</a:t>
            </a:r>
            <a:endParaRPr b="0" lang="en-US" sz="2000" spc="-1" strike="noStrike">
              <a:latin typeface="Arial"/>
            </a:endParaRPr>
          </a:p>
        </p:txBody>
      </p:sp>
      <p:sp>
        <p:nvSpPr>
          <p:cNvPr id="3786" name="CustomShape 3"/>
          <p:cNvSpPr/>
          <p:nvPr/>
        </p:nvSpPr>
        <p:spPr>
          <a:xfrm>
            <a:off x="3727800" y="1507680"/>
            <a:ext cx="122220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2000" spc="-1" strike="noStrike" u="sng">
                <a:solidFill>
                  <a:srgbClr val="008000"/>
                </a:solidFill>
                <a:uFillTx/>
                <a:latin typeface="Tahoma"/>
                <a:ea typeface="ＭＳ Ｐゴシック"/>
              </a:rPr>
              <a:t>receiver</a:t>
            </a:r>
            <a:endParaRPr b="0" lang="en-US" sz="2000" spc="-1" strike="noStrike">
              <a:latin typeface="Arial"/>
            </a:endParaRPr>
          </a:p>
        </p:txBody>
      </p:sp>
      <p:sp>
        <p:nvSpPr>
          <p:cNvPr id="3787" name="CustomShape 4"/>
          <p:cNvSpPr/>
          <p:nvPr/>
        </p:nvSpPr>
        <p:spPr>
          <a:xfrm>
            <a:off x="3749400" y="3131640"/>
            <a:ext cx="11138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pkt1</a:t>
            </a:r>
            <a:endParaRPr b="0" lang="en-US" sz="1800" spc="-1" strike="noStrike">
              <a:latin typeface="Arial"/>
            </a:endParaRPr>
          </a:p>
        </p:txBody>
      </p:sp>
      <p:sp>
        <p:nvSpPr>
          <p:cNvPr id="3788" name="CustomShape 5"/>
          <p:cNvSpPr/>
          <p:nvPr/>
        </p:nvSpPr>
        <p:spPr>
          <a:xfrm>
            <a:off x="3755880" y="3987360"/>
            <a:ext cx="11138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pkt0</a:t>
            </a:r>
            <a:endParaRPr b="0" lang="en-US" sz="1800" spc="-1" strike="noStrike">
              <a:latin typeface="Arial"/>
            </a:endParaRPr>
          </a:p>
        </p:txBody>
      </p:sp>
      <p:sp>
        <p:nvSpPr>
          <p:cNvPr id="3789" name="CustomShape 6"/>
          <p:cNvSpPr/>
          <p:nvPr/>
        </p:nvSpPr>
        <p:spPr>
          <a:xfrm>
            <a:off x="3736080" y="2445840"/>
            <a:ext cx="134388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ack0</a:t>
            </a:r>
            <a:endParaRPr b="0" lang="en-US" sz="1800" spc="-1" strike="noStrike">
              <a:latin typeface="Arial"/>
            </a:endParaRPr>
          </a:p>
        </p:txBody>
      </p:sp>
      <p:sp>
        <p:nvSpPr>
          <p:cNvPr id="3790" name="CustomShape 7"/>
          <p:cNvSpPr/>
          <p:nvPr/>
        </p:nvSpPr>
        <p:spPr>
          <a:xfrm>
            <a:off x="3732840" y="3357000"/>
            <a:ext cx="134388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ack1</a:t>
            </a:r>
            <a:endParaRPr b="0" lang="en-US" sz="1800" spc="-1" strike="noStrike">
              <a:latin typeface="Arial"/>
            </a:endParaRPr>
          </a:p>
        </p:txBody>
      </p:sp>
      <p:sp>
        <p:nvSpPr>
          <p:cNvPr id="3791" name="CustomShape 8"/>
          <p:cNvSpPr/>
          <p:nvPr/>
        </p:nvSpPr>
        <p:spPr>
          <a:xfrm>
            <a:off x="3732840" y="4182840"/>
            <a:ext cx="134388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ack0</a:t>
            </a:r>
            <a:endParaRPr b="0" lang="en-US" sz="1800" spc="-1" strike="noStrike">
              <a:latin typeface="Arial"/>
            </a:endParaRPr>
          </a:p>
        </p:txBody>
      </p:sp>
      <p:sp>
        <p:nvSpPr>
          <p:cNvPr id="3792" name="CustomShape 9"/>
          <p:cNvSpPr/>
          <p:nvPr/>
        </p:nvSpPr>
        <p:spPr>
          <a:xfrm>
            <a:off x="1230480" y="2695320"/>
            <a:ext cx="11444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ack0</a:t>
            </a:r>
            <a:endParaRPr b="0" lang="en-US" sz="1800" spc="-1" strike="noStrike">
              <a:latin typeface="Arial"/>
            </a:endParaRPr>
          </a:p>
        </p:txBody>
      </p:sp>
      <p:sp>
        <p:nvSpPr>
          <p:cNvPr id="3793" name="CustomShape 10"/>
          <p:cNvSpPr/>
          <p:nvPr/>
        </p:nvSpPr>
        <p:spPr>
          <a:xfrm>
            <a:off x="1066680" y="3789000"/>
            <a:ext cx="13136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pkt0</a:t>
            </a:r>
            <a:endParaRPr b="0" lang="en-US" sz="1800" spc="-1" strike="noStrike">
              <a:latin typeface="Arial"/>
            </a:endParaRPr>
          </a:p>
        </p:txBody>
      </p:sp>
      <p:sp>
        <p:nvSpPr>
          <p:cNvPr id="3794" name="CustomShape 11"/>
          <p:cNvSpPr/>
          <p:nvPr/>
        </p:nvSpPr>
        <p:spPr>
          <a:xfrm>
            <a:off x="1066680" y="2914200"/>
            <a:ext cx="13136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pkt1</a:t>
            </a:r>
            <a:endParaRPr b="0" lang="en-US" sz="1800" spc="-1" strike="noStrike">
              <a:latin typeface="Arial"/>
            </a:endParaRPr>
          </a:p>
        </p:txBody>
      </p:sp>
      <p:sp>
        <p:nvSpPr>
          <p:cNvPr id="3795" name="CustomShape 12"/>
          <p:cNvSpPr/>
          <p:nvPr/>
        </p:nvSpPr>
        <p:spPr>
          <a:xfrm>
            <a:off x="1219320" y="3549240"/>
            <a:ext cx="11444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ack1</a:t>
            </a:r>
            <a:endParaRPr b="0" lang="en-US" sz="1800" spc="-1" strike="noStrike">
              <a:latin typeface="Arial"/>
            </a:endParaRPr>
          </a:p>
        </p:txBody>
      </p:sp>
      <p:sp>
        <p:nvSpPr>
          <p:cNvPr id="3796" name="CustomShape 13"/>
          <p:cNvSpPr/>
          <p:nvPr/>
        </p:nvSpPr>
        <p:spPr>
          <a:xfrm>
            <a:off x="1055520" y="1952280"/>
            <a:ext cx="13136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pkt0</a:t>
            </a:r>
            <a:endParaRPr b="0" lang="en-US" sz="1800" spc="-1" strike="noStrike">
              <a:latin typeface="Arial"/>
            </a:endParaRPr>
          </a:p>
        </p:txBody>
      </p:sp>
      <p:sp>
        <p:nvSpPr>
          <p:cNvPr id="3797" name="CustomShape 14"/>
          <p:cNvSpPr/>
          <p:nvPr/>
        </p:nvSpPr>
        <p:spPr>
          <a:xfrm>
            <a:off x="3744720" y="2234880"/>
            <a:ext cx="11138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pkt0</a:t>
            </a:r>
            <a:endParaRPr b="0" lang="en-US" sz="1800" spc="-1" strike="noStrike">
              <a:latin typeface="Arial"/>
            </a:endParaRPr>
          </a:p>
        </p:txBody>
      </p:sp>
      <p:grpSp>
        <p:nvGrpSpPr>
          <p:cNvPr id="3798" name="Group 15"/>
          <p:cNvGrpSpPr/>
          <p:nvPr/>
        </p:nvGrpSpPr>
        <p:grpSpPr>
          <a:xfrm>
            <a:off x="2340720" y="2022120"/>
            <a:ext cx="1471680" cy="512640"/>
            <a:chOff x="2340720" y="2022120"/>
            <a:chExt cx="1471680" cy="512640"/>
          </a:xfrm>
        </p:grpSpPr>
        <p:sp>
          <p:nvSpPr>
            <p:cNvPr id="3799" name="Line 16"/>
            <p:cNvSpPr/>
            <p:nvPr/>
          </p:nvSpPr>
          <p:spPr>
            <a:xfrm>
              <a:off x="2340720" y="2177640"/>
              <a:ext cx="1471680" cy="357120"/>
            </a:xfrm>
            <a:prstGeom prst="line">
              <a:avLst/>
            </a:prstGeom>
            <a:ln w="28575">
              <a:solidFill>
                <a:srgbClr val="000099"/>
              </a:solidFill>
              <a:round/>
              <a:tailEnd len="med" type="triangle" w="med"/>
            </a:ln>
          </p:spPr>
          <p:style>
            <a:lnRef idx="0"/>
            <a:fillRef idx="0"/>
            <a:effectRef idx="0"/>
            <a:fontRef idx="minor"/>
          </p:style>
        </p:sp>
        <p:sp>
          <p:nvSpPr>
            <p:cNvPr id="3800" name="CustomShape 17"/>
            <p:cNvSpPr/>
            <p:nvPr/>
          </p:nvSpPr>
          <p:spPr>
            <a:xfrm>
              <a:off x="2739240" y="2022120"/>
              <a:ext cx="5637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99"/>
                  </a:solidFill>
                  <a:latin typeface="Arial"/>
                  <a:ea typeface="ＭＳ Ｐゴシック"/>
                </a:rPr>
                <a:t>pkt0</a:t>
              </a:r>
              <a:endParaRPr b="0" lang="en-US" sz="1600" spc="-1" strike="noStrike">
                <a:latin typeface="Arial"/>
              </a:endParaRPr>
            </a:p>
          </p:txBody>
        </p:sp>
      </p:grpSp>
      <p:grpSp>
        <p:nvGrpSpPr>
          <p:cNvPr id="3801" name="Group 18"/>
          <p:cNvGrpSpPr/>
          <p:nvPr/>
        </p:nvGrpSpPr>
        <p:grpSpPr>
          <a:xfrm>
            <a:off x="2334600" y="3758760"/>
            <a:ext cx="1471680" cy="487080"/>
            <a:chOff x="2334600" y="3758760"/>
            <a:chExt cx="1471680" cy="487080"/>
          </a:xfrm>
        </p:grpSpPr>
        <p:sp>
          <p:nvSpPr>
            <p:cNvPr id="3802" name="Line 19"/>
            <p:cNvSpPr/>
            <p:nvPr/>
          </p:nvSpPr>
          <p:spPr>
            <a:xfrm>
              <a:off x="2334600" y="3888720"/>
              <a:ext cx="1471680" cy="357120"/>
            </a:xfrm>
            <a:prstGeom prst="line">
              <a:avLst/>
            </a:prstGeom>
            <a:ln w="28575">
              <a:solidFill>
                <a:srgbClr val="000099"/>
              </a:solidFill>
              <a:round/>
              <a:tailEnd len="med" type="triangle" w="med"/>
            </a:ln>
          </p:spPr>
          <p:style>
            <a:lnRef idx="0"/>
            <a:fillRef idx="0"/>
            <a:effectRef idx="0"/>
            <a:fontRef idx="minor"/>
          </p:style>
        </p:sp>
        <p:sp>
          <p:nvSpPr>
            <p:cNvPr id="3803" name="CustomShape 20"/>
            <p:cNvSpPr/>
            <p:nvPr/>
          </p:nvSpPr>
          <p:spPr>
            <a:xfrm>
              <a:off x="2734560" y="3758760"/>
              <a:ext cx="5637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99"/>
                  </a:solidFill>
                  <a:latin typeface="Arial"/>
                  <a:ea typeface="ＭＳ Ｐゴシック"/>
                </a:rPr>
                <a:t>pkt0</a:t>
              </a:r>
              <a:endParaRPr b="0" lang="en-US" sz="1600" spc="-1" strike="noStrike">
                <a:latin typeface="Arial"/>
              </a:endParaRPr>
            </a:p>
          </p:txBody>
        </p:sp>
      </p:grpSp>
      <p:grpSp>
        <p:nvGrpSpPr>
          <p:cNvPr id="3804" name="Group 21"/>
          <p:cNvGrpSpPr/>
          <p:nvPr/>
        </p:nvGrpSpPr>
        <p:grpSpPr>
          <a:xfrm>
            <a:off x="2348640" y="2896920"/>
            <a:ext cx="1471680" cy="504360"/>
            <a:chOff x="2348640" y="2896920"/>
            <a:chExt cx="1471680" cy="504360"/>
          </a:xfrm>
        </p:grpSpPr>
        <p:sp>
          <p:nvSpPr>
            <p:cNvPr id="3805" name="Line 22"/>
            <p:cNvSpPr/>
            <p:nvPr/>
          </p:nvSpPr>
          <p:spPr>
            <a:xfrm>
              <a:off x="2348640" y="3044160"/>
              <a:ext cx="1471680" cy="357120"/>
            </a:xfrm>
            <a:prstGeom prst="line">
              <a:avLst/>
            </a:prstGeom>
            <a:ln w="28575">
              <a:solidFill>
                <a:srgbClr val="000099"/>
              </a:solidFill>
              <a:round/>
              <a:tailEnd len="med" type="triangle" w="med"/>
            </a:ln>
          </p:spPr>
          <p:style>
            <a:lnRef idx="0"/>
            <a:fillRef idx="0"/>
            <a:effectRef idx="0"/>
            <a:fontRef idx="minor"/>
          </p:style>
        </p:sp>
        <p:sp>
          <p:nvSpPr>
            <p:cNvPr id="3806" name="CustomShape 23"/>
            <p:cNvSpPr/>
            <p:nvPr/>
          </p:nvSpPr>
          <p:spPr>
            <a:xfrm>
              <a:off x="2729880" y="2896920"/>
              <a:ext cx="5637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99"/>
                  </a:solidFill>
                  <a:latin typeface="Arial"/>
                  <a:ea typeface="ＭＳ Ｐゴシック"/>
                </a:rPr>
                <a:t>pkt1</a:t>
              </a:r>
              <a:endParaRPr b="0" lang="en-US" sz="1600" spc="-1" strike="noStrike">
                <a:latin typeface="Arial"/>
              </a:endParaRPr>
            </a:p>
          </p:txBody>
        </p:sp>
      </p:grpSp>
      <p:grpSp>
        <p:nvGrpSpPr>
          <p:cNvPr id="3807" name="Group 24"/>
          <p:cNvGrpSpPr/>
          <p:nvPr/>
        </p:nvGrpSpPr>
        <p:grpSpPr>
          <a:xfrm>
            <a:off x="2334600" y="3362040"/>
            <a:ext cx="1471680" cy="471240"/>
            <a:chOff x="2334600" y="3362040"/>
            <a:chExt cx="1471680" cy="471240"/>
          </a:xfrm>
        </p:grpSpPr>
        <p:sp>
          <p:nvSpPr>
            <p:cNvPr id="3808" name="Line 25"/>
            <p:cNvSpPr/>
            <p:nvPr/>
          </p:nvSpPr>
          <p:spPr>
            <a:xfrm flipH="1">
              <a:off x="2334600" y="3476160"/>
              <a:ext cx="1471680" cy="357120"/>
            </a:xfrm>
            <a:prstGeom prst="line">
              <a:avLst/>
            </a:prstGeom>
            <a:ln w="28575">
              <a:solidFill>
                <a:srgbClr val="008000"/>
              </a:solidFill>
              <a:round/>
              <a:tailEnd len="med" type="triangle" w="med"/>
            </a:ln>
          </p:spPr>
          <p:style>
            <a:lnRef idx="0"/>
            <a:fillRef idx="0"/>
            <a:effectRef idx="0"/>
            <a:fontRef idx="minor"/>
          </p:style>
        </p:sp>
        <p:sp>
          <p:nvSpPr>
            <p:cNvPr id="3809" name="CustomShape 26"/>
            <p:cNvSpPr/>
            <p:nvPr/>
          </p:nvSpPr>
          <p:spPr>
            <a:xfrm>
              <a:off x="2725920" y="3362040"/>
              <a:ext cx="6094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8000"/>
                  </a:solidFill>
                  <a:latin typeface="Arial"/>
                  <a:ea typeface="ＭＳ Ｐゴシック"/>
                </a:rPr>
                <a:t>ack1</a:t>
              </a:r>
              <a:endParaRPr b="0" lang="en-US" sz="1600" spc="-1" strike="noStrike">
                <a:latin typeface="Arial"/>
              </a:endParaRPr>
            </a:p>
          </p:txBody>
        </p:sp>
      </p:grpSp>
      <p:grpSp>
        <p:nvGrpSpPr>
          <p:cNvPr id="3810" name="Group 27"/>
          <p:cNvGrpSpPr/>
          <p:nvPr/>
        </p:nvGrpSpPr>
        <p:grpSpPr>
          <a:xfrm>
            <a:off x="2326680" y="2522160"/>
            <a:ext cx="1471680" cy="455400"/>
            <a:chOff x="2326680" y="2522160"/>
            <a:chExt cx="1471680" cy="455400"/>
          </a:xfrm>
        </p:grpSpPr>
        <p:sp>
          <p:nvSpPr>
            <p:cNvPr id="3811" name="Line 28"/>
            <p:cNvSpPr/>
            <p:nvPr/>
          </p:nvSpPr>
          <p:spPr>
            <a:xfrm flipH="1">
              <a:off x="2326680" y="2620440"/>
              <a:ext cx="1471680" cy="357120"/>
            </a:xfrm>
            <a:prstGeom prst="line">
              <a:avLst/>
            </a:prstGeom>
            <a:ln w="28575">
              <a:solidFill>
                <a:srgbClr val="008000"/>
              </a:solidFill>
              <a:round/>
              <a:tailEnd len="med" type="triangle" w="med"/>
            </a:ln>
          </p:spPr>
          <p:style>
            <a:lnRef idx="0"/>
            <a:fillRef idx="0"/>
            <a:effectRef idx="0"/>
            <a:fontRef idx="minor"/>
          </p:style>
        </p:sp>
        <p:sp>
          <p:nvSpPr>
            <p:cNvPr id="3812" name="CustomShape 29"/>
            <p:cNvSpPr/>
            <p:nvPr/>
          </p:nvSpPr>
          <p:spPr>
            <a:xfrm>
              <a:off x="2720520" y="2522160"/>
              <a:ext cx="610200" cy="3330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600" spc="-1" strike="noStrike">
                  <a:solidFill>
                    <a:srgbClr val="008000"/>
                  </a:solidFill>
                  <a:latin typeface="Arial"/>
                  <a:ea typeface="ＭＳ Ｐゴシック"/>
                </a:rPr>
                <a:t>ack0</a:t>
              </a:r>
              <a:endParaRPr b="0" lang="en-US" sz="1600" spc="-1" strike="noStrike">
                <a:latin typeface="Arial"/>
              </a:endParaRPr>
            </a:p>
          </p:txBody>
        </p:sp>
      </p:grpSp>
      <p:grpSp>
        <p:nvGrpSpPr>
          <p:cNvPr id="3813" name="Group 30"/>
          <p:cNvGrpSpPr/>
          <p:nvPr/>
        </p:nvGrpSpPr>
        <p:grpSpPr>
          <a:xfrm>
            <a:off x="2320200" y="4214520"/>
            <a:ext cx="1471680" cy="461520"/>
            <a:chOff x="2320200" y="4214520"/>
            <a:chExt cx="1471680" cy="461520"/>
          </a:xfrm>
        </p:grpSpPr>
        <p:sp>
          <p:nvSpPr>
            <p:cNvPr id="3814" name="Line 31"/>
            <p:cNvSpPr/>
            <p:nvPr/>
          </p:nvSpPr>
          <p:spPr>
            <a:xfrm flipH="1">
              <a:off x="2320200" y="4318920"/>
              <a:ext cx="1471680" cy="357120"/>
            </a:xfrm>
            <a:prstGeom prst="line">
              <a:avLst/>
            </a:prstGeom>
            <a:ln w="28575">
              <a:solidFill>
                <a:srgbClr val="008000"/>
              </a:solidFill>
              <a:round/>
              <a:tailEnd len="med" type="triangle" w="med"/>
            </a:ln>
          </p:spPr>
          <p:style>
            <a:lnRef idx="0"/>
            <a:fillRef idx="0"/>
            <a:effectRef idx="0"/>
            <a:fontRef idx="minor"/>
          </p:style>
        </p:sp>
        <p:sp>
          <p:nvSpPr>
            <p:cNvPr id="3815" name="CustomShape 32"/>
            <p:cNvSpPr/>
            <p:nvPr/>
          </p:nvSpPr>
          <p:spPr>
            <a:xfrm>
              <a:off x="2716560" y="4214520"/>
              <a:ext cx="6094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8000"/>
                  </a:solidFill>
                  <a:latin typeface="Arial"/>
                  <a:ea typeface="ＭＳ Ｐゴシック"/>
                </a:rPr>
                <a:t>ack0</a:t>
              </a:r>
              <a:endParaRPr b="0" lang="en-US" sz="1600" spc="-1" strike="noStrike">
                <a:latin typeface="Arial"/>
              </a:endParaRPr>
            </a:p>
          </p:txBody>
        </p:sp>
      </p:grpSp>
      <p:sp>
        <p:nvSpPr>
          <p:cNvPr id="3816" name="CustomShape 33"/>
          <p:cNvSpPr/>
          <p:nvPr/>
        </p:nvSpPr>
        <p:spPr>
          <a:xfrm>
            <a:off x="2567880" y="5293800"/>
            <a:ext cx="13730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(a) no loss</a:t>
            </a:r>
            <a:endParaRPr b="0" lang="en-US" sz="1800" spc="-1" strike="noStrike">
              <a:latin typeface="Arial"/>
            </a:endParaRPr>
          </a:p>
        </p:txBody>
      </p:sp>
      <p:sp>
        <p:nvSpPr>
          <p:cNvPr id="3817" name="CustomShape 34"/>
          <p:cNvSpPr/>
          <p:nvPr/>
        </p:nvSpPr>
        <p:spPr>
          <a:xfrm>
            <a:off x="7021080" y="1461600"/>
            <a:ext cx="105444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2000" spc="-1" strike="noStrike" u="sng">
                <a:solidFill>
                  <a:srgbClr val="000099"/>
                </a:solidFill>
                <a:uFillTx/>
                <a:latin typeface="Tahoma"/>
                <a:ea typeface="ＭＳ Ｐゴシック"/>
              </a:rPr>
              <a:t>sender</a:t>
            </a:r>
            <a:endParaRPr b="0" lang="en-US" sz="2000" spc="-1" strike="noStrike">
              <a:latin typeface="Arial"/>
            </a:endParaRPr>
          </a:p>
        </p:txBody>
      </p:sp>
      <p:sp>
        <p:nvSpPr>
          <p:cNvPr id="3818" name="CustomShape 35"/>
          <p:cNvSpPr/>
          <p:nvPr/>
        </p:nvSpPr>
        <p:spPr>
          <a:xfrm>
            <a:off x="9444600" y="1456920"/>
            <a:ext cx="122220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2000" spc="-1" strike="noStrike" u="sng">
                <a:solidFill>
                  <a:srgbClr val="008000"/>
                </a:solidFill>
                <a:uFillTx/>
                <a:latin typeface="Tahoma"/>
                <a:ea typeface="ＭＳ Ｐゴシック"/>
              </a:rPr>
              <a:t>receiver</a:t>
            </a:r>
            <a:endParaRPr b="0" lang="en-US" sz="2000" spc="-1" strike="noStrike">
              <a:latin typeface="Arial"/>
            </a:endParaRPr>
          </a:p>
        </p:txBody>
      </p:sp>
      <p:sp>
        <p:nvSpPr>
          <p:cNvPr id="3819" name="CustomShape 36"/>
          <p:cNvSpPr/>
          <p:nvPr/>
        </p:nvSpPr>
        <p:spPr>
          <a:xfrm>
            <a:off x="9464760" y="4373280"/>
            <a:ext cx="11138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pkt1</a:t>
            </a:r>
            <a:endParaRPr b="0" lang="en-US" sz="1800" spc="-1" strike="noStrike">
              <a:latin typeface="Arial"/>
            </a:endParaRPr>
          </a:p>
        </p:txBody>
      </p:sp>
      <p:sp>
        <p:nvSpPr>
          <p:cNvPr id="3820" name="CustomShape 37"/>
          <p:cNvSpPr/>
          <p:nvPr/>
        </p:nvSpPr>
        <p:spPr>
          <a:xfrm>
            <a:off x="9472680" y="5214600"/>
            <a:ext cx="11138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pkt0</a:t>
            </a:r>
            <a:endParaRPr b="0" lang="en-US" sz="1800" spc="-1" strike="noStrike">
              <a:latin typeface="Arial"/>
            </a:endParaRPr>
          </a:p>
        </p:txBody>
      </p:sp>
      <p:sp>
        <p:nvSpPr>
          <p:cNvPr id="3821" name="CustomShape 38"/>
          <p:cNvSpPr/>
          <p:nvPr/>
        </p:nvSpPr>
        <p:spPr>
          <a:xfrm>
            <a:off x="9452880" y="2395080"/>
            <a:ext cx="134388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ack0</a:t>
            </a:r>
            <a:endParaRPr b="0" lang="en-US" sz="1800" spc="-1" strike="noStrike">
              <a:latin typeface="Arial"/>
            </a:endParaRPr>
          </a:p>
        </p:txBody>
      </p:sp>
      <p:sp>
        <p:nvSpPr>
          <p:cNvPr id="3822" name="CustomShape 39"/>
          <p:cNvSpPr/>
          <p:nvPr/>
        </p:nvSpPr>
        <p:spPr>
          <a:xfrm>
            <a:off x="9449640" y="4584240"/>
            <a:ext cx="134388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ack1</a:t>
            </a:r>
            <a:endParaRPr b="0" lang="en-US" sz="1800" spc="-1" strike="noStrike">
              <a:latin typeface="Arial"/>
            </a:endParaRPr>
          </a:p>
        </p:txBody>
      </p:sp>
      <p:sp>
        <p:nvSpPr>
          <p:cNvPr id="3823" name="CustomShape 40"/>
          <p:cNvSpPr/>
          <p:nvPr/>
        </p:nvSpPr>
        <p:spPr>
          <a:xfrm>
            <a:off x="9449640" y="5409720"/>
            <a:ext cx="134388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ack0</a:t>
            </a:r>
            <a:endParaRPr b="0" lang="en-US" sz="1800" spc="-1" strike="noStrike">
              <a:latin typeface="Arial"/>
            </a:endParaRPr>
          </a:p>
        </p:txBody>
      </p:sp>
      <p:sp>
        <p:nvSpPr>
          <p:cNvPr id="3824" name="CustomShape 41"/>
          <p:cNvSpPr/>
          <p:nvPr/>
        </p:nvSpPr>
        <p:spPr>
          <a:xfrm>
            <a:off x="6947280" y="2644200"/>
            <a:ext cx="11444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ack0</a:t>
            </a:r>
            <a:endParaRPr b="0" lang="en-US" sz="1800" spc="-1" strike="noStrike">
              <a:latin typeface="Arial"/>
            </a:endParaRPr>
          </a:p>
        </p:txBody>
      </p:sp>
      <p:sp>
        <p:nvSpPr>
          <p:cNvPr id="3825" name="CustomShape 42"/>
          <p:cNvSpPr/>
          <p:nvPr/>
        </p:nvSpPr>
        <p:spPr>
          <a:xfrm>
            <a:off x="6783480" y="5016240"/>
            <a:ext cx="13136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pkt0</a:t>
            </a:r>
            <a:endParaRPr b="0" lang="en-US" sz="1800" spc="-1" strike="noStrike">
              <a:latin typeface="Arial"/>
            </a:endParaRPr>
          </a:p>
        </p:txBody>
      </p:sp>
      <p:sp>
        <p:nvSpPr>
          <p:cNvPr id="3826" name="CustomShape 43"/>
          <p:cNvSpPr/>
          <p:nvPr/>
        </p:nvSpPr>
        <p:spPr>
          <a:xfrm>
            <a:off x="6783480" y="2863440"/>
            <a:ext cx="13136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pkt1</a:t>
            </a:r>
            <a:endParaRPr b="0" lang="en-US" sz="1800" spc="-1" strike="noStrike">
              <a:latin typeface="Arial"/>
            </a:endParaRPr>
          </a:p>
        </p:txBody>
      </p:sp>
      <p:sp>
        <p:nvSpPr>
          <p:cNvPr id="3827" name="CustomShape 44"/>
          <p:cNvSpPr/>
          <p:nvPr/>
        </p:nvSpPr>
        <p:spPr>
          <a:xfrm>
            <a:off x="6936120" y="4776480"/>
            <a:ext cx="11444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ack1</a:t>
            </a:r>
            <a:endParaRPr b="0" lang="en-US" sz="1800" spc="-1" strike="noStrike">
              <a:latin typeface="Arial"/>
            </a:endParaRPr>
          </a:p>
        </p:txBody>
      </p:sp>
      <p:sp>
        <p:nvSpPr>
          <p:cNvPr id="3828" name="CustomShape 45"/>
          <p:cNvSpPr/>
          <p:nvPr/>
        </p:nvSpPr>
        <p:spPr>
          <a:xfrm>
            <a:off x="6772320" y="1901520"/>
            <a:ext cx="13136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pkt0</a:t>
            </a:r>
            <a:endParaRPr b="0" lang="en-US" sz="1800" spc="-1" strike="noStrike">
              <a:latin typeface="Arial"/>
            </a:endParaRPr>
          </a:p>
        </p:txBody>
      </p:sp>
      <p:sp>
        <p:nvSpPr>
          <p:cNvPr id="3829" name="CustomShape 46"/>
          <p:cNvSpPr/>
          <p:nvPr/>
        </p:nvSpPr>
        <p:spPr>
          <a:xfrm>
            <a:off x="9461520" y="2184120"/>
            <a:ext cx="11138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pkt0</a:t>
            </a:r>
            <a:endParaRPr b="0" lang="en-US" sz="1800" spc="-1" strike="noStrike">
              <a:latin typeface="Arial"/>
            </a:endParaRPr>
          </a:p>
        </p:txBody>
      </p:sp>
      <p:grpSp>
        <p:nvGrpSpPr>
          <p:cNvPr id="3830" name="Group 47"/>
          <p:cNvGrpSpPr/>
          <p:nvPr/>
        </p:nvGrpSpPr>
        <p:grpSpPr>
          <a:xfrm>
            <a:off x="8057520" y="1971360"/>
            <a:ext cx="1471680" cy="512640"/>
            <a:chOff x="8057520" y="1971360"/>
            <a:chExt cx="1471680" cy="512640"/>
          </a:xfrm>
        </p:grpSpPr>
        <p:sp>
          <p:nvSpPr>
            <p:cNvPr id="3831" name="Line 48"/>
            <p:cNvSpPr/>
            <p:nvPr/>
          </p:nvSpPr>
          <p:spPr>
            <a:xfrm>
              <a:off x="8057520" y="2126520"/>
              <a:ext cx="1471680" cy="357480"/>
            </a:xfrm>
            <a:prstGeom prst="line">
              <a:avLst/>
            </a:prstGeom>
            <a:ln w="28575">
              <a:solidFill>
                <a:srgbClr val="000099"/>
              </a:solidFill>
              <a:round/>
              <a:tailEnd len="med" type="triangle" w="med"/>
            </a:ln>
          </p:spPr>
          <p:style>
            <a:lnRef idx="0"/>
            <a:fillRef idx="0"/>
            <a:effectRef idx="0"/>
            <a:fontRef idx="minor"/>
          </p:style>
        </p:sp>
        <p:sp>
          <p:nvSpPr>
            <p:cNvPr id="3832" name="CustomShape 49"/>
            <p:cNvSpPr/>
            <p:nvPr/>
          </p:nvSpPr>
          <p:spPr>
            <a:xfrm>
              <a:off x="8456040" y="1971360"/>
              <a:ext cx="5637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99"/>
                  </a:solidFill>
                  <a:latin typeface="Arial"/>
                  <a:ea typeface="ＭＳ Ｐゴシック"/>
                </a:rPr>
                <a:t>pkt0</a:t>
              </a:r>
              <a:endParaRPr b="0" lang="en-US" sz="1600" spc="-1" strike="noStrike">
                <a:latin typeface="Arial"/>
              </a:endParaRPr>
            </a:p>
          </p:txBody>
        </p:sp>
      </p:grpSp>
      <p:grpSp>
        <p:nvGrpSpPr>
          <p:cNvPr id="3833" name="Group 50"/>
          <p:cNvGrpSpPr/>
          <p:nvPr/>
        </p:nvGrpSpPr>
        <p:grpSpPr>
          <a:xfrm>
            <a:off x="8051400" y="4986000"/>
            <a:ext cx="1471680" cy="487080"/>
            <a:chOff x="8051400" y="4986000"/>
            <a:chExt cx="1471680" cy="487080"/>
          </a:xfrm>
        </p:grpSpPr>
        <p:sp>
          <p:nvSpPr>
            <p:cNvPr id="3834" name="Line 51"/>
            <p:cNvSpPr/>
            <p:nvPr/>
          </p:nvSpPr>
          <p:spPr>
            <a:xfrm>
              <a:off x="8051400" y="5115960"/>
              <a:ext cx="1471680" cy="357120"/>
            </a:xfrm>
            <a:prstGeom prst="line">
              <a:avLst/>
            </a:prstGeom>
            <a:ln w="28575">
              <a:solidFill>
                <a:srgbClr val="000099"/>
              </a:solidFill>
              <a:round/>
              <a:tailEnd len="med" type="triangle" w="med"/>
            </a:ln>
          </p:spPr>
          <p:style>
            <a:lnRef idx="0"/>
            <a:fillRef idx="0"/>
            <a:effectRef idx="0"/>
            <a:fontRef idx="minor"/>
          </p:style>
        </p:sp>
        <p:sp>
          <p:nvSpPr>
            <p:cNvPr id="3835" name="CustomShape 52"/>
            <p:cNvSpPr/>
            <p:nvPr/>
          </p:nvSpPr>
          <p:spPr>
            <a:xfrm>
              <a:off x="8451360" y="4986000"/>
              <a:ext cx="5637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99"/>
                  </a:solidFill>
                  <a:latin typeface="Arial"/>
                  <a:ea typeface="ＭＳ Ｐゴシック"/>
                </a:rPr>
                <a:t>pkt0</a:t>
              </a:r>
              <a:endParaRPr b="0" lang="en-US" sz="1600" spc="-1" strike="noStrike">
                <a:latin typeface="Arial"/>
              </a:endParaRPr>
            </a:p>
          </p:txBody>
        </p:sp>
      </p:grpSp>
      <p:grpSp>
        <p:nvGrpSpPr>
          <p:cNvPr id="3836" name="Group 53"/>
          <p:cNvGrpSpPr/>
          <p:nvPr/>
        </p:nvGrpSpPr>
        <p:grpSpPr>
          <a:xfrm>
            <a:off x="8051400" y="4588920"/>
            <a:ext cx="1471680" cy="471600"/>
            <a:chOff x="8051400" y="4588920"/>
            <a:chExt cx="1471680" cy="471600"/>
          </a:xfrm>
        </p:grpSpPr>
        <p:sp>
          <p:nvSpPr>
            <p:cNvPr id="3837" name="Line 54"/>
            <p:cNvSpPr/>
            <p:nvPr/>
          </p:nvSpPr>
          <p:spPr>
            <a:xfrm flipH="1">
              <a:off x="8051400" y="4703040"/>
              <a:ext cx="1471680" cy="357480"/>
            </a:xfrm>
            <a:prstGeom prst="line">
              <a:avLst/>
            </a:prstGeom>
            <a:ln w="28575">
              <a:solidFill>
                <a:srgbClr val="008000"/>
              </a:solidFill>
              <a:round/>
              <a:tailEnd len="med" type="triangle" w="med"/>
            </a:ln>
          </p:spPr>
          <p:style>
            <a:lnRef idx="0"/>
            <a:fillRef idx="0"/>
            <a:effectRef idx="0"/>
            <a:fontRef idx="minor"/>
          </p:style>
        </p:sp>
        <p:sp>
          <p:nvSpPr>
            <p:cNvPr id="3838" name="CustomShape 55"/>
            <p:cNvSpPr/>
            <p:nvPr/>
          </p:nvSpPr>
          <p:spPr>
            <a:xfrm>
              <a:off x="8442720" y="4588920"/>
              <a:ext cx="6094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8000"/>
                  </a:solidFill>
                  <a:latin typeface="Arial"/>
                  <a:ea typeface="ＭＳ Ｐゴシック"/>
                </a:rPr>
                <a:t>ack1</a:t>
              </a:r>
              <a:endParaRPr b="0" lang="en-US" sz="1600" spc="-1" strike="noStrike">
                <a:latin typeface="Arial"/>
              </a:endParaRPr>
            </a:p>
          </p:txBody>
        </p:sp>
      </p:grpSp>
      <p:grpSp>
        <p:nvGrpSpPr>
          <p:cNvPr id="3839" name="Group 56"/>
          <p:cNvGrpSpPr/>
          <p:nvPr/>
        </p:nvGrpSpPr>
        <p:grpSpPr>
          <a:xfrm>
            <a:off x="8043480" y="2471400"/>
            <a:ext cx="1471680" cy="455400"/>
            <a:chOff x="8043480" y="2471400"/>
            <a:chExt cx="1471680" cy="455400"/>
          </a:xfrm>
        </p:grpSpPr>
        <p:sp>
          <p:nvSpPr>
            <p:cNvPr id="3840" name="Line 57"/>
            <p:cNvSpPr/>
            <p:nvPr/>
          </p:nvSpPr>
          <p:spPr>
            <a:xfrm flipH="1">
              <a:off x="8043480" y="2569680"/>
              <a:ext cx="1471680" cy="357120"/>
            </a:xfrm>
            <a:prstGeom prst="line">
              <a:avLst/>
            </a:prstGeom>
            <a:ln w="28575">
              <a:solidFill>
                <a:srgbClr val="008000"/>
              </a:solidFill>
              <a:round/>
              <a:tailEnd len="med" type="triangle" w="med"/>
            </a:ln>
          </p:spPr>
          <p:style>
            <a:lnRef idx="0"/>
            <a:fillRef idx="0"/>
            <a:effectRef idx="0"/>
            <a:fontRef idx="minor"/>
          </p:style>
        </p:sp>
        <p:sp>
          <p:nvSpPr>
            <p:cNvPr id="3841" name="CustomShape 58"/>
            <p:cNvSpPr/>
            <p:nvPr/>
          </p:nvSpPr>
          <p:spPr>
            <a:xfrm>
              <a:off x="8438040" y="2471400"/>
              <a:ext cx="6094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8000"/>
                  </a:solidFill>
                  <a:latin typeface="Arial"/>
                  <a:ea typeface="ＭＳ Ｐゴシック"/>
                </a:rPr>
                <a:t>ack0</a:t>
              </a:r>
              <a:endParaRPr b="0" lang="en-US" sz="1600" spc="-1" strike="noStrike">
                <a:latin typeface="Arial"/>
              </a:endParaRPr>
            </a:p>
          </p:txBody>
        </p:sp>
      </p:grpSp>
      <p:grpSp>
        <p:nvGrpSpPr>
          <p:cNvPr id="3842" name="Group 59"/>
          <p:cNvGrpSpPr/>
          <p:nvPr/>
        </p:nvGrpSpPr>
        <p:grpSpPr>
          <a:xfrm>
            <a:off x="8037000" y="5436720"/>
            <a:ext cx="1471680" cy="466560"/>
            <a:chOff x="8037000" y="5436720"/>
            <a:chExt cx="1471680" cy="466560"/>
          </a:xfrm>
        </p:grpSpPr>
        <p:sp>
          <p:nvSpPr>
            <p:cNvPr id="3843" name="Line 60"/>
            <p:cNvSpPr/>
            <p:nvPr/>
          </p:nvSpPr>
          <p:spPr>
            <a:xfrm flipH="1">
              <a:off x="8037000" y="5546160"/>
              <a:ext cx="1471680" cy="357120"/>
            </a:xfrm>
            <a:prstGeom prst="line">
              <a:avLst/>
            </a:prstGeom>
            <a:ln w="28575">
              <a:solidFill>
                <a:srgbClr val="008000"/>
              </a:solidFill>
              <a:round/>
              <a:tailEnd len="med" type="triangle" w="med"/>
            </a:ln>
          </p:spPr>
          <p:style>
            <a:lnRef idx="0"/>
            <a:fillRef idx="0"/>
            <a:effectRef idx="0"/>
            <a:fontRef idx="minor"/>
          </p:style>
        </p:sp>
        <p:sp>
          <p:nvSpPr>
            <p:cNvPr id="3844" name="CustomShape 61"/>
            <p:cNvSpPr/>
            <p:nvPr/>
          </p:nvSpPr>
          <p:spPr>
            <a:xfrm>
              <a:off x="8407440" y="5436720"/>
              <a:ext cx="6627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8000"/>
                  </a:solidFill>
                  <a:latin typeface="Tahoma"/>
                  <a:ea typeface="ＭＳ Ｐゴシック"/>
                </a:rPr>
                <a:t>ack0</a:t>
              </a:r>
              <a:endParaRPr b="0" lang="en-US" sz="1600" spc="-1" strike="noStrike">
                <a:latin typeface="Arial"/>
              </a:endParaRPr>
            </a:p>
          </p:txBody>
        </p:sp>
      </p:grpSp>
      <p:sp>
        <p:nvSpPr>
          <p:cNvPr id="3845" name="CustomShape 62"/>
          <p:cNvSpPr/>
          <p:nvPr/>
        </p:nvSpPr>
        <p:spPr>
          <a:xfrm>
            <a:off x="8037720" y="6207480"/>
            <a:ext cx="185760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(b) packet loss</a:t>
            </a:r>
            <a:endParaRPr b="0" lang="en-US" sz="1800" spc="-1" strike="noStrike">
              <a:latin typeface="Arial"/>
            </a:endParaRPr>
          </a:p>
        </p:txBody>
      </p:sp>
      <p:grpSp>
        <p:nvGrpSpPr>
          <p:cNvPr id="3846" name="Group 63"/>
          <p:cNvGrpSpPr/>
          <p:nvPr/>
        </p:nvGrpSpPr>
        <p:grpSpPr>
          <a:xfrm>
            <a:off x="8065440" y="2846160"/>
            <a:ext cx="1181520" cy="734400"/>
            <a:chOff x="8065440" y="2846160"/>
            <a:chExt cx="1181520" cy="734400"/>
          </a:xfrm>
        </p:grpSpPr>
        <p:sp>
          <p:nvSpPr>
            <p:cNvPr id="3847" name="Line 64"/>
            <p:cNvSpPr/>
            <p:nvPr/>
          </p:nvSpPr>
          <p:spPr>
            <a:xfrm>
              <a:off x="8065440" y="2993400"/>
              <a:ext cx="870120" cy="235080"/>
            </a:xfrm>
            <a:prstGeom prst="line">
              <a:avLst/>
            </a:prstGeom>
            <a:ln w="28575">
              <a:solidFill>
                <a:srgbClr val="000099"/>
              </a:solidFill>
              <a:round/>
              <a:tailEnd len="med" type="triangle" w="med"/>
            </a:ln>
          </p:spPr>
          <p:style>
            <a:lnRef idx="0"/>
            <a:fillRef idx="0"/>
            <a:effectRef idx="0"/>
            <a:fontRef idx="minor"/>
          </p:style>
        </p:sp>
        <p:sp>
          <p:nvSpPr>
            <p:cNvPr id="3848" name="CustomShape 65"/>
            <p:cNvSpPr/>
            <p:nvPr/>
          </p:nvSpPr>
          <p:spPr>
            <a:xfrm>
              <a:off x="8446680" y="2846160"/>
              <a:ext cx="5637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99"/>
                  </a:solidFill>
                  <a:latin typeface="Arial"/>
                  <a:ea typeface="ＭＳ Ｐゴシック"/>
                </a:rPr>
                <a:t>pkt1</a:t>
              </a:r>
              <a:endParaRPr b="0" lang="en-US" sz="1600" spc="-1" strike="noStrike">
                <a:latin typeface="Arial"/>
              </a:endParaRPr>
            </a:p>
          </p:txBody>
        </p:sp>
        <p:sp>
          <p:nvSpPr>
            <p:cNvPr id="3849" name="CustomShape 66"/>
            <p:cNvSpPr/>
            <p:nvPr/>
          </p:nvSpPr>
          <p:spPr>
            <a:xfrm>
              <a:off x="8786880" y="3038040"/>
              <a:ext cx="35640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1" lang="en-US" sz="1800" spc="-1" strike="noStrike">
                  <a:solidFill>
                    <a:srgbClr val="ff0000"/>
                  </a:solidFill>
                  <a:latin typeface="Tahoma"/>
                  <a:ea typeface="ＭＳ Ｐゴシック"/>
                </a:rPr>
                <a:t>X</a:t>
              </a:r>
              <a:endParaRPr b="0" lang="en-US" sz="1800" spc="-1" strike="noStrike">
                <a:latin typeface="Arial"/>
              </a:endParaRPr>
            </a:p>
          </p:txBody>
        </p:sp>
        <p:sp>
          <p:nvSpPr>
            <p:cNvPr id="3850" name="CustomShape 67"/>
            <p:cNvSpPr/>
            <p:nvPr/>
          </p:nvSpPr>
          <p:spPr>
            <a:xfrm>
              <a:off x="8677080" y="3247560"/>
              <a:ext cx="5698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1600" spc="-1" strike="noStrike">
                  <a:solidFill>
                    <a:srgbClr val="ff0000"/>
                  </a:solidFill>
                  <a:latin typeface="Tahoma"/>
                  <a:ea typeface="ＭＳ Ｐゴシック"/>
                </a:rPr>
                <a:t>loss</a:t>
              </a:r>
              <a:endParaRPr b="0" lang="en-US" sz="1600" spc="-1" strike="noStrike">
                <a:latin typeface="Arial"/>
              </a:endParaRPr>
            </a:p>
          </p:txBody>
        </p:sp>
      </p:grpSp>
      <p:grpSp>
        <p:nvGrpSpPr>
          <p:cNvPr id="3851" name="Group 68"/>
          <p:cNvGrpSpPr/>
          <p:nvPr/>
        </p:nvGrpSpPr>
        <p:grpSpPr>
          <a:xfrm>
            <a:off x="7946280" y="3148560"/>
            <a:ext cx="122400" cy="1034280"/>
            <a:chOff x="7946280" y="3148560"/>
            <a:chExt cx="122400" cy="1034280"/>
          </a:xfrm>
        </p:grpSpPr>
        <p:sp>
          <p:nvSpPr>
            <p:cNvPr id="3852" name="Line 69"/>
            <p:cNvSpPr/>
            <p:nvPr/>
          </p:nvSpPr>
          <p:spPr>
            <a:xfrm>
              <a:off x="8068320" y="3149640"/>
              <a:ext cx="360" cy="1032480"/>
            </a:xfrm>
            <a:prstGeom prst="line">
              <a:avLst/>
            </a:prstGeom>
            <a:ln w="28575">
              <a:solidFill>
                <a:srgbClr val="000000"/>
              </a:solidFill>
              <a:round/>
            </a:ln>
          </p:spPr>
          <p:style>
            <a:lnRef idx="0"/>
            <a:fillRef idx="0"/>
            <a:effectRef idx="0"/>
            <a:fontRef idx="minor"/>
          </p:style>
        </p:sp>
        <p:sp>
          <p:nvSpPr>
            <p:cNvPr id="3853" name="Line 70"/>
            <p:cNvSpPr/>
            <p:nvPr/>
          </p:nvSpPr>
          <p:spPr>
            <a:xfrm flipH="1">
              <a:off x="7946280" y="3148560"/>
              <a:ext cx="117360" cy="360"/>
            </a:xfrm>
            <a:prstGeom prst="line">
              <a:avLst/>
            </a:prstGeom>
            <a:ln w="28575">
              <a:solidFill>
                <a:srgbClr val="000000"/>
              </a:solidFill>
              <a:round/>
            </a:ln>
          </p:spPr>
          <p:style>
            <a:lnRef idx="0"/>
            <a:fillRef idx="0"/>
            <a:effectRef idx="0"/>
            <a:fontRef idx="minor"/>
          </p:style>
        </p:sp>
        <p:sp>
          <p:nvSpPr>
            <p:cNvPr id="3854" name="Line 71"/>
            <p:cNvSpPr/>
            <p:nvPr/>
          </p:nvSpPr>
          <p:spPr>
            <a:xfrm flipH="1">
              <a:off x="7946280" y="4182480"/>
              <a:ext cx="117360" cy="360"/>
            </a:xfrm>
            <a:prstGeom prst="line">
              <a:avLst/>
            </a:prstGeom>
            <a:ln w="28575">
              <a:solidFill>
                <a:srgbClr val="000000"/>
              </a:solidFill>
              <a:round/>
            </a:ln>
          </p:spPr>
          <p:style>
            <a:lnRef idx="0"/>
            <a:fillRef idx="0"/>
            <a:effectRef idx="0"/>
            <a:fontRef idx="minor"/>
          </p:style>
        </p:sp>
      </p:grpSp>
      <p:grpSp>
        <p:nvGrpSpPr>
          <p:cNvPr id="3855" name="Group 72"/>
          <p:cNvGrpSpPr/>
          <p:nvPr/>
        </p:nvGrpSpPr>
        <p:grpSpPr>
          <a:xfrm>
            <a:off x="8075160" y="4138200"/>
            <a:ext cx="1471680" cy="504720"/>
            <a:chOff x="8075160" y="4138200"/>
            <a:chExt cx="1471680" cy="504720"/>
          </a:xfrm>
        </p:grpSpPr>
        <p:sp>
          <p:nvSpPr>
            <p:cNvPr id="3856" name="Line 73"/>
            <p:cNvSpPr/>
            <p:nvPr/>
          </p:nvSpPr>
          <p:spPr>
            <a:xfrm>
              <a:off x="8075160" y="4285800"/>
              <a:ext cx="1471680" cy="357120"/>
            </a:xfrm>
            <a:prstGeom prst="line">
              <a:avLst/>
            </a:prstGeom>
            <a:ln w="28575">
              <a:solidFill>
                <a:srgbClr val="000099"/>
              </a:solidFill>
              <a:round/>
              <a:tailEnd len="med" type="triangle" w="med"/>
            </a:ln>
          </p:spPr>
          <p:style>
            <a:lnRef idx="0"/>
            <a:fillRef idx="0"/>
            <a:effectRef idx="0"/>
            <a:fontRef idx="minor"/>
          </p:style>
        </p:sp>
        <p:sp>
          <p:nvSpPr>
            <p:cNvPr id="3857" name="CustomShape 74"/>
            <p:cNvSpPr/>
            <p:nvPr/>
          </p:nvSpPr>
          <p:spPr>
            <a:xfrm>
              <a:off x="8456040" y="4138200"/>
              <a:ext cx="5637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99"/>
                  </a:solidFill>
                  <a:latin typeface="Arial"/>
                  <a:ea typeface="ＭＳ Ｐゴシック"/>
                </a:rPr>
                <a:t>pkt1</a:t>
              </a:r>
              <a:endParaRPr b="0" lang="en-US" sz="1600" spc="-1" strike="noStrike">
                <a:latin typeface="Arial"/>
              </a:endParaRPr>
            </a:p>
          </p:txBody>
        </p:sp>
      </p:grpSp>
      <p:grpSp>
        <p:nvGrpSpPr>
          <p:cNvPr id="3858" name="Group 75"/>
          <p:cNvGrpSpPr/>
          <p:nvPr/>
        </p:nvGrpSpPr>
        <p:grpSpPr>
          <a:xfrm>
            <a:off x="6561360" y="3762000"/>
            <a:ext cx="1542240" cy="727920"/>
            <a:chOff x="6561360" y="3762000"/>
            <a:chExt cx="1542240" cy="727920"/>
          </a:xfrm>
        </p:grpSpPr>
        <p:pic>
          <p:nvPicPr>
            <p:cNvPr id="3859" name="Picture 87" descr="alarm_clock_ringing"/>
            <p:cNvPicPr/>
            <p:nvPr/>
          </p:nvPicPr>
          <p:blipFill>
            <a:blip r:embed="rId1"/>
            <a:stretch/>
          </p:blipFill>
          <p:spPr>
            <a:xfrm>
              <a:off x="6713280" y="3762000"/>
              <a:ext cx="434160" cy="478440"/>
            </a:xfrm>
            <a:prstGeom prst="rect">
              <a:avLst/>
            </a:prstGeom>
            <a:ln w="0">
              <a:noFill/>
            </a:ln>
          </p:spPr>
        </p:pic>
        <p:sp>
          <p:nvSpPr>
            <p:cNvPr id="3860" name="CustomShape 76"/>
            <p:cNvSpPr/>
            <p:nvPr/>
          </p:nvSpPr>
          <p:spPr>
            <a:xfrm>
              <a:off x="6561360" y="3989160"/>
              <a:ext cx="1542240" cy="500760"/>
            </a:xfrm>
            <a:prstGeom prst="rect">
              <a:avLst/>
            </a:prstGeom>
            <a:noFill/>
            <a:ln w="0">
              <a:noFill/>
            </a:ln>
          </p:spPr>
          <p:style>
            <a:lnRef idx="0"/>
            <a:fillRef idx="0"/>
            <a:effectRef idx="0"/>
            <a:fontRef idx="minor"/>
          </p:style>
          <p:txBody>
            <a:bodyPr wrap="none" lIns="90000" rIns="90000" tIns="45000" bIns="45000">
              <a:spAutoFit/>
            </a:bodyPr>
            <a:p>
              <a:pPr algn="r">
                <a:lnSpc>
                  <a:spcPct val="75000"/>
                </a:lnSpc>
                <a:tabLst>
                  <a:tab algn="l" pos="0"/>
                </a:tabLst>
              </a:pPr>
              <a:r>
                <a:rPr b="0" i="1" lang="en-US" sz="1800" spc="-1" strike="noStrike">
                  <a:solidFill>
                    <a:srgbClr val="ff0000"/>
                  </a:solidFill>
                  <a:latin typeface="Tahoma"/>
                  <a:ea typeface="ＭＳ Ｐゴシック"/>
                </a:rPr>
                <a:t>timeout</a:t>
              </a:r>
              <a:endParaRPr b="0" lang="en-US" sz="1800" spc="-1" strike="noStrike">
                <a:latin typeface="Arial"/>
              </a:endParaRPr>
            </a:p>
            <a:p>
              <a:pPr algn="r">
                <a:lnSpc>
                  <a:spcPct val="75000"/>
                </a:lnSpc>
                <a:tabLst>
                  <a:tab algn="l" pos="0"/>
                </a:tabLst>
              </a:pPr>
              <a:r>
                <a:rPr b="0" lang="en-US" sz="1800" spc="-1" strike="noStrike">
                  <a:solidFill>
                    <a:srgbClr val="000000"/>
                  </a:solidFill>
                  <a:latin typeface="Tahoma"/>
                  <a:ea typeface="ＭＳ Ｐゴシック"/>
                </a:rPr>
                <a:t>resend pkt1</a:t>
              </a:r>
              <a:endParaRPr b="0" lang="en-US" sz="1800" spc="-1" strike="noStrike">
                <a:latin typeface="Arial"/>
              </a:endParaRPr>
            </a:p>
          </p:txBody>
        </p:sp>
      </p:grpSp>
      <p:sp>
        <p:nvSpPr>
          <p:cNvPr id="3861" name="CustomShape 77"/>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B08FE10A-C83A-41F5-BDE9-3648A02B4862}" type="slidenum">
              <a:rPr b="0" lang="en-US" sz="1100" spc="-1" strike="noStrike">
                <a:solidFill>
                  <a:srgbClr val="404040"/>
                </a:solidFill>
                <a:latin typeface="Calibri"/>
                <a:ea typeface="DejaVu Sans"/>
              </a:rPr>
              <a:t>61</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377" dur="indefinite" restart="never" nodeType="tmRoot">
          <p:childTnLst>
            <p:seq>
              <p:cTn id="1378" dur="indefinite" nodeType="mainSeq">
                <p:childTnLst>
                  <p:par>
                    <p:cTn id="1379" fill="hold">
                      <p:stCondLst>
                        <p:cond delay="indefinite"/>
                      </p:stCondLst>
                      <p:childTnLst>
                        <p:par>
                          <p:cTn id="1380" fill="hold">
                            <p:stCondLst>
                              <p:cond delay="0"/>
                            </p:stCondLst>
                            <p:childTnLst>
                              <p:par>
                                <p:cTn id="1381" nodeType="clickEffect" fill="hold" presetClass="entr" presetID="22" presetSubtype="8">
                                  <p:stCondLst>
                                    <p:cond delay="0"/>
                                  </p:stCondLst>
                                  <p:childTnLst>
                                    <p:set>
                                      <p:cBhvr>
                                        <p:cTn id="1382" dur="1" fill="hold">
                                          <p:stCondLst>
                                            <p:cond delay="0"/>
                                          </p:stCondLst>
                                        </p:cTn>
                                        <p:tgtEl>
                                          <p:spTgt spid="3798"/>
                                        </p:tgtEl>
                                        <p:attrNameLst>
                                          <p:attrName>style.visibility</p:attrName>
                                        </p:attrNameLst>
                                      </p:cBhvr>
                                      <p:to>
                                        <p:strVal val="visible"/>
                                      </p:to>
                                    </p:set>
                                    <p:animEffect filter="wipe(left)" transition="in">
                                      <p:cBhvr additive="repl">
                                        <p:cTn id="1383" dur="500"/>
                                        <p:tgtEl>
                                          <p:spTgt spid="3798"/>
                                        </p:tgtEl>
                                      </p:cBhvr>
                                    </p:animEffect>
                                  </p:childTnLst>
                                </p:cTn>
                              </p:par>
                            </p:childTnLst>
                          </p:cTn>
                        </p:par>
                        <p:par>
                          <p:cTn id="1384" fill="hold">
                            <p:stCondLst>
                              <p:cond delay="500"/>
                            </p:stCondLst>
                            <p:childTnLst>
                              <p:par>
                                <p:cTn id="1385" nodeType="afterEffect" fill="hold" presetClass="entr" presetID="9">
                                  <p:stCondLst>
                                    <p:cond delay="0"/>
                                  </p:stCondLst>
                                  <p:childTnLst>
                                    <p:set>
                                      <p:cBhvr>
                                        <p:cTn id="1386" dur="1" fill="hold">
                                          <p:stCondLst>
                                            <p:cond delay="0"/>
                                          </p:stCondLst>
                                        </p:cTn>
                                        <p:tgtEl>
                                          <p:spTgt spid="3797">
                                            <p:txEl>
                                              <p:pRg st="0" end="0"/>
                                            </p:txEl>
                                          </p:spTgt>
                                        </p:tgtEl>
                                        <p:attrNameLst>
                                          <p:attrName>style.visibility</p:attrName>
                                        </p:attrNameLst>
                                      </p:cBhvr>
                                      <p:to>
                                        <p:strVal val="visible"/>
                                      </p:to>
                                    </p:set>
                                    <p:animEffect filter="dissolve" transition="in">
                                      <p:cBhvr additive="repl">
                                        <p:cTn id="1387" dur="500"/>
                                        <p:tgtEl>
                                          <p:spTgt spid="3797">
                                            <p:txEl>
                                              <p:pRg st="0" end="0"/>
                                            </p:txEl>
                                          </p:spTgt>
                                        </p:tgtEl>
                                      </p:cBhvr>
                                    </p:animEffect>
                                  </p:childTnLst>
                                </p:cTn>
                              </p:par>
                            </p:childTnLst>
                          </p:cTn>
                        </p:par>
                      </p:childTnLst>
                    </p:cTn>
                  </p:par>
                  <p:par>
                    <p:cTn id="1388" fill="hold">
                      <p:stCondLst>
                        <p:cond delay="indefinite"/>
                      </p:stCondLst>
                      <p:childTnLst>
                        <p:par>
                          <p:cTn id="1389" fill="hold">
                            <p:stCondLst>
                              <p:cond delay="0"/>
                            </p:stCondLst>
                            <p:childTnLst>
                              <p:par>
                                <p:cTn id="1390" nodeType="clickEffect" fill="hold" presetClass="entr" presetID="9">
                                  <p:stCondLst>
                                    <p:cond delay="0"/>
                                  </p:stCondLst>
                                  <p:childTnLst>
                                    <p:set>
                                      <p:cBhvr>
                                        <p:cTn id="1391" dur="1" fill="hold">
                                          <p:stCondLst>
                                            <p:cond delay="0"/>
                                          </p:stCondLst>
                                        </p:cTn>
                                        <p:tgtEl>
                                          <p:spTgt spid="3789"/>
                                        </p:tgtEl>
                                        <p:attrNameLst>
                                          <p:attrName>style.visibility</p:attrName>
                                        </p:attrNameLst>
                                      </p:cBhvr>
                                      <p:to>
                                        <p:strVal val="visible"/>
                                      </p:to>
                                    </p:set>
                                    <p:animEffect filter="dissolve" transition="in">
                                      <p:cBhvr additive="repl">
                                        <p:cTn id="1392" dur="500"/>
                                        <p:tgtEl>
                                          <p:spTgt spid="3789"/>
                                        </p:tgtEl>
                                      </p:cBhvr>
                                    </p:animEffect>
                                  </p:childTnLst>
                                </p:cTn>
                              </p:par>
                            </p:childTnLst>
                          </p:cTn>
                        </p:par>
                        <p:par>
                          <p:cTn id="1393" fill="hold">
                            <p:stCondLst>
                              <p:cond delay="500"/>
                            </p:stCondLst>
                            <p:childTnLst>
                              <p:par>
                                <p:cTn id="1394" nodeType="afterEffect" fill="hold" presetClass="entr" presetID="22" presetSubtype="2">
                                  <p:stCondLst>
                                    <p:cond delay="0"/>
                                  </p:stCondLst>
                                  <p:childTnLst>
                                    <p:set>
                                      <p:cBhvr>
                                        <p:cTn id="1395" dur="1" fill="hold">
                                          <p:stCondLst>
                                            <p:cond delay="0"/>
                                          </p:stCondLst>
                                        </p:cTn>
                                        <p:tgtEl>
                                          <p:spTgt spid="3810"/>
                                        </p:tgtEl>
                                        <p:attrNameLst>
                                          <p:attrName>style.visibility</p:attrName>
                                        </p:attrNameLst>
                                      </p:cBhvr>
                                      <p:to>
                                        <p:strVal val="visible"/>
                                      </p:to>
                                    </p:set>
                                    <p:animEffect filter="wipe(right)" transition="in">
                                      <p:cBhvr additive="repl">
                                        <p:cTn id="1396" dur="500"/>
                                        <p:tgtEl>
                                          <p:spTgt spid="3810"/>
                                        </p:tgtEl>
                                      </p:cBhvr>
                                    </p:animEffect>
                                  </p:childTnLst>
                                </p:cTn>
                              </p:par>
                            </p:childTnLst>
                          </p:cTn>
                        </p:par>
                        <p:par>
                          <p:cTn id="1397" fill="hold">
                            <p:stCondLst>
                              <p:cond delay="1000"/>
                            </p:stCondLst>
                            <p:childTnLst>
                              <p:par>
                                <p:cTn id="1398" nodeType="afterEffect" fill="hold" presetClass="entr" presetID="9">
                                  <p:stCondLst>
                                    <p:cond delay="0"/>
                                  </p:stCondLst>
                                  <p:childTnLst>
                                    <p:set>
                                      <p:cBhvr>
                                        <p:cTn id="1399" dur="1" fill="hold">
                                          <p:stCondLst>
                                            <p:cond delay="0"/>
                                          </p:stCondLst>
                                        </p:cTn>
                                        <p:tgtEl>
                                          <p:spTgt spid="3792"/>
                                        </p:tgtEl>
                                        <p:attrNameLst>
                                          <p:attrName>style.visibility</p:attrName>
                                        </p:attrNameLst>
                                      </p:cBhvr>
                                      <p:to>
                                        <p:strVal val="visible"/>
                                      </p:to>
                                    </p:set>
                                    <p:animEffect filter="dissolve" transition="in">
                                      <p:cBhvr additive="repl">
                                        <p:cTn id="1400" dur="500"/>
                                        <p:tgtEl>
                                          <p:spTgt spid="3792"/>
                                        </p:tgtEl>
                                      </p:cBhvr>
                                    </p:animEffect>
                                  </p:childTnLst>
                                </p:cTn>
                              </p:par>
                            </p:childTnLst>
                          </p:cTn>
                        </p:par>
                      </p:childTnLst>
                    </p:cTn>
                  </p:par>
                  <p:par>
                    <p:cTn id="1401" fill="hold">
                      <p:stCondLst>
                        <p:cond delay="indefinite"/>
                      </p:stCondLst>
                      <p:childTnLst>
                        <p:par>
                          <p:cTn id="1402" fill="hold">
                            <p:stCondLst>
                              <p:cond delay="0"/>
                            </p:stCondLst>
                            <p:childTnLst>
                              <p:par>
                                <p:cTn id="1403" nodeType="clickEffect" fill="hold" presetClass="entr" presetID="9">
                                  <p:stCondLst>
                                    <p:cond delay="0"/>
                                  </p:stCondLst>
                                  <p:childTnLst>
                                    <p:set>
                                      <p:cBhvr>
                                        <p:cTn id="1404" dur="1" fill="hold">
                                          <p:stCondLst>
                                            <p:cond delay="0"/>
                                          </p:stCondLst>
                                        </p:cTn>
                                        <p:tgtEl>
                                          <p:spTgt spid="3794"/>
                                        </p:tgtEl>
                                        <p:attrNameLst>
                                          <p:attrName>style.visibility</p:attrName>
                                        </p:attrNameLst>
                                      </p:cBhvr>
                                      <p:to>
                                        <p:strVal val="visible"/>
                                      </p:to>
                                    </p:set>
                                    <p:animEffect filter="dissolve" transition="in">
                                      <p:cBhvr additive="repl">
                                        <p:cTn id="1405" dur="500"/>
                                        <p:tgtEl>
                                          <p:spTgt spid="3794"/>
                                        </p:tgtEl>
                                      </p:cBhvr>
                                    </p:animEffect>
                                  </p:childTnLst>
                                </p:cTn>
                              </p:par>
                            </p:childTnLst>
                          </p:cTn>
                        </p:par>
                        <p:par>
                          <p:cTn id="1406" fill="hold">
                            <p:stCondLst>
                              <p:cond delay="500"/>
                            </p:stCondLst>
                            <p:childTnLst>
                              <p:par>
                                <p:cTn id="1407" nodeType="afterEffect" fill="hold" presetClass="entr" presetID="22" presetSubtype="8">
                                  <p:stCondLst>
                                    <p:cond delay="0"/>
                                  </p:stCondLst>
                                  <p:childTnLst>
                                    <p:set>
                                      <p:cBhvr>
                                        <p:cTn id="1408" dur="1" fill="hold">
                                          <p:stCondLst>
                                            <p:cond delay="0"/>
                                          </p:stCondLst>
                                        </p:cTn>
                                        <p:tgtEl>
                                          <p:spTgt spid="3804"/>
                                        </p:tgtEl>
                                        <p:attrNameLst>
                                          <p:attrName>style.visibility</p:attrName>
                                        </p:attrNameLst>
                                      </p:cBhvr>
                                      <p:to>
                                        <p:strVal val="visible"/>
                                      </p:to>
                                    </p:set>
                                    <p:animEffect filter="wipe(left)" transition="in">
                                      <p:cBhvr additive="repl">
                                        <p:cTn id="1409" dur="500"/>
                                        <p:tgtEl>
                                          <p:spTgt spid="3804"/>
                                        </p:tgtEl>
                                      </p:cBhvr>
                                    </p:animEffect>
                                  </p:childTnLst>
                                </p:cTn>
                              </p:par>
                            </p:childTnLst>
                          </p:cTn>
                        </p:par>
                        <p:par>
                          <p:cTn id="1410" fill="hold">
                            <p:stCondLst>
                              <p:cond delay="1000"/>
                            </p:stCondLst>
                            <p:childTnLst>
                              <p:par>
                                <p:cTn id="1411" nodeType="afterEffect" fill="hold" presetClass="entr" presetID="9">
                                  <p:stCondLst>
                                    <p:cond delay="0"/>
                                  </p:stCondLst>
                                  <p:childTnLst>
                                    <p:set>
                                      <p:cBhvr>
                                        <p:cTn id="1412" dur="1" fill="hold">
                                          <p:stCondLst>
                                            <p:cond delay="0"/>
                                          </p:stCondLst>
                                        </p:cTn>
                                        <p:tgtEl>
                                          <p:spTgt spid="3787">
                                            <p:txEl>
                                              <p:pRg st="0" end="0"/>
                                            </p:txEl>
                                          </p:spTgt>
                                        </p:tgtEl>
                                        <p:attrNameLst>
                                          <p:attrName>style.visibility</p:attrName>
                                        </p:attrNameLst>
                                      </p:cBhvr>
                                      <p:to>
                                        <p:strVal val="visible"/>
                                      </p:to>
                                    </p:set>
                                    <p:animEffect filter="dissolve" transition="in">
                                      <p:cBhvr additive="repl">
                                        <p:cTn id="1413" dur="500"/>
                                        <p:tgtEl>
                                          <p:spTgt spid="3787">
                                            <p:txEl>
                                              <p:pRg st="0" end="0"/>
                                            </p:txEl>
                                          </p:spTgt>
                                        </p:tgtEl>
                                      </p:cBhvr>
                                    </p:animEffect>
                                  </p:childTnLst>
                                </p:cTn>
                              </p:par>
                            </p:childTnLst>
                          </p:cTn>
                        </p:par>
                        <p:par>
                          <p:cTn id="1414" fill="hold">
                            <p:stCondLst>
                              <p:cond delay="1500"/>
                            </p:stCondLst>
                            <p:childTnLst>
                              <p:par>
                                <p:cTn id="1415" nodeType="afterEffect" fill="hold" presetClass="entr" presetID="9">
                                  <p:stCondLst>
                                    <p:cond delay="0"/>
                                  </p:stCondLst>
                                  <p:childTnLst>
                                    <p:set>
                                      <p:cBhvr>
                                        <p:cTn id="1416" dur="1" fill="hold">
                                          <p:stCondLst>
                                            <p:cond delay="0"/>
                                          </p:stCondLst>
                                        </p:cTn>
                                        <p:tgtEl>
                                          <p:spTgt spid="3790"/>
                                        </p:tgtEl>
                                        <p:attrNameLst>
                                          <p:attrName>style.visibility</p:attrName>
                                        </p:attrNameLst>
                                      </p:cBhvr>
                                      <p:to>
                                        <p:strVal val="visible"/>
                                      </p:to>
                                    </p:set>
                                    <p:animEffect filter="dissolve" transition="in">
                                      <p:cBhvr additive="repl">
                                        <p:cTn id="1417" dur="500"/>
                                        <p:tgtEl>
                                          <p:spTgt spid="3790"/>
                                        </p:tgtEl>
                                      </p:cBhvr>
                                    </p:animEffect>
                                  </p:childTnLst>
                                </p:cTn>
                              </p:par>
                            </p:childTnLst>
                          </p:cTn>
                        </p:par>
                        <p:par>
                          <p:cTn id="1418" fill="hold">
                            <p:stCondLst>
                              <p:cond delay="2000"/>
                            </p:stCondLst>
                            <p:childTnLst>
                              <p:par>
                                <p:cTn id="1419" nodeType="afterEffect" fill="hold" presetClass="entr" presetID="22" presetSubtype="2">
                                  <p:stCondLst>
                                    <p:cond delay="0"/>
                                  </p:stCondLst>
                                  <p:childTnLst>
                                    <p:set>
                                      <p:cBhvr>
                                        <p:cTn id="1420" dur="1" fill="hold">
                                          <p:stCondLst>
                                            <p:cond delay="0"/>
                                          </p:stCondLst>
                                        </p:cTn>
                                        <p:tgtEl>
                                          <p:spTgt spid="3807"/>
                                        </p:tgtEl>
                                        <p:attrNameLst>
                                          <p:attrName>style.visibility</p:attrName>
                                        </p:attrNameLst>
                                      </p:cBhvr>
                                      <p:to>
                                        <p:strVal val="visible"/>
                                      </p:to>
                                    </p:set>
                                    <p:animEffect filter="wipe(right)" transition="in">
                                      <p:cBhvr additive="repl">
                                        <p:cTn id="1421" dur="500"/>
                                        <p:tgtEl>
                                          <p:spTgt spid="3807"/>
                                        </p:tgtEl>
                                      </p:cBhvr>
                                    </p:animEffect>
                                  </p:childTnLst>
                                </p:cTn>
                              </p:par>
                            </p:childTnLst>
                          </p:cTn>
                        </p:par>
                        <p:par>
                          <p:cTn id="1422" fill="hold">
                            <p:stCondLst>
                              <p:cond delay="2500"/>
                            </p:stCondLst>
                            <p:childTnLst>
                              <p:par>
                                <p:cTn id="1423" nodeType="afterEffect" fill="hold" presetClass="entr" presetID="9">
                                  <p:stCondLst>
                                    <p:cond delay="0"/>
                                  </p:stCondLst>
                                  <p:childTnLst>
                                    <p:set>
                                      <p:cBhvr>
                                        <p:cTn id="1424" dur="1" fill="hold">
                                          <p:stCondLst>
                                            <p:cond delay="0"/>
                                          </p:stCondLst>
                                        </p:cTn>
                                        <p:tgtEl>
                                          <p:spTgt spid="3795"/>
                                        </p:tgtEl>
                                        <p:attrNameLst>
                                          <p:attrName>style.visibility</p:attrName>
                                        </p:attrNameLst>
                                      </p:cBhvr>
                                      <p:to>
                                        <p:strVal val="visible"/>
                                      </p:to>
                                    </p:set>
                                    <p:animEffect filter="dissolve" transition="in">
                                      <p:cBhvr additive="repl">
                                        <p:cTn id="1425" dur="500"/>
                                        <p:tgtEl>
                                          <p:spTgt spid="3795"/>
                                        </p:tgtEl>
                                      </p:cBhvr>
                                    </p:animEffect>
                                  </p:childTnLst>
                                </p:cTn>
                              </p:par>
                            </p:childTnLst>
                          </p:cTn>
                        </p:par>
                        <p:par>
                          <p:cTn id="1426" fill="hold">
                            <p:stCondLst>
                              <p:cond delay="3000"/>
                            </p:stCondLst>
                            <p:childTnLst>
                              <p:par>
                                <p:cTn id="1427" nodeType="afterEffect" fill="hold" presetClass="entr" presetID="9">
                                  <p:stCondLst>
                                    <p:cond delay="0"/>
                                  </p:stCondLst>
                                  <p:childTnLst>
                                    <p:set>
                                      <p:cBhvr>
                                        <p:cTn id="1428" dur="1" fill="hold">
                                          <p:stCondLst>
                                            <p:cond delay="0"/>
                                          </p:stCondLst>
                                        </p:cTn>
                                        <p:tgtEl>
                                          <p:spTgt spid="3793"/>
                                        </p:tgtEl>
                                        <p:attrNameLst>
                                          <p:attrName>style.visibility</p:attrName>
                                        </p:attrNameLst>
                                      </p:cBhvr>
                                      <p:to>
                                        <p:strVal val="visible"/>
                                      </p:to>
                                    </p:set>
                                    <p:animEffect filter="dissolve" transition="in">
                                      <p:cBhvr additive="repl">
                                        <p:cTn id="1429" dur="500"/>
                                        <p:tgtEl>
                                          <p:spTgt spid="3793"/>
                                        </p:tgtEl>
                                      </p:cBhvr>
                                    </p:animEffect>
                                  </p:childTnLst>
                                </p:cTn>
                              </p:par>
                            </p:childTnLst>
                          </p:cTn>
                        </p:par>
                        <p:par>
                          <p:cTn id="1430" fill="hold">
                            <p:stCondLst>
                              <p:cond delay="3500"/>
                            </p:stCondLst>
                            <p:childTnLst>
                              <p:par>
                                <p:cTn id="1431" nodeType="afterEffect" fill="hold" presetClass="entr" presetID="22" presetSubtype="8">
                                  <p:stCondLst>
                                    <p:cond delay="0"/>
                                  </p:stCondLst>
                                  <p:childTnLst>
                                    <p:set>
                                      <p:cBhvr>
                                        <p:cTn id="1432" dur="1" fill="hold">
                                          <p:stCondLst>
                                            <p:cond delay="0"/>
                                          </p:stCondLst>
                                        </p:cTn>
                                        <p:tgtEl>
                                          <p:spTgt spid="3801"/>
                                        </p:tgtEl>
                                        <p:attrNameLst>
                                          <p:attrName>style.visibility</p:attrName>
                                        </p:attrNameLst>
                                      </p:cBhvr>
                                      <p:to>
                                        <p:strVal val="visible"/>
                                      </p:to>
                                    </p:set>
                                    <p:animEffect filter="wipe(left)" transition="in">
                                      <p:cBhvr additive="repl">
                                        <p:cTn id="1433" dur="500"/>
                                        <p:tgtEl>
                                          <p:spTgt spid="3801"/>
                                        </p:tgtEl>
                                      </p:cBhvr>
                                    </p:animEffect>
                                  </p:childTnLst>
                                </p:cTn>
                              </p:par>
                            </p:childTnLst>
                          </p:cTn>
                        </p:par>
                        <p:par>
                          <p:cTn id="1434" fill="hold">
                            <p:stCondLst>
                              <p:cond delay="4000"/>
                            </p:stCondLst>
                            <p:childTnLst>
                              <p:par>
                                <p:cTn id="1435" nodeType="afterEffect" fill="hold" presetClass="entr" presetID="9">
                                  <p:stCondLst>
                                    <p:cond delay="0"/>
                                  </p:stCondLst>
                                  <p:childTnLst>
                                    <p:set>
                                      <p:cBhvr>
                                        <p:cTn id="1436" dur="1" fill="hold">
                                          <p:stCondLst>
                                            <p:cond delay="0"/>
                                          </p:stCondLst>
                                        </p:cTn>
                                        <p:tgtEl>
                                          <p:spTgt spid="3788"/>
                                        </p:tgtEl>
                                        <p:attrNameLst>
                                          <p:attrName>style.visibility</p:attrName>
                                        </p:attrNameLst>
                                      </p:cBhvr>
                                      <p:to>
                                        <p:strVal val="visible"/>
                                      </p:to>
                                    </p:set>
                                    <p:animEffect filter="dissolve" transition="in">
                                      <p:cBhvr additive="repl">
                                        <p:cTn id="1437" dur="500"/>
                                        <p:tgtEl>
                                          <p:spTgt spid="3788"/>
                                        </p:tgtEl>
                                      </p:cBhvr>
                                    </p:animEffect>
                                  </p:childTnLst>
                                </p:cTn>
                              </p:par>
                            </p:childTnLst>
                          </p:cTn>
                        </p:par>
                        <p:par>
                          <p:cTn id="1438" fill="hold">
                            <p:stCondLst>
                              <p:cond delay="4500"/>
                            </p:stCondLst>
                            <p:childTnLst>
                              <p:par>
                                <p:cTn id="1439" nodeType="afterEffect" fill="hold" presetClass="entr" presetID="9">
                                  <p:stCondLst>
                                    <p:cond delay="0"/>
                                  </p:stCondLst>
                                  <p:childTnLst>
                                    <p:set>
                                      <p:cBhvr>
                                        <p:cTn id="1440" dur="1" fill="hold">
                                          <p:stCondLst>
                                            <p:cond delay="0"/>
                                          </p:stCondLst>
                                        </p:cTn>
                                        <p:tgtEl>
                                          <p:spTgt spid="3791">
                                            <p:txEl>
                                              <p:pRg st="0" end="0"/>
                                            </p:txEl>
                                          </p:spTgt>
                                        </p:tgtEl>
                                        <p:attrNameLst>
                                          <p:attrName>style.visibility</p:attrName>
                                        </p:attrNameLst>
                                      </p:cBhvr>
                                      <p:to>
                                        <p:strVal val="visible"/>
                                      </p:to>
                                    </p:set>
                                    <p:animEffect filter="dissolve" transition="in">
                                      <p:cBhvr additive="repl">
                                        <p:cTn id="1441" dur="500"/>
                                        <p:tgtEl>
                                          <p:spTgt spid="3791">
                                            <p:txEl>
                                              <p:pRg st="0" end="0"/>
                                            </p:txEl>
                                          </p:spTgt>
                                        </p:tgtEl>
                                      </p:cBhvr>
                                    </p:animEffect>
                                  </p:childTnLst>
                                </p:cTn>
                              </p:par>
                            </p:childTnLst>
                          </p:cTn>
                        </p:par>
                        <p:par>
                          <p:cTn id="1442" fill="hold">
                            <p:stCondLst>
                              <p:cond delay="5000"/>
                            </p:stCondLst>
                            <p:childTnLst>
                              <p:par>
                                <p:cTn id="1443" nodeType="afterEffect" fill="hold" presetClass="entr" presetID="22" presetSubtype="2">
                                  <p:stCondLst>
                                    <p:cond delay="0"/>
                                  </p:stCondLst>
                                  <p:childTnLst>
                                    <p:set>
                                      <p:cBhvr>
                                        <p:cTn id="1444" dur="1" fill="hold">
                                          <p:stCondLst>
                                            <p:cond delay="0"/>
                                          </p:stCondLst>
                                        </p:cTn>
                                        <p:tgtEl>
                                          <p:spTgt spid="3813"/>
                                        </p:tgtEl>
                                        <p:attrNameLst>
                                          <p:attrName>style.visibility</p:attrName>
                                        </p:attrNameLst>
                                      </p:cBhvr>
                                      <p:to>
                                        <p:strVal val="visible"/>
                                      </p:to>
                                    </p:set>
                                    <p:animEffect filter="wipe(right)" transition="in">
                                      <p:cBhvr additive="repl">
                                        <p:cTn id="1445" dur="500"/>
                                        <p:tgtEl>
                                          <p:spTgt spid="3813"/>
                                        </p:tgtEl>
                                      </p:cBhvr>
                                    </p:animEffect>
                                  </p:childTnLst>
                                </p:cTn>
                              </p:par>
                            </p:childTnLst>
                          </p:cTn>
                        </p:par>
                      </p:childTnLst>
                    </p:cTn>
                  </p:par>
                  <p:par>
                    <p:cTn id="1446" fill="hold">
                      <p:stCondLst>
                        <p:cond delay="indefinite"/>
                      </p:stCondLst>
                      <p:childTnLst>
                        <p:par>
                          <p:cTn id="1447" fill="hold">
                            <p:stCondLst>
                              <p:cond delay="0"/>
                            </p:stCondLst>
                            <p:childTnLst>
                              <p:par>
                                <p:cTn id="1448" nodeType="clickEffect" fill="hold" presetClass="entr" presetID="22" presetSubtype="8">
                                  <p:stCondLst>
                                    <p:cond delay="0"/>
                                  </p:stCondLst>
                                  <p:childTnLst>
                                    <p:set>
                                      <p:cBhvr>
                                        <p:cTn id="1449" dur="1" fill="hold">
                                          <p:stCondLst>
                                            <p:cond delay="0"/>
                                          </p:stCondLst>
                                        </p:cTn>
                                        <p:tgtEl>
                                          <p:spTgt spid="3830"/>
                                        </p:tgtEl>
                                        <p:attrNameLst>
                                          <p:attrName>style.visibility</p:attrName>
                                        </p:attrNameLst>
                                      </p:cBhvr>
                                      <p:to>
                                        <p:strVal val="visible"/>
                                      </p:to>
                                    </p:set>
                                    <p:animEffect filter="wipe(left)" transition="in">
                                      <p:cBhvr additive="repl">
                                        <p:cTn id="1450" dur="500"/>
                                        <p:tgtEl>
                                          <p:spTgt spid="3830"/>
                                        </p:tgtEl>
                                      </p:cBhvr>
                                    </p:animEffect>
                                  </p:childTnLst>
                                </p:cTn>
                              </p:par>
                            </p:childTnLst>
                          </p:cTn>
                        </p:par>
                        <p:par>
                          <p:cTn id="1451" fill="hold">
                            <p:stCondLst>
                              <p:cond delay="500"/>
                            </p:stCondLst>
                            <p:childTnLst>
                              <p:par>
                                <p:cTn id="1452" nodeType="afterEffect" fill="hold" presetClass="entr" presetID="9">
                                  <p:stCondLst>
                                    <p:cond delay="0"/>
                                  </p:stCondLst>
                                  <p:childTnLst>
                                    <p:set>
                                      <p:cBhvr>
                                        <p:cTn id="1453" dur="1" fill="hold">
                                          <p:stCondLst>
                                            <p:cond delay="0"/>
                                          </p:stCondLst>
                                        </p:cTn>
                                        <p:tgtEl>
                                          <p:spTgt spid="3829">
                                            <p:txEl>
                                              <p:pRg st="0" end="0"/>
                                            </p:txEl>
                                          </p:spTgt>
                                        </p:tgtEl>
                                        <p:attrNameLst>
                                          <p:attrName>style.visibility</p:attrName>
                                        </p:attrNameLst>
                                      </p:cBhvr>
                                      <p:to>
                                        <p:strVal val="visible"/>
                                      </p:to>
                                    </p:set>
                                    <p:animEffect filter="dissolve" transition="in">
                                      <p:cBhvr additive="repl">
                                        <p:cTn id="1454" dur="500"/>
                                        <p:tgtEl>
                                          <p:spTgt spid="3829">
                                            <p:txEl>
                                              <p:pRg st="0" end="0"/>
                                            </p:txEl>
                                          </p:spTgt>
                                        </p:tgtEl>
                                      </p:cBhvr>
                                    </p:animEffect>
                                  </p:childTnLst>
                                </p:cTn>
                              </p:par>
                            </p:childTnLst>
                          </p:cTn>
                        </p:par>
                        <p:par>
                          <p:cTn id="1455" fill="hold">
                            <p:stCondLst>
                              <p:cond delay="1000"/>
                            </p:stCondLst>
                            <p:childTnLst>
                              <p:par>
                                <p:cTn id="1456" nodeType="afterEffect" fill="hold" presetClass="entr" presetID="9">
                                  <p:stCondLst>
                                    <p:cond delay="0"/>
                                  </p:stCondLst>
                                  <p:childTnLst>
                                    <p:set>
                                      <p:cBhvr>
                                        <p:cTn id="1457" dur="1" fill="hold">
                                          <p:stCondLst>
                                            <p:cond delay="0"/>
                                          </p:stCondLst>
                                        </p:cTn>
                                        <p:tgtEl>
                                          <p:spTgt spid="3821"/>
                                        </p:tgtEl>
                                        <p:attrNameLst>
                                          <p:attrName>style.visibility</p:attrName>
                                        </p:attrNameLst>
                                      </p:cBhvr>
                                      <p:to>
                                        <p:strVal val="visible"/>
                                      </p:to>
                                    </p:set>
                                    <p:animEffect filter="dissolve" transition="in">
                                      <p:cBhvr additive="repl">
                                        <p:cTn id="1458" dur="500"/>
                                        <p:tgtEl>
                                          <p:spTgt spid="3821"/>
                                        </p:tgtEl>
                                      </p:cBhvr>
                                    </p:animEffect>
                                  </p:childTnLst>
                                </p:cTn>
                              </p:par>
                            </p:childTnLst>
                          </p:cTn>
                        </p:par>
                        <p:par>
                          <p:cTn id="1459" fill="hold">
                            <p:stCondLst>
                              <p:cond delay="1500"/>
                            </p:stCondLst>
                            <p:childTnLst>
                              <p:par>
                                <p:cTn id="1460" nodeType="afterEffect" fill="hold" presetClass="entr" presetID="22" presetSubtype="2">
                                  <p:stCondLst>
                                    <p:cond delay="0"/>
                                  </p:stCondLst>
                                  <p:childTnLst>
                                    <p:set>
                                      <p:cBhvr>
                                        <p:cTn id="1461" dur="1" fill="hold">
                                          <p:stCondLst>
                                            <p:cond delay="0"/>
                                          </p:stCondLst>
                                        </p:cTn>
                                        <p:tgtEl>
                                          <p:spTgt spid="3839"/>
                                        </p:tgtEl>
                                        <p:attrNameLst>
                                          <p:attrName>style.visibility</p:attrName>
                                        </p:attrNameLst>
                                      </p:cBhvr>
                                      <p:to>
                                        <p:strVal val="visible"/>
                                      </p:to>
                                    </p:set>
                                    <p:animEffect filter="wipe(right)" transition="in">
                                      <p:cBhvr additive="repl">
                                        <p:cTn id="1462" dur="500"/>
                                        <p:tgtEl>
                                          <p:spTgt spid="3839"/>
                                        </p:tgtEl>
                                      </p:cBhvr>
                                    </p:animEffect>
                                  </p:childTnLst>
                                </p:cTn>
                              </p:par>
                            </p:childTnLst>
                          </p:cTn>
                        </p:par>
                        <p:par>
                          <p:cTn id="1463" fill="hold">
                            <p:stCondLst>
                              <p:cond delay="2000"/>
                            </p:stCondLst>
                            <p:childTnLst>
                              <p:par>
                                <p:cTn id="1464" nodeType="afterEffect" fill="hold" presetClass="entr" presetID="9">
                                  <p:stCondLst>
                                    <p:cond delay="0"/>
                                  </p:stCondLst>
                                  <p:childTnLst>
                                    <p:set>
                                      <p:cBhvr>
                                        <p:cTn id="1465" dur="1" fill="hold">
                                          <p:stCondLst>
                                            <p:cond delay="0"/>
                                          </p:stCondLst>
                                        </p:cTn>
                                        <p:tgtEl>
                                          <p:spTgt spid="3824"/>
                                        </p:tgtEl>
                                        <p:attrNameLst>
                                          <p:attrName>style.visibility</p:attrName>
                                        </p:attrNameLst>
                                      </p:cBhvr>
                                      <p:to>
                                        <p:strVal val="visible"/>
                                      </p:to>
                                    </p:set>
                                    <p:animEffect filter="dissolve" transition="in">
                                      <p:cBhvr additive="repl">
                                        <p:cTn id="1466" dur="500"/>
                                        <p:tgtEl>
                                          <p:spTgt spid="3824"/>
                                        </p:tgtEl>
                                      </p:cBhvr>
                                    </p:animEffect>
                                  </p:childTnLst>
                                </p:cTn>
                              </p:par>
                            </p:childTnLst>
                          </p:cTn>
                        </p:par>
                        <p:par>
                          <p:cTn id="1467" fill="hold">
                            <p:stCondLst>
                              <p:cond delay="2500"/>
                            </p:stCondLst>
                            <p:childTnLst>
                              <p:par>
                                <p:cTn id="1468" nodeType="afterEffect" fill="hold" presetClass="entr" presetID="9">
                                  <p:stCondLst>
                                    <p:cond delay="0"/>
                                  </p:stCondLst>
                                  <p:childTnLst>
                                    <p:set>
                                      <p:cBhvr>
                                        <p:cTn id="1469" dur="1" fill="hold">
                                          <p:stCondLst>
                                            <p:cond delay="0"/>
                                          </p:stCondLst>
                                        </p:cTn>
                                        <p:tgtEl>
                                          <p:spTgt spid="3826"/>
                                        </p:tgtEl>
                                        <p:attrNameLst>
                                          <p:attrName>style.visibility</p:attrName>
                                        </p:attrNameLst>
                                      </p:cBhvr>
                                      <p:to>
                                        <p:strVal val="visible"/>
                                      </p:to>
                                    </p:set>
                                    <p:animEffect filter="dissolve" transition="in">
                                      <p:cBhvr additive="repl">
                                        <p:cTn id="1470" dur="500"/>
                                        <p:tgtEl>
                                          <p:spTgt spid="3826"/>
                                        </p:tgtEl>
                                      </p:cBhvr>
                                    </p:animEffect>
                                  </p:childTnLst>
                                </p:cTn>
                              </p:par>
                            </p:childTnLst>
                          </p:cTn>
                        </p:par>
                        <p:par>
                          <p:cTn id="1471" fill="hold">
                            <p:stCondLst>
                              <p:cond delay="3000"/>
                            </p:stCondLst>
                            <p:childTnLst>
                              <p:par>
                                <p:cTn id="1472" nodeType="afterEffect" fill="hold" presetClass="entr" presetID="22" presetSubtype="8">
                                  <p:stCondLst>
                                    <p:cond delay="0"/>
                                  </p:stCondLst>
                                  <p:childTnLst>
                                    <p:set>
                                      <p:cBhvr>
                                        <p:cTn id="1473" dur="1" fill="hold">
                                          <p:stCondLst>
                                            <p:cond delay="0"/>
                                          </p:stCondLst>
                                        </p:cTn>
                                        <p:tgtEl>
                                          <p:spTgt spid="3846"/>
                                        </p:tgtEl>
                                        <p:attrNameLst>
                                          <p:attrName>style.visibility</p:attrName>
                                        </p:attrNameLst>
                                      </p:cBhvr>
                                      <p:to>
                                        <p:strVal val="visible"/>
                                      </p:to>
                                    </p:set>
                                    <p:animEffect filter="wipe(left)" transition="in">
                                      <p:cBhvr additive="repl">
                                        <p:cTn id="1474" dur="500"/>
                                        <p:tgtEl>
                                          <p:spTgt spid="3846"/>
                                        </p:tgtEl>
                                      </p:cBhvr>
                                    </p:animEffect>
                                  </p:childTnLst>
                                </p:cTn>
                              </p:par>
                            </p:childTnLst>
                          </p:cTn>
                        </p:par>
                      </p:childTnLst>
                    </p:cTn>
                  </p:par>
                  <p:par>
                    <p:cTn id="1475" fill="hold">
                      <p:stCondLst>
                        <p:cond delay="indefinite"/>
                      </p:stCondLst>
                      <p:childTnLst>
                        <p:par>
                          <p:cTn id="1476" fill="hold">
                            <p:stCondLst>
                              <p:cond delay="0"/>
                            </p:stCondLst>
                            <p:childTnLst>
                              <p:par>
                                <p:cTn id="1477" nodeType="clickEffect" fill="hold" presetClass="entr" presetID="22" presetSubtype="1">
                                  <p:stCondLst>
                                    <p:cond delay="0"/>
                                  </p:stCondLst>
                                  <p:childTnLst>
                                    <p:set>
                                      <p:cBhvr>
                                        <p:cTn id="1478" dur="1" fill="hold">
                                          <p:stCondLst>
                                            <p:cond delay="0"/>
                                          </p:stCondLst>
                                        </p:cTn>
                                        <p:tgtEl>
                                          <p:spTgt spid="3851"/>
                                        </p:tgtEl>
                                        <p:attrNameLst>
                                          <p:attrName>style.visibility</p:attrName>
                                        </p:attrNameLst>
                                      </p:cBhvr>
                                      <p:to>
                                        <p:strVal val="visible"/>
                                      </p:to>
                                    </p:set>
                                    <p:animEffect filter="wipe(up)" transition="in">
                                      <p:cBhvr additive="repl">
                                        <p:cTn id="1479" dur="1000"/>
                                        <p:tgtEl>
                                          <p:spTgt spid="3851"/>
                                        </p:tgtEl>
                                      </p:cBhvr>
                                    </p:animEffect>
                                  </p:childTnLst>
                                </p:cTn>
                              </p:par>
                            </p:childTnLst>
                          </p:cTn>
                        </p:par>
                        <p:par>
                          <p:cTn id="1480" fill="hold">
                            <p:stCondLst>
                              <p:cond delay="1000"/>
                            </p:stCondLst>
                            <p:childTnLst>
                              <p:par>
                                <p:cTn id="1481" nodeType="afterEffect" fill="hold" presetClass="entr" presetID="9">
                                  <p:stCondLst>
                                    <p:cond delay="0"/>
                                  </p:stCondLst>
                                  <p:childTnLst>
                                    <p:set>
                                      <p:cBhvr>
                                        <p:cTn id="1482" dur="1" fill="hold">
                                          <p:stCondLst>
                                            <p:cond delay="0"/>
                                          </p:stCondLst>
                                        </p:cTn>
                                        <p:tgtEl>
                                          <p:spTgt spid="3858"/>
                                        </p:tgtEl>
                                        <p:attrNameLst>
                                          <p:attrName>style.visibility</p:attrName>
                                        </p:attrNameLst>
                                      </p:cBhvr>
                                      <p:to>
                                        <p:strVal val="visible"/>
                                      </p:to>
                                    </p:set>
                                    <p:animEffect filter="dissolve" transition="in">
                                      <p:cBhvr additive="repl">
                                        <p:cTn id="1483" dur="500"/>
                                        <p:tgtEl>
                                          <p:spTgt spid="3858"/>
                                        </p:tgtEl>
                                      </p:cBhvr>
                                    </p:animEffect>
                                  </p:childTnLst>
                                </p:cTn>
                              </p:par>
                            </p:childTnLst>
                          </p:cTn>
                        </p:par>
                      </p:childTnLst>
                    </p:cTn>
                  </p:par>
                  <p:par>
                    <p:cTn id="1484" fill="hold">
                      <p:stCondLst>
                        <p:cond delay="indefinite"/>
                      </p:stCondLst>
                      <p:childTnLst>
                        <p:par>
                          <p:cTn id="1485" fill="hold">
                            <p:stCondLst>
                              <p:cond delay="0"/>
                            </p:stCondLst>
                            <p:childTnLst>
                              <p:par>
                                <p:cTn id="1486" nodeType="clickEffect" fill="hold" presetClass="entr" presetID="22" presetSubtype="8">
                                  <p:stCondLst>
                                    <p:cond delay="0"/>
                                  </p:stCondLst>
                                  <p:childTnLst>
                                    <p:set>
                                      <p:cBhvr>
                                        <p:cTn id="1487" dur="1" fill="hold">
                                          <p:stCondLst>
                                            <p:cond delay="0"/>
                                          </p:stCondLst>
                                        </p:cTn>
                                        <p:tgtEl>
                                          <p:spTgt spid="3855"/>
                                        </p:tgtEl>
                                        <p:attrNameLst>
                                          <p:attrName>style.visibility</p:attrName>
                                        </p:attrNameLst>
                                      </p:cBhvr>
                                      <p:to>
                                        <p:strVal val="visible"/>
                                      </p:to>
                                    </p:set>
                                    <p:animEffect filter="wipe(left)" transition="in">
                                      <p:cBhvr additive="repl">
                                        <p:cTn id="1488" dur="500"/>
                                        <p:tgtEl>
                                          <p:spTgt spid="3855"/>
                                        </p:tgtEl>
                                      </p:cBhvr>
                                    </p:animEffect>
                                  </p:childTnLst>
                                </p:cTn>
                              </p:par>
                            </p:childTnLst>
                          </p:cTn>
                        </p:par>
                        <p:par>
                          <p:cTn id="1489" fill="hold">
                            <p:stCondLst>
                              <p:cond delay="500"/>
                            </p:stCondLst>
                            <p:childTnLst>
                              <p:par>
                                <p:cTn id="1490" nodeType="afterEffect" fill="hold" presetClass="entr" presetID="9">
                                  <p:stCondLst>
                                    <p:cond delay="0"/>
                                  </p:stCondLst>
                                  <p:childTnLst>
                                    <p:set>
                                      <p:cBhvr>
                                        <p:cTn id="1491" dur="1" fill="hold">
                                          <p:stCondLst>
                                            <p:cond delay="0"/>
                                          </p:stCondLst>
                                        </p:cTn>
                                        <p:tgtEl>
                                          <p:spTgt spid="3819">
                                            <p:txEl>
                                              <p:pRg st="0" end="0"/>
                                            </p:txEl>
                                          </p:spTgt>
                                        </p:tgtEl>
                                        <p:attrNameLst>
                                          <p:attrName>style.visibility</p:attrName>
                                        </p:attrNameLst>
                                      </p:cBhvr>
                                      <p:to>
                                        <p:strVal val="visible"/>
                                      </p:to>
                                    </p:set>
                                    <p:animEffect filter="dissolve" transition="in">
                                      <p:cBhvr additive="repl">
                                        <p:cTn id="1492" dur="500"/>
                                        <p:tgtEl>
                                          <p:spTgt spid="3819">
                                            <p:txEl>
                                              <p:pRg st="0" end="0"/>
                                            </p:txEl>
                                          </p:spTgt>
                                        </p:tgtEl>
                                      </p:cBhvr>
                                    </p:animEffect>
                                  </p:childTnLst>
                                </p:cTn>
                              </p:par>
                            </p:childTnLst>
                          </p:cTn>
                        </p:par>
                        <p:par>
                          <p:cTn id="1493" fill="hold">
                            <p:stCondLst>
                              <p:cond delay="1000"/>
                            </p:stCondLst>
                            <p:childTnLst>
                              <p:par>
                                <p:cTn id="1494" nodeType="afterEffect" fill="hold" presetClass="entr" presetID="9">
                                  <p:stCondLst>
                                    <p:cond delay="0"/>
                                  </p:stCondLst>
                                  <p:childTnLst>
                                    <p:set>
                                      <p:cBhvr>
                                        <p:cTn id="1495" dur="1" fill="hold">
                                          <p:stCondLst>
                                            <p:cond delay="0"/>
                                          </p:stCondLst>
                                        </p:cTn>
                                        <p:tgtEl>
                                          <p:spTgt spid="3822"/>
                                        </p:tgtEl>
                                        <p:attrNameLst>
                                          <p:attrName>style.visibility</p:attrName>
                                        </p:attrNameLst>
                                      </p:cBhvr>
                                      <p:to>
                                        <p:strVal val="visible"/>
                                      </p:to>
                                    </p:set>
                                    <p:animEffect filter="dissolve" transition="in">
                                      <p:cBhvr additive="repl">
                                        <p:cTn id="1496" dur="500"/>
                                        <p:tgtEl>
                                          <p:spTgt spid="3822"/>
                                        </p:tgtEl>
                                      </p:cBhvr>
                                    </p:animEffect>
                                  </p:childTnLst>
                                </p:cTn>
                              </p:par>
                            </p:childTnLst>
                          </p:cTn>
                        </p:par>
                        <p:par>
                          <p:cTn id="1497" fill="hold">
                            <p:stCondLst>
                              <p:cond delay="1500"/>
                            </p:stCondLst>
                            <p:childTnLst>
                              <p:par>
                                <p:cTn id="1498" nodeType="afterEffect" fill="hold" presetClass="entr" presetID="22" presetSubtype="2">
                                  <p:stCondLst>
                                    <p:cond delay="0"/>
                                  </p:stCondLst>
                                  <p:childTnLst>
                                    <p:set>
                                      <p:cBhvr>
                                        <p:cTn id="1499" dur="1" fill="hold">
                                          <p:stCondLst>
                                            <p:cond delay="0"/>
                                          </p:stCondLst>
                                        </p:cTn>
                                        <p:tgtEl>
                                          <p:spTgt spid="3836"/>
                                        </p:tgtEl>
                                        <p:attrNameLst>
                                          <p:attrName>style.visibility</p:attrName>
                                        </p:attrNameLst>
                                      </p:cBhvr>
                                      <p:to>
                                        <p:strVal val="visible"/>
                                      </p:to>
                                    </p:set>
                                    <p:animEffect filter="wipe(right)" transition="in">
                                      <p:cBhvr additive="repl">
                                        <p:cTn id="1500" dur="500"/>
                                        <p:tgtEl>
                                          <p:spTgt spid="3836"/>
                                        </p:tgtEl>
                                      </p:cBhvr>
                                    </p:animEffect>
                                  </p:childTnLst>
                                </p:cTn>
                              </p:par>
                            </p:childTnLst>
                          </p:cTn>
                        </p:par>
                        <p:par>
                          <p:cTn id="1501" fill="hold">
                            <p:stCondLst>
                              <p:cond delay="2000"/>
                            </p:stCondLst>
                            <p:childTnLst>
                              <p:par>
                                <p:cTn id="1502" nodeType="afterEffect" fill="hold" presetClass="entr" presetID="9">
                                  <p:stCondLst>
                                    <p:cond delay="0"/>
                                  </p:stCondLst>
                                  <p:childTnLst>
                                    <p:set>
                                      <p:cBhvr>
                                        <p:cTn id="1503" dur="1" fill="hold">
                                          <p:stCondLst>
                                            <p:cond delay="0"/>
                                          </p:stCondLst>
                                        </p:cTn>
                                        <p:tgtEl>
                                          <p:spTgt spid="3827"/>
                                        </p:tgtEl>
                                        <p:attrNameLst>
                                          <p:attrName>style.visibility</p:attrName>
                                        </p:attrNameLst>
                                      </p:cBhvr>
                                      <p:to>
                                        <p:strVal val="visible"/>
                                      </p:to>
                                    </p:set>
                                    <p:animEffect filter="dissolve" transition="in">
                                      <p:cBhvr additive="repl">
                                        <p:cTn id="1504" dur="500"/>
                                        <p:tgtEl>
                                          <p:spTgt spid="3827"/>
                                        </p:tgtEl>
                                      </p:cBhvr>
                                    </p:animEffect>
                                  </p:childTnLst>
                                </p:cTn>
                              </p:par>
                            </p:childTnLst>
                          </p:cTn>
                        </p:par>
                        <p:par>
                          <p:cTn id="1505" fill="hold">
                            <p:stCondLst>
                              <p:cond delay="2500"/>
                            </p:stCondLst>
                            <p:childTnLst>
                              <p:par>
                                <p:cTn id="1506" nodeType="afterEffect" fill="hold" presetClass="entr" presetID="9">
                                  <p:stCondLst>
                                    <p:cond delay="0"/>
                                  </p:stCondLst>
                                  <p:childTnLst>
                                    <p:set>
                                      <p:cBhvr>
                                        <p:cTn id="1507" dur="1" fill="hold">
                                          <p:stCondLst>
                                            <p:cond delay="0"/>
                                          </p:stCondLst>
                                        </p:cTn>
                                        <p:tgtEl>
                                          <p:spTgt spid="3825"/>
                                        </p:tgtEl>
                                        <p:attrNameLst>
                                          <p:attrName>style.visibility</p:attrName>
                                        </p:attrNameLst>
                                      </p:cBhvr>
                                      <p:to>
                                        <p:strVal val="visible"/>
                                      </p:to>
                                    </p:set>
                                    <p:animEffect filter="dissolve" transition="in">
                                      <p:cBhvr additive="repl">
                                        <p:cTn id="1508" dur="500"/>
                                        <p:tgtEl>
                                          <p:spTgt spid="3825"/>
                                        </p:tgtEl>
                                      </p:cBhvr>
                                    </p:animEffect>
                                  </p:childTnLst>
                                </p:cTn>
                              </p:par>
                            </p:childTnLst>
                          </p:cTn>
                        </p:par>
                        <p:par>
                          <p:cTn id="1509" fill="hold">
                            <p:stCondLst>
                              <p:cond delay="3000"/>
                            </p:stCondLst>
                            <p:childTnLst>
                              <p:par>
                                <p:cTn id="1510" nodeType="afterEffect" fill="hold" presetClass="entr" presetID="22" presetSubtype="8">
                                  <p:stCondLst>
                                    <p:cond delay="0"/>
                                  </p:stCondLst>
                                  <p:childTnLst>
                                    <p:set>
                                      <p:cBhvr>
                                        <p:cTn id="1511" dur="1" fill="hold">
                                          <p:stCondLst>
                                            <p:cond delay="0"/>
                                          </p:stCondLst>
                                        </p:cTn>
                                        <p:tgtEl>
                                          <p:spTgt spid="3833"/>
                                        </p:tgtEl>
                                        <p:attrNameLst>
                                          <p:attrName>style.visibility</p:attrName>
                                        </p:attrNameLst>
                                      </p:cBhvr>
                                      <p:to>
                                        <p:strVal val="visible"/>
                                      </p:to>
                                    </p:set>
                                    <p:animEffect filter="wipe(left)" transition="in">
                                      <p:cBhvr additive="repl">
                                        <p:cTn id="1512" dur="500"/>
                                        <p:tgtEl>
                                          <p:spTgt spid="3833"/>
                                        </p:tgtEl>
                                      </p:cBhvr>
                                    </p:animEffect>
                                  </p:childTnLst>
                                </p:cTn>
                              </p:par>
                            </p:childTnLst>
                          </p:cTn>
                        </p:par>
                        <p:par>
                          <p:cTn id="1513" fill="hold">
                            <p:stCondLst>
                              <p:cond delay="3500"/>
                            </p:stCondLst>
                            <p:childTnLst>
                              <p:par>
                                <p:cTn id="1514" nodeType="afterEffect" fill="hold" presetClass="entr" presetID="9">
                                  <p:stCondLst>
                                    <p:cond delay="0"/>
                                  </p:stCondLst>
                                  <p:childTnLst>
                                    <p:set>
                                      <p:cBhvr>
                                        <p:cTn id="1515" dur="1" fill="hold">
                                          <p:stCondLst>
                                            <p:cond delay="0"/>
                                          </p:stCondLst>
                                        </p:cTn>
                                        <p:tgtEl>
                                          <p:spTgt spid="3820"/>
                                        </p:tgtEl>
                                        <p:attrNameLst>
                                          <p:attrName>style.visibility</p:attrName>
                                        </p:attrNameLst>
                                      </p:cBhvr>
                                      <p:to>
                                        <p:strVal val="visible"/>
                                      </p:to>
                                    </p:set>
                                    <p:animEffect filter="dissolve" transition="in">
                                      <p:cBhvr additive="repl">
                                        <p:cTn id="1516" dur="500"/>
                                        <p:tgtEl>
                                          <p:spTgt spid="3820"/>
                                        </p:tgtEl>
                                      </p:cBhvr>
                                    </p:animEffect>
                                  </p:childTnLst>
                                </p:cTn>
                              </p:par>
                            </p:childTnLst>
                          </p:cTn>
                        </p:par>
                        <p:par>
                          <p:cTn id="1517" fill="hold">
                            <p:stCondLst>
                              <p:cond delay="4000"/>
                            </p:stCondLst>
                            <p:childTnLst>
                              <p:par>
                                <p:cTn id="1518" nodeType="afterEffect" fill="hold" presetClass="entr" presetID="9">
                                  <p:stCondLst>
                                    <p:cond delay="0"/>
                                  </p:stCondLst>
                                  <p:childTnLst>
                                    <p:set>
                                      <p:cBhvr>
                                        <p:cTn id="1519" dur="1" fill="hold">
                                          <p:stCondLst>
                                            <p:cond delay="0"/>
                                          </p:stCondLst>
                                        </p:cTn>
                                        <p:tgtEl>
                                          <p:spTgt spid="3823">
                                            <p:txEl>
                                              <p:pRg st="0" end="0"/>
                                            </p:txEl>
                                          </p:spTgt>
                                        </p:tgtEl>
                                        <p:attrNameLst>
                                          <p:attrName>style.visibility</p:attrName>
                                        </p:attrNameLst>
                                      </p:cBhvr>
                                      <p:to>
                                        <p:strVal val="visible"/>
                                      </p:to>
                                    </p:set>
                                    <p:animEffect filter="dissolve" transition="in">
                                      <p:cBhvr additive="repl">
                                        <p:cTn id="1520" dur="500"/>
                                        <p:tgtEl>
                                          <p:spTgt spid="3823">
                                            <p:txEl>
                                              <p:pRg st="0" end="0"/>
                                            </p:txEl>
                                          </p:spTgt>
                                        </p:tgtEl>
                                      </p:cBhvr>
                                    </p:animEffect>
                                  </p:childTnLst>
                                </p:cTn>
                              </p:par>
                            </p:childTnLst>
                          </p:cTn>
                        </p:par>
                        <p:par>
                          <p:cTn id="1521" fill="hold">
                            <p:stCondLst>
                              <p:cond delay="4500"/>
                            </p:stCondLst>
                            <p:childTnLst>
                              <p:par>
                                <p:cTn id="1522" nodeType="afterEffect" fill="hold" presetClass="entr" presetID="22" presetSubtype="2">
                                  <p:stCondLst>
                                    <p:cond delay="0"/>
                                  </p:stCondLst>
                                  <p:childTnLst>
                                    <p:set>
                                      <p:cBhvr>
                                        <p:cTn id="1523" dur="1" fill="hold">
                                          <p:stCondLst>
                                            <p:cond delay="0"/>
                                          </p:stCondLst>
                                        </p:cTn>
                                        <p:tgtEl>
                                          <p:spTgt spid="3842"/>
                                        </p:tgtEl>
                                        <p:attrNameLst>
                                          <p:attrName>style.visibility</p:attrName>
                                        </p:attrNameLst>
                                      </p:cBhvr>
                                      <p:to>
                                        <p:strVal val="visible"/>
                                      </p:to>
                                    </p:set>
                                    <p:animEffect filter="wipe(right)" transition="in">
                                      <p:cBhvr additive="repl">
                                        <p:cTn id="1524" dur="500"/>
                                        <p:tgtEl>
                                          <p:spTgt spid="38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2"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rdt3.0 in action</a:t>
            </a:r>
            <a:endParaRPr b="0" lang="en-US" sz="4800" spc="-1" strike="noStrike">
              <a:latin typeface="Arial"/>
            </a:endParaRPr>
          </a:p>
        </p:txBody>
      </p:sp>
      <p:sp>
        <p:nvSpPr>
          <p:cNvPr id="3863" name="CustomShape 2"/>
          <p:cNvSpPr/>
          <p:nvPr/>
        </p:nvSpPr>
        <p:spPr>
          <a:xfrm>
            <a:off x="3751560" y="3116160"/>
            <a:ext cx="11138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pkt1</a:t>
            </a:r>
            <a:endParaRPr b="0" lang="en-US" sz="1800" spc="-1" strike="noStrike">
              <a:latin typeface="Arial"/>
            </a:endParaRPr>
          </a:p>
        </p:txBody>
      </p:sp>
      <p:sp>
        <p:nvSpPr>
          <p:cNvPr id="3864" name="CustomShape 3"/>
          <p:cNvSpPr/>
          <p:nvPr/>
        </p:nvSpPr>
        <p:spPr>
          <a:xfrm>
            <a:off x="3735000" y="3341520"/>
            <a:ext cx="134388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ack1</a:t>
            </a:r>
            <a:endParaRPr b="0" lang="en-US" sz="1800" spc="-1" strike="noStrike">
              <a:latin typeface="Arial"/>
            </a:endParaRPr>
          </a:p>
        </p:txBody>
      </p:sp>
      <p:sp>
        <p:nvSpPr>
          <p:cNvPr id="3865" name="CustomShape 4"/>
          <p:cNvSpPr/>
          <p:nvPr/>
        </p:nvSpPr>
        <p:spPr>
          <a:xfrm>
            <a:off x="3687480" y="4532400"/>
            <a:ext cx="177228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(detect duplicate)</a:t>
            </a:r>
            <a:endParaRPr b="0" lang="en-US" sz="1400" spc="-1" strike="noStrike">
              <a:latin typeface="Arial"/>
            </a:endParaRPr>
          </a:p>
        </p:txBody>
      </p:sp>
      <p:grpSp>
        <p:nvGrpSpPr>
          <p:cNvPr id="3866" name="Group 5"/>
          <p:cNvGrpSpPr/>
          <p:nvPr/>
        </p:nvGrpSpPr>
        <p:grpSpPr>
          <a:xfrm>
            <a:off x="2340000" y="2889360"/>
            <a:ext cx="1471320" cy="504360"/>
            <a:chOff x="2340000" y="2889360"/>
            <a:chExt cx="1471320" cy="504360"/>
          </a:xfrm>
        </p:grpSpPr>
        <p:sp>
          <p:nvSpPr>
            <p:cNvPr id="3867" name="Line 6"/>
            <p:cNvSpPr/>
            <p:nvPr/>
          </p:nvSpPr>
          <p:spPr>
            <a:xfrm>
              <a:off x="2340000" y="3036600"/>
              <a:ext cx="1471320" cy="357120"/>
            </a:xfrm>
            <a:prstGeom prst="line">
              <a:avLst/>
            </a:prstGeom>
            <a:ln w="28575">
              <a:solidFill>
                <a:srgbClr val="000099"/>
              </a:solidFill>
              <a:round/>
              <a:tailEnd len="med" type="triangle" w="med"/>
            </a:ln>
          </p:spPr>
          <p:style>
            <a:lnRef idx="0"/>
            <a:fillRef idx="0"/>
            <a:effectRef idx="0"/>
            <a:fontRef idx="minor"/>
          </p:style>
        </p:sp>
        <p:sp>
          <p:nvSpPr>
            <p:cNvPr id="3868" name="CustomShape 7"/>
            <p:cNvSpPr/>
            <p:nvPr/>
          </p:nvSpPr>
          <p:spPr>
            <a:xfrm>
              <a:off x="2719440" y="2889360"/>
              <a:ext cx="565920" cy="3330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600" spc="-1" strike="noStrike">
                  <a:solidFill>
                    <a:srgbClr val="000099"/>
                  </a:solidFill>
                  <a:latin typeface="Arial"/>
                  <a:ea typeface="ＭＳ Ｐゴシック"/>
                </a:rPr>
                <a:t>pkt1</a:t>
              </a:r>
              <a:endParaRPr b="0" lang="en-US" sz="1600" spc="-1" strike="noStrike">
                <a:latin typeface="Arial"/>
              </a:endParaRPr>
            </a:p>
          </p:txBody>
        </p:sp>
      </p:grpSp>
      <p:sp>
        <p:nvSpPr>
          <p:cNvPr id="3869" name="CustomShape 8"/>
          <p:cNvSpPr/>
          <p:nvPr/>
        </p:nvSpPr>
        <p:spPr>
          <a:xfrm>
            <a:off x="1293480" y="1508040"/>
            <a:ext cx="105444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2000" spc="-1" strike="noStrike" u="sng">
                <a:solidFill>
                  <a:srgbClr val="000099"/>
                </a:solidFill>
                <a:uFillTx/>
                <a:latin typeface="Tahoma"/>
                <a:ea typeface="ＭＳ Ｐゴシック"/>
              </a:rPr>
              <a:t>sender</a:t>
            </a:r>
            <a:endParaRPr b="0" lang="en-US" sz="2000" spc="-1" strike="noStrike">
              <a:latin typeface="Arial"/>
            </a:endParaRPr>
          </a:p>
        </p:txBody>
      </p:sp>
      <p:sp>
        <p:nvSpPr>
          <p:cNvPr id="3870" name="CustomShape 9"/>
          <p:cNvSpPr/>
          <p:nvPr/>
        </p:nvSpPr>
        <p:spPr>
          <a:xfrm>
            <a:off x="3717360" y="1503360"/>
            <a:ext cx="122220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2000" spc="-1" strike="noStrike" u="sng">
                <a:solidFill>
                  <a:srgbClr val="008000"/>
                </a:solidFill>
                <a:uFillTx/>
                <a:latin typeface="Tahoma"/>
                <a:ea typeface="ＭＳ Ｐゴシック"/>
              </a:rPr>
              <a:t>receiver</a:t>
            </a:r>
            <a:endParaRPr b="0" lang="en-US" sz="2000" spc="-1" strike="noStrike">
              <a:latin typeface="Arial"/>
            </a:endParaRPr>
          </a:p>
        </p:txBody>
      </p:sp>
      <p:sp>
        <p:nvSpPr>
          <p:cNvPr id="3871" name="CustomShape 10"/>
          <p:cNvSpPr/>
          <p:nvPr/>
        </p:nvSpPr>
        <p:spPr>
          <a:xfrm>
            <a:off x="3748320" y="4263840"/>
            <a:ext cx="11138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pkt1</a:t>
            </a:r>
            <a:endParaRPr b="0" lang="en-US" sz="1800" spc="-1" strike="noStrike">
              <a:latin typeface="Arial"/>
            </a:endParaRPr>
          </a:p>
        </p:txBody>
      </p:sp>
      <p:sp>
        <p:nvSpPr>
          <p:cNvPr id="3872" name="CustomShape 11"/>
          <p:cNvSpPr/>
          <p:nvPr/>
        </p:nvSpPr>
        <p:spPr>
          <a:xfrm>
            <a:off x="3745080" y="5261040"/>
            <a:ext cx="11138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pkt0</a:t>
            </a:r>
            <a:endParaRPr b="0" lang="en-US" sz="1800" spc="-1" strike="noStrike">
              <a:latin typeface="Arial"/>
            </a:endParaRPr>
          </a:p>
        </p:txBody>
      </p:sp>
      <p:sp>
        <p:nvSpPr>
          <p:cNvPr id="3873" name="CustomShape 12"/>
          <p:cNvSpPr/>
          <p:nvPr/>
        </p:nvSpPr>
        <p:spPr>
          <a:xfrm>
            <a:off x="3725640" y="2441520"/>
            <a:ext cx="134388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ack0</a:t>
            </a:r>
            <a:endParaRPr b="0" lang="en-US" sz="1800" spc="-1" strike="noStrike">
              <a:latin typeface="Arial"/>
            </a:endParaRPr>
          </a:p>
        </p:txBody>
      </p:sp>
      <p:sp>
        <p:nvSpPr>
          <p:cNvPr id="3874" name="CustomShape 13"/>
          <p:cNvSpPr/>
          <p:nvPr/>
        </p:nvSpPr>
        <p:spPr>
          <a:xfrm>
            <a:off x="3744720" y="4686120"/>
            <a:ext cx="134388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ack1</a:t>
            </a:r>
            <a:endParaRPr b="0" lang="en-US" sz="1800" spc="-1" strike="noStrike">
              <a:latin typeface="Arial"/>
            </a:endParaRPr>
          </a:p>
        </p:txBody>
      </p:sp>
      <p:sp>
        <p:nvSpPr>
          <p:cNvPr id="3875" name="CustomShape 14"/>
          <p:cNvSpPr/>
          <p:nvPr/>
        </p:nvSpPr>
        <p:spPr>
          <a:xfrm>
            <a:off x="3722400" y="5456160"/>
            <a:ext cx="134388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ack0</a:t>
            </a:r>
            <a:endParaRPr b="0" lang="en-US" sz="1800" spc="-1" strike="noStrike">
              <a:latin typeface="Arial"/>
            </a:endParaRPr>
          </a:p>
        </p:txBody>
      </p:sp>
      <p:sp>
        <p:nvSpPr>
          <p:cNvPr id="3876" name="CustomShape 15"/>
          <p:cNvSpPr/>
          <p:nvPr/>
        </p:nvSpPr>
        <p:spPr>
          <a:xfrm>
            <a:off x="1220040" y="2690640"/>
            <a:ext cx="11444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ack0</a:t>
            </a:r>
            <a:endParaRPr b="0" lang="en-US" sz="1800" spc="-1" strike="noStrike">
              <a:latin typeface="Arial"/>
            </a:endParaRPr>
          </a:p>
        </p:txBody>
      </p:sp>
      <p:sp>
        <p:nvSpPr>
          <p:cNvPr id="3877" name="CustomShape 16"/>
          <p:cNvSpPr/>
          <p:nvPr/>
        </p:nvSpPr>
        <p:spPr>
          <a:xfrm>
            <a:off x="1056240" y="5062680"/>
            <a:ext cx="13136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pkt0</a:t>
            </a:r>
            <a:endParaRPr b="0" lang="en-US" sz="1800" spc="-1" strike="noStrike">
              <a:latin typeface="Arial"/>
            </a:endParaRPr>
          </a:p>
        </p:txBody>
      </p:sp>
      <p:sp>
        <p:nvSpPr>
          <p:cNvPr id="3878" name="CustomShape 17"/>
          <p:cNvSpPr/>
          <p:nvPr/>
        </p:nvSpPr>
        <p:spPr>
          <a:xfrm>
            <a:off x="1056240" y="2909880"/>
            <a:ext cx="13136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pkt1</a:t>
            </a:r>
            <a:endParaRPr b="0" lang="en-US" sz="1800" spc="-1" strike="noStrike">
              <a:latin typeface="Arial"/>
            </a:endParaRPr>
          </a:p>
        </p:txBody>
      </p:sp>
      <p:sp>
        <p:nvSpPr>
          <p:cNvPr id="3879" name="CustomShape 18"/>
          <p:cNvSpPr/>
          <p:nvPr/>
        </p:nvSpPr>
        <p:spPr>
          <a:xfrm>
            <a:off x="1208880" y="4822920"/>
            <a:ext cx="11444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ack1</a:t>
            </a:r>
            <a:endParaRPr b="0" lang="en-US" sz="1800" spc="-1" strike="noStrike">
              <a:latin typeface="Arial"/>
            </a:endParaRPr>
          </a:p>
        </p:txBody>
      </p:sp>
      <p:sp>
        <p:nvSpPr>
          <p:cNvPr id="3880" name="CustomShape 19"/>
          <p:cNvSpPr/>
          <p:nvPr/>
        </p:nvSpPr>
        <p:spPr>
          <a:xfrm>
            <a:off x="1045080" y="1947960"/>
            <a:ext cx="13136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pkt0</a:t>
            </a:r>
            <a:endParaRPr b="0" lang="en-US" sz="1800" spc="-1" strike="noStrike">
              <a:latin typeface="Arial"/>
            </a:endParaRPr>
          </a:p>
        </p:txBody>
      </p:sp>
      <p:sp>
        <p:nvSpPr>
          <p:cNvPr id="3881" name="CustomShape 20"/>
          <p:cNvSpPr/>
          <p:nvPr/>
        </p:nvSpPr>
        <p:spPr>
          <a:xfrm>
            <a:off x="3734280" y="2230560"/>
            <a:ext cx="11138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pkt0</a:t>
            </a:r>
            <a:endParaRPr b="0" lang="en-US" sz="1800" spc="-1" strike="noStrike">
              <a:latin typeface="Arial"/>
            </a:endParaRPr>
          </a:p>
        </p:txBody>
      </p:sp>
      <p:grpSp>
        <p:nvGrpSpPr>
          <p:cNvPr id="3882" name="Group 21"/>
          <p:cNvGrpSpPr/>
          <p:nvPr/>
        </p:nvGrpSpPr>
        <p:grpSpPr>
          <a:xfrm>
            <a:off x="2330280" y="2017800"/>
            <a:ext cx="1471680" cy="512280"/>
            <a:chOff x="2330280" y="2017800"/>
            <a:chExt cx="1471680" cy="512280"/>
          </a:xfrm>
        </p:grpSpPr>
        <p:sp>
          <p:nvSpPr>
            <p:cNvPr id="3883" name="Line 22"/>
            <p:cNvSpPr/>
            <p:nvPr/>
          </p:nvSpPr>
          <p:spPr>
            <a:xfrm>
              <a:off x="2330280" y="2172960"/>
              <a:ext cx="1471680" cy="357120"/>
            </a:xfrm>
            <a:prstGeom prst="line">
              <a:avLst/>
            </a:prstGeom>
            <a:ln w="28575">
              <a:solidFill>
                <a:srgbClr val="000099"/>
              </a:solidFill>
              <a:round/>
              <a:tailEnd len="med" type="triangle" w="med"/>
            </a:ln>
          </p:spPr>
          <p:style>
            <a:lnRef idx="0"/>
            <a:fillRef idx="0"/>
            <a:effectRef idx="0"/>
            <a:fontRef idx="minor"/>
          </p:style>
        </p:sp>
        <p:sp>
          <p:nvSpPr>
            <p:cNvPr id="3884" name="CustomShape 23"/>
            <p:cNvSpPr/>
            <p:nvPr/>
          </p:nvSpPr>
          <p:spPr>
            <a:xfrm>
              <a:off x="2728800" y="2017800"/>
              <a:ext cx="5637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99"/>
                  </a:solidFill>
                  <a:latin typeface="Arial"/>
                  <a:ea typeface="ＭＳ Ｐゴシック"/>
                </a:rPr>
                <a:t>pkt0</a:t>
              </a:r>
              <a:endParaRPr b="0" lang="en-US" sz="1600" spc="-1" strike="noStrike">
                <a:latin typeface="Arial"/>
              </a:endParaRPr>
            </a:p>
          </p:txBody>
        </p:sp>
      </p:grpSp>
      <p:grpSp>
        <p:nvGrpSpPr>
          <p:cNvPr id="3885" name="Group 24"/>
          <p:cNvGrpSpPr/>
          <p:nvPr/>
        </p:nvGrpSpPr>
        <p:grpSpPr>
          <a:xfrm>
            <a:off x="2323800" y="5032440"/>
            <a:ext cx="1471680" cy="487080"/>
            <a:chOff x="2323800" y="5032440"/>
            <a:chExt cx="1471680" cy="487080"/>
          </a:xfrm>
        </p:grpSpPr>
        <p:sp>
          <p:nvSpPr>
            <p:cNvPr id="3886" name="Line 25"/>
            <p:cNvSpPr/>
            <p:nvPr/>
          </p:nvSpPr>
          <p:spPr>
            <a:xfrm>
              <a:off x="2323800" y="5162400"/>
              <a:ext cx="1471680" cy="357120"/>
            </a:xfrm>
            <a:prstGeom prst="line">
              <a:avLst/>
            </a:prstGeom>
            <a:ln w="28575">
              <a:solidFill>
                <a:srgbClr val="000099"/>
              </a:solidFill>
              <a:round/>
              <a:tailEnd len="med" type="triangle" w="med"/>
            </a:ln>
          </p:spPr>
          <p:style>
            <a:lnRef idx="0"/>
            <a:fillRef idx="0"/>
            <a:effectRef idx="0"/>
            <a:fontRef idx="minor"/>
          </p:style>
        </p:sp>
        <p:sp>
          <p:nvSpPr>
            <p:cNvPr id="3887" name="CustomShape 26"/>
            <p:cNvSpPr/>
            <p:nvPr/>
          </p:nvSpPr>
          <p:spPr>
            <a:xfrm>
              <a:off x="2724120" y="5032440"/>
              <a:ext cx="5637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99"/>
                  </a:solidFill>
                  <a:latin typeface="Arial"/>
                  <a:ea typeface="ＭＳ Ｐゴシック"/>
                </a:rPr>
                <a:t>pkt0</a:t>
              </a:r>
              <a:endParaRPr b="0" lang="en-US" sz="1600" spc="-1" strike="noStrike">
                <a:latin typeface="Arial"/>
              </a:endParaRPr>
            </a:p>
          </p:txBody>
        </p:sp>
      </p:grpSp>
      <p:grpSp>
        <p:nvGrpSpPr>
          <p:cNvPr id="3888" name="Group 27"/>
          <p:cNvGrpSpPr/>
          <p:nvPr/>
        </p:nvGrpSpPr>
        <p:grpSpPr>
          <a:xfrm>
            <a:off x="2323800" y="4635360"/>
            <a:ext cx="1471680" cy="471240"/>
            <a:chOff x="2323800" y="4635360"/>
            <a:chExt cx="1471680" cy="471240"/>
          </a:xfrm>
        </p:grpSpPr>
        <p:sp>
          <p:nvSpPr>
            <p:cNvPr id="3889" name="Line 28"/>
            <p:cNvSpPr/>
            <p:nvPr/>
          </p:nvSpPr>
          <p:spPr>
            <a:xfrm flipH="1">
              <a:off x="2323800" y="4749480"/>
              <a:ext cx="1471680" cy="357120"/>
            </a:xfrm>
            <a:prstGeom prst="line">
              <a:avLst/>
            </a:prstGeom>
            <a:ln w="28575">
              <a:solidFill>
                <a:srgbClr val="008000"/>
              </a:solidFill>
              <a:round/>
              <a:tailEnd len="med" type="triangle" w="med"/>
            </a:ln>
          </p:spPr>
          <p:style>
            <a:lnRef idx="0"/>
            <a:fillRef idx="0"/>
            <a:effectRef idx="0"/>
            <a:fontRef idx="minor"/>
          </p:style>
        </p:sp>
        <p:sp>
          <p:nvSpPr>
            <p:cNvPr id="3890" name="CustomShape 29"/>
            <p:cNvSpPr/>
            <p:nvPr/>
          </p:nvSpPr>
          <p:spPr>
            <a:xfrm>
              <a:off x="2715480" y="4635360"/>
              <a:ext cx="6094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8000"/>
                  </a:solidFill>
                  <a:latin typeface="Arial"/>
                  <a:ea typeface="ＭＳ Ｐゴシック"/>
                </a:rPr>
                <a:t>ack1</a:t>
              </a:r>
              <a:endParaRPr b="0" lang="en-US" sz="1600" spc="-1" strike="noStrike">
                <a:latin typeface="Arial"/>
              </a:endParaRPr>
            </a:p>
          </p:txBody>
        </p:sp>
      </p:grpSp>
      <p:grpSp>
        <p:nvGrpSpPr>
          <p:cNvPr id="3891" name="Group 30"/>
          <p:cNvGrpSpPr/>
          <p:nvPr/>
        </p:nvGrpSpPr>
        <p:grpSpPr>
          <a:xfrm>
            <a:off x="2315880" y="2517840"/>
            <a:ext cx="1471680" cy="455400"/>
            <a:chOff x="2315880" y="2517840"/>
            <a:chExt cx="1471680" cy="455400"/>
          </a:xfrm>
        </p:grpSpPr>
        <p:sp>
          <p:nvSpPr>
            <p:cNvPr id="3892" name="Line 31"/>
            <p:cNvSpPr/>
            <p:nvPr/>
          </p:nvSpPr>
          <p:spPr>
            <a:xfrm flipH="1">
              <a:off x="2315880" y="2616120"/>
              <a:ext cx="1471680" cy="357120"/>
            </a:xfrm>
            <a:prstGeom prst="line">
              <a:avLst/>
            </a:prstGeom>
            <a:ln w="28575">
              <a:solidFill>
                <a:srgbClr val="008000"/>
              </a:solidFill>
              <a:round/>
              <a:tailEnd len="med" type="triangle" w="med"/>
            </a:ln>
          </p:spPr>
          <p:style>
            <a:lnRef idx="0"/>
            <a:fillRef idx="0"/>
            <a:effectRef idx="0"/>
            <a:fontRef idx="minor"/>
          </p:style>
        </p:sp>
        <p:sp>
          <p:nvSpPr>
            <p:cNvPr id="3893" name="CustomShape 32"/>
            <p:cNvSpPr/>
            <p:nvPr/>
          </p:nvSpPr>
          <p:spPr>
            <a:xfrm>
              <a:off x="2710080" y="2517840"/>
              <a:ext cx="610200" cy="3330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600" spc="-1" strike="noStrike">
                  <a:solidFill>
                    <a:srgbClr val="008000"/>
                  </a:solidFill>
                  <a:latin typeface="Arial"/>
                  <a:ea typeface="ＭＳ Ｐゴシック"/>
                </a:rPr>
                <a:t>ack0</a:t>
              </a:r>
              <a:endParaRPr b="0" lang="en-US" sz="1600" spc="-1" strike="noStrike">
                <a:latin typeface="Arial"/>
              </a:endParaRPr>
            </a:p>
          </p:txBody>
        </p:sp>
      </p:grpSp>
      <p:grpSp>
        <p:nvGrpSpPr>
          <p:cNvPr id="3894" name="Group 33"/>
          <p:cNvGrpSpPr/>
          <p:nvPr/>
        </p:nvGrpSpPr>
        <p:grpSpPr>
          <a:xfrm>
            <a:off x="2309760" y="5487840"/>
            <a:ext cx="1471680" cy="461880"/>
            <a:chOff x="2309760" y="5487840"/>
            <a:chExt cx="1471680" cy="461880"/>
          </a:xfrm>
        </p:grpSpPr>
        <p:sp>
          <p:nvSpPr>
            <p:cNvPr id="3895" name="Line 34"/>
            <p:cNvSpPr/>
            <p:nvPr/>
          </p:nvSpPr>
          <p:spPr>
            <a:xfrm flipH="1">
              <a:off x="2309760" y="5592600"/>
              <a:ext cx="1471680" cy="357120"/>
            </a:xfrm>
            <a:prstGeom prst="line">
              <a:avLst/>
            </a:prstGeom>
            <a:ln w="28575">
              <a:solidFill>
                <a:srgbClr val="008000"/>
              </a:solidFill>
              <a:round/>
              <a:tailEnd len="med" type="triangle" w="med"/>
            </a:ln>
          </p:spPr>
          <p:style>
            <a:lnRef idx="0"/>
            <a:fillRef idx="0"/>
            <a:effectRef idx="0"/>
            <a:fontRef idx="minor"/>
          </p:style>
        </p:sp>
        <p:sp>
          <p:nvSpPr>
            <p:cNvPr id="3896" name="CustomShape 35"/>
            <p:cNvSpPr/>
            <p:nvPr/>
          </p:nvSpPr>
          <p:spPr>
            <a:xfrm>
              <a:off x="2705760" y="5487840"/>
              <a:ext cx="6094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8000"/>
                  </a:solidFill>
                  <a:latin typeface="Arial"/>
                  <a:ea typeface="ＭＳ Ｐゴシック"/>
                </a:rPr>
                <a:t>ack0</a:t>
              </a:r>
              <a:endParaRPr b="0" lang="en-US" sz="1600" spc="-1" strike="noStrike">
                <a:latin typeface="Arial"/>
              </a:endParaRPr>
            </a:p>
          </p:txBody>
        </p:sp>
      </p:grpSp>
      <p:sp>
        <p:nvSpPr>
          <p:cNvPr id="3897" name="CustomShape 36"/>
          <p:cNvSpPr/>
          <p:nvPr/>
        </p:nvSpPr>
        <p:spPr>
          <a:xfrm>
            <a:off x="2037960" y="6200640"/>
            <a:ext cx="153432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(c) ACK loss</a:t>
            </a:r>
            <a:endParaRPr b="0" lang="en-US" sz="1800" spc="-1" strike="noStrike">
              <a:latin typeface="Arial"/>
            </a:endParaRPr>
          </a:p>
        </p:txBody>
      </p:sp>
      <p:grpSp>
        <p:nvGrpSpPr>
          <p:cNvPr id="3898" name="Group 37"/>
          <p:cNvGrpSpPr/>
          <p:nvPr/>
        </p:nvGrpSpPr>
        <p:grpSpPr>
          <a:xfrm>
            <a:off x="2571840" y="3289320"/>
            <a:ext cx="1236600" cy="715680"/>
            <a:chOff x="2571840" y="3289320"/>
            <a:chExt cx="1236600" cy="715680"/>
          </a:xfrm>
        </p:grpSpPr>
        <p:sp>
          <p:nvSpPr>
            <p:cNvPr id="3899" name="Line 38"/>
            <p:cNvSpPr/>
            <p:nvPr/>
          </p:nvSpPr>
          <p:spPr>
            <a:xfrm flipH="1">
              <a:off x="2896920" y="3447360"/>
              <a:ext cx="911520" cy="209520"/>
            </a:xfrm>
            <a:prstGeom prst="line">
              <a:avLst/>
            </a:prstGeom>
            <a:ln w="28575">
              <a:solidFill>
                <a:srgbClr val="008000"/>
              </a:solidFill>
              <a:round/>
              <a:tailEnd len="med" type="triangle" w="med"/>
            </a:ln>
          </p:spPr>
          <p:style>
            <a:lnRef idx="0"/>
            <a:fillRef idx="0"/>
            <a:effectRef idx="0"/>
            <a:fontRef idx="minor"/>
          </p:style>
        </p:sp>
        <p:sp>
          <p:nvSpPr>
            <p:cNvPr id="3900" name="CustomShape 39"/>
            <p:cNvSpPr/>
            <p:nvPr/>
          </p:nvSpPr>
          <p:spPr>
            <a:xfrm>
              <a:off x="2805840" y="3289320"/>
              <a:ext cx="6094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8000"/>
                  </a:solidFill>
                  <a:latin typeface="Arial"/>
                  <a:ea typeface="ＭＳ Ｐゴシック"/>
                </a:rPr>
                <a:t>ack1</a:t>
              </a:r>
              <a:endParaRPr b="0" lang="en-US" sz="1600" spc="-1" strike="noStrike">
                <a:latin typeface="Arial"/>
              </a:endParaRPr>
            </a:p>
          </p:txBody>
        </p:sp>
        <p:sp>
          <p:nvSpPr>
            <p:cNvPr id="3901" name="CustomShape 40"/>
            <p:cNvSpPr/>
            <p:nvPr/>
          </p:nvSpPr>
          <p:spPr>
            <a:xfrm>
              <a:off x="2681640" y="3462480"/>
              <a:ext cx="35640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1" lang="en-US" sz="1800" spc="-1" strike="noStrike">
                  <a:solidFill>
                    <a:srgbClr val="ff0000"/>
                  </a:solidFill>
                  <a:latin typeface="Tahoma"/>
                  <a:ea typeface="ＭＳ Ｐゴシック"/>
                </a:rPr>
                <a:t>X</a:t>
              </a:r>
              <a:endParaRPr b="0" lang="en-US" sz="1800" spc="-1" strike="noStrike">
                <a:latin typeface="Arial"/>
              </a:endParaRPr>
            </a:p>
          </p:txBody>
        </p:sp>
        <p:sp>
          <p:nvSpPr>
            <p:cNvPr id="3902" name="CustomShape 41"/>
            <p:cNvSpPr/>
            <p:nvPr/>
          </p:nvSpPr>
          <p:spPr>
            <a:xfrm>
              <a:off x="2571840" y="3672000"/>
              <a:ext cx="5698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1600" spc="-1" strike="noStrike">
                  <a:solidFill>
                    <a:srgbClr val="ff0000"/>
                  </a:solidFill>
                  <a:latin typeface="Tahoma"/>
                  <a:ea typeface="ＭＳ Ｐゴシック"/>
                </a:rPr>
                <a:t>loss</a:t>
              </a:r>
              <a:endParaRPr b="0" lang="en-US" sz="1600" spc="-1" strike="noStrike">
                <a:latin typeface="Arial"/>
              </a:endParaRPr>
            </a:p>
          </p:txBody>
        </p:sp>
      </p:grpSp>
      <p:grpSp>
        <p:nvGrpSpPr>
          <p:cNvPr id="3903" name="Group 42"/>
          <p:cNvGrpSpPr/>
          <p:nvPr/>
        </p:nvGrpSpPr>
        <p:grpSpPr>
          <a:xfrm>
            <a:off x="2219040" y="3195000"/>
            <a:ext cx="122760" cy="1034280"/>
            <a:chOff x="2219040" y="3195000"/>
            <a:chExt cx="122760" cy="1034280"/>
          </a:xfrm>
        </p:grpSpPr>
        <p:sp>
          <p:nvSpPr>
            <p:cNvPr id="3904" name="Line 43"/>
            <p:cNvSpPr/>
            <p:nvPr/>
          </p:nvSpPr>
          <p:spPr>
            <a:xfrm>
              <a:off x="2341440" y="3196080"/>
              <a:ext cx="360" cy="1032480"/>
            </a:xfrm>
            <a:prstGeom prst="line">
              <a:avLst/>
            </a:prstGeom>
            <a:ln w="28575">
              <a:solidFill>
                <a:srgbClr val="000000"/>
              </a:solidFill>
              <a:round/>
            </a:ln>
          </p:spPr>
          <p:style>
            <a:lnRef idx="0"/>
            <a:fillRef idx="0"/>
            <a:effectRef idx="0"/>
            <a:fontRef idx="minor"/>
          </p:style>
        </p:sp>
        <p:sp>
          <p:nvSpPr>
            <p:cNvPr id="3905" name="Line 44"/>
            <p:cNvSpPr/>
            <p:nvPr/>
          </p:nvSpPr>
          <p:spPr>
            <a:xfrm flipH="1">
              <a:off x="2219040" y="3195000"/>
              <a:ext cx="117720" cy="360"/>
            </a:xfrm>
            <a:prstGeom prst="line">
              <a:avLst/>
            </a:prstGeom>
            <a:ln w="28575">
              <a:solidFill>
                <a:srgbClr val="000000"/>
              </a:solidFill>
              <a:round/>
            </a:ln>
          </p:spPr>
          <p:style>
            <a:lnRef idx="0"/>
            <a:fillRef idx="0"/>
            <a:effectRef idx="0"/>
            <a:fontRef idx="minor"/>
          </p:style>
        </p:sp>
        <p:sp>
          <p:nvSpPr>
            <p:cNvPr id="3906" name="Line 45"/>
            <p:cNvSpPr/>
            <p:nvPr/>
          </p:nvSpPr>
          <p:spPr>
            <a:xfrm flipH="1">
              <a:off x="2219040" y="4228920"/>
              <a:ext cx="117720" cy="360"/>
            </a:xfrm>
            <a:prstGeom prst="line">
              <a:avLst/>
            </a:prstGeom>
            <a:ln w="28575">
              <a:solidFill>
                <a:srgbClr val="000000"/>
              </a:solidFill>
              <a:round/>
            </a:ln>
          </p:spPr>
          <p:style>
            <a:lnRef idx="0"/>
            <a:fillRef idx="0"/>
            <a:effectRef idx="0"/>
            <a:fontRef idx="minor"/>
          </p:style>
        </p:sp>
      </p:grpSp>
      <p:grpSp>
        <p:nvGrpSpPr>
          <p:cNvPr id="3907" name="Group 46"/>
          <p:cNvGrpSpPr/>
          <p:nvPr/>
        </p:nvGrpSpPr>
        <p:grpSpPr>
          <a:xfrm>
            <a:off x="2347920" y="4184640"/>
            <a:ext cx="1471320" cy="504720"/>
            <a:chOff x="2347920" y="4184640"/>
            <a:chExt cx="1471320" cy="504720"/>
          </a:xfrm>
        </p:grpSpPr>
        <p:sp>
          <p:nvSpPr>
            <p:cNvPr id="3908" name="Line 47"/>
            <p:cNvSpPr/>
            <p:nvPr/>
          </p:nvSpPr>
          <p:spPr>
            <a:xfrm>
              <a:off x="2347920" y="4332240"/>
              <a:ext cx="1471320" cy="357120"/>
            </a:xfrm>
            <a:prstGeom prst="line">
              <a:avLst/>
            </a:prstGeom>
            <a:ln w="28575">
              <a:solidFill>
                <a:srgbClr val="000099"/>
              </a:solidFill>
              <a:round/>
              <a:tailEnd len="med" type="triangle" w="med"/>
            </a:ln>
          </p:spPr>
          <p:style>
            <a:lnRef idx="0"/>
            <a:fillRef idx="0"/>
            <a:effectRef idx="0"/>
            <a:fontRef idx="minor"/>
          </p:style>
        </p:sp>
        <p:sp>
          <p:nvSpPr>
            <p:cNvPr id="3909" name="CustomShape 48"/>
            <p:cNvSpPr/>
            <p:nvPr/>
          </p:nvSpPr>
          <p:spPr>
            <a:xfrm>
              <a:off x="2728800" y="4184640"/>
              <a:ext cx="5637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99"/>
                  </a:solidFill>
                  <a:latin typeface="Arial"/>
                  <a:ea typeface="ＭＳ Ｐゴシック"/>
                </a:rPr>
                <a:t>pkt1</a:t>
              </a:r>
              <a:endParaRPr b="0" lang="en-US" sz="1600" spc="-1" strike="noStrike">
                <a:latin typeface="Arial"/>
              </a:endParaRPr>
            </a:p>
          </p:txBody>
        </p:sp>
      </p:grpSp>
      <p:grpSp>
        <p:nvGrpSpPr>
          <p:cNvPr id="3910" name="Group 49"/>
          <p:cNvGrpSpPr/>
          <p:nvPr/>
        </p:nvGrpSpPr>
        <p:grpSpPr>
          <a:xfrm>
            <a:off x="834120" y="3808440"/>
            <a:ext cx="1542240" cy="727560"/>
            <a:chOff x="834120" y="3808440"/>
            <a:chExt cx="1542240" cy="727560"/>
          </a:xfrm>
        </p:grpSpPr>
        <p:pic>
          <p:nvPicPr>
            <p:cNvPr id="3911" name="Picture 78" descr="alarm_clock_ringing"/>
            <p:cNvPicPr/>
            <p:nvPr/>
          </p:nvPicPr>
          <p:blipFill>
            <a:blip r:embed="rId1"/>
            <a:stretch/>
          </p:blipFill>
          <p:spPr>
            <a:xfrm>
              <a:off x="986040" y="3808440"/>
              <a:ext cx="434160" cy="478440"/>
            </a:xfrm>
            <a:prstGeom prst="rect">
              <a:avLst/>
            </a:prstGeom>
            <a:ln w="0">
              <a:noFill/>
            </a:ln>
          </p:spPr>
        </p:pic>
        <p:sp>
          <p:nvSpPr>
            <p:cNvPr id="3912" name="CustomShape 50"/>
            <p:cNvSpPr/>
            <p:nvPr/>
          </p:nvSpPr>
          <p:spPr>
            <a:xfrm>
              <a:off x="834120" y="4035240"/>
              <a:ext cx="1542240" cy="500760"/>
            </a:xfrm>
            <a:prstGeom prst="rect">
              <a:avLst/>
            </a:prstGeom>
            <a:noFill/>
            <a:ln w="0">
              <a:noFill/>
            </a:ln>
          </p:spPr>
          <p:style>
            <a:lnRef idx="0"/>
            <a:fillRef idx="0"/>
            <a:effectRef idx="0"/>
            <a:fontRef idx="minor"/>
          </p:style>
          <p:txBody>
            <a:bodyPr wrap="none" lIns="90000" rIns="90000" tIns="45000" bIns="45000">
              <a:spAutoFit/>
            </a:bodyPr>
            <a:p>
              <a:pPr algn="r">
                <a:lnSpc>
                  <a:spcPct val="75000"/>
                </a:lnSpc>
                <a:tabLst>
                  <a:tab algn="l" pos="0"/>
                </a:tabLst>
              </a:pPr>
              <a:r>
                <a:rPr b="0" i="1" lang="en-US" sz="1800" spc="-1" strike="noStrike">
                  <a:solidFill>
                    <a:srgbClr val="ff0000"/>
                  </a:solidFill>
                  <a:latin typeface="Tahoma"/>
                  <a:ea typeface="ＭＳ Ｐゴシック"/>
                </a:rPr>
                <a:t>timeout</a:t>
              </a:r>
              <a:endParaRPr b="0" lang="en-US" sz="1800" spc="-1" strike="noStrike">
                <a:latin typeface="Arial"/>
              </a:endParaRPr>
            </a:p>
            <a:p>
              <a:pPr algn="r">
                <a:lnSpc>
                  <a:spcPct val="75000"/>
                </a:lnSpc>
                <a:tabLst>
                  <a:tab algn="l" pos="0"/>
                </a:tabLst>
              </a:pPr>
              <a:r>
                <a:rPr b="0" lang="en-US" sz="1800" spc="-1" strike="noStrike">
                  <a:solidFill>
                    <a:srgbClr val="000000"/>
                  </a:solidFill>
                  <a:latin typeface="Tahoma"/>
                  <a:ea typeface="ＭＳ Ｐゴシック"/>
                </a:rPr>
                <a:t>resend pkt1</a:t>
              </a:r>
              <a:endParaRPr b="0" lang="en-US" sz="1800" spc="-1" strike="noStrike">
                <a:latin typeface="Arial"/>
              </a:endParaRPr>
            </a:p>
          </p:txBody>
        </p:sp>
      </p:grpSp>
      <p:sp>
        <p:nvSpPr>
          <p:cNvPr id="3913" name="CustomShape 51"/>
          <p:cNvSpPr/>
          <p:nvPr/>
        </p:nvSpPr>
        <p:spPr>
          <a:xfrm>
            <a:off x="9435600" y="2644560"/>
            <a:ext cx="11138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pkt1</a:t>
            </a:r>
            <a:endParaRPr b="0" lang="en-US" sz="1800" spc="-1" strike="noStrike">
              <a:latin typeface="Arial"/>
            </a:endParaRPr>
          </a:p>
        </p:txBody>
      </p:sp>
      <p:sp>
        <p:nvSpPr>
          <p:cNvPr id="3914" name="CustomShape 52"/>
          <p:cNvSpPr/>
          <p:nvPr/>
        </p:nvSpPr>
        <p:spPr>
          <a:xfrm>
            <a:off x="9419040" y="2870280"/>
            <a:ext cx="134388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ack1</a:t>
            </a:r>
            <a:endParaRPr b="0" lang="en-US" sz="1800" spc="-1" strike="noStrike">
              <a:latin typeface="Arial"/>
            </a:endParaRPr>
          </a:p>
        </p:txBody>
      </p:sp>
      <p:sp>
        <p:nvSpPr>
          <p:cNvPr id="3915" name="CustomShape 53"/>
          <p:cNvSpPr/>
          <p:nvPr/>
        </p:nvSpPr>
        <p:spPr>
          <a:xfrm>
            <a:off x="9331200" y="4166280"/>
            <a:ext cx="177228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(detect duplicate)</a:t>
            </a:r>
            <a:endParaRPr b="0" lang="en-US" sz="1400" spc="-1" strike="noStrike">
              <a:latin typeface="Arial"/>
            </a:endParaRPr>
          </a:p>
        </p:txBody>
      </p:sp>
      <p:grpSp>
        <p:nvGrpSpPr>
          <p:cNvPr id="3916" name="Group 54"/>
          <p:cNvGrpSpPr/>
          <p:nvPr/>
        </p:nvGrpSpPr>
        <p:grpSpPr>
          <a:xfrm>
            <a:off x="8023680" y="2517840"/>
            <a:ext cx="1471680" cy="404640"/>
            <a:chOff x="8023680" y="2517840"/>
            <a:chExt cx="1471680" cy="404640"/>
          </a:xfrm>
        </p:grpSpPr>
        <p:sp>
          <p:nvSpPr>
            <p:cNvPr id="3917" name="Line 55"/>
            <p:cNvSpPr/>
            <p:nvPr/>
          </p:nvSpPr>
          <p:spPr>
            <a:xfrm>
              <a:off x="8023680" y="2565360"/>
              <a:ext cx="1471680" cy="357120"/>
            </a:xfrm>
            <a:prstGeom prst="line">
              <a:avLst/>
            </a:prstGeom>
            <a:ln w="28575">
              <a:solidFill>
                <a:srgbClr val="000099"/>
              </a:solidFill>
              <a:round/>
              <a:tailEnd len="med" type="triangle" w="med"/>
            </a:ln>
          </p:spPr>
          <p:style>
            <a:lnRef idx="0"/>
            <a:fillRef idx="0"/>
            <a:effectRef idx="0"/>
            <a:fontRef idx="minor"/>
          </p:style>
        </p:sp>
        <p:sp>
          <p:nvSpPr>
            <p:cNvPr id="3918" name="CustomShape 56"/>
            <p:cNvSpPr/>
            <p:nvPr/>
          </p:nvSpPr>
          <p:spPr>
            <a:xfrm>
              <a:off x="8403480" y="2517840"/>
              <a:ext cx="565920" cy="333000"/>
            </a:xfrm>
            <a:prstGeom prst="rect">
              <a:avLst/>
            </a:prstGeom>
            <a:solidFill>
              <a:schemeClr val="bg1"/>
            </a:solid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600" spc="-1" strike="noStrike">
                  <a:solidFill>
                    <a:srgbClr val="000099"/>
                  </a:solidFill>
                  <a:latin typeface="Arial"/>
                  <a:ea typeface="ＭＳ Ｐゴシック"/>
                </a:rPr>
                <a:t>pkt1</a:t>
              </a:r>
              <a:endParaRPr b="0" lang="en-US" sz="1600" spc="-1" strike="noStrike">
                <a:latin typeface="Arial"/>
              </a:endParaRPr>
            </a:p>
          </p:txBody>
        </p:sp>
      </p:grpSp>
      <p:sp>
        <p:nvSpPr>
          <p:cNvPr id="3919" name="CustomShape 57"/>
          <p:cNvSpPr/>
          <p:nvPr/>
        </p:nvSpPr>
        <p:spPr>
          <a:xfrm>
            <a:off x="6977520" y="1036440"/>
            <a:ext cx="105444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2000" spc="-1" strike="noStrike" u="sng">
                <a:solidFill>
                  <a:srgbClr val="000099"/>
                </a:solidFill>
                <a:uFillTx/>
                <a:latin typeface="Tahoma"/>
                <a:ea typeface="ＭＳ Ｐゴシック"/>
              </a:rPr>
              <a:t>sender</a:t>
            </a:r>
            <a:endParaRPr b="0" lang="en-US" sz="2000" spc="-1" strike="noStrike">
              <a:latin typeface="Arial"/>
            </a:endParaRPr>
          </a:p>
        </p:txBody>
      </p:sp>
      <p:sp>
        <p:nvSpPr>
          <p:cNvPr id="3920" name="CustomShape 58"/>
          <p:cNvSpPr/>
          <p:nvPr/>
        </p:nvSpPr>
        <p:spPr>
          <a:xfrm>
            <a:off x="9401400" y="1031760"/>
            <a:ext cx="122220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2000" spc="-1" strike="noStrike" u="sng">
                <a:solidFill>
                  <a:srgbClr val="008000"/>
                </a:solidFill>
                <a:uFillTx/>
                <a:latin typeface="Tahoma"/>
                <a:ea typeface="ＭＳ Ｐゴシック"/>
              </a:rPr>
              <a:t>receiver</a:t>
            </a:r>
            <a:endParaRPr b="0" lang="en-US" sz="2000" spc="-1" strike="noStrike">
              <a:latin typeface="Arial"/>
            </a:endParaRPr>
          </a:p>
        </p:txBody>
      </p:sp>
      <p:sp>
        <p:nvSpPr>
          <p:cNvPr id="3921" name="CustomShape 59"/>
          <p:cNvSpPr/>
          <p:nvPr/>
        </p:nvSpPr>
        <p:spPr>
          <a:xfrm>
            <a:off x="9443160" y="3886560"/>
            <a:ext cx="11138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pkt1</a:t>
            </a:r>
            <a:endParaRPr b="0" lang="en-US" sz="1800" spc="-1" strike="noStrike">
              <a:latin typeface="Arial"/>
            </a:endParaRPr>
          </a:p>
        </p:txBody>
      </p:sp>
      <p:sp>
        <p:nvSpPr>
          <p:cNvPr id="3922" name="CustomShape 60"/>
          <p:cNvSpPr/>
          <p:nvPr/>
        </p:nvSpPr>
        <p:spPr>
          <a:xfrm>
            <a:off x="9409320" y="1969920"/>
            <a:ext cx="134388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ack0</a:t>
            </a:r>
            <a:endParaRPr b="0" lang="en-US" sz="1800" spc="-1" strike="noStrike">
              <a:latin typeface="Arial"/>
            </a:endParaRPr>
          </a:p>
        </p:txBody>
      </p:sp>
      <p:sp>
        <p:nvSpPr>
          <p:cNvPr id="3923" name="CustomShape 61"/>
          <p:cNvSpPr/>
          <p:nvPr/>
        </p:nvSpPr>
        <p:spPr>
          <a:xfrm>
            <a:off x="6904080" y="2219400"/>
            <a:ext cx="11444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ack0</a:t>
            </a:r>
            <a:endParaRPr b="0" lang="en-US" sz="1800" spc="-1" strike="noStrike">
              <a:latin typeface="Arial"/>
            </a:endParaRPr>
          </a:p>
        </p:txBody>
      </p:sp>
      <p:sp>
        <p:nvSpPr>
          <p:cNvPr id="3924" name="CustomShape 62"/>
          <p:cNvSpPr/>
          <p:nvPr/>
        </p:nvSpPr>
        <p:spPr>
          <a:xfrm>
            <a:off x="6739920" y="2438280"/>
            <a:ext cx="13136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pkt1</a:t>
            </a:r>
            <a:endParaRPr b="0" lang="en-US" sz="1800" spc="-1" strike="noStrike">
              <a:latin typeface="Arial"/>
            </a:endParaRPr>
          </a:p>
        </p:txBody>
      </p:sp>
      <p:sp>
        <p:nvSpPr>
          <p:cNvPr id="3925" name="CustomShape 63"/>
          <p:cNvSpPr/>
          <p:nvPr/>
        </p:nvSpPr>
        <p:spPr>
          <a:xfrm>
            <a:off x="6728760" y="1476360"/>
            <a:ext cx="13136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pkt0</a:t>
            </a:r>
            <a:endParaRPr b="0" lang="en-US" sz="1800" spc="-1" strike="noStrike">
              <a:latin typeface="Arial"/>
            </a:endParaRPr>
          </a:p>
        </p:txBody>
      </p:sp>
      <p:sp>
        <p:nvSpPr>
          <p:cNvPr id="3926" name="CustomShape 64"/>
          <p:cNvSpPr/>
          <p:nvPr/>
        </p:nvSpPr>
        <p:spPr>
          <a:xfrm>
            <a:off x="9417960" y="1758960"/>
            <a:ext cx="11138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pkt0</a:t>
            </a:r>
            <a:endParaRPr b="0" lang="en-US" sz="1800" spc="-1" strike="noStrike">
              <a:latin typeface="Arial"/>
            </a:endParaRPr>
          </a:p>
        </p:txBody>
      </p:sp>
      <p:grpSp>
        <p:nvGrpSpPr>
          <p:cNvPr id="3927" name="Group 65"/>
          <p:cNvGrpSpPr/>
          <p:nvPr/>
        </p:nvGrpSpPr>
        <p:grpSpPr>
          <a:xfrm>
            <a:off x="8014320" y="1658880"/>
            <a:ext cx="1471680" cy="399960"/>
            <a:chOff x="8014320" y="1658880"/>
            <a:chExt cx="1471680" cy="399960"/>
          </a:xfrm>
        </p:grpSpPr>
        <p:sp>
          <p:nvSpPr>
            <p:cNvPr id="3928" name="Line 66"/>
            <p:cNvSpPr/>
            <p:nvPr/>
          </p:nvSpPr>
          <p:spPr>
            <a:xfrm>
              <a:off x="8014320" y="1701720"/>
              <a:ext cx="1471680" cy="357120"/>
            </a:xfrm>
            <a:prstGeom prst="line">
              <a:avLst/>
            </a:prstGeom>
            <a:ln w="28575">
              <a:solidFill>
                <a:srgbClr val="000099"/>
              </a:solidFill>
              <a:round/>
              <a:tailEnd len="med" type="triangle" w="med"/>
            </a:ln>
          </p:spPr>
          <p:style>
            <a:lnRef idx="0"/>
            <a:fillRef idx="0"/>
            <a:effectRef idx="0"/>
            <a:fontRef idx="minor"/>
          </p:style>
        </p:sp>
        <p:sp>
          <p:nvSpPr>
            <p:cNvPr id="3929" name="CustomShape 67"/>
            <p:cNvSpPr/>
            <p:nvPr/>
          </p:nvSpPr>
          <p:spPr>
            <a:xfrm>
              <a:off x="8384040" y="1658880"/>
              <a:ext cx="563760" cy="333000"/>
            </a:xfrm>
            <a:prstGeom prst="rect">
              <a:avLst/>
            </a:prstGeom>
            <a:solidFill>
              <a:schemeClr val="bg1"/>
            </a:solid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99"/>
                  </a:solidFill>
                  <a:latin typeface="Arial"/>
                  <a:ea typeface="ＭＳ Ｐゴシック"/>
                </a:rPr>
                <a:t>pkt0</a:t>
              </a:r>
              <a:endParaRPr b="0" lang="en-US" sz="1600" spc="-1" strike="noStrike">
                <a:latin typeface="Arial"/>
              </a:endParaRPr>
            </a:p>
          </p:txBody>
        </p:sp>
      </p:grpSp>
      <p:grpSp>
        <p:nvGrpSpPr>
          <p:cNvPr id="3930" name="Group 68"/>
          <p:cNvGrpSpPr/>
          <p:nvPr/>
        </p:nvGrpSpPr>
        <p:grpSpPr>
          <a:xfrm>
            <a:off x="7999920" y="2131920"/>
            <a:ext cx="1471680" cy="369720"/>
            <a:chOff x="7999920" y="2131920"/>
            <a:chExt cx="1471680" cy="369720"/>
          </a:xfrm>
        </p:grpSpPr>
        <p:sp>
          <p:nvSpPr>
            <p:cNvPr id="3931" name="Line 69"/>
            <p:cNvSpPr/>
            <p:nvPr/>
          </p:nvSpPr>
          <p:spPr>
            <a:xfrm flipH="1">
              <a:off x="7999920" y="2144520"/>
              <a:ext cx="1471680" cy="357120"/>
            </a:xfrm>
            <a:prstGeom prst="line">
              <a:avLst/>
            </a:prstGeom>
            <a:ln w="28575">
              <a:solidFill>
                <a:srgbClr val="008000"/>
              </a:solidFill>
              <a:round/>
              <a:tailEnd len="med" type="triangle" w="med"/>
            </a:ln>
          </p:spPr>
          <p:style>
            <a:lnRef idx="0"/>
            <a:fillRef idx="0"/>
            <a:effectRef idx="0"/>
            <a:fontRef idx="minor"/>
          </p:style>
        </p:sp>
        <p:sp>
          <p:nvSpPr>
            <p:cNvPr id="3932" name="CustomShape 70"/>
            <p:cNvSpPr/>
            <p:nvPr/>
          </p:nvSpPr>
          <p:spPr>
            <a:xfrm>
              <a:off x="8393760" y="2131920"/>
              <a:ext cx="610200" cy="333000"/>
            </a:xfrm>
            <a:prstGeom prst="rect">
              <a:avLst/>
            </a:prstGeom>
            <a:solidFill>
              <a:schemeClr val="bg1"/>
            </a:solid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600" spc="-1" strike="noStrike">
                  <a:solidFill>
                    <a:srgbClr val="008000"/>
                  </a:solidFill>
                  <a:latin typeface="Arial"/>
                  <a:ea typeface="ＭＳ Ｐゴシック"/>
                </a:rPr>
                <a:t>ack0</a:t>
              </a:r>
              <a:endParaRPr b="0" lang="en-US" sz="1600" spc="-1" strike="noStrike">
                <a:latin typeface="Arial"/>
              </a:endParaRPr>
            </a:p>
          </p:txBody>
        </p:sp>
      </p:grpSp>
      <p:sp>
        <p:nvSpPr>
          <p:cNvPr id="3933" name="CustomShape 71"/>
          <p:cNvSpPr/>
          <p:nvPr/>
        </p:nvSpPr>
        <p:spPr>
          <a:xfrm>
            <a:off x="6730200" y="6200640"/>
            <a:ext cx="433728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(d) premature timeout/ delayed ACK</a:t>
            </a:r>
            <a:endParaRPr b="0" lang="en-US" sz="1800" spc="-1" strike="noStrike">
              <a:latin typeface="Arial"/>
            </a:endParaRPr>
          </a:p>
        </p:txBody>
      </p:sp>
      <p:grpSp>
        <p:nvGrpSpPr>
          <p:cNvPr id="3934" name="Group 72"/>
          <p:cNvGrpSpPr/>
          <p:nvPr/>
        </p:nvGrpSpPr>
        <p:grpSpPr>
          <a:xfrm>
            <a:off x="7903080" y="2723400"/>
            <a:ext cx="122760" cy="1034280"/>
            <a:chOff x="7903080" y="2723400"/>
            <a:chExt cx="122760" cy="1034280"/>
          </a:xfrm>
        </p:grpSpPr>
        <p:sp>
          <p:nvSpPr>
            <p:cNvPr id="3935" name="Line 73"/>
            <p:cNvSpPr/>
            <p:nvPr/>
          </p:nvSpPr>
          <p:spPr>
            <a:xfrm>
              <a:off x="8025480" y="2724480"/>
              <a:ext cx="360" cy="1032840"/>
            </a:xfrm>
            <a:prstGeom prst="line">
              <a:avLst/>
            </a:prstGeom>
            <a:ln w="28575">
              <a:solidFill>
                <a:srgbClr val="000000"/>
              </a:solidFill>
              <a:round/>
            </a:ln>
          </p:spPr>
          <p:style>
            <a:lnRef idx="0"/>
            <a:fillRef idx="0"/>
            <a:effectRef idx="0"/>
            <a:fontRef idx="minor"/>
          </p:style>
        </p:sp>
        <p:sp>
          <p:nvSpPr>
            <p:cNvPr id="3936" name="Line 74"/>
            <p:cNvSpPr/>
            <p:nvPr/>
          </p:nvSpPr>
          <p:spPr>
            <a:xfrm flipH="1">
              <a:off x="7903080" y="2723400"/>
              <a:ext cx="117720" cy="360"/>
            </a:xfrm>
            <a:prstGeom prst="line">
              <a:avLst/>
            </a:prstGeom>
            <a:ln w="28575">
              <a:solidFill>
                <a:srgbClr val="000000"/>
              </a:solidFill>
              <a:round/>
            </a:ln>
          </p:spPr>
          <p:style>
            <a:lnRef idx="0"/>
            <a:fillRef idx="0"/>
            <a:effectRef idx="0"/>
            <a:fontRef idx="minor"/>
          </p:style>
        </p:sp>
        <p:sp>
          <p:nvSpPr>
            <p:cNvPr id="3937" name="Line 75"/>
            <p:cNvSpPr/>
            <p:nvPr/>
          </p:nvSpPr>
          <p:spPr>
            <a:xfrm flipH="1">
              <a:off x="7903080" y="3757320"/>
              <a:ext cx="117720" cy="360"/>
            </a:xfrm>
            <a:prstGeom prst="line">
              <a:avLst/>
            </a:prstGeom>
            <a:ln w="28575">
              <a:solidFill>
                <a:srgbClr val="000000"/>
              </a:solidFill>
              <a:round/>
            </a:ln>
          </p:spPr>
          <p:style>
            <a:lnRef idx="0"/>
            <a:fillRef idx="0"/>
            <a:effectRef idx="0"/>
            <a:fontRef idx="minor"/>
          </p:style>
        </p:sp>
      </p:grpSp>
      <p:grpSp>
        <p:nvGrpSpPr>
          <p:cNvPr id="3938" name="Group 76"/>
          <p:cNvGrpSpPr/>
          <p:nvPr/>
        </p:nvGrpSpPr>
        <p:grpSpPr>
          <a:xfrm>
            <a:off x="8031600" y="3854520"/>
            <a:ext cx="1471680" cy="363240"/>
            <a:chOff x="8031600" y="3854520"/>
            <a:chExt cx="1471680" cy="363240"/>
          </a:xfrm>
        </p:grpSpPr>
        <p:sp>
          <p:nvSpPr>
            <p:cNvPr id="3939" name="Line 77"/>
            <p:cNvSpPr/>
            <p:nvPr/>
          </p:nvSpPr>
          <p:spPr>
            <a:xfrm>
              <a:off x="8031600" y="3860640"/>
              <a:ext cx="1471680" cy="357120"/>
            </a:xfrm>
            <a:prstGeom prst="line">
              <a:avLst/>
            </a:prstGeom>
            <a:ln w="28575">
              <a:solidFill>
                <a:srgbClr val="000099"/>
              </a:solidFill>
              <a:round/>
              <a:tailEnd len="med" type="triangle" w="med"/>
            </a:ln>
          </p:spPr>
          <p:style>
            <a:lnRef idx="0"/>
            <a:fillRef idx="0"/>
            <a:effectRef idx="0"/>
            <a:fontRef idx="minor"/>
          </p:style>
        </p:sp>
        <p:sp>
          <p:nvSpPr>
            <p:cNvPr id="3940" name="CustomShape 78"/>
            <p:cNvSpPr/>
            <p:nvPr/>
          </p:nvSpPr>
          <p:spPr>
            <a:xfrm>
              <a:off x="8455680" y="3854520"/>
              <a:ext cx="563760" cy="333000"/>
            </a:xfrm>
            <a:prstGeom prst="rect">
              <a:avLst/>
            </a:prstGeom>
            <a:solidFill>
              <a:schemeClr val="bg1"/>
            </a:solid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99"/>
                  </a:solidFill>
                  <a:latin typeface="Arial"/>
                  <a:ea typeface="ＭＳ Ｐゴシック"/>
                </a:rPr>
                <a:t>pkt1</a:t>
              </a:r>
              <a:endParaRPr b="0" lang="en-US" sz="1600" spc="-1" strike="noStrike">
                <a:latin typeface="Arial"/>
              </a:endParaRPr>
            </a:p>
          </p:txBody>
        </p:sp>
      </p:grpSp>
      <p:grpSp>
        <p:nvGrpSpPr>
          <p:cNvPr id="3941" name="Group 79"/>
          <p:cNvGrpSpPr/>
          <p:nvPr/>
        </p:nvGrpSpPr>
        <p:grpSpPr>
          <a:xfrm>
            <a:off x="6517800" y="3336840"/>
            <a:ext cx="1542240" cy="727920"/>
            <a:chOff x="6517800" y="3336840"/>
            <a:chExt cx="1542240" cy="727920"/>
          </a:xfrm>
        </p:grpSpPr>
        <p:pic>
          <p:nvPicPr>
            <p:cNvPr id="3942" name="Picture 130" descr="alarm_clock_ringing"/>
            <p:cNvPicPr/>
            <p:nvPr/>
          </p:nvPicPr>
          <p:blipFill>
            <a:blip r:embed="rId2"/>
            <a:stretch/>
          </p:blipFill>
          <p:spPr>
            <a:xfrm>
              <a:off x="6669720" y="3336840"/>
              <a:ext cx="434160" cy="478440"/>
            </a:xfrm>
            <a:prstGeom prst="rect">
              <a:avLst/>
            </a:prstGeom>
            <a:ln w="0">
              <a:noFill/>
            </a:ln>
          </p:spPr>
        </p:pic>
        <p:sp>
          <p:nvSpPr>
            <p:cNvPr id="3943" name="CustomShape 80"/>
            <p:cNvSpPr/>
            <p:nvPr/>
          </p:nvSpPr>
          <p:spPr>
            <a:xfrm>
              <a:off x="6517800" y="3564000"/>
              <a:ext cx="1542240" cy="500760"/>
            </a:xfrm>
            <a:prstGeom prst="rect">
              <a:avLst/>
            </a:prstGeom>
            <a:noFill/>
            <a:ln w="0">
              <a:noFill/>
            </a:ln>
          </p:spPr>
          <p:style>
            <a:lnRef idx="0"/>
            <a:fillRef idx="0"/>
            <a:effectRef idx="0"/>
            <a:fontRef idx="minor"/>
          </p:style>
          <p:txBody>
            <a:bodyPr wrap="none" lIns="90000" rIns="90000" tIns="45000" bIns="45000">
              <a:spAutoFit/>
            </a:bodyPr>
            <a:p>
              <a:pPr algn="r">
                <a:lnSpc>
                  <a:spcPct val="75000"/>
                </a:lnSpc>
                <a:tabLst>
                  <a:tab algn="l" pos="0"/>
                </a:tabLst>
              </a:pPr>
              <a:r>
                <a:rPr b="0" i="1" lang="en-US" sz="1800" spc="-1" strike="noStrike">
                  <a:solidFill>
                    <a:srgbClr val="ff0000"/>
                  </a:solidFill>
                  <a:latin typeface="Tahoma"/>
                  <a:ea typeface="ＭＳ Ｐゴシック"/>
                </a:rPr>
                <a:t>timeout</a:t>
              </a:r>
              <a:endParaRPr b="0" lang="en-US" sz="1800" spc="-1" strike="noStrike">
                <a:latin typeface="Arial"/>
              </a:endParaRPr>
            </a:p>
            <a:p>
              <a:pPr algn="r">
                <a:lnSpc>
                  <a:spcPct val="75000"/>
                </a:lnSpc>
                <a:tabLst>
                  <a:tab algn="l" pos="0"/>
                </a:tabLst>
              </a:pPr>
              <a:r>
                <a:rPr b="0" lang="en-US" sz="1800" spc="-1" strike="noStrike">
                  <a:solidFill>
                    <a:srgbClr val="000000"/>
                  </a:solidFill>
                  <a:latin typeface="Tahoma"/>
                  <a:ea typeface="ＭＳ Ｐゴシック"/>
                </a:rPr>
                <a:t>resend pkt1</a:t>
              </a:r>
              <a:endParaRPr b="0" lang="en-US" sz="1800" spc="-1" strike="noStrike">
                <a:latin typeface="Arial"/>
              </a:endParaRPr>
            </a:p>
          </p:txBody>
        </p:sp>
      </p:grpSp>
      <p:grpSp>
        <p:nvGrpSpPr>
          <p:cNvPr id="3944" name="Group 81"/>
          <p:cNvGrpSpPr/>
          <p:nvPr/>
        </p:nvGrpSpPr>
        <p:grpSpPr>
          <a:xfrm>
            <a:off x="8580600" y="2976480"/>
            <a:ext cx="911520" cy="752400"/>
            <a:chOff x="8580600" y="2976480"/>
            <a:chExt cx="911520" cy="752400"/>
          </a:xfrm>
        </p:grpSpPr>
        <p:sp>
          <p:nvSpPr>
            <p:cNvPr id="3945" name="Line 82"/>
            <p:cNvSpPr/>
            <p:nvPr/>
          </p:nvSpPr>
          <p:spPr>
            <a:xfrm flipH="1">
              <a:off x="8820000" y="2976480"/>
              <a:ext cx="672120" cy="546480"/>
            </a:xfrm>
            <a:prstGeom prst="line">
              <a:avLst/>
            </a:prstGeom>
            <a:ln w="28575">
              <a:solidFill>
                <a:srgbClr val="008000"/>
              </a:solidFill>
              <a:round/>
            </a:ln>
          </p:spPr>
          <p:style>
            <a:lnRef idx="0"/>
            <a:fillRef idx="0"/>
            <a:effectRef idx="0"/>
            <a:fontRef idx="minor"/>
          </p:style>
        </p:sp>
        <p:sp>
          <p:nvSpPr>
            <p:cNvPr id="3946" name="Line 83"/>
            <p:cNvSpPr/>
            <p:nvPr/>
          </p:nvSpPr>
          <p:spPr>
            <a:xfrm flipH="1">
              <a:off x="8580600" y="3544560"/>
              <a:ext cx="222480" cy="184320"/>
            </a:xfrm>
            <a:prstGeom prst="line">
              <a:avLst/>
            </a:prstGeom>
            <a:ln w="28575">
              <a:solidFill>
                <a:srgbClr val="008000"/>
              </a:solidFill>
              <a:prstDash val="sysDot"/>
              <a:round/>
            </a:ln>
          </p:spPr>
          <p:style>
            <a:lnRef idx="0"/>
            <a:fillRef idx="0"/>
            <a:effectRef idx="0"/>
            <a:fontRef idx="minor"/>
          </p:style>
        </p:sp>
        <p:sp>
          <p:nvSpPr>
            <p:cNvPr id="3947" name="CustomShape 84"/>
            <p:cNvSpPr/>
            <p:nvPr/>
          </p:nvSpPr>
          <p:spPr>
            <a:xfrm>
              <a:off x="8637120" y="3210840"/>
              <a:ext cx="698760" cy="333000"/>
            </a:xfrm>
            <a:prstGeom prst="rect">
              <a:avLst/>
            </a:prstGeom>
            <a:solidFill>
              <a:schemeClr val="bg1"/>
            </a:solid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600" spc="-1" strike="noStrike">
                  <a:solidFill>
                    <a:srgbClr val="008000"/>
                  </a:solidFill>
                  <a:latin typeface="Arial"/>
                  <a:ea typeface="ＭＳ Ｐゴシック"/>
                </a:rPr>
                <a:t>ack1</a:t>
              </a:r>
              <a:endParaRPr b="0" lang="en-US" sz="1600" spc="-1" strike="noStrike">
                <a:latin typeface="Arial"/>
              </a:endParaRPr>
            </a:p>
          </p:txBody>
        </p:sp>
      </p:grpSp>
      <p:sp>
        <p:nvSpPr>
          <p:cNvPr id="3948" name="Line 85"/>
          <p:cNvSpPr/>
          <p:nvPr/>
        </p:nvSpPr>
        <p:spPr>
          <a:xfrm flipH="1">
            <a:off x="7922160" y="3520800"/>
            <a:ext cx="909720" cy="739800"/>
          </a:xfrm>
          <a:prstGeom prst="line">
            <a:avLst/>
          </a:prstGeom>
          <a:ln w="28575">
            <a:solidFill>
              <a:srgbClr val="008000"/>
            </a:solidFill>
            <a:round/>
            <a:tailEnd len="med" type="triangle" w="med"/>
          </a:ln>
        </p:spPr>
        <p:style>
          <a:lnRef idx="0"/>
          <a:fillRef idx="0"/>
          <a:effectRef idx="0"/>
          <a:fontRef idx="minor"/>
        </p:style>
      </p:sp>
      <p:grpSp>
        <p:nvGrpSpPr>
          <p:cNvPr id="3949" name="Group 86"/>
          <p:cNvGrpSpPr/>
          <p:nvPr/>
        </p:nvGrpSpPr>
        <p:grpSpPr>
          <a:xfrm>
            <a:off x="8012520" y="4309560"/>
            <a:ext cx="2741400" cy="710280"/>
            <a:chOff x="8012520" y="4309560"/>
            <a:chExt cx="2741400" cy="710280"/>
          </a:xfrm>
        </p:grpSpPr>
        <p:grpSp>
          <p:nvGrpSpPr>
            <p:cNvPr id="3950" name="Group 87"/>
            <p:cNvGrpSpPr/>
            <p:nvPr/>
          </p:nvGrpSpPr>
          <p:grpSpPr>
            <a:xfrm>
              <a:off x="8012520" y="4603680"/>
              <a:ext cx="1471680" cy="416160"/>
              <a:chOff x="8012520" y="4603680"/>
              <a:chExt cx="1471680" cy="416160"/>
            </a:xfrm>
          </p:grpSpPr>
          <p:sp>
            <p:nvSpPr>
              <p:cNvPr id="3951" name="Line 88"/>
              <p:cNvSpPr/>
              <p:nvPr/>
            </p:nvSpPr>
            <p:spPr>
              <a:xfrm flipH="1">
                <a:off x="8012520" y="4603680"/>
                <a:ext cx="1471680" cy="357480"/>
              </a:xfrm>
              <a:prstGeom prst="line">
                <a:avLst/>
              </a:prstGeom>
              <a:ln w="28575">
                <a:solidFill>
                  <a:srgbClr val="008000"/>
                </a:solidFill>
                <a:round/>
                <a:tailEnd len="med" type="triangle" w="med"/>
              </a:ln>
            </p:spPr>
            <p:style>
              <a:lnRef idx="0"/>
              <a:fillRef idx="0"/>
              <a:effectRef idx="0"/>
              <a:fontRef idx="minor"/>
            </p:style>
          </p:sp>
          <p:sp>
            <p:nvSpPr>
              <p:cNvPr id="3952" name="CustomShape 89"/>
              <p:cNvSpPr/>
              <p:nvPr/>
            </p:nvSpPr>
            <p:spPr>
              <a:xfrm>
                <a:off x="8183160" y="4686840"/>
                <a:ext cx="609480" cy="333000"/>
              </a:xfrm>
              <a:prstGeom prst="rect">
                <a:avLst/>
              </a:prstGeom>
              <a:solidFill>
                <a:schemeClr val="bg1"/>
              </a:solid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8000"/>
                    </a:solidFill>
                    <a:latin typeface="Arial"/>
                    <a:ea typeface="ＭＳ Ｐゴシック"/>
                  </a:rPr>
                  <a:t>ack1</a:t>
                </a:r>
                <a:endParaRPr b="0" lang="en-US" sz="1600" spc="-1" strike="noStrike">
                  <a:latin typeface="Arial"/>
                </a:endParaRPr>
              </a:p>
            </p:txBody>
          </p:sp>
        </p:grpSp>
        <p:sp>
          <p:nvSpPr>
            <p:cNvPr id="3953" name="CustomShape 90"/>
            <p:cNvSpPr/>
            <p:nvPr/>
          </p:nvSpPr>
          <p:spPr>
            <a:xfrm>
              <a:off x="9410040" y="4309560"/>
              <a:ext cx="134388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ack1</a:t>
              </a:r>
              <a:endParaRPr b="0" lang="en-US" sz="1800" spc="-1" strike="noStrike">
                <a:latin typeface="Arial"/>
              </a:endParaRPr>
            </a:p>
          </p:txBody>
        </p:sp>
      </p:grpSp>
      <p:grpSp>
        <p:nvGrpSpPr>
          <p:cNvPr id="3954" name="Group 91"/>
          <p:cNvGrpSpPr/>
          <p:nvPr/>
        </p:nvGrpSpPr>
        <p:grpSpPr>
          <a:xfrm>
            <a:off x="6735240" y="4153680"/>
            <a:ext cx="3976560" cy="1101960"/>
            <a:chOff x="6735240" y="4153680"/>
            <a:chExt cx="3976560" cy="1101960"/>
          </a:xfrm>
        </p:grpSpPr>
        <p:grpSp>
          <p:nvGrpSpPr>
            <p:cNvPr id="3955" name="Group 92"/>
            <p:cNvGrpSpPr/>
            <p:nvPr/>
          </p:nvGrpSpPr>
          <p:grpSpPr>
            <a:xfrm>
              <a:off x="6735240" y="4153680"/>
              <a:ext cx="1313640" cy="606600"/>
              <a:chOff x="6735240" y="4153680"/>
              <a:chExt cx="1313640" cy="606600"/>
            </a:xfrm>
          </p:grpSpPr>
          <p:sp>
            <p:nvSpPr>
              <p:cNvPr id="3956" name="CustomShape 93"/>
              <p:cNvSpPr/>
              <p:nvPr/>
            </p:nvSpPr>
            <p:spPr>
              <a:xfrm>
                <a:off x="6735240" y="4396320"/>
                <a:ext cx="13136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pkt0</a:t>
                </a:r>
                <a:endParaRPr b="0" lang="en-US" sz="1800" spc="-1" strike="noStrike">
                  <a:latin typeface="Arial"/>
                </a:endParaRPr>
              </a:p>
            </p:txBody>
          </p:sp>
          <p:sp>
            <p:nvSpPr>
              <p:cNvPr id="3957" name="CustomShape 94"/>
              <p:cNvSpPr/>
              <p:nvPr/>
            </p:nvSpPr>
            <p:spPr>
              <a:xfrm>
                <a:off x="6879960" y="4153680"/>
                <a:ext cx="11444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ack1</a:t>
                </a:r>
                <a:endParaRPr b="0" lang="en-US" sz="1800" spc="-1" strike="noStrike">
                  <a:latin typeface="Arial"/>
                </a:endParaRPr>
              </a:p>
            </p:txBody>
          </p:sp>
        </p:grpSp>
        <p:grpSp>
          <p:nvGrpSpPr>
            <p:cNvPr id="3958" name="Group 95"/>
            <p:cNvGrpSpPr/>
            <p:nvPr/>
          </p:nvGrpSpPr>
          <p:grpSpPr>
            <a:xfrm>
              <a:off x="7923600" y="4376880"/>
              <a:ext cx="1547640" cy="446400"/>
              <a:chOff x="7923600" y="4376880"/>
              <a:chExt cx="1547640" cy="446400"/>
            </a:xfrm>
          </p:grpSpPr>
          <p:sp>
            <p:nvSpPr>
              <p:cNvPr id="3959" name="Line 96"/>
              <p:cNvSpPr/>
              <p:nvPr/>
            </p:nvSpPr>
            <p:spPr>
              <a:xfrm>
                <a:off x="7923600" y="4426200"/>
                <a:ext cx="1547640" cy="397080"/>
              </a:xfrm>
              <a:prstGeom prst="line">
                <a:avLst/>
              </a:prstGeom>
              <a:ln w="28575">
                <a:solidFill>
                  <a:srgbClr val="000099"/>
                </a:solidFill>
                <a:round/>
                <a:tailEnd len="med" type="triangle" w="med"/>
              </a:ln>
            </p:spPr>
            <p:style>
              <a:lnRef idx="0"/>
              <a:fillRef idx="0"/>
              <a:effectRef idx="0"/>
              <a:fontRef idx="minor"/>
            </p:style>
          </p:sp>
          <p:sp>
            <p:nvSpPr>
              <p:cNvPr id="3960" name="CustomShape 97"/>
              <p:cNvSpPr/>
              <p:nvPr/>
            </p:nvSpPr>
            <p:spPr>
              <a:xfrm>
                <a:off x="8198640" y="4376880"/>
                <a:ext cx="563760" cy="333000"/>
              </a:xfrm>
              <a:prstGeom prst="rect">
                <a:avLst/>
              </a:prstGeom>
              <a:solidFill>
                <a:schemeClr val="bg1"/>
              </a:solid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99"/>
                    </a:solidFill>
                    <a:latin typeface="Arial"/>
                    <a:ea typeface="ＭＳ Ｐゴシック"/>
                  </a:rPr>
                  <a:t>pkt0</a:t>
                </a:r>
                <a:endParaRPr b="0" lang="en-US" sz="1600" spc="-1" strike="noStrike">
                  <a:latin typeface="Arial"/>
                </a:endParaRPr>
              </a:p>
            </p:txBody>
          </p:sp>
        </p:grpSp>
        <p:grpSp>
          <p:nvGrpSpPr>
            <p:cNvPr id="3961" name="Group 98"/>
            <p:cNvGrpSpPr/>
            <p:nvPr/>
          </p:nvGrpSpPr>
          <p:grpSpPr>
            <a:xfrm>
              <a:off x="9367920" y="4667760"/>
              <a:ext cx="1343880" cy="587880"/>
              <a:chOff x="9367920" y="4667760"/>
              <a:chExt cx="1343880" cy="587880"/>
            </a:xfrm>
          </p:grpSpPr>
          <p:sp>
            <p:nvSpPr>
              <p:cNvPr id="3962" name="CustomShape 99"/>
              <p:cNvSpPr/>
              <p:nvPr/>
            </p:nvSpPr>
            <p:spPr>
              <a:xfrm>
                <a:off x="9376560" y="4667760"/>
                <a:ext cx="11138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pkt0</a:t>
                </a:r>
                <a:endParaRPr b="0" lang="en-US" sz="1800" spc="-1" strike="noStrike">
                  <a:latin typeface="Arial"/>
                </a:endParaRPr>
              </a:p>
            </p:txBody>
          </p:sp>
          <p:sp>
            <p:nvSpPr>
              <p:cNvPr id="3963" name="CustomShape 100"/>
              <p:cNvSpPr/>
              <p:nvPr/>
            </p:nvSpPr>
            <p:spPr>
              <a:xfrm>
                <a:off x="9367920" y="4891680"/>
                <a:ext cx="134388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send ack0</a:t>
                </a:r>
                <a:endParaRPr b="0" lang="en-US" sz="1800" spc="-1" strike="noStrike">
                  <a:latin typeface="Arial"/>
                </a:endParaRPr>
              </a:p>
            </p:txBody>
          </p:sp>
        </p:grpSp>
      </p:grpSp>
      <p:grpSp>
        <p:nvGrpSpPr>
          <p:cNvPr id="3964" name="Group 101"/>
          <p:cNvGrpSpPr/>
          <p:nvPr/>
        </p:nvGrpSpPr>
        <p:grpSpPr>
          <a:xfrm>
            <a:off x="8034840" y="4967640"/>
            <a:ext cx="1457280" cy="488880"/>
            <a:chOff x="8034840" y="4967640"/>
            <a:chExt cx="1457280" cy="488880"/>
          </a:xfrm>
        </p:grpSpPr>
        <p:sp>
          <p:nvSpPr>
            <p:cNvPr id="3965" name="Line 102"/>
            <p:cNvSpPr/>
            <p:nvPr/>
          </p:nvSpPr>
          <p:spPr>
            <a:xfrm flipH="1">
              <a:off x="8034840" y="4967640"/>
              <a:ext cx="1457280" cy="488880"/>
            </a:xfrm>
            <a:prstGeom prst="line">
              <a:avLst/>
            </a:prstGeom>
            <a:ln w="28575">
              <a:solidFill>
                <a:srgbClr val="008000"/>
              </a:solidFill>
              <a:round/>
              <a:tailEnd len="med" type="triangle" w="med"/>
            </a:ln>
          </p:spPr>
          <p:style>
            <a:lnRef idx="0"/>
            <a:fillRef idx="0"/>
            <a:effectRef idx="0"/>
            <a:fontRef idx="minor"/>
          </p:style>
        </p:sp>
        <p:sp>
          <p:nvSpPr>
            <p:cNvPr id="3966" name="CustomShape 103"/>
            <p:cNvSpPr/>
            <p:nvPr/>
          </p:nvSpPr>
          <p:spPr>
            <a:xfrm>
              <a:off x="8456400" y="5004360"/>
              <a:ext cx="609480" cy="333000"/>
            </a:xfrm>
            <a:prstGeom prst="rect">
              <a:avLst/>
            </a:prstGeom>
            <a:solidFill>
              <a:schemeClr val="bg1"/>
            </a:solid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8000"/>
                  </a:solidFill>
                  <a:latin typeface="Arial"/>
                  <a:ea typeface="ＭＳ Ｐゴシック"/>
                </a:rPr>
                <a:t>ack0</a:t>
              </a:r>
              <a:endParaRPr b="0" lang="en-US" sz="1600" spc="-1" strike="noStrike">
                <a:latin typeface="Arial"/>
              </a:endParaRPr>
            </a:p>
          </p:txBody>
        </p:sp>
      </p:grpSp>
      <p:grpSp>
        <p:nvGrpSpPr>
          <p:cNvPr id="3967" name="Group 104"/>
          <p:cNvGrpSpPr/>
          <p:nvPr/>
        </p:nvGrpSpPr>
        <p:grpSpPr>
          <a:xfrm>
            <a:off x="8026200" y="5469480"/>
            <a:ext cx="1471680" cy="363600"/>
            <a:chOff x="8026200" y="5469480"/>
            <a:chExt cx="1471680" cy="363600"/>
          </a:xfrm>
        </p:grpSpPr>
        <p:sp>
          <p:nvSpPr>
            <p:cNvPr id="3968" name="Line 105"/>
            <p:cNvSpPr/>
            <p:nvPr/>
          </p:nvSpPr>
          <p:spPr>
            <a:xfrm>
              <a:off x="8026200" y="5475600"/>
              <a:ext cx="1471680" cy="357480"/>
            </a:xfrm>
            <a:prstGeom prst="line">
              <a:avLst/>
            </a:prstGeom>
            <a:ln w="28575">
              <a:solidFill>
                <a:srgbClr val="000099"/>
              </a:solidFill>
              <a:round/>
              <a:tailEnd len="med" type="triangle" w="med"/>
            </a:ln>
          </p:spPr>
          <p:style>
            <a:lnRef idx="0"/>
            <a:fillRef idx="0"/>
            <a:effectRef idx="0"/>
            <a:fontRef idx="minor"/>
          </p:style>
        </p:sp>
        <p:sp>
          <p:nvSpPr>
            <p:cNvPr id="3969" name="CustomShape 106"/>
            <p:cNvSpPr/>
            <p:nvPr/>
          </p:nvSpPr>
          <p:spPr>
            <a:xfrm>
              <a:off x="8461440" y="5469480"/>
              <a:ext cx="565920" cy="333000"/>
            </a:xfrm>
            <a:prstGeom prst="rect">
              <a:avLst/>
            </a:prstGeom>
            <a:solidFill>
              <a:schemeClr val="bg1"/>
            </a:solid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600" spc="-1" strike="noStrike">
                  <a:solidFill>
                    <a:srgbClr val="000099"/>
                  </a:solidFill>
                  <a:latin typeface="Arial"/>
                  <a:ea typeface="ＭＳ Ｐゴシック"/>
                </a:rPr>
                <a:t>pkt1</a:t>
              </a:r>
              <a:endParaRPr b="0" lang="en-US" sz="1600" spc="-1" strike="noStrike">
                <a:latin typeface="Arial"/>
              </a:endParaRPr>
            </a:p>
          </p:txBody>
        </p:sp>
      </p:grpSp>
      <p:grpSp>
        <p:nvGrpSpPr>
          <p:cNvPr id="3970" name="Group 107"/>
          <p:cNvGrpSpPr/>
          <p:nvPr/>
        </p:nvGrpSpPr>
        <p:grpSpPr>
          <a:xfrm>
            <a:off x="6932880" y="4806720"/>
            <a:ext cx="1144440" cy="548640"/>
            <a:chOff x="6932880" y="4806720"/>
            <a:chExt cx="1144440" cy="548640"/>
          </a:xfrm>
        </p:grpSpPr>
        <p:sp>
          <p:nvSpPr>
            <p:cNvPr id="3971" name="CustomShape 108"/>
            <p:cNvSpPr/>
            <p:nvPr/>
          </p:nvSpPr>
          <p:spPr>
            <a:xfrm>
              <a:off x="7010640" y="5052600"/>
              <a:ext cx="88524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(ignore)</a:t>
              </a:r>
              <a:endParaRPr b="0" lang="en-US" sz="1400" spc="-1" strike="noStrike">
                <a:latin typeface="Arial"/>
              </a:endParaRPr>
            </a:p>
          </p:txBody>
        </p:sp>
        <p:sp>
          <p:nvSpPr>
            <p:cNvPr id="3972" name="CustomShape 109"/>
            <p:cNvSpPr/>
            <p:nvPr/>
          </p:nvSpPr>
          <p:spPr>
            <a:xfrm>
              <a:off x="6932880" y="4806720"/>
              <a:ext cx="11444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rcv ack1</a:t>
              </a:r>
              <a:endParaRPr b="0" lang="en-US" sz="1800" spc="-1" strike="noStrike">
                <a:latin typeface="Arial"/>
              </a:endParaRPr>
            </a:p>
          </p:txBody>
        </p:sp>
      </p:grpSp>
      <p:sp>
        <p:nvSpPr>
          <p:cNvPr id="3973" name="CustomShape 110"/>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BCA70948-AB77-4F86-94E7-632F536C13C5}" type="slidenum">
              <a:rPr b="0" lang="en-US" sz="1100" spc="-1" strike="noStrike">
                <a:solidFill>
                  <a:srgbClr val="404040"/>
                </a:solidFill>
                <a:latin typeface="Calibri"/>
                <a:ea typeface="DejaVu Sans"/>
              </a:rPr>
              <a:t>62</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525" dur="indefinite" restart="never" nodeType="tmRoot">
          <p:childTnLst>
            <p:seq>
              <p:cTn id="1526" dur="indefinite" nodeType="mainSeq">
                <p:childTnLst>
                  <p:par>
                    <p:cTn id="1527" fill="hold">
                      <p:stCondLst>
                        <p:cond delay="indefinite"/>
                      </p:stCondLst>
                      <p:childTnLst>
                        <p:par>
                          <p:cTn id="1528" fill="hold">
                            <p:stCondLst>
                              <p:cond delay="0"/>
                            </p:stCondLst>
                            <p:childTnLst>
                              <p:par>
                                <p:cTn id="1529" nodeType="clickEffect" fill="hold" presetClass="entr" presetID="22" presetSubtype="8">
                                  <p:stCondLst>
                                    <p:cond delay="0"/>
                                  </p:stCondLst>
                                  <p:childTnLst>
                                    <p:set>
                                      <p:cBhvr>
                                        <p:cTn id="1530" dur="1" fill="hold">
                                          <p:stCondLst>
                                            <p:cond delay="0"/>
                                          </p:stCondLst>
                                        </p:cTn>
                                        <p:tgtEl>
                                          <p:spTgt spid="3882"/>
                                        </p:tgtEl>
                                        <p:attrNameLst>
                                          <p:attrName>style.visibility</p:attrName>
                                        </p:attrNameLst>
                                      </p:cBhvr>
                                      <p:to>
                                        <p:strVal val="visible"/>
                                      </p:to>
                                    </p:set>
                                    <p:animEffect filter="wipe(left)" transition="in">
                                      <p:cBhvr additive="repl">
                                        <p:cTn id="1531" dur="500"/>
                                        <p:tgtEl>
                                          <p:spTgt spid="3882"/>
                                        </p:tgtEl>
                                      </p:cBhvr>
                                    </p:animEffect>
                                  </p:childTnLst>
                                </p:cTn>
                              </p:par>
                            </p:childTnLst>
                          </p:cTn>
                        </p:par>
                        <p:par>
                          <p:cTn id="1532" fill="hold">
                            <p:stCondLst>
                              <p:cond delay="500"/>
                            </p:stCondLst>
                            <p:childTnLst>
                              <p:par>
                                <p:cTn id="1533" nodeType="afterEffect" fill="hold" presetClass="entr" presetID="9">
                                  <p:stCondLst>
                                    <p:cond delay="0"/>
                                  </p:stCondLst>
                                  <p:childTnLst>
                                    <p:set>
                                      <p:cBhvr>
                                        <p:cTn id="1534" dur="1" fill="hold">
                                          <p:stCondLst>
                                            <p:cond delay="0"/>
                                          </p:stCondLst>
                                        </p:cTn>
                                        <p:tgtEl>
                                          <p:spTgt spid="3881">
                                            <p:txEl>
                                              <p:pRg st="0" end="0"/>
                                            </p:txEl>
                                          </p:spTgt>
                                        </p:tgtEl>
                                        <p:attrNameLst>
                                          <p:attrName>style.visibility</p:attrName>
                                        </p:attrNameLst>
                                      </p:cBhvr>
                                      <p:to>
                                        <p:strVal val="visible"/>
                                      </p:to>
                                    </p:set>
                                    <p:animEffect filter="dissolve" transition="in">
                                      <p:cBhvr additive="repl">
                                        <p:cTn id="1535" dur="500"/>
                                        <p:tgtEl>
                                          <p:spTgt spid="3881">
                                            <p:txEl>
                                              <p:pRg st="0" end="0"/>
                                            </p:txEl>
                                          </p:spTgt>
                                        </p:tgtEl>
                                      </p:cBhvr>
                                    </p:animEffect>
                                  </p:childTnLst>
                                </p:cTn>
                              </p:par>
                            </p:childTnLst>
                          </p:cTn>
                        </p:par>
                        <p:par>
                          <p:cTn id="1536" fill="hold">
                            <p:stCondLst>
                              <p:cond delay="1000"/>
                            </p:stCondLst>
                            <p:childTnLst>
                              <p:par>
                                <p:cTn id="1537" nodeType="afterEffect" fill="hold" presetClass="entr" presetID="9">
                                  <p:stCondLst>
                                    <p:cond delay="0"/>
                                  </p:stCondLst>
                                  <p:childTnLst>
                                    <p:set>
                                      <p:cBhvr>
                                        <p:cTn id="1538" dur="1" fill="hold">
                                          <p:stCondLst>
                                            <p:cond delay="0"/>
                                          </p:stCondLst>
                                        </p:cTn>
                                        <p:tgtEl>
                                          <p:spTgt spid="3873"/>
                                        </p:tgtEl>
                                        <p:attrNameLst>
                                          <p:attrName>style.visibility</p:attrName>
                                        </p:attrNameLst>
                                      </p:cBhvr>
                                      <p:to>
                                        <p:strVal val="visible"/>
                                      </p:to>
                                    </p:set>
                                    <p:animEffect filter="dissolve" transition="in">
                                      <p:cBhvr additive="repl">
                                        <p:cTn id="1539" dur="500"/>
                                        <p:tgtEl>
                                          <p:spTgt spid="3873"/>
                                        </p:tgtEl>
                                      </p:cBhvr>
                                    </p:animEffect>
                                  </p:childTnLst>
                                </p:cTn>
                              </p:par>
                            </p:childTnLst>
                          </p:cTn>
                        </p:par>
                        <p:par>
                          <p:cTn id="1540" fill="hold">
                            <p:stCondLst>
                              <p:cond delay="1500"/>
                            </p:stCondLst>
                            <p:childTnLst>
                              <p:par>
                                <p:cTn id="1541" nodeType="afterEffect" fill="hold" presetClass="entr" presetID="22" presetSubtype="2">
                                  <p:stCondLst>
                                    <p:cond delay="0"/>
                                  </p:stCondLst>
                                  <p:childTnLst>
                                    <p:set>
                                      <p:cBhvr>
                                        <p:cTn id="1542" dur="1" fill="hold">
                                          <p:stCondLst>
                                            <p:cond delay="0"/>
                                          </p:stCondLst>
                                        </p:cTn>
                                        <p:tgtEl>
                                          <p:spTgt spid="3891"/>
                                        </p:tgtEl>
                                        <p:attrNameLst>
                                          <p:attrName>style.visibility</p:attrName>
                                        </p:attrNameLst>
                                      </p:cBhvr>
                                      <p:to>
                                        <p:strVal val="visible"/>
                                      </p:to>
                                    </p:set>
                                    <p:animEffect filter="wipe(right)" transition="in">
                                      <p:cBhvr additive="repl">
                                        <p:cTn id="1543" dur="500"/>
                                        <p:tgtEl>
                                          <p:spTgt spid="3891"/>
                                        </p:tgtEl>
                                      </p:cBhvr>
                                    </p:animEffect>
                                  </p:childTnLst>
                                </p:cTn>
                              </p:par>
                            </p:childTnLst>
                          </p:cTn>
                        </p:par>
                        <p:par>
                          <p:cTn id="1544" fill="hold">
                            <p:stCondLst>
                              <p:cond delay="2000"/>
                            </p:stCondLst>
                            <p:childTnLst>
                              <p:par>
                                <p:cTn id="1545" nodeType="afterEffect" fill="hold" presetClass="entr" presetID="9">
                                  <p:stCondLst>
                                    <p:cond delay="0"/>
                                  </p:stCondLst>
                                  <p:childTnLst>
                                    <p:set>
                                      <p:cBhvr>
                                        <p:cTn id="1546" dur="1" fill="hold">
                                          <p:stCondLst>
                                            <p:cond delay="0"/>
                                          </p:stCondLst>
                                        </p:cTn>
                                        <p:tgtEl>
                                          <p:spTgt spid="3876"/>
                                        </p:tgtEl>
                                        <p:attrNameLst>
                                          <p:attrName>style.visibility</p:attrName>
                                        </p:attrNameLst>
                                      </p:cBhvr>
                                      <p:to>
                                        <p:strVal val="visible"/>
                                      </p:to>
                                    </p:set>
                                    <p:animEffect filter="dissolve" transition="in">
                                      <p:cBhvr additive="repl">
                                        <p:cTn id="1547" dur="500"/>
                                        <p:tgtEl>
                                          <p:spTgt spid="3876"/>
                                        </p:tgtEl>
                                      </p:cBhvr>
                                    </p:animEffect>
                                  </p:childTnLst>
                                </p:cTn>
                              </p:par>
                            </p:childTnLst>
                          </p:cTn>
                        </p:par>
                        <p:par>
                          <p:cTn id="1548" fill="hold">
                            <p:stCondLst>
                              <p:cond delay="2500"/>
                            </p:stCondLst>
                            <p:childTnLst>
                              <p:par>
                                <p:cTn id="1549" nodeType="afterEffect" fill="hold" presetClass="entr" presetID="9">
                                  <p:stCondLst>
                                    <p:cond delay="0"/>
                                  </p:stCondLst>
                                  <p:childTnLst>
                                    <p:set>
                                      <p:cBhvr>
                                        <p:cTn id="1550" dur="1" fill="hold">
                                          <p:stCondLst>
                                            <p:cond delay="0"/>
                                          </p:stCondLst>
                                        </p:cTn>
                                        <p:tgtEl>
                                          <p:spTgt spid="3878"/>
                                        </p:tgtEl>
                                        <p:attrNameLst>
                                          <p:attrName>style.visibility</p:attrName>
                                        </p:attrNameLst>
                                      </p:cBhvr>
                                      <p:to>
                                        <p:strVal val="visible"/>
                                      </p:to>
                                    </p:set>
                                    <p:animEffect filter="dissolve" transition="in">
                                      <p:cBhvr additive="repl">
                                        <p:cTn id="1551" dur="500"/>
                                        <p:tgtEl>
                                          <p:spTgt spid="3878"/>
                                        </p:tgtEl>
                                      </p:cBhvr>
                                    </p:animEffect>
                                  </p:childTnLst>
                                </p:cTn>
                              </p:par>
                            </p:childTnLst>
                          </p:cTn>
                        </p:par>
                        <p:par>
                          <p:cTn id="1552" fill="hold">
                            <p:stCondLst>
                              <p:cond delay="3000"/>
                            </p:stCondLst>
                            <p:childTnLst>
                              <p:par>
                                <p:cTn id="1553" nodeType="afterEffect" fill="hold" presetClass="entr" presetID="22" presetSubtype="8">
                                  <p:stCondLst>
                                    <p:cond delay="0"/>
                                  </p:stCondLst>
                                  <p:childTnLst>
                                    <p:set>
                                      <p:cBhvr>
                                        <p:cTn id="1554" dur="1" fill="hold">
                                          <p:stCondLst>
                                            <p:cond delay="0"/>
                                          </p:stCondLst>
                                        </p:cTn>
                                        <p:tgtEl>
                                          <p:spTgt spid="3866"/>
                                        </p:tgtEl>
                                        <p:attrNameLst>
                                          <p:attrName>style.visibility</p:attrName>
                                        </p:attrNameLst>
                                      </p:cBhvr>
                                      <p:to>
                                        <p:strVal val="visible"/>
                                      </p:to>
                                    </p:set>
                                    <p:animEffect filter="wipe(left)" transition="in">
                                      <p:cBhvr additive="repl">
                                        <p:cTn id="1555" dur="500"/>
                                        <p:tgtEl>
                                          <p:spTgt spid="3866"/>
                                        </p:tgtEl>
                                      </p:cBhvr>
                                    </p:animEffect>
                                  </p:childTnLst>
                                </p:cTn>
                              </p:par>
                            </p:childTnLst>
                          </p:cTn>
                        </p:par>
                        <p:par>
                          <p:cTn id="1556" fill="hold">
                            <p:stCondLst>
                              <p:cond delay="3500"/>
                            </p:stCondLst>
                            <p:childTnLst>
                              <p:par>
                                <p:cTn id="1557" nodeType="afterEffect" fill="hold" presetClass="entr" presetID="9">
                                  <p:stCondLst>
                                    <p:cond delay="0"/>
                                  </p:stCondLst>
                                  <p:childTnLst>
                                    <p:set>
                                      <p:cBhvr>
                                        <p:cTn id="1558" dur="1" fill="hold">
                                          <p:stCondLst>
                                            <p:cond delay="0"/>
                                          </p:stCondLst>
                                        </p:cTn>
                                        <p:tgtEl>
                                          <p:spTgt spid="3863">
                                            <p:txEl>
                                              <p:pRg st="0" end="0"/>
                                            </p:txEl>
                                          </p:spTgt>
                                        </p:tgtEl>
                                        <p:attrNameLst>
                                          <p:attrName>style.visibility</p:attrName>
                                        </p:attrNameLst>
                                      </p:cBhvr>
                                      <p:to>
                                        <p:strVal val="visible"/>
                                      </p:to>
                                    </p:set>
                                    <p:animEffect filter="dissolve" transition="in">
                                      <p:cBhvr additive="repl">
                                        <p:cTn id="1559" dur="500"/>
                                        <p:tgtEl>
                                          <p:spTgt spid="3863">
                                            <p:txEl>
                                              <p:pRg st="0" end="0"/>
                                            </p:txEl>
                                          </p:spTgt>
                                        </p:tgtEl>
                                      </p:cBhvr>
                                    </p:animEffect>
                                  </p:childTnLst>
                                </p:cTn>
                              </p:par>
                            </p:childTnLst>
                          </p:cTn>
                        </p:par>
                        <p:par>
                          <p:cTn id="1560" fill="hold">
                            <p:stCondLst>
                              <p:cond delay="4000"/>
                            </p:stCondLst>
                            <p:childTnLst>
                              <p:par>
                                <p:cTn id="1561" nodeType="afterEffect" fill="hold" presetClass="entr" presetID="9">
                                  <p:stCondLst>
                                    <p:cond delay="0"/>
                                  </p:stCondLst>
                                  <p:childTnLst>
                                    <p:set>
                                      <p:cBhvr>
                                        <p:cTn id="1562" dur="1" fill="hold">
                                          <p:stCondLst>
                                            <p:cond delay="0"/>
                                          </p:stCondLst>
                                        </p:cTn>
                                        <p:tgtEl>
                                          <p:spTgt spid="3864"/>
                                        </p:tgtEl>
                                        <p:attrNameLst>
                                          <p:attrName>style.visibility</p:attrName>
                                        </p:attrNameLst>
                                      </p:cBhvr>
                                      <p:to>
                                        <p:strVal val="visible"/>
                                      </p:to>
                                    </p:set>
                                    <p:animEffect filter="dissolve" transition="in">
                                      <p:cBhvr additive="repl">
                                        <p:cTn id="1563" dur="500"/>
                                        <p:tgtEl>
                                          <p:spTgt spid="3864"/>
                                        </p:tgtEl>
                                      </p:cBhvr>
                                    </p:animEffect>
                                  </p:childTnLst>
                                </p:cTn>
                              </p:par>
                            </p:childTnLst>
                          </p:cTn>
                        </p:par>
                        <p:par>
                          <p:cTn id="1564" fill="hold">
                            <p:stCondLst>
                              <p:cond delay="4500"/>
                            </p:stCondLst>
                            <p:childTnLst>
                              <p:par>
                                <p:cTn id="1565" nodeType="afterEffect" fill="hold" presetClass="entr" presetID="22" presetSubtype="2">
                                  <p:stCondLst>
                                    <p:cond delay="0"/>
                                  </p:stCondLst>
                                  <p:childTnLst>
                                    <p:set>
                                      <p:cBhvr>
                                        <p:cTn id="1566" dur="1" fill="hold">
                                          <p:stCondLst>
                                            <p:cond delay="0"/>
                                          </p:stCondLst>
                                        </p:cTn>
                                        <p:tgtEl>
                                          <p:spTgt spid="3898"/>
                                        </p:tgtEl>
                                        <p:attrNameLst>
                                          <p:attrName>style.visibility</p:attrName>
                                        </p:attrNameLst>
                                      </p:cBhvr>
                                      <p:to>
                                        <p:strVal val="visible"/>
                                      </p:to>
                                    </p:set>
                                    <p:animEffect filter="wipe(right)" transition="in">
                                      <p:cBhvr additive="repl">
                                        <p:cTn id="1567" dur="500"/>
                                        <p:tgtEl>
                                          <p:spTgt spid="3898"/>
                                        </p:tgtEl>
                                      </p:cBhvr>
                                    </p:animEffect>
                                  </p:childTnLst>
                                </p:cTn>
                              </p:par>
                            </p:childTnLst>
                          </p:cTn>
                        </p:par>
                      </p:childTnLst>
                    </p:cTn>
                  </p:par>
                  <p:par>
                    <p:cTn id="1568" fill="hold">
                      <p:stCondLst>
                        <p:cond delay="indefinite"/>
                      </p:stCondLst>
                      <p:childTnLst>
                        <p:par>
                          <p:cTn id="1569" fill="hold">
                            <p:stCondLst>
                              <p:cond delay="0"/>
                            </p:stCondLst>
                            <p:childTnLst>
                              <p:par>
                                <p:cTn id="1570" nodeType="clickEffect" fill="hold" presetClass="entr" presetID="22" presetSubtype="1">
                                  <p:stCondLst>
                                    <p:cond delay="0"/>
                                  </p:stCondLst>
                                  <p:childTnLst>
                                    <p:set>
                                      <p:cBhvr>
                                        <p:cTn id="1571" dur="1" fill="hold">
                                          <p:stCondLst>
                                            <p:cond delay="0"/>
                                          </p:stCondLst>
                                        </p:cTn>
                                        <p:tgtEl>
                                          <p:spTgt spid="3903"/>
                                        </p:tgtEl>
                                        <p:attrNameLst>
                                          <p:attrName>style.visibility</p:attrName>
                                        </p:attrNameLst>
                                      </p:cBhvr>
                                      <p:to>
                                        <p:strVal val="visible"/>
                                      </p:to>
                                    </p:set>
                                    <p:animEffect filter="wipe(up)" transition="in">
                                      <p:cBhvr additive="repl">
                                        <p:cTn id="1572" dur="1000"/>
                                        <p:tgtEl>
                                          <p:spTgt spid="3903"/>
                                        </p:tgtEl>
                                      </p:cBhvr>
                                    </p:animEffect>
                                  </p:childTnLst>
                                </p:cTn>
                              </p:par>
                            </p:childTnLst>
                          </p:cTn>
                        </p:par>
                        <p:par>
                          <p:cTn id="1573" fill="hold">
                            <p:stCondLst>
                              <p:cond delay="1000"/>
                            </p:stCondLst>
                            <p:childTnLst>
                              <p:par>
                                <p:cTn id="1574" nodeType="afterEffect" fill="hold" presetClass="entr" presetID="9">
                                  <p:stCondLst>
                                    <p:cond delay="0"/>
                                  </p:stCondLst>
                                  <p:childTnLst>
                                    <p:set>
                                      <p:cBhvr>
                                        <p:cTn id="1575" dur="1" fill="hold">
                                          <p:stCondLst>
                                            <p:cond delay="0"/>
                                          </p:stCondLst>
                                        </p:cTn>
                                        <p:tgtEl>
                                          <p:spTgt spid="3910"/>
                                        </p:tgtEl>
                                        <p:attrNameLst>
                                          <p:attrName>style.visibility</p:attrName>
                                        </p:attrNameLst>
                                      </p:cBhvr>
                                      <p:to>
                                        <p:strVal val="visible"/>
                                      </p:to>
                                    </p:set>
                                    <p:animEffect filter="dissolve" transition="in">
                                      <p:cBhvr additive="repl">
                                        <p:cTn id="1576" dur="500"/>
                                        <p:tgtEl>
                                          <p:spTgt spid="3910"/>
                                        </p:tgtEl>
                                      </p:cBhvr>
                                    </p:animEffect>
                                  </p:childTnLst>
                                </p:cTn>
                              </p:par>
                            </p:childTnLst>
                          </p:cTn>
                        </p:par>
                      </p:childTnLst>
                    </p:cTn>
                  </p:par>
                  <p:par>
                    <p:cTn id="1577" fill="hold">
                      <p:stCondLst>
                        <p:cond delay="indefinite"/>
                      </p:stCondLst>
                      <p:childTnLst>
                        <p:par>
                          <p:cTn id="1578" fill="hold">
                            <p:stCondLst>
                              <p:cond delay="0"/>
                            </p:stCondLst>
                            <p:childTnLst>
                              <p:par>
                                <p:cTn id="1579" nodeType="clickEffect" fill="hold" presetClass="entr" presetID="22" presetSubtype="8">
                                  <p:stCondLst>
                                    <p:cond delay="0"/>
                                  </p:stCondLst>
                                  <p:childTnLst>
                                    <p:set>
                                      <p:cBhvr>
                                        <p:cTn id="1580" dur="1" fill="hold">
                                          <p:stCondLst>
                                            <p:cond delay="0"/>
                                          </p:stCondLst>
                                        </p:cTn>
                                        <p:tgtEl>
                                          <p:spTgt spid="3907"/>
                                        </p:tgtEl>
                                        <p:attrNameLst>
                                          <p:attrName>style.visibility</p:attrName>
                                        </p:attrNameLst>
                                      </p:cBhvr>
                                      <p:to>
                                        <p:strVal val="visible"/>
                                      </p:to>
                                    </p:set>
                                    <p:animEffect filter="wipe(left)" transition="in">
                                      <p:cBhvr additive="repl">
                                        <p:cTn id="1581" dur="500"/>
                                        <p:tgtEl>
                                          <p:spTgt spid="3907"/>
                                        </p:tgtEl>
                                      </p:cBhvr>
                                    </p:animEffect>
                                  </p:childTnLst>
                                </p:cTn>
                              </p:par>
                            </p:childTnLst>
                          </p:cTn>
                        </p:par>
                        <p:par>
                          <p:cTn id="1582" fill="hold">
                            <p:stCondLst>
                              <p:cond delay="500"/>
                            </p:stCondLst>
                            <p:childTnLst>
                              <p:par>
                                <p:cTn id="1583" nodeType="afterEffect" fill="hold" presetClass="entr" presetID="9">
                                  <p:stCondLst>
                                    <p:cond delay="0"/>
                                  </p:stCondLst>
                                  <p:childTnLst>
                                    <p:set>
                                      <p:cBhvr>
                                        <p:cTn id="1584" dur="1" fill="hold">
                                          <p:stCondLst>
                                            <p:cond delay="0"/>
                                          </p:stCondLst>
                                        </p:cTn>
                                        <p:tgtEl>
                                          <p:spTgt spid="3871">
                                            <p:txEl>
                                              <p:pRg st="0" end="0"/>
                                            </p:txEl>
                                          </p:spTgt>
                                        </p:tgtEl>
                                        <p:attrNameLst>
                                          <p:attrName>style.visibility</p:attrName>
                                        </p:attrNameLst>
                                      </p:cBhvr>
                                      <p:to>
                                        <p:strVal val="visible"/>
                                      </p:to>
                                    </p:set>
                                    <p:animEffect filter="dissolve" transition="in">
                                      <p:cBhvr additive="repl">
                                        <p:cTn id="1585" dur="500"/>
                                        <p:tgtEl>
                                          <p:spTgt spid="3871">
                                            <p:txEl>
                                              <p:pRg st="0" end="0"/>
                                            </p:txEl>
                                          </p:spTgt>
                                        </p:tgtEl>
                                      </p:cBhvr>
                                    </p:animEffect>
                                  </p:childTnLst>
                                </p:cTn>
                              </p:par>
                              <p:par>
                                <p:cTn id="1586" nodeType="withEffect" fill="hold" presetClass="entr" presetID="9">
                                  <p:stCondLst>
                                    <p:cond delay="0"/>
                                  </p:stCondLst>
                                  <p:childTnLst>
                                    <p:set>
                                      <p:cBhvr>
                                        <p:cTn id="1587" dur="1" fill="hold">
                                          <p:stCondLst>
                                            <p:cond delay="0"/>
                                          </p:stCondLst>
                                        </p:cTn>
                                        <p:tgtEl>
                                          <p:spTgt spid="3865"/>
                                        </p:tgtEl>
                                        <p:attrNameLst>
                                          <p:attrName>style.visibility</p:attrName>
                                        </p:attrNameLst>
                                      </p:cBhvr>
                                      <p:to>
                                        <p:strVal val="visible"/>
                                      </p:to>
                                    </p:set>
                                    <p:animEffect filter="dissolve" transition="in">
                                      <p:cBhvr additive="repl">
                                        <p:cTn id="1588" dur="500"/>
                                        <p:tgtEl>
                                          <p:spTgt spid="3865"/>
                                        </p:tgtEl>
                                      </p:cBhvr>
                                    </p:animEffect>
                                  </p:childTnLst>
                                </p:cTn>
                              </p:par>
                            </p:childTnLst>
                          </p:cTn>
                        </p:par>
                        <p:par>
                          <p:cTn id="1589" fill="hold">
                            <p:stCondLst>
                              <p:cond delay="1000"/>
                            </p:stCondLst>
                            <p:childTnLst>
                              <p:par>
                                <p:cTn id="1590" nodeType="afterEffect" fill="hold" presetClass="entr" presetID="9">
                                  <p:stCondLst>
                                    <p:cond delay="0"/>
                                  </p:stCondLst>
                                  <p:childTnLst>
                                    <p:set>
                                      <p:cBhvr>
                                        <p:cTn id="1591" dur="1" fill="hold">
                                          <p:stCondLst>
                                            <p:cond delay="0"/>
                                          </p:stCondLst>
                                        </p:cTn>
                                        <p:tgtEl>
                                          <p:spTgt spid="3874"/>
                                        </p:tgtEl>
                                        <p:attrNameLst>
                                          <p:attrName>style.visibility</p:attrName>
                                        </p:attrNameLst>
                                      </p:cBhvr>
                                      <p:to>
                                        <p:strVal val="visible"/>
                                      </p:to>
                                    </p:set>
                                    <p:animEffect filter="dissolve" transition="in">
                                      <p:cBhvr additive="repl">
                                        <p:cTn id="1592" dur="500"/>
                                        <p:tgtEl>
                                          <p:spTgt spid="3874"/>
                                        </p:tgtEl>
                                      </p:cBhvr>
                                    </p:animEffect>
                                  </p:childTnLst>
                                </p:cTn>
                              </p:par>
                            </p:childTnLst>
                          </p:cTn>
                        </p:par>
                        <p:par>
                          <p:cTn id="1593" fill="hold">
                            <p:stCondLst>
                              <p:cond delay="1500"/>
                            </p:stCondLst>
                            <p:childTnLst>
                              <p:par>
                                <p:cTn id="1594" nodeType="afterEffect" fill="hold" presetClass="entr" presetID="22" presetSubtype="2">
                                  <p:stCondLst>
                                    <p:cond delay="0"/>
                                  </p:stCondLst>
                                  <p:childTnLst>
                                    <p:set>
                                      <p:cBhvr>
                                        <p:cTn id="1595" dur="1" fill="hold">
                                          <p:stCondLst>
                                            <p:cond delay="0"/>
                                          </p:stCondLst>
                                        </p:cTn>
                                        <p:tgtEl>
                                          <p:spTgt spid="3888"/>
                                        </p:tgtEl>
                                        <p:attrNameLst>
                                          <p:attrName>style.visibility</p:attrName>
                                        </p:attrNameLst>
                                      </p:cBhvr>
                                      <p:to>
                                        <p:strVal val="visible"/>
                                      </p:to>
                                    </p:set>
                                    <p:animEffect filter="wipe(right)" transition="in">
                                      <p:cBhvr additive="repl">
                                        <p:cTn id="1596" dur="500"/>
                                        <p:tgtEl>
                                          <p:spTgt spid="3888"/>
                                        </p:tgtEl>
                                      </p:cBhvr>
                                    </p:animEffect>
                                  </p:childTnLst>
                                </p:cTn>
                              </p:par>
                            </p:childTnLst>
                          </p:cTn>
                        </p:par>
                        <p:par>
                          <p:cTn id="1597" fill="hold">
                            <p:stCondLst>
                              <p:cond delay="2000"/>
                            </p:stCondLst>
                            <p:childTnLst>
                              <p:par>
                                <p:cTn id="1598" nodeType="afterEffect" fill="hold" presetClass="entr" presetID="9">
                                  <p:stCondLst>
                                    <p:cond delay="0"/>
                                  </p:stCondLst>
                                  <p:childTnLst>
                                    <p:set>
                                      <p:cBhvr>
                                        <p:cTn id="1599" dur="1" fill="hold">
                                          <p:stCondLst>
                                            <p:cond delay="0"/>
                                          </p:stCondLst>
                                        </p:cTn>
                                        <p:tgtEl>
                                          <p:spTgt spid="3879"/>
                                        </p:tgtEl>
                                        <p:attrNameLst>
                                          <p:attrName>style.visibility</p:attrName>
                                        </p:attrNameLst>
                                      </p:cBhvr>
                                      <p:to>
                                        <p:strVal val="visible"/>
                                      </p:to>
                                    </p:set>
                                    <p:animEffect filter="dissolve" transition="in">
                                      <p:cBhvr additive="repl">
                                        <p:cTn id="1600" dur="500"/>
                                        <p:tgtEl>
                                          <p:spTgt spid="3879"/>
                                        </p:tgtEl>
                                      </p:cBhvr>
                                    </p:animEffect>
                                  </p:childTnLst>
                                </p:cTn>
                              </p:par>
                            </p:childTnLst>
                          </p:cTn>
                        </p:par>
                        <p:par>
                          <p:cTn id="1601" fill="hold">
                            <p:stCondLst>
                              <p:cond delay="2500"/>
                            </p:stCondLst>
                            <p:childTnLst>
                              <p:par>
                                <p:cTn id="1602" nodeType="afterEffect" fill="hold" presetClass="entr" presetID="9">
                                  <p:stCondLst>
                                    <p:cond delay="0"/>
                                  </p:stCondLst>
                                  <p:childTnLst>
                                    <p:set>
                                      <p:cBhvr>
                                        <p:cTn id="1603" dur="1" fill="hold">
                                          <p:stCondLst>
                                            <p:cond delay="0"/>
                                          </p:stCondLst>
                                        </p:cTn>
                                        <p:tgtEl>
                                          <p:spTgt spid="3877"/>
                                        </p:tgtEl>
                                        <p:attrNameLst>
                                          <p:attrName>style.visibility</p:attrName>
                                        </p:attrNameLst>
                                      </p:cBhvr>
                                      <p:to>
                                        <p:strVal val="visible"/>
                                      </p:to>
                                    </p:set>
                                    <p:animEffect filter="dissolve" transition="in">
                                      <p:cBhvr additive="repl">
                                        <p:cTn id="1604" dur="500"/>
                                        <p:tgtEl>
                                          <p:spTgt spid="3877"/>
                                        </p:tgtEl>
                                      </p:cBhvr>
                                    </p:animEffect>
                                  </p:childTnLst>
                                </p:cTn>
                              </p:par>
                            </p:childTnLst>
                          </p:cTn>
                        </p:par>
                        <p:par>
                          <p:cTn id="1605" fill="hold">
                            <p:stCondLst>
                              <p:cond delay="3000"/>
                            </p:stCondLst>
                            <p:childTnLst>
                              <p:par>
                                <p:cTn id="1606" nodeType="afterEffect" fill="hold" presetClass="entr" presetID="22" presetSubtype="8">
                                  <p:stCondLst>
                                    <p:cond delay="0"/>
                                  </p:stCondLst>
                                  <p:childTnLst>
                                    <p:set>
                                      <p:cBhvr>
                                        <p:cTn id="1607" dur="1" fill="hold">
                                          <p:stCondLst>
                                            <p:cond delay="0"/>
                                          </p:stCondLst>
                                        </p:cTn>
                                        <p:tgtEl>
                                          <p:spTgt spid="3885"/>
                                        </p:tgtEl>
                                        <p:attrNameLst>
                                          <p:attrName>style.visibility</p:attrName>
                                        </p:attrNameLst>
                                      </p:cBhvr>
                                      <p:to>
                                        <p:strVal val="visible"/>
                                      </p:to>
                                    </p:set>
                                    <p:animEffect filter="wipe(left)" transition="in">
                                      <p:cBhvr additive="repl">
                                        <p:cTn id="1608" dur="500"/>
                                        <p:tgtEl>
                                          <p:spTgt spid="3885"/>
                                        </p:tgtEl>
                                      </p:cBhvr>
                                    </p:animEffect>
                                  </p:childTnLst>
                                </p:cTn>
                              </p:par>
                            </p:childTnLst>
                          </p:cTn>
                        </p:par>
                        <p:par>
                          <p:cTn id="1609" fill="hold">
                            <p:stCondLst>
                              <p:cond delay="3500"/>
                            </p:stCondLst>
                            <p:childTnLst>
                              <p:par>
                                <p:cTn id="1610" nodeType="afterEffect" fill="hold" presetClass="entr" presetID="9">
                                  <p:stCondLst>
                                    <p:cond delay="0"/>
                                  </p:stCondLst>
                                  <p:childTnLst>
                                    <p:set>
                                      <p:cBhvr>
                                        <p:cTn id="1611" dur="1" fill="hold">
                                          <p:stCondLst>
                                            <p:cond delay="0"/>
                                          </p:stCondLst>
                                        </p:cTn>
                                        <p:tgtEl>
                                          <p:spTgt spid="3872"/>
                                        </p:tgtEl>
                                        <p:attrNameLst>
                                          <p:attrName>style.visibility</p:attrName>
                                        </p:attrNameLst>
                                      </p:cBhvr>
                                      <p:to>
                                        <p:strVal val="visible"/>
                                      </p:to>
                                    </p:set>
                                    <p:animEffect filter="dissolve" transition="in">
                                      <p:cBhvr additive="repl">
                                        <p:cTn id="1612" dur="500"/>
                                        <p:tgtEl>
                                          <p:spTgt spid="3872"/>
                                        </p:tgtEl>
                                      </p:cBhvr>
                                    </p:animEffect>
                                  </p:childTnLst>
                                </p:cTn>
                              </p:par>
                            </p:childTnLst>
                          </p:cTn>
                        </p:par>
                        <p:par>
                          <p:cTn id="1613" fill="hold">
                            <p:stCondLst>
                              <p:cond delay="4000"/>
                            </p:stCondLst>
                            <p:childTnLst>
                              <p:par>
                                <p:cTn id="1614" nodeType="afterEffect" fill="hold" presetClass="entr" presetID="9">
                                  <p:stCondLst>
                                    <p:cond delay="0"/>
                                  </p:stCondLst>
                                  <p:childTnLst>
                                    <p:set>
                                      <p:cBhvr>
                                        <p:cTn id="1615" dur="1" fill="hold">
                                          <p:stCondLst>
                                            <p:cond delay="0"/>
                                          </p:stCondLst>
                                        </p:cTn>
                                        <p:tgtEl>
                                          <p:spTgt spid="3875">
                                            <p:txEl>
                                              <p:pRg st="0" end="0"/>
                                            </p:txEl>
                                          </p:spTgt>
                                        </p:tgtEl>
                                        <p:attrNameLst>
                                          <p:attrName>style.visibility</p:attrName>
                                        </p:attrNameLst>
                                      </p:cBhvr>
                                      <p:to>
                                        <p:strVal val="visible"/>
                                      </p:to>
                                    </p:set>
                                    <p:animEffect filter="dissolve" transition="in">
                                      <p:cBhvr additive="repl">
                                        <p:cTn id="1616" dur="500"/>
                                        <p:tgtEl>
                                          <p:spTgt spid="3875">
                                            <p:txEl>
                                              <p:pRg st="0" end="0"/>
                                            </p:txEl>
                                          </p:spTgt>
                                        </p:tgtEl>
                                      </p:cBhvr>
                                    </p:animEffect>
                                  </p:childTnLst>
                                </p:cTn>
                              </p:par>
                            </p:childTnLst>
                          </p:cTn>
                        </p:par>
                        <p:par>
                          <p:cTn id="1617" fill="hold">
                            <p:stCondLst>
                              <p:cond delay="4500"/>
                            </p:stCondLst>
                            <p:childTnLst>
                              <p:par>
                                <p:cTn id="1618" nodeType="afterEffect" fill="hold" presetClass="entr" presetID="22" presetSubtype="2">
                                  <p:stCondLst>
                                    <p:cond delay="0"/>
                                  </p:stCondLst>
                                  <p:childTnLst>
                                    <p:set>
                                      <p:cBhvr>
                                        <p:cTn id="1619" dur="1" fill="hold">
                                          <p:stCondLst>
                                            <p:cond delay="0"/>
                                          </p:stCondLst>
                                        </p:cTn>
                                        <p:tgtEl>
                                          <p:spTgt spid="3894"/>
                                        </p:tgtEl>
                                        <p:attrNameLst>
                                          <p:attrName>style.visibility</p:attrName>
                                        </p:attrNameLst>
                                      </p:cBhvr>
                                      <p:to>
                                        <p:strVal val="visible"/>
                                      </p:to>
                                    </p:set>
                                    <p:animEffect filter="wipe(right)" transition="in">
                                      <p:cBhvr additive="repl">
                                        <p:cTn id="1620" dur="500"/>
                                        <p:tgtEl>
                                          <p:spTgt spid="3894"/>
                                        </p:tgtEl>
                                      </p:cBhvr>
                                    </p:animEffect>
                                  </p:childTnLst>
                                </p:cTn>
                              </p:par>
                            </p:childTnLst>
                          </p:cTn>
                        </p:par>
                      </p:childTnLst>
                    </p:cTn>
                  </p:par>
                  <p:par>
                    <p:cTn id="1621" fill="hold">
                      <p:stCondLst>
                        <p:cond delay="indefinite"/>
                      </p:stCondLst>
                      <p:childTnLst>
                        <p:par>
                          <p:cTn id="1622" fill="hold">
                            <p:stCondLst>
                              <p:cond delay="0"/>
                            </p:stCondLst>
                            <p:childTnLst>
                              <p:par>
                                <p:cTn id="1623" nodeType="clickEffect" fill="hold" presetClass="entr" presetID="22" presetSubtype="8">
                                  <p:stCondLst>
                                    <p:cond delay="0"/>
                                  </p:stCondLst>
                                  <p:childTnLst>
                                    <p:set>
                                      <p:cBhvr>
                                        <p:cTn id="1624" dur="1" fill="hold">
                                          <p:stCondLst>
                                            <p:cond delay="0"/>
                                          </p:stCondLst>
                                        </p:cTn>
                                        <p:tgtEl>
                                          <p:spTgt spid="3927"/>
                                        </p:tgtEl>
                                        <p:attrNameLst>
                                          <p:attrName>style.visibility</p:attrName>
                                        </p:attrNameLst>
                                      </p:cBhvr>
                                      <p:to>
                                        <p:strVal val="visible"/>
                                      </p:to>
                                    </p:set>
                                    <p:animEffect filter="wipe(left)" transition="in">
                                      <p:cBhvr additive="repl">
                                        <p:cTn id="1625" dur="500"/>
                                        <p:tgtEl>
                                          <p:spTgt spid="3927"/>
                                        </p:tgtEl>
                                      </p:cBhvr>
                                    </p:animEffect>
                                  </p:childTnLst>
                                </p:cTn>
                              </p:par>
                            </p:childTnLst>
                          </p:cTn>
                        </p:par>
                        <p:par>
                          <p:cTn id="1626" fill="hold">
                            <p:stCondLst>
                              <p:cond delay="500"/>
                            </p:stCondLst>
                            <p:childTnLst>
                              <p:par>
                                <p:cTn id="1627" nodeType="afterEffect" fill="hold" presetClass="entr" presetID="9">
                                  <p:stCondLst>
                                    <p:cond delay="0"/>
                                  </p:stCondLst>
                                  <p:childTnLst>
                                    <p:set>
                                      <p:cBhvr>
                                        <p:cTn id="1628" dur="1" fill="hold">
                                          <p:stCondLst>
                                            <p:cond delay="0"/>
                                          </p:stCondLst>
                                        </p:cTn>
                                        <p:tgtEl>
                                          <p:spTgt spid="3926">
                                            <p:txEl>
                                              <p:pRg st="0" end="0"/>
                                            </p:txEl>
                                          </p:spTgt>
                                        </p:tgtEl>
                                        <p:attrNameLst>
                                          <p:attrName>style.visibility</p:attrName>
                                        </p:attrNameLst>
                                      </p:cBhvr>
                                      <p:to>
                                        <p:strVal val="visible"/>
                                      </p:to>
                                    </p:set>
                                    <p:animEffect filter="dissolve" transition="in">
                                      <p:cBhvr additive="repl">
                                        <p:cTn id="1629" dur="500"/>
                                        <p:tgtEl>
                                          <p:spTgt spid="3926">
                                            <p:txEl>
                                              <p:pRg st="0" end="0"/>
                                            </p:txEl>
                                          </p:spTgt>
                                        </p:tgtEl>
                                      </p:cBhvr>
                                    </p:animEffect>
                                  </p:childTnLst>
                                </p:cTn>
                              </p:par>
                            </p:childTnLst>
                          </p:cTn>
                        </p:par>
                        <p:par>
                          <p:cTn id="1630" fill="hold">
                            <p:stCondLst>
                              <p:cond delay="1000"/>
                            </p:stCondLst>
                            <p:childTnLst>
                              <p:par>
                                <p:cTn id="1631" nodeType="afterEffect" fill="hold" presetClass="entr" presetID="9">
                                  <p:stCondLst>
                                    <p:cond delay="0"/>
                                  </p:stCondLst>
                                  <p:childTnLst>
                                    <p:set>
                                      <p:cBhvr>
                                        <p:cTn id="1632" dur="1" fill="hold">
                                          <p:stCondLst>
                                            <p:cond delay="0"/>
                                          </p:stCondLst>
                                        </p:cTn>
                                        <p:tgtEl>
                                          <p:spTgt spid="3922"/>
                                        </p:tgtEl>
                                        <p:attrNameLst>
                                          <p:attrName>style.visibility</p:attrName>
                                        </p:attrNameLst>
                                      </p:cBhvr>
                                      <p:to>
                                        <p:strVal val="visible"/>
                                      </p:to>
                                    </p:set>
                                    <p:animEffect filter="dissolve" transition="in">
                                      <p:cBhvr additive="repl">
                                        <p:cTn id="1633" dur="500"/>
                                        <p:tgtEl>
                                          <p:spTgt spid="3922"/>
                                        </p:tgtEl>
                                      </p:cBhvr>
                                    </p:animEffect>
                                  </p:childTnLst>
                                </p:cTn>
                              </p:par>
                            </p:childTnLst>
                          </p:cTn>
                        </p:par>
                        <p:par>
                          <p:cTn id="1634" fill="hold">
                            <p:stCondLst>
                              <p:cond delay="1500"/>
                            </p:stCondLst>
                            <p:childTnLst>
                              <p:par>
                                <p:cTn id="1635" nodeType="afterEffect" fill="hold" presetClass="entr" presetID="22" presetSubtype="2">
                                  <p:stCondLst>
                                    <p:cond delay="0"/>
                                  </p:stCondLst>
                                  <p:childTnLst>
                                    <p:set>
                                      <p:cBhvr>
                                        <p:cTn id="1636" dur="1" fill="hold">
                                          <p:stCondLst>
                                            <p:cond delay="0"/>
                                          </p:stCondLst>
                                        </p:cTn>
                                        <p:tgtEl>
                                          <p:spTgt spid="3930"/>
                                        </p:tgtEl>
                                        <p:attrNameLst>
                                          <p:attrName>style.visibility</p:attrName>
                                        </p:attrNameLst>
                                      </p:cBhvr>
                                      <p:to>
                                        <p:strVal val="visible"/>
                                      </p:to>
                                    </p:set>
                                    <p:animEffect filter="wipe(right)" transition="in">
                                      <p:cBhvr additive="repl">
                                        <p:cTn id="1637" dur="500"/>
                                        <p:tgtEl>
                                          <p:spTgt spid="3930"/>
                                        </p:tgtEl>
                                      </p:cBhvr>
                                    </p:animEffect>
                                  </p:childTnLst>
                                </p:cTn>
                              </p:par>
                            </p:childTnLst>
                          </p:cTn>
                        </p:par>
                        <p:par>
                          <p:cTn id="1638" fill="hold">
                            <p:stCondLst>
                              <p:cond delay="2000"/>
                            </p:stCondLst>
                            <p:childTnLst>
                              <p:par>
                                <p:cTn id="1639" nodeType="afterEffect" fill="hold" presetClass="entr" presetID="9">
                                  <p:stCondLst>
                                    <p:cond delay="0"/>
                                  </p:stCondLst>
                                  <p:childTnLst>
                                    <p:set>
                                      <p:cBhvr>
                                        <p:cTn id="1640" dur="1" fill="hold">
                                          <p:stCondLst>
                                            <p:cond delay="0"/>
                                          </p:stCondLst>
                                        </p:cTn>
                                        <p:tgtEl>
                                          <p:spTgt spid="3923"/>
                                        </p:tgtEl>
                                        <p:attrNameLst>
                                          <p:attrName>style.visibility</p:attrName>
                                        </p:attrNameLst>
                                      </p:cBhvr>
                                      <p:to>
                                        <p:strVal val="visible"/>
                                      </p:to>
                                    </p:set>
                                    <p:animEffect filter="dissolve" transition="in">
                                      <p:cBhvr additive="repl">
                                        <p:cTn id="1641" dur="500"/>
                                        <p:tgtEl>
                                          <p:spTgt spid="3923"/>
                                        </p:tgtEl>
                                      </p:cBhvr>
                                    </p:animEffect>
                                  </p:childTnLst>
                                </p:cTn>
                              </p:par>
                            </p:childTnLst>
                          </p:cTn>
                        </p:par>
                        <p:par>
                          <p:cTn id="1642" fill="hold">
                            <p:stCondLst>
                              <p:cond delay="2500"/>
                            </p:stCondLst>
                            <p:childTnLst>
                              <p:par>
                                <p:cTn id="1643" nodeType="afterEffect" fill="hold" presetClass="entr" presetID="9">
                                  <p:stCondLst>
                                    <p:cond delay="0"/>
                                  </p:stCondLst>
                                  <p:childTnLst>
                                    <p:set>
                                      <p:cBhvr>
                                        <p:cTn id="1644" dur="1" fill="hold">
                                          <p:stCondLst>
                                            <p:cond delay="0"/>
                                          </p:stCondLst>
                                        </p:cTn>
                                        <p:tgtEl>
                                          <p:spTgt spid="3924"/>
                                        </p:tgtEl>
                                        <p:attrNameLst>
                                          <p:attrName>style.visibility</p:attrName>
                                        </p:attrNameLst>
                                      </p:cBhvr>
                                      <p:to>
                                        <p:strVal val="visible"/>
                                      </p:to>
                                    </p:set>
                                    <p:animEffect filter="dissolve" transition="in">
                                      <p:cBhvr additive="repl">
                                        <p:cTn id="1645" dur="500"/>
                                        <p:tgtEl>
                                          <p:spTgt spid="3924"/>
                                        </p:tgtEl>
                                      </p:cBhvr>
                                    </p:animEffect>
                                  </p:childTnLst>
                                </p:cTn>
                              </p:par>
                            </p:childTnLst>
                          </p:cTn>
                        </p:par>
                        <p:par>
                          <p:cTn id="1646" fill="hold">
                            <p:stCondLst>
                              <p:cond delay="3000"/>
                            </p:stCondLst>
                            <p:childTnLst>
                              <p:par>
                                <p:cTn id="1647" nodeType="afterEffect" fill="hold" presetClass="entr" presetID="22" presetSubtype="8">
                                  <p:stCondLst>
                                    <p:cond delay="0"/>
                                  </p:stCondLst>
                                  <p:childTnLst>
                                    <p:set>
                                      <p:cBhvr>
                                        <p:cTn id="1648" dur="1" fill="hold">
                                          <p:stCondLst>
                                            <p:cond delay="0"/>
                                          </p:stCondLst>
                                        </p:cTn>
                                        <p:tgtEl>
                                          <p:spTgt spid="3916"/>
                                        </p:tgtEl>
                                        <p:attrNameLst>
                                          <p:attrName>style.visibility</p:attrName>
                                        </p:attrNameLst>
                                      </p:cBhvr>
                                      <p:to>
                                        <p:strVal val="visible"/>
                                      </p:to>
                                    </p:set>
                                    <p:animEffect filter="wipe(left)" transition="in">
                                      <p:cBhvr additive="repl">
                                        <p:cTn id="1649" dur="500"/>
                                        <p:tgtEl>
                                          <p:spTgt spid="3916"/>
                                        </p:tgtEl>
                                      </p:cBhvr>
                                    </p:animEffect>
                                  </p:childTnLst>
                                </p:cTn>
                              </p:par>
                            </p:childTnLst>
                          </p:cTn>
                        </p:par>
                        <p:par>
                          <p:cTn id="1650" fill="hold">
                            <p:stCondLst>
                              <p:cond delay="3500"/>
                            </p:stCondLst>
                            <p:childTnLst>
                              <p:par>
                                <p:cTn id="1651" nodeType="afterEffect" fill="hold" presetClass="entr" presetID="9">
                                  <p:stCondLst>
                                    <p:cond delay="0"/>
                                  </p:stCondLst>
                                  <p:childTnLst>
                                    <p:set>
                                      <p:cBhvr>
                                        <p:cTn id="1652" dur="1" fill="hold">
                                          <p:stCondLst>
                                            <p:cond delay="0"/>
                                          </p:stCondLst>
                                        </p:cTn>
                                        <p:tgtEl>
                                          <p:spTgt spid="3913">
                                            <p:txEl>
                                              <p:pRg st="0" end="0"/>
                                            </p:txEl>
                                          </p:spTgt>
                                        </p:tgtEl>
                                        <p:attrNameLst>
                                          <p:attrName>style.visibility</p:attrName>
                                        </p:attrNameLst>
                                      </p:cBhvr>
                                      <p:to>
                                        <p:strVal val="visible"/>
                                      </p:to>
                                    </p:set>
                                    <p:animEffect filter="dissolve" transition="in">
                                      <p:cBhvr additive="repl">
                                        <p:cTn id="1653" dur="500"/>
                                        <p:tgtEl>
                                          <p:spTgt spid="3913">
                                            <p:txEl>
                                              <p:pRg st="0" end="0"/>
                                            </p:txEl>
                                          </p:spTgt>
                                        </p:tgtEl>
                                      </p:cBhvr>
                                    </p:animEffect>
                                  </p:childTnLst>
                                </p:cTn>
                              </p:par>
                            </p:childTnLst>
                          </p:cTn>
                        </p:par>
                        <p:par>
                          <p:cTn id="1654" fill="hold">
                            <p:stCondLst>
                              <p:cond delay="4000"/>
                            </p:stCondLst>
                            <p:childTnLst>
                              <p:par>
                                <p:cTn id="1655" nodeType="afterEffect" fill="hold" presetClass="entr" presetID="9">
                                  <p:stCondLst>
                                    <p:cond delay="0"/>
                                  </p:stCondLst>
                                  <p:childTnLst>
                                    <p:set>
                                      <p:cBhvr>
                                        <p:cTn id="1656" dur="1" fill="hold">
                                          <p:stCondLst>
                                            <p:cond delay="0"/>
                                          </p:stCondLst>
                                        </p:cTn>
                                        <p:tgtEl>
                                          <p:spTgt spid="3914"/>
                                        </p:tgtEl>
                                        <p:attrNameLst>
                                          <p:attrName>style.visibility</p:attrName>
                                        </p:attrNameLst>
                                      </p:cBhvr>
                                      <p:to>
                                        <p:strVal val="visible"/>
                                      </p:to>
                                    </p:set>
                                    <p:animEffect filter="dissolve" transition="in">
                                      <p:cBhvr additive="repl">
                                        <p:cTn id="1657" dur="500"/>
                                        <p:tgtEl>
                                          <p:spTgt spid="3914"/>
                                        </p:tgtEl>
                                      </p:cBhvr>
                                    </p:animEffect>
                                  </p:childTnLst>
                                </p:cTn>
                              </p:par>
                            </p:childTnLst>
                          </p:cTn>
                        </p:par>
                        <p:par>
                          <p:cTn id="1658" fill="hold">
                            <p:stCondLst>
                              <p:cond delay="4500"/>
                            </p:stCondLst>
                            <p:childTnLst>
                              <p:par>
                                <p:cTn id="1659" nodeType="afterEffect" fill="hold" presetClass="entr" presetID="22" presetSubtype="1">
                                  <p:stCondLst>
                                    <p:cond delay="0"/>
                                  </p:stCondLst>
                                  <p:childTnLst>
                                    <p:set>
                                      <p:cBhvr>
                                        <p:cTn id="1660" dur="1" fill="hold">
                                          <p:stCondLst>
                                            <p:cond delay="0"/>
                                          </p:stCondLst>
                                        </p:cTn>
                                        <p:tgtEl>
                                          <p:spTgt spid="3934"/>
                                        </p:tgtEl>
                                        <p:attrNameLst>
                                          <p:attrName>style.visibility</p:attrName>
                                        </p:attrNameLst>
                                      </p:cBhvr>
                                      <p:to>
                                        <p:strVal val="visible"/>
                                      </p:to>
                                    </p:set>
                                    <p:animEffect filter="wipe(up)" transition="in">
                                      <p:cBhvr additive="repl">
                                        <p:cTn id="1661" dur="1000"/>
                                        <p:tgtEl>
                                          <p:spTgt spid="3934"/>
                                        </p:tgtEl>
                                      </p:cBhvr>
                                    </p:animEffect>
                                  </p:childTnLst>
                                </p:cTn>
                              </p:par>
                              <p:par>
                                <p:cTn id="1662" nodeType="withEffect" fill="hold" presetClass="entr" presetID="22" presetSubtype="1">
                                  <p:stCondLst>
                                    <p:cond delay="0"/>
                                  </p:stCondLst>
                                  <p:childTnLst>
                                    <p:set>
                                      <p:cBhvr>
                                        <p:cTn id="1663" dur="1" fill="hold">
                                          <p:stCondLst>
                                            <p:cond delay="0"/>
                                          </p:stCondLst>
                                        </p:cTn>
                                        <p:tgtEl>
                                          <p:spTgt spid="3944"/>
                                        </p:tgtEl>
                                        <p:attrNameLst>
                                          <p:attrName>style.visibility</p:attrName>
                                        </p:attrNameLst>
                                      </p:cBhvr>
                                      <p:to>
                                        <p:strVal val="visible"/>
                                      </p:to>
                                    </p:set>
                                    <p:animEffect filter="wipe(up)" transition="in">
                                      <p:cBhvr additive="repl">
                                        <p:cTn id="1664" dur="500"/>
                                        <p:tgtEl>
                                          <p:spTgt spid="3944"/>
                                        </p:tgtEl>
                                      </p:cBhvr>
                                    </p:animEffect>
                                  </p:childTnLst>
                                </p:cTn>
                              </p:par>
                            </p:childTnLst>
                          </p:cTn>
                        </p:par>
                        <p:par>
                          <p:cTn id="1665" fill="hold">
                            <p:stCondLst>
                              <p:cond delay="5500"/>
                            </p:stCondLst>
                            <p:childTnLst>
                              <p:par>
                                <p:cTn id="1666" nodeType="afterEffect" fill="hold" presetClass="entr" presetID="9">
                                  <p:stCondLst>
                                    <p:cond delay="0"/>
                                  </p:stCondLst>
                                  <p:childTnLst>
                                    <p:set>
                                      <p:cBhvr>
                                        <p:cTn id="1667" dur="1" fill="hold">
                                          <p:stCondLst>
                                            <p:cond delay="0"/>
                                          </p:stCondLst>
                                        </p:cTn>
                                        <p:tgtEl>
                                          <p:spTgt spid="3941"/>
                                        </p:tgtEl>
                                        <p:attrNameLst>
                                          <p:attrName>style.visibility</p:attrName>
                                        </p:attrNameLst>
                                      </p:cBhvr>
                                      <p:to>
                                        <p:strVal val="visible"/>
                                      </p:to>
                                    </p:set>
                                    <p:animEffect filter="dissolve" transition="in">
                                      <p:cBhvr additive="repl">
                                        <p:cTn id="1668" dur="500"/>
                                        <p:tgtEl>
                                          <p:spTgt spid="3941"/>
                                        </p:tgtEl>
                                      </p:cBhvr>
                                    </p:animEffect>
                                  </p:childTnLst>
                                </p:cTn>
                              </p:par>
                            </p:childTnLst>
                          </p:cTn>
                        </p:par>
                      </p:childTnLst>
                    </p:cTn>
                  </p:par>
                  <p:par>
                    <p:cTn id="1669" fill="hold">
                      <p:stCondLst>
                        <p:cond delay="indefinite"/>
                      </p:stCondLst>
                      <p:childTnLst>
                        <p:par>
                          <p:cTn id="1670" fill="hold">
                            <p:stCondLst>
                              <p:cond delay="0"/>
                            </p:stCondLst>
                            <p:childTnLst>
                              <p:par>
                                <p:cTn id="1671" nodeType="clickEffect" fill="hold" presetClass="entr" presetID="22" presetSubtype="8">
                                  <p:stCondLst>
                                    <p:cond delay="0"/>
                                  </p:stCondLst>
                                  <p:childTnLst>
                                    <p:set>
                                      <p:cBhvr>
                                        <p:cTn id="1672" dur="1" fill="hold">
                                          <p:stCondLst>
                                            <p:cond delay="0"/>
                                          </p:stCondLst>
                                        </p:cTn>
                                        <p:tgtEl>
                                          <p:spTgt spid="3938"/>
                                        </p:tgtEl>
                                        <p:attrNameLst>
                                          <p:attrName>style.visibility</p:attrName>
                                        </p:attrNameLst>
                                      </p:cBhvr>
                                      <p:to>
                                        <p:strVal val="visible"/>
                                      </p:to>
                                    </p:set>
                                    <p:animEffect filter="wipe(left)" transition="in">
                                      <p:cBhvr additive="repl">
                                        <p:cTn id="1673" dur="500"/>
                                        <p:tgtEl>
                                          <p:spTgt spid="3938"/>
                                        </p:tgtEl>
                                      </p:cBhvr>
                                    </p:animEffect>
                                  </p:childTnLst>
                                </p:cTn>
                              </p:par>
                              <p:par>
                                <p:cTn id="1674" nodeType="withEffect" fill="hold" presetClass="entr" presetID="22" presetSubtype="1">
                                  <p:stCondLst>
                                    <p:cond delay="0"/>
                                  </p:stCondLst>
                                  <p:childTnLst>
                                    <p:set>
                                      <p:cBhvr>
                                        <p:cTn id="1675" dur="1" fill="hold">
                                          <p:stCondLst>
                                            <p:cond delay="0"/>
                                          </p:stCondLst>
                                        </p:cTn>
                                        <p:tgtEl>
                                          <p:spTgt spid="3948"/>
                                        </p:tgtEl>
                                        <p:attrNameLst>
                                          <p:attrName>style.visibility</p:attrName>
                                        </p:attrNameLst>
                                      </p:cBhvr>
                                      <p:to>
                                        <p:strVal val="visible"/>
                                      </p:to>
                                    </p:set>
                                    <p:animEffect filter="wipe(up)" transition="in">
                                      <p:cBhvr additive="repl">
                                        <p:cTn id="1676" dur="500"/>
                                        <p:tgtEl>
                                          <p:spTgt spid="3948"/>
                                        </p:tgtEl>
                                      </p:cBhvr>
                                    </p:animEffect>
                                  </p:childTnLst>
                                </p:cTn>
                              </p:par>
                            </p:childTnLst>
                          </p:cTn>
                        </p:par>
                        <p:par>
                          <p:cTn id="1677" fill="hold">
                            <p:stCondLst>
                              <p:cond delay="500"/>
                            </p:stCondLst>
                            <p:childTnLst>
                              <p:par>
                                <p:cTn id="1678" nodeType="afterEffect" fill="hold" presetClass="entr" presetID="9">
                                  <p:stCondLst>
                                    <p:cond delay="0"/>
                                  </p:stCondLst>
                                  <p:childTnLst>
                                    <p:set>
                                      <p:cBhvr>
                                        <p:cTn id="1679" dur="1" fill="hold">
                                          <p:stCondLst>
                                            <p:cond delay="0"/>
                                          </p:stCondLst>
                                        </p:cTn>
                                        <p:tgtEl>
                                          <p:spTgt spid="3921">
                                            <p:txEl>
                                              <p:pRg st="0" end="0"/>
                                            </p:txEl>
                                          </p:spTgt>
                                        </p:tgtEl>
                                        <p:attrNameLst>
                                          <p:attrName>style.visibility</p:attrName>
                                        </p:attrNameLst>
                                      </p:cBhvr>
                                      <p:to>
                                        <p:strVal val="visible"/>
                                      </p:to>
                                    </p:set>
                                    <p:animEffect filter="dissolve" transition="in">
                                      <p:cBhvr additive="repl">
                                        <p:cTn id="1680" dur="500"/>
                                        <p:tgtEl>
                                          <p:spTgt spid="3921">
                                            <p:txEl>
                                              <p:pRg st="0" end="0"/>
                                            </p:txEl>
                                          </p:spTgt>
                                        </p:tgtEl>
                                      </p:cBhvr>
                                    </p:animEffect>
                                  </p:childTnLst>
                                </p:cTn>
                              </p:par>
                              <p:par>
                                <p:cTn id="1681" nodeType="withEffect" fill="hold" presetClass="entr" presetID="9">
                                  <p:stCondLst>
                                    <p:cond delay="0"/>
                                  </p:stCondLst>
                                  <p:childTnLst>
                                    <p:set>
                                      <p:cBhvr>
                                        <p:cTn id="1682" dur="1" fill="hold">
                                          <p:stCondLst>
                                            <p:cond delay="0"/>
                                          </p:stCondLst>
                                        </p:cTn>
                                        <p:tgtEl>
                                          <p:spTgt spid="3915"/>
                                        </p:tgtEl>
                                        <p:attrNameLst>
                                          <p:attrName>style.visibility</p:attrName>
                                        </p:attrNameLst>
                                      </p:cBhvr>
                                      <p:to>
                                        <p:strVal val="visible"/>
                                      </p:to>
                                    </p:set>
                                    <p:animEffect filter="dissolve" transition="in">
                                      <p:cBhvr additive="repl">
                                        <p:cTn id="1683" dur="500"/>
                                        <p:tgtEl>
                                          <p:spTgt spid="3915"/>
                                        </p:tgtEl>
                                      </p:cBhvr>
                                    </p:animEffect>
                                  </p:childTnLst>
                                </p:cTn>
                              </p:par>
                            </p:childTnLst>
                          </p:cTn>
                        </p:par>
                      </p:childTnLst>
                    </p:cTn>
                  </p:par>
                  <p:par>
                    <p:cTn id="1684" fill="hold">
                      <p:stCondLst>
                        <p:cond delay="indefinite"/>
                      </p:stCondLst>
                      <p:childTnLst>
                        <p:par>
                          <p:cTn id="1685" fill="hold">
                            <p:stCondLst>
                              <p:cond delay="0"/>
                            </p:stCondLst>
                            <p:childTnLst>
                              <p:par>
                                <p:cTn id="1686" nodeType="clickEffect" fill="hold" presetClass="entr" presetID="22" presetSubtype="2">
                                  <p:stCondLst>
                                    <p:cond delay="0"/>
                                  </p:stCondLst>
                                  <p:childTnLst>
                                    <p:set>
                                      <p:cBhvr>
                                        <p:cTn id="1687" dur="1" fill="hold">
                                          <p:stCondLst>
                                            <p:cond delay="0"/>
                                          </p:stCondLst>
                                        </p:cTn>
                                        <p:tgtEl>
                                          <p:spTgt spid="3949"/>
                                        </p:tgtEl>
                                        <p:attrNameLst>
                                          <p:attrName>style.visibility</p:attrName>
                                        </p:attrNameLst>
                                      </p:cBhvr>
                                      <p:to>
                                        <p:strVal val="visible"/>
                                      </p:to>
                                    </p:set>
                                    <p:animEffect filter="wipe(right)" transition="in">
                                      <p:cBhvr additive="repl">
                                        <p:cTn id="1688" dur="500"/>
                                        <p:tgtEl>
                                          <p:spTgt spid="3949"/>
                                        </p:tgtEl>
                                      </p:cBhvr>
                                    </p:animEffect>
                                  </p:childTnLst>
                                </p:cTn>
                              </p:par>
                            </p:childTnLst>
                          </p:cTn>
                        </p:par>
                      </p:childTnLst>
                    </p:cTn>
                  </p:par>
                  <p:par>
                    <p:cTn id="1689" fill="hold">
                      <p:stCondLst>
                        <p:cond delay="indefinite"/>
                      </p:stCondLst>
                      <p:childTnLst>
                        <p:par>
                          <p:cTn id="1690" fill="hold">
                            <p:stCondLst>
                              <p:cond delay="0"/>
                            </p:stCondLst>
                            <p:childTnLst>
                              <p:par>
                                <p:cTn id="1691" nodeType="clickEffect" fill="hold" presetClass="entr" presetID="22" presetSubtype="8">
                                  <p:stCondLst>
                                    <p:cond delay="0"/>
                                  </p:stCondLst>
                                  <p:childTnLst>
                                    <p:set>
                                      <p:cBhvr>
                                        <p:cTn id="1692" dur="1" fill="hold">
                                          <p:stCondLst>
                                            <p:cond delay="0"/>
                                          </p:stCondLst>
                                        </p:cTn>
                                        <p:tgtEl>
                                          <p:spTgt spid="3954"/>
                                        </p:tgtEl>
                                        <p:attrNameLst>
                                          <p:attrName>style.visibility</p:attrName>
                                        </p:attrNameLst>
                                      </p:cBhvr>
                                      <p:to>
                                        <p:strVal val="visible"/>
                                      </p:to>
                                    </p:set>
                                    <p:animEffect filter="wipe(left)" transition="in">
                                      <p:cBhvr additive="repl">
                                        <p:cTn id="1693" dur="500"/>
                                        <p:tgtEl>
                                          <p:spTgt spid="3954"/>
                                        </p:tgtEl>
                                      </p:cBhvr>
                                    </p:animEffect>
                                  </p:childTnLst>
                                </p:cTn>
                              </p:par>
                            </p:childTnLst>
                          </p:cTn>
                        </p:par>
                      </p:childTnLst>
                    </p:cTn>
                  </p:par>
                  <p:par>
                    <p:cTn id="1694" fill="hold">
                      <p:stCondLst>
                        <p:cond delay="indefinite"/>
                      </p:stCondLst>
                      <p:childTnLst>
                        <p:par>
                          <p:cTn id="1695" fill="hold">
                            <p:stCondLst>
                              <p:cond delay="0"/>
                            </p:stCondLst>
                            <p:childTnLst>
                              <p:par>
                                <p:cTn id="1696" nodeType="clickEffect" fill="hold" presetClass="entr" presetID="22" presetSubtype="2">
                                  <p:stCondLst>
                                    <p:cond delay="0"/>
                                  </p:stCondLst>
                                  <p:childTnLst>
                                    <p:set>
                                      <p:cBhvr>
                                        <p:cTn id="1697" dur="1" fill="hold">
                                          <p:stCondLst>
                                            <p:cond delay="0"/>
                                          </p:stCondLst>
                                        </p:cTn>
                                        <p:tgtEl>
                                          <p:spTgt spid="3964"/>
                                        </p:tgtEl>
                                        <p:attrNameLst>
                                          <p:attrName>style.visibility</p:attrName>
                                        </p:attrNameLst>
                                      </p:cBhvr>
                                      <p:to>
                                        <p:strVal val="visible"/>
                                      </p:to>
                                    </p:set>
                                    <p:animEffect filter="wipe(right)" transition="in">
                                      <p:cBhvr additive="repl">
                                        <p:cTn id="1698" dur="500"/>
                                        <p:tgtEl>
                                          <p:spTgt spid="3964"/>
                                        </p:tgtEl>
                                      </p:cBhvr>
                                    </p:animEffect>
                                  </p:childTnLst>
                                </p:cTn>
                              </p:par>
                            </p:childTnLst>
                          </p:cTn>
                        </p:par>
                        <p:par>
                          <p:cTn id="1699" fill="hold">
                            <p:stCondLst>
                              <p:cond delay="500"/>
                            </p:stCondLst>
                            <p:childTnLst>
                              <p:par>
                                <p:cTn id="1700" nodeType="afterEffect" fill="hold" presetClass="entr" presetID="22" presetSubtype="8">
                                  <p:stCondLst>
                                    <p:cond delay="0"/>
                                  </p:stCondLst>
                                  <p:childTnLst>
                                    <p:set>
                                      <p:cBhvr>
                                        <p:cTn id="1701" dur="1" fill="hold">
                                          <p:stCondLst>
                                            <p:cond delay="0"/>
                                          </p:stCondLst>
                                        </p:cTn>
                                        <p:tgtEl>
                                          <p:spTgt spid="3967"/>
                                        </p:tgtEl>
                                        <p:attrNameLst>
                                          <p:attrName>style.visibility</p:attrName>
                                        </p:attrNameLst>
                                      </p:cBhvr>
                                      <p:to>
                                        <p:strVal val="visible"/>
                                      </p:to>
                                    </p:set>
                                    <p:animEffect filter="wipe(left)" transition="in">
                                      <p:cBhvr additive="repl">
                                        <p:cTn id="1702" dur="500"/>
                                        <p:tgtEl>
                                          <p:spTgt spid="3967"/>
                                        </p:tgtEl>
                                      </p:cBhvr>
                                    </p:animEffect>
                                  </p:childTnLst>
                                </p:cTn>
                              </p:par>
                            </p:childTnLst>
                          </p:cTn>
                        </p:par>
                      </p:childTnLst>
                    </p:cTn>
                  </p:par>
                  <p:par>
                    <p:cTn id="1703" fill="hold">
                      <p:stCondLst>
                        <p:cond delay="indefinite"/>
                      </p:stCondLst>
                      <p:childTnLst>
                        <p:par>
                          <p:cTn id="1704" fill="hold">
                            <p:stCondLst>
                              <p:cond delay="0"/>
                            </p:stCondLst>
                            <p:childTnLst>
                              <p:par>
                                <p:cTn id="1705" nodeType="clickEffect" fill="hold" presetClass="entr" presetID="9">
                                  <p:stCondLst>
                                    <p:cond delay="0"/>
                                  </p:stCondLst>
                                  <p:childTnLst>
                                    <p:set>
                                      <p:cBhvr>
                                        <p:cTn id="1706" dur="1" fill="hold">
                                          <p:stCondLst>
                                            <p:cond delay="0"/>
                                          </p:stCondLst>
                                        </p:cTn>
                                        <p:tgtEl>
                                          <p:spTgt spid="3970"/>
                                        </p:tgtEl>
                                        <p:attrNameLst>
                                          <p:attrName>style.visibility</p:attrName>
                                        </p:attrNameLst>
                                      </p:cBhvr>
                                      <p:to>
                                        <p:strVal val="visible"/>
                                      </p:to>
                                    </p:set>
                                    <p:animEffect filter="dissolve" transition="in">
                                      <p:cBhvr additive="repl">
                                        <p:cTn id="1707" dur="500"/>
                                        <p:tgtEl>
                                          <p:spTgt spid="39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4"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64000"/>
          </a:bodyPr>
          <a:p>
            <a:pPr>
              <a:lnSpc>
                <a:spcPct val="90000"/>
              </a:lnSpc>
            </a:pPr>
            <a:r>
              <a:rPr b="1" lang="en-US" sz="4800" spc="-1" strike="noStrike">
                <a:solidFill>
                  <a:srgbClr val="0000a3"/>
                </a:solidFill>
                <a:latin typeface="Calibri Light"/>
                <a:ea typeface="DejaVu Sans"/>
              </a:rPr>
              <a:t>Performance of rdt3.0 </a:t>
            </a:r>
            <a:r>
              <a:rPr b="1" lang="en-US" sz="3200" spc="-1" strike="noStrike">
                <a:solidFill>
                  <a:srgbClr val="0000a3"/>
                </a:solidFill>
                <a:latin typeface="Calibri Light"/>
                <a:ea typeface="DejaVu Sans"/>
              </a:rPr>
              <a:t>(stop-and-wait)</a:t>
            </a:r>
            <a:endParaRPr b="0" lang="en-US" sz="3200" spc="-1" strike="noStrike">
              <a:latin typeface="Arial"/>
            </a:endParaRPr>
          </a:p>
        </p:txBody>
      </p:sp>
      <p:sp>
        <p:nvSpPr>
          <p:cNvPr id="3975" name="CustomShape 2"/>
          <p:cNvSpPr/>
          <p:nvPr/>
        </p:nvSpPr>
        <p:spPr>
          <a:xfrm>
            <a:off x="870480" y="2451600"/>
            <a:ext cx="10530360" cy="1041840"/>
          </a:xfrm>
          <a:prstGeom prst="rect">
            <a:avLst/>
          </a:prstGeom>
          <a:noFill/>
          <a:ln w="0">
            <a:noFill/>
          </a:ln>
        </p:spPr>
        <p:style>
          <a:lnRef idx="0"/>
          <a:fillRef idx="0"/>
          <a:effectRef idx="0"/>
          <a:fontRef idx="minor"/>
        </p:style>
        <p:txBody>
          <a:bodyPr lIns="90000" rIns="90000" tIns="45000" bIns="45000">
            <a:normAutofit/>
          </a:bodyPr>
          <a:p>
            <a:pPr marL="409680" indent="-27684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example: 1 Gbps link, 15 ms prop. delay, 8000 bit packet</a:t>
            </a:r>
            <a:endParaRPr b="0" lang="en-US" sz="3200" spc="-1" strike="noStrike">
              <a:latin typeface="Arial"/>
            </a:endParaRPr>
          </a:p>
        </p:txBody>
      </p:sp>
      <p:sp>
        <p:nvSpPr>
          <p:cNvPr id="3976" name="CustomShape 3"/>
          <p:cNvSpPr/>
          <p:nvPr/>
        </p:nvSpPr>
        <p:spPr>
          <a:xfrm>
            <a:off x="536760" y="1472760"/>
            <a:ext cx="10749960" cy="473760"/>
          </a:xfrm>
          <a:prstGeom prst="rect">
            <a:avLst/>
          </a:prstGeom>
          <a:noFill/>
          <a:ln w="0">
            <a:noFill/>
          </a:ln>
        </p:spPr>
        <p:style>
          <a:lnRef idx="0"/>
          <a:fillRef idx="0"/>
          <a:effectRef idx="0"/>
          <a:fontRef idx="minor"/>
        </p:style>
        <p:txBody>
          <a:bodyPr lIns="90000" rIns="90000" tIns="45000" bIns="45000">
            <a:noAutofit/>
          </a:bodyPr>
          <a:p>
            <a:pPr lvl="1" marL="689040" indent="-229320">
              <a:lnSpc>
                <a:spcPct val="85000"/>
              </a:lnSpc>
              <a:spcBef>
                <a:spcPts val="641"/>
              </a:spcBef>
              <a:buClr>
                <a:srgbClr val="000099"/>
              </a:buClr>
              <a:buFont typeface="Wingdings" charset="2"/>
              <a:buChar char=""/>
            </a:pPr>
            <a:r>
              <a:rPr b="0" i="1" lang="en-US" sz="3200" spc="-1" strike="noStrike">
                <a:solidFill>
                  <a:srgbClr val="000000"/>
                </a:solidFill>
                <a:latin typeface="Calibri"/>
                <a:ea typeface="ＭＳ Ｐゴシック"/>
              </a:rPr>
              <a:t>U </a:t>
            </a:r>
            <a:r>
              <a:rPr b="0" i="1" lang="en-US" sz="3200" spc="-1" strike="noStrike" baseline="-25000">
                <a:solidFill>
                  <a:srgbClr val="000000"/>
                </a:solidFill>
                <a:latin typeface="Calibri"/>
                <a:ea typeface="ＭＳ Ｐゴシック"/>
              </a:rPr>
              <a:t>sender</a:t>
            </a:r>
            <a:r>
              <a:rPr b="0" lang="en-US" sz="3200" spc="-1" strike="noStrike">
                <a:solidFill>
                  <a:srgbClr val="000000"/>
                </a:solidFill>
                <a:latin typeface="Calibri"/>
                <a:ea typeface="ＭＳ Ｐゴシック"/>
              </a:rPr>
              <a:t>: </a:t>
            </a:r>
            <a:r>
              <a:rPr b="0" i="1" lang="en-US" sz="3200" spc="-1" strike="noStrike">
                <a:solidFill>
                  <a:srgbClr val="cc0000"/>
                </a:solidFill>
                <a:latin typeface="Calibri"/>
                <a:ea typeface="ＭＳ Ｐゴシック"/>
              </a:rPr>
              <a:t>utilization</a:t>
            </a:r>
            <a:r>
              <a:rPr b="0" lang="en-US" sz="3200" spc="-1" strike="noStrike">
                <a:solidFill>
                  <a:srgbClr val="000000"/>
                </a:solidFill>
                <a:latin typeface="Calibri"/>
                <a:ea typeface="ＭＳ Ｐゴシック"/>
              </a:rPr>
              <a:t> – fraction of time sender busy sending</a:t>
            </a:r>
            <a:endParaRPr b="0" lang="en-US" sz="3200" spc="-1" strike="noStrike">
              <a:latin typeface="Arial"/>
            </a:endParaRPr>
          </a:p>
        </p:txBody>
      </p:sp>
      <p:grpSp>
        <p:nvGrpSpPr>
          <p:cNvPr id="3977" name="Group 4"/>
          <p:cNvGrpSpPr/>
          <p:nvPr/>
        </p:nvGrpSpPr>
        <p:grpSpPr>
          <a:xfrm>
            <a:off x="1815120" y="3526920"/>
            <a:ext cx="5681160" cy="811080"/>
            <a:chOff x="1815120" y="3526920"/>
            <a:chExt cx="5681160" cy="811080"/>
          </a:xfrm>
        </p:grpSpPr>
        <p:sp>
          <p:nvSpPr>
            <p:cNvPr id="3978" name="CustomShape 5"/>
            <p:cNvSpPr/>
            <p:nvPr/>
          </p:nvSpPr>
          <p:spPr>
            <a:xfrm>
              <a:off x="1815120" y="3717360"/>
              <a:ext cx="960120" cy="5058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400" spc="-1" strike="noStrike">
                  <a:solidFill>
                    <a:srgbClr val="000000"/>
                  </a:solidFill>
                  <a:latin typeface="Calibri"/>
                  <a:ea typeface="ＭＳ Ｐゴシック"/>
                </a:rPr>
                <a:t>D</a:t>
              </a:r>
              <a:r>
                <a:rPr b="0" i="1" lang="en-US" sz="2400" spc="-1" strike="noStrike" baseline="-25000">
                  <a:solidFill>
                    <a:srgbClr val="000000"/>
                  </a:solidFill>
                  <a:latin typeface="Calibri"/>
                  <a:ea typeface="ＭＳ Ｐゴシック"/>
                </a:rPr>
                <a:t>trans</a:t>
              </a:r>
              <a:r>
                <a:rPr b="0" i="1" lang="en-US" sz="2400" spc="-1" strike="noStrike">
                  <a:solidFill>
                    <a:srgbClr val="000000"/>
                  </a:solidFill>
                  <a:latin typeface="Calibri"/>
                  <a:ea typeface="ＭＳ Ｐゴシック"/>
                </a:rPr>
                <a:t> =</a:t>
              </a:r>
              <a:endParaRPr b="0" lang="en-US" sz="2400" spc="-1" strike="noStrike">
                <a:latin typeface="Arial"/>
              </a:endParaRPr>
            </a:p>
          </p:txBody>
        </p:sp>
        <p:grpSp>
          <p:nvGrpSpPr>
            <p:cNvPr id="3979" name="Group 6"/>
            <p:cNvGrpSpPr/>
            <p:nvPr/>
          </p:nvGrpSpPr>
          <p:grpSpPr>
            <a:xfrm>
              <a:off x="2880000" y="3530160"/>
              <a:ext cx="370440" cy="785520"/>
              <a:chOff x="2880000" y="3530160"/>
              <a:chExt cx="370440" cy="785520"/>
            </a:xfrm>
          </p:grpSpPr>
          <p:sp>
            <p:nvSpPr>
              <p:cNvPr id="3980" name="CustomShape 7"/>
              <p:cNvSpPr/>
              <p:nvPr/>
            </p:nvSpPr>
            <p:spPr>
              <a:xfrm>
                <a:off x="2913480" y="3530160"/>
                <a:ext cx="30780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400" spc="-1" strike="noStrike">
                    <a:solidFill>
                      <a:srgbClr val="000000"/>
                    </a:solidFill>
                    <a:latin typeface="Calibri"/>
                    <a:ea typeface="ＭＳ Ｐゴシック"/>
                  </a:rPr>
                  <a:t>L</a:t>
                </a:r>
                <a:endParaRPr b="0" lang="en-US" sz="2400" spc="-1" strike="noStrike">
                  <a:latin typeface="Arial"/>
                </a:endParaRPr>
              </a:p>
            </p:txBody>
          </p:sp>
          <p:sp>
            <p:nvSpPr>
              <p:cNvPr id="3981" name="CustomShape 8"/>
              <p:cNvSpPr/>
              <p:nvPr/>
            </p:nvSpPr>
            <p:spPr>
              <a:xfrm>
                <a:off x="2880000" y="3860280"/>
                <a:ext cx="34560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400" spc="-1" strike="noStrike">
                    <a:solidFill>
                      <a:srgbClr val="000000"/>
                    </a:solidFill>
                    <a:latin typeface="Calibri"/>
                    <a:ea typeface="ＭＳ Ｐゴシック"/>
                  </a:rPr>
                  <a:t>R</a:t>
                </a:r>
                <a:endParaRPr b="0" lang="en-US" sz="2400" spc="-1" strike="noStrike">
                  <a:latin typeface="Arial"/>
                </a:endParaRPr>
              </a:p>
            </p:txBody>
          </p:sp>
          <p:sp>
            <p:nvSpPr>
              <p:cNvPr id="3982" name="Line 9"/>
              <p:cNvSpPr/>
              <p:nvPr/>
            </p:nvSpPr>
            <p:spPr>
              <a:xfrm>
                <a:off x="2955240" y="3933360"/>
                <a:ext cx="295200" cy="360"/>
              </a:xfrm>
              <a:prstGeom prst="line">
                <a:avLst/>
              </a:prstGeom>
              <a:ln w="19050">
                <a:solidFill>
                  <a:schemeClr val="tx1"/>
                </a:solidFill>
                <a:round/>
              </a:ln>
            </p:spPr>
            <p:style>
              <a:lnRef idx="0"/>
              <a:fillRef idx="0"/>
              <a:effectRef idx="0"/>
              <a:fontRef idx="minor"/>
            </p:style>
          </p:sp>
        </p:grpSp>
        <p:grpSp>
          <p:nvGrpSpPr>
            <p:cNvPr id="3983" name="Group 10"/>
            <p:cNvGrpSpPr/>
            <p:nvPr/>
          </p:nvGrpSpPr>
          <p:grpSpPr>
            <a:xfrm>
              <a:off x="3522600" y="3526920"/>
              <a:ext cx="1942200" cy="811080"/>
              <a:chOff x="3522600" y="3526920"/>
              <a:chExt cx="1942200" cy="811080"/>
            </a:xfrm>
          </p:grpSpPr>
          <p:sp>
            <p:nvSpPr>
              <p:cNvPr id="3984" name="CustomShape 11"/>
              <p:cNvSpPr/>
              <p:nvPr/>
            </p:nvSpPr>
            <p:spPr>
              <a:xfrm>
                <a:off x="4610160" y="3614040"/>
                <a:ext cx="23760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ＭＳ Ｐゴシック"/>
                  </a:rPr>
                  <a:t> </a:t>
                </a:r>
                <a:endParaRPr b="0" lang="en-US" sz="2000" spc="-1" strike="noStrike">
                  <a:latin typeface="Arial"/>
                </a:endParaRPr>
              </a:p>
            </p:txBody>
          </p:sp>
          <p:sp>
            <p:nvSpPr>
              <p:cNvPr id="3985" name="CustomShape 12"/>
              <p:cNvSpPr/>
              <p:nvPr/>
            </p:nvSpPr>
            <p:spPr>
              <a:xfrm>
                <a:off x="3786480" y="3526920"/>
                <a:ext cx="131184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400" spc="-1" strike="noStrike">
                    <a:solidFill>
                      <a:srgbClr val="000000"/>
                    </a:solidFill>
                    <a:latin typeface="Calibri"/>
                    <a:ea typeface="ＭＳ Ｐゴシック"/>
                  </a:rPr>
                  <a:t>8000 bits</a:t>
                </a:r>
                <a:endParaRPr b="0" lang="en-US" sz="2400" spc="-1" strike="noStrike">
                  <a:latin typeface="Arial"/>
                </a:endParaRPr>
              </a:p>
            </p:txBody>
          </p:sp>
          <p:sp>
            <p:nvSpPr>
              <p:cNvPr id="3986" name="CustomShape 13"/>
              <p:cNvSpPr/>
              <p:nvPr/>
            </p:nvSpPr>
            <p:spPr>
              <a:xfrm>
                <a:off x="3522600" y="3882600"/>
                <a:ext cx="1942200" cy="4554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2400" spc="-1" strike="noStrike">
                    <a:solidFill>
                      <a:srgbClr val="000000"/>
                    </a:solidFill>
                    <a:latin typeface="Calibri"/>
                    <a:ea typeface="ＭＳ Ｐゴシック"/>
                  </a:rPr>
                  <a:t>10</a:t>
                </a:r>
                <a:r>
                  <a:rPr b="0" i="1" lang="en-US" sz="2400" spc="-1" strike="noStrike" baseline="30000">
                    <a:solidFill>
                      <a:srgbClr val="000000"/>
                    </a:solidFill>
                    <a:latin typeface="Calibri"/>
                    <a:ea typeface="ＭＳ Ｐゴシック"/>
                  </a:rPr>
                  <a:t>9 </a:t>
                </a:r>
                <a:r>
                  <a:rPr b="0" i="1" lang="en-US" sz="2400" spc="-1" strike="noStrike">
                    <a:solidFill>
                      <a:srgbClr val="000000"/>
                    </a:solidFill>
                    <a:latin typeface="Calibri"/>
                    <a:ea typeface="ＭＳ Ｐゴシック"/>
                  </a:rPr>
                  <a:t>bits/sec</a:t>
                </a:r>
                <a:endParaRPr b="0" lang="en-US" sz="2400" spc="-1" strike="noStrike">
                  <a:latin typeface="Arial"/>
                </a:endParaRPr>
              </a:p>
            </p:txBody>
          </p:sp>
          <p:sp>
            <p:nvSpPr>
              <p:cNvPr id="3987" name="Line 14"/>
              <p:cNvSpPr/>
              <p:nvPr/>
            </p:nvSpPr>
            <p:spPr>
              <a:xfrm>
                <a:off x="3844800" y="3933360"/>
                <a:ext cx="1539720" cy="360"/>
              </a:xfrm>
              <a:prstGeom prst="line">
                <a:avLst/>
              </a:prstGeom>
              <a:ln w="19050">
                <a:solidFill>
                  <a:schemeClr val="tx1"/>
                </a:solidFill>
                <a:round/>
              </a:ln>
            </p:spPr>
            <p:style>
              <a:lnRef idx="0"/>
              <a:fillRef idx="0"/>
              <a:effectRef idx="0"/>
              <a:fontRef idx="minor"/>
            </p:style>
          </p:sp>
        </p:grpSp>
        <p:sp>
          <p:nvSpPr>
            <p:cNvPr id="3988" name="CustomShape 15"/>
            <p:cNvSpPr/>
            <p:nvPr/>
          </p:nvSpPr>
          <p:spPr>
            <a:xfrm>
              <a:off x="3302640" y="3708000"/>
              <a:ext cx="33192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a:t>
              </a:r>
              <a:endParaRPr b="0" lang="en-US" sz="2400" spc="-1" strike="noStrike">
                <a:latin typeface="Arial"/>
              </a:endParaRPr>
            </a:p>
          </p:txBody>
        </p:sp>
        <p:sp>
          <p:nvSpPr>
            <p:cNvPr id="3989" name="CustomShape 16"/>
            <p:cNvSpPr/>
            <p:nvPr/>
          </p:nvSpPr>
          <p:spPr>
            <a:xfrm>
              <a:off x="5550480" y="3708000"/>
              <a:ext cx="33192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a:t>
              </a:r>
              <a:endParaRPr b="0" lang="en-US" sz="2400" spc="-1" strike="noStrike">
                <a:latin typeface="Arial"/>
              </a:endParaRPr>
            </a:p>
          </p:txBody>
        </p:sp>
        <p:sp>
          <p:nvSpPr>
            <p:cNvPr id="3990" name="CustomShape 17"/>
            <p:cNvSpPr/>
            <p:nvPr/>
          </p:nvSpPr>
          <p:spPr>
            <a:xfrm>
              <a:off x="5884200" y="3688920"/>
              <a:ext cx="161208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400" spc="-1" strike="noStrike">
                  <a:solidFill>
                    <a:srgbClr val="000000"/>
                  </a:solidFill>
                  <a:latin typeface="Calibri"/>
                  <a:ea typeface="ＭＳ Ｐゴシック"/>
                </a:rPr>
                <a:t>8 microsecs</a:t>
              </a:r>
              <a:endParaRPr b="0" lang="en-US" sz="2400" spc="-1" strike="noStrike">
                <a:latin typeface="Arial"/>
              </a:endParaRPr>
            </a:p>
          </p:txBody>
        </p:sp>
      </p:grpSp>
      <p:sp>
        <p:nvSpPr>
          <p:cNvPr id="3991" name="CustomShape 18"/>
          <p:cNvSpPr/>
          <p:nvPr/>
        </p:nvSpPr>
        <p:spPr>
          <a:xfrm>
            <a:off x="829080" y="3163680"/>
            <a:ext cx="9720720" cy="1041840"/>
          </a:xfrm>
          <a:prstGeom prst="rect">
            <a:avLst/>
          </a:prstGeom>
          <a:noFill/>
          <a:ln w="0">
            <a:noFill/>
          </a:ln>
        </p:spPr>
        <p:style>
          <a:lnRef idx="0"/>
          <a:fillRef idx="0"/>
          <a:effectRef idx="0"/>
          <a:fontRef idx="minor"/>
        </p:style>
        <p:txBody>
          <a:bodyPr lIns="90000" rIns="90000" tIns="45000" bIns="45000">
            <a:normAutofit/>
          </a:bodyPr>
          <a:p>
            <a:pPr lvl="1" marL="930240" indent="-454680">
              <a:lnSpc>
                <a:spcPct val="90000"/>
              </a:lnSpc>
              <a:spcBef>
                <a:spcPts val="1001"/>
              </a:spcBef>
              <a:buClr>
                <a:srgbClr val="0000a3"/>
              </a:buClr>
              <a:buFont typeface="Arial"/>
              <a:buChar char="•"/>
            </a:pPr>
            <a:r>
              <a:rPr b="0" lang="en-US" sz="2800" spc="-1" strike="noStrike">
                <a:solidFill>
                  <a:srgbClr val="000000"/>
                </a:solidFill>
                <a:latin typeface="Calibri"/>
                <a:ea typeface="DejaVu Sans"/>
              </a:rPr>
              <a:t>time to transmit packet into channel:</a:t>
            </a:r>
            <a:endParaRPr b="0" lang="en-US" sz="2800" spc="-1" strike="noStrike">
              <a:latin typeface="Arial"/>
            </a:endParaRPr>
          </a:p>
        </p:txBody>
      </p:sp>
      <p:sp>
        <p:nvSpPr>
          <p:cNvPr id="3992" name="CustomShape 19"/>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C773DA53-71DD-4C60-BFA5-ADCE1F8946D4}" type="slidenum">
              <a:rPr b="0" lang="en-US" sz="1100" spc="-1" strike="noStrike">
                <a:solidFill>
                  <a:srgbClr val="404040"/>
                </a:solidFill>
                <a:latin typeface="Calibri"/>
                <a:ea typeface="DejaVu Sans"/>
              </a:rPr>
              <a:t>63</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708" dur="indefinite" restart="never" nodeType="tmRoot">
          <p:childTnLst>
            <p:seq>
              <p:cTn id="1709" dur="indefinite" nodeType="mainSeq">
                <p:childTnLst>
                  <p:par>
                    <p:cTn id="1710" fill="hold">
                      <p:stCondLst>
                        <p:cond delay="indefinite"/>
                      </p:stCondLst>
                      <p:childTnLst>
                        <p:par>
                          <p:cTn id="1711" fill="hold">
                            <p:stCondLst>
                              <p:cond delay="0"/>
                            </p:stCondLst>
                            <p:childTnLst>
                              <p:par>
                                <p:cTn id="1712" nodeType="clickEffect" fill="hold" presetClass="entr" presetID="9">
                                  <p:stCondLst>
                                    <p:cond delay="0"/>
                                  </p:stCondLst>
                                  <p:childTnLst>
                                    <p:set>
                                      <p:cBhvr>
                                        <p:cTn id="1713" dur="1" fill="hold">
                                          <p:stCondLst>
                                            <p:cond delay="0"/>
                                          </p:stCondLst>
                                        </p:cTn>
                                        <p:tgtEl>
                                          <p:spTgt spid="3976"/>
                                        </p:tgtEl>
                                        <p:attrNameLst>
                                          <p:attrName>style.visibility</p:attrName>
                                        </p:attrNameLst>
                                      </p:cBhvr>
                                      <p:to>
                                        <p:strVal val="visible"/>
                                      </p:to>
                                    </p:set>
                                    <p:animEffect filter="dissolve" transition="in">
                                      <p:cBhvr additive="repl">
                                        <p:cTn id="1714" dur="500"/>
                                        <p:tgtEl>
                                          <p:spTgt spid="3976"/>
                                        </p:tgtEl>
                                      </p:cBhvr>
                                    </p:animEffect>
                                  </p:childTnLst>
                                </p:cTn>
                              </p:par>
                            </p:childTnLst>
                          </p:cTn>
                        </p:par>
                      </p:childTnLst>
                    </p:cTn>
                  </p:par>
                  <p:par>
                    <p:cTn id="1715" fill="hold">
                      <p:stCondLst>
                        <p:cond delay="indefinite"/>
                      </p:stCondLst>
                      <p:childTnLst>
                        <p:par>
                          <p:cTn id="1716" fill="hold">
                            <p:stCondLst>
                              <p:cond delay="0"/>
                            </p:stCondLst>
                            <p:childTnLst>
                              <p:par>
                                <p:cTn id="1717" nodeType="clickEffect" fill="hold" presetClass="entr" presetID="9">
                                  <p:stCondLst>
                                    <p:cond delay="0"/>
                                  </p:stCondLst>
                                  <p:childTnLst>
                                    <p:set>
                                      <p:cBhvr>
                                        <p:cTn id="1718" dur="1" fill="hold">
                                          <p:stCondLst>
                                            <p:cond delay="0"/>
                                          </p:stCondLst>
                                        </p:cTn>
                                        <p:tgtEl>
                                          <p:spTgt spid="3975">
                                            <p:txEl>
                                              <p:pRg st="0" end="0"/>
                                            </p:txEl>
                                          </p:spTgt>
                                        </p:tgtEl>
                                        <p:attrNameLst>
                                          <p:attrName>style.visibility</p:attrName>
                                        </p:attrNameLst>
                                      </p:cBhvr>
                                      <p:to>
                                        <p:strVal val="visible"/>
                                      </p:to>
                                    </p:set>
                                    <p:animEffect filter="dissolve" transition="in">
                                      <p:cBhvr additive="repl">
                                        <p:cTn id="1719" dur="500"/>
                                        <p:tgtEl>
                                          <p:spTgt spid="3975">
                                            <p:txEl>
                                              <p:pRg st="0" end="0"/>
                                            </p:txEl>
                                          </p:spTgt>
                                        </p:tgtEl>
                                      </p:cBhvr>
                                    </p:animEffect>
                                  </p:childTnLst>
                                </p:cTn>
                              </p:par>
                            </p:childTnLst>
                          </p:cTn>
                        </p:par>
                      </p:childTnLst>
                    </p:cTn>
                  </p:par>
                  <p:par>
                    <p:cTn id="1720" fill="hold">
                      <p:stCondLst>
                        <p:cond delay="indefinite"/>
                      </p:stCondLst>
                      <p:childTnLst>
                        <p:par>
                          <p:cTn id="1721" fill="hold">
                            <p:stCondLst>
                              <p:cond delay="0"/>
                            </p:stCondLst>
                            <p:childTnLst>
                              <p:par>
                                <p:cTn id="1722" nodeType="clickEffect" fill="hold" presetClass="entr" presetID="9">
                                  <p:stCondLst>
                                    <p:cond delay="0"/>
                                  </p:stCondLst>
                                  <p:childTnLst>
                                    <p:set>
                                      <p:cBhvr>
                                        <p:cTn id="1723" dur="1" fill="hold">
                                          <p:stCondLst>
                                            <p:cond delay="0"/>
                                          </p:stCondLst>
                                        </p:cTn>
                                        <p:tgtEl>
                                          <p:spTgt spid="3977"/>
                                        </p:tgtEl>
                                        <p:attrNameLst>
                                          <p:attrName>style.visibility</p:attrName>
                                        </p:attrNameLst>
                                      </p:cBhvr>
                                      <p:to>
                                        <p:strVal val="visible"/>
                                      </p:to>
                                    </p:set>
                                    <p:animEffect filter="dissolve" transition="in">
                                      <p:cBhvr additive="repl">
                                        <p:cTn id="1724" dur="500"/>
                                        <p:tgtEl>
                                          <p:spTgt spid="3977"/>
                                        </p:tgtEl>
                                      </p:cBhvr>
                                    </p:animEffect>
                                  </p:childTnLst>
                                </p:cTn>
                              </p:par>
                              <p:par>
                                <p:cTn id="1725" nodeType="withEffect" fill="hold" presetClass="entr" presetID="9">
                                  <p:stCondLst>
                                    <p:cond delay="0"/>
                                  </p:stCondLst>
                                  <p:childTnLst>
                                    <p:set>
                                      <p:cBhvr>
                                        <p:cTn id="1726" dur="1" fill="hold">
                                          <p:stCondLst>
                                            <p:cond delay="0"/>
                                          </p:stCondLst>
                                        </p:cTn>
                                        <p:tgtEl>
                                          <p:spTgt spid="3991">
                                            <p:txEl>
                                              <p:pRg st="0" end="0"/>
                                            </p:txEl>
                                          </p:spTgt>
                                        </p:tgtEl>
                                        <p:attrNameLst>
                                          <p:attrName>style.visibility</p:attrName>
                                        </p:attrNameLst>
                                      </p:cBhvr>
                                      <p:to>
                                        <p:strVal val="visible"/>
                                      </p:to>
                                    </p:set>
                                    <p:animEffect filter="dissolve" transition="in">
                                      <p:cBhvr additive="repl">
                                        <p:cTn id="1727" dur="500"/>
                                        <p:tgtEl>
                                          <p:spTgt spid="3991">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3"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rdt3.0: stop-and-wait operation</a:t>
            </a:r>
            <a:endParaRPr b="0" lang="en-US" sz="4800" spc="-1" strike="noStrike">
              <a:latin typeface="Arial"/>
            </a:endParaRPr>
          </a:p>
        </p:txBody>
      </p:sp>
      <p:grpSp>
        <p:nvGrpSpPr>
          <p:cNvPr id="3994" name="Group 2"/>
          <p:cNvGrpSpPr/>
          <p:nvPr/>
        </p:nvGrpSpPr>
        <p:grpSpPr>
          <a:xfrm>
            <a:off x="3188160" y="1436760"/>
            <a:ext cx="8727120" cy="3249360"/>
            <a:chOff x="3188160" y="1436760"/>
            <a:chExt cx="8727120" cy="3249360"/>
          </a:xfrm>
        </p:grpSpPr>
        <p:sp>
          <p:nvSpPr>
            <p:cNvPr id="3995" name="Line 3"/>
            <p:cNvSpPr/>
            <p:nvPr/>
          </p:nvSpPr>
          <p:spPr>
            <a:xfrm>
              <a:off x="6512040" y="1992240"/>
              <a:ext cx="2227320" cy="922320"/>
            </a:xfrm>
            <a:prstGeom prst="line">
              <a:avLst/>
            </a:prstGeom>
            <a:ln w="9525">
              <a:solidFill>
                <a:srgbClr val="000000"/>
              </a:solidFill>
              <a:round/>
            </a:ln>
          </p:spPr>
          <p:style>
            <a:lnRef idx="0"/>
            <a:fillRef idx="0"/>
            <a:effectRef idx="0"/>
            <a:fontRef idx="minor"/>
          </p:style>
        </p:sp>
        <p:sp>
          <p:nvSpPr>
            <p:cNvPr id="3996" name="CustomShape 4"/>
            <p:cNvSpPr/>
            <p:nvPr/>
          </p:nvSpPr>
          <p:spPr>
            <a:xfrm>
              <a:off x="3188160" y="1787400"/>
              <a:ext cx="3229560" cy="349920"/>
            </a:xfrm>
            <a:prstGeom prst="rect">
              <a:avLst/>
            </a:prstGeom>
            <a:solidFill>
              <a:srgbClr val="ffffff"/>
            </a:solidFill>
            <a:ln w="0">
              <a:noFill/>
            </a:ln>
          </p:spPr>
          <p:style>
            <a:lnRef idx="0"/>
            <a:fillRef idx="0"/>
            <a:effectRef idx="0"/>
            <a:fontRef idx="minor"/>
          </p:style>
          <p:txBody>
            <a:bodyPr lIns="90000" rIns="90000" tIns="45000" bIns="45000">
              <a:noAutofit/>
            </a:bodyPr>
            <a:p>
              <a:pPr algn="r">
                <a:lnSpc>
                  <a:spcPct val="100000"/>
                </a:lnSpc>
                <a:tabLst>
                  <a:tab algn="l" pos="0"/>
                </a:tabLst>
              </a:pPr>
              <a:r>
                <a:rPr b="0" lang="en-US" sz="1600" spc="-1" strike="noStrike">
                  <a:solidFill>
                    <a:srgbClr val="000000"/>
                  </a:solidFill>
                  <a:latin typeface="Arial"/>
                  <a:ea typeface="ＭＳ Ｐゴシック"/>
                </a:rPr>
                <a:t>first packet bit transmitted, t = 0</a:t>
              </a:r>
              <a:endParaRPr b="0" lang="en-US" sz="1600" spc="-1" strike="noStrike">
                <a:latin typeface="Arial"/>
              </a:endParaRPr>
            </a:p>
          </p:txBody>
        </p:sp>
        <p:sp>
          <p:nvSpPr>
            <p:cNvPr id="3997" name="Line 5"/>
            <p:cNvSpPr/>
            <p:nvPr/>
          </p:nvSpPr>
          <p:spPr>
            <a:xfrm>
              <a:off x="6500880" y="1773000"/>
              <a:ext cx="24120" cy="2913120"/>
            </a:xfrm>
            <a:prstGeom prst="line">
              <a:avLst/>
            </a:prstGeom>
            <a:ln w="9525">
              <a:solidFill>
                <a:srgbClr val="000000"/>
              </a:solidFill>
              <a:round/>
              <a:tailEnd len="med" type="triangle" w="med"/>
            </a:ln>
          </p:spPr>
          <p:style>
            <a:lnRef idx="0"/>
            <a:fillRef idx="0"/>
            <a:effectRef idx="0"/>
            <a:fontRef idx="minor"/>
          </p:style>
        </p:sp>
        <p:sp>
          <p:nvSpPr>
            <p:cNvPr id="3998" name="Line 6"/>
            <p:cNvSpPr/>
            <p:nvPr/>
          </p:nvSpPr>
          <p:spPr>
            <a:xfrm>
              <a:off x="8728200" y="1785600"/>
              <a:ext cx="22320" cy="2891160"/>
            </a:xfrm>
            <a:prstGeom prst="line">
              <a:avLst/>
            </a:prstGeom>
            <a:ln w="9525">
              <a:solidFill>
                <a:srgbClr val="000000"/>
              </a:solidFill>
              <a:round/>
              <a:tailEnd len="med" type="triangle" w="med"/>
            </a:ln>
          </p:spPr>
          <p:style>
            <a:lnRef idx="0"/>
            <a:fillRef idx="0"/>
            <a:effectRef idx="0"/>
            <a:fontRef idx="minor"/>
          </p:style>
        </p:sp>
        <p:sp>
          <p:nvSpPr>
            <p:cNvPr id="3999" name="CustomShape 7"/>
            <p:cNvSpPr/>
            <p:nvPr/>
          </p:nvSpPr>
          <p:spPr>
            <a:xfrm>
              <a:off x="5972760" y="1436760"/>
              <a:ext cx="883440" cy="348480"/>
            </a:xfrm>
            <a:prstGeom prst="rect">
              <a:avLst/>
            </a:prstGeom>
            <a:solidFill>
              <a:srgbClr val="ffffff"/>
            </a:solidFill>
            <a:ln w="0">
              <a:noFill/>
            </a:ln>
          </p:spPr>
          <p:style>
            <a:lnRef idx="0"/>
            <a:fillRef idx="0"/>
            <a:effectRef idx="0"/>
            <a:fontRef idx="minor"/>
          </p:style>
          <p:txBody>
            <a:bodyPr lIns="90000" rIns="90000" tIns="45000" bIns="45000">
              <a:noAutofit/>
            </a:bodyPr>
            <a:p>
              <a:pPr algn="r">
                <a:lnSpc>
                  <a:spcPct val="100000"/>
                </a:lnSpc>
                <a:tabLst>
                  <a:tab algn="l" pos="0"/>
                </a:tabLst>
              </a:pPr>
              <a:r>
                <a:rPr b="0" lang="en-US" sz="1600" spc="-1" strike="noStrike">
                  <a:solidFill>
                    <a:srgbClr val="000000"/>
                  </a:solidFill>
                  <a:latin typeface="Arial"/>
                  <a:ea typeface="ＭＳ Ｐゴシック"/>
                </a:rPr>
                <a:t>sender</a:t>
              </a:r>
              <a:endParaRPr b="0" lang="en-US" sz="1600" spc="-1" strike="noStrike">
                <a:latin typeface="Arial"/>
              </a:endParaRPr>
            </a:p>
          </p:txBody>
        </p:sp>
        <p:sp>
          <p:nvSpPr>
            <p:cNvPr id="4000" name="CustomShape 8"/>
            <p:cNvSpPr/>
            <p:nvPr/>
          </p:nvSpPr>
          <p:spPr>
            <a:xfrm>
              <a:off x="8150760" y="1436760"/>
              <a:ext cx="943560" cy="348480"/>
            </a:xfrm>
            <a:prstGeom prst="rect">
              <a:avLst/>
            </a:prstGeom>
            <a:solidFill>
              <a:srgbClr val="ffffff"/>
            </a:solidFill>
            <a:ln w="0">
              <a:noFill/>
            </a:ln>
          </p:spPr>
          <p:style>
            <a:lnRef idx="0"/>
            <a:fillRef idx="0"/>
            <a:effectRef idx="0"/>
            <a:fontRef idx="minor"/>
          </p:style>
          <p:txBody>
            <a:bodyPr lIns="90000" rIns="90000" tIns="45000" bIns="45000">
              <a:noAutofit/>
            </a:bodyPr>
            <a:p>
              <a:pPr algn="r">
                <a:lnSpc>
                  <a:spcPct val="100000"/>
                </a:lnSpc>
                <a:tabLst>
                  <a:tab algn="l" pos="0"/>
                </a:tabLst>
              </a:pPr>
              <a:r>
                <a:rPr b="0" lang="en-US" sz="1600" spc="-1" strike="noStrike">
                  <a:solidFill>
                    <a:srgbClr val="000000"/>
                  </a:solidFill>
                  <a:latin typeface="Arial"/>
                  <a:ea typeface="ＭＳ Ｐゴシック"/>
                </a:rPr>
                <a:t>receiver</a:t>
              </a:r>
              <a:endParaRPr b="0" lang="en-US" sz="1600" spc="-1" strike="noStrike">
                <a:latin typeface="Arial"/>
              </a:endParaRPr>
            </a:p>
          </p:txBody>
        </p:sp>
        <p:sp>
          <p:nvSpPr>
            <p:cNvPr id="4001" name="Line 9"/>
            <p:cNvSpPr/>
            <p:nvPr/>
          </p:nvSpPr>
          <p:spPr>
            <a:xfrm>
              <a:off x="6525000" y="1987200"/>
              <a:ext cx="2190600" cy="3240"/>
            </a:xfrm>
            <a:prstGeom prst="line">
              <a:avLst/>
            </a:prstGeom>
            <a:ln w="9525">
              <a:solidFill>
                <a:srgbClr val="000000"/>
              </a:solidFill>
              <a:prstDash val="dash"/>
              <a:round/>
            </a:ln>
          </p:spPr>
          <p:style>
            <a:lnRef idx="0"/>
            <a:fillRef idx="0"/>
            <a:effectRef idx="0"/>
            <a:fontRef idx="minor"/>
          </p:style>
        </p:sp>
        <p:sp>
          <p:nvSpPr>
            <p:cNvPr id="4002" name="Line 10"/>
            <p:cNvSpPr/>
            <p:nvPr/>
          </p:nvSpPr>
          <p:spPr>
            <a:xfrm>
              <a:off x="6529680" y="4098600"/>
              <a:ext cx="2192400" cy="360"/>
            </a:xfrm>
            <a:prstGeom prst="line">
              <a:avLst/>
            </a:prstGeom>
            <a:ln w="9525">
              <a:solidFill>
                <a:srgbClr val="000000"/>
              </a:solidFill>
              <a:prstDash val="dash"/>
              <a:round/>
            </a:ln>
          </p:spPr>
          <p:style>
            <a:lnRef idx="0"/>
            <a:fillRef idx="0"/>
            <a:effectRef idx="0"/>
            <a:fontRef idx="minor"/>
          </p:style>
        </p:sp>
        <p:sp>
          <p:nvSpPr>
            <p:cNvPr id="4003" name="Line 11"/>
            <p:cNvSpPr/>
            <p:nvPr/>
          </p:nvSpPr>
          <p:spPr>
            <a:xfrm flipV="1">
              <a:off x="6529680" y="3155760"/>
              <a:ext cx="2209680" cy="922320"/>
            </a:xfrm>
            <a:prstGeom prst="line">
              <a:avLst/>
            </a:prstGeom>
            <a:ln w="9525">
              <a:solidFill>
                <a:srgbClr val="000000"/>
              </a:solidFill>
              <a:round/>
            </a:ln>
          </p:spPr>
          <p:style>
            <a:lnRef idx="0"/>
            <a:fillRef idx="0"/>
            <a:effectRef idx="0"/>
            <a:fontRef idx="minor"/>
          </p:style>
        </p:sp>
        <p:sp>
          <p:nvSpPr>
            <p:cNvPr id="4004" name="CustomShape 12"/>
            <p:cNvSpPr/>
            <p:nvPr/>
          </p:nvSpPr>
          <p:spPr>
            <a:xfrm>
              <a:off x="6507720" y="1986120"/>
              <a:ext cx="2229480" cy="1153080"/>
            </a:xfrm>
            <a:custGeom>
              <a:avLst/>
              <a:gdLst/>
              <a:ahLst/>
              <a:rect l="l" t="t"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ln>
          </p:spPr>
          <p:style>
            <a:lnRef idx="0"/>
            <a:fillRef idx="0"/>
            <a:effectRef idx="0"/>
            <a:fontRef idx="minor"/>
          </p:style>
        </p:sp>
        <p:sp>
          <p:nvSpPr>
            <p:cNvPr id="4005" name="Line 13"/>
            <p:cNvSpPr/>
            <p:nvPr/>
          </p:nvSpPr>
          <p:spPr>
            <a:xfrm flipH="1">
              <a:off x="6363000" y="1985760"/>
              <a:ext cx="131760" cy="360"/>
            </a:xfrm>
            <a:prstGeom prst="line">
              <a:avLst/>
            </a:prstGeom>
            <a:ln w="9525">
              <a:solidFill>
                <a:srgbClr val="000000"/>
              </a:solidFill>
              <a:round/>
            </a:ln>
          </p:spPr>
          <p:style>
            <a:lnRef idx="0"/>
            <a:fillRef idx="0"/>
            <a:effectRef idx="0"/>
            <a:fontRef idx="minor"/>
          </p:style>
        </p:sp>
        <p:sp>
          <p:nvSpPr>
            <p:cNvPr id="4006" name="Line 14"/>
            <p:cNvSpPr/>
            <p:nvPr/>
          </p:nvSpPr>
          <p:spPr>
            <a:xfrm flipH="1">
              <a:off x="6363000" y="2226960"/>
              <a:ext cx="131760" cy="360"/>
            </a:xfrm>
            <a:prstGeom prst="line">
              <a:avLst/>
            </a:prstGeom>
            <a:ln w="9525">
              <a:solidFill>
                <a:srgbClr val="000000"/>
              </a:solidFill>
              <a:round/>
            </a:ln>
          </p:spPr>
          <p:style>
            <a:lnRef idx="0"/>
            <a:fillRef idx="0"/>
            <a:effectRef idx="0"/>
            <a:fontRef idx="minor"/>
          </p:style>
        </p:sp>
        <p:sp>
          <p:nvSpPr>
            <p:cNvPr id="4007" name="Line 15"/>
            <p:cNvSpPr/>
            <p:nvPr/>
          </p:nvSpPr>
          <p:spPr>
            <a:xfrm flipH="1">
              <a:off x="6374160" y="4086000"/>
              <a:ext cx="133200" cy="360"/>
            </a:xfrm>
            <a:prstGeom prst="line">
              <a:avLst/>
            </a:prstGeom>
            <a:ln w="9525">
              <a:solidFill>
                <a:srgbClr val="000000"/>
              </a:solidFill>
              <a:round/>
            </a:ln>
          </p:spPr>
          <p:style>
            <a:lnRef idx="0"/>
            <a:fillRef idx="0"/>
            <a:effectRef idx="0"/>
            <a:fontRef idx="minor"/>
          </p:style>
        </p:sp>
        <p:sp>
          <p:nvSpPr>
            <p:cNvPr id="4008" name="CustomShape 16"/>
            <p:cNvSpPr/>
            <p:nvPr/>
          </p:nvSpPr>
          <p:spPr>
            <a:xfrm>
              <a:off x="5710680" y="2959200"/>
              <a:ext cx="845280" cy="334080"/>
            </a:xfrm>
            <a:prstGeom prst="rect">
              <a:avLst/>
            </a:prstGeom>
            <a:noFill/>
            <a:ln w="0">
              <a:noFill/>
            </a:ln>
          </p:spPr>
          <p:style>
            <a:lnRef idx="0"/>
            <a:fillRef idx="0"/>
            <a:effectRef idx="0"/>
            <a:fontRef idx="minor"/>
          </p:style>
          <p:txBody>
            <a:bodyPr lIns="90000" rIns="90000" tIns="45000" bIns="45000">
              <a:noAutofit/>
            </a:bodyPr>
            <a:p>
              <a:pPr algn="r">
                <a:lnSpc>
                  <a:spcPct val="100000"/>
                </a:lnSpc>
                <a:tabLst>
                  <a:tab algn="l" pos="0"/>
                </a:tabLst>
              </a:pPr>
              <a:r>
                <a:rPr b="0" lang="en-US" sz="1600" spc="-1" strike="noStrike">
                  <a:solidFill>
                    <a:srgbClr val="cc0000"/>
                  </a:solidFill>
                  <a:latin typeface="Arial"/>
                  <a:ea typeface="ＭＳ Ｐゴシック"/>
                </a:rPr>
                <a:t>RTT</a:t>
              </a:r>
              <a:r>
                <a:rPr b="0" lang="en-US" sz="1000" spc="-1" strike="noStrike">
                  <a:solidFill>
                    <a:srgbClr val="000000"/>
                  </a:solidFill>
                  <a:latin typeface="Arial"/>
                  <a:ea typeface="ＭＳ Ｐゴシック"/>
                </a:rPr>
                <a:t> </a:t>
              </a:r>
              <a:endParaRPr b="0" lang="en-US" sz="1000" spc="-1" strike="noStrike">
                <a:latin typeface="Arial"/>
              </a:endParaRPr>
            </a:p>
          </p:txBody>
        </p:sp>
        <p:sp>
          <p:nvSpPr>
            <p:cNvPr id="4009" name="Line 17"/>
            <p:cNvSpPr/>
            <p:nvPr/>
          </p:nvSpPr>
          <p:spPr>
            <a:xfrm>
              <a:off x="6397920" y="3267000"/>
              <a:ext cx="11160" cy="811080"/>
            </a:xfrm>
            <a:prstGeom prst="line">
              <a:avLst/>
            </a:prstGeom>
            <a:ln w="9525">
              <a:solidFill>
                <a:srgbClr val="000000"/>
              </a:solidFill>
              <a:round/>
              <a:tailEnd len="med" type="triangle" w="med"/>
            </a:ln>
          </p:spPr>
          <p:style>
            <a:lnRef idx="0"/>
            <a:fillRef idx="0"/>
            <a:effectRef idx="0"/>
            <a:fontRef idx="minor"/>
          </p:style>
        </p:sp>
        <p:sp>
          <p:nvSpPr>
            <p:cNvPr id="4010" name="Line 18"/>
            <p:cNvSpPr/>
            <p:nvPr/>
          </p:nvSpPr>
          <p:spPr>
            <a:xfrm flipV="1">
              <a:off x="6402600" y="2249280"/>
              <a:ext cx="3240" cy="768240"/>
            </a:xfrm>
            <a:prstGeom prst="line">
              <a:avLst/>
            </a:prstGeom>
            <a:ln w="9525">
              <a:solidFill>
                <a:srgbClr val="000000"/>
              </a:solidFill>
              <a:round/>
              <a:tailEnd len="med" type="triangle" w="med"/>
            </a:ln>
          </p:spPr>
          <p:style>
            <a:lnRef idx="0"/>
            <a:fillRef idx="0"/>
            <a:effectRef idx="0"/>
            <a:fontRef idx="minor"/>
          </p:style>
        </p:sp>
        <p:sp>
          <p:nvSpPr>
            <p:cNvPr id="4011" name="Line 19"/>
            <p:cNvSpPr/>
            <p:nvPr/>
          </p:nvSpPr>
          <p:spPr>
            <a:xfrm flipH="1">
              <a:off x="8715600" y="2900160"/>
              <a:ext cx="133200" cy="360"/>
            </a:xfrm>
            <a:prstGeom prst="line">
              <a:avLst/>
            </a:prstGeom>
            <a:ln w="9525">
              <a:solidFill>
                <a:srgbClr val="000000"/>
              </a:solidFill>
              <a:round/>
            </a:ln>
          </p:spPr>
          <p:style>
            <a:lnRef idx="0"/>
            <a:fillRef idx="0"/>
            <a:effectRef idx="0"/>
            <a:fontRef idx="minor"/>
          </p:style>
        </p:sp>
        <p:sp>
          <p:nvSpPr>
            <p:cNvPr id="4012" name="CustomShape 20"/>
            <p:cNvSpPr/>
            <p:nvPr/>
          </p:nvSpPr>
          <p:spPr>
            <a:xfrm>
              <a:off x="8796600" y="2724120"/>
              <a:ext cx="2423160" cy="34992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first packet bit arrives</a:t>
              </a:r>
              <a:endParaRPr b="0" lang="en-US" sz="1600" spc="-1" strike="noStrike">
                <a:latin typeface="Arial"/>
              </a:endParaRPr>
            </a:p>
          </p:txBody>
        </p:sp>
        <p:sp>
          <p:nvSpPr>
            <p:cNvPr id="4013" name="Line 21"/>
            <p:cNvSpPr/>
            <p:nvPr/>
          </p:nvSpPr>
          <p:spPr>
            <a:xfrm>
              <a:off x="8739360" y="3149280"/>
              <a:ext cx="127080" cy="360"/>
            </a:xfrm>
            <a:prstGeom prst="line">
              <a:avLst/>
            </a:prstGeom>
            <a:ln w="9525">
              <a:solidFill>
                <a:srgbClr val="000000"/>
              </a:solidFill>
              <a:round/>
            </a:ln>
          </p:spPr>
          <p:style>
            <a:lnRef idx="0"/>
            <a:fillRef idx="0"/>
            <a:effectRef idx="0"/>
            <a:fontRef idx="minor"/>
          </p:style>
        </p:sp>
        <p:sp>
          <p:nvSpPr>
            <p:cNvPr id="4014" name="CustomShape 22"/>
            <p:cNvSpPr/>
            <p:nvPr/>
          </p:nvSpPr>
          <p:spPr>
            <a:xfrm>
              <a:off x="8803080" y="2976480"/>
              <a:ext cx="3112200" cy="5673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last packet bit arrives, send ACK</a:t>
              </a:r>
              <a:endParaRPr b="0" lang="en-US" sz="1600" spc="-1" strike="noStrike">
                <a:latin typeface="Arial"/>
              </a:endParaRPr>
            </a:p>
          </p:txBody>
        </p:sp>
        <p:sp>
          <p:nvSpPr>
            <p:cNvPr id="4015" name="CustomShape 23"/>
            <p:cNvSpPr/>
            <p:nvPr/>
          </p:nvSpPr>
          <p:spPr>
            <a:xfrm>
              <a:off x="3780360" y="3759120"/>
              <a:ext cx="2683440" cy="632520"/>
            </a:xfrm>
            <a:prstGeom prst="rect">
              <a:avLst/>
            </a:prstGeom>
            <a:noFill/>
            <a:ln w="0">
              <a:noFill/>
            </a:ln>
          </p:spPr>
          <p:style>
            <a:lnRef idx="0"/>
            <a:fillRef idx="0"/>
            <a:effectRef idx="0"/>
            <a:fontRef idx="minor"/>
          </p:style>
          <p:txBody>
            <a:bodyPr lIns="90000" rIns="90000" tIns="45000" bIns="45000">
              <a:noAutofit/>
            </a:bodyPr>
            <a:p>
              <a:pPr algn="r">
                <a:lnSpc>
                  <a:spcPct val="100000"/>
                </a:lnSpc>
                <a:tabLst>
                  <a:tab algn="l" pos="0"/>
                </a:tabLst>
              </a:pPr>
              <a:r>
                <a:rPr b="0" lang="en-US" sz="1600" spc="-1" strike="noStrike">
                  <a:solidFill>
                    <a:srgbClr val="000000"/>
                  </a:solidFill>
                  <a:latin typeface="Arial"/>
                  <a:ea typeface="ＭＳ Ｐゴシック"/>
                </a:rPr>
                <a:t>ACK arrives, send next </a:t>
              </a:r>
              <a:endParaRPr b="0" lang="en-US" sz="1600" spc="-1" strike="noStrike">
                <a:latin typeface="Arial"/>
              </a:endParaRPr>
            </a:p>
            <a:p>
              <a:pPr algn="r">
                <a:lnSpc>
                  <a:spcPct val="100000"/>
                </a:lnSpc>
                <a:tabLst>
                  <a:tab algn="l" pos="0"/>
                </a:tabLst>
              </a:pPr>
              <a:r>
                <a:rPr b="0" lang="en-US" sz="1600" spc="-1" strike="noStrike">
                  <a:solidFill>
                    <a:srgbClr val="000000"/>
                  </a:solidFill>
                  <a:latin typeface="Arial"/>
                  <a:ea typeface="ＭＳ Ｐゴシック"/>
                </a:rPr>
                <a:t>packet, </a:t>
              </a:r>
              <a:r>
                <a:rPr b="0" lang="en-US" sz="1600" spc="-1" strike="noStrike">
                  <a:solidFill>
                    <a:srgbClr val="cc0000"/>
                  </a:solidFill>
                  <a:latin typeface="Arial"/>
                  <a:ea typeface="ＭＳ Ｐゴシック"/>
                </a:rPr>
                <a:t>t = RTT + L / R</a:t>
              </a:r>
              <a:endParaRPr b="0" lang="en-US" sz="1600" spc="-1" strike="noStrike">
                <a:latin typeface="Arial"/>
              </a:endParaRPr>
            </a:p>
          </p:txBody>
        </p:sp>
        <p:sp>
          <p:nvSpPr>
            <p:cNvPr id="4016" name="CustomShape 24"/>
            <p:cNvSpPr/>
            <p:nvPr/>
          </p:nvSpPr>
          <p:spPr>
            <a:xfrm>
              <a:off x="6525000" y="4094280"/>
              <a:ext cx="1416600" cy="575280"/>
            </a:xfrm>
            <a:custGeom>
              <a:avLst/>
              <a:gdLst/>
              <a:ahLst/>
              <a:rect l="l" t="t" r="r" b="b"/>
              <a:pathLst>
                <a:path w="1845" h="592">
                  <a:moveTo>
                    <a:pt x="0" y="0"/>
                  </a:moveTo>
                  <a:lnTo>
                    <a:pt x="1845" y="592"/>
                  </a:lnTo>
                  <a:lnTo>
                    <a:pt x="1095" y="592"/>
                  </a:lnTo>
                  <a:lnTo>
                    <a:pt x="0" y="247"/>
                  </a:lnTo>
                  <a:lnTo>
                    <a:pt x="0" y="0"/>
                  </a:lnTo>
                  <a:close/>
                </a:path>
              </a:pathLst>
            </a:custGeom>
            <a:gradFill rotWithShape="0">
              <a:gsLst>
                <a:gs pos="0">
                  <a:srgbClr val="00ccff"/>
                </a:gs>
                <a:gs pos="100000">
                  <a:srgbClr val="ffffff"/>
                </a:gs>
              </a:gsLst>
              <a:lin ang="0"/>
            </a:gradFill>
            <a:ln w="0">
              <a:noFill/>
            </a:ln>
          </p:spPr>
          <p:style>
            <a:lnRef idx="0"/>
            <a:fillRef idx="0"/>
            <a:effectRef idx="0"/>
            <a:fontRef idx="minor"/>
          </p:style>
        </p:sp>
        <p:grpSp>
          <p:nvGrpSpPr>
            <p:cNvPr id="4017" name="Group 25"/>
            <p:cNvGrpSpPr/>
            <p:nvPr/>
          </p:nvGrpSpPr>
          <p:grpSpPr>
            <a:xfrm>
              <a:off x="6518520" y="4086000"/>
              <a:ext cx="1281240" cy="534960"/>
              <a:chOff x="6518520" y="4086000"/>
              <a:chExt cx="1281240" cy="534960"/>
            </a:xfrm>
          </p:grpSpPr>
          <p:sp>
            <p:nvSpPr>
              <p:cNvPr id="4018" name="Line 26"/>
              <p:cNvSpPr/>
              <p:nvPr/>
            </p:nvSpPr>
            <p:spPr>
              <a:xfrm>
                <a:off x="6518520" y="4086000"/>
                <a:ext cx="732600" cy="300600"/>
              </a:xfrm>
              <a:prstGeom prst="line">
                <a:avLst/>
              </a:prstGeom>
              <a:ln w="9525">
                <a:solidFill>
                  <a:srgbClr val="000000"/>
                </a:solidFill>
                <a:round/>
              </a:ln>
            </p:spPr>
            <p:style>
              <a:lnRef idx="0"/>
              <a:fillRef idx="0"/>
              <a:effectRef idx="0"/>
              <a:fontRef idx="minor"/>
            </p:style>
          </p:sp>
          <p:sp>
            <p:nvSpPr>
              <p:cNvPr id="4019" name="Line 27"/>
              <p:cNvSpPr/>
              <p:nvPr/>
            </p:nvSpPr>
            <p:spPr>
              <a:xfrm>
                <a:off x="7257240" y="4386240"/>
                <a:ext cx="542520" cy="234720"/>
              </a:xfrm>
              <a:prstGeom prst="line">
                <a:avLst/>
              </a:prstGeom>
              <a:ln w="9525">
                <a:solidFill>
                  <a:srgbClr val="000000"/>
                </a:solidFill>
                <a:prstDash val="sysDot"/>
                <a:round/>
              </a:ln>
            </p:spPr>
            <p:style>
              <a:lnRef idx="0"/>
              <a:fillRef idx="0"/>
              <a:effectRef idx="0"/>
              <a:fontRef idx="minor"/>
            </p:style>
          </p:sp>
        </p:grpSp>
        <p:sp>
          <p:nvSpPr>
            <p:cNvPr id="4020" name="Line 28"/>
            <p:cNvSpPr/>
            <p:nvPr/>
          </p:nvSpPr>
          <p:spPr>
            <a:xfrm>
              <a:off x="6518520" y="4327200"/>
              <a:ext cx="317520" cy="123840"/>
            </a:xfrm>
            <a:prstGeom prst="line">
              <a:avLst/>
            </a:prstGeom>
            <a:ln w="9525">
              <a:solidFill>
                <a:srgbClr val="000000"/>
              </a:solidFill>
              <a:round/>
            </a:ln>
          </p:spPr>
          <p:style>
            <a:lnRef idx="0"/>
            <a:fillRef idx="0"/>
            <a:effectRef idx="0"/>
            <a:fontRef idx="minor"/>
          </p:style>
        </p:sp>
        <p:sp>
          <p:nvSpPr>
            <p:cNvPr id="4021" name="Line 29"/>
            <p:cNvSpPr/>
            <p:nvPr/>
          </p:nvSpPr>
          <p:spPr>
            <a:xfrm>
              <a:off x="6842520" y="4451040"/>
              <a:ext cx="541080" cy="235080"/>
            </a:xfrm>
            <a:prstGeom prst="line">
              <a:avLst/>
            </a:prstGeom>
            <a:ln w="9525">
              <a:solidFill>
                <a:srgbClr val="000000"/>
              </a:solidFill>
              <a:prstDash val="sysDot"/>
              <a:round/>
            </a:ln>
          </p:spPr>
          <p:style>
            <a:lnRef idx="0"/>
            <a:fillRef idx="0"/>
            <a:effectRef idx="0"/>
            <a:fontRef idx="minor"/>
          </p:style>
        </p:sp>
      </p:grpSp>
      <p:sp>
        <p:nvSpPr>
          <p:cNvPr id="4022" name="CustomShape 30"/>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9255B50B-3CE0-4D6B-A249-E7D0E823526E}" type="slidenum">
              <a:rPr b="0" lang="en-US" sz="1100" spc="-1" strike="noStrike">
                <a:solidFill>
                  <a:srgbClr val="404040"/>
                </a:solidFill>
                <a:latin typeface="Calibri"/>
                <a:ea typeface="DejaVu Sans"/>
              </a:rPr>
              <a:t>64</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728" dur="indefinite" restart="never" nodeType="tmRoot">
          <p:childTnLst>
            <p:seq>
              <p:cTn id="1729" dur="indefinite" nodeType="mainSeq">
                <p:childTnLst>
                  <p:par>
                    <p:cTn id="1730" fill="hold">
                      <p:stCondLst>
                        <p:cond delay="indefinite"/>
                      </p:stCondLst>
                      <p:childTnLst>
                        <p:par>
                          <p:cTn id="1731" fill="hold">
                            <p:stCondLst>
                              <p:cond delay="0"/>
                            </p:stCondLst>
                            <p:childTnLst>
                              <p:par>
                                <p:cTn id="1732" nodeType="clickEffect" fill="hold" presetClass="entr" presetID="22" presetSubtype="1">
                                  <p:stCondLst>
                                    <p:cond delay="0"/>
                                  </p:stCondLst>
                                  <p:childTnLst>
                                    <p:set>
                                      <p:cBhvr>
                                        <p:cTn id="1733" dur="1" fill="hold">
                                          <p:stCondLst>
                                            <p:cond delay="0"/>
                                          </p:stCondLst>
                                        </p:cTn>
                                        <p:tgtEl>
                                          <p:spTgt spid="3994"/>
                                        </p:tgtEl>
                                        <p:attrNameLst>
                                          <p:attrName>style.visibility</p:attrName>
                                        </p:attrNameLst>
                                      </p:cBhvr>
                                      <p:to>
                                        <p:strVal val="visible"/>
                                      </p:to>
                                    </p:set>
                                    <p:animEffect filter="wipe(up)" transition="in">
                                      <p:cBhvr additive="repl">
                                        <p:cTn id="1734" dur="2000"/>
                                        <p:tgtEl>
                                          <p:spTgt spid="39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3"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rdt3.0: stop-and-wait operation</a:t>
            </a:r>
            <a:endParaRPr b="0" lang="en-US" sz="4800" spc="-1" strike="noStrike">
              <a:latin typeface="Arial"/>
            </a:endParaRPr>
          </a:p>
        </p:txBody>
      </p:sp>
      <p:sp>
        <p:nvSpPr>
          <p:cNvPr id="4024" name="Line 2"/>
          <p:cNvSpPr/>
          <p:nvPr/>
        </p:nvSpPr>
        <p:spPr>
          <a:xfrm>
            <a:off x="6522840" y="1992240"/>
            <a:ext cx="2227320" cy="922320"/>
          </a:xfrm>
          <a:prstGeom prst="line">
            <a:avLst/>
          </a:prstGeom>
          <a:ln w="9525">
            <a:solidFill>
              <a:srgbClr val="000000"/>
            </a:solidFill>
            <a:round/>
          </a:ln>
        </p:spPr>
        <p:style>
          <a:lnRef idx="0"/>
          <a:fillRef idx="0"/>
          <a:effectRef idx="0"/>
          <a:fontRef idx="minor"/>
        </p:style>
      </p:sp>
      <p:sp>
        <p:nvSpPr>
          <p:cNvPr id="4025" name="Line 3"/>
          <p:cNvSpPr/>
          <p:nvPr/>
        </p:nvSpPr>
        <p:spPr>
          <a:xfrm>
            <a:off x="6511680" y="1773000"/>
            <a:ext cx="23760" cy="2913120"/>
          </a:xfrm>
          <a:prstGeom prst="line">
            <a:avLst/>
          </a:prstGeom>
          <a:ln w="9525">
            <a:solidFill>
              <a:srgbClr val="000000"/>
            </a:solidFill>
            <a:round/>
            <a:tailEnd len="med" type="triangle" w="med"/>
          </a:ln>
        </p:spPr>
        <p:style>
          <a:lnRef idx="0"/>
          <a:fillRef idx="0"/>
          <a:effectRef idx="0"/>
          <a:fontRef idx="minor"/>
        </p:style>
      </p:sp>
      <p:sp>
        <p:nvSpPr>
          <p:cNvPr id="4026" name="Line 4"/>
          <p:cNvSpPr/>
          <p:nvPr/>
        </p:nvSpPr>
        <p:spPr>
          <a:xfrm>
            <a:off x="8739000" y="1785600"/>
            <a:ext cx="22320" cy="2891160"/>
          </a:xfrm>
          <a:prstGeom prst="line">
            <a:avLst/>
          </a:prstGeom>
          <a:ln w="9525">
            <a:solidFill>
              <a:srgbClr val="000000"/>
            </a:solidFill>
            <a:round/>
            <a:tailEnd len="med" type="triangle" w="med"/>
          </a:ln>
        </p:spPr>
        <p:style>
          <a:lnRef idx="0"/>
          <a:fillRef idx="0"/>
          <a:effectRef idx="0"/>
          <a:fontRef idx="minor"/>
        </p:style>
      </p:sp>
      <p:sp>
        <p:nvSpPr>
          <p:cNvPr id="4027" name="CustomShape 5"/>
          <p:cNvSpPr/>
          <p:nvPr/>
        </p:nvSpPr>
        <p:spPr>
          <a:xfrm>
            <a:off x="5983200" y="1436760"/>
            <a:ext cx="883440" cy="348480"/>
          </a:xfrm>
          <a:prstGeom prst="rect">
            <a:avLst/>
          </a:prstGeom>
          <a:solidFill>
            <a:srgbClr val="ffffff"/>
          </a:solidFill>
          <a:ln w="0">
            <a:noFill/>
          </a:ln>
        </p:spPr>
        <p:style>
          <a:lnRef idx="0"/>
          <a:fillRef idx="0"/>
          <a:effectRef idx="0"/>
          <a:fontRef idx="minor"/>
        </p:style>
        <p:txBody>
          <a:bodyPr lIns="90000" rIns="90000" tIns="45000" bIns="45000">
            <a:noAutofit/>
          </a:bodyPr>
          <a:p>
            <a:pPr algn="r">
              <a:lnSpc>
                <a:spcPct val="100000"/>
              </a:lnSpc>
              <a:tabLst>
                <a:tab algn="l" pos="0"/>
              </a:tabLst>
            </a:pPr>
            <a:r>
              <a:rPr b="0" lang="en-US" sz="1600" spc="-1" strike="noStrike">
                <a:solidFill>
                  <a:srgbClr val="000000"/>
                </a:solidFill>
                <a:latin typeface="Arial"/>
                <a:ea typeface="ＭＳ Ｐゴシック"/>
              </a:rPr>
              <a:t>sender</a:t>
            </a:r>
            <a:endParaRPr b="0" lang="en-US" sz="1600" spc="-1" strike="noStrike">
              <a:latin typeface="Arial"/>
            </a:endParaRPr>
          </a:p>
        </p:txBody>
      </p:sp>
      <p:sp>
        <p:nvSpPr>
          <p:cNvPr id="4028" name="CustomShape 6"/>
          <p:cNvSpPr/>
          <p:nvPr/>
        </p:nvSpPr>
        <p:spPr>
          <a:xfrm>
            <a:off x="8161560" y="1436760"/>
            <a:ext cx="943560" cy="348480"/>
          </a:xfrm>
          <a:prstGeom prst="rect">
            <a:avLst/>
          </a:prstGeom>
          <a:solidFill>
            <a:srgbClr val="ffffff"/>
          </a:solidFill>
          <a:ln w="0">
            <a:noFill/>
          </a:ln>
        </p:spPr>
        <p:style>
          <a:lnRef idx="0"/>
          <a:fillRef idx="0"/>
          <a:effectRef idx="0"/>
          <a:fontRef idx="minor"/>
        </p:style>
        <p:txBody>
          <a:bodyPr lIns="90000" rIns="90000" tIns="45000" bIns="45000">
            <a:noAutofit/>
          </a:bodyPr>
          <a:p>
            <a:pPr algn="r">
              <a:lnSpc>
                <a:spcPct val="100000"/>
              </a:lnSpc>
              <a:tabLst>
                <a:tab algn="l" pos="0"/>
              </a:tabLst>
            </a:pPr>
            <a:r>
              <a:rPr b="0" lang="en-US" sz="1600" spc="-1" strike="noStrike">
                <a:solidFill>
                  <a:srgbClr val="000000"/>
                </a:solidFill>
                <a:latin typeface="Arial"/>
                <a:ea typeface="ＭＳ Ｐゴシック"/>
              </a:rPr>
              <a:t>receiver</a:t>
            </a:r>
            <a:endParaRPr b="0" lang="en-US" sz="1600" spc="-1" strike="noStrike">
              <a:latin typeface="Arial"/>
            </a:endParaRPr>
          </a:p>
        </p:txBody>
      </p:sp>
      <p:sp>
        <p:nvSpPr>
          <p:cNvPr id="4029" name="Line 7"/>
          <p:cNvSpPr/>
          <p:nvPr/>
        </p:nvSpPr>
        <p:spPr>
          <a:xfrm>
            <a:off x="6535440" y="1987200"/>
            <a:ext cx="2190960" cy="3240"/>
          </a:xfrm>
          <a:prstGeom prst="line">
            <a:avLst/>
          </a:prstGeom>
          <a:ln w="9525">
            <a:solidFill>
              <a:srgbClr val="000000"/>
            </a:solidFill>
            <a:prstDash val="dash"/>
            <a:round/>
          </a:ln>
        </p:spPr>
        <p:style>
          <a:lnRef idx="0"/>
          <a:fillRef idx="0"/>
          <a:effectRef idx="0"/>
          <a:fontRef idx="minor"/>
        </p:style>
      </p:sp>
      <p:sp>
        <p:nvSpPr>
          <p:cNvPr id="4030" name="Line 8"/>
          <p:cNvSpPr/>
          <p:nvPr/>
        </p:nvSpPr>
        <p:spPr>
          <a:xfrm>
            <a:off x="6540480" y="4098600"/>
            <a:ext cx="2192400" cy="360"/>
          </a:xfrm>
          <a:prstGeom prst="line">
            <a:avLst/>
          </a:prstGeom>
          <a:ln w="9525">
            <a:solidFill>
              <a:srgbClr val="000000"/>
            </a:solidFill>
            <a:prstDash val="dash"/>
            <a:round/>
          </a:ln>
        </p:spPr>
        <p:style>
          <a:lnRef idx="0"/>
          <a:fillRef idx="0"/>
          <a:effectRef idx="0"/>
          <a:fontRef idx="minor"/>
        </p:style>
      </p:sp>
      <p:sp>
        <p:nvSpPr>
          <p:cNvPr id="4031" name="Line 9"/>
          <p:cNvSpPr/>
          <p:nvPr/>
        </p:nvSpPr>
        <p:spPr>
          <a:xfrm flipV="1">
            <a:off x="6540480" y="3155760"/>
            <a:ext cx="2209680" cy="922320"/>
          </a:xfrm>
          <a:prstGeom prst="line">
            <a:avLst/>
          </a:prstGeom>
          <a:ln w="9525">
            <a:solidFill>
              <a:srgbClr val="000000"/>
            </a:solidFill>
            <a:round/>
          </a:ln>
        </p:spPr>
        <p:style>
          <a:lnRef idx="0"/>
          <a:fillRef idx="0"/>
          <a:effectRef idx="0"/>
          <a:fontRef idx="minor"/>
        </p:style>
      </p:sp>
      <p:sp>
        <p:nvSpPr>
          <p:cNvPr id="4032" name="CustomShape 10"/>
          <p:cNvSpPr/>
          <p:nvPr/>
        </p:nvSpPr>
        <p:spPr>
          <a:xfrm>
            <a:off x="6518160" y="1986120"/>
            <a:ext cx="2229480" cy="1153080"/>
          </a:xfrm>
          <a:custGeom>
            <a:avLst/>
            <a:gdLst/>
            <a:ahLst/>
            <a:rect l="l" t="t"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ln>
        </p:spPr>
        <p:style>
          <a:lnRef idx="0"/>
          <a:fillRef idx="0"/>
          <a:effectRef idx="0"/>
          <a:fontRef idx="minor"/>
        </p:style>
      </p:sp>
      <p:sp>
        <p:nvSpPr>
          <p:cNvPr id="4033" name="Line 11"/>
          <p:cNvSpPr/>
          <p:nvPr/>
        </p:nvSpPr>
        <p:spPr>
          <a:xfrm flipH="1">
            <a:off x="6373800" y="1985760"/>
            <a:ext cx="131760" cy="360"/>
          </a:xfrm>
          <a:prstGeom prst="line">
            <a:avLst/>
          </a:prstGeom>
          <a:ln w="9525">
            <a:solidFill>
              <a:srgbClr val="000000"/>
            </a:solidFill>
            <a:round/>
          </a:ln>
        </p:spPr>
        <p:style>
          <a:lnRef idx="0"/>
          <a:fillRef idx="0"/>
          <a:effectRef idx="0"/>
          <a:fontRef idx="minor"/>
        </p:style>
      </p:sp>
      <p:sp>
        <p:nvSpPr>
          <p:cNvPr id="4034" name="Line 12"/>
          <p:cNvSpPr/>
          <p:nvPr/>
        </p:nvSpPr>
        <p:spPr>
          <a:xfrm flipH="1">
            <a:off x="6373800" y="2226960"/>
            <a:ext cx="131760" cy="360"/>
          </a:xfrm>
          <a:prstGeom prst="line">
            <a:avLst/>
          </a:prstGeom>
          <a:ln w="9525">
            <a:solidFill>
              <a:srgbClr val="000000"/>
            </a:solidFill>
            <a:round/>
          </a:ln>
        </p:spPr>
        <p:style>
          <a:lnRef idx="0"/>
          <a:fillRef idx="0"/>
          <a:effectRef idx="0"/>
          <a:fontRef idx="minor"/>
        </p:style>
      </p:sp>
      <p:sp>
        <p:nvSpPr>
          <p:cNvPr id="4035" name="Line 13"/>
          <p:cNvSpPr/>
          <p:nvPr/>
        </p:nvSpPr>
        <p:spPr>
          <a:xfrm flipH="1">
            <a:off x="6384960" y="4086000"/>
            <a:ext cx="133200" cy="360"/>
          </a:xfrm>
          <a:prstGeom prst="line">
            <a:avLst/>
          </a:prstGeom>
          <a:ln w="9525">
            <a:solidFill>
              <a:srgbClr val="000000"/>
            </a:solidFill>
            <a:round/>
          </a:ln>
        </p:spPr>
        <p:style>
          <a:lnRef idx="0"/>
          <a:fillRef idx="0"/>
          <a:effectRef idx="0"/>
          <a:fontRef idx="minor"/>
        </p:style>
      </p:sp>
      <p:sp>
        <p:nvSpPr>
          <p:cNvPr id="4036" name="Line 14"/>
          <p:cNvSpPr/>
          <p:nvPr/>
        </p:nvSpPr>
        <p:spPr>
          <a:xfrm flipH="1">
            <a:off x="8726400" y="2900160"/>
            <a:ext cx="133200" cy="360"/>
          </a:xfrm>
          <a:prstGeom prst="line">
            <a:avLst/>
          </a:prstGeom>
          <a:ln w="9525">
            <a:solidFill>
              <a:srgbClr val="000000"/>
            </a:solidFill>
            <a:round/>
          </a:ln>
        </p:spPr>
        <p:style>
          <a:lnRef idx="0"/>
          <a:fillRef idx="0"/>
          <a:effectRef idx="0"/>
          <a:fontRef idx="minor"/>
        </p:style>
      </p:sp>
      <p:sp>
        <p:nvSpPr>
          <p:cNvPr id="4037" name="Line 15"/>
          <p:cNvSpPr/>
          <p:nvPr/>
        </p:nvSpPr>
        <p:spPr>
          <a:xfrm>
            <a:off x="8750160" y="3149280"/>
            <a:ext cx="127080" cy="360"/>
          </a:xfrm>
          <a:prstGeom prst="line">
            <a:avLst/>
          </a:prstGeom>
          <a:ln w="9525">
            <a:solidFill>
              <a:srgbClr val="000000"/>
            </a:solidFill>
            <a:round/>
          </a:ln>
        </p:spPr>
        <p:style>
          <a:lnRef idx="0"/>
          <a:fillRef idx="0"/>
          <a:effectRef idx="0"/>
          <a:fontRef idx="minor"/>
        </p:style>
      </p:sp>
      <p:sp>
        <p:nvSpPr>
          <p:cNvPr id="4038" name="CustomShape 16"/>
          <p:cNvSpPr/>
          <p:nvPr/>
        </p:nvSpPr>
        <p:spPr>
          <a:xfrm>
            <a:off x="6535800" y="4094280"/>
            <a:ext cx="1416600" cy="575280"/>
          </a:xfrm>
          <a:custGeom>
            <a:avLst/>
            <a:gdLst/>
            <a:ahLst/>
            <a:rect l="l" t="t" r="r" b="b"/>
            <a:pathLst>
              <a:path w="1845" h="592">
                <a:moveTo>
                  <a:pt x="0" y="0"/>
                </a:moveTo>
                <a:lnTo>
                  <a:pt x="1845" y="592"/>
                </a:lnTo>
                <a:lnTo>
                  <a:pt x="1095" y="592"/>
                </a:lnTo>
                <a:lnTo>
                  <a:pt x="0" y="247"/>
                </a:lnTo>
                <a:lnTo>
                  <a:pt x="0" y="0"/>
                </a:lnTo>
                <a:close/>
              </a:path>
            </a:pathLst>
          </a:custGeom>
          <a:gradFill rotWithShape="0">
            <a:gsLst>
              <a:gs pos="0">
                <a:srgbClr val="00ccff"/>
              </a:gs>
              <a:gs pos="100000">
                <a:srgbClr val="ffffff"/>
              </a:gs>
            </a:gsLst>
            <a:lin ang="0"/>
          </a:gradFill>
          <a:ln w="0">
            <a:noFill/>
          </a:ln>
        </p:spPr>
        <p:style>
          <a:lnRef idx="0"/>
          <a:fillRef idx="0"/>
          <a:effectRef idx="0"/>
          <a:fontRef idx="minor"/>
        </p:style>
      </p:sp>
      <p:grpSp>
        <p:nvGrpSpPr>
          <p:cNvPr id="4039" name="Group 17"/>
          <p:cNvGrpSpPr/>
          <p:nvPr/>
        </p:nvGrpSpPr>
        <p:grpSpPr>
          <a:xfrm>
            <a:off x="6529320" y="4086000"/>
            <a:ext cx="1280880" cy="534960"/>
            <a:chOff x="6529320" y="4086000"/>
            <a:chExt cx="1280880" cy="534960"/>
          </a:xfrm>
        </p:grpSpPr>
        <p:sp>
          <p:nvSpPr>
            <p:cNvPr id="4040" name="Line 18"/>
            <p:cNvSpPr/>
            <p:nvPr/>
          </p:nvSpPr>
          <p:spPr>
            <a:xfrm>
              <a:off x="6529320" y="4086000"/>
              <a:ext cx="732600" cy="300600"/>
            </a:xfrm>
            <a:prstGeom prst="line">
              <a:avLst/>
            </a:prstGeom>
            <a:ln w="9525">
              <a:solidFill>
                <a:srgbClr val="000000"/>
              </a:solidFill>
              <a:round/>
            </a:ln>
          </p:spPr>
          <p:style>
            <a:lnRef idx="0"/>
            <a:fillRef idx="0"/>
            <a:effectRef idx="0"/>
            <a:fontRef idx="minor"/>
          </p:style>
        </p:sp>
        <p:sp>
          <p:nvSpPr>
            <p:cNvPr id="4041" name="Line 19"/>
            <p:cNvSpPr/>
            <p:nvPr/>
          </p:nvSpPr>
          <p:spPr>
            <a:xfrm>
              <a:off x="7268040" y="4386240"/>
              <a:ext cx="542160" cy="234720"/>
            </a:xfrm>
            <a:prstGeom prst="line">
              <a:avLst/>
            </a:prstGeom>
            <a:ln w="9525">
              <a:solidFill>
                <a:srgbClr val="000000"/>
              </a:solidFill>
              <a:prstDash val="sysDot"/>
              <a:round/>
            </a:ln>
          </p:spPr>
          <p:style>
            <a:lnRef idx="0"/>
            <a:fillRef idx="0"/>
            <a:effectRef idx="0"/>
            <a:fontRef idx="minor"/>
          </p:style>
        </p:sp>
      </p:grpSp>
      <p:sp>
        <p:nvSpPr>
          <p:cNvPr id="4042" name="Line 20"/>
          <p:cNvSpPr/>
          <p:nvPr/>
        </p:nvSpPr>
        <p:spPr>
          <a:xfrm>
            <a:off x="6529320" y="4327200"/>
            <a:ext cx="317520" cy="123840"/>
          </a:xfrm>
          <a:prstGeom prst="line">
            <a:avLst/>
          </a:prstGeom>
          <a:ln w="9525">
            <a:solidFill>
              <a:srgbClr val="000000"/>
            </a:solidFill>
            <a:round/>
          </a:ln>
        </p:spPr>
        <p:style>
          <a:lnRef idx="0"/>
          <a:fillRef idx="0"/>
          <a:effectRef idx="0"/>
          <a:fontRef idx="minor"/>
        </p:style>
      </p:sp>
      <p:sp>
        <p:nvSpPr>
          <p:cNvPr id="4043" name="Line 21"/>
          <p:cNvSpPr/>
          <p:nvPr/>
        </p:nvSpPr>
        <p:spPr>
          <a:xfrm>
            <a:off x="6852960" y="4451040"/>
            <a:ext cx="541440" cy="235080"/>
          </a:xfrm>
          <a:prstGeom prst="line">
            <a:avLst/>
          </a:prstGeom>
          <a:ln w="9525">
            <a:solidFill>
              <a:srgbClr val="000000"/>
            </a:solidFill>
            <a:prstDash val="sysDot"/>
            <a:round/>
          </a:ln>
        </p:spPr>
        <p:style>
          <a:lnRef idx="0"/>
          <a:fillRef idx="0"/>
          <a:effectRef idx="0"/>
          <a:fontRef idx="minor"/>
        </p:style>
      </p:sp>
      <p:grpSp>
        <p:nvGrpSpPr>
          <p:cNvPr id="4044" name="Group 22"/>
          <p:cNvGrpSpPr/>
          <p:nvPr/>
        </p:nvGrpSpPr>
        <p:grpSpPr>
          <a:xfrm>
            <a:off x="2292480" y="2022480"/>
            <a:ext cx="1225800" cy="639000"/>
            <a:chOff x="2292480" y="2022480"/>
            <a:chExt cx="1225800" cy="639000"/>
          </a:xfrm>
        </p:grpSpPr>
        <p:sp>
          <p:nvSpPr>
            <p:cNvPr id="4045" name="CustomShape 23"/>
            <p:cNvSpPr/>
            <p:nvPr/>
          </p:nvSpPr>
          <p:spPr>
            <a:xfrm>
              <a:off x="2292480" y="2035440"/>
              <a:ext cx="1013400" cy="6260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000000"/>
                  </a:solidFill>
                  <a:latin typeface="Calibri"/>
                  <a:ea typeface="DejaVu Sans"/>
                </a:rPr>
                <a:t>U</a:t>
              </a:r>
              <a:r>
                <a:rPr b="0" lang="en-US" sz="2800" spc="-1" strike="noStrike" baseline="-25000">
                  <a:solidFill>
                    <a:srgbClr val="000000"/>
                  </a:solidFill>
                  <a:latin typeface="Calibri"/>
                  <a:ea typeface="DejaVu Sans"/>
                </a:rPr>
                <a:t>sender</a:t>
              </a:r>
              <a:endParaRPr b="0" lang="en-US" sz="2800" spc="-1" strike="noStrike">
                <a:latin typeface="Arial"/>
              </a:endParaRPr>
            </a:p>
          </p:txBody>
        </p:sp>
        <p:sp>
          <p:nvSpPr>
            <p:cNvPr id="4046" name="CustomShape 24"/>
            <p:cNvSpPr/>
            <p:nvPr/>
          </p:nvSpPr>
          <p:spPr>
            <a:xfrm>
              <a:off x="3161880" y="2022480"/>
              <a:ext cx="35640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a:t>
              </a:r>
              <a:endParaRPr b="0" lang="en-US" sz="2800" spc="-1" strike="noStrike">
                <a:latin typeface="Arial"/>
              </a:endParaRPr>
            </a:p>
          </p:txBody>
        </p:sp>
      </p:grpSp>
      <p:sp>
        <p:nvSpPr>
          <p:cNvPr id="4047" name="CustomShape 25"/>
          <p:cNvSpPr/>
          <p:nvPr/>
        </p:nvSpPr>
        <p:spPr>
          <a:xfrm>
            <a:off x="4028040" y="1768680"/>
            <a:ext cx="82116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L / R</a:t>
            </a:r>
            <a:endParaRPr b="0" lang="en-US" sz="2800" spc="-1" strike="noStrike">
              <a:latin typeface="Arial"/>
            </a:endParaRPr>
          </a:p>
        </p:txBody>
      </p:sp>
      <p:sp>
        <p:nvSpPr>
          <p:cNvPr id="4048" name="CustomShape 26"/>
          <p:cNvSpPr/>
          <p:nvPr/>
        </p:nvSpPr>
        <p:spPr>
          <a:xfrm>
            <a:off x="3569760" y="2314800"/>
            <a:ext cx="72072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RTT</a:t>
            </a:r>
            <a:endParaRPr b="0" lang="en-US" sz="2800" spc="-1" strike="noStrike">
              <a:latin typeface="Arial"/>
            </a:endParaRPr>
          </a:p>
        </p:txBody>
      </p:sp>
      <p:sp>
        <p:nvSpPr>
          <p:cNvPr id="4049" name="Line 27"/>
          <p:cNvSpPr/>
          <p:nvPr/>
        </p:nvSpPr>
        <p:spPr>
          <a:xfrm>
            <a:off x="3654000" y="2314440"/>
            <a:ext cx="1549440" cy="360"/>
          </a:xfrm>
          <a:prstGeom prst="line">
            <a:avLst/>
          </a:prstGeom>
          <a:ln w="22225">
            <a:solidFill>
              <a:schemeClr val="tx1"/>
            </a:solidFill>
          </a:ln>
        </p:spPr>
        <p:style>
          <a:lnRef idx="1">
            <a:schemeClr val="accent1"/>
          </a:lnRef>
          <a:fillRef idx="0">
            <a:schemeClr val="accent1"/>
          </a:fillRef>
          <a:effectRef idx="0">
            <a:schemeClr val="accent1"/>
          </a:effectRef>
          <a:fontRef idx="minor"/>
        </p:style>
      </p:sp>
      <p:grpSp>
        <p:nvGrpSpPr>
          <p:cNvPr id="4050" name="Group 28"/>
          <p:cNvGrpSpPr/>
          <p:nvPr/>
        </p:nvGrpSpPr>
        <p:grpSpPr>
          <a:xfrm>
            <a:off x="5721480" y="2234880"/>
            <a:ext cx="845280" cy="1858320"/>
            <a:chOff x="5721480" y="2234880"/>
            <a:chExt cx="845280" cy="1858320"/>
          </a:xfrm>
        </p:grpSpPr>
        <p:sp>
          <p:nvSpPr>
            <p:cNvPr id="4051" name="CustomShape 29"/>
            <p:cNvSpPr/>
            <p:nvPr/>
          </p:nvSpPr>
          <p:spPr>
            <a:xfrm>
              <a:off x="5721480" y="2959200"/>
              <a:ext cx="845280" cy="334080"/>
            </a:xfrm>
            <a:prstGeom prst="rect">
              <a:avLst/>
            </a:prstGeom>
            <a:noFill/>
            <a:ln w="0">
              <a:noFill/>
            </a:ln>
          </p:spPr>
          <p:style>
            <a:lnRef idx="0"/>
            <a:fillRef idx="0"/>
            <a:effectRef idx="0"/>
            <a:fontRef idx="minor"/>
          </p:style>
          <p:txBody>
            <a:bodyPr lIns="90000" rIns="90000" tIns="45000" bIns="45000">
              <a:noAutofit/>
            </a:bodyPr>
            <a:p>
              <a:pPr algn="r">
                <a:lnSpc>
                  <a:spcPct val="100000"/>
                </a:lnSpc>
                <a:tabLst>
                  <a:tab algn="l" pos="0"/>
                </a:tabLst>
              </a:pPr>
              <a:r>
                <a:rPr b="0" lang="en-US" sz="1600" spc="-1" strike="noStrike">
                  <a:solidFill>
                    <a:srgbClr val="cc0000"/>
                  </a:solidFill>
                  <a:latin typeface="Arial"/>
                  <a:ea typeface="ＭＳ Ｐゴシック"/>
                </a:rPr>
                <a:t>RTT</a:t>
              </a:r>
              <a:r>
                <a:rPr b="0" lang="en-US" sz="1000" spc="-1" strike="noStrike">
                  <a:solidFill>
                    <a:srgbClr val="000000"/>
                  </a:solidFill>
                  <a:latin typeface="Arial"/>
                  <a:ea typeface="ＭＳ Ｐゴシック"/>
                </a:rPr>
                <a:t> </a:t>
              </a:r>
              <a:endParaRPr b="0" lang="en-US" sz="1000" spc="-1" strike="noStrike">
                <a:latin typeface="Arial"/>
              </a:endParaRPr>
            </a:p>
          </p:txBody>
        </p:sp>
        <p:sp>
          <p:nvSpPr>
            <p:cNvPr id="4052" name="Line 30"/>
            <p:cNvSpPr/>
            <p:nvPr/>
          </p:nvSpPr>
          <p:spPr>
            <a:xfrm>
              <a:off x="6408360" y="3266280"/>
              <a:ext cx="11160" cy="811080"/>
            </a:xfrm>
            <a:prstGeom prst="line">
              <a:avLst/>
            </a:prstGeom>
            <a:ln w="9525">
              <a:solidFill>
                <a:srgbClr val="000000"/>
              </a:solidFill>
              <a:round/>
              <a:tailEnd len="med" type="triangle" w="med"/>
            </a:ln>
          </p:spPr>
          <p:style>
            <a:lnRef idx="0"/>
            <a:fillRef idx="0"/>
            <a:effectRef idx="0"/>
            <a:fontRef idx="minor"/>
          </p:style>
        </p:sp>
        <p:sp>
          <p:nvSpPr>
            <p:cNvPr id="4053" name="Line 31"/>
            <p:cNvSpPr/>
            <p:nvPr/>
          </p:nvSpPr>
          <p:spPr>
            <a:xfrm flipV="1">
              <a:off x="6413040" y="2248560"/>
              <a:ext cx="3240" cy="768240"/>
            </a:xfrm>
            <a:prstGeom prst="line">
              <a:avLst/>
            </a:prstGeom>
            <a:ln w="9525">
              <a:solidFill>
                <a:srgbClr val="000000"/>
              </a:solidFill>
              <a:round/>
              <a:tailEnd len="med" type="triangle" w="med"/>
            </a:ln>
          </p:spPr>
          <p:style>
            <a:lnRef idx="0"/>
            <a:fillRef idx="0"/>
            <a:effectRef idx="0"/>
            <a:fontRef idx="minor"/>
          </p:style>
        </p:sp>
        <p:sp>
          <p:nvSpPr>
            <p:cNvPr id="4054" name="CustomShape 32"/>
            <p:cNvSpPr/>
            <p:nvPr/>
          </p:nvSpPr>
          <p:spPr>
            <a:xfrm>
              <a:off x="5959440" y="2234880"/>
              <a:ext cx="75240" cy="18583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grpSp>
      <p:grpSp>
        <p:nvGrpSpPr>
          <p:cNvPr id="4055" name="Group 33"/>
          <p:cNvGrpSpPr/>
          <p:nvPr/>
        </p:nvGrpSpPr>
        <p:grpSpPr>
          <a:xfrm>
            <a:off x="5737680" y="1941840"/>
            <a:ext cx="845280" cy="334080"/>
            <a:chOff x="5737680" y="1941840"/>
            <a:chExt cx="845280" cy="334080"/>
          </a:xfrm>
        </p:grpSpPr>
        <p:sp>
          <p:nvSpPr>
            <p:cNvPr id="4056" name="CustomShape 34"/>
            <p:cNvSpPr/>
            <p:nvPr/>
          </p:nvSpPr>
          <p:spPr>
            <a:xfrm>
              <a:off x="5737680" y="1941840"/>
              <a:ext cx="845280" cy="334080"/>
            </a:xfrm>
            <a:prstGeom prst="rect">
              <a:avLst/>
            </a:prstGeom>
            <a:noFill/>
            <a:ln w="0">
              <a:noFill/>
            </a:ln>
          </p:spPr>
          <p:style>
            <a:lnRef idx="0"/>
            <a:fillRef idx="0"/>
            <a:effectRef idx="0"/>
            <a:fontRef idx="minor"/>
          </p:style>
          <p:txBody>
            <a:bodyPr lIns="90000" rIns="90000" tIns="45000" bIns="45000">
              <a:noAutofit/>
            </a:bodyPr>
            <a:p>
              <a:pPr algn="r">
                <a:lnSpc>
                  <a:spcPct val="100000"/>
                </a:lnSpc>
                <a:tabLst>
                  <a:tab algn="l" pos="0"/>
                </a:tabLst>
              </a:pPr>
              <a:r>
                <a:rPr b="0" lang="en-US" sz="1600" spc="-1" strike="noStrike">
                  <a:solidFill>
                    <a:srgbClr val="cc0000"/>
                  </a:solidFill>
                  <a:latin typeface="Arial"/>
                  <a:ea typeface="ＭＳ Ｐゴシック"/>
                </a:rPr>
                <a:t>L/R</a:t>
              </a:r>
              <a:endParaRPr b="0" lang="en-US" sz="1600" spc="-1" strike="noStrike">
                <a:latin typeface="Arial"/>
              </a:endParaRPr>
            </a:p>
          </p:txBody>
        </p:sp>
        <p:sp>
          <p:nvSpPr>
            <p:cNvPr id="4057" name="CustomShape 35"/>
            <p:cNvSpPr/>
            <p:nvPr/>
          </p:nvSpPr>
          <p:spPr>
            <a:xfrm>
              <a:off x="5957280" y="1978920"/>
              <a:ext cx="82800" cy="2444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grpSp>
      <p:sp>
        <p:nvSpPr>
          <p:cNvPr id="4058" name="CustomShape 36"/>
          <p:cNvSpPr/>
          <p:nvPr/>
        </p:nvSpPr>
        <p:spPr>
          <a:xfrm>
            <a:off x="4182120" y="2314800"/>
            <a:ext cx="107892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 L / R</a:t>
            </a:r>
            <a:endParaRPr b="0" lang="en-US" sz="2800" spc="-1" strike="noStrike">
              <a:latin typeface="Arial"/>
            </a:endParaRPr>
          </a:p>
        </p:txBody>
      </p:sp>
      <p:grpSp>
        <p:nvGrpSpPr>
          <p:cNvPr id="4059" name="Group 37"/>
          <p:cNvGrpSpPr/>
          <p:nvPr/>
        </p:nvGrpSpPr>
        <p:grpSpPr>
          <a:xfrm>
            <a:off x="3159000" y="2947680"/>
            <a:ext cx="1765800" cy="1455840"/>
            <a:chOff x="3159000" y="2947680"/>
            <a:chExt cx="1765800" cy="1455840"/>
          </a:xfrm>
        </p:grpSpPr>
        <p:sp>
          <p:nvSpPr>
            <p:cNvPr id="4060" name="CustomShape 38"/>
            <p:cNvSpPr/>
            <p:nvPr/>
          </p:nvSpPr>
          <p:spPr>
            <a:xfrm>
              <a:off x="3171960" y="3869280"/>
              <a:ext cx="35640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a:t>
              </a:r>
              <a:endParaRPr b="0" lang="en-US" sz="2800" spc="-1" strike="noStrike">
                <a:latin typeface="Arial"/>
              </a:endParaRPr>
            </a:p>
          </p:txBody>
        </p:sp>
        <p:sp>
          <p:nvSpPr>
            <p:cNvPr id="4061" name="CustomShape 39"/>
            <p:cNvSpPr/>
            <p:nvPr/>
          </p:nvSpPr>
          <p:spPr>
            <a:xfrm>
              <a:off x="3576240" y="3887280"/>
              <a:ext cx="134856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0.00027</a:t>
              </a:r>
              <a:endParaRPr b="0" lang="en-US" sz="2800" spc="-1" strike="noStrike">
                <a:latin typeface="Arial"/>
              </a:endParaRPr>
            </a:p>
          </p:txBody>
        </p:sp>
        <p:grpSp>
          <p:nvGrpSpPr>
            <p:cNvPr id="4062" name="Group 40"/>
            <p:cNvGrpSpPr/>
            <p:nvPr/>
          </p:nvGrpSpPr>
          <p:grpSpPr>
            <a:xfrm>
              <a:off x="3159000" y="2947680"/>
              <a:ext cx="1463040" cy="861480"/>
              <a:chOff x="3159000" y="2947680"/>
              <a:chExt cx="1463040" cy="861480"/>
            </a:xfrm>
          </p:grpSpPr>
          <p:sp>
            <p:nvSpPr>
              <p:cNvPr id="4063" name="CustomShape 41"/>
              <p:cNvSpPr/>
              <p:nvPr/>
            </p:nvSpPr>
            <p:spPr>
              <a:xfrm>
                <a:off x="3159000" y="3105000"/>
                <a:ext cx="35640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a:t>
                </a:r>
                <a:endParaRPr b="0" lang="en-US" sz="2800" spc="-1" strike="noStrike">
                  <a:latin typeface="Arial"/>
                </a:endParaRPr>
              </a:p>
            </p:txBody>
          </p:sp>
          <p:grpSp>
            <p:nvGrpSpPr>
              <p:cNvPr id="4064" name="Group 42"/>
              <p:cNvGrpSpPr/>
              <p:nvPr/>
            </p:nvGrpSpPr>
            <p:grpSpPr>
              <a:xfrm>
                <a:off x="3596400" y="2947680"/>
                <a:ext cx="1025640" cy="861480"/>
                <a:chOff x="3596400" y="2947680"/>
                <a:chExt cx="1025640" cy="861480"/>
              </a:xfrm>
            </p:grpSpPr>
            <p:sp>
              <p:nvSpPr>
                <p:cNvPr id="4065" name="CustomShape 43"/>
                <p:cNvSpPr/>
                <p:nvPr/>
              </p:nvSpPr>
              <p:spPr>
                <a:xfrm>
                  <a:off x="3709440" y="2947680"/>
                  <a:ext cx="71748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.008</a:t>
                  </a:r>
                  <a:endParaRPr b="0" lang="en-US" sz="2400" spc="-1" strike="noStrike">
                    <a:latin typeface="Arial"/>
                  </a:endParaRPr>
                </a:p>
              </p:txBody>
            </p:sp>
            <p:sp>
              <p:nvSpPr>
                <p:cNvPr id="4066" name="CustomShape 44"/>
                <p:cNvSpPr/>
                <p:nvPr/>
              </p:nvSpPr>
              <p:spPr>
                <a:xfrm>
                  <a:off x="3596400" y="3353760"/>
                  <a:ext cx="102564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30.008</a:t>
                  </a:r>
                  <a:endParaRPr b="0" lang="en-US" sz="2400" spc="-1" strike="noStrike">
                    <a:latin typeface="Arial"/>
                  </a:endParaRPr>
                </a:p>
              </p:txBody>
            </p:sp>
            <p:sp>
              <p:nvSpPr>
                <p:cNvPr id="4067" name="Line 45"/>
                <p:cNvSpPr/>
                <p:nvPr/>
              </p:nvSpPr>
              <p:spPr>
                <a:xfrm>
                  <a:off x="3679560" y="3391920"/>
                  <a:ext cx="8254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grpSp>
      </p:grpSp>
      <p:sp>
        <p:nvSpPr>
          <p:cNvPr id="4068" name="CustomShape 46"/>
          <p:cNvSpPr/>
          <p:nvPr/>
        </p:nvSpPr>
        <p:spPr>
          <a:xfrm>
            <a:off x="5728680" y="1978920"/>
            <a:ext cx="82800" cy="2444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069" name="CustomShape 47"/>
          <p:cNvSpPr/>
          <p:nvPr/>
        </p:nvSpPr>
        <p:spPr>
          <a:xfrm>
            <a:off x="1219320" y="5055120"/>
            <a:ext cx="10192320" cy="1369440"/>
          </a:xfrm>
          <a:prstGeom prst="rect">
            <a:avLst/>
          </a:prstGeom>
          <a:noFill/>
          <a:ln w="0">
            <a:noFill/>
          </a:ln>
        </p:spPr>
        <p:style>
          <a:lnRef idx="0"/>
          <a:fillRef idx="0"/>
          <a:effectRef idx="0"/>
          <a:fontRef idx="minor"/>
        </p:style>
        <p:txBody>
          <a:bodyPr lIns="90000" rIns="90000" tIns="45000" bIns="45000">
            <a:spAutoFit/>
          </a:bodyPr>
          <a:p>
            <a:pPr marL="287280" indent="-284760">
              <a:lnSpc>
                <a:spcPct val="100000"/>
              </a:lnSpc>
              <a:buClr>
                <a:srgbClr val="0013a3"/>
              </a:buClr>
              <a:buFont typeface="Wingdings" charset="2"/>
              <a:buChar char=""/>
            </a:pPr>
            <a:r>
              <a:rPr b="0" lang="en-US" sz="2800" spc="-1" strike="noStrike">
                <a:solidFill>
                  <a:srgbClr val="000000"/>
                </a:solidFill>
                <a:latin typeface="Calibri"/>
                <a:ea typeface="DejaVu Sans"/>
              </a:rPr>
              <a:t>rdt 3.0 protocol performance stinks!</a:t>
            </a:r>
            <a:endParaRPr b="0" lang="en-US" sz="2800" spc="-1" strike="noStrike">
              <a:latin typeface="Arial"/>
            </a:endParaRPr>
          </a:p>
          <a:p>
            <a:pPr marL="287280" indent="-284760">
              <a:lnSpc>
                <a:spcPct val="100000"/>
              </a:lnSpc>
              <a:buClr>
                <a:srgbClr val="0013a3"/>
              </a:buClr>
              <a:buFont typeface="Wingdings" charset="2"/>
              <a:buChar char=""/>
            </a:pPr>
            <a:r>
              <a:rPr b="0" lang="en-US" sz="2800" spc="-1" strike="noStrike">
                <a:solidFill>
                  <a:srgbClr val="000000"/>
                </a:solidFill>
                <a:latin typeface="Calibri"/>
                <a:ea typeface="DejaVu Sans"/>
              </a:rPr>
              <a:t>Protocol limits performance of underlying infrastructure (channel)</a:t>
            </a:r>
            <a:endParaRPr b="0" lang="en-US" sz="2800" spc="-1" strike="noStrike">
              <a:latin typeface="Arial"/>
            </a:endParaRPr>
          </a:p>
          <a:p>
            <a:pPr>
              <a:lnSpc>
                <a:spcPct val="100000"/>
              </a:lnSpc>
              <a:tabLst>
                <a:tab algn="l" pos="0"/>
              </a:tabLst>
            </a:pPr>
            <a:endParaRPr b="0" lang="en-US" sz="2800" spc="-1" strike="noStrike">
              <a:latin typeface="Arial"/>
            </a:endParaRPr>
          </a:p>
        </p:txBody>
      </p:sp>
      <p:sp>
        <p:nvSpPr>
          <p:cNvPr id="4070" name="CustomShape 48"/>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5E07DF02-C0CA-4C9C-94B4-D5DE0320F5F8}" type="slidenum">
              <a:rPr b="0" lang="en-US" sz="1100" spc="-1" strike="noStrike">
                <a:solidFill>
                  <a:srgbClr val="404040"/>
                </a:solidFill>
                <a:latin typeface="Calibri"/>
                <a:ea typeface="DejaVu Sans"/>
              </a:rPr>
              <a:t>65</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735" dur="indefinite" restart="never" nodeType="tmRoot">
          <p:childTnLst>
            <p:seq>
              <p:cTn id="1736" dur="indefinite" nodeType="mainSeq">
                <p:childTnLst>
                  <p:par>
                    <p:cTn id="1737" fill="hold">
                      <p:stCondLst>
                        <p:cond delay="indefinite"/>
                      </p:stCondLst>
                      <p:childTnLst>
                        <p:par>
                          <p:cTn id="1738" fill="hold">
                            <p:stCondLst>
                              <p:cond delay="0"/>
                            </p:stCondLst>
                            <p:childTnLst>
                              <p:par>
                                <p:cTn id="1739" nodeType="clickEffect" fill="hold" presetClass="entr" presetID="9">
                                  <p:stCondLst>
                                    <p:cond delay="0"/>
                                  </p:stCondLst>
                                  <p:childTnLst>
                                    <p:set>
                                      <p:cBhvr>
                                        <p:cTn id="1740" dur="1" fill="hold">
                                          <p:stCondLst>
                                            <p:cond delay="0"/>
                                          </p:stCondLst>
                                        </p:cTn>
                                        <p:tgtEl>
                                          <p:spTgt spid="4044"/>
                                        </p:tgtEl>
                                        <p:attrNameLst>
                                          <p:attrName>style.visibility</p:attrName>
                                        </p:attrNameLst>
                                      </p:cBhvr>
                                      <p:to>
                                        <p:strVal val="visible"/>
                                      </p:to>
                                    </p:set>
                                    <p:animEffect filter="dissolve" transition="in">
                                      <p:cBhvr additive="repl">
                                        <p:cTn id="1741" dur="500"/>
                                        <p:tgtEl>
                                          <p:spTgt spid="4044"/>
                                        </p:tgtEl>
                                      </p:cBhvr>
                                    </p:animEffect>
                                  </p:childTnLst>
                                </p:cTn>
                              </p:par>
                            </p:childTnLst>
                          </p:cTn>
                        </p:par>
                      </p:childTnLst>
                    </p:cTn>
                  </p:par>
                  <p:par>
                    <p:cTn id="1742" fill="hold">
                      <p:stCondLst>
                        <p:cond delay="indefinite"/>
                      </p:stCondLst>
                      <p:childTnLst>
                        <p:par>
                          <p:cTn id="1743" fill="hold">
                            <p:stCondLst>
                              <p:cond delay="0"/>
                            </p:stCondLst>
                            <p:childTnLst>
                              <p:par>
                                <p:cTn id="1744" nodeType="clickEffect" fill="hold" presetClass="entr" presetID="9">
                                  <p:stCondLst>
                                    <p:cond delay="0"/>
                                  </p:stCondLst>
                                  <p:childTnLst>
                                    <p:set>
                                      <p:cBhvr>
                                        <p:cTn id="1745" dur="1" fill="hold">
                                          <p:stCondLst>
                                            <p:cond delay="0"/>
                                          </p:stCondLst>
                                        </p:cTn>
                                        <p:tgtEl>
                                          <p:spTgt spid="4048"/>
                                        </p:tgtEl>
                                        <p:attrNameLst>
                                          <p:attrName>style.visibility</p:attrName>
                                        </p:attrNameLst>
                                      </p:cBhvr>
                                      <p:to>
                                        <p:strVal val="visible"/>
                                      </p:to>
                                    </p:set>
                                    <p:animEffect filter="dissolve" transition="in">
                                      <p:cBhvr additive="repl">
                                        <p:cTn id="1746" dur="500"/>
                                        <p:tgtEl>
                                          <p:spTgt spid="4048"/>
                                        </p:tgtEl>
                                      </p:cBhvr>
                                    </p:animEffect>
                                  </p:childTnLst>
                                </p:cTn>
                              </p:par>
                              <p:par>
                                <p:cTn id="1747" nodeType="withEffect" fill="hold" presetClass="entr" presetID="9">
                                  <p:stCondLst>
                                    <p:cond delay="0"/>
                                  </p:stCondLst>
                                  <p:childTnLst>
                                    <p:set>
                                      <p:cBhvr>
                                        <p:cTn id="1748" dur="1" fill="hold">
                                          <p:stCondLst>
                                            <p:cond delay="0"/>
                                          </p:stCondLst>
                                        </p:cTn>
                                        <p:tgtEl>
                                          <p:spTgt spid="4050"/>
                                        </p:tgtEl>
                                        <p:attrNameLst>
                                          <p:attrName>style.visibility</p:attrName>
                                        </p:attrNameLst>
                                      </p:cBhvr>
                                      <p:to>
                                        <p:strVal val="visible"/>
                                      </p:to>
                                    </p:set>
                                    <p:animEffect filter="dissolve" transition="in">
                                      <p:cBhvr additive="repl">
                                        <p:cTn id="1749" dur="500"/>
                                        <p:tgtEl>
                                          <p:spTgt spid="4050"/>
                                        </p:tgtEl>
                                      </p:cBhvr>
                                    </p:animEffect>
                                  </p:childTnLst>
                                </p:cTn>
                              </p:par>
                            </p:childTnLst>
                          </p:cTn>
                        </p:par>
                      </p:childTnLst>
                    </p:cTn>
                  </p:par>
                  <p:par>
                    <p:cTn id="1750" fill="hold">
                      <p:stCondLst>
                        <p:cond delay="indefinite"/>
                      </p:stCondLst>
                      <p:childTnLst>
                        <p:par>
                          <p:cTn id="1751" fill="hold">
                            <p:stCondLst>
                              <p:cond delay="0"/>
                            </p:stCondLst>
                            <p:childTnLst>
                              <p:par>
                                <p:cTn id="1752" nodeType="clickEffect" fill="hold" presetClass="entr" presetID="9">
                                  <p:stCondLst>
                                    <p:cond delay="0"/>
                                  </p:stCondLst>
                                  <p:childTnLst>
                                    <p:set>
                                      <p:cBhvr>
                                        <p:cTn id="1753" dur="1" fill="hold">
                                          <p:stCondLst>
                                            <p:cond delay="0"/>
                                          </p:stCondLst>
                                        </p:cTn>
                                        <p:tgtEl>
                                          <p:spTgt spid="4055"/>
                                        </p:tgtEl>
                                        <p:attrNameLst>
                                          <p:attrName>style.visibility</p:attrName>
                                        </p:attrNameLst>
                                      </p:cBhvr>
                                      <p:to>
                                        <p:strVal val="visible"/>
                                      </p:to>
                                    </p:set>
                                    <p:animEffect filter="dissolve" transition="in">
                                      <p:cBhvr additive="repl">
                                        <p:cTn id="1754" dur="500"/>
                                        <p:tgtEl>
                                          <p:spTgt spid="4055"/>
                                        </p:tgtEl>
                                      </p:cBhvr>
                                    </p:animEffect>
                                  </p:childTnLst>
                                </p:cTn>
                              </p:par>
                              <p:par>
                                <p:cTn id="1755" nodeType="withEffect" fill="hold" presetClass="entr" presetID="9">
                                  <p:stCondLst>
                                    <p:cond delay="0"/>
                                  </p:stCondLst>
                                  <p:childTnLst>
                                    <p:set>
                                      <p:cBhvr>
                                        <p:cTn id="1756" dur="1" fill="hold">
                                          <p:stCondLst>
                                            <p:cond delay="0"/>
                                          </p:stCondLst>
                                        </p:cTn>
                                        <p:tgtEl>
                                          <p:spTgt spid="4058"/>
                                        </p:tgtEl>
                                        <p:attrNameLst>
                                          <p:attrName>style.visibility</p:attrName>
                                        </p:attrNameLst>
                                      </p:cBhvr>
                                      <p:to>
                                        <p:strVal val="visible"/>
                                      </p:to>
                                    </p:set>
                                    <p:animEffect filter="dissolve" transition="in">
                                      <p:cBhvr additive="repl">
                                        <p:cTn id="1757" dur="500"/>
                                        <p:tgtEl>
                                          <p:spTgt spid="4058"/>
                                        </p:tgtEl>
                                      </p:cBhvr>
                                    </p:animEffect>
                                  </p:childTnLst>
                                </p:cTn>
                              </p:par>
                            </p:childTnLst>
                          </p:cTn>
                        </p:par>
                      </p:childTnLst>
                    </p:cTn>
                  </p:par>
                  <p:par>
                    <p:cTn id="1758" fill="hold">
                      <p:stCondLst>
                        <p:cond delay="indefinite"/>
                      </p:stCondLst>
                      <p:childTnLst>
                        <p:par>
                          <p:cTn id="1759" fill="hold">
                            <p:stCondLst>
                              <p:cond delay="0"/>
                            </p:stCondLst>
                            <p:childTnLst>
                              <p:par>
                                <p:cTn id="1760" nodeType="clickEffect" fill="hold" presetClass="entr" presetID="9">
                                  <p:stCondLst>
                                    <p:cond delay="0"/>
                                  </p:stCondLst>
                                  <p:childTnLst>
                                    <p:set>
                                      <p:cBhvr>
                                        <p:cTn id="1761" dur="1" fill="hold">
                                          <p:stCondLst>
                                            <p:cond delay="0"/>
                                          </p:stCondLst>
                                        </p:cTn>
                                        <p:tgtEl>
                                          <p:spTgt spid="4047"/>
                                        </p:tgtEl>
                                        <p:attrNameLst>
                                          <p:attrName>style.visibility</p:attrName>
                                        </p:attrNameLst>
                                      </p:cBhvr>
                                      <p:to>
                                        <p:strVal val="visible"/>
                                      </p:to>
                                    </p:set>
                                    <p:animEffect filter="dissolve" transition="in">
                                      <p:cBhvr additive="repl">
                                        <p:cTn id="1762" dur="500"/>
                                        <p:tgtEl>
                                          <p:spTgt spid="4047"/>
                                        </p:tgtEl>
                                      </p:cBhvr>
                                    </p:animEffect>
                                  </p:childTnLst>
                                </p:cTn>
                              </p:par>
                              <p:par>
                                <p:cTn id="1763" nodeType="withEffect" fill="hold" presetClass="entr" presetID="9">
                                  <p:stCondLst>
                                    <p:cond delay="0"/>
                                  </p:stCondLst>
                                  <p:childTnLst>
                                    <p:set>
                                      <p:cBhvr>
                                        <p:cTn id="1764" dur="1" fill="hold">
                                          <p:stCondLst>
                                            <p:cond delay="0"/>
                                          </p:stCondLst>
                                        </p:cTn>
                                        <p:tgtEl>
                                          <p:spTgt spid="4068"/>
                                        </p:tgtEl>
                                        <p:attrNameLst>
                                          <p:attrName>style.visibility</p:attrName>
                                        </p:attrNameLst>
                                      </p:cBhvr>
                                      <p:to>
                                        <p:strVal val="visible"/>
                                      </p:to>
                                    </p:set>
                                    <p:animEffect filter="dissolve" transition="in">
                                      <p:cBhvr additive="repl">
                                        <p:cTn id="1765" dur="500"/>
                                        <p:tgtEl>
                                          <p:spTgt spid="4068"/>
                                        </p:tgtEl>
                                      </p:cBhvr>
                                    </p:animEffect>
                                  </p:childTnLst>
                                </p:cTn>
                              </p:par>
                            </p:childTnLst>
                          </p:cTn>
                        </p:par>
                        <p:par>
                          <p:cTn id="1766" fill="hold">
                            <p:stCondLst>
                              <p:cond delay="500"/>
                            </p:stCondLst>
                            <p:childTnLst>
                              <p:par>
                                <p:cTn id="1767" nodeType="afterEffect" fill="hold" presetClass="entr" presetID="9">
                                  <p:stCondLst>
                                    <p:cond delay="0"/>
                                  </p:stCondLst>
                                  <p:childTnLst>
                                    <p:set>
                                      <p:cBhvr>
                                        <p:cTn id="1768" dur="1" fill="hold">
                                          <p:stCondLst>
                                            <p:cond delay="0"/>
                                          </p:stCondLst>
                                        </p:cTn>
                                        <p:tgtEl>
                                          <p:spTgt spid="4049"/>
                                        </p:tgtEl>
                                        <p:attrNameLst>
                                          <p:attrName>style.visibility</p:attrName>
                                        </p:attrNameLst>
                                      </p:cBhvr>
                                      <p:to>
                                        <p:strVal val="visible"/>
                                      </p:to>
                                    </p:set>
                                    <p:animEffect filter="dissolve" transition="in">
                                      <p:cBhvr additive="repl">
                                        <p:cTn id="1769" dur="500"/>
                                        <p:tgtEl>
                                          <p:spTgt spid="4049"/>
                                        </p:tgtEl>
                                      </p:cBhvr>
                                    </p:animEffect>
                                  </p:childTnLst>
                                </p:cTn>
                              </p:par>
                            </p:childTnLst>
                          </p:cTn>
                        </p:par>
                      </p:childTnLst>
                    </p:cTn>
                  </p:par>
                  <p:par>
                    <p:cTn id="1770" fill="hold">
                      <p:stCondLst>
                        <p:cond delay="indefinite"/>
                      </p:stCondLst>
                      <p:childTnLst>
                        <p:par>
                          <p:cTn id="1771" fill="hold">
                            <p:stCondLst>
                              <p:cond delay="0"/>
                            </p:stCondLst>
                            <p:childTnLst>
                              <p:par>
                                <p:cTn id="1772" nodeType="clickEffect" fill="hold" presetClass="entr" presetID="9">
                                  <p:stCondLst>
                                    <p:cond delay="0"/>
                                  </p:stCondLst>
                                  <p:childTnLst>
                                    <p:set>
                                      <p:cBhvr>
                                        <p:cTn id="1773" dur="1" fill="hold">
                                          <p:stCondLst>
                                            <p:cond delay="0"/>
                                          </p:stCondLst>
                                        </p:cTn>
                                        <p:tgtEl>
                                          <p:spTgt spid="4059"/>
                                        </p:tgtEl>
                                        <p:attrNameLst>
                                          <p:attrName>style.visibility</p:attrName>
                                        </p:attrNameLst>
                                      </p:cBhvr>
                                      <p:to>
                                        <p:strVal val="visible"/>
                                      </p:to>
                                    </p:set>
                                    <p:animEffect filter="dissolve" transition="in">
                                      <p:cBhvr additive="repl">
                                        <p:cTn id="1774" dur="500"/>
                                        <p:tgtEl>
                                          <p:spTgt spid="4059"/>
                                        </p:tgtEl>
                                      </p:cBhvr>
                                    </p:animEffect>
                                  </p:childTnLst>
                                </p:cTn>
                              </p:par>
                            </p:childTnLst>
                          </p:cTn>
                        </p:par>
                      </p:childTnLst>
                    </p:cTn>
                  </p:par>
                  <p:par>
                    <p:cTn id="1775" fill="hold">
                      <p:stCondLst>
                        <p:cond delay="indefinite"/>
                      </p:stCondLst>
                      <p:childTnLst>
                        <p:par>
                          <p:cTn id="1776" fill="hold">
                            <p:stCondLst>
                              <p:cond delay="0"/>
                            </p:stCondLst>
                            <p:childTnLst>
                              <p:par>
                                <p:cTn id="1777" nodeType="clickEffect" fill="hold" presetClass="entr" presetID="9">
                                  <p:stCondLst>
                                    <p:cond delay="0"/>
                                  </p:stCondLst>
                                  <p:childTnLst>
                                    <p:set>
                                      <p:cBhvr>
                                        <p:cTn id="1778" dur="1" fill="hold">
                                          <p:stCondLst>
                                            <p:cond delay="0"/>
                                          </p:stCondLst>
                                        </p:cTn>
                                        <p:tgtEl>
                                          <p:spTgt spid="4069"/>
                                        </p:tgtEl>
                                        <p:attrNameLst>
                                          <p:attrName>style.visibility</p:attrName>
                                        </p:attrNameLst>
                                      </p:cBhvr>
                                      <p:to>
                                        <p:strVal val="visible"/>
                                      </p:to>
                                    </p:set>
                                    <p:animEffect filter="dissolve" transition="in">
                                      <p:cBhvr additive="repl">
                                        <p:cTn id="1779" dur="500"/>
                                        <p:tgtEl>
                                          <p:spTgt spid="40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1"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rdt3.0: pipelined protocols operation</a:t>
            </a:r>
            <a:endParaRPr b="0" lang="en-US" sz="4800" spc="-1" strike="noStrike">
              <a:latin typeface="Arial"/>
            </a:endParaRPr>
          </a:p>
        </p:txBody>
      </p:sp>
      <p:sp>
        <p:nvSpPr>
          <p:cNvPr id="4072" name="CustomShape 2"/>
          <p:cNvSpPr/>
          <p:nvPr/>
        </p:nvSpPr>
        <p:spPr>
          <a:xfrm>
            <a:off x="722520" y="1312920"/>
            <a:ext cx="10986480" cy="203076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tabLst>
                <a:tab algn="l" pos="0"/>
              </a:tabLst>
            </a:pPr>
            <a:r>
              <a:rPr b="0" lang="en-US" sz="2800" spc="-1" strike="noStrike">
                <a:solidFill>
                  <a:srgbClr val="cc0000"/>
                </a:solidFill>
                <a:latin typeface="Calibri"/>
                <a:ea typeface="ＭＳ Ｐゴシック"/>
              </a:rPr>
              <a:t>pipelining:</a:t>
            </a:r>
            <a:r>
              <a:rPr b="0" lang="en-US" sz="2800" spc="-1" strike="noStrike">
                <a:solidFill>
                  <a:srgbClr val="000000"/>
                </a:solidFill>
                <a:latin typeface="Calibri"/>
                <a:ea typeface="ＭＳ Ｐゴシック"/>
              </a:rPr>
              <a:t> sender allows multiple, “in-flight”, yet-to-be-acknowledged packets</a:t>
            </a:r>
            <a:endParaRPr b="0" lang="en-US" sz="28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400" spc="-1" strike="noStrike">
                <a:solidFill>
                  <a:srgbClr val="000000"/>
                </a:solidFill>
                <a:latin typeface="Calibri"/>
                <a:ea typeface="ＭＳ Ｐゴシック"/>
              </a:rPr>
              <a:t>range of sequence numbers must be increased</a:t>
            </a:r>
            <a:endParaRPr b="0" lang="en-US" sz="24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400" spc="-1" strike="noStrike">
                <a:solidFill>
                  <a:srgbClr val="000000"/>
                </a:solidFill>
                <a:latin typeface="Calibri"/>
                <a:ea typeface="ＭＳ Ｐゴシック"/>
              </a:rPr>
              <a:t>buffering at sender and/or receiver</a:t>
            </a:r>
            <a:endParaRPr b="0" lang="en-US" sz="2400" spc="-1" strike="noStrike">
              <a:latin typeface="Arial"/>
            </a:endParaRPr>
          </a:p>
        </p:txBody>
      </p:sp>
      <p:grpSp>
        <p:nvGrpSpPr>
          <p:cNvPr id="4073" name="Group 3"/>
          <p:cNvGrpSpPr/>
          <p:nvPr/>
        </p:nvGrpSpPr>
        <p:grpSpPr>
          <a:xfrm>
            <a:off x="2918880" y="2993400"/>
            <a:ext cx="6354360" cy="2367720"/>
            <a:chOff x="2918880" y="2993400"/>
            <a:chExt cx="6354360" cy="2367720"/>
          </a:xfrm>
        </p:grpSpPr>
        <p:pic>
          <p:nvPicPr>
            <p:cNvPr id="4074" name="Picture 5" descr="rdt_pipelined1"/>
            <p:cNvPicPr/>
            <p:nvPr/>
          </p:nvPicPr>
          <p:blipFill>
            <a:blip r:embed="rId1"/>
            <a:stretch/>
          </p:blipFill>
          <p:spPr>
            <a:xfrm>
              <a:off x="3170160" y="2993400"/>
              <a:ext cx="6103080" cy="2367720"/>
            </a:xfrm>
            <a:prstGeom prst="rect">
              <a:avLst/>
            </a:prstGeom>
            <a:ln w="0">
              <a:noFill/>
            </a:ln>
          </p:spPr>
        </p:pic>
        <p:grpSp>
          <p:nvGrpSpPr>
            <p:cNvPr id="4075" name="Group 4"/>
            <p:cNvGrpSpPr/>
            <p:nvPr/>
          </p:nvGrpSpPr>
          <p:grpSpPr>
            <a:xfrm>
              <a:off x="2918880" y="3671280"/>
              <a:ext cx="467280" cy="462600"/>
              <a:chOff x="2918880" y="3671280"/>
              <a:chExt cx="467280" cy="462600"/>
            </a:xfrm>
          </p:grpSpPr>
          <p:sp>
            <p:nvSpPr>
              <p:cNvPr id="4076" name="CustomShape 5"/>
              <p:cNvSpPr/>
              <p:nvPr/>
            </p:nvSpPr>
            <p:spPr>
              <a:xfrm>
                <a:off x="3146400" y="3671280"/>
                <a:ext cx="191160" cy="418320"/>
              </a:xfrm>
              <a:prstGeom prst="rect">
                <a:avLst/>
              </a:prstGeom>
              <a:solidFill>
                <a:schemeClr val="bg1"/>
              </a:solidFill>
              <a:ln w="0">
                <a:noFill/>
              </a:ln>
            </p:spPr>
            <p:style>
              <a:lnRef idx="0"/>
              <a:fillRef idx="0"/>
              <a:effectRef idx="0"/>
              <a:fontRef idx="minor"/>
            </p:style>
          </p:sp>
          <p:grpSp>
            <p:nvGrpSpPr>
              <p:cNvPr id="4077" name="Group 6"/>
              <p:cNvGrpSpPr/>
              <p:nvPr/>
            </p:nvGrpSpPr>
            <p:grpSpPr>
              <a:xfrm>
                <a:off x="2918880" y="3671280"/>
                <a:ext cx="467280" cy="462600"/>
                <a:chOff x="2918880" y="3671280"/>
                <a:chExt cx="467280" cy="462600"/>
              </a:xfrm>
            </p:grpSpPr>
            <p:pic>
              <p:nvPicPr>
                <p:cNvPr id="4078" name="Picture 37" descr="desktop_computer_stylized_medium"/>
                <p:cNvPicPr/>
                <p:nvPr/>
              </p:nvPicPr>
              <p:blipFill>
                <a:blip r:embed="rId2"/>
                <a:stretch/>
              </p:blipFill>
              <p:spPr>
                <a:xfrm flipH="1">
                  <a:off x="2918880" y="3671280"/>
                  <a:ext cx="467280" cy="462600"/>
                </a:xfrm>
                <a:prstGeom prst="rect">
                  <a:avLst/>
                </a:prstGeom>
                <a:ln w="0">
                  <a:noFill/>
                </a:ln>
              </p:spPr>
            </p:pic>
            <p:sp>
              <p:nvSpPr>
                <p:cNvPr id="4079" name="CustomShape 7"/>
                <p:cNvSpPr/>
                <p:nvPr/>
              </p:nvSpPr>
              <p:spPr>
                <a:xfrm flipH="1">
                  <a:off x="3114360" y="3715560"/>
                  <a:ext cx="218880" cy="210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sp>
          <p:nvSpPr>
            <p:cNvPr id="4080" name="CustomShape 8"/>
            <p:cNvSpPr/>
            <p:nvPr/>
          </p:nvSpPr>
          <p:spPr>
            <a:xfrm>
              <a:off x="8856720" y="3683880"/>
              <a:ext cx="183240" cy="429120"/>
            </a:xfrm>
            <a:custGeom>
              <a:avLst/>
              <a:gdLst/>
              <a:ahLst/>
              <a:rect l="l" t="t" r="r" b="b"/>
              <a:pathLst>
                <a:path w="117" h="272">
                  <a:moveTo>
                    <a:pt x="6" y="6"/>
                  </a:moveTo>
                  <a:lnTo>
                    <a:pt x="3" y="77"/>
                  </a:lnTo>
                  <a:lnTo>
                    <a:pt x="59" y="120"/>
                  </a:lnTo>
                  <a:lnTo>
                    <a:pt x="0" y="146"/>
                  </a:lnTo>
                  <a:lnTo>
                    <a:pt x="3" y="270"/>
                  </a:lnTo>
                  <a:lnTo>
                    <a:pt x="117" y="272"/>
                  </a:lnTo>
                  <a:lnTo>
                    <a:pt x="114" y="0"/>
                  </a:lnTo>
                  <a:lnTo>
                    <a:pt x="6" y="6"/>
                  </a:lnTo>
                  <a:close/>
                </a:path>
              </a:pathLst>
            </a:custGeom>
            <a:solidFill>
              <a:schemeClr val="bg1"/>
            </a:solidFill>
            <a:ln w="0">
              <a:noFill/>
            </a:ln>
          </p:spPr>
          <p:style>
            <a:lnRef idx="0"/>
            <a:fillRef idx="0"/>
            <a:effectRef idx="0"/>
            <a:fontRef idx="minor"/>
          </p:style>
        </p:sp>
        <p:grpSp>
          <p:nvGrpSpPr>
            <p:cNvPr id="4081" name="Group 9"/>
            <p:cNvGrpSpPr/>
            <p:nvPr/>
          </p:nvGrpSpPr>
          <p:grpSpPr>
            <a:xfrm>
              <a:off x="6030360" y="3688560"/>
              <a:ext cx="467280" cy="462600"/>
              <a:chOff x="6030360" y="3688560"/>
              <a:chExt cx="467280" cy="462600"/>
            </a:xfrm>
          </p:grpSpPr>
          <p:sp>
            <p:nvSpPr>
              <p:cNvPr id="4082" name="CustomShape 10"/>
              <p:cNvSpPr/>
              <p:nvPr/>
            </p:nvSpPr>
            <p:spPr>
              <a:xfrm>
                <a:off x="6257880" y="3688560"/>
                <a:ext cx="191160" cy="418320"/>
              </a:xfrm>
              <a:prstGeom prst="rect">
                <a:avLst/>
              </a:prstGeom>
              <a:solidFill>
                <a:schemeClr val="bg1"/>
              </a:solidFill>
              <a:ln w="0">
                <a:noFill/>
              </a:ln>
            </p:spPr>
            <p:style>
              <a:lnRef idx="0"/>
              <a:fillRef idx="0"/>
              <a:effectRef idx="0"/>
              <a:fontRef idx="minor"/>
            </p:style>
          </p:sp>
          <p:grpSp>
            <p:nvGrpSpPr>
              <p:cNvPr id="4083" name="Group 11"/>
              <p:cNvGrpSpPr/>
              <p:nvPr/>
            </p:nvGrpSpPr>
            <p:grpSpPr>
              <a:xfrm>
                <a:off x="6030360" y="3688560"/>
                <a:ext cx="467280" cy="462600"/>
                <a:chOff x="6030360" y="3688560"/>
                <a:chExt cx="467280" cy="462600"/>
              </a:xfrm>
            </p:grpSpPr>
            <p:pic>
              <p:nvPicPr>
                <p:cNvPr id="4084" name="Picture 53" descr="desktop_computer_stylized_medium"/>
                <p:cNvPicPr/>
                <p:nvPr/>
              </p:nvPicPr>
              <p:blipFill>
                <a:blip r:embed="rId3"/>
                <a:stretch/>
              </p:blipFill>
              <p:spPr>
                <a:xfrm flipH="1">
                  <a:off x="6030360" y="3688560"/>
                  <a:ext cx="467280" cy="462600"/>
                </a:xfrm>
                <a:prstGeom prst="rect">
                  <a:avLst/>
                </a:prstGeom>
                <a:ln w="0">
                  <a:noFill/>
                </a:ln>
              </p:spPr>
            </p:pic>
            <p:sp>
              <p:nvSpPr>
                <p:cNvPr id="4085" name="CustomShape 12"/>
                <p:cNvSpPr/>
                <p:nvPr/>
              </p:nvSpPr>
              <p:spPr>
                <a:xfrm flipH="1">
                  <a:off x="6225840" y="3733200"/>
                  <a:ext cx="218880" cy="210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grpSp>
          <p:nvGrpSpPr>
            <p:cNvPr id="4086" name="Group 13"/>
            <p:cNvGrpSpPr/>
            <p:nvPr/>
          </p:nvGrpSpPr>
          <p:grpSpPr>
            <a:xfrm>
              <a:off x="5736240" y="3607560"/>
              <a:ext cx="221400" cy="499320"/>
              <a:chOff x="5736240" y="3607560"/>
              <a:chExt cx="221400" cy="499320"/>
            </a:xfrm>
          </p:grpSpPr>
          <p:sp>
            <p:nvSpPr>
              <p:cNvPr id="4087" name="CustomShape 14"/>
              <p:cNvSpPr/>
              <p:nvPr/>
            </p:nvSpPr>
            <p:spPr>
              <a:xfrm>
                <a:off x="5913720" y="3608640"/>
                <a:ext cx="41760" cy="47592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4088" name="CustomShape 15"/>
              <p:cNvSpPr/>
              <p:nvPr/>
            </p:nvSpPr>
            <p:spPr>
              <a:xfrm>
                <a:off x="5747400" y="3607560"/>
                <a:ext cx="160920" cy="47520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4089" name="CustomShape 16"/>
              <p:cNvSpPr/>
              <p:nvPr/>
            </p:nvSpPr>
            <p:spPr>
              <a:xfrm>
                <a:off x="5922000" y="3637080"/>
                <a:ext cx="24120" cy="44028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4090" name="CustomShape 17"/>
              <p:cNvSpPr/>
              <p:nvPr/>
            </p:nvSpPr>
            <p:spPr>
              <a:xfrm>
                <a:off x="5916240" y="3861000"/>
                <a:ext cx="38880" cy="370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091" name="CustomShape 18"/>
              <p:cNvSpPr/>
              <p:nvPr/>
            </p:nvSpPr>
            <p:spPr>
              <a:xfrm>
                <a:off x="5747400" y="3663000"/>
                <a:ext cx="91080" cy="6840"/>
              </a:xfrm>
              <a:prstGeom prst="rect">
                <a:avLst/>
              </a:prstGeom>
              <a:solidFill>
                <a:schemeClr val="tx1"/>
              </a:solidFill>
              <a:ln w="9525">
                <a:solidFill>
                  <a:schemeClr val="tx1"/>
                </a:solidFill>
                <a:miter/>
              </a:ln>
            </p:spPr>
            <p:style>
              <a:lnRef idx="0"/>
              <a:fillRef idx="0"/>
              <a:effectRef idx="0"/>
              <a:fontRef idx="minor"/>
            </p:style>
          </p:sp>
          <p:grpSp>
            <p:nvGrpSpPr>
              <p:cNvPr id="4092" name="Group 19"/>
              <p:cNvGrpSpPr/>
              <p:nvPr/>
            </p:nvGrpSpPr>
            <p:grpSpPr>
              <a:xfrm>
                <a:off x="5831640" y="3658320"/>
                <a:ext cx="89640" cy="27720"/>
                <a:chOff x="5831640" y="3658320"/>
                <a:chExt cx="89640" cy="27720"/>
              </a:xfrm>
            </p:grpSpPr>
            <p:sp>
              <p:nvSpPr>
                <p:cNvPr id="4093" name="CustomShape 20"/>
                <p:cNvSpPr/>
                <p:nvPr/>
              </p:nvSpPr>
              <p:spPr>
                <a:xfrm>
                  <a:off x="5831640" y="3658320"/>
                  <a:ext cx="89640" cy="27720"/>
                </a:xfrm>
                <a:prstGeom prst="roundRect">
                  <a:avLst>
                    <a:gd name="adj" fmla="val 50000"/>
                  </a:avLst>
                </a:prstGeom>
                <a:solidFill>
                  <a:schemeClr val="tx1"/>
                </a:solidFill>
                <a:ln w="0">
                  <a:noFill/>
                </a:ln>
              </p:spPr>
              <p:style>
                <a:lnRef idx="0"/>
                <a:fillRef idx="0"/>
                <a:effectRef idx="0"/>
                <a:fontRef idx="minor"/>
              </p:style>
            </p:sp>
            <p:sp>
              <p:nvSpPr>
                <p:cNvPr id="4094" name="CustomShape 21"/>
                <p:cNvSpPr/>
                <p:nvPr/>
              </p:nvSpPr>
              <p:spPr>
                <a:xfrm>
                  <a:off x="5833080" y="3661560"/>
                  <a:ext cx="86400" cy="21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095" name="CustomShape 22"/>
              <p:cNvSpPr/>
              <p:nvPr/>
            </p:nvSpPr>
            <p:spPr>
              <a:xfrm>
                <a:off x="5749200" y="3731400"/>
                <a:ext cx="91080" cy="6840"/>
              </a:xfrm>
              <a:prstGeom prst="rect">
                <a:avLst/>
              </a:prstGeom>
              <a:solidFill>
                <a:schemeClr val="tx1"/>
              </a:solidFill>
              <a:ln w="9525">
                <a:solidFill>
                  <a:schemeClr val="tx1"/>
                </a:solidFill>
                <a:miter/>
              </a:ln>
            </p:spPr>
            <p:style>
              <a:lnRef idx="0"/>
              <a:fillRef idx="0"/>
              <a:effectRef idx="0"/>
              <a:fontRef idx="minor"/>
            </p:style>
          </p:sp>
          <p:grpSp>
            <p:nvGrpSpPr>
              <p:cNvPr id="4096" name="Group 23"/>
              <p:cNvGrpSpPr/>
              <p:nvPr/>
            </p:nvGrpSpPr>
            <p:grpSpPr>
              <a:xfrm>
                <a:off x="5831640" y="3726720"/>
                <a:ext cx="89640" cy="24480"/>
                <a:chOff x="5831640" y="3726720"/>
                <a:chExt cx="89640" cy="24480"/>
              </a:xfrm>
            </p:grpSpPr>
            <p:sp>
              <p:nvSpPr>
                <p:cNvPr id="4097" name="CustomShape 24"/>
                <p:cNvSpPr/>
                <p:nvPr/>
              </p:nvSpPr>
              <p:spPr>
                <a:xfrm>
                  <a:off x="5831640" y="3726720"/>
                  <a:ext cx="89640" cy="24480"/>
                </a:xfrm>
                <a:prstGeom prst="roundRect">
                  <a:avLst>
                    <a:gd name="adj" fmla="val 50000"/>
                  </a:avLst>
                </a:prstGeom>
                <a:solidFill>
                  <a:schemeClr val="tx1"/>
                </a:solidFill>
                <a:ln w="0">
                  <a:noFill/>
                </a:ln>
              </p:spPr>
              <p:style>
                <a:lnRef idx="0"/>
                <a:fillRef idx="0"/>
                <a:effectRef idx="0"/>
                <a:fontRef idx="minor"/>
              </p:style>
            </p:sp>
            <p:sp>
              <p:nvSpPr>
                <p:cNvPr id="4098" name="CustomShape 25"/>
                <p:cNvSpPr/>
                <p:nvPr/>
              </p:nvSpPr>
              <p:spPr>
                <a:xfrm>
                  <a:off x="5833080" y="3729960"/>
                  <a:ext cx="86400" cy="180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099" name="CustomShape 26"/>
              <p:cNvSpPr/>
              <p:nvPr/>
            </p:nvSpPr>
            <p:spPr>
              <a:xfrm>
                <a:off x="5749200" y="3803040"/>
                <a:ext cx="91080" cy="6840"/>
              </a:xfrm>
              <a:prstGeom prst="rect">
                <a:avLst/>
              </a:prstGeom>
              <a:solidFill>
                <a:schemeClr val="tx1"/>
              </a:solidFill>
              <a:ln w="9525">
                <a:solidFill>
                  <a:schemeClr val="tx1"/>
                </a:solidFill>
                <a:miter/>
              </a:ln>
            </p:spPr>
            <p:style>
              <a:lnRef idx="0"/>
              <a:fillRef idx="0"/>
              <a:effectRef idx="0"/>
              <a:fontRef idx="minor"/>
            </p:style>
          </p:sp>
          <p:sp>
            <p:nvSpPr>
              <p:cNvPr id="4100" name="CustomShape 27"/>
              <p:cNvSpPr/>
              <p:nvPr/>
            </p:nvSpPr>
            <p:spPr>
              <a:xfrm>
                <a:off x="5750640" y="3864600"/>
                <a:ext cx="91080" cy="6840"/>
              </a:xfrm>
              <a:prstGeom prst="rect">
                <a:avLst/>
              </a:prstGeom>
              <a:solidFill>
                <a:schemeClr val="tx1"/>
              </a:solidFill>
              <a:ln w="9525">
                <a:solidFill>
                  <a:schemeClr val="tx1"/>
                </a:solidFill>
                <a:miter/>
              </a:ln>
            </p:spPr>
            <p:style>
              <a:lnRef idx="0"/>
              <a:fillRef idx="0"/>
              <a:effectRef idx="0"/>
              <a:fontRef idx="minor"/>
            </p:style>
          </p:sp>
          <p:grpSp>
            <p:nvGrpSpPr>
              <p:cNvPr id="4101" name="Group 28"/>
              <p:cNvGrpSpPr/>
              <p:nvPr/>
            </p:nvGrpSpPr>
            <p:grpSpPr>
              <a:xfrm>
                <a:off x="5830200" y="3858480"/>
                <a:ext cx="87840" cy="29160"/>
                <a:chOff x="5830200" y="3858480"/>
                <a:chExt cx="87840" cy="29160"/>
              </a:xfrm>
            </p:grpSpPr>
            <p:sp>
              <p:nvSpPr>
                <p:cNvPr id="4102" name="CustomShape 29"/>
                <p:cNvSpPr/>
                <p:nvPr/>
              </p:nvSpPr>
              <p:spPr>
                <a:xfrm>
                  <a:off x="5830200" y="3858480"/>
                  <a:ext cx="87840" cy="29160"/>
                </a:xfrm>
                <a:prstGeom prst="roundRect">
                  <a:avLst>
                    <a:gd name="adj" fmla="val 50000"/>
                  </a:avLst>
                </a:prstGeom>
                <a:solidFill>
                  <a:schemeClr val="tx1"/>
                </a:solidFill>
                <a:ln w="0">
                  <a:noFill/>
                </a:ln>
              </p:spPr>
              <p:style>
                <a:lnRef idx="0"/>
                <a:fillRef idx="0"/>
                <a:effectRef idx="0"/>
                <a:fontRef idx="minor"/>
              </p:style>
            </p:sp>
            <p:sp>
              <p:nvSpPr>
                <p:cNvPr id="4103" name="CustomShape 30"/>
                <p:cNvSpPr/>
                <p:nvPr/>
              </p:nvSpPr>
              <p:spPr>
                <a:xfrm>
                  <a:off x="5831640" y="3861720"/>
                  <a:ext cx="84600" cy="23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104" name="CustomShape 31"/>
              <p:cNvSpPr/>
              <p:nvPr/>
            </p:nvSpPr>
            <p:spPr>
              <a:xfrm>
                <a:off x="5916600" y="3801240"/>
                <a:ext cx="38880" cy="367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4105" name="Group 32"/>
              <p:cNvGrpSpPr/>
              <p:nvPr/>
            </p:nvGrpSpPr>
            <p:grpSpPr>
              <a:xfrm>
                <a:off x="5830200" y="3795120"/>
                <a:ext cx="89640" cy="27720"/>
                <a:chOff x="5830200" y="3795120"/>
                <a:chExt cx="89640" cy="27720"/>
              </a:xfrm>
            </p:grpSpPr>
            <p:sp>
              <p:nvSpPr>
                <p:cNvPr id="4106" name="CustomShape 33"/>
                <p:cNvSpPr/>
                <p:nvPr/>
              </p:nvSpPr>
              <p:spPr>
                <a:xfrm>
                  <a:off x="5830200" y="3795120"/>
                  <a:ext cx="89640" cy="27720"/>
                </a:xfrm>
                <a:prstGeom prst="roundRect">
                  <a:avLst>
                    <a:gd name="adj" fmla="val 50000"/>
                  </a:avLst>
                </a:prstGeom>
                <a:solidFill>
                  <a:schemeClr val="tx1"/>
                </a:solidFill>
                <a:ln w="0">
                  <a:noFill/>
                </a:ln>
              </p:spPr>
              <p:style>
                <a:lnRef idx="0"/>
                <a:fillRef idx="0"/>
                <a:effectRef idx="0"/>
                <a:fontRef idx="minor"/>
              </p:style>
            </p:sp>
            <p:sp>
              <p:nvSpPr>
                <p:cNvPr id="4107" name="CustomShape 34"/>
                <p:cNvSpPr/>
                <p:nvPr/>
              </p:nvSpPr>
              <p:spPr>
                <a:xfrm>
                  <a:off x="5831640" y="3798000"/>
                  <a:ext cx="86400" cy="21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108" name="CustomShape 35"/>
              <p:cNvSpPr/>
              <p:nvPr/>
            </p:nvSpPr>
            <p:spPr>
              <a:xfrm>
                <a:off x="5911200" y="3607560"/>
                <a:ext cx="8640" cy="47700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4109" name="CustomShape 36"/>
              <p:cNvSpPr/>
              <p:nvPr/>
            </p:nvSpPr>
            <p:spPr>
              <a:xfrm>
                <a:off x="5920560" y="3728520"/>
                <a:ext cx="34560" cy="421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110" name="CustomShape 37"/>
              <p:cNvSpPr/>
              <p:nvPr/>
            </p:nvSpPr>
            <p:spPr>
              <a:xfrm>
                <a:off x="5920920" y="3660120"/>
                <a:ext cx="35640" cy="4788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111" name="CustomShape 38"/>
              <p:cNvSpPr/>
              <p:nvPr/>
            </p:nvSpPr>
            <p:spPr>
              <a:xfrm>
                <a:off x="5952240" y="4064760"/>
                <a:ext cx="5400" cy="16560"/>
              </a:xfrm>
              <a:prstGeom prst="ellipse">
                <a:avLst/>
              </a:prstGeom>
              <a:solidFill>
                <a:srgbClr val="333333"/>
              </a:solidFill>
              <a:ln w="0">
                <a:noFill/>
              </a:ln>
            </p:spPr>
            <p:style>
              <a:lnRef idx="0"/>
              <a:fillRef idx="0"/>
              <a:effectRef idx="0"/>
              <a:fontRef idx="minor"/>
            </p:style>
          </p:sp>
          <p:sp>
            <p:nvSpPr>
              <p:cNvPr id="4112" name="CustomShape 39"/>
              <p:cNvSpPr/>
              <p:nvPr/>
            </p:nvSpPr>
            <p:spPr>
              <a:xfrm>
                <a:off x="5918760" y="4065120"/>
                <a:ext cx="36000" cy="392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4113" name="CustomShape 40"/>
              <p:cNvSpPr/>
              <p:nvPr/>
            </p:nvSpPr>
            <p:spPr>
              <a:xfrm>
                <a:off x="5736240" y="4079160"/>
                <a:ext cx="186480" cy="2772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4114" name="CustomShape 41"/>
              <p:cNvSpPr/>
              <p:nvPr/>
            </p:nvSpPr>
            <p:spPr>
              <a:xfrm>
                <a:off x="5747400" y="4085280"/>
                <a:ext cx="164160" cy="1476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4115" name="CustomShape 42"/>
              <p:cNvSpPr/>
              <p:nvPr/>
            </p:nvSpPr>
            <p:spPr>
              <a:xfrm>
                <a:off x="5763240" y="4017240"/>
                <a:ext cx="21240" cy="27720"/>
              </a:xfrm>
              <a:prstGeom prst="ellipse">
                <a:avLst/>
              </a:prstGeom>
              <a:solidFill>
                <a:srgbClr val="33cc33"/>
              </a:solidFill>
              <a:ln w="0">
                <a:noFill/>
              </a:ln>
            </p:spPr>
            <p:style>
              <a:lnRef idx="0"/>
              <a:fillRef idx="0"/>
              <a:effectRef idx="0"/>
              <a:fontRef idx="minor"/>
            </p:style>
          </p:sp>
          <p:sp>
            <p:nvSpPr>
              <p:cNvPr id="4116" name="CustomShape 43"/>
              <p:cNvSpPr/>
              <p:nvPr/>
            </p:nvSpPr>
            <p:spPr>
              <a:xfrm>
                <a:off x="5790240" y="4017240"/>
                <a:ext cx="23040" cy="27720"/>
              </a:xfrm>
              <a:prstGeom prst="ellipse">
                <a:avLst/>
              </a:prstGeom>
              <a:solidFill>
                <a:srgbClr val="ff0000"/>
              </a:solidFill>
              <a:ln w="0">
                <a:noFill/>
              </a:ln>
            </p:spPr>
            <p:style>
              <a:lnRef idx="0"/>
              <a:fillRef idx="0"/>
              <a:effectRef idx="0"/>
              <a:fontRef idx="minor"/>
            </p:style>
          </p:sp>
          <p:sp>
            <p:nvSpPr>
              <p:cNvPr id="4117" name="CustomShape 44"/>
              <p:cNvSpPr/>
              <p:nvPr/>
            </p:nvSpPr>
            <p:spPr>
              <a:xfrm>
                <a:off x="5819040" y="4015800"/>
                <a:ext cx="21240" cy="27720"/>
              </a:xfrm>
              <a:prstGeom prst="ellipse">
                <a:avLst/>
              </a:prstGeom>
              <a:solidFill>
                <a:srgbClr val="33cc33"/>
              </a:solidFill>
              <a:ln w="0">
                <a:noFill/>
              </a:ln>
            </p:spPr>
            <p:style>
              <a:lnRef idx="0"/>
              <a:fillRef idx="0"/>
              <a:effectRef idx="0"/>
              <a:fontRef idx="minor"/>
            </p:style>
          </p:sp>
          <p:sp>
            <p:nvSpPr>
              <p:cNvPr id="4118" name="CustomShape 45"/>
              <p:cNvSpPr/>
              <p:nvPr/>
            </p:nvSpPr>
            <p:spPr>
              <a:xfrm>
                <a:off x="5880960" y="3901320"/>
                <a:ext cx="11880" cy="157680"/>
              </a:xfrm>
              <a:prstGeom prst="rect">
                <a:avLst/>
              </a:prstGeom>
              <a:solidFill>
                <a:srgbClr val="292929"/>
              </a:solidFill>
              <a:ln w="9525">
                <a:solidFill>
                  <a:schemeClr val="tx1"/>
                </a:solidFill>
                <a:miter/>
              </a:ln>
            </p:spPr>
            <p:style>
              <a:lnRef idx="0"/>
              <a:fillRef idx="0"/>
              <a:effectRef idx="0"/>
              <a:fontRef idx="minor"/>
            </p:style>
          </p:sp>
        </p:grpSp>
        <p:grpSp>
          <p:nvGrpSpPr>
            <p:cNvPr id="4119" name="Group 46"/>
            <p:cNvGrpSpPr/>
            <p:nvPr/>
          </p:nvGrpSpPr>
          <p:grpSpPr>
            <a:xfrm>
              <a:off x="8902800" y="3550320"/>
              <a:ext cx="221040" cy="499320"/>
              <a:chOff x="8902800" y="3550320"/>
              <a:chExt cx="221040" cy="499320"/>
            </a:xfrm>
          </p:grpSpPr>
          <p:sp>
            <p:nvSpPr>
              <p:cNvPr id="4120" name="CustomShape 47"/>
              <p:cNvSpPr/>
              <p:nvPr/>
            </p:nvSpPr>
            <p:spPr>
              <a:xfrm>
                <a:off x="9079920" y="3551400"/>
                <a:ext cx="41760" cy="47592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4121" name="CustomShape 48"/>
              <p:cNvSpPr/>
              <p:nvPr/>
            </p:nvSpPr>
            <p:spPr>
              <a:xfrm>
                <a:off x="8913960" y="3550320"/>
                <a:ext cx="160920" cy="47520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4122" name="CustomShape 49"/>
              <p:cNvSpPr/>
              <p:nvPr/>
            </p:nvSpPr>
            <p:spPr>
              <a:xfrm>
                <a:off x="9088200" y="3579840"/>
                <a:ext cx="24120" cy="44028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4123" name="CustomShape 50"/>
              <p:cNvSpPr/>
              <p:nvPr/>
            </p:nvSpPr>
            <p:spPr>
              <a:xfrm>
                <a:off x="9082440" y="3804120"/>
                <a:ext cx="38880" cy="370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124" name="CustomShape 51"/>
              <p:cNvSpPr/>
              <p:nvPr/>
            </p:nvSpPr>
            <p:spPr>
              <a:xfrm>
                <a:off x="8913960" y="3606120"/>
                <a:ext cx="91080" cy="6840"/>
              </a:xfrm>
              <a:prstGeom prst="rect">
                <a:avLst/>
              </a:prstGeom>
              <a:solidFill>
                <a:schemeClr val="tx1"/>
              </a:solidFill>
              <a:ln w="9525">
                <a:solidFill>
                  <a:schemeClr val="tx1"/>
                </a:solidFill>
                <a:miter/>
              </a:ln>
            </p:spPr>
            <p:style>
              <a:lnRef idx="0"/>
              <a:fillRef idx="0"/>
              <a:effectRef idx="0"/>
              <a:fontRef idx="minor"/>
            </p:style>
          </p:sp>
          <p:grpSp>
            <p:nvGrpSpPr>
              <p:cNvPr id="4125" name="Group 52"/>
              <p:cNvGrpSpPr/>
              <p:nvPr/>
            </p:nvGrpSpPr>
            <p:grpSpPr>
              <a:xfrm>
                <a:off x="8997840" y="3601080"/>
                <a:ext cx="89640" cy="27720"/>
                <a:chOff x="8997840" y="3601080"/>
                <a:chExt cx="89640" cy="27720"/>
              </a:xfrm>
            </p:grpSpPr>
            <p:sp>
              <p:nvSpPr>
                <p:cNvPr id="4126" name="CustomShape 53"/>
                <p:cNvSpPr/>
                <p:nvPr/>
              </p:nvSpPr>
              <p:spPr>
                <a:xfrm>
                  <a:off x="8997840" y="3601080"/>
                  <a:ext cx="89640" cy="27720"/>
                </a:xfrm>
                <a:prstGeom prst="roundRect">
                  <a:avLst>
                    <a:gd name="adj" fmla="val 50000"/>
                  </a:avLst>
                </a:prstGeom>
                <a:solidFill>
                  <a:schemeClr val="tx1"/>
                </a:solidFill>
                <a:ln w="0">
                  <a:noFill/>
                </a:ln>
              </p:spPr>
              <p:style>
                <a:lnRef idx="0"/>
                <a:fillRef idx="0"/>
                <a:effectRef idx="0"/>
                <a:fontRef idx="minor"/>
              </p:style>
            </p:sp>
            <p:sp>
              <p:nvSpPr>
                <p:cNvPr id="4127" name="CustomShape 54"/>
                <p:cNvSpPr/>
                <p:nvPr/>
              </p:nvSpPr>
              <p:spPr>
                <a:xfrm>
                  <a:off x="8999640" y="3604320"/>
                  <a:ext cx="86400" cy="21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128" name="CustomShape 55"/>
              <p:cNvSpPr/>
              <p:nvPr/>
            </p:nvSpPr>
            <p:spPr>
              <a:xfrm>
                <a:off x="8915400" y="3674160"/>
                <a:ext cx="91080" cy="6840"/>
              </a:xfrm>
              <a:prstGeom prst="rect">
                <a:avLst/>
              </a:prstGeom>
              <a:solidFill>
                <a:schemeClr val="tx1"/>
              </a:solidFill>
              <a:ln w="9525">
                <a:solidFill>
                  <a:schemeClr val="tx1"/>
                </a:solidFill>
                <a:miter/>
              </a:ln>
            </p:spPr>
            <p:style>
              <a:lnRef idx="0"/>
              <a:fillRef idx="0"/>
              <a:effectRef idx="0"/>
              <a:fontRef idx="minor"/>
            </p:style>
          </p:sp>
          <p:grpSp>
            <p:nvGrpSpPr>
              <p:cNvPr id="4129" name="Group 56"/>
              <p:cNvGrpSpPr/>
              <p:nvPr/>
            </p:nvGrpSpPr>
            <p:grpSpPr>
              <a:xfrm>
                <a:off x="8997840" y="3669480"/>
                <a:ext cx="89640" cy="24480"/>
                <a:chOff x="8997840" y="3669480"/>
                <a:chExt cx="89640" cy="24480"/>
              </a:xfrm>
            </p:grpSpPr>
            <p:sp>
              <p:nvSpPr>
                <p:cNvPr id="4130" name="CustomShape 57"/>
                <p:cNvSpPr/>
                <p:nvPr/>
              </p:nvSpPr>
              <p:spPr>
                <a:xfrm>
                  <a:off x="8997840" y="3669480"/>
                  <a:ext cx="89640" cy="24480"/>
                </a:xfrm>
                <a:prstGeom prst="roundRect">
                  <a:avLst>
                    <a:gd name="adj" fmla="val 50000"/>
                  </a:avLst>
                </a:prstGeom>
                <a:solidFill>
                  <a:schemeClr val="tx1"/>
                </a:solidFill>
                <a:ln w="0">
                  <a:noFill/>
                </a:ln>
              </p:spPr>
              <p:style>
                <a:lnRef idx="0"/>
                <a:fillRef idx="0"/>
                <a:effectRef idx="0"/>
                <a:fontRef idx="minor"/>
              </p:style>
            </p:sp>
            <p:sp>
              <p:nvSpPr>
                <p:cNvPr id="4131" name="CustomShape 58"/>
                <p:cNvSpPr/>
                <p:nvPr/>
              </p:nvSpPr>
              <p:spPr>
                <a:xfrm>
                  <a:off x="8999640" y="3672720"/>
                  <a:ext cx="86400" cy="180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132" name="CustomShape 59"/>
              <p:cNvSpPr/>
              <p:nvPr/>
            </p:nvSpPr>
            <p:spPr>
              <a:xfrm>
                <a:off x="8915400" y="3745800"/>
                <a:ext cx="91080" cy="6840"/>
              </a:xfrm>
              <a:prstGeom prst="rect">
                <a:avLst/>
              </a:prstGeom>
              <a:solidFill>
                <a:schemeClr val="tx1"/>
              </a:solidFill>
              <a:ln w="9525">
                <a:solidFill>
                  <a:schemeClr val="tx1"/>
                </a:solidFill>
                <a:miter/>
              </a:ln>
            </p:spPr>
            <p:style>
              <a:lnRef idx="0"/>
              <a:fillRef idx="0"/>
              <a:effectRef idx="0"/>
              <a:fontRef idx="minor"/>
            </p:style>
          </p:sp>
          <p:sp>
            <p:nvSpPr>
              <p:cNvPr id="4133" name="CustomShape 60"/>
              <p:cNvSpPr/>
              <p:nvPr/>
            </p:nvSpPr>
            <p:spPr>
              <a:xfrm>
                <a:off x="8916840" y="3807720"/>
                <a:ext cx="91080" cy="6840"/>
              </a:xfrm>
              <a:prstGeom prst="rect">
                <a:avLst/>
              </a:prstGeom>
              <a:solidFill>
                <a:schemeClr val="tx1"/>
              </a:solidFill>
              <a:ln w="9525">
                <a:solidFill>
                  <a:schemeClr val="tx1"/>
                </a:solidFill>
                <a:miter/>
              </a:ln>
            </p:spPr>
            <p:style>
              <a:lnRef idx="0"/>
              <a:fillRef idx="0"/>
              <a:effectRef idx="0"/>
              <a:fontRef idx="minor"/>
            </p:style>
          </p:sp>
          <p:grpSp>
            <p:nvGrpSpPr>
              <p:cNvPr id="4134" name="Group 61"/>
              <p:cNvGrpSpPr/>
              <p:nvPr/>
            </p:nvGrpSpPr>
            <p:grpSpPr>
              <a:xfrm>
                <a:off x="8996400" y="3801240"/>
                <a:ext cx="87840" cy="29160"/>
                <a:chOff x="8996400" y="3801240"/>
                <a:chExt cx="87840" cy="29160"/>
              </a:xfrm>
            </p:grpSpPr>
            <p:sp>
              <p:nvSpPr>
                <p:cNvPr id="4135" name="CustomShape 62"/>
                <p:cNvSpPr/>
                <p:nvPr/>
              </p:nvSpPr>
              <p:spPr>
                <a:xfrm>
                  <a:off x="8996400" y="3801240"/>
                  <a:ext cx="87840" cy="29160"/>
                </a:xfrm>
                <a:prstGeom prst="roundRect">
                  <a:avLst>
                    <a:gd name="adj" fmla="val 50000"/>
                  </a:avLst>
                </a:prstGeom>
                <a:solidFill>
                  <a:schemeClr val="tx1"/>
                </a:solidFill>
                <a:ln w="0">
                  <a:noFill/>
                </a:ln>
              </p:spPr>
              <p:style>
                <a:lnRef idx="0"/>
                <a:fillRef idx="0"/>
                <a:effectRef idx="0"/>
                <a:fontRef idx="minor"/>
              </p:style>
            </p:sp>
            <p:sp>
              <p:nvSpPr>
                <p:cNvPr id="4136" name="CustomShape 63"/>
                <p:cNvSpPr/>
                <p:nvPr/>
              </p:nvSpPr>
              <p:spPr>
                <a:xfrm>
                  <a:off x="8997840" y="3804480"/>
                  <a:ext cx="84600" cy="23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137" name="CustomShape 64"/>
              <p:cNvSpPr/>
              <p:nvPr/>
            </p:nvSpPr>
            <p:spPr>
              <a:xfrm>
                <a:off x="9083160" y="3744000"/>
                <a:ext cx="38880" cy="367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4138" name="Group 65"/>
              <p:cNvGrpSpPr/>
              <p:nvPr/>
            </p:nvGrpSpPr>
            <p:grpSpPr>
              <a:xfrm>
                <a:off x="8996400" y="3737880"/>
                <a:ext cx="89640" cy="27720"/>
                <a:chOff x="8996400" y="3737880"/>
                <a:chExt cx="89640" cy="27720"/>
              </a:xfrm>
            </p:grpSpPr>
            <p:sp>
              <p:nvSpPr>
                <p:cNvPr id="4139" name="CustomShape 66"/>
                <p:cNvSpPr/>
                <p:nvPr/>
              </p:nvSpPr>
              <p:spPr>
                <a:xfrm>
                  <a:off x="8996400" y="3737880"/>
                  <a:ext cx="89640" cy="27720"/>
                </a:xfrm>
                <a:prstGeom prst="roundRect">
                  <a:avLst>
                    <a:gd name="adj" fmla="val 50000"/>
                  </a:avLst>
                </a:prstGeom>
                <a:solidFill>
                  <a:schemeClr val="tx1"/>
                </a:solidFill>
                <a:ln w="0">
                  <a:noFill/>
                </a:ln>
              </p:spPr>
              <p:style>
                <a:lnRef idx="0"/>
                <a:fillRef idx="0"/>
                <a:effectRef idx="0"/>
                <a:fontRef idx="minor"/>
              </p:style>
            </p:sp>
            <p:sp>
              <p:nvSpPr>
                <p:cNvPr id="4140" name="CustomShape 67"/>
                <p:cNvSpPr/>
                <p:nvPr/>
              </p:nvSpPr>
              <p:spPr>
                <a:xfrm>
                  <a:off x="8997840" y="3741120"/>
                  <a:ext cx="86400" cy="21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141" name="CustomShape 68"/>
              <p:cNvSpPr/>
              <p:nvPr/>
            </p:nvSpPr>
            <p:spPr>
              <a:xfrm>
                <a:off x="9077400" y="3550320"/>
                <a:ext cx="8640" cy="47700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4142" name="CustomShape 69"/>
              <p:cNvSpPr/>
              <p:nvPr/>
            </p:nvSpPr>
            <p:spPr>
              <a:xfrm>
                <a:off x="9086760" y="3671640"/>
                <a:ext cx="34560" cy="421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143" name="CustomShape 70"/>
              <p:cNvSpPr/>
              <p:nvPr/>
            </p:nvSpPr>
            <p:spPr>
              <a:xfrm>
                <a:off x="9087120" y="3602880"/>
                <a:ext cx="35640" cy="4788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144" name="CustomShape 71"/>
              <p:cNvSpPr/>
              <p:nvPr/>
            </p:nvSpPr>
            <p:spPr>
              <a:xfrm>
                <a:off x="9118440" y="4007880"/>
                <a:ext cx="5400" cy="16560"/>
              </a:xfrm>
              <a:prstGeom prst="ellipse">
                <a:avLst/>
              </a:prstGeom>
              <a:solidFill>
                <a:srgbClr val="333333"/>
              </a:solidFill>
              <a:ln w="0">
                <a:noFill/>
              </a:ln>
            </p:spPr>
            <p:style>
              <a:lnRef idx="0"/>
              <a:fillRef idx="0"/>
              <a:effectRef idx="0"/>
              <a:fontRef idx="minor"/>
            </p:style>
          </p:sp>
          <p:sp>
            <p:nvSpPr>
              <p:cNvPr id="4145" name="CustomShape 72"/>
              <p:cNvSpPr/>
              <p:nvPr/>
            </p:nvSpPr>
            <p:spPr>
              <a:xfrm>
                <a:off x="9085320" y="4007880"/>
                <a:ext cx="36000" cy="392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4146" name="CustomShape 73"/>
              <p:cNvSpPr/>
              <p:nvPr/>
            </p:nvSpPr>
            <p:spPr>
              <a:xfrm>
                <a:off x="8902800" y="4021920"/>
                <a:ext cx="186480" cy="2772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4147" name="CustomShape 74"/>
              <p:cNvSpPr/>
              <p:nvPr/>
            </p:nvSpPr>
            <p:spPr>
              <a:xfrm>
                <a:off x="8913960" y="4028400"/>
                <a:ext cx="164160" cy="1476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4148" name="CustomShape 75"/>
              <p:cNvSpPr/>
              <p:nvPr/>
            </p:nvSpPr>
            <p:spPr>
              <a:xfrm>
                <a:off x="8929800" y="3960000"/>
                <a:ext cx="21240" cy="27720"/>
              </a:xfrm>
              <a:prstGeom prst="ellipse">
                <a:avLst/>
              </a:prstGeom>
              <a:solidFill>
                <a:srgbClr val="33cc33"/>
              </a:solidFill>
              <a:ln w="0">
                <a:noFill/>
              </a:ln>
            </p:spPr>
            <p:style>
              <a:lnRef idx="0"/>
              <a:fillRef idx="0"/>
              <a:effectRef idx="0"/>
              <a:fontRef idx="minor"/>
            </p:style>
          </p:sp>
          <p:sp>
            <p:nvSpPr>
              <p:cNvPr id="4149" name="CustomShape 76"/>
              <p:cNvSpPr/>
              <p:nvPr/>
            </p:nvSpPr>
            <p:spPr>
              <a:xfrm>
                <a:off x="8956800" y="3960000"/>
                <a:ext cx="23040" cy="27720"/>
              </a:xfrm>
              <a:prstGeom prst="ellipse">
                <a:avLst/>
              </a:prstGeom>
              <a:solidFill>
                <a:srgbClr val="ff0000"/>
              </a:solidFill>
              <a:ln w="0">
                <a:noFill/>
              </a:ln>
            </p:spPr>
            <p:style>
              <a:lnRef idx="0"/>
              <a:fillRef idx="0"/>
              <a:effectRef idx="0"/>
              <a:fontRef idx="minor"/>
            </p:style>
          </p:sp>
          <p:sp>
            <p:nvSpPr>
              <p:cNvPr id="4150" name="CustomShape 77"/>
              <p:cNvSpPr/>
              <p:nvPr/>
            </p:nvSpPr>
            <p:spPr>
              <a:xfrm>
                <a:off x="8985240" y="3958560"/>
                <a:ext cx="21240" cy="27720"/>
              </a:xfrm>
              <a:prstGeom prst="ellipse">
                <a:avLst/>
              </a:prstGeom>
              <a:solidFill>
                <a:srgbClr val="33cc33"/>
              </a:solidFill>
              <a:ln w="0">
                <a:noFill/>
              </a:ln>
            </p:spPr>
            <p:style>
              <a:lnRef idx="0"/>
              <a:fillRef idx="0"/>
              <a:effectRef idx="0"/>
              <a:fontRef idx="minor"/>
            </p:style>
          </p:sp>
          <p:sp>
            <p:nvSpPr>
              <p:cNvPr id="4151" name="CustomShape 78"/>
              <p:cNvSpPr/>
              <p:nvPr/>
            </p:nvSpPr>
            <p:spPr>
              <a:xfrm>
                <a:off x="9047160" y="3844080"/>
                <a:ext cx="11880" cy="157680"/>
              </a:xfrm>
              <a:prstGeom prst="rect">
                <a:avLst/>
              </a:prstGeom>
              <a:solidFill>
                <a:srgbClr val="292929"/>
              </a:solidFill>
              <a:ln w="9525">
                <a:solidFill>
                  <a:schemeClr val="tx1"/>
                </a:solidFill>
                <a:miter/>
              </a:ln>
            </p:spPr>
            <p:style>
              <a:lnRef idx="0"/>
              <a:fillRef idx="0"/>
              <a:effectRef idx="0"/>
              <a:fontRef idx="minor"/>
            </p:style>
          </p:sp>
        </p:grpSp>
      </p:grpSp>
      <p:sp>
        <p:nvSpPr>
          <p:cNvPr id="4152" name="CustomShape 79"/>
          <p:cNvSpPr/>
          <p:nvPr/>
        </p:nvSpPr>
        <p:spPr>
          <a:xfrm>
            <a:off x="6069600" y="2941920"/>
            <a:ext cx="3747960" cy="2489040"/>
          </a:xfrm>
          <a:custGeom>
            <a:avLst/>
            <a:gdLst/>
            <a:ahLst/>
            <a:rect l="l" t="t" r="r" b="b"/>
            <a:pathLst>
              <a:path w="3750365" h="2491408">
                <a:moveTo>
                  <a:pt x="331304" y="0"/>
                </a:moveTo>
                <a:lnTo>
                  <a:pt x="0" y="861391"/>
                </a:lnTo>
                <a:lnTo>
                  <a:pt x="13252" y="1378226"/>
                </a:lnTo>
                <a:lnTo>
                  <a:pt x="26504" y="2491408"/>
                </a:lnTo>
                <a:lnTo>
                  <a:pt x="3750365" y="2451652"/>
                </a:lnTo>
                <a:lnTo>
                  <a:pt x="3723861" y="79513"/>
                </a:lnTo>
                <a:lnTo>
                  <a:pt x="3313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53" name="CustomShape 80"/>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6DF121C4-1E9B-4FA4-8339-1CDA680FCD8F}" type="slidenum">
              <a:rPr b="0" lang="en-US" sz="1100" spc="-1" strike="noStrike">
                <a:solidFill>
                  <a:srgbClr val="404040"/>
                </a:solidFill>
                <a:latin typeface="Calibri"/>
                <a:ea typeface="DejaVu Sans"/>
              </a:rPr>
              <a:t>66</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780" dur="indefinite" restart="never" nodeType="tmRoot">
          <p:childTnLst>
            <p:seq>
              <p:cTn id="1781" dur="indefinite" nodeType="mainSeq">
                <p:childTnLst>
                  <p:par>
                    <p:cTn id="1782" fill="hold">
                      <p:stCondLst>
                        <p:cond delay="indefinite"/>
                      </p:stCondLst>
                      <p:childTnLst>
                        <p:par>
                          <p:cTn id="1783" fill="hold">
                            <p:stCondLst>
                              <p:cond delay="0"/>
                            </p:stCondLst>
                            <p:childTnLst>
                              <p:par>
                                <p:cTn id="1784" nodeType="clickEffect" fill="hold" presetClass="exit" presetID="9">
                                  <p:stCondLst>
                                    <p:cond delay="0"/>
                                  </p:stCondLst>
                                  <p:childTnLst>
                                    <p:animEffect filter="dissolve" transition="out">
                                      <p:cBhvr additive="repl">
                                        <p:cTn id="1785" dur="500"/>
                                        <p:tgtEl>
                                          <p:spTgt spid="4152"/>
                                        </p:tgtEl>
                                      </p:cBhvr>
                                    </p:animEffect>
                                    <p:set>
                                      <p:cBhvr>
                                        <p:cTn id="1786" dur="1" fill="hold">
                                          <p:stCondLst>
                                            <p:cond delay="499"/>
                                          </p:stCondLst>
                                        </p:cTn>
                                        <p:tgtEl>
                                          <p:spTgt spid="415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4"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Pipelining: increased utilization</a:t>
            </a:r>
            <a:endParaRPr b="0" lang="en-US" sz="4800" spc="-1" strike="noStrike">
              <a:latin typeface="Arial"/>
            </a:endParaRPr>
          </a:p>
        </p:txBody>
      </p:sp>
      <p:grpSp>
        <p:nvGrpSpPr>
          <p:cNvPr id="4155" name="Group 2"/>
          <p:cNvGrpSpPr/>
          <p:nvPr/>
        </p:nvGrpSpPr>
        <p:grpSpPr>
          <a:xfrm>
            <a:off x="1436760" y="1417320"/>
            <a:ext cx="9141840" cy="3758760"/>
            <a:chOff x="1436760" y="1417320"/>
            <a:chExt cx="9141840" cy="3758760"/>
          </a:xfrm>
        </p:grpSpPr>
        <p:grpSp>
          <p:nvGrpSpPr>
            <p:cNvPr id="4156" name="Group 3"/>
            <p:cNvGrpSpPr/>
            <p:nvPr/>
          </p:nvGrpSpPr>
          <p:grpSpPr>
            <a:xfrm>
              <a:off x="1436760" y="1744200"/>
              <a:ext cx="5265360" cy="3431880"/>
              <a:chOff x="1436760" y="1744200"/>
              <a:chExt cx="5265360" cy="3431880"/>
            </a:xfrm>
          </p:grpSpPr>
          <p:sp>
            <p:nvSpPr>
              <p:cNvPr id="4157" name="CustomShape 4"/>
              <p:cNvSpPr/>
              <p:nvPr/>
            </p:nvSpPr>
            <p:spPr>
              <a:xfrm>
                <a:off x="1436760" y="1760040"/>
                <a:ext cx="3083760" cy="351360"/>
              </a:xfrm>
              <a:prstGeom prst="rect">
                <a:avLst/>
              </a:prstGeom>
              <a:solidFill>
                <a:srgbClr val="ffffff"/>
              </a:solidFill>
              <a:ln w="0">
                <a:noFill/>
              </a:ln>
            </p:spPr>
            <p:style>
              <a:lnRef idx="0"/>
              <a:fillRef idx="0"/>
              <a:effectRef idx="0"/>
              <a:fontRef idx="minor"/>
            </p:style>
            <p:txBody>
              <a:bodyPr lIns="90000" rIns="90000" tIns="45000" bIns="45000">
                <a:noAutofit/>
              </a:bodyPr>
              <a:p>
                <a:pPr algn="r">
                  <a:lnSpc>
                    <a:spcPct val="100000"/>
                  </a:lnSpc>
                  <a:tabLst>
                    <a:tab algn="l" pos="0"/>
                  </a:tabLst>
                </a:pPr>
                <a:r>
                  <a:rPr b="0" lang="en-US" sz="1600" spc="-1" strike="noStrike">
                    <a:solidFill>
                      <a:srgbClr val="000000"/>
                    </a:solidFill>
                    <a:latin typeface="Arial"/>
                    <a:ea typeface="ＭＳ Ｐゴシック"/>
                  </a:rPr>
                  <a:t>first packet bit transmitted, t = 0</a:t>
                </a:r>
                <a:endParaRPr b="0" lang="en-US" sz="1600" spc="-1" strike="noStrike">
                  <a:latin typeface="Arial"/>
                </a:endParaRPr>
              </a:p>
            </p:txBody>
          </p:sp>
          <p:sp>
            <p:nvSpPr>
              <p:cNvPr id="4158" name="Line 5"/>
              <p:cNvSpPr/>
              <p:nvPr/>
            </p:nvSpPr>
            <p:spPr>
              <a:xfrm>
                <a:off x="4598640" y="1744200"/>
                <a:ext cx="20520" cy="3284280"/>
              </a:xfrm>
              <a:prstGeom prst="line">
                <a:avLst/>
              </a:prstGeom>
              <a:ln w="9525">
                <a:solidFill>
                  <a:srgbClr val="000000"/>
                </a:solidFill>
                <a:round/>
                <a:tailEnd len="med" type="triangle" w="med"/>
              </a:ln>
            </p:spPr>
            <p:style>
              <a:lnRef idx="0"/>
              <a:fillRef idx="0"/>
              <a:effectRef idx="0"/>
              <a:fontRef idx="minor"/>
            </p:style>
          </p:sp>
          <p:sp>
            <p:nvSpPr>
              <p:cNvPr id="4159" name="Line 6"/>
              <p:cNvSpPr/>
              <p:nvPr/>
            </p:nvSpPr>
            <p:spPr>
              <a:xfrm>
                <a:off x="6679800" y="1756800"/>
                <a:ext cx="22320" cy="3351240"/>
              </a:xfrm>
              <a:prstGeom prst="line">
                <a:avLst/>
              </a:prstGeom>
              <a:ln w="9525">
                <a:solidFill>
                  <a:srgbClr val="000000"/>
                </a:solidFill>
                <a:round/>
                <a:tailEnd len="med" type="triangle" w="med"/>
              </a:ln>
            </p:spPr>
            <p:style>
              <a:lnRef idx="0"/>
              <a:fillRef idx="0"/>
              <a:effectRef idx="0"/>
              <a:fontRef idx="minor"/>
            </p:style>
          </p:sp>
          <p:grpSp>
            <p:nvGrpSpPr>
              <p:cNvPr id="4160" name="Group 7"/>
              <p:cNvGrpSpPr/>
              <p:nvPr/>
            </p:nvGrpSpPr>
            <p:grpSpPr>
              <a:xfrm>
                <a:off x="4479840" y="4080960"/>
                <a:ext cx="1464480" cy="608040"/>
                <a:chOff x="4479840" y="4080960"/>
                <a:chExt cx="1464480" cy="608040"/>
              </a:xfrm>
            </p:grpSpPr>
            <p:sp>
              <p:nvSpPr>
                <p:cNvPr id="4161" name="Line 8"/>
                <p:cNvSpPr/>
                <p:nvPr/>
              </p:nvSpPr>
              <p:spPr>
                <a:xfrm flipH="1">
                  <a:off x="4479840" y="4080960"/>
                  <a:ext cx="124560" cy="1080"/>
                </a:xfrm>
                <a:prstGeom prst="line">
                  <a:avLst/>
                </a:prstGeom>
                <a:ln w="9525">
                  <a:solidFill>
                    <a:srgbClr val="000000"/>
                  </a:solidFill>
                  <a:round/>
                </a:ln>
              </p:spPr>
              <p:style>
                <a:lnRef idx="0"/>
                <a:fillRef idx="0"/>
                <a:effectRef idx="0"/>
                <a:fontRef idx="minor"/>
              </p:style>
            </p:sp>
            <p:sp>
              <p:nvSpPr>
                <p:cNvPr id="4162" name="CustomShape 9"/>
                <p:cNvSpPr/>
                <p:nvPr/>
              </p:nvSpPr>
              <p:spPr>
                <a:xfrm>
                  <a:off x="4620240" y="4088880"/>
                  <a:ext cx="1324080" cy="582840"/>
                </a:xfrm>
                <a:custGeom>
                  <a:avLst/>
                  <a:gdLst/>
                  <a:ahLst/>
                  <a:rect l="l" t="t" r="r" b="b"/>
                  <a:pathLst>
                    <a:path w="1845" h="592">
                      <a:moveTo>
                        <a:pt x="0" y="0"/>
                      </a:moveTo>
                      <a:lnTo>
                        <a:pt x="1845" y="592"/>
                      </a:lnTo>
                      <a:lnTo>
                        <a:pt x="1095" y="592"/>
                      </a:lnTo>
                      <a:lnTo>
                        <a:pt x="0" y="247"/>
                      </a:lnTo>
                      <a:lnTo>
                        <a:pt x="0" y="0"/>
                      </a:lnTo>
                      <a:close/>
                    </a:path>
                  </a:pathLst>
                </a:custGeom>
                <a:gradFill rotWithShape="0">
                  <a:gsLst>
                    <a:gs pos="0">
                      <a:srgbClr val="00ccff"/>
                    </a:gs>
                    <a:gs pos="100000">
                      <a:srgbClr val="ffffff"/>
                    </a:gs>
                  </a:gsLst>
                  <a:lin ang="0"/>
                </a:gradFill>
                <a:ln w="0">
                  <a:noFill/>
                </a:ln>
              </p:spPr>
              <p:style>
                <a:lnRef idx="0"/>
                <a:fillRef idx="0"/>
                <a:effectRef idx="0"/>
                <a:fontRef idx="minor"/>
              </p:style>
            </p:sp>
            <p:grpSp>
              <p:nvGrpSpPr>
                <p:cNvPr id="4163" name="Group 10"/>
                <p:cNvGrpSpPr/>
                <p:nvPr/>
              </p:nvGrpSpPr>
              <p:grpSpPr>
                <a:xfrm>
                  <a:off x="4614840" y="4080960"/>
                  <a:ext cx="1197720" cy="541440"/>
                  <a:chOff x="4614840" y="4080960"/>
                  <a:chExt cx="1197720" cy="541440"/>
                </a:xfrm>
              </p:grpSpPr>
              <p:sp>
                <p:nvSpPr>
                  <p:cNvPr id="4164" name="Line 11"/>
                  <p:cNvSpPr/>
                  <p:nvPr/>
                </p:nvSpPr>
                <p:spPr>
                  <a:xfrm>
                    <a:off x="4614840" y="4080960"/>
                    <a:ext cx="685080" cy="304200"/>
                  </a:xfrm>
                  <a:prstGeom prst="line">
                    <a:avLst/>
                  </a:prstGeom>
                  <a:ln w="9525">
                    <a:solidFill>
                      <a:srgbClr val="000000"/>
                    </a:solidFill>
                    <a:round/>
                  </a:ln>
                </p:spPr>
                <p:style>
                  <a:lnRef idx="0"/>
                  <a:fillRef idx="0"/>
                  <a:effectRef idx="0"/>
                  <a:fontRef idx="minor"/>
                </p:style>
              </p:sp>
              <p:sp>
                <p:nvSpPr>
                  <p:cNvPr id="4165" name="Line 12"/>
                  <p:cNvSpPr/>
                  <p:nvPr/>
                </p:nvSpPr>
                <p:spPr>
                  <a:xfrm>
                    <a:off x="5305680" y="4384440"/>
                    <a:ext cx="506880" cy="237960"/>
                  </a:xfrm>
                  <a:prstGeom prst="line">
                    <a:avLst/>
                  </a:prstGeom>
                  <a:ln w="9525">
                    <a:solidFill>
                      <a:srgbClr val="000000"/>
                    </a:solidFill>
                    <a:prstDash val="sysDot"/>
                    <a:round/>
                  </a:ln>
                </p:spPr>
                <p:style>
                  <a:lnRef idx="0"/>
                  <a:fillRef idx="0"/>
                  <a:effectRef idx="0"/>
                  <a:fontRef idx="minor"/>
                </p:style>
              </p:sp>
            </p:grpSp>
            <p:sp>
              <p:nvSpPr>
                <p:cNvPr id="4166" name="Line 13"/>
                <p:cNvSpPr/>
                <p:nvPr/>
              </p:nvSpPr>
              <p:spPr>
                <a:xfrm>
                  <a:off x="4614840" y="4325400"/>
                  <a:ext cx="296640" cy="126000"/>
                </a:xfrm>
                <a:prstGeom prst="line">
                  <a:avLst/>
                </a:prstGeom>
                <a:ln w="9525">
                  <a:solidFill>
                    <a:srgbClr val="000000"/>
                  </a:solidFill>
                  <a:round/>
                </a:ln>
              </p:spPr>
              <p:style>
                <a:lnRef idx="0"/>
                <a:fillRef idx="0"/>
                <a:effectRef idx="0"/>
                <a:fontRef idx="minor"/>
              </p:style>
            </p:sp>
            <p:sp>
              <p:nvSpPr>
                <p:cNvPr id="4167" name="Line 14"/>
                <p:cNvSpPr/>
                <p:nvPr/>
              </p:nvSpPr>
              <p:spPr>
                <a:xfrm>
                  <a:off x="4916880" y="4450320"/>
                  <a:ext cx="506880" cy="238680"/>
                </a:xfrm>
                <a:prstGeom prst="line">
                  <a:avLst/>
                </a:prstGeom>
                <a:ln w="9525">
                  <a:solidFill>
                    <a:srgbClr val="000000"/>
                  </a:solidFill>
                  <a:prstDash val="sysDot"/>
                  <a:round/>
                </a:ln>
              </p:spPr>
              <p:style>
                <a:lnRef idx="0"/>
                <a:fillRef idx="0"/>
                <a:effectRef idx="0"/>
                <a:fontRef idx="minor"/>
              </p:style>
            </p:sp>
          </p:grpSp>
          <p:grpSp>
            <p:nvGrpSpPr>
              <p:cNvPr id="4168" name="Group 15"/>
              <p:cNvGrpSpPr/>
              <p:nvPr/>
            </p:nvGrpSpPr>
            <p:grpSpPr>
              <a:xfrm>
                <a:off x="4468680" y="4318920"/>
                <a:ext cx="1464480" cy="606600"/>
                <a:chOff x="4468680" y="4318920"/>
                <a:chExt cx="1464480" cy="606600"/>
              </a:xfrm>
            </p:grpSpPr>
            <p:sp>
              <p:nvSpPr>
                <p:cNvPr id="4169" name="Line 16"/>
                <p:cNvSpPr/>
                <p:nvPr/>
              </p:nvSpPr>
              <p:spPr>
                <a:xfrm flipH="1">
                  <a:off x="4468680" y="4318920"/>
                  <a:ext cx="124560" cy="1080"/>
                </a:xfrm>
                <a:prstGeom prst="line">
                  <a:avLst/>
                </a:prstGeom>
                <a:ln w="9525">
                  <a:solidFill>
                    <a:srgbClr val="000000"/>
                  </a:solidFill>
                  <a:round/>
                </a:ln>
              </p:spPr>
              <p:style>
                <a:lnRef idx="0"/>
                <a:fillRef idx="0"/>
                <a:effectRef idx="0"/>
                <a:fontRef idx="minor"/>
              </p:style>
            </p:sp>
            <p:sp>
              <p:nvSpPr>
                <p:cNvPr id="4170" name="CustomShape 17"/>
                <p:cNvSpPr/>
                <p:nvPr/>
              </p:nvSpPr>
              <p:spPr>
                <a:xfrm>
                  <a:off x="4609080" y="4326840"/>
                  <a:ext cx="1324080" cy="581400"/>
                </a:xfrm>
                <a:custGeom>
                  <a:avLst/>
                  <a:gdLst/>
                  <a:ahLst/>
                  <a:rect l="l" t="t" r="r" b="b"/>
                  <a:pathLst>
                    <a:path w="1845" h="592">
                      <a:moveTo>
                        <a:pt x="0" y="0"/>
                      </a:moveTo>
                      <a:lnTo>
                        <a:pt x="1845" y="592"/>
                      </a:lnTo>
                      <a:lnTo>
                        <a:pt x="1095" y="592"/>
                      </a:lnTo>
                      <a:lnTo>
                        <a:pt x="0" y="247"/>
                      </a:lnTo>
                      <a:lnTo>
                        <a:pt x="0" y="0"/>
                      </a:lnTo>
                      <a:close/>
                    </a:path>
                  </a:pathLst>
                </a:custGeom>
                <a:gradFill rotWithShape="0">
                  <a:gsLst>
                    <a:gs pos="0">
                      <a:srgbClr val="00ccff"/>
                    </a:gs>
                    <a:gs pos="100000">
                      <a:srgbClr val="ffffff"/>
                    </a:gs>
                  </a:gsLst>
                  <a:lin ang="0"/>
                </a:gradFill>
                <a:ln w="0">
                  <a:noFill/>
                </a:ln>
              </p:spPr>
              <p:style>
                <a:lnRef idx="0"/>
                <a:fillRef idx="0"/>
                <a:effectRef idx="0"/>
                <a:fontRef idx="minor"/>
              </p:style>
            </p:sp>
            <p:grpSp>
              <p:nvGrpSpPr>
                <p:cNvPr id="4171" name="Group 18"/>
                <p:cNvGrpSpPr/>
                <p:nvPr/>
              </p:nvGrpSpPr>
              <p:grpSpPr>
                <a:xfrm>
                  <a:off x="4604040" y="4318920"/>
                  <a:ext cx="1197360" cy="540360"/>
                  <a:chOff x="4604040" y="4318920"/>
                  <a:chExt cx="1197360" cy="540360"/>
                </a:xfrm>
              </p:grpSpPr>
              <p:sp>
                <p:nvSpPr>
                  <p:cNvPr id="4172" name="Line 19"/>
                  <p:cNvSpPr/>
                  <p:nvPr/>
                </p:nvSpPr>
                <p:spPr>
                  <a:xfrm>
                    <a:off x="4604040" y="4318920"/>
                    <a:ext cx="684720" cy="303480"/>
                  </a:xfrm>
                  <a:prstGeom prst="line">
                    <a:avLst/>
                  </a:prstGeom>
                  <a:ln w="9525">
                    <a:solidFill>
                      <a:srgbClr val="000000"/>
                    </a:solidFill>
                    <a:round/>
                  </a:ln>
                </p:spPr>
                <p:style>
                  <a:lnRef idx="0"/>
                  <a:fillRef idx="0"/>
                  <a:effectRef idx="0"/>
                  <a:fontRef idx="minor"/>
                </p:style>
              </p:sp>
              <p:sp>
                <p:nvSpPr>
                  <p:cNvPr id="4173" name="Line 20"/>
                  <p:cNvSpPr/>
                  <p:nvPr/>
                </p:nvSpPr>
                <p:spPr>
                  <a:xfrm>
                    <a:off x="5294520" y="4622040"/>
                    <a:ext cx="506880" cy="237240"/>
                  </a:xfrm>
                  <a:prstGeom prst="line">
                    <a:avLst/>
                  </a:prstGeom>
                  <a:ln w="9525">
                    <a:solidFill>
                      <a:srgbClr val="000000"/>
                    </a:solidFill>
                    <a:prstDash val="sysDot"/>
                    <a:round/>
                  </a:ln>
                </p:spPr>
                <p:style>
                  <a:lnRef idx="0"/>
                  <a:fillRef idx="0"/>
                  <a:effectRef idx="0"/>
                  <a:fontRef idx="minor"/>
                </p:style>
              </p:sp>
            </p:grpSp>
            <p:sp>
              <p:nvSpPr>
                <p:cNvPr id="4174" name="Line 21"/>
                <p:cNvSpPr/>
                <p:nvPr/>
              </p:nvSpPr>
              <p:spPr>
                <a:xfrm>
                  <a:off x="4604040" y="4562640"/>
                  <a:ext cx="296280" cy="126000"/>
                </a:xfrm>
                <a:prstGeom prst="line">
                  <a:avLst/>
                </a:prstGeom>
                <a:ln w="9525">
                  <a:solidFill>
                    <a:srgbClr val="000000"/>
                  </a:solidFill>
                  <a:round/>
                </a:ln>
              </p:spPr>
              <p:style>
                <a:lnRef idx="0"/>
                <a:fillRef idx="0"/>
                <a:effectRef idx="0"/>
                <a:fontRef idx="minor"/>
              </p:style>
            </p:sp>
            <p:sp>
              <p:nvSpPr>
                <p:cNvPr id="4175" name="Line 22"/>
                <p:cNvSpPr/>
                <p:nvPr/>
              </p:nvSpPr>
              <p:spPr>
                <a:xfrm>
                  <a:off x="4905720" y="4687560"/>
                  <a:ext cx="507240" cy="237960"/>
                </a:xfrm>
                <a:prstGeom prst="line">
                  <a:avLst/>
                </a:prstGeom>
                <a:ln w="9525">
                  <a:solidFill>
                    <a:srgbClr val="000000"/>
                  </a:solidFill>
                  <a:prstDash val="sysDot"/>
                  <a:round/>
                </a:ln>
              </p:spPr>
              <p:style>
                <a:lnRef idx="0"/>
                <a:fillRef idx="0"/>
                <a:effectRef idx="0"/>
                <a:fontRef idx="minor"/>
              </p:style>
            </p:sp>
          </p:grpSp>
          <p:grpSp>
            <p:nvGrpSpPr>
              <p:cNvPr id="4176" name="Group 23"/>
              <p:cNvGrpSpPr/>
              <p:nvPr/>
            </p:nvGrpSpPr>
            <p:grpSpPr>
              <a:xfrm>
                <a:off x="4479840" y="4569840"/>
                <a:ext cx="1464480" cy="606240"/>
                <a:chOff x="4479840" y="4569840"/>
                <a:chExt cx="1464480" cy="606240"/>
              </a:xfrm>
            </p:grpSpPr>
            <p:sp>
              <p:nvSpPr>
                <p:cNvPr id="4177" name="Line 24"/>
                <p:cNvSpPr/>
                <p:nvPr/>
              </p:nvSpPr>
              <p:spPr>
                <a:xfrm flipH="1">
                  <a:off x="4479840" y="4569840"/>
                  <a:ext cx="124560" cy="1080"/>
                </a:xfrm>
                <a:prstGeom prst="line">
                  <a:avLst/>
                </a:prstGeom>
                <a:ln w="9525">
                  <a:solidFill>
                    <a:srgbClr val="000000"/>
                  </a:solidFill>
                  <a:round/>
                </a:ln>
              </p:spPr>
              <p:style>
                <a:lnRef idx="0"/>
                <a:fillRef idx="0"/>
                <a:effectRef idx="0"/>
                <a:fontRef idx="minor"/>
              </p:style>
            </p:sp>
            <p:sp>
              <p:nvSpPr>
                <p:cNvPr id="4178" name="CustomShape 25"/>
                <p:cNvSpPr/>
                <p:nvPr/>
              </p:nvSpPr>
              <p:spPr>
                <a:xfrm>
                  <a:off x="4620240" y="4577760"/>
                  <a:ext cx="1324080" cy="581400"/>
                </a:xfrm>
                <a:custGeom>
                  <a:avLst/>
                  <a:gdLst/>
                  <a:ahLst/>
                  <a:rect l="l" t="t" r="r" b="b"/>
                  <a:pathLst>
                    <a:path w="1845" h="592">
                      <a:moveTo>
                        <a:pt x="0" y="0"/>
                      </a:moveTo>
                      <a:lnTo>
                        <a:pt x="1845" y="592"/>
                      </a:lnTo>
                      <a:lnTo>
                        <a:pt x="1095" y="592"/>
                      </a:lnTo>
                      <a:lnTo>
                        <a:pt x="0" y="247"/>
                      </a:lnTo>
                      <a:lnTo>
                        <a:pt x="0" y="0"/>
                      </a:lnTo>
                      <a:close/>
                    </a:path>
                  </a:pathLst>
                </a:custGeom>
                <a:gradFill rotWithShape="0">
                  <a:gsLst>
                    <a:gs pos="0">
                      <a:srgbClr val="00ccff"/>
                    </a:gs>
                    <a:gs pos="100000">
                      <a:srgbClr val="ffffff"/>
                    </a:gs>
                  </a:gsLst>
                  <a:lin ang="0"/>
                </a:gradFill>
                <a:ln w="0">
                  <a:noFill/>
                </a:ln>
              </p:spPr>
              <p:style>
                <a:lnRef idx="0"/>
                <a:fillRef idx="0"/>
                <a:effectRef idx="0"/>
                <a:fontRef idx="minor"/>
              </p:style>
            </p:sp>
            <p:grpSp>
              <p:nvGrpSpPr>
                <p:cNvPr id="4179" name="Group 26"/>
                <p:cNvGrpSpPr/>
                <p:nvPr/>
              </p:nvGrpSpPr>
              <p:grpSpPr>
                <a:xfrm>
                  <a:off x="4614840" y="4569840"/>
                  <a:ext cx="1197720" cy="540000"/>
                  <a:chOff x="4614840" y="4569840"/>
                  <a:chExt cx="1197720" cy="540000"/>
                </a:xfrm>
              </p:grpSpPr>
              <p:sp>
                <p:nvSpPr>
                  <p:cNvPr id="4180" name="Line 27"/>
                  <p:cNvSpPr/>
                  <p:nvPr/>
                </p:nvSpPr>
                <p:spPr>
                  <a:xfrm>
                    <a:off x="4614840" y="4569840"/>
                    <a:ext cx="685080" cy="303480"/>
                  </a:xfrm>
                  <a:prstGeom prst="line">
                    <a:avLst/>
                  </a:prstGeom>
                  <a:ln w="9525">
                    <a:solidFill>
                      <a:srgbClr val="000000"/>
                    </a:solidFill>
                    <a:round/>
                  </a:ln>
                </p:spPr>
                <p:style>
                  <a:lnRef idx="0"/>
                  <a:fillRef idx="0"/>
                  <a:effectRef idx="0"/>
                  <a:fontRef idx="minor"/>
                </p:style>
              </p:sp>
              <p:sp>
                <p:nvSpPr>
                  <p:cNvPr id="4181" name="Line 28"/>
                  <p:cNvSpPr/>
                  <p:nvPr/>
                </p:nvSpPr>
                <p:spPr>
                  <a:xfrm>
                    <a:off x="5305680" y="4872600"/>
                    <a:ext cx="506880" cy="237240"/>
                  </a:xfrm>
                  <a:prstGeom prst="line">
                    <a:avLst/>
                  </a:prstGeom>
                  <a:ln w="9525">
                    <a:solidFill>
                      <a:srgbClr val="000000"/>
                    </a:solidFill>
                    <a:prstDash val="sysDot"/>
                    <a:round/>
                  </a:ln>
                </p:spPr>
                <p:style>
                  <a:lnRef idx="0"/>
                  <a:fillRef idx="0"/>
                  <a:effectRef idx="0"/>
                  <a:fontRef idx="minor"/>
                </p:style>
              </p:sp>
            </p:grpSp>
            <p:sp>
              <p:nvSpPr>
                <p:cNvPr id="4182" name="Line 29"/>
                <p:cNvSpPr/>
                <p:nvPr/>
              </p:nvSpPr>
              <p:spPr>
                <a:xfrm>
                  <a:off x="4614840" y="4813560"/>
                  <a:ext cx="296640" cy="126000"/>
                </a:xfrm>
                <a:prstGeom prst="line">
                  <a:avLst/>
                </a:prstGeom>
                <a:ln w="9525">
                  <a:solidFill>
                    <a:srgbClr val="000000"/>
                  </a:solidFill>
                  <a:round/>
                </a:ln>
              </p:spPr>
              <p:style>
                <a:lnRef idx="0"/>
                <a:fillRef idx="0"/>
                <a:effectRef idx="0"/>
                <a:fontRef idx="minor"/>
              </p:style>
            </p:sp>
            <p:sp>
              <p:nvSpPr>
                <p:cNvPr id="4183" name="Line 30"/>
                <p:cNvSpPr/>
                <p:nvPr/>
              </p:nvSpPr>
              <p:spPr>
                <a:xfrm>
                  <a:off x="4916880" y="4938480"/>
                  <a:ext cx="506880" cy="237600"/>
                </a:xfrm>
                <a:prstGeom prst="line">
                  <a:avLst/>
                </a:prstGeom>
                <a:ln w="9525">
                  <a:solidFill>
                    <a:srgbClr val="000000"/>
                  </a:solidFill>
                  <a:prstDash val="sysDot"/>
                  <a:round/>
                </a:ln>
              </p:spPr>
              <p:style>
                <a:lnRef idx="0"/>
                <a:fillRef idx="0"/>
                <a:effectRef idx="0"/>
                <a:fontRef idx="minor"/>
              </p:style>
            </p:sp>
          </p:grpSp>
          <p:sp>
            <p:nvSpPr>
              <p:cNvPr id="4184" name="Line 31"/>
              <p:cNvSpPr/>
              <p:nvPr/>
            </p:nvSpPr>
            <p:spPr>
              <a:xfrm flipV="1">
                <a:off x="4630320" y="3645720"/>
                <a:ext cx="2065680" cy="932040"/>
              </a:xfrm>
              <a:prstGeom prst="line">
                <a:avLst/>
              </a:prstGeom>
              <a:ln w="9525">
                <a:solidFill>
                  <a:srgbClr val="000000"/>
                </a:solidFill>
                <a:round/>
              </a:ln>
            </p:spPr>
            <p:style>
              <a:lnRef idx="0"/>
              <a:fillRef idx="0"/>
              <a:effectRef idx="0"/>
              <a:fontRef idx="minor"/>
            </p:style>
          </p:sp>
        </p:grpSp>
        <p:grpSp>
          <p:nvGrpSpPr>
            <p:cNvPr id="4185" name="Group 32"/>
            <p:cNvGrpSpPr/>
            <p:nvPr/>
          </p:nvGrpSpPr>
          <p:grpSpPr>
            <a:xfrm>
              <a:off x="1783080" y="1417320"/>
              <a:ext cx="8795520" cy="2972520"/>
              <a:chOff x="1783080" y="1417320"/>
              <a:chExt cx="8795520" cy="2972520"/>
            </a:xfrm>
          </p:grpSpPr>
          <p:sp>
            <p:nvSpPr>
              <p:cNvPr id="4186" name="Line 33"/>
              <p:cNvSpPr/>
              <p:nvPr/>
            </p:nvSpPr>
            <p:spPr>
              <a:xfrm>
                <a:off x="4608360" y="1966320"/>
                <a:ext cx="2082600" cy="931680"/>
              </a:xfrm>
              <a:prstGeom prst="line">
                <a:avLst/>
              </a:prstGeom>
              <a:ln w="9525">
                <a:solidFill>
                  <a:srgbClr val="000000"/>
                </a:solidFill>
                <a:round/>
              </a:ln>
            </p:spPr>
            <p:style>
              <a:lnRef idx="0"/>
              <a:fillRef idx="0"/>
              <a:effectRef idx="0"/>
              <a:fontRef idx="minor"/>
            </p:style>
          </p:sp>
          <p:sp>
            <p:nvSpPr>
              <p:cNvPr id="4187" name="CustomShape 34"/>
              <p:cNvSpPr/>
              <p:nvPr/>
            </p:nvSpPr>
            <p:spPr>
              <a:xfrm>
                <a:off x="4138920" y="1417320"/>
                <a:ext cx="1040400" cy="353160"/>
              </a:xfrm>
              <a:prstGeom prst="rect">
                <a:avLst/>
              </a:prstGeom>
              <a:solidFill>
                <a:srgbClr val="ffffff"/>
              </a:solidFill>
              <a:ln w="0">
                <a:noFill/>
              </a:ln>
            </p:spPr>
            <p:style>
              <a:lnRef idx="0"/>
              <a:fillRef idx="0"/>
              <a:effectRef idx="0"/>
              <a:fontRef idx="minor"/>
            </p:style>
            <p:txBody>
              <a:bodyPr lIns="90000" rIns="90000" tIns="45000" bIns="45000">
                <a:noAutofit/>
              </a:bodyPr>
              <a:p>
                <a:pPr algn="r">
                  <a:lnSpc>
                    <a:spcPct val="100000"/>
                  </a:lnSpc>
                  <a:tabLst>
                    <a:tab algn="l" pos="0"/>
                  </a:tabLst>
                </a:pPr>
                <a:r>
                  <a:rPr b="0" lang="en-US" sz="1600" spc="-1" strike="noStrike">
                    <a:solidFill>
                      <a:srgbClr val="000000"/>
                    </a:solidFill>
                    <a:latin typeface="Arial"/>
                    <a:ea typeface="ＭＳ Ｐゴシック"/>
                  </a:rPr>
                  <a:t>sender</a:t>
                </a:r>
                <a:endParaRPr b="0" lang="en-US" sz="1600" spc="-1" strike="noStrike">
                  <a:latin typeface="Arial"/>
                </a:endParaRPr>
              </a:p>
            </p:txBody>
          </p:sp>
          <p:sp>
            <p:nvSpPr>
              <p:cNvPr id="4188" name="CustomShape 35"/>
              <p:cNvSpPr/>
              <p:nvPr/>
            </p:nvSpPr>
            <p:spPr>
              <a:xfrm>
                <a:off x="6167520" y="1417320"/>
                <a:ext cx="1105560" cy="353160"/>
              </a:xfrm>
              <a:prstGeom prst="rect">
                <a:avLst/>
              </a:prstGeom>
              <a:solidFill>
                <a:srgbClr val="ffffff"/>
              </a:solidFill>
              <a:ln w="0">
                <a:noFill/>
              </a:ln>
            </p:spPr>
            <p:style>
              <a:lnRef idx="0"/>
              <a:fillRef idx="0"/>
              <a:effectRef idx="0"/>
              <a:fontRef idx="minor"/>
            </p:style>
            <p:txBody>
              <a:bodyPr lIns="90000" rIns="90000" tIns="45000" bIns="45000">
                <a:noAutofit/>
              </a:bodyPr>
              <a:p>
                <a:pPr algn="r">
                  <a:lnSpc>
                    <a:spcPct val="100000"/>
                  </a:lnSpc>
                  <a:tabLst>
                    <a:tab algn="l" pos="0"/>
                  </a:tabLst>
                </a:pPr>
                <a:r>
                  <a:rPr b="0" lang="en-US" sz="1600" spc="-1" strike="noStrike">
                    <a:solidFill>
                      <a:srgbClr val="000000"/>
                    </a:solidFill>
                    <a:latin typeface="Arial"/>
                    <a:ea typeface="ＭＳ Ｐゴシック"/>
                  </a:rPr>
                  <a:t>receiver</a:t>
                </a:r>
                <a:endParaRPr b="0" lang="en-US" sz="1600" spc="-1" strike="noStrike">
                  <a:latin typeface="Arial"/>
                </a:endParaRPr>
              </a:p>
            </p:txBody>
          </p:sp>
          <p:sp>
            <p:nvSpPr>
              <p:cNvPr id="4189" name="Line 36"/>
              <p:cNvSpPr/>
              <p:nvPr/>
            </p:nvSpPr>
            <p:spPr>
              <a:xfrm>
                <a:off x="4619160" y="1961640"/>
                <a:ext cx="2049480" cy="2880"/>
              </a:xfrm>
              <a:prstGeom prst="line">
                <a:avLst/>
              </a:prstGeom>
              <a:ln w="9525">
                <a:solidFill>
                  <a:srgbClr val="000000"/>
                </a:solidFill>
                <a:prstDash val="dash"/>
                <a:round/>
              </a:ln>
            </p:spPr>
            <p:style>
              <a:lnRef idx="0"/>
              <a:fillRef idx="0"/>
              <a:effectRef idx="0"/>
              <a:fontRef idx="minor"/>
            </p:style>
          </p:sp>
          <p:sp>
            <p:nvSpPr>
              <p:cNvPr id="4190" name="Line 37"/>
              <p:cNvSpPr/>
              <p:nvPr/>
            </p:nvSpPr>
            <p:spPr>
              <a:xfrm>
                <a:off x="4625640" y="4093560"/>
                <a:ext cx="2049480" cy="360"/>
              </a:xfrm>
              <a:prstGeom prst="line">
                <a:avLst/>
              </a:prstGeom>
              <a:ln w="9525">
                <a:solidFill>
                  <a:srgbClr val="000000"/>
                </a:solidFill>
                <a:prstDash val="dash"/>
                <a:round/>
              </a:ln>
            </p:spPr>
            <p:style>
              <a:lnRef idx="0"/>
              <a:fillRef idx="0"/>
              <a:effectRef idx="0"/>
              <a:fontRef idx="minor"/>
            </p:style>
          </p:sp>
          <p:sp>
            <p:nvSpPr>
              <p:cNvPr id="4191" name="CustomShape 38"/>
              <p:cNvSpPr/>
              <p:nvPr/>
            </p:nvSpPr>
            <p:spPr>
              <a:xfrm>
                <a:off x="4604040" y="1958400"/>
                <a:ext cx="2085120" cy="1167480"/>
              </a:xfrm>
              <a:custGeom>
                <a:avLst/>
                <a:gdLst/>
                <a:ahLst/>
                <a:rect l="l" t="t"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ln>
            </p:spPr>
            <p:style>
              <a:lnRef idx="0"/>
              <a:fillRef idx="0"/>
              <a:effectRef idx="0"/>
              <a:fontRef idx="minor"/>
            </p:style>
          </p:sp>
          <p:sp>
            <p:nvSpPr>
              <p:cNvPr id="4192" name="Line 39"/>
              <p:cNvSpPr/>
              <p:nvPr/>
            </p:nvSpPr>
            <p:spPr>
              <a:xfrm flipH="1">
                <a:off x="4468680" y="1958400"/>
                <a:ext cx="123480" cy="3240"/>
              </a:xfrm>
              <a:prstGeom prst="line">
                <a:avLst/>
              </a:prstGeom>
              <a:ln w="9525">
                <a:solidFill>
                  <a:srgbClr val="000000"/>
                </a:solidFill>
                <a:round/>
              </a:ln>
            </p:spPr>
            <p:style>
              <a:lnRef idx="0"/>
              <a:fillRef idx="0"/>
              <a:effectRef idx="0"/>
              <a:fontRef idx="minor"/>
            </p:style>
          </p:sp>
          <p:sp>
            <p:nvSpPr>
              <p:cNvPr id="4193" name="Line 40"/>
              <p:cNvSpPr/>
              <p:nvPr/>
            </p:nvSpPr>
            <p:spPr>
              <a:xfrm flipH="1">
                <a:off x="4468680" y="2202840"/>
                <a:ext cx="123480" cy="360"/>
              </a:xfrm>
              <a:prstGeom prst="line">
                <a:avLst/>
              </a:prstGeom>
              <a:ln w="9525">
                <a:solidFill>
                  <a:srgbClr val="000000"/>
                </a:solidFill>
                <a:round/>
              </a:ln>
            </p:spPr>
            <p:style>
              <a:lnRef idx="0"/>
              <a:fillRef idx="0"/>
              <a:effectRef idx="0"/>
              <a:fontRef idx="minor"/>
            </p:style>
          </p:sp>
          <p:sp>
            <p:nvSpPr>
              <p:cNvPr id="4194" name="CustomShape 41"/>
              <p:cNvSpPr/>
              <p:nvPr/>
            </p:nvSpPr>
            <p:spPr>
              <a:xfrm>
                <a:off x="3687840" y="2942640"/>
                <a:ext cx="962640" cy="337320"/>
              </a:xfrm>
              <a:prstGeom prst="rect">
                <a:avLst/>
              </a:prstGeom>
              <a:noFill/>
              <a:ln w="0">
                <a:noFill/>
              </a:ln>
            </p:spPr>
            <p:style>
              <a:lnRef idx="0"/>
              <a:fillRef idx="0"/>
              <a:effectRef idx="0"/>
              <a:fontRef idx="minor"/>
            </p:style>
            <p:txBody>
              <a:bodyPr lIns="90000" rIns="90000" tIns="45000" bIns="45000">
                <a:noAutofit/>
              </a:bodyPr>
              <a:p>
                <a:pPr algn="r">
                  <a:lnSpc>
                    <a:spcPct val="100000"/>
                  </a:lnSpc>
                  <a:tabLst>
                    <a:tab algn="l" pos="0"/>
                  </a:tabLst>
                </a:pPr>
                <a:r>
                  <a:rPr b="0" lang="en-US" sz="1600" spc="-1" strike="noStrike">
                    <a:solidFill>
                      <a:srgbClr val="000000"/>
                    </a:solidFill>
                    <a:latin typeface="Arial"/>
                    <a:ea typeface="ＭＳ Ｐゴシック"/>
                  </a:rPr>
                  <a:t>RTT </a:t>
                </a:r>
                <a:endParaRPr b="0" lang="en-US" sz="1600" spc="-1" strike="noStrike">
                  <a:latin typeface="Arial"/>
                </a:endParaRPr>
              </a:p>
            </p:txBody>
          </p:sp>
          <p:sp>
            <p:nvSpPr>
              <p:cNvPr id="4195" name="Line 42"/>
              <p:cNvSpPr/>
              <p:nvPr/>
            </p:nvSpPr>
            <p:spPr>
              <a:xfrm>
                <a:off x="4501800" y="3253680"/>
                <a:ext cx="9720" cy="820800"/>
              </a:xfrm>
              <a:prstGeom prst="line">
                <a:avLst/>
              </a:prstGeom>
              <a:ln w="9525">
                <a:solidFill>
                  <a:srgbClr val="000000"/>
                </a:solidFill>
                <a:round/>
                <a:tailEnd len="med" type="triangle" w="med"/>
              </a:ln>
            </p:spPr>
            <p:style>
              <a:lnRef idx="0"/>
              <a:fillRef idx="0"/>
              <a:effectRef idx="0"/>
              <a:fontRef idx="minor"/>
            </p:style>
          </p:sp>
          <p:sp>
            <p:nvSpPr>
              <p:cNvPr id="4196" name="Line 43"/>
              <p:cNvSpPr/>
              <p:nvPr/>
            </p:nvSpPr>
            <p:spPr>
              <a:xfrm flipV="1">
                <a:off x="4506480" y="2225160"/>
                <a:ext cx="1800" cy="776160"/>
              </a:xfrm>
              <a:prstGeom prst="line">
                <a:avLst/>
              </a:prstGeom>
              <a:ln w="9525">
                <a:solidFill>
                  <a:srgbClr val="000000"/>
                </a:solidFill>
                <a:round/>
                <a:tailEnd len="med" type="triangle" w="med"/>
              </a:ln>
            </p:spPr>
            <p:style>
              <a:lnRef idx="0"/>
              <a:fillRef idx="0"/>
              <a:effectRef idx="0"/>
              <a:fontRef idx="minor"/>
            </p:style>
          </p:sp>
          <p:sp>
            <p:nvSpPr>
              <p:cNvPr id="4197" name="CustomShape 44"/>
              <p:cNvSpPr/>
              <p:nvPr/>
            </p:nvSpPr>
            <p:spPr>
              <a:xfrm>
                <a:off x="1783080" y="2041200"/>
                <a:ext cx="2737440" cy="351360"/>
              </a:xfrm>
              <a:prstGeom prst="rect">
                <a:avLst/>
              </a:prstGeom>
              <a:noFill/>
              <a:ln w="0">
                <a:noFill/>
              </a:ln>
            </p:spPr>
            <p:style>
              <a:lnRef idx="0"/>
              <a:fillRef idx="0"/>
              <a:effectRef idx="0"/>
              <a:fontRef idx="minor"/>
            </p:style>
            <p:txBody>
              <a:bodyPr lIns="90000" rIns="90000" tIns="45000" bIns="45000">
                <a:noAutofit/>
              </a:bodyPr>
              <a:p>
                <a:pPr algn="r">
                  <a:lnSpc>
                    <a:spcPct val="100000"/>
                  </a:lnSpc>
                  <a:tabLst>
                    <a:tab algn="l" pos="0"/>
                  </a:tabLst>
                </a:pPr>
                <a:r>
                  <a:rPr b="0" lang="en-US" sz="1600" spc="-1" strike="noStrike">
                    <a:solidFill>
                      <a:srgbClr val="000000"/>
                    </a:solidFill>
                    <a:latin typeface="Arial"/>
                    <a:ea typeface="ＭＳ Ｐゴシック"/>
                  </a:rPr>
                  <a:t>last bit transmitted, t = L / R</a:t>
                </a:r>
                <a:endParaRPr b="0" lang="en-US" sz="1600" spc="-1" strike="noStrike">
                  <a:latin typeface="Arial"/>
                </a:endParaRPr>
              </a:p>
            </p:txBody>
          </p:sp>
          <p:sp>
            <p:nvSpPr>
              <p:cNvPr id="4198" name="Line 45"/>
              <p:cNvSpPr/>
              <p:nvPr/>
            </p:nvSpPr>
            <p:spPr>
              <a:xfrm flipH="1">
                <a:off x="6668640" y="2883960"/>
                <a:ext cx="125640" cy="360"/>
              </a:xfrm>
              <a:prstGeom prst="line">
                <a:avLst/>
              </a:prstGeom>
              <a:ln w="9525">
                <a:solidFill>
                  <a:srgbClr val="000000"/>
                </a:solidFill>
                <a:round/>
              </a:ln>
            </p:spPr>
            <p:style>
              <a:lnRef idx="0"/>
              <a:fillRef idx="0"/>
              <a:effectRef idx="0"/>
              <a:fontRef idx="minor"/>
            </p:style>
          </p:sp>
          <p:sp>
            <p:nvSpPr>
              <p:cNvPr id="4199" name="CustomShape 46"/>
              <p:cNvSpPr/>
              <p:nvPr/>
            </p:nvSpPr>
            <p:spPr>
              <a:xfrm>
                <a:off x="6745680" y="2706120"/>
                <a:ext cx="2639160" cy="35316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first packet bit arrives</a:t>
                </a:r>
                <a:endParaRPr b="0" lang="en-US" sz="1600" spc="-1" strike="noStrike">
                  <a:latin typeface="Arial"/>
                </a:endParaRPr>
              </a:p>
            </p:txBody>
          </p:sp>
          <p:sp>
            <p:nvSpPr>
              <p:cNvPr id="4200" name="Line 47"/>
              <p:cNvSpPr/>
              <p:nvPr/>
            </p:nvSpPr>
            <p:spPr>
              <a:xfrm>
                <a:off x="6690960" y="3134520"/>
                <a:ext cx="119160" cy="360"/>
              </a:xfrm>
              <a:prstGeom prst="line">
                <a:avLst/>
              </a:prstGeom>
              <a:ln w="9525">
                <a:solidFill>
                  <a:srgbClr val="000000"/>
                </a:solidFill>
                <a:round/>
              </a:ln>
            </p:spPr>
            <p:style>
              <a:lnRef idx="0"/>
              <a:fillRef idx="0"/>
              <a:effectRef idx="0"/>
              <a:fontRef idx="minor"/>
            </p:style>
          </p:sp>
          <p:sp>
            <p:nvSpPr>
              <p:cNvPr id="4201" name="CustomShape 48"/>
              <p:cNvSpPr/>
              <p:nvPr/>
            </p:nvSpPr>
            <p:spPr>
              <a:xfrm>
                <a:off x="6750360" y="2958480"/>
                <a:ext cx="3578760" cy="38160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last packet bit arrives, send ACK</a:t>
                </a:r>
                <a:endParaRPr b="0" lang="en-US" sz="1600" spc="-1" strike="noStrike">
                  <a:latin typeface="Arial"/>
                </a:endParaRPr>
              </a:p>
            </p:txBody>
          </p:sp>
          <p:sp>
            <p:nvSpPr>
              <p:cNvPr id="4202" name="CustomShape 49"/>
              <p:cNvSpPr/>
              <p:nvPr/>
            </p:nvSpPr>
            <p:spPr>
              <a:xfrm>
                <a:off x="1930680" y="3750840"/>
                <a:ext cx="2632680" cy="639000"/>
              </a:xfrm>
              <a:prstGeom prst="rect">
                <a:avLst/>
              </a:prstGeom>
              <a:noFill/>
              <a:ln w="0">
                <a:noFill/>
              </a:ln>
            </p:spPr>
            <p:style>
              <a:lnRef idx="0"/>
              <a:fillRef idx="0"/>
              <a:effectRef idx="0"/>
              <a:fontRef idx="minor"/>
            </p:style>
            <p:txBody>
              <a:bodyPr lIns="90000" rIns="90000" tIns="45000" bIns="45000">
                <a:noAutofit/>
              </a:bodyPr>
              <a:p>
                <a:pPr algn="r">
                  <a:lnSpc>
                    <a:spcPct val="100000"/>
                  </a:lnSpc>
                  <a:tabLst>
                    <a:tab algn="l" pos="0"/>
                  </a:tabLst>
                </a:pPr>
                <a:r>
                  <a:rPr b="0" lang="en-US" sz="1600" spc="-1" strike="noStrike">
                    <a:solidFill>
                      <a:srgbClr val="000000"/>
                    </a:solidFill>
                    <a:latin typeface="Arial"/>
                    <a:ea typeface="ＭＳ Ｐゴシック"/>
                  </a:rPr>
                  <a:t>ACK arrives, send next </a:t>
                </a:r>
                <a:endParaRPr b="0" lang="en-US" sz="1600" spc="-1" strike="noStrike">
                  <a:latin typeface="Arial"/>
                </a:endParaRPr>
              </a:p>
              <a:p>
                <a:pPr algn="r">
                  <a:lnSpc>
                    <a:spcPct val="100000"/>
                  </a:lnSpc>
                  <a:tabLst>
                    <a:tab algn="l" pos="0"/>
                  </a:tabLst>
                </a:pPr>
                <a:r>
                  <a:rPr b="0" lang="en-US" sz="1600" spc="-1" strike="noStrike">
                    <a:solidFill>
                      <a:srgbClr val="000000"/>
                    </a:solidFill>
                    <a:latin typeface="Arial"/>
                    <a:ea typeface="ＭＳ Ｐゴシック"/>
                  </a:rPr>
                  <a:t>packet, t = RTT + L / R</a:t>
                </a:r>
                <a:endParaRPr b="0" lang="en-US" sz="1600" spc="-1" strike="noStrike">
                  <a:latin typeface="Arial"/>
                </a:endParaRPr>
              </a:p>
            </p:txBody>
          </p:sp>
          <p:sp>
            <p:nvSpPr>
              <p:cNvPr id="4203" name="CustomShape 50"/>
              <p:cNvSpPr/>
              <p:nvPr/>
            </p:nvSpPr>
            <p:spPr>
              <a:xfrm>
                <a:off x="4608720" y="2210760"/>
                <a:ext cx="2085120" cy="1166040"/>
              </a:xfrm>
              <a:custGeom>
                <a:avLst/>
                <a:gdLst/>
                <a:ahLst/>
                <a:rect l="l" t="t" r="r" b="b"/>
                <a:pathLst>
                  <a:path w="2902" h="1185">
                    <a:moveTo>
                      <a:pt x="0" y="0"/>
                    </a:moveTo>
                    <a:lnTo>
                      <a:pt x="2895" y="937"/>
                    </a:lnTo>
                    <a:lnTo>
                      <a:pt x="2902" y="1185"/>
                    </a:lnTo>
                    <a:lnTo>
                      <a:pt x="0" y="247"/>
                    </a:lnTo>
                    <a:lnTo>
                      <a:pt x="0" y="0"/>
                    </a:lnTo>
                    <a:close/>
                  </a:path>
                </a:pathLst>
              </a:custGeom>
              <a:solidFill>
                <a:srgbClr val="00ccff"/>
              </a:solidFill>
              <a:ln w="0">
                <a:noFill/>
              </a:ln>
            </p:spPr>
            <p:style>
              <a:lnRef idx="0"/>
              <a:fillRef idx="0"/>
              <a:effectRef idx="0"/>
              <a:fontRef idx="minor"/>
            </p:style>
          </p:sp>
          <p:sp>
            <p:nvSpPr>
              <p:cNvPr id="4204" name="CustomShape 51"/>
              <p:cNvSpPr/>
              <p:nvPr/>
            </p:nvSpPr>
            <p:spPr>
              <a:xfrm>
                <a:off x="4608720" y="2461680"/>
                <a:ext cx="2085120" cy="1166040"/>
              </a:xfrm>
              <a:custGeom>
                <a:avLst/>
                <a:gdLst/>
                <a:ahLst/>
                <a:rect l="l" t="t"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ln>
            </p:spPr>
            <p:style>
              <a:lnRef idx="0"/>
              <a:fillRef idx="0"/>
              <a:effectRef idx="0"/>
              <a:fontRef idx="minor"/>
            </p:style>
          </p:sp>
          <p:sp>
            <p:nvSpPr>
              <p:cNvPr id="4205" name="Line 52"/>
              <p:cNvSpPr/>
              <p:nvPr/>
            </p:nvSpPr>
            <p:spPr>
              <a:xfrm flipV="1">
                <a:off x="4625640" y="3142440"/>
                <a:ext cx="2065320" cy="932040"/>
              </a:xfrm>
              <a:prstGeom prst="line">
                <a:avLst/>
              </a:prstGeom>
              <a:ln w="9525">
                <a:solidFill>
                  <a:srgbClr val="000000"/>
                </a:solidFill>
                <a:round/>
              </a:ln>
            </p:spPr>
            <p:style>
              <a:lnRef idx="0"/>
              <a:fillRef idx="0"/>
              <a:effectRef idx="0"/>
              <a:fontRef idx="minor"/>
            </p:style>
          </p:sp>
          <p:sp>
            <p:nvSpPr>
              <p:cNvPr id="4206" name="Line 53"/>
              <p:cNvSpPr/>
              <p:nvPr/>
            </p:nvSpPr>
            <p:spPr>
              <a:xfrm flipV="1">
                <a:off x="4625640" y="3393360"/>
                <a:ext cx="2065320" cy="932040"/>
              </a:xfrm>
              <a:prstGeom prst="line">
                <a:avLst/>
              </a:prstGeom>
              <a:ln w="9525">
                <a:solidFill>
                  <a:srgbClr val="000000"/>
                </a:solidFill>
                <a:round/>
              </a:ln>
            </p:spPr>
            <p:style>
              <a:lnRef idx="0"/>
              <a:fillRef idx="0"/>
              <a:effectRef idx="0"/>
              <a:fontRef idx="minor"/>
            </p:style>
          </p:sp>
          <p:sp>
            <p:nvSpPr>
              <p:cNvPr id="4207" name="CustomShape 54"/>
              <p:cNvSpPr/>
              <p:nvPr/>
            </p:nvSpPr>
            <p:spPr>
              <a:xfrm>
                <a:off x="6747120" y="3212640"/>
                <a:ext cx="3831120" cy="38160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last bit of 2</a:t>
                </a:r>
                <a:r>
                  <a:rPr b="0" lang="en-US" sz="1600" spc="-1" strike="noStrike" baseline="30000">
                    <a:solidFill>
                      <a:srgbClr val="000000"/>
                    </a:solidFill>
                    <a:latin typeface="Arial"/>
                    <a:ea typeface="ＭＳ Ｐゴシック"/>
                  </a:rPr>
                  <a:t>nd</a:t>
                </a:r>
                <a:r>
                  <a:rPr b="0" lang="en-US" sz="1600" spc="-1" strike="noStrike">
                    <a:solidFill>
                      <a:srgbClr val="000000"/>
                    </a:solidFill>
                    <a:latin typeface="Arial"/>
                    <a:ea typeface="ＭＳ Ｐゴシック"/>
                  </a:rPr>
                  <a:t> packet arrives, send ACK</a:t>
                </a:r>
                <a:endParaRPr b="0" lang="en-US" sz="1600" spc="-1" strike="noStrike">
                  <a:latin typeface="Arial"/>
                </a:endParaRPr>
              </a:p>
            </p:txBody>
          </p:sp>
          <p:sp>
            <p:nvSpPr>
              <p:cNvPr id="4208" name="Line 55"/>
              <p:cNvSpPr/>
              <p:nvPr/>
            </p:nvSpPr>
            <p:spPr>
              <a:xfrm>
                <a:off x="6690960" y="3371400"/>
                <a:ext cx="112680" cy="360"/>
              </a:xfrm>
              <a:prstGeom prst="line">
                <a:avLst/>
              </a:prstGeom>
              <a:ln w="9525">
                <a:solidFill>
                  <a:srgbClr val="000000"/>
                </a:solidFill>
                <a:round/>
              </a:ln>
            </p:spPr>
            <p:style>
              <a:lnRef idx="0"/>
              <a:fillRef idx="0"/>
              <a:effectRef idx="0"/>
              <a:fontRef idx="minor"/>
            </p:style>
          </p:sp>
          <p:sp>
            <p:nvSpPr>
              <p:cNvPr id="4209" name="Line 56"/>
              <p:cNvSpPr/>
              <p:nvPr/>
            </p:nvSpPr>
            <p:spPr>
              <a:xfrm>
                <a:off x="6702120" y="3623760"/>
                <a:ext cx="112680" cy="360"/>
              </a:xfrm>
              <a:prstGeom prst="line">
                <a:avLst/>
              </a:prstGeom>
              <a:ln w="9525">
                <a:solidFill>
                  <a:srgbClr val="000000"/>
                </a:solidFill>
                <a:round/>
              </a:ln>
            </p:spPr>
            <p:style>
              <a:lnRef idx="0"/>
              <a:fillRef idx="0"/>
              <a:effectRef idx="0"/>
              <a:fontRef idx="minor"/>
            </p:style>
          </p:sp>
          <p:sp>
            <p:nvSpPr>
              <p:cNvPr id="4210" name="CustomShape 57"/>
              <p:cNvSpPr/>
              <p:nvPr/>
            </p:nvSpPr>
            <p:spPr>
              <a:xfrm>
                <a:off x="6742440" y="3445920"/>
                <a:ext cx="3836160" cy="381600"/>
              </a:xfrm>
              <a:prstGeom prst="rect">
                <a:avLst/>
              </a:prstGeom>
              <a:noFill/>
              <a:ln w="0">
                <a:noFill/>
              </a:ln>
            </p:spPr>
            <p:style>
              <a:lnRef idx="0"/>
              <a:fillRef idx="0"/>
              <a:effectRef idx="0"/>
              <a:fontRef idx="minor"/>
            </p:style>
            <p:txBody>
              <a:bodyPr lIns="90000" rIns="90000" tIns="45000" bIns="45000">
                <a:noAutofit/>
              </a:bodyPr>
              <a:p>
                <a:pPr>
                  <a:lnSpc>
                    <a:spcPct val="100000"/>
                  </a:lnSpc>
                  <a:tabLst>
                    <a:tab algn="l" pos="0"/>
                  </a:tabLst>
                </a:pPr>
                <a:r>
                  <a:rPr b="0" lang="en-US" sz="1600" spc="-1" strike="noStrike">
                    <a:solidFill>
                      <a:srgbClr val="000000"/>
                    </a:solidFill>
                    <a:latin typeface="Arial"/>
                    <a:ea typeface="ＭＳ Ｐゴシック"/>
                  </a:rPr>
                  <a:t>last bit of 3</a:t>
                </a:r>
                <a:r>
                  <a:rPr b="0" lang="en-US" sz="1600" spc="-1" strike="noStrike" baseline="30000">
                    <a:solidFill>
                      <a:srgbClr val="000000"/>
                    </a:solidFill>
                    <a:latin typeface="Arial"/>
                    <a:ea typeface="ＭＳ Ｐゴシック"/>
                  </a:rPr>
                  <a:t>rd</a:t>
                </a:r>
                <a:r>
                  <a:rPr b="0" lang="en-US" sz="1600" spc="-1" strike="noStrike">
                    <a:solidFill>
                      <a:srgbClr val="000000"/>
                    </a:solidFill>
                    <a:latin typeface="Arial"/>
                    <a:ea typeface="ＭＳ Ｐゴシック"/>
                  </a:rPr>
                  <a:t> packet arrives, send ACK</a:t>
                </a:r>
                <a:endParaRPr b="0" lang="en-US" sz="1600" spc="-1" strike="noStrike">
                  <a:latin typeface="Arial"/>
                </a:endParaRPr>
              </a:p>
            </p:txBody>
          </p:sp>
        </p:grpSp>
      </p:grpSp>
      <p:grpSp>
        <p:nvGrpSpPr>
          <p:cNvPr id="4211" name="Group 58"/>
          <p:cNvGrpSpPr/>
          <p:nvPr/>
        </p:nvGrpSpPr>
        <p:grpSpPr>
          <a:xfrm>
            <a:off x="6951960" y="4341240"/>
            <a:ext cx="3466800" cy="1145160"/>
            <a:chOff x="6951960" y="4341240"/>
            <a:chExt cx="3466800" cy="1145160"/>
          </a:xfrm>
        </p:grpSpPr>
        <p:sp>
          <p:nvSpPr>
            <p:cNvPr id="4212" name="CustomShape 59"/>
            <p:cNvSpPr/>
            <p:nvPr/>
          </p:nvSpPr>
          <p:spPr>
            <a:xfrm>
              <a:off x="6951960" y="4341240"/>
              <a:ext cx="3466800" cy="6994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cc0000"/>
                  </a:solidFill>
                  <a:latin typeface="Arial"/>
                  <a:ea typeface="ＭＳ Ｐゴシック"/>
                </a:rPr>
                <a:t>3-packet pipelining increases</a:t>
              </a:r>
              <a:endParaRPr b="0" lang="en-US" sz="2000" spc="-1" strike="noStrike">
                <a:latin typeface="Arial"/>
              </a:endParaRPr>
            </a:p>
            <a:p>
              <a:pPr algn="ctr">
                <a:lnSpc>
                  <a:spcPct val="100000"/>
                </a:lnSpc>
                <a:tabLst>
                  <a:tab algn="l" pos="0"/>
                </a:tabLst>
              </a:pPr>
              <a:r>
                <a:rPr b="0" lang="en-US" sz="2000" spc="-1" strike="noStrike">
                  <a:solidFill>
                    <a:srgbClr val="cc0000"/>
                  </a:solidFill>
                  <a:latin typeface="Arial"/>
                  <a:ea typeface="ＭＳ Ｐゴシック"/>
                </a:rPr>
                <a:t> </a:t>
              </a:r>
              <a:r>
                <a:rPr b="0" lang="en-US" sz="2000" spc="-1" strike="noStrike">
                  <a:solidFill>
                    <a:srgbClr val="cc0000"/>
                  </a:solidFill>
                  <a:latin typeface="Arial"/>
                  <a:ea typeface="ＭＳ Ｐゴシック"/>
                </a:rPr>
                <a:t>utilization by a factor of 3!</a:t>
              </a:r>
              <a:endParaRPr b="0" lang="en-US" sz="2000" spc="-1" strike="noStrike">
                <a:latin typeface="Arial"/>
              </a:endParaRPr>
            </a:p>
          </p:txBody>
        </p:sp>
        <p:sp>
          <p:nvSpPr>
            <p:cNvPr id="4213" name="Line 60"/>
            <p:cNvSpPr/>
            <p:nvPr/>
          </p:nvSpPr>
          <p:spPr>
            <a:xfrm>
              <a:off x="7948800" y="5009400"/>
              <a:ext cx="1080" cy="477000"/>
            </a:xfrm>
            <a:prstGeom prst="line">
              <a:avLst/>
            </a:prstGeom>
            <a:ln w="9525">
              <a:solidFill>
                <a:srgbClr val="cc0000"/>
              </a:solidFill>
              <a:round/>
              <a:tailEnd len="med" type="triangle" w="med"/>
            </a:ln>
          </p:spPr>
          <p:style>
            <a:lnRef idx="0"/>
            <a:fillRef idx="0"/>
            <a:effectRef idx="0"/>
            <a:fontRef idx="minor"/>
          </p:style>
        </p:sp>
      </p:grpSp>
      <p:sp>
        <p:nvSpPr>
          <p:cNvPr id="4214" name="CustomShape 61"/>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0FD8015F-A89A-4F57-9442-49789706CCE6}" type="slidenum">
              <a:rPr b="0" lang="en-US" sz="1100" spc="-1" strike="noStrike">
                <a:solidFill>
                  <a:srgbClr val="404040"/>
                </a:solidFill>
                <a:latin typeface="Calibri"/>
                <a:ea typeface="DejaVu Sans"/>
              </a:rPr>
              <a:t>67</a:t>
            </a:fld>
            <a:endParaRPr b="0" lang="en-US" sz="1100" spc="-1" strike="noStrike">
              <a:latin typeface="Arial"/>
            </a:endParaRPr>
          </a:p>
        </p:txBody>
      </p:sp>
      <p:pic>
        <p:nvPicPr>
          <p:cNvPr id="4215" name="" descr=""/>
          <p:cNvPicPr/>
          <p:nvPr/>
        </p:nvPicPr>
        <p:blipFill>
          <a:blip r:embed="rId1"/>
          <a:stretch/>
        </p:blipFill>
        <p:spPr>
          <a:xfrm>
            <a:off x="2984400" y="5270400"/>
            <a:ext cx="6741720" cy="924840"/>
          </a:xfrm>
          <a:prstGeom prst="rect">
            <a:avLst/>
          </a:prstGeom>
          <a:ln w="0">
            <a:noFill/>
          </a:ln>
        </p:spPr>
      </p:pic>
    </p:spTree>
  </p:cSld>
  <mc:AlternateContent>
    <mc:Choice Requires="p14">
      <p:transition spd="slow" p14:dur="2000"/>
    </mc:Choice>
    <mc:Fallback>
      <p:transition spd="slow"/>
    </mc:Fallback>
  </mc:AlternateContent>
  <p:timing>
    <p:tnLst>
      <p:par>
        <p:cTn id="1787" dur="indefinite" restart="never" nodeType="tmRoot">
          <p:childTnLst>
            <p:seq>
              <p:cTn id="1788" dur="indefinite" nodeType="mainSeq">
                <p:childTnLst>
                  <p:par>
                    <p:cTn id="1789" fill="hold">
                      <p:stCondLst>
                        <p:cond delay="indefinite"/>
                      </p:stCondLst>
                      <p:childTnLst>
                        <p:par>
                          <p:cTn id="1790" fill="hold">
                            <p:stCondLst>
                              <p:cond delay="0"/>
                            </p:stCondLst>
                            <p:childTnLst>
                              <p:par>
                                <p:cTn id="1791" nodeType="clickEffect" fill="hold" presetClass="entr" presetID="22" presetSubtype="1">
                                  <p:stCondLst>
                                    <p:cond delay="0"/>
                                  </p:stCondLst>
                                  <p:childTnLst>
                                    <p:set>
                                      <p:cBhvr>
                                        <p:cTn id="1792" dur="1" fill="hold">
                                          <p:stCondLst>
                                            <p:cond delay="0"/>
                                          </p:stCondLst>
                                        </p:cTn>
                                        <p:tgtEl>
                                          <p:spTgt spid="4155"/>
                                        </p:tgtEl>
                                        <p:attrNameLst>
                                          <p:attrName>style.visibility</p:attrName>
                                        </p:attrNameLst>
                                      </p:cBhvr>
                                      <p:to>
                                        <p:strVal val="visible"/>
                                      </p:to>
                                    </p:set>
                                    <p:animEffect filter="wipe(up)" transition="in">
                                      <p:cBhvr additive="repl">
                                        <p:cTn id="1793" dur="2000"/>
                                        <p:tgtEl>
                                          <p:spTgt spid="4155"/>
                                        </p:tgtEl>
                                      </p:cBhvr>
                                    </p:animEffect>
                                  </p:childTnLst>
                                </p:cTn>
                              </p:par>
                            </p:childTnLst>
                          </p:cTn>
                        </p:par>
                      </p:childTnLst>
                    </p:cTn>
                  </p:par>
                  <p:par>
                    <p:cTn id="1794" fill="hold">
                      <p:stCondLst>
                        <p:cond delay="indefinite"/>
                      </p:stCondLst>
                      <p:childTnLst>
                        <p:par>
                          <p:cTn id="1795" fill="hold">
                            <p:stCondLst>
                              <p:cond delay="0"/>
                            </p:stCondLst>
                            <p:childTnLst>
                              <p:par>
                                <p:cTn id="1796" nodeType="clickEffect" fill="hold" presetClass="entr" presetID="9">
                                  <p:stCondLst>
                                    <p:cond delay="0"/>
                                  </p:stCondLst>
                                  <p:childTnLst>
                                    <p:set>
                                      <p:cBhvr>
                                        <p:cTn id="1797" dur="1" fill="hold">
                                          <p:stCondLst>
                                            <p:cond delay="0"/>
                                          </p:stCondLst>
                                        </p:cTn>
                                        <p:tgtEl>
                                          <p:spTgt spid="4211"/>
                                        </p:tgtEl>
                                        <p:attrNameLst>
                                          <p:attrName>style.visibility</p:attrName>
                                        </p:attrNameLst>
                                      </p:cBhvr>
                                      <p:to>
                                        <p:strVal val="visible"/>
                                      </p:to>
                                    </p:set>
                                    <p:animEffect filter="dissolve" transition="in">
                                      <p:cBhvr additive="repl">
                                        <p:cTn id="1798" dur="500"/>
                                        <p:tgtEl>
                                          <p:spTgt spid="4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6" name="CustomShape 1"/>
          <p:cNvSpPr/>
          <p:nvPr/>
        </p:nvSpPr>
        <p:spPr>
          <a:xfrm>
            <a:off x="2766240" y="3200400"/>
            <a:ext cx="2477880" cy="671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217" name="CustomShape 2"/>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Go-Back-N: sender</a:t>
            </a:r>
            <a:endParaRPr b="0" lang="en-US" sz="4800" spc="-1" strike="noStrike">
              <a:latin typeface="Arial"/>
            </a:endParaRPr>
          </a:p>
        </p:txBody>
      </p:sp>
      <p:sp>
        <p:nvSpPr>
          <p:cNvPr id="4218" name="CustomShape 3"/>
          <p:cNvSpPr/>
          <p:nvPr/>
        </p:nvSpPr>
        <p:spPr>
          <a:xfrm>
            <a:off x="938520" y="1295280"/>
            <a:ext cx="11075400" cy="139356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sender: “window” of up to N, consecutive transmitted but unACKed pkts </a:t>
            </a:r>
            <a:endParaRPr b="0" lang="en-US" sz="2800" spc="-1" strike="noStrike">
              <a:latin typeface="Arial"/>
            </a:endParaRPr>
          </a:p>
          <a:p>
            <a:pPr lvl="1" marL="816120" indent="-340560">
              <a:lnSpc>
                <a:spcPct val="90000"/>
              </a:lnSpc>
              <a:spcBef>
                <a:spcPts val="1001"/>
              </a:spcBef>
              <a:buClr>
                <a:srgbClr val="0000a3"/>
              </a:buClr>
              <a:buFont typeface="Arial"/>
              <a:buChar char="•"/>
            </a:pPr>
            <a:r>
              <a:rPr b="0" lang="en-US" sz="2400" spc="-1" strike="noStrike">
                <a:solidFill>
                  <a:srgbClr val="000000"/>
                </a:solidFill>
                <a:latin typeface="Calibri"/>
                <a:ea typeface="ＭＳ Ｐゴシック"/>
              </a:rPr>
              <a:t>k-bit seq # in pkt header</a:t>
            </a:r>
            <a:endParaRPr b="0" lang="en-US" sz="2400" spc="-1" strike="noStrike">
              <a:latin typeface="Arial"/>
            </a:endParaRPr>
          </a:p>
          <a:p>
            <a:pPr>
              <a:lnSpc>
                <a:spcPct val="90000"/>
              </a:lnSpc>
              <a:spcBef>
                <a:spcPts val="1001"/>
              </a:spcBef>
            </a:pPr>
            <a:endParaRPr b="0" lang="en-US" sz="2400" spc="-1" strike="noStrike">
              <a:latin typeface="Arial"/>
            </a:endParaRPr>
          </a:p>
          <a:p>
            <a:pPr>
              <a:lnSpc>
                <a:spcPct val="90000"/>
              </a:lnSpc>
              <a:spcBef>
                <a:spcPts val="1001"/>
              </a:spcBef>
            </a:pPr>
            <a:endParaRPr b="0" lang="en-US" sz="2400" spc="-1" strike="noStrike">
              <a:latin typeface="Arial"/>
            </a:endParaRPr>
          </a:p>
          <a:p>
            <a:pPr>
              <a:lnSpc>
                <a:spcPct val="90000"/>
              </a:lnSpc>
              <a:spcBef>
                <a:spcPts val="1001"/>
              </a:spcBef>
            </a:pPr>
            <a:endParaRPr b="0" lang="en-US" sz="2400" spc="-1" strike="noStrike">
              <a:latin typeface="Arial"/>
            </a:endParaRPr>
          </a:p>
        </p:txBody>
      </p:sp>
      <p:pic>
        <p:nvPicPr>
          <p:cNvPr id="4219" name="Picture 4" descr="gbn_seqnum"/>
          <p:cNvPicPr/>
          <p:nvPr/>
        </p:nvPicPr>
        <p:blipFill>
          <a:blip r:embed="rId1">
            <a:alphaModFix amt="83000"/>
          </a:blip>
          <a:stretch/>
        </p:blipFill>
        <p:spPr>
          <a:xfrm>
            <a:off x="1743840" y="2576160"/>
            <a:ext cx="9164880" cy="1842840"/>
          </a:xfrm>
          <a:prstGeom prst="rect">
            <a:avLst/>
          </a:prstGeom>
          <a:ln w="0">
            <a:noFill/>
          </a:ln>
        </p:spPr>
      </p:pic>
      <p:sp>
        <p:nvSpPr>
          <p:cNvPr id="4220" name="CustomShape 4"/>
          <p:cNvSpPr/>
          <p:nvPr/>
        </p:nvSpPr>
        <p:spPr>
          <a:xfrm>
            <a:off x="1057680" y="4782240"/>
            <a:ext cx="11307240" cy="1982520"/>
          </a:xfrm>
          <a:prstGeom prst="rect">
            <a:avLst/>
          </a:prstGeom>
          <a:noFill/>
          <a:ln w="0">
            <a:noFill/>
          </a:ln>
        </p:spPr>
        <p:style>
          <a:lnRef idx="0"/>
          <a:fillRef idx="0"/>
          <a:effectRef idx="0"/>
          <a:fontRef idx="minor"/>
        </p:style>
        <p:txBody>
          <a:bodyPr lIns="90000" rIns="90000" tIns="45000" bIns="45000">
            <a:noAutofit/>
          </a:bodyPr>
          <a:p>
            <a:pPr marL="351000" indent="-337320">
              <a:lnSpc>
                <a:spcPct val="85000"/>
              </a:lnSpc>
              <a:spcBef>
                <a:spcPts val="561"/>
              </a:spcBef>
              <a:buClr>
                <a:srgbClr val="000099"/>
              </a:buClr>
              <a:buFont typeface="Wingdings" charset="2"/>
              <a:buChar char=""/>
            </a:pPr>
            <a:r>
              <a:rPr b="0" i="1" lang="en-US" sz="2800" spc="-1" strike="noStrike">
                <a:solidFill>
                  <a:srgbClr val="c00000"/>
                </a:solidFill>
                <a:latin typeface="Calibri"/>
                <a:ea typeface="ＭＳ Ｐゴシック"/>
              </a:rPr>
              <a:t>cumulative ACK: </a:t>
            </a:r>
            <a:r>
              <a:rPr b="0" lang="en-US" sz="2800" spc="-1" strike="noStrike">
                <a:solidFill>
                  <a:srgbClr val="000000"/>
                </a:solidFill>
                <a:latin typeface="Calibri"/>
                <a:ea typeface="ＭＳ Ｐゴシック"/>
              </a:rPr>
              <a:t>ACK(</a:t>
            </a:r>
            <a:r>
              <a:rPr b="0" i="1" lang="en-US" sz="2800" spc="-1" strike="noStrike">
                <a:solidFill>
                  <a:srgbClr val="000000"/>
                </a:solidFill>
                <a:latin typeface="Calibri"/>
                <a:ea typeface="ＭＳ Ｐゴシック"/>
              </a:rPr>
              <a:t>n</a:t>
            </a:r>
            <a:r>
              <a:rPr b="0" lang="en-US" sz="2800" spc="-1" strike="noStrike">
                <a:solidFill>
                  <a:srgbClr val="000000"/>
                </a:solidFill>
                <a:latin typeface="Calibri"/>
                <a:ea typeface="ＭＳ Ｐゴシック"/>
              </a:rPr>
              <a:t>): ACKs all packets up to, including seq # </a:t>
            </a:r>
            <a:r>
              <a:rPr b="0" i="1" lang="en-US" sz="2800" spc="-1" strike="noStrike">
                <a:solidFill>
                  <a:srgbClr val="000000"/>
                </a:solidFill>
                <a:latin typeface="Calibri"/>
                <a:ea typeface="ＭＳ Ｐゴシック"/>
              </a:rPr>
              <a:t>n</a:t>
            </a:r>
            <a:r>
              <a:rPr b="0" lang="en-US" sz="2800" spc="-1" strike="noStrike">
                <a:solidFill>
                  <a:srgbClr val="000000"/>
                </a:solidFill>
                <a:latin typeface="Calibri"/>
                <a:ea typeface="ＭＳ Ｐゴシック"/>
              </a:rPr>
              <a:t> </a:t>
            </a:r>
            <a:endParaRPr b="0" lang="en-US" sz="2800" spc="-1" strike="noStrike">
              <a:latin typeface="Arial"/>
            </a:endParaRPr>
          </a:p>
          <a:p>
            <a:pPr lvl="1" marL="861840" indent="-454680">
              <a:lnSpc>
                <a:spcPct val="85000"/>
              </a:lnSpc>
              <a:spcBef>
                <a:spcPts val="561"/>
              </a:spcBef>
              <a:buClr>
                <a:srgbClr val="000099"/>
              </a:buClr>
              <a:buFont typeface="Arial"/>
              <a:buChar char="•"/>
            </a:pPr>
            <a:r>
              <a:rPr b="0" lang="en-US" sz="2800" spc="-1" strike="noStrike">
                <a:solidFill>
                  <a:srgbClr val="000000"/>
                </a:solidFill>
                <a:latin typeface="Calibri"/>
                <a:ea typeface="ＭＳ Ｐゴシック"/>
              </a:rPr>
              <a:t>on receiving ACK(</a:t>
            </a:r>
            <a:r>
              <a:rPr b="0" i="1" lang="en-US" sz="2800" spc="-1" strike="noStrike">
                <a:solidFill>
                  <a:srgbClr val="000000"/>
                </a:solidFill>
                <a:latin typeface="Calibri"/>
                <a:ea typeface="ＭＳ Ｐゴシック"/>
              </a:rPr>
              <a:t>n</a:t>
            </a:r>
            <a:r>
              <a:rPr b="0" lang="en-US" sz="2800" spc="-1" strike="noStrike">
                <a:solidFill>
                  <a:srgbClr val="000000"/>
                </a:solidFill>
                <a:latin typeface="Calibri"/>
                <a:ea typeface="ＭＳ Ｐゴシック"/>
              </a:rPr>
              <a:t>): move window forward to begin at </a:t>
            </a:r>
            <a:r>
              <a:rPr b="0" i="1" lang="en-US" sz="2800" spc="-1" strike="noStrike">
                <a:solidFill>
                  <a:srgbClr val="000000"/>
                </a:solidFill>
                <a:latin typeface="Calibri"/>
                <a:ea typeface="ＭＳ Ｐゴシック"/>
              </a:rPr>
              <a:t>n+1</a:t>
            </a:r>
            <a:endParaRPr b="0" lang="en-US" sz="2800" spc="-1" strike="noStrike">
              <a:latin typeface="Arial"/>
            </a:endParaRPr>
          </a:p>
          <a:p>
            <a:pPr marL="351000" indent="-337320">
              <a:lnSpc>
                <a:spcPct val="85000"/>
              </a:lnSpc>
              <a:spcBef>
                <a:spcPts val="561"/>
              </a:spcBef>
              <a:buClr>
                <a:srgbClr val="000099"/>
              </a:buClr>
              <a:buFont typeface="Wingdings" charset="2"/>
              <a:buChar char=""/>
            </a:pPr>
            <a:r>
              <a:rPr b="0" lang="en-US" sz="2800" spc="-1" strike="noStrike">
                <a:solidFill>
                  <a:srgbClr val="000000"/>
                </a:solidFill>
                <a:latin typeface="Calibri"/>
                <a:ea typeface="ＭＳ Ｐゴシック"/>
              </a:rPr>
              <a:t>timer for oldest in-flight packet</a:t>
            </a:r>
            <a:endParaRPr b="0" lang="en-US" sz="2800" spc="-1" strike="noStrike">
              <a:latin typeface="Arial"/>
            </a:endParaRPr>
          </a:p>
          <a:p>
            <a:pPr marL="351000" indent="-337320">
              <a:lnSpc>
                <a:spcPct val="85000"/>
              </a:lnSpc>
              <a:spcBef>
                <a:spcPts val="561"/>
              </a:spcBef>
              <a:buClr>
                <a:srgbClr val="000099"/>
              </a:buClr>
              <a:buFont typeface="Wingdings" charset="2"/>
              <a:buChar char=""/>
            </a:pPr>
            <a:r>
              <a:rPr b="0" i="1" lang="en-US" sz="2800" spc="-1" strike="noStrike">
                <a:solidFill>
                  <a:srgbClr val="000000"/>
                </a:solidFill>
                <a:latin typeface="Calibri"/>
                <a:ea typeface="ＭＳ Ｐゴシック"/>
              </a:rPr>
              <a:t>timeout(n):</a:t>
            </a:r>
            <a:r>
              <a:rPr b="0" lang="en-US" sz="2800" spc="-1" strike="noStrike">
                <a:solidFill>
                  <a:srgbClr val="000000"/>
                </a:solidFill>
                <a:latin typeface="Calibri"/>
                <a:ea typeface="ＭＳ Ｐゴシック"/>
              </a:rPr>
              <a:t> retransmit packet n and all higher seq # packets in window</a:t>
            </a:r>
            <a:endParaRPr b="0" lang="en-US" sz="2800" spc="-1" strike="noStrike">
              <a:latin typeface="Arial"/>
            </a:endParaRPr>
          </a:p>
          <a:p>
            <a:pPr>
              <a:lnSpc>
                <a:spcPct val="85000"/>
              </a:lnSpc>
              <a:spcBef>
                <a:spcPts val="561"/>
              </a:spcBef>
            </a:pPr>
            <a:endParaRPr b="0" lang="en-US" sz="2800" spc="-1" strike="noStrike">
              <a:latin typeface="Arial"/>
            </a:endParaRPr>
          </a:p>
        </p:txBody>
      </p:sp>
      <p:sp>
        <p:nvSpPr>
          <p:cNvPr id="4221" name="CustomShape 5"/>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EB12A898-FD17-4108-84F4-665101D577AA}" type="slidenum">
              <a:rPr b="0" lang="en-US" sz="1100" spc="-1" strike="noStrike">
                <a:solidFill>
                  <a:srgbClr val="404040"/>
                </a:solidFill>
                <a:latin typeface="Calibri"/>
                <a:ea typeface="DejaVu Sans"/>
              </a:rPr>
              <a:t>68</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799" dur="indefinite" restart="never" nodeType="tmRoot">
          <p:childTnLst>
            <p:seq>
              <p:cTn id="1800" dur="indefinite" nodeType="mainSeq">
                <p:childTnLst>
                  <p:par>
                    <p:cTn id="1801" fill="hold">
                      <p:stCondLst>
                        <p:cond delay="indefinite"/>
                      </p:stCondLst>
                      <p:childTnLst>
                        <p:par>
                          <p:cTn id="1802" fill="hold">
                            <p:stCondLst>
                              <p:cond delay="0"/>
                            </p:stCondLst>
                            <p:childTnLst>
                              <p:par>
                                <p:cTn id="1803" nodeType="clickEffect" fill="hold" presetClass="entr" presetID="9">
                                  <p:stCondLst>
                                    <p:cond delay="0"/>
                                  </p:stCondLst>
                                  <p:childTnLst>
                                    <p:set>
                                      <p:cBhvr>
                                        <p:cTn id="1804" dur="1" fill="hold">
                                          <p:stCondLst>
                                            <p:cond delay="0"/>
                                          </p:stCondLst>
                                        </p:cTn>
                                        <p:tgtEl>
                                          <p:spTgt spid="4219"/>
                                        </p:tgtEl>
                                        <p:attrNameLst>
                                          <p:attrName>style.visibility</p:attrName>
                                        </p:attrNameLst>
                                      </p:cBhvr>
                                      <p:to>
                                        <p:strVal val="visible"/>
                                      </p:to>
                                    </p:set>
                                    <p:animEffect filter="dissolve" transition="in">
                                      <p:cBhvr additive="repl">
                                        <p:cTn id="1805" dur="500"/>
                                        <p:tgtEl>
                                          <p:spTgt spid="4219"/>
                                        </p:tgtEl>
                                      </p:cBhvr>
                                    </p:animEffect>
                                  </p:childTnLst>
                                </p:cTn>
                              </p:par>
                            </p:childTnLst>
                          </p:cTn>
                        </p:par>
                      </p:childTnLst>
                    </p:cTn>
                  </p:par>
                  <p:par>
                    <p:cTn id="1806" fill="hold">
                      <p:stCondLst>
                        <p:cond delay="indefinite"/>
                      </p:stCondLst>
                      <p:childTnLst>
                        <p:par>
                          <p:cTn id="1807" fill="hold">
                            <p:stCondLst>
                              <p:cond delay="0"/>
                            </p:stCondLst>
                            <p:childTnLst>
                              <p:par>
                                <p:cTn id="1808" nodeType="clickEffect" fill="hold" presetClass="entr" presetID="9">
                                  <p:stCondLst>
                                    <p:cond delay="0"/>
                                  </p:stCondLst>
                                  <p:childTnLst>
                                    <p:set>
                                      <p:cBhvr>
                                        <p:cTn id="1809" dur="1" fill="hold">
                                          <p:stCondLst>
                                            <p:cond delay="0"/>
                                          </p:stCondLst>
                                        </p:cTn>
                                        <p:tgtEl>
                                          <p:spTgt spid="4216"/>
                                        </p:tgtEl>
                                        <p:attrNameLst>
                                          <p:attrName>style.visibility</p:attrName>
                                        </p:attrNameLst>
                                      </p:cBhvr>
                                      <p:to>
                                        <p:strVal val="visible"/>
                                      </p:to>
                                    </p:set>
                                    <p:animEffect filter="dissolve" transition="in">
                                      <p:cBhvr additive="repl">
                                        <p:cTn id="1810" dur="500"/>
                                        <p:tgtEl>
                                          <p:spTgt spid="4216"/>
                                        </p:tgtEl>
                                      </p:cBhvr>
                                    </p:animEffect>
                                  </p:childTnLst>
                                </p:cTn>
                              </p:par>
                            </p:childTnLst>
                          </p:cTn>
                        </p:par>
                      </p:childTnLst>
                    </p:cTn>
                  </p:par>
                  <p:par>
                    <p:cTn id="1811" fill="hold">
                      <p:stCondLst>
                        <p:cond delay="indefinite"/>
                      </p:stCondLst>
                      <p:childTnLst>
                        <p:par>
                          <p:cTn id="1812" fill="hold">
                            <p:stCondLst>
                              <p:cond delay="0"/>
                            </p:stCondLst>
                            <p:childTnLst>
                              <p:par>
                                <p:cTn id="1813" nodeType="clickEffect" fill="hold" presetClass="entr" presetID="9">
                                  <p:stCondLst>
                                    <p:cond delay="0"/>
                                  </p:stCondLst>
                                  <p:childTnLst>
                                    <p:set>
                                      <p:cBhvr>
                                        <p:cTn id="1814" dur="1" fill="hold">
                                          <p:stCondLst>
                                            <p:cond delay="0"/>
                                          </p:stCondLst>
                                        </p:cTn>
                                        <p:tgtEl>
                                          <p:spTgt spid="4220"/>
                                        </p:tgtEl>
                                        <p:attrNameLst>
                                          <p:attrName>style.visibility</p:attrName>
                                        </p:attrNameLst>
                                      </p:cBhvr>
                                      <p:to>
                                        <p:strVal val="visible"/>
                                      </p:to>
                                    </p:set>
                                    <p:animEffect filter="dissolve" transition="in">
                                      <p:cBhvr additive="repl">
                                        <p:cTn id="1815" dur="500"/>
                                        <p:tgtEl>
                                          <p:spTgt spid="4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2"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Go-Back-N: receiver</a:t>
            </a:r>
            <a:endParaRPr b="0" lang="en-US" sz="4800" spc="-1" strike="noStrike">
              <a:latin typeface="Arial"/>
            </a:endParaRPr>
          </a:p>
        </p:txBody>
      </p:sp>
      <p:sp>
        <p:nvSpPr>
          <p:cNvPr id="4223" name="CustomShape 2"/>
          <p:cNvSpPr/>
          <p:nvPr/>
        </p:nvSpPr>
        <p:spPr>
          <a:xfrm>
            <a:off x="803520" y="1374840"/>
            <a:ext cx="10315440" cy="2851920"/>
          </a:xfrm>
          <a:prstGeom prst="rect">
            <a:avLst/>
          </a:prstGeom>
          <a:noFill/>
          <a:ln w="0">
            <a:noFill/>
          </a:ln>
        </p:spPr>
        <p:style>
          <a:lnRef idx="0"/>
          <a:fillRef idx="0"/>
          <a:effectRef idx="0"/>
          <a:fontRef idx="minor"/>
        </p:style>
        <p:txBody>
          <a:bodyPr lIns="90000" rIns="90000" tIns="45000" bIns="45000">
            <a:normAutofit/>
          </a:bodyPr>
          <a:p>
            <a:pPr marL="289080" indent="-27540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ACK-only: always send ACK for correctly-received packet so far, with highest </a:t>
            </a:r>
            <a:r>
              <a:rPr b="0" i="1" lang="en-US" sz="2800" spc="-1" strike="noStrike">
                <a:solidFill>
                  <a:srgbClr val="cc0000"/>
                </a:solidFill>
                <a:latin typeface="Calibri"/>
                <a:ea typeface="ＭＳ Ｐゴシック"/>
              </a:rPr>
              <a:t>in-order</a:t>
            </a:r>
            <a:r>
              <a:rPr b="0" lang="en-US" sz="2800" spc="-1" strike="noStrike">
                <a:solidFill>
                  <a:srgbClr val="000000"/>
                </a:solidFill>
                <a:latin typeface="Calibri"/>
                <a:ea typeface="ＭＳ Ｐゴシック"/>
              </a:rPr>
              <a:t> seq #</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may generate duplicate ACKs</a:t>
            </a:r>
            <a:endParaRPr b="0" lang="en-US" sz="24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need only remember </a:t>
            </a:r>
            <a:r>
              <a:rPr b="0" lang="en-US" sz="2400" spc="-1" strike="noStrike">
                <a:solidFill>
                  <a:srgbClr val="0013a3"/>
                </a:solidFill>
                <a:latin typeface="Courier New"/>
                <a:ea typeface="ＭＳ Ｐゴシック"/>
              </a:rPr>
              <a:t>rcv_base</a:t>
            </a:r>
            <a:endParaRPr b="0" lang="en-US" sz="2400" spc="-1" strike="noStrike">
              <a:latin typeface="Arial"/>
            </a:endParaRPr>
          </a:p>
          <a:p>
            <a:pPr marL="352440" indent="-21960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on receipt of out-of-order packet: </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can discard (don’t buffer) or buffer: an implementation decision</a:t>
            </a:r>
            <a:endParaRPr b="0" lang="en-US" sz="2400" spc="-1" strike="noStrike">
              <a:latin typeface="Arial"/>
            </a:endParaRPr>
          </a:p>
          <a:p>
            <a:pPr lvl="1" marL="695160" indent="-22932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re-ACK pkt with highest in-order seq #</a:t>
            </a:r>
            <a:endParaRPr b="0" lang="en-US" sz="2400" spc="-1" strike="noStrike">
              <a:latin typeface="Arial"/>
            </a:endParaRPr>
          </a:p>
        </p:txBody>
      </p:sp>
      <p:grpSp>
        <p:nvGrpSpPr>
          <p:cNvPr id="4224" name="Group 3"/>
          <p:cNvGrpSpPr/>
          <p:nvPr/>
        </p:nvGrpSpPr>
        <p:grpSpPr>
          <a:xfrm>
            <a:off x="990360" y="4368960"/>
            <a:ext cx="10083960" cy="2132280"/>
            <a:chOff x="990360" y="4368960"/>
            <a:chExt cx="10083960" cy="2132280"/>
          </a:xfrm>
        </p:grpSpPr>
        <p:sp>
          <p:nvSpPr>
            <p:cNvPr id="4225" name="CustomShape 4"/>
            <p:cNvSpPr/>
            <p:nvPr/>
          </p:nvSpPr>
          <p:spPr>
            <a:xfrm>
              <a:off x="2412360" y="4878000"/>
              <a:ext cx="79560" cy="592560"/>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p:style>
        </p:sp>
        <p:sp>
          <p:nvSpPr>
            <p:cNvPr id="4226" name="CustomShape 5"/>
            <p:cNvSpPr/>
            <p:nvPr/>
          </p:nvSpPr>
          <p:spPr>
            <a:xfrm>
              <a:off x="2603520" y="4878360"/>
              <a:ext cx="79560" cy="592560"/>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p:style>
        </p:sp>
        <p:sp>
          <p:nvSpPr>
            <p:cNvPr id="4227" name="CustomShape 6"/>
            <p:cNvSpPr/>
            <p:nvPr/>
          </p:nvSpPr>
          <p:spPr>
            <a:xfrm>
              <a:off x="2777400" y="4879800"/>
              <a:ext cx="79560" cy="592560"/>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p:style>
        </p:sp>
        <p:sp>
          <p:nvSpPr>
            <p:cNvPr id="4228" name="CustomShape 7"/>
            <p:cNvSpPr/>
            <p:nvPr/>
          </p:nvSpPr>
          <p:spPr>
            <a:xfrm>
              <a:off x="2951280" y="4878360"/>
              <a:ext cx="79560" cy="592560"/>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p:style>
        </p:sp>
        <p:sp>
          <p:nvSpPr>
            <p:cNvPr id="4229" name="CustomShape 8"/>
            <p:cNvSpPr/>
            <p:nvPr/>
          </p:nvSpPr>
          <p:spPr>
            <a:xfrm>
              <a:off x="3125520" y="4879800"/>
              <a:ext cx="79560" cy="592560"/>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230" name="CustomShape 9"/>
            <p:cNvSpPr/>
            <p:nvPr/>
          </p:nvSpPr>
          <p:spPr>
            <a:xfrm>
              <a:off x="3312360" y="4876920"/>
              <a:ext cx="79560" cy="592560"/>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231" name="CustomShape 10"/>
            <p:cNvSpPr/>
            <p:nvPr/>
          </p:nvSpPr>
          <p:spPr>
            <a:xfrm>
              <a:off x="4042800" y="4876920"/>
              <a:ext cx="79560" cy="592560"/>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232" name="CustomShape 11"/>
            <p:cNvSpPr/>
            <p:nvPr/>
          </p:nvSpPr>
          <p:spPr>
            <a:xfrm>
              <a:off x="4216680" y="4877280"/>
              <a:ext cx="79560" cy="592560"/>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233" name="CustomShape 12"/>
            <p:cNvSpPr/>
            <p:nvPr/>
          </p:nvSpPr>
          <p:spPr>
            <a:xfrm>
              <a:off x="4394880" y="4877640"/>
              <a:ext cx="79560" cy="592560"/>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234" name="CustomShape 13"/>
            <p:cNvSpPr/>
            <p:nvPr/>
          </p:nvSpPr>
          <p:spPr>
            <a:xfrm>
              <a:off x="4573080" y="4876920"/>
              <a:ext cx="79560" cy="592560"/>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235" name="CustomShape 14"/>
            <p:cNvSpPr/>
            <p:nvPr/>
          </p:nvSpPr>
          <p:spPr>
            <a:xfrm>
              <a:off x="4738680" y="4882680"/>
              <a:ext cx="79560" cy="592560"/>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236" name="CustomShape 15"/>
            <p:cNvSpPr/>
            <p:nvPr/>
          </p:nvSpPr>
          <p:spPr>
            <a:xfrm>
              <a:off x="3204720" y="5878800"/>
              <a:ext cx="127692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13a3"/>
                  </a:solidFill>
                  <a:latin typeface="Courier New"/>
                  <a:ea typeface="ＭＳ Ｐゴシック"/>
                </a:rPr>
                <a:t>rcv_base</a:t>
              </a:r>
              <a:endParaRPr b="0" lang="en-US" sz="1800" spc="-1" strike="noStrike">
                <a:latin typeface="Arial"/>
              </a:endParaRPr>
            </a:p>
          </p:txBody>
        </p:sp>
        <p:sp>
          <p:nvSpPr>
            <p:cNvPr id="4237" name="CustomShape 16"/>
            <p:cNvSpPr/>
            <p:nvPr/>
          </p:nvSpPr>
          <p:spPr>
            <a:xfrm flipV="1">
              <a:off x="3340080" y="5520960"/>
              <a:ext cx="360" cy="467280"/>
            </a:xfrm>
            <a:custGeom>
              <a:avLst/>
              <a:gdLst/>
              <a:ahLst/>
              <a:rect l="l" t="t" r="r" b="b"/>
              <a:pathLst>
                <a:path w="21600" h="21600">
                  <a:moveTo>
                    <a:pt x="0" y="0"/>
                  </a:moveTo>
                  <a:lnTo>
                    <a:pt x="21600" y="21600"/>
                  </a:lnTo>
                </a:path>
              </a:pathLst>
            </a:custGeom>
            <a:noFill/>
            <a:ln w="22225">
              <a:solidFill>
                <a:srgbClr val="4472c4"/>
              </a:solidFill>
              <a:tailEnd len="med" type="triangle" w="med"/>
            </a:ln>
          </p:spPr>
          <p:style>
            <a:lnRef idx="1">
              <a:schemeClr val="accent1"/>
            </a:lnRef>
            <a:fillRef idx="0">
              <a:schemeClr val="accent1"/>
            </a:fillRef>
            <a:effectRef idx="0">
              <a:schemeClr val="accent1"/>
            </a:effectRef>
            <a:fontRef idx="minor"/>
          </p:style>
        </p:sp>
        <p:grpSp>
          <p:nvGrpSpPr>
            <p:cNvPr id="4238" name="Group 17"/>
            <p:cNvGrpSpPr/>
            <p:nvPr/>
          </p:nvGrpSpPr>
          <p:grpSpPr>
            <a:xfrm>
              <a:off x="7035120" y="4523040"/>
              <a:ext cx="4039200" cy="1978200"/>
              <a:chOff x="7035120" y="4523040"/>
              <a:chExt cx="4039200" cy="1978200"/>
            </a:xfrm>
          </p:grpSpPr>
          <p:sp>
            <p:nvSpPr>
              <p:cNvPr id="4239" name="CustomShape 18"/>
              <p:cNvSpPr/>
              <p:nvPr/>
            </p:nvSpPr>
            <p:spPr>
              <a:xfrm>
                <a:off x="7035120" y="4523040"/>
                <a:ext cx="79560" cy="592560"/>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p:style>
          </p:sp>
          <p:sp>
            <p:nvSpPr>
              <p:cNvPr id="4240" name="CustomShape 19"/>
              <p:cNvSpPr/>
              <p:nvPr/>
            </p:nvSpPr>
            <p:spPr>
              <a:xfrm>
                <a:off x="7035120" y="5908680"/>
                <a:ext cx="79560" cy="592560"/>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p:style>
          </p:sp>
          <p:sp>
            <p:nvSpPr>
              <p:cNvPr id="4241" name="CustomShape 20"/>
              <p:cNvSpPr/>
              <p:nvPr/>
            </p:nvSpPr>
            <p:spPr>
              <a:xfrm>
                <a:off x="7362360" y="4622760"/>
                <a:ext cx="20235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received and ACKed</a:t>
                </a:r>
                <a:endParaRPr b="0" lang="en-US" sz="1800" spc="-1" strike="noStrike">
                  <a:latin typeface="Arial"/>
                </a:endParaRPr>
              </a:p>
            </p:txBody>
          </p:sp>
          <p:sp>
            <p:nvSpPr>
              <p:cNvPr id="4242" name="CustomShape 21"/>
              <p:cNvSpPr/>
              <p:nvPr/>
            </p:nvSpPr>
            <p:spPr>
              <a:xfrm>
                <a:off x="7374240" y="5308560"/>
                <a:ext cx="37000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Out-of-order: received but not  ACKed</a:t>
                </a:r>
                <a:endParaRPr b="0" lang="en-US" sz="1800" spc="-1" strike="noStrike">
                  <a:latin typeface="Arial"/>
                </a:endParaRPr>
              </a:p>
            </p:txBody>
          </p:sp>
          <p:sp>
            <p:nvSpPr>
              <p:cNvPr id="4243" name="CustomShape 22"/>
              <p:cNvSpPr/>
              <p:nvPr/>
            </p:nvSpPr>
            <p:spPr>
              <a:xfrm>
                <a:off x="7336440" y="6006960"/>
                <a:ext cx="13636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Not received</a:t>
                </a:r>
                <a:endParaRPr b="0" lang="en-US" sz="1800" spc="-1" strike="noStrike">
                  <a:latin typeface="Arial"/>
                </a:endParaRPr>
              </a:p>
            </p:txBody>
          </p:sp>
        </p:grpSp>
        <p:sp>
          <p:nvSpPr>
            <p:cNvPr id="4244" name="CustomShape 23"/>
            <p:cNvSpPr/>
            <p:nvPr/>
          </p:nvSpPr>
          <p:spPr>
            <a:xfrm>
              <a:off x="990360" y="4368960"/>
              <a:ext cx="536724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Receiver view of sequence number space:</a:t>
              </a:r>
              <a:endParaRPr b="0" lang="en-US" sz="2400" spc="-1" strike="noStrike">
                <a:latin typeface="Arial"/>
              </a:endParaRPr>
            </a:p>
          </p:txBody>
        </p:sp>
        <p:sp>
          <p:nvSpPr>
            <p:cNvPr id="4245" name="CustomShape 24"/>
            <p:cNvSpPr/>
            <p:nvPr/>
          </p:nvSpPr>
          <p:spPr>
            <a:xfrm>
              <a:off x="7043760" y="5225400"/>
              <a:ext cx="79560" cy="592560"/>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246" name="CustomShape 25"/>
            <p:cNvSpPr/>
            <p:nvPr/>
          </p:nvSpPr>
          <p:spPr>
            <a:xfrm>
              <a:off x="3855960" y="4876920"/>
              <a:ext cx="79560" cy="592560"/>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247" name="CustomShape 26"/>
            <p:cNvSpPr/>
            <p:nvPr/>
          </p:nvSpPr>
          <p:spPr>
            <a:xfrm>
              <a:off x="3500280" y="4876920"/>
              <a:ext cx="79560" cy="592560"/>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248" name="CustomShape 27"/>
            <p:cNvSpPr/>
            <p:nvPr/>
          </p:nvSpPr>
          <p:spPr>
            <a:xfrm>
              <a:off x="3684600" y="4876920"/>
              <a:ext cx="79560" cy="592560"/>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249" name="CustomShape 28"/>
            <p:cNvSpPr/>
            <p:nvPr/>
          </p:nvSpPr>
          <p:spPr>
            <a:xfrm>
              <a:off x="1895040" y="5105520"/>
              <a:ext cx="42516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a:t>
              </a:r>
              <a:endParaRPr b="0" lang="en-US" sz="2800" spc="-1" strike="noStrike">
                <a:latin typeface="Arial"/>
              </a:endParaRPr>
            </a:p>
          </p:txBody>
        </p:sp>
        <p:sp>
          <p:nvSpPr>
            <p:cNvPr id="4250" name="CustomShape 29"/>
            <p:cNvSpPr/>
            <p:nvPr/>
          </p:nvSpPr>
          <p:spPr>
            <a:xfrm>
              <a:off x="4879800" y="5105520"/>
              <a:ext cx="42516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a:t>
              </a:r>
              <a:endParaRPr b="0" lang="en-US" sz="2800" spc="-1" strike="noStrike">
                <a:latin typeface="Arial"/>
              </a:endParaRPr>
            </a:p>
          </p:txBody>
        </p:sp>
      </p:grpSp>
      <p:sp>
        <p:nvSpPr>
          <p:cNvPr id="4251" name="CustomShape 30"/>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7B08C371-B3A3-487C-A2F7-A7E951184FE7}" type="slidenum">
              <a:rPr b="0" lang="en-US" sz="1100" spc="-1" strike="noStrike">
                <a:solidFill>
                  <a:srgbClr val="404040"/>
                </a:solidFill>
                <a:latin typeface="Calibri"/>
                <a:ea typeface="DejaVu Sans"/>
              </a:rPr>
              <a:t>69</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816" dur="indefinite" restart="never" nodeType="tmRoot">
          <p:childTnLst>
            <p:seq>
              <p:cTn id="1817" dur="indefinite" nodeType="mainSeq">
                <p:childTnLst>
                  <p:par>
                    <p:cTn id="1818" fill="hold">
                      <p:stCondLst>
                        <p:cond delay="indefinite"/>
                      </p:stCondLst>
                      <p:childTnLst>
                        <p:par>
                          <p:cTn id="1819" fill="hold">
                            <p:stCondLst>
                              <p:cond delay="0"/>
                            </p:stCondLst>
                            <p:childTnLst>
                              <p:par>
                                <p:cTn id="1820" nodeType="clickEffect" fill="hold" presetClass="entr" presetID="9">
                                  <p:stCondLst>
                                    <p:cond delay="0"/>
                                  </p:stCondLst>
                                  <p:childTnLst>
                                    <p:set>
                                      <p:cBhvr>
                                        <p:cTn id="1821" dur="1" fill="hold">
                                          <p:stCondLst>
                                            <p:cond delay="0"/>
                                          </p:stCondLst>
                                        </p:cTn>
                                        <p:tgtEl>
                                          <p:spTgt spid="4224"/>
                                        </p:tgtEl>
                                        <p:attrNameLst>
                                          <p:attrName>style.visibility</p:attrName>
                                        </p:attrNameLst>
                                      </p:cBhvr>
                                      <p:to>
                                        <p:strVal val="visible"/>
                                      </p:to>
                                    </p:set>
                                    <p:animEffect filter="dissolve" transition="in">
                                      <p:cBhvr additive="repl">
                                        <p:cTn id="1822" dur="500"/>
                                        <p:tgtEl>
                                          <p:spTgt spid="4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ea typeface="DejaVu Sans"/>
              </a:rPr>
              <a:t>Transport vs. network layer services and protocols</a:t>
            </a:r>
            <a:endParaRPr b="0" lang="en-US" sz="4400" spc="-1" strike="noStrike">
              <a:latin typeface="Arial"/>
            </a:endParaRPr>
          </a:p>
        </p:txBody>
      </p:sp>
      <p:sp>
        <p:nvSpPr>
          <p:cNvPr id="695" name="CustomShape 2"/>
          <p:cNvSpPr/>
          <p:nvPr/>
        </p:nvSpPr>
        <p:spPr>
          <a:xfrm>
            <a:off x="702360" y="1523880"/>
            <a:ext cx="5228280" cy="464580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buClr>
                <a:srgbClr val="0000a3"/>
              </a:buClr>
              <a:buFont typeface="Wingdings" charset="2"/>
              <a:buChar char=""/>
            </a:pPr>
            <a:r>
              <a:rPr b="0" lang="en-US" sz="3200" spc="-1" strike="noStrike">
                <a:solidFill>
                  <a:srgbClr val="000099"/>
                </a:solidFill>
                <a:latin typeface="Calibri"/>
                <a:ea typeface="DejaVu Sans"/>
              </a:rPr>
              <a:t>network layer:</a:t>
            </a:r>
            <a:r>
              <a:rPr b="0" lang="en-US" sz="3200" spc="-1" strike="noStrike">
                <a:solidFill>
                  <a:srgbClr val="000000"/>
                </a:solidFill>
                <a:latin typeface="Calibri"/>
                <a:ea typeface="DejaVu Sans"/>
              </a:rPr>
              <a:t> logical communication between </a:t>
            </a:r>
            <a:r>
              <a:rPr b="0" i="1" lang="en-US" sz="3200" spc="-1" strike="noStrike">
                <a:solidFill>
                  <a:srgbClr val="c00000"/>
                </a:solidFill>
                <a:latin typeface="Calibri"/>
                <a:ea typeface="DejaVu Sans"/>
              </a:rPr>
              <a:t>hosts</a:t>
            </a:r>
            <a:endParaRPr b="0" lang="en-US" sz="3200" spc="-1" strike="noStrike">
              <a:latin typeface="Arial"/>
            </a:endParaRPr>
          </a:p>
          <a:p>
            <a:pPr marL="352440" indent="-219600">
              <a:lnSpc>
                <a:spcPct val="90000"/>
              </a:lnSpc>
              <a:spcBef>
                <a:spcPts val="1001"/>
              </a:spcBef>
              <a:buClr>
                <a:srgbClr val="0000a3"/>
              </a:buClr>
              <a:buFont typeface="Wingdings" charset="2"/>
              <a:buChar char=""/>
            </a:pPr>
            <a:r>
              <a:rPr b="0" lang="en-US" sz="3200" spc="-1" strike="noStrike">
                <a:solidFill>
                  <a:srgbClr val="000099"/>
                </a:solidFill>
                <a:latin typeface="Calibri"/>
                <a:ea typeface="DejaVu Sans"/>
              </a:rPr>
              <a:t>transport layer</a:t>
            </a:r>
            <a:r>
              <a:rPr b="0" i="1" lang="en-US" sz="3200" spc="-1" strike="noStrike">
                <a:solidFill>
                  <a:srgbClr val="000099"/>
                </a:solidFill>
                <a:latin typeface="Calibri"/>
                <a:ea typeface="DejaVu Sans"/>
              </a:rPr>
              <a:t>:</a:t>
            </a:r>
            <a:r>
              <a:rPr b="0" lang="en-US" sz="3200" spc="-1" strike="noStrike">
                <a:solidFill>
                  <a:srgbClr val="000000"/>
                </a:solidFill>
                <a:latin typeface="Calibri"/>
                <a:ea typeface="DejaVu Sans"/>
              </a:rPr>
              <a:t> logical communication between </a:t>
            </a:r>
            <a:r>
              <a:rPr b="0" i="1" lang="en-US" sz="3200" spc="-1" strike="noStrike">
                <a:solidFill>
                  <a:srgbClr val="c00000"/>
                </a:solidFill>
                <a:latin typeface="Calibri"/>
                <a:ea typeface="DejaVu Sans"/>
              </a:rPr>
              <a:t>processes</a:t>
            </a:r>
            <a:r>
              <a:rPr b="0" lang="en-US" sz="2800" spc="-1" strike="noStrike">
                <a:solidFill>
                  <a:srgbClr val="000000"/>
                </a:solidFill>
                <a:latin typeface="Calibri"/>
                <a:ea typeface="DejaVu Sans"/>
              </a:rPr>
              <a:t> </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DejaVu Sans"/>
              </a:rPr>
              <a:t>relies on, enhances, network layer services</a:t>
            </a:r>
            <a:endParaRPr b="0" lang="en-US" sz="2800" spc="-1" strike="noStrike">
              <a:latin typeface="Arial"/>
            </a:endParaRPr>
          </a:p>
        </p:txBody>
      </p:sp>
      <p:grpSp>
        <p:nvGrpSpPr>
          <p:cNvPr id="696" name="Group 3"/>
          <p:cNvGrpSpPr/>
          <p:nvPr/>
        </p:nvGrpSpPr>
        <p:grpSpPr>
          <a:xfrm>
            <a:off x="6278760" y="1094760"/>
            <a:ext cx="5465880" cy="5074920"/>
            <a:chOff x="6278760" y="1094760"/>
            <a:chExt cx="5465880" cy="5074920"/>
          </a:xfrm>
        </p:grpSpPr>
        <p:sp>
          <p:nvSpPr>
            <p:cNvPr id="697" name="CustomShape 4"/>
            <p:cNvSpPr/>
            <p:nvPr/>
          </p:nvSpPr>
          <p:spPr>
            <a:xfrm>
              <a:off x="6387840" y="1094760"/>
              <a:ext cx="5356800" cy="495216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p:style>
        </p:sp>
        <p:sp>
          <p:nvSpPr>
            <p:cNvPr id="698" name="CustomShape 5"/>
            <p:cNvSpPr/>
            <p:nvPr/>
          </p:nvSpPr>
          <p:spPr>
            <a:xfrm>
              <a:off x="6278760" y="1639800"/>
              <a:ext cx="5228280" cy="4407120"/>
            </a:xfrm>
            <a:prstGeom prst="rect">
              <a:avLst/>
            </a:prstGeom>
            <a:noFill/>
            <a:ln w="19050">
              <a:solidFill>
                <a:srgbClr val="cc0000"/>
              </a:solidFill>
              <a:miter/>
            </a:ln>
          </p:spPr>
          <p:style>
            <a:lnRef idx="0"/>
            <a:fillRef idx="0"/>
            <a:effectRef idx="0"/>
            <a:fontRef idx="minor"/>
          </p:style>
        </p:sp>
        <p:sp>
          <p:nvSpPr>
            <p:cNvPr id="699" name="CustomShape 6"/>
            <p:cNvSpPr/>
            <p:nvPr/>
          </p:nvSpPr>
          <p:spPr>
            <a:xfrm>
              <a:off x="6966360" y="1415880"/>
              <a:ext cx="2994480" cy="43092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80000"/>
                </a:lnSpc>
                <a:spcBef>
                  <a:spcPts val="1261"/>
                </a:spcBef>
                <a:tabLst>
                  <a:tab algn="l" pos="0"/>
                </a:tabLst>
              </a:pPr>
              <a:r>
                <a:rPr b="0" i="1" lang="en-US" sz="2800" spc="-1" strike="noStrike">
                  <a:solidFill>
                    <a:srgbClr val="000099"/>
                  </a:solidFill>
                  <a:latin typeface="Calibri"/>
                  <a:ea typeface="ＭＳ Ｐゴシック"/>
                </a:rPr>
                <a:t>household analogy:</a:t>
              </a:r>
              <a:endParaRPr b="0" lang="en-US" sz="2800" spc="-1" strike="noStrike">
                <a:latin typeface="Arial"/>
              </a:endParaRPr>
            </a:p>
          </p:txBody>
        </p:sp>
        <p:sp>
          <p:nvSpPr>
            <p:cNvPr id="700" name="CustomShape 7"/>
            <p:cNvSpPr/>
            <p:nvPr/>
          </p:nvSpPr>
          <p:spPr>
            <a:xfrm>
              <a:off x="6387840" y="1922400"/>
              <a:ext cx="4914360" cy="4247280"/>
            </a:xfrm>
            <a:prstGeom prst="rect">
              <a:avLst/>
            </a:prstGeom>
            <a:noFill/>
            <a:ln w="0">
              <a:noFill/>
            </a:ln>
          </p:spPr>
          <p:style>
            <a:lnRef idx="0"/>
            <a:fillRef idx="0"/>
            <a:effectRef idx="0"/>
            <a:fontRef idx="minor"/>
          </p:style>
          <p:txBody>
            <a:bodyPr lIns="90000" rIns="90000" tIns="45000" bIns="45000">
              <a:normAutofit fontScale="85000"/>
            </a:bodyPr>
            <a:p>
              <a:pPr marL="352440" indent="-219600">
                <a:lnSpc>
                  <a:spcPct val="100000"/>
                </a:lnSpc>
                <a:spcBef>
                  <a:spcPts val="1001"/>
                </a:spcBef>
                <a:tabLst>
                  <a:tab algn="l" pos="0"/>
                </a:tabLst>
              </a:pPr>
              <a:r>
                <a:rPr b="0" i="1" lang="en-US" sz="3000" spc="-1" strike="noStrike">
                  <a:solidFill>
                    <a:srgbClr val="000000"/>
                  </a:solidFill>
                  <a:latin typeface="Calibri"/>
                  <a:ea typeface="ＭＳ Ｐゴシック"/>
                </a:rPr>
                <a:t>12 kids in Ann’s house sending letters to 12 kids in Bill’s house:</a:t>
              </a:r>
              <a:endParaRPr b="0" lang="en-US" sz="3000" spc="-1" strike="noStrike">
                <a:latin typeface="Arial"/>
              </a:endParaRPr>
            </a:p>
            <a:p>
              <a:pPr marL="352440" indent="-219600">
                <a:lnSpc>
                  <a:spcPct val="100000"/>
                </a:lnSpc>
                <a:spcBef>
                  <a:spcPts val="400"/>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hosts = houses</a:t>
              </a:r>
              <a:endParaRPr b="0" lang="en-US" sz="2800" spc="-1" strike="noStrike">
                <a:latin typeface="Arial"/>
              </a:endParaRPr>
            </a:p>
            <a:p>
              <a:pPr marL="352440" indent="-219600">
                <a:lnSpc>
                  <a:spcPct val="100000"/>
                </a:lnSpc>
                <a:spcBef>
                  <a:spcPts val="400"/>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processes = kids</a:t>
              </a:r>
              <a:endParaRPr b="0" lang="en-US" sz="2800" spc="-1" strike="noStrike">
                <a:latin typeface="Arial"/>
              </a:endParaRPr>
            </a:p>
            <a:p>
              <a:pPr marL="352440" indent="-219600">
                <a:lnSpc>
                  <a:spcPct val="100000"/>
                </a:lnSpc>
                <a:spcBef>
                  <a:spcPts val="400"/>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app messages = letters in envelopes</a:t>
              </a:r>
              <a:endParaRPr b="0" lang="en-US" sz="2800" spc="-1" strike="noStrike">
                <a:latin typeface="Arial"/>
              </a:endParaRPr>
            </a:p>
            <a:p>
              <a:pPr marL="352440" indent="-219600">
                <a:lnSpc>
                  <a:spcPct val="100000"/>
                </a:lnSpc>
                <a:spcBef>
                  <a:spcPts val="400"/>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transport protocol = Ann and Bill who demux to in-house siblings</a:t>
              </a:r>
              <a:endParaRPr b="0" lang="en-US" sz="2800" spc="-1" strike="noStrike">
                <a:latin typeface="Arial"/>
              </a:endParaRPr>
            </a:p>
            <a:p>
              <a:pPr marL="352440" indent="-219600">
                <a:lnSpc>
                  <a:spcPct val="100000"/>
                </a:lnSpc>
                <a:spcBef>
                  <a:spcPts val="400"/>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network-layer protocol = postal service</a:t>
              </a:r>
              <a:endParaRPr b="0" lang="en-US" sz="2800" spc="-1" strike="noStrike">
                <a:latin typeface="Arial"/>
              </a:endParaRPr>
            </a:p>
            <a:p>
              <a:pPr marL="352440" indent="-219600">
                <a:lnSpc>
                  <a:spcPct val="70000"/>
                </a:lnSpc>
                <a:spcBef>
                  <a:spcPts val="1001"/>
                </a:spcBef>
                <a:tabLst>
                  <a:tab algn="l" pos="0"/>
                </a:tabLst>
              </a:pPr>
              <a:endParaRPr b="0" lang="en-US" sz="2800" spc="-1" strike="noStrike">
                <a:latin typeface="Arial"/>
              </a:endParaRPr>
            </a:p>
          </p:txBody>
        </p:sp>
      </p:grpSp>
      <p:sp>
        <p:nvSpPr>
          <p:cNvPr id="701" name="CustomShape 8"/>
          <p:cNvSpPr/>
          <p:nvPr/>
        </p:nvSpPr>
        <p:spPr>
          <a:xfrm>
            <a:off x="6387840" y="4463280"/>
            <a:ext cx="5056560" cy="136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02" name="CustomShape 9"/>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ABEF2732-BB10-4390-8F5D-C4DE69FA95FD}" type="slidenum">
              <a:rPr b="0" lang="en-US" sz="1100" spc="-1" strike="noStrike">
                <a:solidFill>
                  <a:srgbClr val="404040"/>
                </a:solidFill>
                <a:latin typeface="Calibri"/>
                <a:ea typeface="DejaVu Sans"/>
              </a:rPr>
              <a:t>7</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8" dur="indefinite" restart="never" nodeType="tmRoot">
          <p:childTnLst>
            <p:seq>
              <p:cTn id="29" dur="indefinite" nodeType="mainSeq">
                <p:childTnLst>
                  <p:par>
                    <p:cTn id="30" fill="hold">
                      <p:stCondLst>
                        <p:cond delay="0"/>
                      </p:stCondLst>
                      <p:childTnLst>
                        <p:par>
                          <p:cTn id="31" fill="hold">
                            <p:stCondLst>
                              <p:cond delay="0"/>
                            </p:stCondLst>
                            <p:childTnLst>
                              <p:par>
                                <p:cTn id="32" nodeType="withEffect" fill="hold" presetClass="exit" presetID="9">
                                  <p:stCondLst>
                                    <p:cond delay="0"/>
                                  </p:stCondLst>
                                  <p:childTnLst>
                                    <p:animEffect filter="dissolve" transition="out">
                                      <p:cBhvr additive="repl">
                                        <p:cTn id="33" dur="500"/>
                                        <p:tgtEl>
                                          <p:spTgt spid="701"/>
                                        </p:tgtEl>
                                      </p:cBhvr>
                                    </p:animEffect>
                                    <p:set>
                                      <p:cBhvr>
                                        <p:cTn id="34" dur="1" fill="hold">
                                          <p:stCondLst>
                                            <p:cond delay="499"/>
                                          </p:stCondLst>
                                        </p:cTn>
                                        <p:tgtEl>
                                          <p:spTgt spid="701"/>
                                        </p:tgtEl>
                                        <p:attrNameLst>
                                          <p:attrName>style.visibility</p:attrName>
                                        </p:attrNameLst>
                                      </p:cBhvr>
                                      <p:to>
                                        <p:strVal val="hidden"/>
                                      </p:to>
                                    </p:set>
                                  </p:childTnLst>
                                </p:cTn>
                              </p:par>
                            </p:childTnLst>
                          </p:cTn>
                        </p:par>
                        <p:par>
                          <p:cTn id="35" fill="hold">
                            <p:stCondLst>
                              <p:cond delay="500"/>
                            </p:stCondLst>
                            <p:childTnLst>
                              <p:par>
                                <p:cTn id="36" nodeType="afterEffect" fill="hold" presetClass="entr" presetID="9">
                                  <p:stCondLst>
                                    <p:cond delay="0"/>
                                  </p:stCondLst>
                                  <p:childTnLst>
                                    <p:set>
                                      <p:cBhvr>
                                        <p:cTn id="37" dur="1" fill="hold">
                                          <p:stCondLst>
                                            <p:cond delay="0"/>
                                          </p:stCondLst>
                                        </p:cTn>
                                        <p:tgtEl>
                                          <p:spTgt spid="695"/>
                                        </p:tgtEl>
                                        <p:attrNameLst>
                                          <p:attrName>style.visibility</p:attrName>
                                        </p:attrNameLst>
                                      </p:cBhvr>
                                      <p:to>
                                        <p:strVal val="visible"/>
                                      </p:to>
                                    </p:set>
                                    <p:animEffect filter="dissolve" transition="in">
                                      <p:cBhvr additive="repl">
                                        <p:cTn id="38" dur="500"/>
                                        <p:tgtEl>
                                          <p:spTgt spid="6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2"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Go-Back-N in action</a:t>
            </a:r>
            <a:endParaRPr b="0" lang="en-US" sz="4800" spc="-1" strike="noStrike">
              <a:latin typeface="Arial"/>
            </a:endParaRPr>
          </a:p>
        </p:txBody>
      </p:sp>
      <p:sp>
        <p:nvSpPr>
          <p:cNvPr id="4253" name="CustomShape 2"/>
          <p:cNvSpPr/>
          <p:nvPr/>
        </p:nvSpPr>
        <p:spPr>
          <a:xfrm>
            <a:off x="4700160" y="1531800"/>
            <a:ext cx="1386720" cy="146124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1800" spc="-1" strike="noStrike">
                <a:solidFill>
                  <a:srgbClr val="000000"/>
                </a:solidFill>
                <a:latin typeface="Tahoma"/>
                <a:ea typeface="ＭＳ Ｐゴシック"/>
              </a:rPr>
              <a:t>send  pkt0</a:t>
            </a:r>
            <a:endParaRPr b="0" lang="en-US" sz="1800" spc="-1" strike="noStrike">
              <a:latin typeface="Arial"/>
            </a:endParaRPr>
          </a:p>
          <a:p>
            <a:pPr algn="r">
              <a:lnSpc>
                <a:spcPct val="100000"/>
              </a:lnSpc>
              <a:tabLst>
                <a:tab algn="l" pos="0"/>
              </a:tabLst>
            </a:pPr>
            <a:r>
              <a:rPr b="0" lang="en-US" sz="1800" spc="-1" strike="noStrike">
                <a:solidFill>
                  <a:srgbClr val="000000"/>
                </a:solidFill>
                <a:latin typeface="Tahoma"/>
                <a:ea typeface="ＭＳ Ｐゴシック"/>
              </a:rPr>
              <a:t>send  pkt1</a:t>
            </a:r>
            <a:endParaRPr b="0" lang="en-US" sz="1800" spc="-1" strike="noStrike">
              <a:latin typeface="Arial"/>
            </a:endParaRPr>
          </a:p>
          <a:p>
            <a:pPr algn="r">
              <a:lnSpc>
                <a:spcPct val="100000"/>
              </a:lnSpc>
              <a:tabLst>
                <a:tab algn="l" pos="0"/>
              </a:tabLst>
            </a:pPr>
            <a:r>
              <a:rPr b="0" lang="en-US" sz="1800" spc="-1" strike="noStrike">
                <a:solidFill>
                  <a:srgbClr val="000000"/>
                </a:solidFill>
                <a:latin typeface="Tahoma"/>
                <a:ea typeface="ＭＳ Ｐゴシック"/>
              </a:rPr>
              <a:t>send  pkt2</a:t>
            </a:r>
            <a:endParaRPr b="0" lang="en-US" sz="1800" spc="-1" strike="noStrike">
              <a:latin typeface="Arial"/>
            </a:endParaRPr>
          </a:p>
          <a:p>
            <a:pPr algn="r">
              <a:lnSpc>
                <a:spcPct val="100000"/>
              </a:lnSpc>
              <a:tabLst>
                <a:tab algn="l" pos="0"/>
              </a:tabLst>
            </a:pPr>
            <a:r>
              <a:rPr b="0" lang="en-US" sz="1800" spc="-1" strike="noStrike">
                <a:solidFill>
                  <a:srgbClr val="000000"/>
                </a:solidFill>
                <a:latin typeface="Tahoma"/>
                <a:ea typeface="ＭＳ Ｐゴシック"/>
              </a:rPr>
              <a:t>send  pkt3</a:t>
            </a:r>
            <a:endParaRPr b="0" lang="en-US" sz="1800" spc="-1" strike="noStrike">
              <a:latin typeface="Arial"/>
            </a:endParaRPr>
          </a:p>
          <a:p>
            <a:pPr algn="r">
              <a:lnSpc>
                <a:spcPct val="100000"/>
              </a:lnSpc>
              <a:tabLst>
                <a:tab algn="l" pos="0"/>
              </a:tabLst>
            </a:pPr>
            <a:r>
              <a:rPr b="0" lang="en-US" sz="1800" spc="-1" strike="noStrike">
                <a:solidFill>
                  <a:srgbClr val="000000"/>
                </a:solidFill>
                <a:latin typeface="Tahoma"/>
                <a:ea typeface="ＭＳ Ｐゴシック"/>
              </a:rPr>
              <a:t>(wait)</a:t>
            </a:r>
            <a:endParaRPr b="0" lang="en-US" sz="1800" spc="-1" strike="noStrike">
              <a:latin typeface="Arial"/>
            </a:endParaRPr>
          </a:p>
        </p:txBody>
      </p:sp>
      <p:sp>
        <p:nvSpPr>
          <p:cNvPr id="4254" name="CustomShape 3"/>
          <p:cNvSpPr/>
          <p:nvPr/>
        </p:nvSpPr>
        <p:spPr>
          <a:xfrm>
            <a:off x="5032080" y="1160640"/>
            <a:ext cx="105444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2000" spc="-1" strike="noStrike" u="sng">
                <a:solidFill>
                  <a:srgbClr val="000099"/>
                </a:solidFill>
                <a:uFillTx/>
                <a:latin typeface="Tahoma"/>
                <a:ea typeface="ＭＳ Ｐゴシック"/>
              </a:rPr>
              <a:t>sender</a:t>
            </a:r>
            <a:endParaRPr b="0" lang="en-US" sz="2000" spc="-1" strike="noStrike">
              <a:latin typeface="Arial"/>
            </a:endParaRPr>
          </a:p>
        </p:txBody>
      </p:sp>
      <p:sp>
        <p:nvSpPr>
          <p:cNvPr id="4255" name="CustomShape 4"/>
          <p:cNvSpPr/>
          <p:nvPr/>
        </p:nvSpPr>
        <p:spPr>
          <a:xfrm>
            <a:off x="8046360" y="1179360"/>
            <a:ext cx="122220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2000" spc="-1" strike="noStrike" u="sng">
                <a:solidFill>
                  <a:srgbClr val="008000"/>
                </a:solidFill>
                <a:uFillTx/>
                <a:latin typeface="Tahoma"/>
                <a:ea typeface="ＭＳ Ｐゴシック"/>
              </a:rPr>
              <a:t>receiver</a:t>
            </a:r>
            <a:endParaRPr b="0" lang="en-US" sz="2000" spc="-1" strike="noStrike">
              <a:latin typeface="Arial"/>
            </a:endParaRPr>
          </a:p>
        </p:txBody>
      </p:sp>
      <p:sp>
        <p:nvSpPr>
          <p:cNvPr id="4256" name="Line 5"/>
          <p:cNvSpPr/>
          <p:nvPr/>
        </p:nvSpPr>
        <p:spPr>
          <a:xfrm>
            <a:off x="8196120" y="1777680"/>
            <a:ext cx="11160" cy="4538880"/>
          </a:xfrm>
          <a:prstGeom prst="line">
            <a:avLst/>
          </a:prstGeom>
          <a:ln w="9525">
            <a:solidFill>
              <a:srgbClr val="000000"/>
            </a:solidFill>
            <a:round/>
          </a:ln>
        </p:spPr>
        <p:style>
          <a:lnRef idx="0"/>
          <a:fillRef idx="0"/>
          <a:effectRef idx="0"/>
          <a:fontRef idx="minor"/>
        </p:style>
      </p:sp>
      <p:sp>
        <p:nvSpPr>
          <p:cNvPr id="4257" name="CustomShape 6"/>
          <p:cNvSpPr/>
          <p:nvPr/>
        </p:nvSpPr>
        <p:spPr>
          <a:xfrm>
            <a:off x="7968960" y="1973160"/>
            <a:ext cx="2909160" cy="1461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Tahoma"/>
                <a:ea typeface="ＭＳ Ｐゴシック"/>
              </a:rPr>
              <a:t>receive pkt0, send ack0</a:t>
            </a:r>
            <a:endParaRPr b="0" lang="en-US" sz="1800" spc="-1" strike="noStrike">
              <a:latin typeface="Arial"/>
            </a:endParaRPr>
          </a:p>
          <a:p>
            <a:pPr>
              <a:lnSpc>
                <a:spcPct val="100000"/>
              </a:lnSpc>
              <a:tabLst>
                <a:tab algn="l" pos="0"/>
              </a:tabLst>
            </a:pPr>
            <a:r>
              <a:rPr b="0" lang="en-US" sz="1800" spc="-1" strike="noStrike">
                <a:solidFill>
                  <a:srgbClr val="000000"/>
                </a:solidFill>
                <a:latin typeface="Tahoma"/>
                <a:ea typeface="ＭＳ Ｐゴシック"/>
              </a:rPr>
              <a:t>receive pkt1, send ack1</a:t>
            </a:r>
            <a:endParaRPr b="0" lang="en-US" sz="1800" spc="-1" strike="noStrike">
              <a:latin typeface="Arial"/>
            </a:endParaRPr>
          </a:p>
          <a:p>
            <a:pPr>
              <a:lnSpc>
                <a:spcPct val="100000"/>
              </a:lnSpc>
              <a:tabLst>
                <a:tab algn="l" pos="0"/>
              </a:tabLst>
            </a:pPr>
            <a:r>
              <a:rPr b="0" lang="en-US" sz="1800" spc="-1" strike="noStrike">
                <a:solidFill>
                  <a:srgbClr val="000000"/>
                </a:solidFill>
                <a:latin typeface="Tahoma"/>
                <a:ea typeface="ＭＳ Ｐゴシック"/>
              </a:rPr>
              <a:t> </a:t>
            </a:r>
            <a:endParaRPr b="0" lang="en-US" sz="1800" spc="-1" strike="noStrike">
              <a:latin typeface="Arial"/>
            </a:endParaRPr>
          </a:p>
          <a:p>
            <a:pPr>
              <a:lnSpc>
                <a:spcPct val="100000"/>
              </a:lnSpc>
              <a:tabLst>
                <a:tab algn="l" pos="0"/>
              </a:tabLst>
            </a:pPr>
            <a:r>
              <a:rPr b="0" lang="en-US" sz="1800" spc="-1" strike="noStrike">
                <a:solidFill>
                  <a:srgbClr val="000000"/>
                </a:solidFill>
                <a:latin typeface="Tahoma"/>
                <a:ea typeface="ＭＳ Ｐゴシック"/>
              </a:rPr>
              <a:t>receive pkt3, discard, </a:t>
            </a:r>
            <a:endParaRPr b="0" lang="en-US" sz="1800" spc="-1" strike="noStrike">
              <a:latin typeface="Arial"/>
            </a:endParaRPr>
          </a:p>
          <a:p>
            <a:pPr>
              <a:lnSpc>
                <a:spcPct val="100000"/>
              </a:lnSpc>
              <a:tabLst>
                <a:tab algn="l" pos="0"/>
              </a:tabLst>
            </a:pPr>
            <a:r>
              <a:rPr b="0" lang="en-US" sz="1800" spc="-1" strike="noStrike">
                <a:solidFill>
                  <a:srgbClr val="000000"/>
                </a:solidFill>
                <a:latin typeface="Tahoma"/>
                <a:ea typeface="ＭＳ Ｐゴシック"/>
              </a:rPr>
              <a:t>           </a:t>
            </a:r>
            <a:r>
              <a:rPr b="0" lang="en-US" sz="1800" spc="-1" strike="noStrike">
                <a:solidFill>
                  <a:srgbClr val="000000"/>
                </a:solidFill>
                <a:latin typeface="Tahoma"/>
                <a:ea typeface="ＭＳ Ｐゴシック"/>
              </a:rPr>
              <a:t>(re)send ack1</a:t>
            </a:r>
            <a:endParaRPr b="0" lang="en-US" sz="1800" spc="-1" strike="noStrike">
              <a:latin typeface="Arial"/>
            </a:endParaRPr>
          </a:p>
        </p:txBody>
      </p:sp>
      <p:sp>
        <p:nvSpPr>
          <p:cNvPr id="4258" name="CustomShape 7"/>
          <p:cNvSpPr/>
          <p:nvPr/>
        </p:nvSpPr>
        <p:spPr>
          <a:xfrm>
            <a:off x="4704840" y="4713120"/>
            <a:ext cx="1386720" cy="1076040"/>
          </a:xfrm>
          <a:prstGeom prst="rect">
            <a:avLst/>
          </a:prstGeom>
          <a:noFill/>
          <a:ln w="0">
            <a:noFill/>
          </a:ln>
        </p:spPr>
        <p:style>
          <a:lnRef idx="0"/>
          <a:fillRef idx="0"/>
          <a:effectRef idx="0"/>
          <a:fontRef idx="minor"/>
        </p:style>
        <p:txBody>
          <a:bodyPr wrap="none" lIns="90000" rIns="90000" tIns="45000" bIns="45000">
            <a:spAutoFit/>
          </a:bodyPr>
          <a:p>
            <a:pPr algn="r">
              <a:lnSpc>
                <a:spcPct val="90000"/>
              </a:lnSpc>
              <a:tabLst>
                <a:tab algn="l" pos="0"/>
              </a:tabLst>
            </a:pPr>
            <a:r>
              <a:rPr b="0" lang="en-US" sz="1800" spc="-1" strike="noStrike">
                <a:solidFill>
                  <a:srgbClr val="000000"/>
                </a:solidFill>
                <a:latin typeface="Tahoma"/>
                <a:ea typeface="ＭＳ Ｐゴシック"/>
              </a:rPr>
              <a:t>send  pkt2</a:t>
            </a:r>
            <a:endParaRPr b="0" lang="en-US" sz="1800" spc="-1" strike="noStrike">
              <a:latin typeface="Arial"/>
            </a:endParaRPr>
          </a:p>
          <a:p>
            <a:pPr algn="r">
              <a:lnSpc>
                <a:spcPct val="90000"/>
              </a:lnSpc>
              <a:tabLst>
                <a:tab algn="l" pos="0"/>
              </a:tabLst>
            </a:pPr>
            <a:r>
              <a:rPr b="0" lang="en-US" sz="1800" spc="-1" strike="noStrike">
                <a:solidFill>
                  <a:srgbClr val="000000"/>
                </a:solidFill>
                <a:latin typeface="Tahoma"/>
                <a:ea typeface="ＭＳ Ｐゴシック"/>
              </a:rPr>
              <a:t>send  pkt3</a:t>
            </a:r>
            <a:endParaRPr b="0" lang="en-US" sz="1800" spc="-1" strike="noStrike">
              <a:latin typeface="Arial"/>
            </a:endParaRPr>
          </a:p>
          <a:p>
            <a:pPr algn="r">
              <a:lnSpc>
                <a:spcPct val="90000"/>
              </a:lnSpc>
              <a:tabLst>
                <a:tab algn="l" pos="0"/>
              </a:tabLst>
            </a:pPr>
            <a:r>
              <a:rPr b="0" lang="en-US" sz="1800" spc="-1" strike="noStrike">
                <a:solidFill>
                  <a:srgbClr val="000000"/>
                </a:solidFill>
                <a:latin typeface="Tahoma"/>
                <a:ea typeface="ＭＳ Ｐゴシック"/>
              </a:rPr>
              <a:t>send  pkt4</a:t>
            </a:r>
            <a:endParaRPr b="0" lang="en-US" sz="1800" spc="-1" strike="noStrike">
              <a:latin typeface="Arial"/>
            </a:endParaRPr>
          </a:p>
          <a:p>
            <a:pPr algn="r">
              <a:lnSpc>
                <a:spcPct val="90000"/>
              </a:lnSpc>
              <a:tabLst>
                <a:tab algn="l" pos="0"/>
              </a:tabLst>
            </a:pPr>
            <a:r>
              <a:rPr b="0" lang="en-US" sz="1800" spc="-1" strike="noStrike">
                <a:solidFill>
                  <a:srgbClr val="000000"/>
                </a:solidFill>
                <a:latin typeface="Tahoma"/>
                <a:ea typeface="ＭＳ Ｐゴシック"/>
              </a:rPr>
              <a:t>send  pkt5</a:t>
            </a:r>
            <a:endParaRPr b="0" lang="en-US" sz="1800" spc="-1" strike="noStrike">
              <a:latin typeface="Arial"/>
            </a:endParaRPr>
          </a:p>
        </p:txBody>
      </p:sp>
      <p:sp>
        <p:nvSpPr>
          <p:cNvPr id="4259" name="Line 8"/>
          <p:cNvSpPr/>
          <p:nvPr/>
        </p:nvSpPr>
        <p:spPr>
          <a:xfrm flipH="1">
            <a:off x="6067080" y="2249280"/>
            <a:ext cx="2014560" cy="1066680"/>
          </a:xfrm>
          <a:prstGeom prst="line">
            <a:avLst/>
          </a:prstGeom>
          <a:ln w="28575">
            <a:solidFill>
              <a:srgbClr val="008000"/>
            </a:solidFill>
            <a:round/>
            <a:tailEnd len="med" type="triangle" w="med"/>
          </a:ln>
        </p:spPr>
        <p:style>
          <a:lnRef idx="0"/>
          <a:fillRef idx="0"/>
          <a:effectRef idx="0"/>
          <a:fontRef idx="minor"/>
        </p:style>
      </p:sp>
      <p:grpSp>
        <p:nvGrpSpPr>
          <p:cNvPr id="4260" name="Group 9"/>
          <p:cNvGrpSpPr/>
          <p:nvPr/>
        </p:nvGrpSpPr>
        <p:grpSpPr>
          <a:xfrm>
            <a:off x="6059160" y="1725480"/>
            <a:ext cx="2122560" cy="1292040"/>
            <a:chOff x="6059160" y="1725480"/>
            <a:chExt cx="2122560" cy="1292040"/>
          </a:xfrm>
        </p:grpSpPr>
        <p:sp>
          <p:nvSpPr>
            <p:cNvPr id="4261" name="Line 10"/>
            <p:cNvSpPr/>
            <p:nvPr/>
          </p:nvSpPr>
          <p:spPr>
            <a:xfrm>
              <a:off x="6060960" y="1725480"/>
              <a:ext cx="2101680" cy="468360"/>
            </a:xfrm>
            <a:prstGeom prst="line">
              <a:avLst/>
            </a:prstGeom>
            <a:ln w="28575">
              <a:solidFill>
                <a:srgbClr val="000099"/>
              </a:solidFill>
              <a:round/>
              <a:tailEnd len="med" type="triangle" w="med"/>
            </a:ln>
          </p:spPr>
          <p:style>
            <a:lnRef idx="0"/>
            <a:fillRef idx="0"/>
            <a:effectRef idx="0"/>
            <a:fontRef idx="minor"/>
          </p:style>
        </p:sp>
        <p:sp>
          <p:nvSpPr>
            <p:cNvPr id="4262" name="Line 11"/>
            <p:cNvSpPr/>
            <p:nvPr/>
          </p:nvSpPr>
          <p:spPr>
            <a:xfrm>
              <a:off x="6059160" y="2000160"/>
              <a:ext cx="2100240" cy="468360"/>
            </a:xfrm>
            <a:prstGeom prst="line">
              <a:avLst/>
            </a:prstGeom>
            <a:ln w="28575">
              <a:solidFill>
                <a:srgbClr val="000099"/>
              </a:solidFill>
              <a:round/>
              <a:tailEnd len="med" type="triangle" w="med"/>
            </a:ln>
          </p:spPr>
          <p:style>
            <a:lnRef idx="0"/>
            <a:fillRef idx="0"/>
            <a:effectRef idx="0"/>
            <a:fontRef idx="minor"/>
          </p:style>
        </p:sp>
        <p:sp>
          <p:nvSpPr>
            <p:cNvPr id="4263" name="Line 12"/>
            <p:cNvSpPr/>
            <p:nvPr/>
          </p:nvSpPr>
          <p:spPr>
            <a:xfrm>
              <a:off x="6075360" y="2263680"/>
              <a:ext cx="876240" cy="199800"/>
            </a:xfrm>
            <a:prstGeom prst="line">
              <a:avLst/>
            </a:prstGeom>
            <a:ln w="28575">
              <a:solidFill>
                <a:srgbClr val="000099"/>
              </a:solidFill>
              <a:round/>
              <a:tailEnd len="med" type="triangle" w="med"/>
            </a:ln>
          </p:spPr>
          <p:style>
            <a:lnRef idx="0"/>
            <a:fillRef idx="0"/>
            <a:effectRef idx="0"/>
            <a:fontRef idx="minor"/>
          </p:style>
        </p:sp>
        <p:sp>
          <p:nvSpPr>
            <p:cNvPr id="4264" name="Line 13"/>
            <p:cNvSpPr/>
            <p:nvPr/>
          </p:nvSpPr>
          <p:spPr>
            <a:xfrm>
              <a:off x="6081480" y="2549520"/>
              <a:ext cx="2100240" cy="468000"/>
            </a:xfrm>
            <a:prstGeom prst="line">
              <a:avLst/>
            </a:prstGeom>
            <a:ln w="28575">
              <a:solidFill>
                <a:srgbClr val="000099"/>
              </a:solidFill>
              <a:round/>
              <a:tailEnd len="med" type="triangle" w="med"/>
            </a:ln>
          </p:spPr>
          <p:style>
            <a:lnRef idx="0"/>
            <a:fillRef idx="0"/>
            <a:effectRef idx="0"/>
            <a:fontRef idx="minor"/>
          </p:style>
        </p:sp>
        <p:sp>
          <p:nvSpPr>
            <p:cNvPr id="4265" name="CustomShape 14"/>
            <p:cNvSpPr/>
            <p:nvPr/>
          </p:nvSpPr>
          <p:spPr>
            <a:xfrm>
              <a:off x="6829920" y="2298600"/>
              <a:ext cx="35640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1" lang="en-US" sz="1800" spc="-1" strike="noStrike">
                  <a:solidFill>
                    <a:srgbClr val="ff0000"/>
                  </a:solidFill>
                  <a:latin typeface="Tahoma"/>
                  <a:ea typeface="ＭＳ Ｐゴシック"/>
                </a:rPr>
                <a:t>X</a:t>
              </a:r>
              <a:endParaRPr b="0" lang="en-US" sz="1800" spc="-1" strike="noStrike">
                <a:latin typeface="Arial"/>
              </a:endParaRPr>
            </a:p>
          </p:txBody>
        </p:sp>
        <p:sp>
          <p:nvSpPr>
            <p:cNvPr id="4266" name="CustomShape 15"/>
            <p:cNvSpPr/>
            <p:nvPr/>
          </p:nvSpPr>
          <p:spPr>
            <a:xfrm>
              <a:off x="6972480" y="2319480"/>
              <a:ext cx="5698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1600" spc="-1" strike="noStrike">
                  <a:solidFill>
                    <a:srgbClr val="ff0000"/>
                  </a:solidFill>
                  <a:latin typeface="Tahoma"/>
                  <a:ea typeface="ＭＳ Ｐゴシック"/>
                </a:rPr>
                <a:t>loss</a:t>
              </a:r>
              <a:endParaRPr b="0" lang="en-US" sz="1600" spc="-1" strike="noStrike">
                <a:latin typeface="Arial"/>
              </a:endParaRPr>
            </a:p>
          </p:txBody>
        </p:sp>
      </p:grpSp>
      <p:sp>
        <p:nvSpPr>
          <p:cNvPr id="4267" name="Line 16"/>
          <p:cNvSpPr/>
          <p:nvPr/>
        </p:nvSpPr>
        <p:spPr>
          <a:xfrm flipH="1">
            <a:off x="6064200" y="2535120"/>
            <a:ext cx="2014560" cy="1100160"/>
          </a:xfrm>
          <a:prstGeom prst="line">
            <a:avLst/>
          </a:prstGeom>
          <a:ln w="28575">
            <a:solidFill>
              <a:srgbClr val="008000"/>
            </a:solidFill>
            <a:round/>
            <a:tailEnd len="med" type="triangle" w="med"/>
          </a:ln>
        </p:spPr>
        <p:style>
          <a:lnRef idx="0"/>
          <a:fillRef idx="0"/>
          <a:effectRef idx="0"/>
          <a:fontRef idx="minor"/>
        </p:style>
      </p:sp>
      <p:sp>
        <p:nvSpPr>
          <p:cNvPr id="4268" name="Line 17"/>
          <p:cNvSpPr/>
          <p:nvPr/>
        </p:nvSpPr>
        <p:spPr>
          <a:xfrm>
            <a:off x="6067080" y="3371760"/>
            <a:ext cx="2100600" cy="468360"/>
          </a:xfrm>
          <a:prstGeom prst="line">
            <a:avLst/>
          </a:prstGeom>
          <a:ln w="28575">
            <a:solidFill>
              <a:srgbClr val="000099"/>
            </a:solidFill>
            <a:round/>
            <a:tailEnd len="med" type="triangle" w="med"/>
          </a:ln>
        </p:spPr>
        <p:style>
          <a:lnRef idx="0"/>
          <a:fillRef idx="0"/>
          <a:effectRef idx="0"/>
          <a:fontRef idx="minor"/>
        </p:style>
      </p:sp>
      <p:sp>
        <p:nvSpPr>
          <p:cNvPr id="4269" name="Line 18"/>
          <p:cNvSpPr/>
          <p:nvPr/>
        </p:nvSpPr>
        <p:spPr>
          <a:xfrm>
            <a:off x="6099120" y="3690720"/>
            <a:ext cx="2101680" cy="468360"/>
          </a:xfrm>
          <a:prstGeom prst="line">
            <a:avLst/>
          </a:prstGeom>
          <a:ln w="28575">
            <a:solidFill>
              <a:srgbClr val="000099"/>
            </a:solidFill>
            <a:round/>
            <a:tailEnd len="med" type="triangle" w="med"/>
          </a:ln>
        </p:spPr>
        <p:style>
          <a:lnRef idx="0"/>
          <a:fillRef idx="0"/>
          <a:effectRef idx="0"/>
          <a:fontRef idx="minor"/>
        </p:style>
      </p:sp>
      <p:sp>
        <p:nvSpPr>
          <p:cNvPr id="4270" name="Line 19"/>
          <p:cNvSpPr/>
          <p:nvPr/>
        </p:nvSpPr>
        <p:spPr>
          <a:xfrm flipH="1">
            <a:off x="6095880" y="3065400"/>
            <a:ext cx="2014560" cy="1100160"/>
          </a:xfrm>
          <a:prstGeom prst="line">
            <a:avLst/>
          </a:prstGeom>
          <a:ln w="28575">
            <a:solidFill>
              <a:srgbClr val="008000"/>
            </a:solidFill>
            <a:round/>
            <a:tailEnd len="med" type="triangle" w="med"/>
          </a:ln>
        </p:spPr>
        <p:style>
          <a:lnRef idx="0"/>
          <a:fillRef idx="0"/>
          <a:effectRef idx="0"/>
          <a:fontRef idx="minor"/>
        </p:style>
      </p:sp>
      <p:grpSp>
        <p:nvGrpSpPr>
          <p:cNvPr id="4271" name="Group 20"/>
          <p:cNvGrpSpPr/>
          <p:nvPr/>
        </p:nvGrpSpPr>
        <p:grpSpPr>
          <a:xfrm>
            <a:off x="4081320" y="2253960"/>
            <a:ext cx="2001960" cy="2540160"/>
            <a:chOff x="4081320" y="2253960"/>
            <a:chExt cx="2001960" cy="2540160"/>
          </a:xfrm>
        </p:grpSpPr>
        <p:pic>
          <p:nvPicPr>
            <p:cNvPr id="4272" name="Picture 34" descr="alarm_clock_ringing"/>
            <p:cNvPicPr/>
            <p:nvPr/>
          </p:nvPicPr>
          <p:blipFill>
            <a:blip r:embed="rId1"/>
            <a:stretch/>
          </p:blipFill>
          <p:spPr>
            <a:xfrm>
              <a:off x="4081320" y="4282920"/>
              <a:ext cx="434160" cy="478440"/>
            </a:xfrm>
            <a:prstGeom prst="rect">
              <a:avLst/>
            </a:prstGeom>
            <a:ln w="0">
              <a:noFill/>
            </a:ln>
          </p:spPr>
        </p:pic>
        <p:sp>
          <p:nvSpPr>
            <p:cNvPr id="4273" name="CustomShape 21"/>
            <p:cNvSpPr/>
            <p:nvPr/>
          </p:nvSpPr>
          <p:spPr>
            <a:xfrm>
              <a:off x="4353840" y="4498920"/>
              <a:ext cx="1729440" cy="295200"/>
            </a:xfrm>
            <a:prstGeom prst="rect">
              <a:avLst/>
            </a:prstGeom>
            <a:noFill/>
            <a:ln w="0">
              <a:noFill/>
            </a:ln>
          </p:spPr>
          <p:style>
            <a:lnRef idx="0"/>
            <a:fillRef idx="0"/>
            <a:effectRef idx="0"/>
            <a:fontRef idx="minor"/>
          </p:style>
          <p:txBody>
            <a:bodyPr wrap="none" lIns="90000" rIns="90000" tIns="45000" bIns="45000">
              <a:spAutoFit/>
            </a:bodyPr>
            <a:p>
              <a:pPr algn="r">
                <a:lnSpc>
                  <a:spcPct val="75000"/>
                </a:lnSpc>
                <a:tabLst>
                  <a:tab algn="l" pos="0"/>
                </a:tabLst>
              </a:pPr>
              <a:r>
                <a:rPr b="0" i="1" lang="en-US" sz="1800" spc="-1" strike="noStrike">
                  <a:solidFill>
                    <a:srgbClr val="ff0000"/>
                  </a:solidFill>
                  <a:latin typeface="Tahoma"/>
                  <a:ea typeface="ＭＳ Ｐゴシック"/>
                </a:rPr>
                <a:t>pkt 2 timeout</a:t>
              </a:r>
              <a:endParaRPr b="0" lang="en-US" sz="1800" spc="-1" strike="noStrike">
                <a:latin typeface="Arial"/>
              </a:endParaRPr>
            </a:p>
          </p:txBody>
        </p:sp>
        <p:grpSp>
          <p:nvGrpSpPr>
            <p:cNvPr id="4274" name="Group 22"/>
            <p:cNvGrpSpPr/>
            <p:nvPr/>
          </p:nvGrpSpPr>
          <p:grpSpPr>
            <a:xfrm>
              <a:off x="5956200" y="2253960"/>
              <a:ext cx="103320" cy="2462760"/>
              <a:chOff x="5956200" y="2253960"/>
              <a:chExt cx="103320" cy="2462760"/>
            </a:xfrm>
          </p:grpSpPr>
          <p:sp>
            <p:nvSpPr>
              <p:cNvPr id="4275" name="Line 23"/>
              <p:cNvSpPr/>
              <p:nvPr/>
            </p:nvSpPr>
            <p:spPr>
              <a:xfrm>
                <a:off x="6059160" y="2256480"/>
                <a:ext cx="360" cy="2459880"/>
              </a:xfrm>
              <a:prstGeom prst="line">
                <a:avLst/>
              </a:prstGeom>
              <a:ln w="28575">
                <a:solidFill>
                  <a:srgbClr val="000000"/>
                </a:solidFill>
                <a:round/>
              </a:ln>
            </p:spPr>
            <p:style>
              <a:lnRef idx="0"/>
              <a:fillRef idx="0"/>
              <a:effectRef idx="0"/>
              <a:fontRef idx="minor"/>
            </p:style>
          </p:sp>
          <p:sp>
            <p:nvSpPr>
              <p:cNvPr id="4276" name="Line 24"/>
              <p:cNvSpPr/>
              <p:nvPr/>
            </p:nvSpPr>
            <p:spPr>
              <a:xfrm flipH="1">
                <a:off x="5956200" y="2253960"/>
                <a:ext cx="100440" cy="360"/>
              </a:xfrm>
              <a:prstGeom prst="line">
                <a:avLst/>
              </a:prstGeom>
              <a:ln w="28575">
                <a:solidFill>
                  <a:srgbClr val="000000"/>
                </a:solidFill>
                <a:round/>
              </a:ln>
            </p:spPr>
            <p:style>
              <a:lnRef idx="0"/>
              <a:fillRef idx="0"/>
              <a:effectRef idx="0"/>
              <a:fontRef idx="minor"/>
            </p:style>
          </p:sp>
          <p:sp>
            <p:nvSpPr>
              <p:cNvPr id="4277" name="Line 25"/>
              <p:cNvSpPr/>
              <p:nvPr/>
            </p:nvSpPr>
            <p:spPr>
              <a:xfrm flipH="1">
                <a:off x="5956200" y="4716360"/>
                <a:ext cx="100440" cy="360"/>
              </a:xfrm>
              <a:prstGeom prst="line">
                <a:avLst/>
              </a:prstGeom>
              <a:ln w="28575">
                <a:solidFill>
                  <a:srgbClr val="000000"/>
                </a:solidFill>
                <a:round/>
              </a:ln>
            </p:spPr>
            <p:style>
              <a:lnRef idx="0"/>
              <a:fillRef idx="0"/>
              <a:effectRef idx="0"/>
              <a:fontRef idx="minor"/>
            </p:style>
          </p:sp>
        </p:grpSp>
      </p:grpSp>
      <p:grpSp>
        <p:nvGrpSpPr>
          <p:cNvPr id="4278" name="Group 26"/>
          <p:cNvGrpSpPr/>
          <p:nvPr/>
        </p:nvGrpSpPr>
        <p:grpSpPr>
          <a:xfrm>
            <a:off x="6060960" y="4884480"/>
            <a:ext cx="2114640" cy="1179720"/>
            <a:chOff x="6060960" y="4884480"/>
            <a:chExt cx="2114640" cy="1179720"/>
          </a:xfrm>
        </p:grpSpPr>
        <p:sp>
          <p:nvSpPr>
            <p:cNvPr id="4279" name="Line 27"/>
            <p:cNvSpPr/>
            <p:nvPr/>
          </p:nvSpPr>
          <p:spPr>
            <a:xfrm>
              <a:off x="6075360" y="4884480"/>
              <a:ext cx="2100240" cy="468360"/>
            </a:xfrm>
            <a:prstGeom prst="line">
              <a:avLst/>
            </a:prstGeom>
            <a:ln w="28575">
              <a:solidFill>
                <a:srgbClr val="000099"/>
              </a:solidFill>
              <a:round/>
              <a:tailEnd len="med" type="triangle" w="med"/>
            </a:ln>
          </p:spPr>
          <p:style>
            <a:lnRef idx="0"/>
            <a:fillRef idx="0"/>
            <a:effectRef idx="0"/>
            <a:fontRef idx="minor"/>
          </p:style>
        </p:sp>
        <p:sp>
          <p:nvSpPr>
            <p:cNvPr id="4280" name="Line 28"/>
            <p:cNvSpPr/>
            <p:nvPr/>
          </p:nvSpPr>
          <p:spPr>
            <a:xfrm>
              <a:off x="6067080" y="5128920"/>
              <a:ext cx="2102040" cy="468360"/>
            </a:xfrm>
            <a:prstGeom prst="line">
              <a:avLst/>
            </a:prstGeom>
            <a:ln w="28575">
              <a:solidFill>
                <a:srgbClr val="000099"/>
              </a:solidFill>
              <a:round/>
              <a:tailEnd len="med" type="triangle" w="med"/>
            </a:ln>
          </p:spPr>
          <p:style>
            <a:lnRef idx="0"/>
            <a:fillRef idx="0"/>
            <a:effectRef idx="0"/>
            <a:fontRef idx="minor"/>
          </p:style>
        </p:sp>
        <p:sp>
          <p:nvSpPr>
            <p:cNvPr id="4281" name="Line 29"/>
            <p:cNvSpPr/>
            <p:nvPr/>
          </p:nvSpPr>
          <p:spPr>
            <a:xfrm>
              <a:off x="6060960" y="5362560"/>
              <a:ext cx="2101680" cy="468000"/>
            </a:xfrm>
            <a:prstGeom prst="line">
              <a:avLst/>
            </a:prstGeom>
            <a:ln w="28575">
              <a:solidFill>
                <a:srgbClr val="000099"/>
              </a:solidFill>
              <a:round/>
              <a:tailEnd len="med" type="triangle" w="med"/>
            </a:ln>
          </p:spPr>
          <p:style>
            <a:lnRef idx="0"/>
            <a:fillRef idx="0"/>
            <a:effectRef idx="0"/>
            <a:fontRef idx="minor"/>
          </p:style>
        </p:sp>
        <p:sp>
          <p:nvSpPr>
            <p:cNvPr id="4282" name="Line 30"/>
            <p:cNvSpPr/>
            <p:nvPr/>
          </p:nvSpPr>
          <p:spPr>
            <a:xfrm>
              <a:off x="6064200" y="5595840"/>
              <a:ext cx="2100240" cy="468360"/>
            </a:xfrm>
            <a:prstGeom prst="line">
              <a:avLst/>
            </a:prstGeom>
            <a:ln w="28575">
              <a:solidFill>
                <a:srgbClr val="000099"/>
              </a:solidFill>
              <a:round/>
              <a:tailEnd len="med" type="triangle" w="med"/>
            </a:ln>
          </p:spPr>
          <p:style>
            <a:lnRef idx="0"/>
            <a:fillRef idx="0"/>
            <a:effectRef idx="0"/>
            <a:fontRef idx="minor"/>
          </p:style>
        </p:sp>
      </p:grpSp>
      <p:sp>
        <p:nvSpPr>
          <p:cNvPr id="4283" name="CustomShape 31"/>
          <p:cNvSpPr/>
          <p:nvPr/>
        </p:nvSpPr>
        <p:spPr>
          <a:xfrm>
            <a:off x="7983000" y="3497400"/>
            <a:ext cx="271872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Tahoma"/>
                <a:ea typeface="ＭＳ Ｐゴシック"/>
              </a:rPr>
              <a:t>receive pkt4, discard, </a:t>
            </a:r>
            <a:endParaRPr b="0" lang="en-US" sz="1800" spc="-1" strike="noStrike">
              <a:latin typeface="Arial"/>
            </a:endParaRPr>
          </a:p>
          <a:p>
            <a:pPr>
              <a:lnSpc>
                <a:spcPct val="100000"/>
              </a:lnSpc>
              <a:tabLst>
                <a:tab algn="l" pos="0"/>
              </a:tabLst>
            </a:pPr>
            <a:r>
              <a:rPr b="0" lang="en-US" sz="1800" spc="-1" strike="noStrike">
                <a:solidFill>
                  <a:srgbClr val="000000"/>
                </a:solidFill>
                <a:latin typeface="Tahoma"/>
                <a:ea typeface="ＭＳ Ｐゴシック"/>
              </a:rPr>
              <a:t>           </a:t>
            </a:r>
            <a:r>
              <a:rPr b="0" lang="en-US" sz="1800" spc="-1" strike="noStrike">
                <a:solidFill>
                  <a:srgbClr val="000000"/>
                </a:solidFill>
                <a:latin typeface="Tahoma"/>
                <a:ea typeface="ＭＳ Ｐゴシック"/>
              </a:rPr>
              <a:t>(re)send ack1</a:t>
            </a:r>
            <a:endParaRPr b="0" lang="en-US" sz="1800" spc="-1" strike="noStrike">
              <a:latin typeface="Arial"/>
            </a:endParaRPr>
          </a:p>
        </p:txBody>
      </p:sp>
      <p:sp>
        <p:nvSpPr>
          <p:cNvPr id="4284" name="CustomShape 32"/>
          <p:cNvSpPr/>
          <p:nvPr/>
        </p:nvSpPr>
        <p:spPr>
          <a:xfrm>
            <a:off x="8002080" y="4017960"/>
            <a:ext cx="271872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Tahoma"/>
                <a:ea typeface="ＭＳ Ｐゴシック"/>
              </a:rPr>
              <a:t>receive pkt5, discard, </a:t>
            </a:r>
            <a:endParaRPr b="0" lang="en-US" sz="1800" spc="-1" strike="noStrike">
              <a:latin typeface="Arial"/>
            </a:endParaRPr>
          </a:p>
          <a:p>
            <a:pPr>
              <a:lnSpc>
                <a:spcPct val="100000"/>
              </a:lnSpc>
              <a:tabLst>
                <a:tab algn="l" pos="0"/>
              </a:tabLst>
            </a:pPr>
            <a:r>
              <a:rPr b="0" lang="en-US" sz="1800" spc="-1" strike="noStrike">
                <a:solidFill>
                  <a:srgbClr val="000000"/>
                </a:solidFill>
                <a:latin typeface="Tahoma"/>
                <a:ea typeface="ＭＳ Ｐゴシック"/>
              </a:rPr>
              <a:t>           </a:t>
            </a:r>
            <a:r>
              <a:rPr b="0" lang="en-US" sz="1800" spc="-1" strike="noStrike">
                <a:solidFill>
                  <a:srgbClr val="000000"/>
                </a:solidFill>
                <a:latin typeface="Tahoma"/>
                <a:ea typeface="ＭＳ Ｐゴシック"/>
              </a:rPr>
              <a:t>(re)send ack1</a:t>
            </a:r>
            <a:endParaRPr b="0" lang="en-US" sz="1800" spc="-1" strike="noStrike">
              <a:latin typeface="Arial"/>
            </a:endParaRPr>
          </a:p>
        </p:txBody>
      </p:sp>
      <p:sp>
        <p:nvSpPr>
          <p:cNvPr id="4285" name="CustomShape 33"/>
          <p:cNvSpPr/>
          <p:nvPr/>
        </p:nvSpPr>
        <p:spPr>
          <a:xfrm>
            <a:off x="7971840" y="5172120"/>
            <a:ext cx="3354120" cy="107604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800" spc="-1" strike="noStrike">
                <a:solidFill>
                  <a:srgbClr val="000000"/>
                </a:solidFill>
                <a:latin typeface="Tahoma"/>
                <a:ea typeface="ＭＳ Ｐゴシック"/>
              </a:rPr>
              <a:t>rcv pkt2, deliver, send ack2</a:t>
            </a:r>
            <a:endParaRPr b="0" lang="en-US" sz="1800" spc="-1" strike="noStrike">
              <a:latin typeface="Arial"/>
            </a:endParaRPr>
          </a:p>
          <a:p>
            <a:pPr>
              <a:lnSpc>
                <a:spcPct val="90000"/>
              </a:lnSpc>
              <a:tabLst>
                <a:tab algn="l" pos="0"/>
              </a:tabLst>
            </a:pPr>
            <a:r>
              <a:rPr b="0" lang="en-US" sz="1800" spc="-1" strike="noStrike">
                <a:solidFill>
                  <a:srgbClr val="000000"/>
                </a:solidFill>
                <a:latin typeface="Tahoma"/>
                <a:ea typeface="ＭＳ Ｐゴシック"/>
              </a:rPr>
              <a:t>rcv pkt3, deliver, send ack3</a:t>
            </a:r>
            <a:endParaRPr b="0" lang="en-US" sz="1800" spc="-1" strike="noStrike">
              <a:latin typeface="Arial"/>
            </a:endParaRPr>
          </a:p>
          <a:p>
            <a:pPr>
              <a:lnSpc>
                <a:spcPct val="90000"/>
              </a:lnSpc>
              <a:tabLst>
                <a:tab algn="l" pos="0"/>
              </a:tabLst>
            </a:pPr>
            <a:r>
              <a:rPr b="0" lang="en-US" sz="1800" spc="-1" strike="noStrike">
                <a:solidFill>
                  <a:srgbClr val="000000"/>
                </a:solidFill>
                <a:latin typeface="Tahoma"/>
                <a:ea typeface="ＭＳ Ｐゴシック"/>
              </a:rPr>
              <a:t>rcv pkt4, deliver, send ack4</a:t>
            </a:r>
            <a:endParaRPr b="0" lang="en-US" sz="1800" spc="-1" strike="noStrike">
              <a:latin typeface="Arial"/>
            </a:endParaRPr>
          </a:p>
          <a:p>
            <a:pPr>
              <a:lnSpc>
                <a:spcPct val="90000"/>
              </a:lnSpc>
              <a:tabLst>
                <a:tab algn="l" pos="0"/>
              </a:tabLst>
            </a:pPr>
            <a:r>
              <a:rPr b="0" lang="en-US" sz="1800" spc="-1" strike="noStrike">
                <a:solidFill>
                  <a:srgbClr val="000000"/>
                </a:solidFill>
                <a:latin typeface="Tahoma"/>
                <a:ea typeface="ＭＳ Ｐゴシック"/>
              </a:rPr>
              <a:t>rcv pkt5, deliver, send ack5</a:t>
            </a:r>
            <a:endParaRPr b="0" lang="en-US" sz="1800" spc="-1" strike="noStrike">
              <a:latin typeface="Arial"/>
            </a:endParaRPr>
          </a:p>
        </p:txBody>
      </p:sp>
      <p:sp>
        <p:nvSpPr>
          <p:cNvPr id="4286" name="CustomShape 34"/>
          <p:cNvSpPr/>
          <p:nvPr/>
        </p:nvSpPr>
        <p:spPr>
          <a:xfrm>
            <a:off x="4101120" y="4000680"/>
            <a:ext cx="204516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ignore duplicate ACK</a:t>
            </a:r>
            <a:endParaRPr b="0" lang="en-US" sz="1400" spc="-1" strike="noStrike">
              <a:latin typeface="Arial"/>
            </a:endParaRPr>
          </a:p>
        </p:txBody>
      </p:sp>
      <p:sp>
        <p:nvSpPr>
          <p:cNvPr id="4287" name="CustomShape 35"/>
          <p:cNvSpPr/>
          <p:nvPr/>
        </p:nvSpPr>
        <p:spPr>
          <a:xfrm>
            <a:off x="2161800" y="1224000"/>
            <a:ext cx="23788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1600" spc="-1" strike="noStrike" u="sng">
                <a:solidFill>
                  <a:srgbClr val="000099"/>
                </a:solidFill>
                <a:uFillTx/>
                <a:latin typeface="Tahoma"/>
                <a:ea typeface="ＭＳ Ｐゴシック"/>
              </a:rPr>
              <a:t>sender window (N=4)</a:t>
            </a:r>
            <a:endParaRPr b="0" lang="en-US" sz="1600" spc="-1" strike="noStrike">
              <a:latin typeface="Arial"/>
            </a:endParaRPr>
          </a:p>
        </p:txBody>
      </p:sp>
      <p:grpSp>
        <p:nvGrpSpPr>
          <p:cNvPr id="4288" name="Group 36"/>
          <p:cNvGrpSpPr/>
          <p:nvPr/>
        </p:nvGrpSpPr>
        <p:grpSpPr>
          <a:xfrm>
            <a:off x="2312280" y="1569960"/>
            <a:ext cx="1531440" cy="1149120"/>
            <a:chOff x="2312280" y="1569960"/>
            <a:chExt cx="1531440" cy="1149120"/>
          </a:xfrm>
        </p:grpSpPr>
        <p:grpSp>
          <p:nvGrpSpPr>
            <p:cNvPr id="4289" name="Group 37"/>
            <p:cNvGrpSpPr/>
            <p:nvPr/>
          </p:nvGrpSpPr>
          <p:grpSpPr>
            <a:xfrm>
              <a:off x="2315520" y="1569960"/>
              <a:ext cx="1523520" cy="302760"/>
              <a:chOff x="2315520" y="1569960"/>
              <a:chExt cx="1523520" cy="302760"/>
            </a:xfrm>
          </p:grpSpPr>
          <p:sp>
            <p:nvSpPr>
              <p:cNvPr id="4290" name="CustomShape 38"/>
              <p:cNvSpPr/>
              <p:nvPr/>
            </p:nvSpPr>
            <p:spPr>
              <a:xfrm>
                <a:off x="2379600" y="1604880"/>
                <a:ext cx="626040" cy="226080"/>
              </a:xfrm>
              <a:prstGeom prst="rect">
                <a:avLst/>
              </a:prstGeom>
              <a:solidFill>
                <a:srgbClr val="000099"/>
              </a:solidFill>
              <a:ln w="0">
                <a:noFill/>
              </a:ln>
            </p:spPr>
            <p:style>
              <a:lnRef idx="0"/>
              <a:fillRef idx="0"/>
              <a:effectRef idx="0"/>
              <a:fontRef idx="minor"/>
            </p:style>
          </p:sp>
          <p:sp>
            <p:nvSpPr>
              <p:cNvPr id="4291" name="CustomShape 39"/>
              <p:cNvSpPr/>
              <p:nvPr/>
            </p:nvSpPr>
            <p:spPr>
              <a:xfrm>
                <a:off x="2315520" y="1569960"/>
                <a:ext cx="15235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ffffff"/>
                    </a:solidFill>
                    <a:latin typeface="Arial"/>
                    <a:ea typeface="ＭＳ Ｐゴシック"/>
                  </a:rPr>
                  <a:t>0 1 2 3 </a:t>
                </a:r>
                <a:r>
                  <a:rPr b="0" lang="en-US" sz="1400" spc="-1" strike="noStrike">
                    <a:solidFill>
                      <a:srgbClr val="000000"/>
                    </a:solidFill>
                    <a:latin typeface="Arial"/>
                    <a:ea typeface="ＭＳ Ｐゴシック"/>
                  </a:rPr>
                  <a:t>4 5 6 7 8 </a:t>
                </a:r>
                <a:endParaRPr b="0" lang="en-US" sz="1400" spc="-1" strike="noStrike">
                  <a:latin typeface="Arial"/>
                </a:endParaRPr>
              </a:p>
            </p:txBody>
          </p:sp>
        </p:grpSp>
        <p:grpSp>
          <p:nvGrpSpPr>
            <p:cNvPr id="4292" name="Group 40"/>
            <p:cNvGrpSpPr/>
            <p:nvPr/>
          </p:nvGrpSpPr>
          <p:grpSpPr>
            <a:xfrm>
              <a:off x="2312280" y="1855800"/>
              <a:ext cx="1523520" cy="302760"/>
              <a:chOff x="2312280" y="1855800"/>
              <a:chExt cx="1523520" cy="302760"/>
            </a:xfrm>
          </p:grpSpPr>
          <p:sp>
            <p:nvSpPr>
              <p:cNvPr id="4293" name="CustomShape 41"/>
              <p:cNvSpPr/>
              <p:nvPr/>
            </p:nvSpPr>
            <p:spPr>
              <a:xfrm>
                <a:off x="2376360" y="1890720"/>
                <a:ext cx="626040" cy="226080"/>
              </a:xfrm>
              <a:prstGeom prst="rect">
                <a:avLst/>
              </a:prstGeom>
              <a:solidFill>
                <a:srgbClr val="000099"/>
              </a:solidFill>
              <a:ln w="0">
                <a:noFill/>
              </a:ln>
            </p:spPr>
            <p:style>
              <a:lnRef idx="0"/>
              <a:fillRef idx="0"/>
              <a:effectRef idx="0"/>
              <a:fontRef idx="minor"/>
            </p:style>
          </p:sp>
          <p:sp>
            <p:nvSpPr>
              <p:cNvPr id="4294" name="CustomShape 42"/>
              <p:cNvSpPr/>
              <p:nvPr/>
            </p:nvSpPr>
            <p:spPr>
              <a:xfrm>
                <a:off x="2312280" y="1855800"/>
                <a:ext cx="15235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ffffff"/>
                    </a:solidFill>
                    <a:latin typeface="Arial"/>
                    <a:ea typeface="ＭＳ Ｐゴシック"/>
                  </a:rPr>
                  <a:t>0 1 2 3 </a:t>
                </a:r>
                <a:r>
                  <a:rPr b="0" lang="en-US" sz="1400" spc="-1" strike="noStrike">
                    <a:solidFill>
                      <a:srgbClr val="000000"/>
                    </a:solidFill>
                    <a:latin typeface="Arial"/>
                    <a:ea typeface="ＭＳ Ｐゴシック"/>
                  </a:rPr>
                  <a:t>4 5 6 7 8 </a:t>
                </a:r>
                <a:endParaRPr b="0" lang="en-US" sz="1400" spc="-1" strike="noStrike">
                  <a:latin typeface="Arial"/>
                </a:endParaRPr>
              </a:p>
            </p:txBody>
          </p:sp>
        </p:grpSp>
        <p:grpSp>
          <p:nvGrpSpPr>
            <p:cNvPr id="4295" name="Group 43"/>
            <p:cNvGrpSpPr/>
            <p:nvPr/>
          </p:nvGrpSpPr>
          <p:grpSpPr>
            <a:xfrm>
              <a:off x="2320200" y="2141640"/>
              <a:ext cx="1523520" cy="302760"/>
              <a:chOff x="2320200" y="2141640"/>
              <a:chExt cx="1523520" cy="302760"/>
            </a:xfrm>
          </p:grpSpPr>
          <p:sp>
            <p:nvSpPr>
              <p:cNvPr id="4296" name="CustomShape 44"/>
              <p:cNvSpPr/>
              <p:nvPr/>
            </p:nvSpPr>
            <p:spPr>
              <a:xfrm>
                <a:off x="2384280" y="2176560"/>
                <a:ext cx="626040" cy="226080"/>
              </a:xfrm>
              <a:prstGeom prst="rect">
                <a:avLst/>
              </a:prstGeom>
              <a:solidFill>
                <a:srgbClr val="000099"/>
              </a:solidFill>
              <a:ln w="0">
                <a:noFill/>
              </a:ln>
            </p:spPr>
            <p:style>
              <a:lnRef idx="0"/>
              <a:fillRef idx="0"/>
              <a:effectRef idx="0"/>
              <a:fontRef idx="minor"/>
            </p:style>
          </p:sp>
          <p:sp>
            <p:nvSpPr>
              <p:cNvPr id="4297" name="CustomShape 45"/>
              <p:cNvSpPr/>
              <p:nvPr/>
            </p:nvSpPr>
            <p:spPr>
              <a:xfrm>
                <a:off x="2320200" y="2141640"/>
                <a:ext cx="15235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ffffff"/>
                    </a:solidFill>
                    <a:latin typeface="Arial"/>
                    <a:ea typeface="ＭＳ Ｐゴシック"/>
                  </a:rPr>
                  <a:t>0 1 2 3 </a:t>
                </a:r>
                <a:r>
                  <a:rPr b="0" lang="en-US" sz="1400" spc="-1" strike="noStrike">
                    <a:solidFill>
                      <a:srgbClr val="000000"/>
                    </a:solidFill>
                    <a:latin typeface="Arial"/>
                    <a:ea typeface="ＭＳ Ｐゴシック"/>
                  </a:rPr>
                  <a:t>4 5 6 7 8 </a:t>
                </a:r>
                <a:endParaRPr b="0" lang="en-US" sz="1400" spc="-1" strike="noStrike">
                  <a:latin typeface="Arial"/>
                </a:endParaRPr>
              </a:p>
            </p:txBody>
          </p:sp>
        </p:grpSp>
        <p:grpSp>
          <p:nvGrpSpPr>
            <p:cNvPr id="4298" name="Group 46"/>
            <p:cNvGrpSpPr/>
            <p:nvPr/>
          </p:nvGrpSpPr>
          <p:grpSpPr>
            <a:xfrm>
              <a:off x="2316960" y="2416320"/>
              <a:ext cx="1523520" cy="302760"/>
              <a:chOff x="2316960" y="2416320"/>
              <a:chExt cx="1523520" cy="302760"/>
            </a:xfrm>
          </p:grpSpPr>
          <p:sp>
            <p:nvSpPr>
              <p:cNvPr id="4299" name="CustomShape 47"/>
              <p:cNvSpPr/>
              <p:nvPr/>
            </p:nvSpPr>
            <p:spPr>
              <a:xfrm>
                <a:off x="2381400" y="2451240"/>
                <a:ext cx="626040" cy="226080"/>
              </a:xfrm>
              <a:prstGeom prst="rect">
                <a:avLst/>
              </a:prstGeom>
              <a:solidFill>
                <a:srgbClr val="000099"/>
              </a:solidFill>
              <a:ln w="0">
                <a:noFill/>
              </a:ln>
            </p:spPr>
            <p:style>
              <a:lnRef idx="0"/>
              <a:fillRef idx="0"/>
              <a:effectRef idx="0"/>
              <a:fontRef idx="minor"/>
            </p:style>
          </p:sp>
          <p:sp>
            <p:nvSpPr>
              <p:cNvPr id="4300" name="CustomShape 48"/>
              <p:cNvSpPr/>
              <p:nvPr/>
            </p:nvSpPr>
            <p:spPr>
              <a:xfrm>
                <a:off x="2316960" y="2416320"/>
                <a:ext cx="15235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ffffff"/>
                    </a:solidFill>
                    <a:latin typeface="Arial"/>
                    <a:ea typeface="ＭＳ Ｐゴシック"/>
                  </a:rPr>
                  <a:t>0 1 2 3 </a:t>
                </a:r>
                <a:r>
                  <a:rPr b="0" lang="en-US" sz="1400" spc="-1" strike="noStrike">
                    <a:solidFill>
                      <a:srgbClr val="000000"/>
                    </a:solidFill>
                    <a:latin typeface="Arial"/>
                    <a:ea typeface="ＭＳ Ｐゴシック"/>
                  </a:rPr>
                  <a:t>4 5 6 7 8 </a:t>
                </a:r>
                <a:endParaRPr b="0" lang="en-US" sz="1400" spc="-1" strike="noStrike">
                  <a:latin typeface="Arial"/>
                </a:endParaRPr>
              </a:p>
            </p:txBody>
          </p:sp>
        </p:grpSp>
      </p:grpSp>
      <p:grpSp>
        <p:nvGrpSpPr>
          <p:cNvPr id="4301" name="Group 49"/>
          <p:cNvGrpSpPr/>
          <p:nvPr/>
        </p:nvGrpSpPr>
        <p:grpSpPr>
          <a:xfrm>
            <a:off x="2313720" y="3135240"/>
            <a:ext cx="3752640" cy="638280"/>
            <a:chOff x="2313720" y="3135240"/>
            <a:chExt cx="3752640" cy="638280"/>
          </a:xfrm>
        </p:grpSpPr>
        <p:sp>
          <p:nvSpPr>
            <p:cNvPr id="4302" name="CustomShape 50"/>
            <p:cNvSpPr/>
            <p:nvPr/>
          </p:nvSpPr>
          <p:spPr>
            <a:xfrm>
              <a:off x="2533680" y="3220920"/>
              <a:ext cx="626040" cy="226080"/>
            </a:xfrm>
            <a:prstGeom prst="rect">
              <a:avLst/>
            </a:prstGeom>
            <a:solidFill>
              <a:srgbClr val="000099"/>
            </a:solidFill>
            <a:ln w="0">
              <a:noFill/>
            </a:ln>
          </p:spPr>
          <p:style>
            <a:lnRef idx="0"/>
            <a:fillRef idx="0"/>
            <a:effectRef idx="0"/>
            <a:fontRef idx="minor"/>
          </p:style>
        </p:sp>
        <p:grpSp>
          <p:nvGrpSpPr>
            <p:cNvPr id="4303" name="Group 51"/>
            <p:cNvGrpSpPr/>
            <p:nvPr/>
          </p:nvGrpSpPr>
          <p:grpSpPr>
            <a:xfrm>
              <a:off x="2313720" y="3135240"/>
              <a:ext cx="3752640" cy="638280"/>
              <a:chOff x="2313720" y="3135240"/>
              <a:chExt cx="3752640" cy="638280"/>
            </a:xfrm>
          </p:grpSpPr>
          <p:sp>
            <p:nvSpPr>
              <p:cNvPr id="4304" name="CustomShape 52"/>
              <p:cNvSpPr/>
              <p:nvPr/>
            </p:nvSpPr>
            <p:spPr>
              <a:xfrm>
                <a:off x="3894840" y="3135240"/>
                <a:ext cx="2171520" cy="63828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800" spc="-1" strike="noStrike">
                    <a:solidFill>
                      <a:srgbClr val="000000"/>
                    </a:solidFill>
                    <a:latin typeface="Tahoma"/>
                    <a:ea typeface="ＭＳ Ｐゴシック"/>
                  </a:rPr>
                  <a:t>rcv ack0, send pkt4</a:t>
                </a:r>
                <a:endParaRPr b="0" lang="en-US" sz="1800" spc="-1" strike="noStrike">
                  <a:latin typeface="Arial"/>
                </a:endParaRPr>
              </a:p>
            </p:txBody>
          </p:sp>
          <p:sp>
            <p:nvSpPr>
              <p:cNvPr id="4305" name="CustomShape 53"/>
              <p:cNvSpPr/>
              <p:nvPr/>
            </p:nvSpPr>
            <p:spPr>
              <a:xfrm>
                <a:off x="2313720" y="3186000"/>
                <a:ext cx="152388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0 </a:t>
                </a:r>
                <a:r>
                  <a:rPr b="0" lang="en-US" sz="1400" spc="-1" strike="noStrike">
                    <a:solidFill>
                      <a:srgbClr val="ffffff"/>
                    </a:solidFill>
                    <a:latin typeface="Arial"/>
                    <a:ea typeface="ＭＳ Ｐゴシック"/>
                  </a:rPr>
                  <a:t>1 2 3 4</a:t>
                </a:r>
                <a:r>
                  <a:rPr b="0" lang="en-US" sz="1400" spc="-1" strike="noStrike">
                    <a:solidFill>
                      <a:srgbClr val="000000"/>
                    </a:solidFill>
                    <a:latin typeface="Arial"/>
                    <a:ea typeface="ＭＳ Ｐゴシック"/>
                  </a:rPr>
                  <a:t> 5 6 7 8 </a:t>
                </a:r>
                <a:endParaRPr b="0" lang="en-US" sz="1400" spc="-1" strike="noStrike">
                  <a:latin typeface="Arial"/>
                </a:endParaRPr>
              </a:p>
            </p:txBody>
          </p:sp>
        </p:grpSp>
      </p:grpSp>
      <p:grpSp>
        <p:nvGrpSpPr>
          <p:cNvPr id="4306" name="Group 54"/>
          <p:cNvGrpSpPr/>
          <p:nvPr/>
        </p:nvGrpSpPr>
        <p:grpSpPr>
          <a:xfrm>
            <a:off x="2299680" y="4754520"/>
            <a:ext cx="1531440" cy="1049040"/>
            <a:chOff x="2299680" y="4754520"/>
            <a:chExt cx="1531440" cy="1049040"/>
          </a:xfrm>
        </p:grpSpPr>
        <p:grpSp>
          <p:nvGrpSpPr>
            <p:cNvPr id="4307" name="Group 55"/>
            <p:cNvGrpSpPr/>
            <p:nvPr/>
          </p:nvGrpSpPr>
          <p:grpSpPr>
            <a:xfrm>
              <a:off x="2299680" y="4754520"/>
              <a:ext cx="1523520" cy="302760"/>
              <a:chOff x="2299680" y="4754520"/>
              <a:chExt cx="1523520" cy="302760"/>
            </a:xfrm>
          </p:grpSpPr>
          <p:sp>
            <p:nvSpPr>
              <p:cNvPr id="4308" name="CustomShape 56"/>
              <p:cNvSpPr/>
              <p:nvPr/>
            </p:nvSpPr>
            <p:spPr>
              <a:xfrm>
                <a:off x="2664000" y="4789440"/>
                <a:ext cx="626040" cy="226080"/>
              </a:xfrm>
              <a:prstGeom prst="rect">
                <a:avLst/>
              </a:prstGeom>
              <a:solidFill>
                <a:srgbClr val="000099"/>
              </a:solidFill>
              <a:ln w="0">
                <a:noFill/>
              </a:ln>
            </p:spPr>
            <p:style>
              <a:lnRef idx="0"/>
              <a:fillRef idx="0"/>
              <a:effectRef idx="0"/>
              <a:fontRef idx="minor"/>
            </p:style>
          </p:sp>
          <p:sp>
            <p:nvSpPr>
              <p:cNvPr id="4309" name="CustomShape 57"/>
              <p:cNvSpPr/>
              <p:nvPr/>
            </p:nvSpPr>
            <p:spPr>
              <a:xfrm>
                <a:off x="2299680" y="4754520"/>
                <a:ext cx="15235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0 1</a:t>
                </a:r>
                <a:r>
                  <a:rPr b="0" lang="en-US" sz="1400" spc="-1" strike="noStrike">
                    <a:solidFill>
                      <a:srgbClr val="ffffff"/>
                    </a:solidFill>
                    <a:latin typeface="Arial"/>
                    <a:ea typeface="ＭＳ Ｐゴシック"/>
                  </a:rPr>
                  <a:t> 2 3 4 5</a:t>
                </a:r>
                <a:r>
                  <a:rPr b="0" lang="en-US" sz="1400" spc="-1" strike="noStrike">
                    <a:solidFill>
                      <a:srgbClr val="000000"/>
                    </a:solidFill>
                    <a:latin typeface="Arial"/>
                    <a:ea typeface="ＭＳ Ｐゴシック"/>
                  </a:rPr>
                  <a:t> 6 7 8 </a:t>
                </a:r>
                <a:endParaRPr b="0" lang="en-US" sz="1400" spc="-1" strike="noStrike">
                  <a:latin typeface="Arial"/>
                </a:endParaRPr>
              </a:p>
            </p:txBody>
          </p:sp>
        </p:grpSp>
        <p:grpSp>
          <p:nvGrpSpPr>
            <p:cNvPr id="4310" name="Group 58"/>
            <p:cNvGrpSpPr/>
            <p:nvPr/>
          </p:nvGrpSpPr>
          <p:grpSpPr>
            <a:xfrm>
              <a:off x="2307600" y="4995720"/>
              <a:ext cx="1523520" cy="302760"/>
              <a:chOff x="2307600" y="4995720"/>
              <a:chExt cx="1523520" cy="302760"/>
            </a:xfrm>
          </p:grpSpPr>
          <p:sp>
            <p:nvSpPr>
              <p:cNvPr id="4311" name="CustomShape 59"/>
              <p:cNvSpPr/>
              <p:nvPr/>
            </p:nvSpPr>
            <p:spPr>
              <a:xfrm>
                <a:off x="2671920" y="5030640"/>
                <a:ext cx="626040" cy="226080"/>
              </a:xfrm>
              <a:prstGeom prst="rect">
                <a:avLst/>
              </a:prstGeom>
              <a:solidFill>
                <a:srgbClr val="000099"/>
              </a:solidFill>
              <a:ln w="0">
                <a:noFill/>
              </a:ln>
            </p:spPr>
            <p:style>
              <a:lnRef idx="0"/>
              <a:fillRef idx="0"/>
              <a:effectRef idx="0"/>
              <a:fontRef idx="minor"/>
            </p:style>
          </p:sp>
          <p:sp>
            <p:nvSpPr>
              <p:cNvPr id="4312" name="CustomShape 60"/>
              <p:cNvSpPr/>
              <p:nvPr/>
            </p:nvSpPr>
            <p:spPr>
              <a:xfrm>
                <a:off x="2307600" y="4995720"/>
                <a:ext cx="15235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0 1</a:t>
                </a:r>
                <a:r>
                  <a:rPr b="0" lang="en-US" sz="1400" spc="-1" strike="noStrike">
                    <a:solidFill>
                      <a:srgbClr val="ffffff"/>
                    </a:solidFill>
                    <a:latin typeface="Arial"/>
                    <a:ea typeface="ＭＳ Ｐゴシック"/>
                  </a:rPr>
                  <a:t> 2 3 4 5</a:t>
                </a:r>
                <a:r>
                  <a:rPr b="0" lang="en-US" sz="1400" spc="-1" strike="noStrike">
                    <a:solidFill>
                      <a:srgbClr val="000000"/>
                    </a:solidFill>
                    <a:latin typeface="Arial"/>
                    <a:ea typeface="ＭＳ Ｐゴシック"/>
                  </a:rPr>
                  <a:t> 6 7 8 </a:t>
                </a:r>
                <a:endParaRPr b="0" lang="en-US" sz="1400" spc="-1" strike="noStrike">
                  <a:latin typeface="Arial"/>
                </a:endParaRPr>
              </a:p>
            </p:txBody>
          </p:sp>
        </p:grpSp>
        <p:grpSp>
          <p:nvGrpSpPr>
            <p:cNvPr id="4313" name="Group 61"/>
            <p:cNvGrpSpPr/>
            <p:nvPr/>
          </p:nvGrpSpPr>
          <p:grpSpPr>
            <a:xfrm>
              <a:off x="2304360" y="5259240"/>
              <a:ext cx="1523520" cy="302760"/>
              <a:chOff x="2304360" y="5259240"/>
              <a:chExt cx="1523520" cy="302760"/>
            </a:xfrm>
          </p:grpSpPr>
          <p:sp>
            <p:nvSpPr>
              <p:cNvPr id="4314" name="CustomShape 62"/>
              <p:cNvSpPr/>
              <p:nvPr/>
            </p:nvSpPr>
            <p:spPr>
              <a:xfrm>
                <a:off x="2668680" y="5294160"/>
                <a:ext cx="626040" cy="226080"/>
              </a:xfrm>
              <a:prstGeom prst="rect">
                <a:avLst/>
              </a:prstGeom>
              <a:solidFill>
                <a:srgbClr val="000099"/>
              </a:solidFill>
              <a:ln w="0">
                <a:noFill/>
              </a:ln>
            </p:spPr>
            <p:style>
              <a:lnRef idx="0"/>
              <a:fillRef idx="0"/>
              <a:effectRef idx="0"/>
              <a:fontRef idx="minor"/>
            </p:style>
          </p:sp>
          <p:sp>
            <p:nvSpPr>
              <p:cNvPr id="4315" name="CustomShape 63"/>
              <p:cNvSpPr/>
              <p:nvPr/>
            </p:nvSpPr>
            <p:spPr>
              <a:xfrm>
                <a:off x="2304360" y="5259240"/>
                <a:ext cx="15235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0 1</a:t>
                </a:r>
                <a:r>
                  <a:rPr b="0" lang="en-US" sz="1400" spc="-1" strike="noStrike">
                    <a:solidFill>
                      <a:srgbClr val="ffffff"/>
                    </a:solidFill>
                    <a:latin typeface="Arial"/>
                    <a:ea typeface="ＭＳ Ｐゴシック"/>
                  </a:rPr>
                  <a:t> 2 3 4 5</a:t>
                </a:r>
                <a:r>
                  <a:rPr b="0" lang="en-US" sz="1400" spc="-1" strike="noStrike">
                    <a:solidFill>
                      <a:srgbClr val="000000"/>
                    </a:solidFill>
                    <a:latin typeface="Arial"/>
                    <a:ea typeface="ＭＳ Ｐゴシック"/>
                  </a:rPr>
                  <a:t> 6 7 8 </a:t>
                </a:r>
                <a:endParaRPr b="0" lang="en-US" sz="1400" spc="-1" strike="noStrike">
                  <a:latin typeface="Arial"/>
                </a:endParaRPr>
              </a:p>
            </p:txBody>
          </p:sp>
        </p:grpSp>
        <p:grpSp>
          <p:nvGrpSpPr>
            <p:cNvPr id="4316" name="Group 64"/>
            <p:cNvGrpSpPr/>
            <p:nvPr/>
          </p:nvGrpSpPr>
          <p:grpSpPr>
            <a:xfrm>
              <a:off x="2301120" y="5500800"/>
              <a:ext cx="1523520" cy="302760"/>
              <a:chOff x="2301120" y="5500800"/>
              <a:chExt cx="1523520" cy="302760"/>
            </a:xfrm>
          </p:grpSpPr>
          <p:sp>
            <p:nvSpPr>
              <p:cNvPr id="4317" name="CustomShape 65"/>
              <p:cNvSpPr/>
              <p:nvPr/>
            </p:nvSpPr>
            <p:spPr>
              <a:xfrm>
                <a:off x="2665440" y="5535720"/>
                <a:ext cx="626040" cy="226080"/>
              </a:xfrm>
              <a:prstGeom prst="rect">
                <a:avLst/>
              </a:prstGeom>
              <a:solidFill>
                <a:srgbClr val="000099"/>
              </a:solidFill>
              <a:ln w="0">
                <a:noFill/>
              </a:ln>
            </p:spPr>
            <p:style>
              <a:lnRef idx="0"/>
              <a:fillRef idx="0"/>
              <a:effectRef idx="0"/>
              <a:fontRef idx="minor"/>
            </p:style>
          </p:sp>
          <p:sp>
            <p:nvSpPr>
              <p:cNvPr id="4318" name="CustomShape 66"/>
              <p:cNvSpPr/>
              <p:nvPr/>
            </p:nvSpPr>
            <p:spPr>
              <a:xfrm>
                <a:off x="2301120" y="5500800"/>
                <a:ext cx="15235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0 1</a:t>
                </a:r>
                <a:r>
                  <a:rPr b="0" lang="en-US" sz="1400" spc="-1" strike="noStrike">
                    <a:solidFill>
                      <a:srgbClr val="ffffff"/>
                    </a:solidFill>
                    <a:latin typeface="Arial"/>
                    <a:ea typeface="ＭＳ Ｐゴシック"/>
                  </a:rPr>
                  <a:t> 2 3 4 5</a:t>
                </a:r>
                <a:r>
                  <a:rPr b="0" lang="en-US" sz="1400" spc="-1" strike="noStrike">
                    <a:solidFill>
                      <a:srgbClr val="000000"/>
                    </a:solidFill>
                    <a:latin typeface="Arial"/>
                    <a:ea typeface="ＭＳ Ｐゴシック"/>
                  </a:rPr>
                  <a:t> 6 7 8 </a:t>
                </a:r>
                <a:endParaRPr b="0" lang="en-US" sz="1400" spc="-1" strike="noStrike">
                  <a:latin typeface="Arial"/>
                </a:endParaRPr>
              </a:p>
            </p:txBody>
          </p:sp>
        </p:grpSp>
      </p:grpSp>
      <p:grpSp>
        <p:nvGrpSpPr>
          <p:cNvPr id="4319" name="Group 67"/>
          <p:cNvGrpSpPr/>
          <p:nvPr/>
        </p:nvGrpSpPr>
        <p:grpSpPr>
          <a:xfrm>
            <a:off x="7129440" y="3876480"/>
            <a:ext cx="1039680" cy="873000"/>
            <a:chOff x="7129440" y="3876480"/>
            <a:chExt cx="1039680" cy="873000"/>
          </a:xfrm>
        </p:grpSpPr>
        <p:sp>
          <p:nvSpPr>
            <p:cNvPr id="4320" name="Line 68"/>
            <p:cNvSpPr/>
            <p:nvPr/>
          </p:nvSpPr>
          <p:spPr>
            <a:xfrm flipH="1">
              <a:off x="7129440" y="3876480"/>
              <a:ext cx="1033200" cy="563400"/>
            </a:xfrm>
            <a:prstGeom prst="line">
              <a:avLst/>
            </a:prstGeom>
            <a:ln w="28575">
              <a:solidFill>
                <a:srgbClr val="008000"/>
              </a:solidFill>
              <a:round/>
              <a:tailEnd len="med" type="triangle" w="med"/>
            </a:ln>
          </p:spPr>
          <p:style>
            <a:lnRef idx="0"/>
            <a:fillRef idx="0"/>
            <a:effectRef idx="0"/>
            <a:fontRef idx="minor"/>
          </p:style>
        </p:sp>
        <p:sp>
          <p:nvSpPr>
            <p:cNvPr id="4321" name="Line 69"/>
            <p:cNvSpPr/>
            <p:nvPr/>
          </p:nvSpPr>
          <p:spPr>
            <a:xfrm flipH="1">
              <a:off x="7135560" y="4186080"/>
              <a:ext cx="1033560" cy="563400"/>
            </a:xfrm>
            <a:prstGeom prst="line">
              <a:avLst/>
            </a:prstGeom>
            <a:ln w="28575">
              <a:solidFill>
                <a:srgbClr val="008000"/>
              </a:solidFill>
              <a:round/>
              <a:tailEnd len="med" type="triangle" w="med"/>
            </a:ln>
          </p:spPr>
          <p:style>
            <a:lnRef idx="0"/>
            <a:fillRef idx="0"/>
            <a:effectRef idx="0"/>
            <a:fontRef idx="minor"/>
          </p:style>
        </p:sp>
      </p:grpSp>
      <p:grpSp>
        <p:nvGrpSpPr>
          <p:cNvPr id="4322" name="Group 70"/>
          <p:cNvGrpSpPr/>
          <p:nvPr/>
        </p:nvGrpSpPr>
        <p:grpSpPr>
          <a:xfrm>
            <a:off x="7108560" y="5376600"/>
            <a:ext cx="1081080" cy="1303560"/>
            <a:chOff x="7108560" y="5376600"/>
            <a:chExt cx="1081080" cy="1303560"/>
          </a:xfrm>
        </p:grpSpPr>
        <p:sp>
          <p:nvSpPr>
            <p:cNvPr id="4323" name="Line 71"/>
            <p:cNvSpPr/>
            <p:nvPr/>
          </p:nvSpPr>
          <p:spPr>
            <a:xfrm flipH="1">
              <a:off x="7156440" y="5376600"/>
              <a:ext cx="1033200" cy="563760"/>
            </a:xfrm>
            <a:prstGeom prst="line">
              <a:avLst/>
            </a:prstGeom>
            <a:ln w="28575">
              <a:solidFill>
                <a:srgbClr val="008000"/>
              </a:solidFill>
              <a:round/>
              <a:tailEnd len="med" type="triangle" w="med"/>
            </a:ln>
          </p:spPr>
          <p:style>
            <a:lnRef idx="0"/>
            <a:fillRef idx="0"/>
            <a:effectRef idx="0"/>
            <a:fontRef idx="minor"/>
          </p:style>
        </p:sp>
        <p:sp>
          <p:nvSpPr>
            <p:cNvPr id="4324" name="Line 72"/>
            <p:cNvSpPr/>
            <p:nvPr/>
          </p:nvSpPr>
          <p:spPr>
            <a:xfrm flipH="1">
              <a:off x="7140240" y="5630760"/>
              <a:ext cx="1033560" cy="563400"/>
            </a:xfrm>
            <a:prstGeom prst="line">
              <a:avLst/>
            </a:prstGeom>
            <a:ln w="28575">
              <a:solidFill>
                <a:srgbClr val="008000"/>
              </a:solidFill>
              <a:round/>
              <a:tailEnd len="med" type="triangle" w="med"/>
            </a:ln>
          </p:spPr>
          <p:style>
            <a:lnRef idx="0"/>
            <a:fillRef idx="0"/>
            <a:effectRef idx="0"/>
            <a:fontRef idx="minor"/>
          </p:style>
        </p:sp>
        <p:sp>
          <p:nvSpPr>
            <p:cNvPr id="4325" name="Line 73"/>
            <p:cNvSpPr/>
            <p:nvPr/>
          </p:nvSpPr>
          <p:spPr>
            <a:xfrm flipH="1">
              <a:off x="7124400" y="5873400"/>
              <a:ext cx="1033560" cy="563760"/>
            </a:xfrm>
            <a:prstGeom prst="line">
              <a:avLst/>
            </a:prstGeom>
            <a:ln w="28575">
              <a:solidFill>
                <a:srgbClr val="008000"/>
              </a:solidFill>
              <a:round/>
              <a:tailEnd len="med" type="triangle" w="med"/>
            </a:ln>
          </p:spPr>
          <p:style>
            <a:lnRef idx="0"/>
            <a:fillRef idx="0"/>
            <a:effectRef idx="0"/>
            <a:fontRef idx="minor"/>
          </p:style>
        </p:sp>
        <p:sp>
          <p:nvSpPr>
            <p:cNvPr id="4326" name="Line 74"/>
            <p:cNvSpPr/>
            <p:nvPr/>
          </p:nvSpPr>
          <p:spPr>
            <a:xfrm flipH="1">
              <a:off x="7108560" y="6116400"/>
              <a:ext cx="1033560" cy="563760"/>
            </a:xfrm>
            <a:prstGeom prst="line">
              <a:avLst/>
            </a:prstGeom>
            <a:ln w="28575">
              <a:solidFill>
                <a:srgbClr val="008000"/>
              </a:solidFill>
              <a:round/>
              <a:tailEnd len="med" type="triangle" w="med"/>
            </a:ln>
          </p:spPr>
          <p:style>
            <a:lnRef idx="0"/>
            <a:fillRef idx="0"/>
            <a:effectRef idx="0"/>
            <a:fontRef idx="minor"/>
          </p:style>
        </p:sp>
      </p:grpSp>
      <p:grpSp>
        <p:nvGrpSpPr>
          <p:cNvPr id="4327" name="Group 75"/>
          <p:cNvGrpSpPr/>
          <p:nvPr/>
        </p:nvGrpSpPr>
        <p:grpSpPr>
          <a:xfrm>
            <a:off x="2310840" y="3452760"/>
            <a:ext cx="3755520" cy="638280"/>
            <a:chOff x="2310840" y="3452760"/>
            <a:chExt cx="3755520" cy="638280"/>
          </a:xfrm>
        </p:grpSpPr>
        <p:grpSp>
          <p:nvGrpSpPr>
            <p:cNvPr id="4328" name="Group 76"/>
            <p:cNvGrpSpPr/>
            <p:nvPr/>
          </p:nvGrpSpPr>
          <p:grpSpPr>
            <a:xfrm>
              <a:off x="2310840" y="3460680"/>
              <a:ext cx="1523520" cy="302760"/>
              <a:chOff x="2310840" y="3460680"/>
              <a:chExt cx="1523520" cy="302760"/>
            </a:xfrm>
          </p:grpSpPr>
          <p:sp>
            <p:nvSpPr>
              <p:cNvPr id="4329" name="CustomShape 77"/>
              <p:cNvSpPr/>
              <p:nvPr/>
            </p:nvSpPr>
            <p:spPr>
              <a:xfrm>
                <a:off x="2674800" y="3495600"/>
                <a:ext cx="626040" cy="226080"/>
              </a:xfrm>
              <a:prstGeom prst="rect">
                <a:avLst/>
              </a:prstGeom>
              <a:solidFill>
                <a:srgbClr val="000099"/>
              </a:solidFill>
              <a:ln w="0">
                <a:noFill/>
              </a:ln>
            </p:spPr>
            <p:style>
              <a:lnRef idx="0"/>
              <a:fillRef idx="0"/>
              <a:effectRef idx="0"/>
              <a:fontRef idx="minor"/>
            </p:style>
          </p:sp>
          <p:sp>
            <p:nvSpPr>
              <p:cNvPr id="4330" name="CustomShape 78"/>
              <p:cNvSpPr/>
              <p:nvPr/>
            </p:nvSpPr>
            <p:spPr>
              <a:xfrm>
                <a:off x="2310840" y="3460680"/>
                <a:ext cx="15235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0 1</a:t>
                </a:r>
                <a:r>
                  <a:rPr b="0" lang="en-US" sz="1400" spc="-1" strike="noStrike">
                    <a:solidFill>
                      <a:srgbClr val="ffffff"/>
                    </a:solidFill>
                    <a:latin typeface="Arial"/>
                    <a:ea typeface="ＭＳ Ｐゴシック"/>
                  </a:rPr>
                  <a:t> 2 3 4 5</a:t>
                </a:r>
                <a:r>
                  <a:rPr b="0" lang="en-US" sz="1400" spc="-1" strike="noStrike">
                    <a:solidFill>
                      <a:srgbClr val="000000"/>
                    </a:solidFill>
                    <a:latin typeface="Arial"/>
                    <a:ea typeface="ＭＳ Ｐゴシック"/>
                  </a:rPr>
                  <a:t> 6 7 8 </a:t>
                </a:r>
                <a:endParaRPr b="0" lang="en-US" sz="1400" spc="-1" strike="noStrike">
                  <a:latin typeface="Arial"/>
                </a:endParaRPr>
              </a:p>
            </p:txBody>
          </p:sp>
        </p:grpSp>
        <p:sp>
          <p:nvSpPr>
            <p:cNvPr id="4331" name="CustomShape 79"/>
            <p:cNvSpPr/>
            <p:nvPr/>
          </p:nvSpPr>
          <p:spPr>
            <a:xfrm>
              <a:off x="3860640" y="3452760"/>
              <a:ext cx="2205720" cy="63828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800" spc="-1" strike="noStrike">
                  <a:solidFill>
                    <a:srgbClr val="000000"/>
                  </a:solidFill>
                  <a:latin typeface="Tahoma"/>
                  <a:ea typeface="ＭＳ Ｐゴシック"/>
                </a:rPr>
                <a:t>rcv ack1, send pkt5</a:t>
              </a:r>
              <a:endParaRPr b="0" lang="en-US" sz="1800" spc="-1" strike="noStrike">
                <a:latin typeface="Arial"/>
              </a:endParaRPr>
            </a:p>
          </p:txBody>
        </p:sp>
      </p:grpSp>
      <p:sp>
        <p:nvSpPr>
          <p:cNvPr id="4332" name="Line 80"/>
          <p:cNvSpPr/>
          <p:nvPr/>
        </p:nvSpPr>
        <p:spPr>
          <a:xfrm>
            <a:off x="6037200" y="1612800"/>
            <a:ext cx="11160" cy="4538520"/>
          </a:xfrm>
          <a:prstGeom prst="line">
            <a:avLst/>
          </a:prstGeom>
          <a:ln w="9525">
            <a:solidFill>
              <a:srgbClr val="000000"/>
            </a:solidFill>
            <a:round/>
          </a:ln>
        </p:spPr>
        <p:style>
          <a:lnRef idx="0"/>
          <a:fillRef idx="0"/>
          <a:effectRef idx="0"/>
          <a:fontRef idx="minor"/>
        </p:style>
      </p:sp>
      <p:sp>
        <p:nvSpPr>
          <p:cNvPr id="4333" name="CustomShape 81"/>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E6C27514-EF39-46F1-800B-37AABEBAB1B4}" type="slidenum">
              <a:rPr b="0" lang="en-US" sz="1100" spc="-1" strike="noStrike">
                <a:solidFill>
                  <a:srgbClr val="404040"/>
                </a:solidFill>
                <a:latin typeface="Calibri"/>
                <a:ea typeface="DejaVu Sans"/>
              </a:rPr>
              <a:t>70</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823" dur="indefinite" restart="never" nodeType="tmRoot">
          <p:childTnLst>
            <p:seq>
              <p:cTn id="1824" dur="indefinite" nodeType="mainSeq">
                <p:childTnLst>
                  <p:par>
                    <p:cTn id="1825" fill="hold">
                      <p:stCondLst>
                        <p:cond delay="indefinite"/>
                      </p:stCondLst>
                      <p:childTnLst>
                        <p:par>
                          <p:cTn id="1826" fill="hold">
                            <p:stCondLst>
                              <p:cond delay="0"/>
                            </p:stCondLst>
                            <p:childTnLst>
                              <p:par>
                                <p:cTn id="1827" nodeType="clickEffect" fill="hold" presetClass="entr" presetID="22" presetSubtype="8">
                                  <p:stCondLst>
                                    <p:cond delay="0"/>
                                  </p:stCondLst>
                                  <p:childTnLst>
                                    <p:set>
                                      <p:cBhvr>
                                        <p:cTn id="1828" dur="1" fill="hold">
                                          <p:stCondLst>
                                            <p:cond delay="0"/>
                                          </p:stCondLst>
                                        </p:cTn>
                                        <p:tgtEl>
                                          <p:spTgt spid="4288"/>
                                        </p:tgtEl>
                                        <p:attrNameLst>
                                          <p:attrName>style.visibility</p:attrName>
                                        </p:attrNameLst>
                                      </p:cBhvr>
                                      <p:to>
                                        <p:strVal val="visible"/>
                                      </p:to>
                                    </p:set>
                                    <p:animEffect filter="wipe(left)" transition="in">
                                      <p:cBhvr additive="repl">
                                        <p:cTn id="1829" dur="500"/>
                                        <p:tgtEl>
                                          <p:spTgt spid="4288"/>
                                        </p:tgtEl>
                                      </p:cBhvr>
                                    </p:animEffect>
                                  </p:childTnLst>
                                </p:cTn>
                              </p:par>
                            </p:childTnLst>
                          </p:cTn>
                        </p:par>
                        <p:par>
                          <p:cTn id="1830" fill="hold">
                            <p:stCondLst>
                              <p:cond delay="500"/>
                            </p:stCondLst>
                            <p:childTnLst>
                              <p:par>
                                <p:cTn id="1831" nodeType="afterEffect" fill="hold" presetClass="entr" presetID="22" presetSubtype="8">
                                  <p:stCondLst>
                                    <p:cond delay="0"/>
                                  </p:stCondLst>
                                  <p:childTnLst>
                                    <p:set>
                                      <p:cBhvr>
                                        <p:cTn id="1832" dur="1" fill="hold">
                                          <p:stCondLst>
                                            <p:cond delay="0"/>
                                          </p:stCondLst>
                                        </p:cTn>
                                        <p:tgtEl>
                                          <p:spTgt spid="4253"/>
                                        </p:tgtEl>
                                        <p:attrNameLst>
                                          <p:attrName>style.visibility</p:attrName>
                                        </p:attrNameLst>
                                      </p:cBhvr>
                                      <p:to>
                                        <p:strVal val="visible"/>
                                      </p:to>
                                    </p:set>
                                    <p:animEffect filter="wipe(left)" transition="in">
                                      <p:cBhvr additive="repl">
                                        <p:cTn id="1833" dur="500"/>
                                        <p:tgtEl>
                                          <p:spTgt spid="4253"/>
                                        </p:tgtEl>
                                      </p:cBhvr>
                                    </p:animEffect>
                                  </p:childTnLst>
                                </p:cTn>
                              </p:par>
                            </p:childTnLst>
                          </p:cTn>
                        </p:par>
                        <p:par>
                          <p:cTn id="1834" fill="hold">
                            <p:stCondLst>
                              <p:cond delay="1000"/>
                            </p:stCondLst>
                            <p:childTnLst>
                              <p:par>
                                <p:cTn id="1835" nodeType="afterEffect" fill="hold" presetClass="entr" presetID="22" presetSubtype="8">
                                  <p:stCondLst>
                                    <p:cond delay="0"/>
                                  </p:stCondLst>
                                  <p:childTnLst>
                                    <p:set>
                                      <p:cBhvr>
                                        <p:cTn id="1836" dur="1" fill="hold">
                                          <p:stCondLst>
                                            <p:cond delay="0"/>
                                          </p:stCondLst>
                                        </p:cTn>
                                        <p:tgtEl>
                                          <p:spTgt spid="4260"/>
                                        </p:tgtEl>
                                        <p:attrNameLst>
                                          <p:attrName>style.visibility</p:attrName>
                                        </p:attrNameLst>
                                      </p:cBhvr>
                                      <p:to>
                                        <p:strVal val="visible"/>
                                      </p:to>
                                    </p:set>
                                    <p:animEffect filter="wipe(left)" transition="in">
                                      <p:cBhvr additive="repl">
                                        <p:cTn id="1837" dur="500"/>
                                        <p:tgtEl>
                                          <p:spTgt spid="4260"/>
                                        </p:tgtEl>
                                      </p:cBhvr>
                                    </p:animEffect>
                                  </p:childTnLst>
                                </p:cTn>
                              </p:par>
                            </p:childTnLst>
                          </p:cTn>
                        </p:par>
                        <p:par>
                          <p:cTn id="1838" fill="hold">
                            <p:stCondLst>
                              <p:cond delay="1500"/>
                            </p:stCondLst>
                            <p:childTnLst>
                              <p:par>
                                <p:cTn id="1839" nodeType="afterEffect" fill="hold" presetClass="entr" presetID="9">
                                  <p:stCondLst>
                                    <p:cond delay="0"/>
                                  </p:stCondLst>
                                  <p:childTnLst>
                                    <p:set>
                                      <p:cBhvr>
                                        <p:cTn id="1840" dur="1" fill="hold">
                                          <p:stCondLst>
                                            <p:cond delay="0"/>
                                          </p:stCondLst>
                                        </p:cTn>
                                        <p:tgtEl>
                                          <p:spTgt spid="4257"/>
                                        </p:tgtEl>
                                        <p:attrNameLst>
                                          <p:attrName>style.visibility</p:attrName>
                                        </p:attrNameLst>
                                      </p:cBhvr>
                                      <p:to>
                                        <p:strVal val="visible"/>
                                      </p:to>
                                    </p:set>
                                    <p:animEffect filter="dissolve" transition="in">
                                      <p:cBhvr additive="repl">
                                        <p:cTn id="1841" dur="500"/>
                                        <p:tgtEl>
                                          <p:spTgt spid="4257"/>
                                        </p:tgtEl>
                                      </p:cBhvr>
                                    </p:animEffect>
                                  </p:childTnLst>
                                </p:cTn>
                              </p:par>
                            </p:childTnLst>
                          </p:cTn>
                        </p:par>
                      </p:childTnLst>
                    </p:cTn>
                  </p:par>
                  <p:par>
                    <p:cTn id="1842" fill="hold">
                      <p:stCondLst>
                        <p:cond delay="indefinite"/>
                      </p:stCondLst>
                      <p:childTnLst>
                        <p:par>
                          <p:cTn id="1843" fill="hold">
                            <p:stCondLst>
                              <p:cond delay="0"/>
                            </p:stCondLst>
                            <p:childTnLst>
                              <p:par>
                                <p:cTn id="1844" nodeType="clickEffect" fill="hold" presetClass="entr" presetID="22" presetSubtype="2">
                                  <p:stCondLst>
                                    <p:cond delay="0"/>
                                  </p:stCondLst>
                                  <p:childTnLst>
                                    <p:set>
                                      <p:cBhvr>
                                        <p:cTn id="1845" dur="1" fill="hold">
                                          <p:stCondLst>
                                            <p:cond delay="0"/>
                                          </p:stCondLst>
                                        </p:cTn>
                                        <p:tgtEl>
                                          <p:spTgt spid="4259"/>
                                        </p:tgtEl>
                                        <p:attrNameLst>
                                          <p:attrName>style.visibility</p:attrName>
                                        </p:attrNameLst>
                                      </p:cBhvr>
                                      <p:to>
                                        <p:strVal val="visible"/>
                                      </p:to>
                                    </p:set>
                                    <p:animEffect filter="wipe(right)" transition="in">
                                      <p:cBhvr additive="repl">
                                        <p:cTn id="1846" dur="500"/>
                                        <p:tgtEl>
                                          <p:spTgt spid="4259"/>
                                        </p:tgtEl>
                                      </p:cBhvr>
                                    </p:animEffect>
                                  </p:childTnLst>
                                </p:cTn>
                              </p:par>
                              <p:par>
                                <p:cTn id="1847" nodeType="withEffect" fill="hold" presetClass="entr" presetID="22" presetSubtype="2">
                                  <p:stCondLst>
                                    <p:cond delay="0"/>
                                  </p:stCondLst>
                                  <p:childTnLst>
                                    <p:set>
                                      <p:cBhvr>
                                        <p:cTn id="1848" dur="1" fill="hold">
                                          <p:stCondLst>
                                            <p:cond delay="0"/>
                                          </p:stCondLst>
                                        </p:cTn>
                                        <p:tgtEl>
                                          <p:spTgt spid="4267"/>
                                        </p:tgtEl>
                                        <p:attrNameLst>
                                          <p:attrName>style.visibility</p:attrName>
                                        </p:attrNameLst>
                                      </p:cBhvr>
                                      <p:to>
                                        <p:strVal val="visible"/>
                                      </p:to>
                                    </p:set>
                                    <p:animEffect filter="wipe(right)" transition="in">
                                      <p:cBhvr additive="repl">
                                        <p:cTn id="1849" dur="500"/>
                                        <p:tgtEl>
                                          <p:spTgt spid="4267"/>
                                        </p:tgtEl>
                                      </p:cBhvr>
                                    </p:animEffect>
                                  </p:childTnLst>
                                </p:cTn>
                              </p:par>
                              <p:par>
                                <p:cTn id="1850" nodeType="withEffect" fill="hold" presetClass="entr" presetID="22" presetSubtype="2">
                                  <p:stCondLst>
                                    <p:cond delay="0"/>
                                  </p:stCondLst>
                                  <p:childTnLst>
                                    <p:set>
                                      <p:cBhvr>
                                        <p:cTn id="1851" dur="1" fill="hold">
                                          <p:stCondLst>
                                            <p:cond delay="0"/>
                                          </p:stCondLst>
                                        </p:cTn>
                                        <p:tgtEl>
                                          <p:spTgt spid="4270"/>
                                        </p:tgtEl>
                                        <p:attrNameLst>
                                          <p:attrName>style.visibility</p:attrName>
                                        </p:attrNameLst>
                                      </p:cBhvr>
                                      <p:to>
                                        <p:strVal val="visible"/>
                                      </p:to>
                                    </p:set>
                                    <p:animEffect filter="wipe(right)" transition="in">
                                      <p:cBhvr additive="repl">
                                        <p:cTn id="1852" dur="500"/>
                                        <p:tgtEl>
                                          <p:spTgt spid="4270"/>
                                        </p:tgtEl>
                                      </p:cBhvr>
                                    </p:animEffect>
                                  </p:childTnLst>
                                </p:cTn>
                              </p:par>
                            </p:childTnLst>
                          </p:cTn>
                        </p:par>
                      </p:childTnLst>
                    </p:cTn>
                  </p:par>
                  <p:par>
                    <p:cTn id="1853" fill="hold">
                      <p:stCondLst>
                        <p:cond delay="indefinite"/>
                      </p:stCondLst>
                      <p:childTnLst>
                        <p:par>
                          <p:cTn id="1854" fill="hold">
                            <p:stCondLst>
                              <p:cond delay="0"/>
                            </p:stCondLst>
                            <p:childTnLst>
                              <p:par>
                                <p:cTn id="1855" nodeType="clickEffect" fill="hold" presetClass="entr" presetID="22" presetSubtype="8">
                                  <p:stCondLst>
                                    <p:cond delay="0"/>
                                  </p:stCondLst>
                                  <p:childTnLst>
                                    <p:set>
                                      <p:cBhvr>
                                        <p:cTn id="1856" dur="1" fill="hold">
                                          <p:stCondLst>
                                            <p:cond delay="0"/>
                                          </p:stCondLst>
                                        </p:cTn>
                                        <p:tgtEl>
                                          <p:spTgt spid="4301"/>
                                        </p:tgtEl>
                                        <p:attrNameLst>
                                          <p:attrName>style.visibility</p:attrName>
                                        </p:attrNameLst>
                                      </p:cBhvr>
                                      <p:to>
                                        <p:strVal val="visible"/>
                                      </p:to>
                                    </p:set>
                                    <p:animEffect filter="wipe(left)" transition="in">
                                      <p:cBhvr additive="repl">
                                        <p:cTn id="1857" dur="500"/>
                                        <p:tgtEl>
                                          <p:spTgt spid="4301"/>
                                        </p:tgtEl>
                                      </p:cBhvr>
                                    </p:animEffect>
                                  </p:childTnLst>
                                </p:cTn>
                              </p:par>
                            </p:childTnLst>
                          </p:cTn>
                        </p:par>
                        <p:par>
                          <p:cTn id="1858" fill="hold">
                            <p:stCondLst>
                              <p:cond delay="500"/>
                            </p:stCondLst>
                            <p:childTnLst>
                              <p:par>
                                <p:cTn id="1859" nodeType="afterEffect" fill="hold" presetClass="entr" presetID="22" presetSubtype="8">
                                  <p:stCondLst>
                                    <p:cond delay="0"/>
                                  </p:stCondLst>
                                  <p:childTnLst>
                                    <p:set>
                                      <p:cBhvr>
                                        <p:cTn id="1860" dur="1" fill="hold">
                                          <p:stCondLst>
                                            <p:cond delay="0"/>
                                          </p:stCondLst>
                                        </p:cTn>
                                        <p:tgtEl>
                                          <p:spTgt spid="4268"/>
                                        </p:tgtEl>
                                        <p:attrNameLst>
                                          <p:attrName>style.visibility</p:attrName>
                                        </p:attrNameLst>
                                      </p:cBhvr>
                                      <p:to>
                                        <p:strVal val="visible"/>
                                      </p:to>
                                    </p:set>
                                    <p:animEffect filter="wipe(left)" transition="in">
                                      <p:cBhvr additive="repl">
                                        <p:cTn id="1861" dur="500"/>
                                        <p:tgtEl>
                                          <p:spTgt spid="4268"/>
                                        </p:tgtEl>
                                      </p:cBhvr>
                                    </p:animEffect>
                                  </p:childTnLst>
                                </p:cTn>
                              </p:par>
                            </p:childTnLst>
                          </p:cTn>
                        </p:par>
                        <p:par>
                          <p:cTn id="1862" fill="hold">
                            <p:stCondLst>
                              <p:cond delay="1000"/>
                            </p:stCondLst>
                            <p:childTnLst>
                              <p:par>
                                <p:cTn id="1863" nodeType="afterEffect" fill="hold" presetClass="entr" presetID="9">
                                  <p:stCondLst>
                                    <p:cond delay="0"/>
                                  </p:stCondLst>
                                  <p:childTnLst>
                                    <p:set>
                                      <p:cBhvr>
                                        <p:cTn id="1864" dur="1" fill="hold">
                                          <p:stCondLst>
                                            <p:cond delay="0"/>
                                          </p:stCondLst>
                                        </p:cTn>
                                        <p:tgtEl>
                                          <p:spTgt spid="4283"/>
                                        </p:tgtEl>
                                        <p:attrNameLst>
                                          <p:attrName>style.visibility</p:attrName>
                                        </p:attrNameLst>
                                      </p:cBhvr>
                                      <p:to>
                                        <p:strVal val="visible"/>
                                      </p:to>
                                    </p:set>
                                    <p:animEffect filter="dissolve" transition="in">
                                      <p:cBhvr additive="repl">
                                        <p:cTn id="1865" dur="500"/>
                                        <p:tgtEl>
                                          <p:spTgt spid="4283"/>
                                        </p:tgtEl>
                                      </p:cBhvr>
                                    </p:animEffect>
                                  </p:childTnLst>
                                </p:cTn>
                              </p:par>
                            </p:childTnLst>
                          </p:cTn>
                        </p:par>
                      </p:childTnLst>
                    </p:cTn>
                  </p:par>
                  <p:par>
                    <p:cTn id="1866" fill="hold">
                      <p:stCondLst>
                        <p:cond delay="indefinite"/>
                      </p:stCondLst>
                      <p:childTnLst>
                        <p:par>
                          <p:cTn id="1867" fill="hold">
                            <p:stCondLst>
                              <p:cond delay="0"/>
                            </p:stCondLst>
                            <p:childTnLst>
                              <p:par>
                                <p:cTn id="1868" nodeType="clickEffect" fill="hold" presetClass="entr" presetID="22" presetSubtype="8">
                                  <p:stCondLst>
                                    <p:cond delay="0"/>
                                  </p:stCondLst>
                                  <p:childTnLst>
                                    <p:set>
                                      <p:cBhvr>
                                        <p:cTn id="1869" dur="1" fill="hold">
                                          <p:stCondLst>
                                            <p:cond delay="0"/>
                                          </p:stCondLst>
                                        </p:cTn>
                                        <p:tgtEl>
                                          <p:spTgt spid="4327"/>
                                        </p:tgtEl>
                                        <p:attrNameLst>
                                          <p:attrName>style.visibility</p:attrName>
                                        </p:attrNameLst>
                                      </p:cBhvr>
                                      <p:to>
                                        <p:strVal val="visible"/>
                                      </p:to>
                                    </p:set>
                                    <p:animEffect filter="wipe(left)" transition="in">
                                      <p:cBhvr additive="repl">
                                        <p:cTn id="1870" dur="500"/>
                                        <p:tgtEl>
                                          <p:spTgt spid="4327"/>
                                        </p:tgtEl>
                                      </p:cBhvr>
                                    </p:animEffect>
                                  </p:childTnLst>
                                </p:cTn>
                              </p:par>
                            </p:childTnLst>
                          </p:cTn>
                        </p:par>
                        <p:par>
                          <p:cTn id="1871" fill="hold">
                            <p:stCondLst>
                              <p:cond delay="500"/>
                            </p:stCondLst>
                            <p:childTnLst>
                              <p:par>
                                <p:cTn id="1872" nodeType="afterEffect" fill="hold" presetClass="entr" presetID="22" presetSubtype="8">
                                  <p:stCondLst>
                                    <p:cond delay="0"/>
                                  </p:stCondLst>
                                  <p:childTnLst>
                                    <p:set>
                                      <p:cBhvr>
                                        <p:cTn id="1873" dur="1" fill="hold">
                                          <p:stCondLst>
                                            <p:cond delay="0"/>
                                          </p:stCondLst>
                                        </p:cTn>
                                        <p:tgtEl>
                                          <p:spTgt spid="4269"/>
                                        </p:tgtEl>
                                        <p:attrNameLst>
                                          <p:attrName>style.visibility</p:attrName>
                                        </p:attrNameLst>
                                      </p:cBhvr>
                                      <p:to>
                                        <p:strVal val="visible"/>
                                      </p:to>
                                    </p:set>
                                    <p:animEffect filter="wipe(left)" transition="in">
                                      <p:cBhvr additive="repl">
                                        <p:cTn id="1874" dur="500"/>
                                        <p:tgtEl>
                                          <p:spTgt spid="4269"/>
                                        </p:tgtEl>
                                      </p:cBhvr>
                                    </p:animEffect>
                                  </p:childTnLst>
                                </p:cTn>
                              </p:par>
                            </p:childTnLst>
                          </p:cTn>
                        </p:par>
                        <p:par>
                          <p:cTn id="1875" fill="hold">
                            <p:stCondLst>
                              <p:cond delay="1000"/>
                            </p:stCondLst>
                            <p:childTnLst>
                              <p:par>
                                <p:cTn id="1876" nodeType="afterEffect" fill="hold" presetClass="entr" presetID="9">
                                  <p:stCondLst>
                                    <p:cond delay="0"/>
                                  </p:stCondLst>
                                  <p:childTnLst>
                                    <p:set>
                                      <p:cBhvr>
                                        <p:cTn id="1877" dur="1" fill="hold">
                                          <p:stCondLst>
                                            <p:cond delay="0"/>
                                          </p:stCondLst>
                                        </p:cTn>
                                        <p:tgtEl>
                                          <p:spTgt spid="4284"/>
                                        </p:tgtEl>
                                        <p:attrNameLst>
                                          <p:attrName>style.visibility</p:attrName>
                                        </p:attrNameLst>
                                      </p:cBhvr>
                                      <p:to>
                                        <p:strVal val="visible"/>
                                      </p:to>
                                    </p:set>
                                    <p:animEffect filter="dissolve" transition="in">
                                      <p:cBhvr additive="repl">
                                        <p:cTn id="1878" dur="500"/>
                                        <p:tgtEl>
                                          <p:spTgt spid="4284"/>
                                        </p:tgtEl>
                                      </p:cBhvr>
                                    </p:animEffect>
                                  </p:childTnLst>
                                </p:cTn>
                              </p:par>
                            </p:childTnLst>
                          </p:cTn>
                        </p:par>
                      </p:childTnLst>
                    </p:cTn>
                  </p:par>
                  <p:par>
                    <p:cTn id="1879" fill="hold">
                      <p:stCondLst>
                        <p:cond delay="indefinite"/>
                      </p:stCondLst>
                      <p:childTnLst>
                        <p:par>
                          <p:cTn id="1880" fill="hold">
                            <p:stCondLst>
                              <p:cond delay="0"/>
                            </p:stCondLst>
                            <p:childTnLst>
                              <p:par>
                                <p:cTn id="1881" nodeType="clickEffect" fill="hold" presetClass="entr" presetID="9">
                                  <p:stCondLst>
                                    <p:cond delay="0"/>
                                  </p:stCondLst>
                                  <p:childTnLst>
                                    <p:set>
                                      <p:cBhvr>
                                        <p:cTn id="1882" dur="1" fill="hold">
                                          <p:stCondLst>
                                            <p:cond delay="0"/>
                                          </p:stCondLst>
                                        </p:cTn>
                                        <p:tgtEl>
                                          <p:spTgt spid="4286"/>
                                        </p:tgtEl>
                                        <p:attrNameLst>
                                          <p:attrName>style.visibility</p:attrName>
                                        </p:attrNameLst>
                                      </p:cBhvr>
                                      <p:to>
                                        <p:strVal val="visible"/>
                                      </p:to>
                                    </p:set>
                                    <p:animEffect filter="dissolve" transition="in">
                                      <p:cBhvr additive="repl">
                                        <p:cTn id="1883" dur="500"/>
                                        <p:tgtEl>
                                          <p:spTgt spid="4286"/>
                                        </p:tgtEl>
                                      </p:cBhvr>
                                    </p:animEffect>
                                  </p:childTnLst>
                                </p:cTn>
                              </p:par>
                            </p:childTnLst>
                          </p:cTn>
                        </p:par>
                      </p:childTnLst>
                    </p:cTn>
                  </p:par>
                  <p:par>
                    <p:cTn id="1884" fill="hold">
                      <p:stCondLst>
                        <p:cond delay="indefinite"/>
                      </p:stCondLst>
                      <p:childTnLst>
                        <p:par>
                          <p:cTn id="1885" fill="hold">
                            <p:stCondLst>
                              <p:cond delay="0"/>
                            </p:stCondLst>
                            <p:childTnLst>
                              <p:par>
                                <p:cTn id="1886" nodeType="clickEffect" fill="hold" presetClass="entr" presetID="22" presetSubtype="2">
                                  <p:stCondLst>
                                    <p:cond delay="0"/>
                                  </p:stCondLst>
                                  <p:childTnLst>
                                    <p:set>
                                      <p:cBhvr>
                                        <p:cTn id="1887" dur="1" fill="hold">
                                          <p:stCondLst>
                                            <p:cond delay="0"/>
                                          </p:stCondLst>
                                        </p:cTn>
                                        <p:tgtEl>
                                          <p:spTgt spid="4319"/>
                                        </p:tgtEl>
                                        <p:attrNameLst>
                                          <p:attrName>style.visibility</p:attrName>
                                        </p:attrNameLst>
                                      </p:cBhvr>
                                      <p:to>
                                        <p:strVal val="visible"/>
                                      </p:to>
                                    </p:set>
                                    <p:animEffect filter="wipe(right)" transition="in">
                                      <p:cBhvr additive="repl">
                                        <p:cTn id="1888" dur="500"/>
                                        <p:tgtEl>
                                          <p:spTgt spid="4319"/>
                                        </p:tgtEl>
                                      </p:cBhvr>
                                    </p:animEffect>
                                  </p:childTnLst>
                                </p:cTn>
                              </p:par>
                            </p:childTnLst>
                          </p:cTn>
                        </p:par>
                      </p:childTnLst>
                    </p:cTn>
                  </p:par>
                  <p:par>
                    <p:cTn id="1889" fill="hold">
                      <p:stCondLst>
                        <p:cond delay="indefinite"/>
                      </p:stCondLst>
                      <p:childTnLst>
                        <p:par>
                          <p:cTn id="1890" fill="hold">
                            <p:stCondLst>
                              <p:cond delay="0"/>
                            </p:stCondLst>
                            <p:childTnLst>
                              <p:par>
                                <p:cTn id="1891" nodeType="clickEffect" fill="hold" presetClass="entr" presetID="9">
                                  <p:stCondLst>
                                    <p:cond delay="0"/>
                                  </p:stCondLst>
                                  <p:childTnLst>
                                    <p:set>
                                      <p:cBhvr>
                                        <p:cTn id="1892" dur="1" fill="hold">
                                          <p:stCondLst>
                                            <p:cond delay="0"/>
                                          </p:stCondLst>
                                        </p:cTn>
                                        <p:tgtEl>
                                          <p:spTgt spid="4271"/>
                                        </p:tgtEl>
                                        <p:attrNameLst>
                                          <p:attrName>style.visibility</p:attrName>
                                        </p:attrNameLst>
                                      </p:cBhvr>
                                      <p:to>
                                        <p:strVal val="visible"/>
                                      </p:to>
                                    </p:set>
                                    <p:animEffect filter="dissolve" transition="in">
                                      <p:cBhvr additive="repl">
                                        <p:cTn id="1893" dur="500"/>
                                        <p:tgtEl>
                                          <p:spTgt spid="4271"/>
                                        </p:tgtEl>
                                      </p:cBhvr>
                                    </p:animEffect>
                                  </p:childTnLst>
                                </p:cTn>
                              </p:par>
                            </p:childTnLst>
                          </p:cTn>
                        </p:par>
                      </p:childTnLst>
                    </p:cTn>
                  </p:par>
                  <p:par>
                    <p:cTn id="1894" fill="hold">
                      <p:stCondLst>
                        <p:cond delay="indefinite"/>
                      </p:stCondLst>
                      <p:childTnLst>
                        <p:par>
                          <p:cTn id="1895" fill="hold">
                            <p:stCondLst>
                              <p:cond delay="0"/>
                            </p:stCondLst>
                            <p:childTnLst>
                              <p:par>
                                <p:cTn id="1896" nodeType="clickEffect" fill="hold" presetClass="entr" presetID="22" presetSubtype="8">
                                  <p:stCondLst>
                                    <p:cond delay="0"/>
                                  </p:stCondLst>
                                  <p:childTnLst>
                                    <p:set>
                                      <p:cBhvr>
                                        <p:cTn id="1897" dur="1" fill="hold">
                                          <p:stCondLst>
                                            <p:cond delay="0"/>
                                          </p:stCondLst>
                                        </p:cTn>
                                        <p:tgtEl>
                                          <p:spTgt spid="4306"/>
                                        </p:tgtEl>
                                        <p:attrNameLst>
                                          <p:attrName>style.visibility</p:attrName>
                                        </p:attrNameLst>
                                      </p:cBhvr>
                                      <p:to>
                                        <p:strVal val="visible"/>
                                      </p:to>
                                    </p:set>
                                    <p:animEffect filter="wipe(left)" transition="in">
                                      <p:cBhvr additive="repl">
                                        <p:cTn id="1898" dur="500"/>
                                        <p:tgtEl>
                                          <p:spTgt spid="4306"/>
                                        </p:tgtEl>
                                      </p:cBhvr>
                                    </p:animEffect>
                                  </p:childTnLst>
                                </p:cTn>
                              </p:par>
                            </p:childTnLst>
                          </p:cTn>
                        </p:par>
                        <p:par>
                          <p:cTn id="1899" fill="hold">
                            <p:stCondLst>
                              <p:cond delay="500"/>
                            </p:stCondLst>
                            <p:childTnLst>
                              <p:par>
                                <p:cTn id="1900" nodeType="afterEffect" fill="hold" presetClass="entr" presetID="22" presetSubtype="8">
                                  <p:stCondLst>
                                    <p:cond delay="0"/>
                                  </p:stCondLst>
                                  <p:childTnLst>
                                    <p:set>
                                      <p:cBhvr>
                                        <p:cTn id="1901" dur="1" fill="hold">
                                          <p:stCondLst>
                                            <p:cond delay="0"/>
                                          </p:stCondLst>
                                        </p:cTn>
                                        <p:tgtEl>
                                          <p:spTgt spid="4258"/>
                                        </p:tgtEl>
                                        <p:attrNameLst>
                                          <p:attrName>style.visibility</p:attrName>
                                        </p:attrNameLst>
                                      </p:cBhvr>
                                      <p:to>
                                        <p:strVal val="visible"/>
                                      </p:to>
                                    </p:set>
                                    <p:animEffect filter="wipe(left)" transition="in">
                                      <p:cBhvr additive="repl">
                                        <p:cTn id="1902" dur="500"/>
                                        <p:tgtEl>
                                          <p:spTgt spid="4258"/>
                                        </p:tgtEl>
                                      </p:cBhvr>
                                    </p:animEffect>
                                  </p:childTnLst>
                                </p:cTn>
                              </p:par>
                            </p:childTnLst>
                          </p:cTn>
                        </p:par>
                        <p:par>
                          <p:cTn id="1903" fill="hold">
                            <p:stCondLst>
                              <p:cond delay="1000"/>
                            </p:stCondLst>
                            <p:childTnLst>
                              <p:par>
                                <p:cTn id="1904" nodeType="afterEffect" fill="hold" presetClass="entr" presetID="22" presetSubtype="8">
                                  <p:stCondLst>
                                    <p:cond delay="0"/>
                                  </p:stCondLst>
                                  <p:childTnLst>
                                    <p:set>
                                      <p:cBhvr>
                                        <p:cTn id="1905" dur="1" fill="hold">
                                          <p:stCondLst>
                                            <p:cond delay="0"/>
                                          </p:stCondLst>
                                        </p:cTn>
                                        <p:tgtEl>
                                          <p:spTgt spid="4278"/>
                                        </p:tgtEl>
                                        <p:attrNameLst>
                                          <p:attrName>style.visibility</p:attrName>
                                        </p:attrNameLst>
                                      </p:cBhvr>
                                      <p:to>
                                        <p:strVal val="visible"/>
                                      </p:to>
                                    </p:set>
                                    <p:animEffect filter="wipe(left)" transition="in">
                                      <p:cBhvr additive="repl">
                                        <p:cTn id="1906" dur="500"/>
                                        <p:tgtEl>
                                          <p:spTgt spid="4278"/>
                                        </p:tgtEl>
                                      </p:cBhvr>
                                    </p:animEffect>
                                  </p:childTnLst>
                                </p:cTn>
                              </p:par>
                            </p:childTnLst>
                          </p:cTn>
                        </p:par>
                        <p:par>
                          <p:cTn id="1907" fill="hold">
                            <p:stCondLst>
                              <p:cond delay="1500"/>
                            </p:stCondLst>
                            <p:childTnLst>
                              <p:par>
                                <p:cTn id="1908" nodeType="afterEffect" fill="hold" presetClass="entr" presetID="9">
                                  <p:stCondLst>
                                    <p:cond delay="0"/>
                                  </p:stCondLst>
                                  <p:childTnLst>
                                    <p:set>
                                      <p:cBhvr>
                                        <p:cTn id="1909" dur="1" fill="hold">
                                          <p:stCondLst>
                                            <p:cond delay="0"/>
                                          </p:stCondLst>
                                        </p:cTn>
                                        <p:tgtEl>
                                          <p:spTgt spid="4285"/>
                                        </p:tgtEl>
                                        <p:attrNameLst>
                                          <p:attrName>style.visibility</p:attrName>
                                        </p:attrNameLst>
                                      </p:cBhvr>
                                      <p:to>
                                        <p:strVal val="visible"/>
                                      </p:to>
                                    </p:set>
                                    <p:animEffect filter="dissolve" transition="in">
                                      <p:cBhvr additive="repl">
                                        <p:cTn id="1910" dur="500"/>
                                        <p:tgtEl>
                                          <p:spTgt spid="4285"/>
                                        </p:tgtEl>
                                      </p:cBhvr>
                                    </p:animEffect>
                                  </p:childTnLst>
                                </p:cTn>
                              </p:par>
                            </p:childTnLst>
                          </p:cTn>
                        </p:par>
                        <p:par>
                          <p:cTn id="1911" fill="hold">
                            <p:stCondLst>
                              <p:cond delay="2000"/>
                            </p:stCondLst>
                            <p:childTnLst>
                              <p:par>
                                <p:cTn id="1912" nodeType="afterEffect" fill="hold" presetClass="entr" presetID="22" presetSubtype="2">
                                  <p:stCondLst>
                                    <p:cond delay="0"/>
                                  </p:stCondLst>
                                  <p:childTnLst>
                                    <p:set>
                                      <p:cBhvr>
                                        <p:cTn id="1913" dur="1" fill="hold">
                                          <p:stCondLst>
                                            <p:cond delay="0"/>
                                          </p:stCondLst>
                                        </p:cTn>
                                        <p:tgtEl>
                                          <p:spTgt spid="4322"/>
                                        </p:tgtEl>
                                        <p:attrNameLst>
                                          <p:attrName>style.visibility</p:attrName>
                                        </p:attrNameLst>
                                      </p:cBhvr>
                                      <p:to>
                                        <p:strVal val="visible"/>
                                      </p:to>
                                    </p:set>
                                    <p:animEffect filter="wipe(right)" transition="in">
                                      <p:cBhvr additive="repl">
                                        <p:cTn id="1914" dur="500"/>
                                        <p:tgtEl>
                                          <p:spTgt spid="4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4"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Selective repeat</a:t>
            </a:r>
            <a:endParaRPr b="0" lang="en-US" sz="4800" spc="-1" strike="noStrike">
              <a:latin typeface="Arial"/>
            </a:endParaRPr>
          </a:p>
        </p:txBody>
      </p:sp>
      <p:sp>
        <p:nvSpPr>
          <p:cNvPr id="4335" name="CustomShape 2"/>
          <p:cNvSpPr/>
          <p:nvPr/>
        </p:nvSpPr>
        <p:spPr>
          <a:xfrm>
            <a:off x="733320" y="1489320"/>
            <a:ext cx="11098080" cy="464580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receiver </a:t>
            </a:r>
            <a:r>
              <a:rPr b="0" i="1" lang="en-US" sz="3200" spc="-1" strike="noStrike">
                <a:solidFill>
                  <a:srgbClr val="c00000"/>
                </a:solidFill>
                <a:latin typeface="Calibri"/>
                <a:ea typeface="ＭＳ Ｐゴシック"/>
              </a:rPr>
              <a:t>individually</a:t>
            </a:r>
            <a:r>
              <a:rPr b="0" lang="en-US" sz="3200" spc="-1" strike="noStrike">
                <a:solidFill>
                  <a:srgbClr val="000000"/>
                </a:solidFill>
                <a:latin typeface="Calibri"/>
                <a:ea typeface="ＭＳ Ｐゴシック"/>
              </a:rPr>
              <a:t> acknowledges all correctly received packets</a:t>
            </a:r>
            <a:endParaRPr b="0" lang="en-US" sz="32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buffers packets, as needed, for eventual in-order delivery to upper layer</a:t>
            </a:r>
            <a:endParaRPr b="0" lang="en-US" sz="2800" spc="-1" strike="noStrike">
              <a:latin typeface="Arial"/>
            </a:endParaRPr>
          </a:p>
          <a:p>
            <a:pPr marL="352440" indent="-21960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sender times-out/retransmits individually for unACKed packets</a:t>
            </a:r>
            <a:endParaRPr b="0" lang="en-US" sz="3200" spc="-1" strike="noStrike">
              <a:latin typeface="Arial"/>
            </a:endParaRPr>
          </a:p>
          <a:p>
            <a:pPr lvl="1" marL="747720" indent="-224640">
              <a:lnSpc>
                <a:spcPct val="90000"/>
              </a:lnSpc>
              <a:spcBef>
                <a:spcPts val="1001"/>
              </a:spcBef>
              <a:buClr>
                <a:srgbClr val="0000a3"/>
              </a:buClr>
              <a:buFont typeface="Arial"/>
              <a:buChar char="•"/>
            </a:pPr>
            <a:r>
              <a:rPr b="0" lang="en-US" sz="2800" spc="-1" strike="noStrike">
                <a:solidFill>
                  <a:srgbClr val="000000"/>
                </a:solidFill>
                <a:latin typeface="Calibri"/>
                <a:ea typeface="ＭＳ Ｐゴシック"/>
              </a:rPr>
              <a:t>sender maintains timer for each unACKed pkt</a:t>
            </a:r>
            <a:endParaRPr b="0" lang="en-US" sz="2800" spc="-1" strike="noStrike">
              <a:latin typeface="Arial"/>
            </a:endParaRPr>
          </a:p>
          <a:p>
            <a:pPr marL="352440" indent="-21960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sender window</a:t>
            </a:r>
            <a:endParaRPr b="0" lang="en-US" sz="3200" spc="-1" strike="noStrike">
              <a:latin typeface="Arial"/>
            </a:endParaRPr>
          </a:p>
          <a:p>
            <a:pPr lvl="1" marL="695160" indent="-229320">
              <a:lnSpc>
                <a:spcPct val="90000"/>
              </a:lnSpc>
              <a:spcBef>
                <a:spcPts val="499"/>
              </a:spcBef>
              <a:buClr>
                <a:srgbClr val="0000a8"/>
              </a:buClr>
              <a:buFont typeface="Arial"/>
              <a:buChar char="•"/>
            </a:pPr>
            <a:r>
              <a:rPr b="0" i="1" lang="en-US" sz="2800" spc="-1" strike="noStrike">
                <a:solidFill>
                  <a:srgbClr val="000000"/>
                </a:solidFill>
                <a:latin typeface="Calibri"/>
                <a:ea typeface="ＭＳ Ｐゴシック"/>
              </a:rPr>
              <a:t>N</a:t>
            </a:r>
            <a:r>
              <a:rPr b="0" lang="en-US" sz="2800" spc="-1" strike="noStrike">
                <a:solidFill>
                  <a:srgbClr val="000000"/>
                </a:solidFill>
                <a:latin typeface="Calibri"/>
                <a:ea typeface="ＭＳ Ｐゴシック"/>
              </a:rPr>
              <a:t> consecutive seq #s</a:t>
            </a:r>
            <a:endParaRPr b="0" lang="en-US" sz="28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limits seq #s of sent, unACKed packets</a:t>
            </a:r>
            <a:endParaRPr b="0" lang="en-US" sz="2800" spc="-1" strike="noStrike">
              <a:latin typeface="Arial"/>
            </a:endParaRPr>
          </a:p>
        </p:txBody>
      </p:sp>
      <p:sp>
        <p:nvSpPr>
          <p:cNvPr id="4336" name="CustomShape 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8DAAE880-7971-4CDC-B50B-0AA78ECB5FBB}" type="slidenum">
              <a:rPr b="0" lang="en-US" sz="1100" spc="-1" strike="noStrike">
                <a:solidFill>
                  <a:srgbClr val="404040"/>
                </a:solidFill>
                <a:latin typeface="Calibri"/>
                <a:ea typeface="DejaVu Sans"/>
              </a:rPr>
              <a:t>71</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915" dur="indefinite" restart="never" nodeType="tmRoot">
          <p:childTnLst>
            <p:seq>
              <p:cTn id="1916" dur="indefinite" nodeType="mainSeq">
                <p:childTnLst>
                  <p:par>
                    <p:cTn id="1917" fill="hold">
                      <p:stCondLst>
                        <p:cond delay="indefinite"/>
                      </p:stCondLst>
                      <p:childTnLst>
                        <p:par>
                          <p:cTn id="1918" fill="hold">
                            <p:stCondLst>
                              <p:cond delay="0"/>
                            </p:stCondLst>
                            <p:childTnLst>
                              <p:par>
                                <p:cTn id="1919" nodeType="clickEffect" fill="hold" presetClass="entr" presetID="9">
                                  <p:stCondLst>
                                    <p:cond delay="0"/>
                                  </p:stCondLst>
                                  <p:childTnLst>
                                    <p:set>
                                      <p:cBhvr>
                                        <p:cTn id="1920" dur="1" fill="hold">
                                          <p:stCondLst>
                                            <p:cond delay="0"/>
                                          </p:stCondLst>
                                        </p:cTn>
                                        <p:tgtEl>
                                          <p:spTgt spid="4335">
                                            <p:txEl>
                                              <p:pRg st="0" end="0"/>
                                            </p:txEl>
                                          </p:spTgt>
                                        </p:tgtEl>
                                        <p:attrNameLst>
                                          <p:attrName>style.visibility</p:attrName>
                                        </p:attrNameLst>
                                      </p:cBhvr>
                                      <p:to>
                                        <p:strVal val="visible"/>
                                      </p:to>
                                    </p:set>
                                    <p:animEffect filter="dissolve" transition="in">
                                      <p:cBhvr additive="repl">
                                        <p:cTn id="1921" dur="500"/>
                                        <p:tgtEl>
                                          <p:spTgt spid="4335">
                                            <p:txEl>
                                              <p:pRg st="0" end="0"/>
                                            </p:txEl>
                                          </p:spTgt>
                                        </p:tgtEl>
                                      </p:cBhvr>
                                    </p:animEffect>
                                  </p:childTnLst>
                                </p:cTn>
                              </p:par>
                              <p:par>
                                <p:cTn id="1922" nodeType="withEffect" fill="hold" presetClass="entr" presetID="9">
                                  <p:stCondLst>
                                    <p:cond delay="0"/>
                                  </p:stCondLst>
                                  <p:childTnLst>
                                    <p:set>
                                      <p:cBhvr>
                                        <p:cTn id="1923" dur="1" fill="hold">
                                          <p:stCondLst>
                                            <p:cond delay="0"/>
                                          </p:stCondLst>
                                        </p:cTn>
                                        <p:tgtEl>
                                          <p:spTgt spid="4335">
                                            <p:txEl>
                                              <p:pRg st="1" end="1"/>
                                            </p:txEl>
                                          </p:spTgt>
                                        </p:tgtEl>
                                        <p:attrNameLst>
                                          <p:attrName>style.visibility</p:attrName>
                                        </p:attrNameLst>
                                      </p:cBhvr>
                                      <p:to>
                                        <p:strVal val="visible"/>
                                      </p:to>
                                    </p:set>
                                    <p:animEffect filter="dissolve" transition="in">
                                      <p:cBhvr additive="repl">
                                        <p:cTn id="1924" dur="500"/>
                                        <p:tgtEl>
                                          <p:spTgt spid="4335">
                                            <p:txEl>
                                              <p:pRg st="1" end="1"/>
                                            </p:txEl>
                                          </p:spTgt>
                                        </p:tgtEl>
                                      </p:cBhvr>
                                    </p:animEffect>
                                  </p:childTnLst>
                                </p:cTn>
                              </p:par>
                            </p:childTnLst>
                          </p:cTn>
                        </p:par>
                      </p:childTnLst>
                    </p:cTn>
                  </p:par>
                  <p:par>
                    <p:cTn id="1925" fill="hold">
                      <p:stCondLst>
                        <p:cond delay="indefinite"/>
                      </p:stCondLst>
                      <p:childTnLst>
                        <p:par>
                          <p:cTn id="1926" fill="hold">
                            <p:stCondLst>
                              <p:cond delay="0"/>
                            </p:stCondLst>
                            <p:childTnLst>
                              <p:par>
                                <p:cTn id="1927" nodeType="clickEffect" fill="hold" presetClass="entr" presetID="9">
                                  <p:stCondLst>
                                    <p:cond delay="0"/>
                                  </p:stCondLst>
                                  <p:childTnLst>
                                    <p:set>
                                      <p:cBhvr>
                                        <p:cTn id="1928" dur="1" fill="hold">
                                          <p:stCondLst>
                                            <p:cond delay="0"/>
                                          </p:stCondLst>
                                        </p:cTn>
                                        <p:tgtEl>
                                          <p:spTgt spid="4335">
                                            <p:txEl>
                                              <p:pRg st="2" end="2"/>
                                            </p:txEl>
                                          </p:spTgt>
                                        </p:tgtEl>
                                        <p:attrNameLst>
                                          <p:attrName>style.visibility</p:attrName>
                                        </p:attrNameLst>
                                      </p:cBhvr>
                                      <p:to>
                                        <p:strVal val="visible"/>
                                      </p:to>
                                    </p:set>
                                    <p:animEffect filter="dissolve" transition="in">
                                      <p:cBhvr additive="repl">
                                        <p:cTn id="1929" dur="500"/>
                                        <p:tgtEl>
                                          <p:spTgt spid="4335">
                                            <p:txEl>
                                              <p:pRg st="2" end="2"/>
                                            </p:txEl>
                                          </p:spTgt>
                                        </p:tgtEl>
                                      </p:cBhvr>
                                    </p:animEffect>
                                  </p:childTnLst>
                                </p:cTn>
                              </p:par>
                              <p:par>
                                <p:cTn id="1930" nodeType="withEffect" fill="hold" presetClass="entr" presetID="9">
                                  <p:stCondLst>
                                    <p:cond delay="0"/>
                                  </p:stCondLst>
                                  <p:childTnLst>
                                    <p:set>
                                      <p:cBhvr>
                                        <p:cTn id="1931" dur="1" fill="hold">
                                          <p:stCondLst>
                                            <p:cond delay="0"/>
                                          </p:stCondLst>
                                        </p:cTn>
                                        <p:tgtEl>
                                          <p:spTgt spid="4335">
                                            <p:txEl>
                                              <p:pRg st="3" end="3"/>
                                            </p:txEl>
                                          </p:spTgt>
                                        </p:tgtEl>
                                        <p:attrNameLst>
                                          <p:attrName>style.visibility</p:attrName>
                                        </p:attrNameLst>
                                      </p:cBhvr>
                                      <p:to>
                                        <p:strVal val="visible"/>
                                      </p:to>
                                    </p:set>
                                    <p:animEffect filter="dissolve" transition="in">
                                      <p:cBhvr additive="repl">
                                        <p:cTn id="1932" dur="500"/>
                                        <p:tgtEl>
                                          <p:spTgt spid="4335">
                                            <p:txEl>
                                              <p:pRg st="3" end="3"/>
                                            </p:txEl>
                                          </p:spTgt>
                                        </p:tgtEl>
                                      </p:cBhvr>
                                    </p:animEffect>
                                  </p:childTnLst>
                                </p:cTn>
                              </p:par>
                            </p:childTnLst>
                          </p:cTn>
                        </p:par>
                      </p:childTnLst>
                    </p:cTn>
                  </p:par>
                  <p:par>
                    <p:cTn id="1933" fill="hold">
                      <p:stCondLst>
                        <p:cond delay="indefinite"/>
                      </p:stCondLst>
                      <p:childTnLst>
                        <p:par>
                          <p:cTn id="1934" fill="hold">
                            <p:stCondLst>
                              <p:cond delay="0"/>
                            </p:stCondLst>
                            <p:childTnLst>
                              <p:par>
                                <p:cTn id="1935" nodeType="clickEffect" fill="hold" presetClass="entr" presetID="9">
                                  <p:stCondLst>
                                    <p:cond delay="0"/>
                                  </p:stCondLst>
                                  <p:childTnLst>
                                    <p:set>
                                      <p:cBhvr>
                                        <p:cTn id="1936" dur="1" fill="hold">
                                          <p:stCondLst>
                                            <p:cond delay="0"/>
                                          </p:stCondLst>
                                        </p:cTn>
                                        <p:tgtEl>
                                          <p:spTgt spid="4335">
                                            <p:txEl>
                                              <p:pRg st="4" end="4"/>
                                            </p:txEl>
                                          </p:spTgt>
                                        </p:tgtEl>
                                        <p:attrNameLst>
                                          <p:attrName>style.visibility</p:attrName>
                                        </p:attrNameLst>
                                      </p:cBhvr>
                                      <p:to>
                                        <p:strVal val="visible"/>
                                      </p:to>
                                    </p:set>
                                    <p:animEffect filter="dissolve" transition="in">
                                      <p:cBhvr additive="repl">
                                        <p:cTn id="1937" dur="500"/>
                                        <p:tgtEl>
                                          <p:spTgt spid="4335">
                                            <p:txEl>
                                              <p:pRg st="4" end="4"/>
                                            </p:txEl>
                                          </p:spTgt>
                                        </p:tgtEl>
                                      </p:cBhvr>
                                    </p:animEffect>
                                  </p:childTnLst>
                                </p:cTn>
                              </p:par>
                              <p:par>
                                <p:cTn id="1938" nodeType="withEffect" fill="hold" presetClass="entr" presetID="9">
                                  <p:stCondLst>
                                    <p:cond delay="0"/>
                                  </p:stCondLst>
                                  <p:childTnLst>
                                    <p:set>
                                      <p:cBhvr>
                                        <p:cTn id="1939" dur="1" fill="hold">
                                          <p:stCondLst>
                                            <p:cond delay="0"/>
                                          </p:stCondLst>
                                        </p:cTn>
                                        <p:tgtEl>
                                          <p:spTgt spid="4335">
                                            <p:txEl>
                                              <p:pRg st="5" end="5"/>
                                            </p:txEl>
                                          </p:spTgt>
                                        </p:tgtEl>
                                        <p:attrNameLst>
                                          <p:attrName>style.visibility</p:attrName>
                                        </p:attrNameLst>
                                      </p:cBhvr>
                                      <p:to>
                                        <p:strVal val="visible"/>
                                      </p:to>
                                    </p:set>
                                    <p:animEffect filter="dissolve" transition="in">
                                      <p:cBhvr additive="repl">
                                        <p:cTn id="1940" dur="500"/>
                                        <p:tgtEl>
                                          <p:spTgt spid="4335">
                                            <p:txEl>
                                              <p:pRg st="5" end="5"/>
                                            </p:txEl>
                                          </p:spTgt>
                                        </p:tgtEl>
                                      </p:cBhvr>
                                    </p:animEffect>
                                  </p:childTnLst>
                                </p:cTn>
                              </p:par>
                              <p:par>
                                <p:cTn id="1941" nodeType="withEffect" fill="hold" presetClass="entr" presetID="9">
                                  <p:stCondLst>
                                    <p:cond delay="0"/>
                                  </p:stCondLst>
                                  <p:childTnLst>
                                    <p:set>
                                      <p:cBhvr>
                                        <p:cTn id="1942" dur="1" fill="hold">
                                          <p:stCondLst>
                                            <p:cond delay="0"/>
                                          </p:stCondLst>
                                        </p:cTn>
                                        <p:tgtEl>
                                          <p:spTgt spid="4335">
                                            <p:txEl>
                                              <p:pRg st="6" end="6"/>
                                            </p:txEl>
                                          </p:spTgt>
                                        </p:tgtEl>
                                        <p:attrNameLst>
                                          <p:attrName>style.visibility</p:attrName>
                                        </p:attrNameLst>
                                      </p:cBhvr>
                                      <p:to>
                                        <p:strVal val="visible"/>
                                      </p:to>
                                    </p:set>
                                    <p:animEffect filter="dissolve" transition="in">
                                      <p:cBhvr additive="repl">
                                        <p:cTn id="1943" dur="500"/>
                                        <p:tgtEl>
                                          <p:spTgt spid="4335">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7"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Selective repeat: sender, receiver windows</a:t>
            </a:r>
            <a:endParaRPr b="0" lang="en-US" sz="4800" spc="-1" strike="noStrike">
              <a:latin typeface="Arial"/>
            </a:endParaRPr>
          </a:p>
        </p:txBody>
      </p:sp>
      <p:pic>
        <p:nvPicPr>
          <p:cNvPr id="4338" name="Picture 3" descr="sr_seqnum"/>
          <p:cNvPicPr/>
          <p:nvPr/>
        </p:nvPicPr>
        <p:blipFill>
          <a:blip r:embed="rId1"/>
          <a:stretch/>
        </p:blipFill>
        <p:spPr>
          <a:xfrm>
            <a:off x="1978200" y="1526760"/>
            <a:ext cx="8233560" cy="4914000"/>
          </a:xfrm>
          <a:prstGeom prst="rect">
            <a:avLst/>
          </a:prstGeom>
          <a:ln w="0">
            <a:noFill/>
          </a:ln>
        </p:spPr>
      </p:pic>
      <p:sp>
        <p:nvSpPr>
          <p:cNvPr id="4339" name="CustomShape 2"/>
          <p:cNvSpPr/>
          <p:nvPr/>
        </p:nvSpPr>
        <p:spPr>
          <a:xfrm>
            <a:off x="2150640" y="4671720"/>
            <a:ext cx="70920" cy="509760"/>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p:style>
      </p:sp>
      <p:sp>
        <p:nvSpPr>
          <p:cNvPr id="4340" name="CustomShape 3"/>
          <p:cNvSpPr/>
          <p:nvPr/>
        </p:nvSpPr>
        <p:spPr>
          <a:xfrm>
            <a:off x="2299680" y="4667760"/>
            <a:ext cx="70920" cy="509760"/>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p:style>
      </p:sp>
      <p:sp>
        <p:nvSpPr>
          <p:cNvPr id="4341" name="CustomShape 4"/>
          <p:cNvSpPr/>
          <p:nvPr/>
        </p:nvSpPr>
        <p:spPr>
          <a:xfrm>
            <a:off x="2452320" y="4667400"/>
            <a:ext cx="70920" cy="509760"/>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p:style>
      </p:sp>
      <p:sp>
        <p:nvSpPr>
          <p:cNvPr id="4342" name="CustomShape 5"/>
          <p:cNvSpPr/>
          <p:nvPr/>
        </p:nvSpPr>
        <p:spPr>
          <a:xfrm>
            <a:off x="2604600" y="4666680"/>
            <a:ext cx="70920" cy="509760"/>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p:style>
      </p:sp>
      <p:sp>
        <p:nvSpPr>
          <p:cNvPr id="4343" name="CustomShape 6"/>
          <p:cNvSpPr/>
          <p:nvPr/>
        </p:nvSpPr>
        <p:spPr>
          <a:xfrm>
            <a:off x="2760120" y="4663080"/>
            <a:ext cx="70920" cy="509760"/>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p:style>
      </p:sp>
      <p:sp>
        <p:nvSpPr>
          <p:cNvPr id="4344" name="CustomShape 7"/>
          <p:cNvSpPr/>
          <p:nvPr/>
        </p:nvSpPr>
        <p:spPr>
          <a:xfrm>
            <a:off x="2915640" y="4665600"/>
            <a:ext cx="70920" cy="509760"/>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p:style>
      </p:sp>
      <p:sp>
        <p:nvSpPr>
          <p:cNvPr id="4345" name="CustomShape 8"/>
          <p:cNvSpPr/>
          <p:nvPr/>
        </p:nvSpPr>
        <p:spPr>
          <a:xfrm>
            <a:off x="3065040" y="4662000"/>
            <a:ext cx="70920" cy="509760"/>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p:style>
      </p:sp>
      <p:sp>
        <p:nvSpPr>
          <p:cNvPr id="4346" name="CustomShape 9"/>
          <p:cNvSpPr/>
          <p:nvPr/>
        </p:nvSpPr>
        <p:spPr>
          <a:xfrm>
            <a:off x="3220560" y="4661640"/>
            <a:ext cx="70920" cy="509760"/>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p:style>
      </p:sp>
      <p:sp>
        <p:nvSpPr>
          <p:cNvPr id="4347" name="CustomShape 10"/>
          <p:cNvSpPr/>
          <p:nvPr/>
        </p:nvSpPr>
        <p:spPr>
          <a:xfrm>
            <a:off x="3369960" y="4664160"/>
            <a:ext cx="70920" cy="509760"/>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p:style>
      </p:sp>
      <p:sp>
        <p:nvSpPr>
          <p:cNvPr id="4348" name="CustomShape 11"/>
          <p:cNvSpPr/>
          <p:nvPr/>
        </p:nvSpPr>
        <p:spPr>
          <a:xfrm>
            <a:off x="914400" y="3897720"/>
            <a:ext cx="10833120" cy="2809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349" name="CustomShape 12"/>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FB61DCCB-0819-4637-AF7E-C92E2A392669}" type="slidenum">
              <a:rPr b="0" lang="en-US" sz="1100" spc="-1" strike="noStrike">
                <a:solidFill>
                  <a:srgbClr val="404040"/>
                </a:solidFill>
                <a:latin typeface="Calibri"/>
                <a:ea typeface="DejaVu Sans"/>
              </a:rPr>
              <a:t>72</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944" dur="indefinite" restart="never" nodeType="tmRoot">
          <p:childTnLst>
            <p:seq>
              <p:cTn id="1945" dur="indefinite" nodeType="mainSeq">
                <p:childTnLst>
                  <p:par>
                    <p:cTn id="1946" fill="hold">
                      <p:stCondLst>
                        <p:cond delay="indefinite"/>
                      </p:stCondLst>
                      <p:childTnLst>
                        <p:par>
                          <p:cTn id="1947" fill="hold">
                            <p:stCondLst>
                              <p:cond delay="0"/>
                            </p:stCondLst>
                            <p:childTnLst>
                              <p:par>
                                <p:cTn id="1948" nodeType="clickEffect" fill="hold" presetClass="exit" presetID="9">
                                  <p:stCondLst>
                                    <p:cond delay="0"/>
                                  </p:stCondLst>
                                  <p:childTnLst>
                                    <p:animEffect filter="dissolve" transition="out">
                                      <p:cBhvr additive="repl">
                                        <p:cTn id="1949" dur="500"/>
                                        <p:tgtEl>
                                          <p:spTgt spid="4348"/>
                                        </p:tgtEl>
                                      </p:cBhvr>
                                    </p:animEffect>
                                    <p:set>
                                      <p:cBhvr>
                                        <p:cTn id="1950" dur="1" fill="hold">
                                          <p:stCondLst>
                                            <p:cond delay="499"/>
                                          </p:stCondLst>
                                        </p:cTn>
                                        <p:tgtEl>
                                          <p:spTgt spid="434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0"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Selective repeat: sender and receiver</a:t>
            </a:r>
            <a:endParaRPr b="0" lang="en-US" sz="4800" spc="-1" strike="noStrike">
              <a:latin typeface="Arial"/>
            </a:endParaRPr>
          </a:p>
        </p:txBody>
      </p:sp>
      <p:sp>
        <p:nvSpPr>
          <p:cNvPr id="4351" name="CustomShape 2"/>
          <p:cNvSpPr/>
          <p:nvPr/>
        </p:nvSpPr>
        <p:spPr>
          <a:xfrm>
            <a:off x="946080" y="1698840"/>
            <a:ext cx="4648680" cy="464580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tabLst>
                <a:tab algn="l" pos="0"/>
              </a:tabLst>
            </a:pPr>
            <a:r>
              <a:rPr b="0" lang="en-US" sz="2800" spc="-1" strike="noStrike">
                <a:solidFill>
                  <a:srgbClr val="cc0000"/>
                </a:solidFill>
                <a:latin typeface="Calibri"/>
                <a:ea typeface="DejaVu Sans"/>
              </a:rPr>
              <a:t>data from above:</a:t>
            </a:r>
            <a:endParaRPr b="0" lang="en-US" sz="2800" spc="-1" strike="noStrike">
              <a:latin typeface="Arial"/>
            </a:endParaRPr>
          </a:p>
          <a:p>
            <a:pPr marL="520560" indent="-226080">
              <a:lnSpc>
                <a:spcPct val="90000"/>
              </a:lnSpc>
              <a:spcBef>
                <a:spcPts val="1001"/>
              </a:spcBef>
              <a:buClr>
                <a:srgbClr val="0000a3"/>
              </a:buClr>
              <a:buFont typeface="Wingdings" charset="2"/>
              <a:buChar char=""/>
              <a:tabLst>
                <a:tab algn="l" pos="0"/>
              </a:tabLst>
            </a:pPr>
            <a:r>
              <a:rPr b="0" lang="en-US" sz="2400" spc="-1" strike="noStrike">
                <a:solidFill>
                  <a:srgbClr val="000000"/>
                </a:solidFill>
                <a:latin typeface="Calibri"/>
                <a:ea typeface="DejaVu Sans"/>
              </a:rPr>
              <a:t>if next available seq # in window, send packet</a:t>
            </a:r>
            <a:endParaRPr b="0" lang="en-US" sz="2400" spc="-1" strike="noStrike">
              <a:latin typeface="Arial"/>
            </a:endParaRPr>
          </a:p>
          <a:p>
            <a:pPr marL="352440" indent="-219600">
              <a:lnSpc>
                <a:spcPct val="90000"/>
              </a:lnSpc>
              <a:spcBef>
                <a:spcPts val="1001"/>
              </a:spcBef>
              <a:tabLst>
                <a:tab algn="l" pos="0"/>
              </a:tabLst>
            </a:pPr>
            <a:r>
              <a:rPr b="0" lang="en-US" sz="2800" spc="-1" strike="noStrike">
                <a:solidFill>
                  <a:srgbClr val="cc0000"/>
                </a:solidFill>
                <a:latin typeface="Calibri"/>
                <a:ea typeface="DejaVu Sans"/>
              </a:rPr>
              <a:t>timeout(</a:t>
            </a:r>
            <a:r>
              <a:rPr b="0" i="1" lang="en-US" sz="2800" spc="-1" strike="noStrike">
                <a:solidFill>
                  <a:srgbClr val="cc0000"/>
                </a:solidFill>
                <a:latin typeface="Calibri"/>
                <a:ea typeface="DejaVu Sans"/>
              </a:rPr>
              <a:t>n</a:t>
            </a:r>
            <a:r>
              <a:rPr b="0" lang="en-US" sz="2800" spc="-1" strike="noStrike">
                <a:solidFill>
                  <a:srgbClr val="cc0000"/>
                </a:solidFill>
                <a:latin typeface="Calibri"/>
                <a:ea typeface="DejaVu Sans"/>
              </a:rPr>
              <a:t>):</a:t>
            </a:r>
            <a:endParaRPr b="0" lang="en-US" sz="2800" spc="-1" strike="noStrike">
              <a:latin typeface="Arial"/>
            </a:endParaRPr>
          </a:p>
          <a:p>
            <a:pPr marL="471600" indent="-226080">
              <a:lnSpc>
                <a:spcPct val="90000"/>
              </a:lnSpc>
              <a:spcBef>
                <a:spcPts val="1001"/>
              </a:spcBef>
              <a:buClr>
                <a:srgbClr val="0000a3"/>
              </a:buClr>
              <a:buFont typeface="Wingdings" charset="2"/>
              <a:buChar char=""/>
              <a:tabLst>
                <a:tab algn="l" pos="0"/>
              </a:tabLst>
            </a:pPr>
            <a:r>
              <a:rPr b="0" lang="en-US" sz="2400" spc="-1" strike="noStrike">
                <a:solidFill>
                  <a:srgbClr val="000000"/>
                </a:solidFill>
                <a:latin typeface="Calibri"/>
                <a:ea typeface="DejaVu Sans"/>
              </a:rPr>
              <a:t>resend packet </a:t>
            </a:r>
            <a:r>
              <a:rPr b="0" i="1" lang="en-US" sz="2400" spc="-1" strike="noStrike">
                <a:solidFill>
                  <a:srgbClr val="000000"/>
                </a:solidFill>
                <a:latin typeface="Calibri"/>
                <a:ea typeface="DejaVu Sans"/>
              </a:rPr>
              <a:t>n</a:t>
            </a:r>
            <a:r>
              <a:rPr b="0" lang="en-US" sz="2400" spc="-1" strike="noStrike">
                <a:solidFill>
                  <a:srgbClr val="000000"/>
                </a:solidFill>
                <a:latin typeface="Calibri"/>
                <a:ea typeface="DejaVu Sans"/>
              </a:rPr>
              <a:t>, restart timer</a:t>
            </a:r>
            <a:endParaRPr b="0" lang="en-US" sz="2400" spc="-1" strike="noStrike">
              <a:latin typeface="Arial"/>
            </a:endParaRPr>
          </a:p>
          <a:p>
            <a:pPr marL="352440" indent="-219600">
              <a:lnSpc>
                <a:spcPct val="90000"/>
              </a:lnSpc>
              <a:spcBef>
                <a:spcPts val="1001"/>
              </a:spcBef>
              <a:tabLst>
                <a:tab algn="l" pos="0"/>
              </a:tabLst>
            </a:pPr>
            <a:r>
              <a:rPr b="0" lang="en-US" sz="2400" spc="-1" strike="noStrike">
                <a:solidFill>
                  <a:srgbClr val="cc0000"/>
                </a:solidFill>
                <a:latin typeface="Calibri"/>
                <a:ea typeface="DejaVu Sans"/>
              </a:rPr>
              <a:t>ACK(</a:t>
            </a:r>
            <a:r>
              <a:rPr b="0" i="1" lang="en-US" sz="2400" spc="-1" strike="noStrike">
                <a:solidFill>
                  <a:srgbClr val="cc0000"/>
                </a:solidFill>
                <a:latin typeface="Calibri"/>
                <a:ea typeface="DejaVu Sans"/>
              </a:rPr>
              <a:t>n</a:t>
            </a:r>
            <a:r>
              <a:rPr b="0" lang="en-US" sz="2400" spc="-1" strike="noStrike">
                <a:solidFill>
                  <a:srgbClr val="cc0000"/>
                </a:solidFill>
                <a:latin typeface="Calibri"/>
                <a:ea typeface="DejaVu Sans"/>
              </a:rPr>
              <a:t>)</a:t>
            </a:r>
            <a:r>
              <a:rPr b="0" lang="en-US" sz="2800" spc="-1" strike="noStrike">
                <a:solidFill>
                  <a:srgbClr val="ff0000"/>
                </a:solidFill>
                <a:latin typeface="Calibri"/>
                <a:ea typeface="DejaVu Sans"/>
              </a:rPr>
              <a:t> </a:t>
            </a:r>
            <a:r>
              <a:rPr b="0" lang="en-US" sz="2400" spc="-1" strike="noStrike">
                <a:solidFill>
                  <a:srgbClr val="000000"/>
                </a:solidFill>
                <a:latin typeface="Calibri"/>
                <a:ea typeface="DejaVu Sans"/>
              </a:rPr>
              <a:t>in [sendbase,sendbase+N]</a:t>
            </a:r>
            <a:r>
              <a:rPr b="0" lang="en-US" sz="2000" spc="-1" strike="noStrike">
                <a:solidFill>
                  <a:srgbClr val="000000"/>
                </a:solidFill>
                <a:latin typeface="Calibri"/>
                <a:ea typeface="DejaVu Sans"/>
              </a:rPr>
              <a:t>:</a:t>
            </a:r>
            <a:endParaRPr b="0" lang="en-US" sz="2000" spc="-1" strike="noStrike">
              <a:latin typeface="Arial"/>
            </a:endParaRPr>
          </a:p>
          <a:p>
            <a:pPr marL="520560" indent="-226080">
              <a:lnSpc>
                <a:spcPct val="90000"/>
              </a:lnSpc>
              <a:spcBef>
                <a:spcPts val="1001"/>
              </a:spcBef>
              <a:buClr>
                <a:srgbClr val="0000a3"/>
              </a:buClr>
              <a:buFont typeface="Wingdings" charset="2"/>
              <a:buChar char=""/>
              <a:tabLst>
                <a:tab algn="l" pos="0"/>
              </a:tabLst>
            </a:pPr>
            <a:r>
              <a:rPr b="0" lang="en-US" sz="2400" spc="-1" strike="noStrike">
                <a:solidFill>
                  <a:srgbClr val="000000"/>
                </a:solidFill>
                <a:latin typeface="Calibri"/>
                <a:ea typeface="DejaVu Sans"/>
              </a:rPr>
              <a:t>mark packet </a:t>
            </a:r>
            <a:r>
              <a:rPr b="0" i="1" lang="en-US" sz="2400" spc="-1" strike="noStrike">
                <a:solidFill>
                  <a:srgbClr val="000000"/>
                </a:solidFill>
                <a:latin typeface="Calibri"/>
                <a:ea typeface="DejaVu Sans"/>
              </a:rPr>
              <a:t>n</a:t>
            </a:r>
            <a:r>
              <a:rPr b="0" lang="en-US" sz="2400" spc="-1" strike="noStrike">
                <a:solidFill>
                  <a:srgbClr val="000000"/>
                </a:solidFill>
                <a:latin typeface="Calibri"/>
                <a:ea typeface="DejaVu Sans"/>
              </a:rPr>
              <a:t> as received</a:t>
            </a:r>
            <a:endParaRPr b="0" lang="en-US" sz="2400" spc="-1" strike="noStrike">
              <a:latin typeface="Arial"/>
            </a:endParaRPr>
          </a:p>
          <a:p>
            <a:pPr marL="520560" indent="-226080">
              <a:lnSpc>
                <a:spcPct val="90000"/>
              </a:lnSpc>
              <a:spcBef>
                <a:spcPts val="1001"/>
              </a:spcBef>
              <a:buClr>
                <a:srgbClr val="0000a3"/>
              </a:buClr>
              <a:buFont typeface="Wingdings" charset="2"/>
              <a:buChar char=""/>
              <a:tabLst>
                <a:tab algn="l" pos="0"/>
              </a:tabLst>
            </a:pPr>
            <a:r>
              <a:rPr b="0" lang="en-US" sz="2400" spc="-1" strike="noStrike">
                <a:solidFill>
                  <a:srgbClr val="000000"/>
                </a:solidFill>
                <a:latin typeface="Calibri"/>
                <a:ea typeface="DejaVu Sans"/>
              </a:rPr>
              <a:t>if n smallest unACKed packet, advance window base to next unACKed seq # </a:t>
            </a: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p:txBody>
      </p:sp>
      <p:sp>
        <p:nvSpPr>
          <p:cNvPr id="4352" name="CustomShape 3"/>
          <p:cNvSpPr/>
          <p:nvPr/>
        </p:nvSpPr>
        <p:spPr>
          <a:xfrm>
            <a:off x="876240" y="1486080"/>
            <a:ext cx="4718520" cy="4607640"/>
          </a:xfrm>
          <a:prstGeom prst="rect">
            <a:avLst/>
          </a:prstGeom>
          <a:noFill/>
          <a:ln w="28575">
            <a:solidFill>
              <a:srgbClr val="000099"/>
            </a:solidFill>
            <a:miter/>
          </a:ln>
        </p:spPr>
        <p:style>
          <a:lnRef idx="0"/>
          <a:fillRef idx="0"/>
          <a:effectRef idx="0"/>
          <a:fontRef idx="minor"/>
        </p:style>
      </p:sp>
      <p:grpSp>
        <p:nvGrpSpPr>
          <p:cNvPr id="4353" name="Group 4"/>
          <p:cNvGrpSpPr/>
          <p:nvPr/>
        </p:nvGrpSpPr>
        <p:grpSpPr>
          <a:xfrm>
            <a:off x="1086120" y="1184400"/>
            <a:ext cx="1311840" cy="577080"/>
            <a:chOff x="1086120" y="1184400"/>
            <a:chExt cx="1311840" cy="577080"/>
          </a:xfrm>
        </p:grpSpPr>
        <p:sp>
          <p:nvSpPr>
            <p:cNvPr id="4354" name="CustomShape 5"/>
            <p:cNvSpPr/>
            <p:nvPr/>
          </p:nvSpPr>
          <p:spPr>
            <a:xfrm>
              <a:off x="1160640" y="1324080"/>
              <a:ext cx="1077480" cy="283320"/>
            </a:xfrm>
            <a:prstGeom prst="rect">
              <a:avLst/>
            </a:prstGeom>
            <a:solidFill>
              <a:schemeClr val="bg1"/>
            </a:solidFill>
            <a:ln w="0">
              <a:noFill/>
            </a:ln>
          </p:spPr>
          <p:style>
            <a:lnRef idx="0"/>
            <a:fillRef idx="0"/>
            <a:effectRef idx="0"/>
            <a:fontRef idx="minor"/>
          </p:style>
        </p:sp>
        <p:sp>
          <p:nvSpPr>
            <p:cNvPr id="4355" name="CustomShape 6"/>
            <p:cNvSpPr/>
            <p:nvPr/>
          </p:nvSpPr>
          <p:spPr>
            <a:xfrm>
              <a:off x="1086120" y="1184400"/>
              <a:ext cx="1311840" cy="57708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000099"/>
                  </a:solidFill>
                  <a:latin typeface="Calibri"/>
                  <a:ea typeface="ＭＳ Ｐゴシック"/>
                </a:rPr>
                <a:t>sender</a:t>
              </a:r>
              <a:endParaRPr b="0" lang="en-US" sz="3200" spc="-1" strike="noStrike">
                <a:latin typeface="Arial"/>
              </a:endParaRPr>
            </a:p>
          </p:txBody>
        </p:sp>
      </p:grpSp>
      <p:grpSp>
        <p:nvGrpSpPr>
          <p:cNvPr id="4356" name="Group 7"/>
          <p:cNvGrpSpPr/>
          <p:nvPr/>
        </p:nvGrpSpPr>
        <p:grpSpPr>
          <a:xfrm>
            <a:off x="6447600" y="1184040"/>
            <a:ext cx="5267160" cy="5218560"/>
            <a:chOff x="6447600" y="1184040"/>
            <a:chExt cx="5267160" cy="5218560"/>
          </a:xfrm>
        </p:grpSpPr>
        <p:sp>
          <p:nvSpPr>
            <p:cNvPr id="4357" name="CustomShape 8"/>
            <p:cNvSpPr/>
            <p:nvPr/>
          </p:nvSpPr>
          <p:spPr>
            <a:xfrm>
              <a:off x="6855840" y="1756800"/>
              <a:ext cx="4858920" cy="4645800"/>
            </a:xfrm>
            <a:prstGeom prst="rect">
              <a:avLst/>
            </a:prstGeom>
            <a:noFill/>
            <a:ln w="0">
              <a:noFill/>
            </a:ln>
          </p:spPr>
          <p:style>
            <a:lnRef idx="0"/>
            <a:fillRef idx="0"/>
            <a:effectRef idx="0"/>
            <a:fontRef idx="minor"/>
          </p:style>
          <p:txBody>
            <a:bodyPr lIns="90000" rIns="90000" tIns="45000" bIns="45000">
              <a:noAutofit/>
            </a:bodyPr>
            <a:p>
              <a:pPr marL="343080" indent="-340560">
                <a:lnSpc>
                  <a:spcPct val="85000"/>
                </a:lnSpc>
                <a:spcBef>
                  <a:spcPts val="561"/>
                </a:spcBef>
                <a:tabLst>
                  <a:tab algn="l" pos="0"/>
                </a:tabLst>
              </a:pPr>
              <a:r>
                <a:rPr b="0" lang="en-US" sz="2800" spc="-1" strike="noStrike">
                  <a:solidFill>
                    <a:srgbClr val="cc0000"/>
                  </a:solidFill>
                  <a:latin typeface="Calibri"/>
                  <a:ea typeface="ＭＳ Ｐゴシック"/>
                </a:rPr>
                <a:t>packet </a:t>
              </a:r>
              <a:r>
                <a:rPr b="0" i="1" lang="en-US" sz="2800" spc="-1" strike="noStrike">
                  <a:solidFill>
                    <a:srgbClr val="cc0000"/>
                  </a:solidFill>
                  <a:latin typeface="Calibri"/>
                  <a:ea typeface="ＭＳ Ｐゴシック"/>
                </a:rPr>
                <a:t>n</a:t>
              </a:r>
              <a:r>
                <a:rPr b="0" lang="en-US" sz="2800" spc="-1" strike="noStrike">
                  <a:solidFill>
                    <a:srgbClr val="cc0000"/>
                  </a:solidFill>
                  <a:latin typeface="Calibri"/>
                  <a:ea typeface="ＭＳ Ｐゴシック"/>
                </a:rPr>
                <a:t> in </a:t>
              </a:r>
              <a:r>
                <a:rPr b="0" lang="en-US" sz="1800" spc="-1" strike="noStrike">
                  <a:solidFill>
                    <a:srgbClr val="cc0000"/>
                  </a:solidFill>
                  <a:latin typeface="Calibri"/>
                  <a:ea typeface="ＭＳ Ｐゴシック"/>
                </a:rPr>
                <a:t>[</a:t>
              </a:r>
              <a:r>
                <a:rPr b="0" lang="en-US" sz="2400" spc="-1" strike="noStrike">
                  <a:solidFill>
                    <a:srgbClr val="cc0000"/>
                  </a:solidFill>
                  <a:latin typeface="Calibri"/>
                  <a:ea typeface="ＭＳ Ｐゴシック"/>
                </a:rPr>
                <a:t>rcvbase, rcvbase+N-1]</a:t>
              </a:r>
              <a:endParaRPr b="0" lang="en-US" sz="2400" spc="-1" strike="noStrike">
                <a:latin typeface="Arial"/>
              </a:endParaRPr>
            </a:p>
            <a:p>
              <a:pPr marL="406440" indent="-273600">
                <a:lnSpc>
                  <a:spcPct val="90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send ACK(</a:t>
              </a:r>
              <a:r>
                <a:rPr b="0" i="1" lang="en-US" sz="2400" spc="-1" strike="noStrike">
                  <a:solidFill>
                    <a:srgbClr val="000000"/>
                  </a:solidFill>
                  <a:latin typeface="Calibri"/>
                  <a:ea typeface="ＭＳ Ｐゴシック"/>
                </a:rPr>
                <a:t>n</a:t>
              </a:r>
              <a:r>
                <a:rPr b="0" lang="en-US" sz="2400" spc="-1" strike="noStrike">
                  <a:solidFill>
                    <a:srgbClr val="000000"/>
                  </a:solidFill>
                  <a:latin typeface="Calibri"/>
                  <a:ea typeface="ＭＳ Ｐゴシック"/>
                </a:rPr>
                <a:t>)</a:t>
              </a:r>
              <a:endParaRPr b="0" lang="en-US" sz="2400" spc="-1" strike="noStrike">
                <a:latin typeface="Arial"/>
              </a:endParaRPr>
            </a:p>
            <a:p>
              <a:pPr marL="406440" indent="-273600">
                <a:lnSpc>
                  <a:spcPct val="90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out-of-order: buffer</a:t>
              </a:r>
              <a:endParaRPr b="0" lang="en-US" sz="2400" spc="-1" strike="noStrike">
                <a:latin typeface="Arial"/>
              </a:endParaRPr>
            </a:p>
            <a:p>
              <a:pPr marL="406440" indent="-273600">
                <a:lnSpc>
                  <a:spcPct val="90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in-order: deliver (also deliver buffered, in-order packets), advance window to next not-yet-received packet</a:t>
              </a:r>
              <a:endParaRPr b="0" lang="en-US" sz="2400" spc="-1" strike="noStrike">
                <a:latin typeface="Arial"/>
              </a:endParaRPr>
            </a:p>
            <a:p>
              <a:pPr marL="343080" indent="-340560">
                <a:lnSpc>
                  <a:spcPct val="85000"/>
                </a:lnSpc>
                <a:spcBef>
                  <a:spcPts val="561"/>
                </a:spcBef>
                <a:tabLst>
                  <a:tab algn="l" pos="0"/>
                </a:tabLst>
              </a:pPr>
              <a:r>
                <a:rPr b="0" lang="en-US" sz="2800" spc="-1" strike="noStrike">
                  <a:solidFill>
                    <a:srgbClr val="cc0000"/>
                  </a:solidFill>
                  <a:latin typeface="Calibri"/>
                  <a:ea typeface="ＭＳ Ｐゴシック"/>
                </a:rPr>
                <a:t>packet</a:t>
              </a:r>
              <a:r>
                <a:rPr b="0" i="1" lang="en-US" sz="2800" spc="-1" strike="noStrike">
                  <a:solidFill>
                    <a:srgbClr val="cc0000"/>
                  </a:solidFill>
                  <a:latin typeface="Calibri"/>
                  <a:ea typeface="ＭＳ Ｐゴシック"/>
                </a:rPr>
                <a:t> n </a:t>
              </a:r>
              <a:r>
                <a:rPr b="0" lang="en-US" sz="2800" spc="-1" strike="noStrike">
                  <a:solidFill>
                    <a:srgbClr val="cc0000"/>
                  </a:solidFill>
                  <a:latin typeface="Calibri"/>
                  <a:ea typeface="ＭＳ Ｐゴシック"/>
                </a:rPr>
                <a:t>in </a:t>
              </a:r>
              <a:r>
                <a:rPr b="0" lang="en-US" sz="2400" spc="-1" strike="noStrike">
                  <a:solidFill>
                    <a:srgbClr val="cc0000"/>
                  </a:solidFill>
                  <a:latin typeface="Calibri"/>
                  <a:ea typeface="ＭＳ Ｐゴシック"/>
                </a:rPr>
                <a:t>[rcvbase-N,rcvbase-1]</a:t>
              </a:r>
              <a:endParaRPr b="0" lang="en-US" sz="2400" spc="-1" strike="noStrike">
                <a:latin typeface="Arial"/>
              </a:endParaRPr>
            </a:p>
            <a:p>
              <a:pPr marL="406440" indent="-273600">
                <a:lnSpc>
                  <a:spcPct val="85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ACK(</a:t>
              </a:r>
              <a:r>
                <a:rPr b="0" i="1" lang="en-US" sz="2400" spc="-1" strike="noStrike">
                  <a:solidFill>
                    <a:srgbClr val="000000"/>
                  </a:solidFill>
                  <a:latin typeface="Calibri"/>
                  <a:ea typeface="ＭＳ Ｐゴシック"/>
                </a:rPr>
                <a:t>n</a:t>
              </a:r>
              <a:r>
                <a:rPr b="0" lang="en-US" sz="2400" spc="-1" strike="noStrike">
                  <a:solidFill>
                    <a:srgbClr val="000000"/>
                  </a:solidFill>
                  <a:latin typeface="Calibri"/>
                  <a:ea typeface="ＭＳ Ｐゴシック"/>
                </a:rPr>
                <a:t>)</a:t>
              </a:r>
              <a:endParaRPr b="0" lang="en-US" sz="2400" spc="-1" strike="noStrike">
                <a:latin typeface="Arial"/>
              </a:endParaRPr>
            </a:p>
            <a:p>
              <a:pPr marL="343080" indent="-340560">
                <a:lnSpc>
                  <a:spcPct val="85000"/>
                </a:lnSpc>
                <a:spcBef>
                  <a:spcPts val="561"/>
                </a:spcBef>
                <a:tabLst>
                  <a:tab algn="l" pos="0"/>
                </a:tabLst>
              </a:pPr>
              <a:r>
                <a:rPr b="0" lang="en-US" sz="2800" spc="-1" strike="noStrike">
                  <a:solidFill>
                    <a:srgbClr val="cc0000"/>
                  </a:solidFill>
                  <a:latin typeface="Calibri"/>
                  <a:ea typeface="ＭＳ Ｐゴシック"/>
                </a:rPr>
                <a:t>otherwise:</a:t>
              </a:r>
              <a:r>
                <a:rPr b="0" lang="en-US" sz="2400" spc="-1" strike="noStrike">
                  <a:solidFill>
                    <a:srgbClr val="ff0000"/>
                  </a:solidFill>
                  <a:latin typeface="Calibri"/>
                  <a:ea typeface="ＭＳ Ｐゴシック"/>
                </a:rPr>
                <a:t> </a:t>
              </a:r>
              <a:endParaRPr b="0" lang="en-US" sz="2400" spc="-1" strike="noStrike">
                <a:latin typeface="Arial"/>
              </a:endParaRPr>
            </a:p>
            <a:p>
              <a:pPr marL="406440" indent="-273600">
                <a:lnSpc>
                  <a:spcPct val="85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ignore </a:t>
              </a:r>
              <a:endParaRPr b="0" lang="en-US" sz="2400" spc="-1" strike="noStrike">
                <a:latin typeface="Arial"/>
              </a:endParaRPr>
            </a:p>
            <a:p>
              <a:pPr>
                <a:lnSpc>
                  <a:spcPct val="85000"/>
                </a:lnSpc>
                <a:spcBef>
                  <a:spcPts val="561"/>
                </a:spcBef>
                <a:tabLst>
                  <a:tab algn="l" pos="0"/>
                </a:tabLst>
              </a:pPr>
              <a:endParaRPr b="0" lang="en-US" sz="2400" spc="-1" strike="noStrike">
                <a:latin typeface="Arial"/>
              </a:endParaRPr>
            </a:p>
          </p:txBody>
        </p:sp>
        <p:sp>
          <p:nvSpPr>
            <p:cNvPr id="4358" name="CustomShape 9"/>
            <p:cNvSpPr/>
            <p:nvPr/>
          </p:nvSpPr>
          <p:spPr>
            <a:xfrm>
              <a:off x="6447600" y="1495080"/>
              <a:ext cx="5126760" cy="4607640"/>
            </a:xfrm>
            <a:prstGeom prst="rect">
              <a:avLst/>
            </a:prstGeom>
            <a:noFill/>
            <a:ln w="28575">
              <a:solidFill>
                <a:srgbClr val="000099"/>
              </a:solidFill>
              <a:miter/>
            </a:ln>
          </p:spPr>
          <p:style>
            <a:lnRef idx="0"/>
            <a:fillRef idx="0"/>
            <a:effectRef idx="0"/>
            <a:fontRef idx="minor"/>
          </p:style>
        </p:sp>
        <p:grpSp>
          <p:nvGrpSpPr>
            <p:cNvPr id="4359" name="Group 10"/>
            <p:cNvGrpSpPr/>
            <p:nvPr/>
          </p:nvGrpSpPr>
          <p:grpSpPr>
            <a:xfrm>
              <a:off x="6652080" y="1184040"/>
              <a:ext cx="1511640" cy="577080"/>
              <a:chOff x="6652080" y="1184040"/>
              <a:chExt cx="1511640" cy="577080"/>
            </a:xfrm>
          </p:grpSpPr>
          <p:sp>
            <p:nvSpPr>
              <p:cNvPr id="4360" name="CustomShape 11"/>
              <p:cNvSpPr/>
              <p:nvPr/>
            </p:nvSpPr>
            <p:spPr>
              <a:xfrm>
                <a:off x="6676200" y="1352160"/>
                <a:ext cx="1302480" cy="283320"/>
              </a:xfrm>
              <a:prstGeom prst="rect">
                <a:avLst/>
              </a:prstGeom>
              <a:solidFill>
                <a:schemeClr val="bg1"/>
              </a:solidFill>
              <a:ln w="0">
                <a:noFill/>
              </a:ln>
            </p:spPr>
            <p:style>
              <a:lnRef idx="0"/>
              <a:fillRef idx="0"/>
              <a:effectRef idx="0"/>
              <a:fontRef idx="minor"/>
            </p:style>
          </p:sp>
          <p:sp>
            <p:nvSpPr>
              <p:cNvPr id="4361" name="CustomShape 12"/>
              <p:cNvSpPr/>
              <p:nvPr/>
            </p:nvSpPr>
            <p:spPr>
              <a:xfrm>
                <a:off x="6652080" y="1184040"/>
                <a:ext cx="1511640" cy="5770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000099"/>
                    </a:solidFill>
                    <a:latin typeface="Calibri"/>
                    <a:ea typeface="ＭＳ Ｐゴシック"/>
                  </a:rPr>
                  <a:t>receiver</a:t>
                </a:r>
                <a:endParaRPr b="0" lang="en-US" sz="3200" spc="-1" strike="noStrike">
                  <a:latin typeface="Arial"/>
                </a:endParaRPr>
              </a:p>
            </p:txBody>
          </p:sp>
        </p:grpSp>
      </p:grpSp>
      <p:sp>
        <p:nvSpPr>
          <p:cNvPr id="4362" name="CustomShape 1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3037FE5C-0BEE-4CE2-A1F6-0850F661FFC6}" type="slidenum">
              <a:rPr b="0" lang="en-US" sz="1100" spc="-1" strike="noStrike">
                <a:solidFill>
                  <a:srgbClr val="404040"/>
                </a:solidFill>
                <a:latin typeface="Calibri"/>
                <a:ea typeface="DejaVu Sans"/>
              </a:rPr>
              <a:t>73</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951" dur="indefinite" restart="never" nodeType="tmRoot">
          <p:childTnLst>
            <p:seq>
              <p:cTn id="1952" dur="indefinite" nodeType="mainSeq">
                <p:childTnLst>
                  <p:par>
                    <p:cTn id="1953" fill="hold">
                      <p:stCondLst>
                        <p:cond delay="indefinite"/>
                      </p:stCondLst>
                      <p:childTnLst>
                        <p:par>
                          <p:cTn id="1954" fill="hold">
                            <p:stCondLst>
                              <p:cond delay="0"/>
                            </p:stCondLst>
                            <p:childTnLst>
                              <p:par>
                                <p:cTn id="1955" nodeType="clickEffect" fill="hold" presetClass="entr" presetID="9">
                                  <p:stCondLst>
                                    <p:cond delay="0"/>
                                  </p:stCondLst>
                                  <p:childTnLst>
                                    <p:set>
                                      <p:cBhvr>
                                        <p:cTn id="1956" dur="1" fill="hold">
                                          <p:stCondLst>
                                            <p:cond delay="0"/>
                                          </p:stCondLst>
                                        </p:cTn>
                                        <p:tgtEl>
                                          <p:spTgt spid="4356"/>
                                        </p:tgtEl>
                                        <p:attrNameLst>
                                          <p:attrName>style.visibility</p:attrName>
                                        </p:attrNameLst>
                                      </p:cBhvr>
                                      <p:to>
                                        <p:strVal val="visible"/>
                                      </p:to>
                                    </p:set>
                                    <p:animEffect filter="dissolve" transition="in">
                                      <p:cBhvr additive="repl">
                                        <p:cTn id="1957" dur="500"/>
                                        <p:tgtEl>
                                          <p:spTgt spid="4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3" name="CustomShape 1"/>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Selective Repeat in action</a:t>
            </a:r>
            <a:endParaRPr b="0" lang="en-US" sz="4800" spc="-1" strike="noStrike">
              <a:latin typeface="Arial"/>
            </a:endParaRPr>
          </a:p>
        </p:txBody>
      </p:sp>
      <p:sp>
        <p:nvSpPr>
          <p:cNvPr id="4364" name="CustomShape 2"/>
          <p:cNvSpPr/>
          <p:nvPr/>
        </p:nvSpPr>
        <p:spPr>
          <a:xfrm>
            <a:off x="4700160" y="1531800"/>
            <a:ext cx="1386720" cy="146124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1800" spc="-1" strike="noStrike">
                <a:solidFill>
                  <a:srgbClr val="000000"/>
                </a:solidFill>
                <a:latin typeface="Tahoma"/>
                <a:ea typeface="ＭＳ Ｐゴシック"/>
              </a:rPr>
              <a:t>send  pkt0</a:t>
            </a:r>
            <a:endParaRPr b="0" lang="en-US" sz="1800" spc="-1" strike="noStrike">
              <a:latin typeface="Arial"/>
            </a:endParaRPr>
          </a:p>
          <a:p>
            <a:pPr algn="r">
              <a:lnSpc>
                <a:spcPct val="100000"/>
              </a:lnSpc>
              <a:tabLst>
                <a:tab algn="l" pos="0"/>
              </a:tabLst>
            </a:pPr>
            <a:r>
              <a:rPr b="0" lang="en-US" sz="1800" spc="-1" strike="noStrike">
                <a:solidFill>
                  <a:srgbClr val="000000"/>
                </a:solidFill>
                <a:latin typeface="Tahoma"/>
                <a:ea typeface="ＭＳ Ｐゴシック"/>
              </a:rPr>
              <a:t>send  pkt1</a:t>
            </a:r>
            <a:endParaRPr b="0" lang="en-US" sz="1800" spc="-1" strike="noStrike">
              <a:latin typeface="Arial"/>
            </a:endParaRPr>
          </a:p>
          <a:p>
            <a:pPr algn="r">
              <a:lnSpc>
                <a:spcPct val="100000"/>
              </a:lnSpc>
              <a:tabLst>
                <a:tab algn="l" pos="0"/>
              </a:tabLst>
            </a:pPr>
            <a:r>
              <a:rPr b="0" lang="en-US" sz="1800" spc="-1" strike="noStrike">
                <a:solidFill>
                  <a:srgbClr val="000000"/>
                </a:solidFill>
                <a:latin typeface="Tahoma"/>
                <a:ea typeface="ＭＳ Ｐゴシック"/>
              </a:rPr>
              <a:t>send  pkt2</a:t>
            </a:r>
            <a:endParaRPr b="0" lang="en-US" sz="1800" spc="-1" strike="noStrike">
              <a:latin typeface="Arial"/>
            </a:endParaRPr>
          </a:p>
          <a:p>
            <a:pPr algn="r">
              <a:lnSpc>
                <a:spcPct val="100000"/>
              </a:lnSpc>
              <a:tabLst>
                <a:tab algn="l" pos="0"/>
              </a:tabLst>
            </a:pPr>
            <a:r>
              <a:rPr b="0" lang="en-US" sz="1800" spc="-1" strike="noStrike">
                <a:solidFill>
                  <a:srgbClr val="000000"/>
                </a:solidFill>
                <a:latin typeface="Tahoma"/>
                <a:ea typeface="ＭＳ Ｐゴシック"/>
              </a:rPr>
              <a:t>send  pkt3</a:t>
            </a:r>
            <a:endParaRPr b="0" lang="en-US" sz="1800" spc="-1" strike="noStrike">
              <a:latin typeface="Arial"/>
            </a:endParaRPr>
          </a:p>
          <a:p>
            <a:pPr algn="r">
              <a:lnSpc>
                <a:spcPct val="100000"/>
              </a:lnSpc>
              <a:tabLst>
                <a:tab algn="l" pos="0"/>
              </a:tabLst>
            </a:pPr>
            <a:r>
              <a:rPr b="0" lang="en-US" sz="1800" spc="-1" strike="noStrike">
                <a:solidFill>
                  <a:srgbClr val="000000"/>
                </a:solidFill>
                <a:latin typeface="Tahoma"/>
                <a:ea typeface="ＭＳ Ｐゴシック"/>
              </a:rPr>
              <a:t>(wait)</a:t>
            </a:r>
            <a:endParaRPr b="0" lang="en-US" sz="1800" spc="-1" strike="noStrike">
              <a:latin typeface="Arial"/>
            </a:endParaRPr>
          </a:p>
        </p:txBody>
      </p:sp>
      <p:sp>
        <p:nvSpPr>
          <p:cNvPr id="4365" name="CustomShape 3"/>
          <p:cNvSpPr/>
          <p:nvPr/>
        </p:nvSpPr>
        <p:spPr>
          <a:xfrm>
            <a:off x="5032080" y="1160640"/>
            <a:ext cx="105444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2000" spc="-1" strike="noStrike" u="sng">
                <a:solidFill>
                  <a:srgbClr val="000099"/>
                </a:solidFill>
                <a:uFillTx/>
                <a:latin typeface="Tahoma"/>
                <a:ea typeface="ＭＳ Ｐゴシック"/>
              </a:rPr>
              <a:t>sender</a:t>
            </a:r>
            <a:endParaRPr b="0" lang="en-US" sz="2000" spc="-1" strike="noStrike">
              <a:latin typeface="Arial"/>
            </a:endParaRPr>
          </a:p>
        </p:txBody>
      </p:sp>
      <p:sp>
        <p:nvSpPr>
          <p:cNvPr id="4366" name="CustomShape 4"/>
          <p:cNvSpPr/>
          <p:nvPr/>
        </p:nvSpPr>
        <p:spPr>
          <a:xfrm>
            <a:off x="8046360" y="1179360"/>
            <a:ext cx="122220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2000" spc="-1" strike="noStrike" u="sng">
                <a:solidFill>
                  <a:srgbClr val="008000"/>
                </a:solidFill>
                <a:uFillTx/>
                <a:latin typeface="Tahoma"/>
                <a:ea typeface="ＭＳ Ｐゴシック"/>
              </a:rPr>
              <a:t>receiver</a:t>
            </a:r>
            <a:endParaRPr b="0" lang="en-US" sz="2000" spc="-1" strike="noStrike">
              <a:latin typeface="Arial"/>
            </a:endParaRPr>
          </a:p>
        </p:txBody>
      </p:sp>
      <p:sp>
        <p:nvSpPr>
          <p:cNvPr id="4367" name="Line 5"/>
          <p:cNvSpPr/>
          <p:nvPr/>
        </p:nvSpPr>
        <p:spPr>
          <a:xfrm>
            <a:off x="8196120" y="1777680"/>
            <a:ext cx="11160" cy="4538880"/>
          </a:xfrm>
          <a:prstGeom prst="line">
            <a:avLst/>
          </a:prstGeom>
          <a:ln w="9525">
            <a:solidFill>
              <a:srgbClr val="000000"/>
            </a:solidFill>
            <a:round/>
          </a:ln>
        </p:spPr>
        <p:style>
          <a:lnRef idx="0"/>
          <a:fillRef idx="0"/>
          <a:effectRef idx="0"/>
          <a:fontRef idx="minor"/>
        </p:style>
      </p:sp>
      <p:sp>
        <p:nvSpPr>
          <p:cNvPr id="4368" name="CustomShape 6"/>
          <p:cNvSpPr/>
          <p:nvPr/>
        </p:nvSpPr>
        <p:spPr>
          <a:xfrm>
            <a:off x="4435200" y="4713120"/>
            <a:ext cx="1648800" cy="555120"/>
          </a:xfrm>
          <a:prstGeom prst="rect">
            <a:avLst/>
          </a:prstGeom>
          <a:noFill/>
          <a:ln w="0">
            <a:noFill/>
          </a:ln>
        </p:spPr>
        <p:style>
          <a:lnRef idx="0"/>
          <a:fillRef idx="0"/>
          <a:effectRef idx="0"/>
          <a:fontRef idx="minor"/>
        </p:style>
        <p:txBody>
          <a:bodyPr wrap="none" lIns="90000" rIns="90000" tIns="45000" bIns="45000">
            <a:spAutoFit/>
          </a:bodyPr>
          <a:p>
            <a:pPr algn="r">
              <a:lnSpc>
                <a:spcPct val="90000"/>
              </a:lnSpc>
              <a:tabLst>
                <a:tab algn="l" pos="0"/>
              </a:tabLst>
            </a:pPr>
            <a:r>
              <a:rPr b="0" lang="en-US" sz="1800" spc="-1" strike="noStrike">
                <a:solidFill>
                  <a:srgbClr val="000000"/>
                </a:solidFill>
                <a:latin typeface="Tahoma"/>
                <a:ea typeface="ＭＳ Ｐゴシック"/>
              </a:rPr>
              <a:t>send  pkt2</a:t>
            </a:r>
            <a:endParaRPr b="0" lang="en-US" sz="1800" spc="-1" strike="noStrike">
              <a:latin typeface="Arial"/>
            </a:endParaRPr>
          </a:p>
          <a:p>
            <a:pPr algn="r">
              <a:lnSpc>
                <a:spcPct val="90000"/>
              </a:lnSpc>
              <a:tabLst>
                <a:tab algn="l" pos="0"/>
              </a:tabLst>
            </a:pPr>
            <a:r>
              <a:rPr b="0" lang="en-US" sz="1600" spc="-1" strike="noStrike">
                <a:solidFill>
                  <a:srgbClr val="c00000"/>
                </a:solidFill>
                <a:latin typeface="Tahoma"/>
                <a:ea typeface="ＭＳ Ｐゴシック"/>
              </a:rPr>
              <a:t>(but not 3,4,5)</a:t>
            </a:r>
            <a:endParaRPr b="0" lang="en-US" sz="1600" spc="-1" strike="noStrike">
              <a:latin typeface="Arial"/>
            </a:endParaRPr>
          </a:p>
        </p:txBody>
      </p:sp>
      <p:sp>
        <p:nvSpPr>
          <p:cNvPr id="4369" name="Line 7"/>
          <p:cNvSpPr/>
          <p:nvPr/>
        </p:nvSpPr>
        <p:spPr>
          <a:xfrm flipH="1">
            <a:off x="6067080" y="2249280"/>
            <a:ext cx="2014560" cy="1066680"/>
          </a:xfrm>
          <a:prstGeom prst="line">
            <a:avLst/>
          </a:prstGeom>
          <a:ln w="28575">
            <a:solidFill>
              <a:srgbClr val="008000"/>
            </a:solidFill>
            <a:round/>
            <a:tailEnd len="med" type="triangle" w="med"/>
          </a:ln>
        </p:spPr>
        <p:style>
          <a:lnRef idx="0"/>
          <a:fillRef idx="0"/>
          <a:effectRef idx="0"/>
          <a:fontRef idx="minor"/>
        </p:style>
      </p:sp>
      <p:grpSp>
        <p:nvGrpSpPr>
          <p:cNvPr id="4370" name="Group 8"/>
          <p:cNvGrpSpPr/>
          <p:nvPr/>
        </p:nvGrpSpPr>
        <p:grpSpPr>
          <a:xfrm>
            <a:off x="6059160" y="1725480"/>
            <a:ext cx="2122560" cy="1292040"/>
            <a:chOff x="6059160" y="1725480"/>
            <a:chExt cx="2122560" cy="1292040"/>
          </a:xfrm>
        </p:grpSpPr>
        <p:sp>
          <p:nvSpPr>
            <p:cNvPr id="4371" name="Line 9"/>
            <p:cNvSpPr/>
            <p:nvPr/>
          </p:nvSpPr>
          <p:spPr>
            <a:xfrm>
              <a:off x="6060960" y="1725480"/>
              <a:ext cx="2101680" cy="468360"/>
            </a:xfrm>
            <a:prstGeom prst="line">
              <a:avLst/>
            </a:prstGeom>
            <a:ln w="28575">
              <a:solidFill>
                <a:srgbClr val="000099"/>
              </a:solidFill>
              <a:round/>
              <a:tailEnd len="med" type="triangle" w="med"/>
            </a:ln>
          </p:spPr>
          <p:style>
            <a:lnRef idx="0"/>
            <a:fillRef idx="0"/>
            <a:effectRef idx="0"/>
            <a:fontRef idx="minor"/>
          </p:style>
        </p:sp>
        <p:sp>
          <p:nvSpPr>
            <p:cNvPr id="4372" name="Line 10"/>
            <p:cNvSpPr/>
            <p:nvPr/>
          </p:nvSpPr>
          <p:spPr>
            <a:xfrm>
              <a:off x="6059160" y="2000160"/>
              <a:ext cx="2100240" cy="468360"/>
            </a:xfrm>
            <a:prstGeom prst="line">
              <a:avLst/>
            </a:prstGeom>
            <a:ln w="28575">
              <a:solidFill>
                <a:srgbClr val="000099"/>
              </a:solidFill>
              <a:round/>
              <a:tailEnd len="med" type="triangle" w="med"/>
            </a:ln>
          </p:spPr>
          <p:style>
            <a:lnRef idx="0"/>
            <a:fillRef idx="0"/>
            <a:effectRef idx="0"/>
            <a:fontRef idx="minor"/>
          </p:style>
        </p:sp>
        <p:sp>
          <p:nvSpPr>
            <p:cNvPr id="4373" name="Line 11"/>
            <p:cNvSpPr/>
            <p:nvPr/>
          </p:nvSpPr>
          <p:spPr>
            <a:xfrm>
              <a:off x="6075360" y="2263680"/>
              <a:ext cx="876240" cy="199800"/>
            </a:xfrm>
            <a:prstGeom prst="line">
              <a:avLst/>
            </a:prstGeom>
            <a:ln w="28575">
              <a:solidFill>
                <a:srgbClr val="000099"/>
              </a:solidFill>
              <a:round/>
              <a:tailEnd len="med" type="triangle" w="med"/>
            </a:ln>
          </p:spPr>
          <p:style>
            <a:lnRef idx="0"/>
            <a:fillRef idx="0"/>
            <a:effectRef idx="0"/>
            <a:fontRef idx="minor"/>
          </p:style>
        </p:sp>
        <p:sp>
          <p:nvSpPr>
            <p:cNvPr id="4374" name="Line 12"/>
            <p:cNvSpPr/>
            <p:nvPr/>
          </p:nvSpPr>
          <p:spPr>
            <a:xfrm>
              <a:off x="6081480" y="2549520"/>
              <a:ext cx="2100240" cy="468000"/>
            </a:xfrm>
            <a:prstGeom prst="line">
              <a:avLst/>
            </a:prstGeom>
            <a:ln w="28575">
              <a:solidFill>
                <a:srgbClr val="000099"/>
              </a:solidFill>
              <a:round/>
              <a:tailEnd len="med" type="triangle" w="med"/>
            </a:ln>
          </p:spPr>
          <p:style>
            <a:lnRef idx="0"/>
            <a:fillRef idx="0"/>
            <a:effectRef idx="0"/>
            <a:fontRef idx="minor"/>
          </p:style>
        </p:sp>
        <p:sp>
          <p:nvSpPr>
            <p:cNvPr id="4375" name="CustomShape 13"/>
            <p:cNvSpPr/>
            <p:nvPr/>
          </p:nvSpPr>
          <p:spPr>
            <a:xfrm>
              <a:off x="6829920" y="2298600"/>
              <a:ext cx="35640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1" lang="en-US" sz="1800" spc="-1" strike="noStrike">
                  <a:solidFill>
                    <a:srgbClr val="ff0000"/>
                  </a:solidFill>
                  <a:latin typeface="Tahoma"/>
                  <a:ea typeface="ＭＳ Ｐゴシック"/>
                </a:rPr>
                <a:t>X</a:t>
              </a:r>
              <a:endParaRPr b="0" lang="en-US" sz="1800" spc="-1" strike="noStrike">
                <a:latin typeface="Arial"/>
              </a:endParaRPr>
            </a:p>
          </p:txBody>
        </p:sp>
        <p:sp>
          <p:nvSpPr>
            <p:cNvPr id="4376" name="CustomShape 14"/>
            <p:cNvSpPr/>
            <p:nvPr/>
          </p:nvSpPr>
          <p:spPr>
            <a:xfrm>
              <a:off x="6972480" y="2319480"/>
              <a:ext cx="5698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1600" spc="-1" strike="noStrike">
                  <a:solidFill>
                    <a:srgbClr val="ff0000"/>
                  </a:solidFill>
                  <a:latin typeface="Tahoma"/>
                  <a:ea typeface="ＭＳ Ｐゴシック"/>
                </a:rPr>
                <a:t>loss</a:t>
              </a:r>
              <a:endParaRPr b="0" lang="en-US" sz="1600" spc="-1" strike="noStrike">
                <a:latin typeface="Arial"/>
              </a:endParaRPr>
            </a:p>
          </p:txBody>
        </p:sp>
      </p:grpSp>
      <p:sp>
        <p:nvSpPr>
          <p:cNvPr id="4377" name="Line 15"/>
          <p:cNvSpPr/>
          <p:nvPr/>
        </p:nvSpPr>
        <p:spPr>
          <a:xfrm flipH="1">
            <a:off x="6064200" y="2535120"/>
            <a:ext cx="2014560" cy="1100160"/>
          </a:xfrm>
          <a:prstGeom prst="line">
            <a:avLst/>
          </a:prstGeom>
          <a:ln w="28575">
            <a:solidFill>
              <a:srgbClr val="008000"/>
            </a:solidFill>
            <a:round/>
            <a:tailEnd len="med" type="triangle" w="med"/>
          </a:ln>
        </p:spPr>
        <p:style>
          <a:lnRef idx="0"/>
          <a:fillRef idx="0"/>
          <a:effectRef idx="0"/>
          <a:fontRef idx="minor"/>
        </p:style>
      </p:sp>
      <p:sp>
        <p:nvSpPr>
          <p:cNvPr id="4378" name="Line 16"/>
          <p:cNvSpPr/>
          <p:nvPr/>
        </p:nvSpPr>
        <p:spPr>
          <a:xfrm>
            <a:off x="6067080" y="3371760"/>
            <a:ext cx="2100600" cy="468360"/>
          </a:xfrm>
          <a:prstGeom prst="line">
            <a:avLst/>
          </a:prstGeom>
          <a:ln w="28575">
            <a:solidFill>
              <a:srgbClr val="000099"/>
            </a:solidFill>
            <a:round/>
            <a:tailEnd len="med" type="triangle" w="med"/>
          </a:ln>
        </p:spPr>
        <p:style>
          <a:lnRef idx="0"/>
          <a:fillRef idx="0"/>
          <a:effectRef idx="0"/>
          <a:fontRef idx="minor"/>
        </p:style>
      </p:sp>
      <p:sp>
        <p:nvSpPr>
          <p:cNvPr id="4379" name="Line 17"/>
          <p:cNvSpPr/>
          <p:nvPr/>
        </p:nvSpPr>
        <p:spPr>
          <a:xfrm>
            <a:off x="6099120" y="3690720"/>
            <a:ext cx="2101680" cy="468360"/>
          </a:xfrm>
          <a:prstGeom prst="line">
            <a:avLst/>
          </a:prstGeom>
          <a:ln w="28575">
            <a:solidFill>
              <a:srgbClr val="000099"/>
            </a:solidFill>
            <a:round/>
            <a:tailEnd len="med" type="triangle" w="med"/>
          </a:ln>
        </p:spPr>
        <p:style>
          <a:lnRef idx="0"/>
          <a:fillRef idx="0"/>
          <a:effectRef idx="0"/>
          <a:fontRef idx="minor"/>
        </p:style>
      </p:sp>
      <p:sp>
        <p:nvSpPr>
          <p:cNvPr id="4380" name="Line 18"/>
          <p:cNvSpPr/>
          <p:nvPr/>
        </p:nvSpPr>
        <p:spPr>
          <a:xfrm flipH="1">
            <a:off x="6095880" y="3065400"/>
            <a:ext cx="2014560" cy="1100160"/>
          </a:xfrm>
          <a:prstGeom prst="line">
            <a:avLst/>
          </a:prstGeom>
          <a:ln w="28575">
            <a:solidFill>
              <a:srgbClr val="008000"/>
            </a:solidFill>
            <a:round/>
            <a:tailEnd len="med" type="triangle" w="med"/>
          </a:ln>
        </p:spPr>
        <p:style>
          <a:lnRef idx="0"/>
          <a:fillRef idx="0"/>
          <a:effectRef idx="0"/>
          <a:fontRef idx="minor"/>
        </p:style>
      </p:sp>
      <p:grpSp>
        <p:nvGrpSpPr>
          <p:cNvPr id="4381" name="Group 19"/>
          <p:cNvGrpSpPr/>
          <p:nvPr/>
        </p:nvGrpSpPr>
        <p:grpSpPr>
          <a:xfrm>
            <a:off x="4081320" y="2253960"/>
            <a:ext cx="2001960" cy="2540160"/>
            <a:chOff x="4081320" y="2253960"/>
            <a:chExt cx="2001960" cy="2540160"/>
          </a:xfrm>
        </p:grpSpPr>
        <p:pic>
          <p:nvPicPr>
            <p:cNvPr id="4382" name="Picture 34" descr="alarm_clock_ringing"/>
            <p:cNvPicPr/>
            <p:nvPr/>
          </p:nvPicPr>
          <p:blipFill>
            <a:blip r:embed="rId1"/>
            <a:stretch/>
          </p:blipFill>
          <p:spPr>
            <a:xfrm>
              <a:off x="4081320" y="4282920"/>
              <a:ext cx="434160" cy="478440"/>
            </a:xfrm>
            <a:prstGeom prst="rect">
              <a:avLst/>
            </a:prstGeom>
            <a:ln w="0">
              <a:noFill/>
            </a:ln>
          </p:spPr>
        </p:pic>
        <p:sp>
          <p:nvSpPr>
            <p:cNvPr id="4383" name="CustomShape 20"/>
            <p:cNvSpPr/>
            <p:nvPr/>
          </p:nvSpPr>
          <p:spPr>
            <a:xfrm>
              <a:off x="4353840" y="4498920"/>
              <a:ext cx="1729440" cy="295200"/>
            </a:xfrm>
            <a:prstGeom prst="rect">
              <a:avLst/>
            </a:prstGeom>
            <a:noFill/>
            <a:ln w="0">
              <a:noFill/>
            </a:ln>
          </p:spPr>
          <p:style>
            <a:lnRef idx="0"/>
            <a:fillRef idx="0"/>
            <a:effectRef idx="0"/>
            <a:fontRef idx="minor"/>
          </p:style>
          <p:txBody>
            <a:bodyPr wrap="none" lIns="90000" rIns="90000" tIns="45000" bIns="45000">
              <a:spAutoFit/>
            </a:bodyPr>
            <a:p>
              <a:pPr algn="r">
                <a:lnSpc>
                  <a:spcPct val="75000"/>
                </a:lnSpc>
                <a:tabLst>
                  <a:tab algn="l" pos="0"/>
                </a:tabLst>
              </a:pPr>
              <a:r>
                <a:rPr b="0" i="1" lang="en-US" sz="1800" spc="-1" strike="noStrike">
                  <a:solidFill>
                    <a:srgbClr val="ff0000"/>
                  </a:solidFill>
                  <a:latin typeface="Tahoma"/>
                  <a:ea typeface="ＭＳ Ｐゴシック"/>
                </a:rPr>
                <a:t>pkt 2 timeout</a:t>
              </a:r>
              <a:endParaRPr b="0" lang="en-US" sz="1800" spc="-1" strike="noStrike">
                <a:latin typeface="Arial"/>
              </a:endParaRPr>
            </a:p>
          </p:txBody>
        </p:sp>
        <p:grpSp>
          <p:nvGrpSpPr>
            <p:cNvPr id="4384" name="Group 21"/>
            <p:cNvGrpSpPr/>
            <p:nvPr/>
          </p:nvGrpSpPr>
          <p:grpSpPr>
            <a:xfrm>
              <a:off x="5956200" y="2253960"/>
              <a:ext cx="103320" cy="2462760"/>
              <a:chOff x="5956200" y="2253960"/>
              <a:chExt cx="103320" cy="2462760"/>
            </a:xfrm>
          </p:grpSpPr>
          <p:sp>
            <p:nvSpPr>
              <p:cNvPr id="4385" name="Line 22"/>
              <p:cNvSpPr/>
              <p:nvPr/>
            </p:nvSpPr>
            <p:spPr>
              <a:xfrm>
                <a:off x="6059160" y="2256480"/>
                <a:ext cx="360" cy="2459880"/>
              </a:xfrm>
              <a:prstGeom prst="line">
                <a:avLst/>
              </a:prstGeom>
              <a:ln w="28575">
                <a:solidFill>
                  <a:srgbClr val="000000"/>
                </a:solidFill>
                <a:round/>
              </a:ln>
            </p:spPr>
            <p:style>
              <a:lnRef idx="0"/>
              <a:fillRef idx="0"/>
              <a:effectRef idx="0"/>
              <a:fontRef idx="minor"/>
            </p:style>
          </p:sp>
          <p:sp>
            <p:nvSpPr>
              <p:cNvPr id="4386" name="Line 23"/>
              <p:cNvSpPr/>
              <p:nvPr/>
            </p:nvSpPr>
            <p:spPr>
              <a:xfrm flipH="1">
                <a:off x="5956200" y="2253960"/>
                <a:ext cx="100440" cy="360"/>
              </a:xfrm>
              <a:prstGeom prst="line">
                <a:avLst/>
              </a:prstGeom>
              <a:ln w="28575">
                <a:solidFill>
                  <a:srgbClr val="000000"/>
                </a:solidFill>
                <a:round/>
              </a:ln>
            </p:spPr>
            <p:style>
              <a:lnRef idx="0"/>
              <a:fillRef idx="0"/>
              <a:effectRef idx="0"/>
              <a:fontRef idx="minor"/>
            </p:style>
          </p:sp>
          <p:sp>
            <p:nvSpPr>
              <p:cNvPr id="4387" name="Line 24"/>
              <p:cNvSpPr/>
              <p:nvPr/>
            </p:nvSpPr>
            <p:spPr>
              <a:xfrm flipH="1">
                <a:off x="5956200" y="4716360"/>
                <a:ext cx="100440" cy="360"/>
              </a:xfrm>
              <a:prstGeom prst="line">
                <a:avLst/>
              </a:prstGeom>
              <a:ln w="28575">
                <a:solidFill>
                  <a:srgbClr val="000000"/>
                </a:solidFill>
                <a:round/>
              </a:ln>
            </p:spPr>
            <p:style>
              <a:lnRef idx="0"/>
              <a:fillRef idx="0"/>
              <a:effectRef idx="0"/>
              <a:fontRef idx="minor"/>
            </p:style>
          </p:sp>
        </p:grpSp>
      </p:grpSp>
      <p:sp>
        <p:nvSpPr>
          <p:cNvPr id="4388" name="Line 25"/>
          <p:cNvSpPr/>
          <p:nvPr/>
        </p:nvSpPr>
        <p:spPr>
          <a:xfrm>
            <a:off x="6075360" y="4884480"/>
            <a:ext cx="2100240" cy="468360"/>
          </a:xfrm>
          <a:prstGeom prst="line">
            <a:avLst/>
          </a:prstGeom>
          <a:ln w="28575">
            <a:solidFill>
              <a:srgbClr val="000099"/>
            </a:solidFill>
            <a:round/>
            <a:tailEnd len="med" type="triangle" w="med"/>
          </a:ln>
        </p:spPr>
        <p:style>
          <a:lnRef idx="0"/>
          <a:fillRef idx="0"/>
          <a:effectRef idx="0"/>
          <a:fontRef idx="minor"/>
        </p:style>
      </p:sp>
      <p:sp>
        <p:nvSpPr>
          <p:cNvPr id="4389" name="CustomShape 26"/>
          <p:cNvSpPr/>
          <p:nvPr/>
        </p:nvSpPr>
        <p:spPr>
          <a:xfrm>
            <a:off x="2161800" y="1224000"/>
            <a:ext cx="23788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1600" spc="-1" strike="noStrike" u="sng">
                <a:solidFill>
                  <a:srgbClr val="000099"/>
                </a:solidFill>
                <a:uFillTx/>
                <a:latin typeface="Tahoma"/>
                <a:ea typeface="ＭＳ Ｐゴシック"/>
              </a:rPr>
              <a:t>sender window (N=4)</a:t>
            </a:r>
            <a:endParaRPr b="0" lang="en-US" sz="1600" spc="-1" strike="noStrike">
              <a:latin typeface="Arial"/>
            </a:endParaRPr>
          </a:p>
        </p:txBody>
      </p:sp>
      <p:grpSp>
        <p:nvGrpSpPr>
          <p:cNvPr id="4390" name="Group 27"/>
          <p:cNvGrpSpPr/>
          <p:nvPr/>
        </p:nvGrpSpPr>
        <p:grpSpPr>
          <a:xfrm>
            <a:off x="2312280" y="1569960"/>
            <a:ext cx="1531440" cy="1149120"/>
            <a:chOff x="2312280" y="1569960"/>
            <a:chExt cx="1531440" cy="1149120"/>
          </a:xfrm>
        </p:grpSpPr>
        <p:grpSp>
          <p:nvGrpSpPr>
            <p:cNvPr id="4391" name="Group 28"/>
            <p:cNvGrpSpPr/>
            <p:nvPr/>
          </p:nvGrpSpPr>
          <p:grpSpPr>
            <a:xfrm>
              <a:off x="2315520" y="1569960"/>
              <a:ext cx="1523520" cy="302760"/>
              <a:chOff x="2315520" y="1569960"/>
              <a:chExt cx="1523520" cy="302760"/>
            </a:xfrm>
          </p:grpSpPr>
          <p:sp>
            <p:nvSpPr>
              <p:cNvPr id="4392" name="CustomShape 29"/>
              <p:cNvSpPr/>
              <p:nvPr/>
            </p:nvSpPr>
            <p:spPr>
              <a:xfrm>
                <a:off x="2379600" y="1604880"/>
                <a:ext cx="626040" cy="226080"/>
              </a:xfrm>
              <a:prstGeom prst="rect">
                <a:avLst/>
              </a:prstGeom>
              <a:solidFill>
                <a:srgbClr val="000099"/>
              </a:solidFill>
              <a:ln w="0">
                <a:noFill/>
              </a:ln>
            </p:spPr>
            <p:style>
              <a:lnRef idx="0"/>
              <a:fillRef idx="0"/>
              <a:effectRef idx="0"/>
              <a:fontRef idx="minor"/>
            </p:style>
          </p:sp>
          <p:sp>
            <p:nvSpPr>
              <p:cNvPr id="4393" name="CustomShape 30"/>
              <p:cNvSpPr/>
              <p:nvPr/>
            </p:nvSpPr>
            <p:spPr>
              <a:xfrm>
                <a:off x="2315520" y="1569960"/>
                <a:ext cx="15235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ffffff"/>
                    </a:solidFill>
                    <a:latin typeface="Arial"/>
                    <a:ea typeface="ＭＳ Ｐゴシック"/>
                  </a:rPr>
                  <a:t>0 1 2 3 </a:t>
                </a:r>
                <a:r>
                  <a:rPr b="0" lang="en-US" sz="1400" spc="-1" strike="noStrike">
                    <a:solidFill>
                      <a:srgbClr val="000000"/>
                    </a:solidFill>
                    <a:latin typeface="Arial"/>
                    <a:ea typeface="ＭＳ Ｐゴシック"/>
                  </a:rPr>
                  <a:t>4 5 6 7 8 </a:t>
                </a:r>
                <a:endParaRPr b="0" lang="en-US" sz="1400" spc="-1" strike="noStrike">
                  <a:latin typeface="Arial"/>
                </a:endParaRPr>
              </a:p>
            </p:txBody>
          </p:sp>
        </p:grpSp>
        <p:grpSp>
          <p:nvGrpSpPr>
            <p:cNvPr id="4394" name="Group 31"/>
            <p:cNvGrpSpPr/>
            <p:nvPr/>
          </p:nvGrpSpPr>
          <p:grpSpPr>
            <a:xfrm>
              <a:off x="2312280" y="1855800"/>
              <a:ext cx="1523520" cy="302760"/>
              <a:chOff x="2312280" y="1855800"/>
              <a:chExt cx="1523520" cy="302760"/>
            </a:xfrm>
          </p:grpSpPr>
          <p:sp>
            <p:nvSpPr>
              <p:cNvPr id="4395" name="CustomShape 32"/>
              <p:cNvSpPr/>
              <p:nvPr/>
            </p:nvSpPr>
            <p:spPr>
              <a:xfrm>
                <a:off x="2376360" y="1890720"/>
                <a:ext cx="626040" cy="226080"/>
              </a:xfrm>
              <a:prstGeom prst="rect">
                <a:avLst/>
              </a:prstGeom>
              <a:solidFill>
                <a:srgbClr val="000099"/>
              </a:solidFill>
              <a:ln w="0">
                <a:noFill/>
              </a:ln>
            </p:spPr>
            <p:style>
              <a:lnRef idx="0"/>
              <a:fillRef idx="0"/>
              <a:effectRef idx="0"/>
              <a:fontRef idx="minor"/>
            </p:style>
          </p:sp>
          <p:sp>
            <p:nvSpPr>
              <p:cNvPr id="4396" name="CustomShape 33"/>
              <p:cNvSpPr/>
              <p:nvPr/>
            </p:nvSpPr>
            <p:spPr>
              <a:xfrm>
                <a:off x="2312280" y="1855800"/>
                <a:ext cx="15235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ffffff"/>
                    </a:solidFill>
                    <a:latin typeface="Arial"/>
                    <a:ea typeface="ＭＳ Ｐゴシック"/>
                  </a:rPr>
                  <a:t>0 1 2 3 </a:t>
                </a:r>
                <a:r>
                  <a:rPr b="0" lang="en-US" sz="1400" spc="-1" strike="noStrike">
                    <a:solidFill>
                      <a:srgbClr val="000000"/>
                    </a:solidFill>
                    <a:latin typeface="Arial"/>
                    <a:ea typeface="ＭＳ Ｐゴシック"/>
                  </a:rPr>
                  <a:t>4 5 6 7 8 </a:t>
                </a:r>
                <a:endParaRPr b="0" lang="en-US" sz="1400" spc="-1" strike="noStrike">
                  <a:latin typeface="Arial"/>
                </a:endParaRPr>
              </a:p>
            </p:txBody>
          </p:sp>
        </p:grpSp>
        <p:grpSp>
          <p:nvGrpSpPr>
            <p:cNvPr id="4397" name="Group 34"/>
            <p:cNvGrpSpPr/>
            <p:nvPr/>
          </p:nvGrpSpPr>
          <p:grpSpPr>
            <a:xfrm>
              <a:off x="2320200" y="2141640"/>
              <a:ext cx="1523520" cy="302760"/>
              <a:chOff x="2320200" y="2141640"/>
              <a:chExt cx="1523520" cy="302760"/>
            </a:xfrm>
          </p:grpSpPr>
          <p:sp>
            <p:nvSpPr>
              <p:cNvPr id="4398" name="CustomShape 35"/>
              <p:cNvSpPr/>
              <p:nvPr/>
            </p:nvSpPr>
            <p:spPr>
              <a:xfrm>
                <a:off x="2384280" y="2176560"/>
                <a:ext cx="626040" cy="226080"/>
              </a:xfrm>
              <a:prstGeom prst="rect">
                <a:avLst/>
              </a:prstGeom>
              <a:solidFill>
                <a:srgbClr val="000099"/>
              </a:solidFill>
              <a:ln w="0">
                <a:noFill/>
              </a:ln>
            </p:spPr>
            <p:style>
              <a:lnRef idx="0"/>
              <a:fillRef idx="0"/>
              <a:effectRef idx="0"/>
              <a:fontRef idx="minor"/>
            </p:style>
          </p:sp>
          <p:sp>
            <p:nvSpPr>
              <p:cNvPr id="4399" name="CustomShape 36"/>
              <p:cNvSpPr/>
              <p:nvPr/>
            </p:nvSpPr>
            <p:spPr>
              <a:xfrm>
                <a:off x="2320200" y="2141640"/>
                <a:ext cx="15235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ffffff"/>
                    </a:solidFill>
                    <a:latin typeface="Arial"/>
                    <a:ea typeface="ＭＳ Ｐゴシック"/>
                  </a:rPr>
                  <a:t>0 1 2 3 </a:t>
                </a:r>
                <a:r>
                  <a:rPr b="0" lang="en-US" sz="1400" spc="-1" strike="noStrike">
                    <a:solidFill>
                      <a:srgbClr val="000000"/>
                    </a:solidFill>
                    <a:latin typeface="Arial"/>
                    <a:ea typeface="ＭＳ Ｐゴシック"/>
                  </a:rPr>
                  <a:t>4 5 6 7 8 </a:t>
                </a:r>
                <a:endParaRPr b="0" lang="en-US" sz="1400" spc="-1" strike="noStrike">
                  <a:latin typeface="Arial"/>
                </a:endParaRPr>
              </a:p>
            </p:txBody>
          </p:sp>
        </p:grpSp>
        <p:grpSp>
          <p:nvGrpSpPr>
            <p:cNvPr id="4400" name="Group 37"/>
            <p:cNvGrpSpPr/>
            <p:nvPr/>
          </p:nvGrpSpPr>
          <p:grpSpPr>
            <a:xfrm>
              <a:off x="2316960" y="2416320"/>
              <a:ext cx="1523520" cy="302760"/>
              <a:chOff x="2316960" y="2416320"/>
              <a:chExt cx="1523520" cy="302760"/>
            </a:xfrm>
          </p:grpSpPr>
          <p:sp>
            <p:nvSpPr>
              <p:cNvPr id="4401" name="CustomShape 38"/>
              <p:cNvSpPr/>
              <p:nvPr/>
            </p:nvSpPr>
            <p:spPr>
              <a:xfrm>
                <a:off x="2381400" y="2451240"/>
                <a:ext cx="626040" cy="226080"/>
              </a:xfrm>
              <a:prstGeom prst="rect">
                <a:avLst/>
              </a:prstGeom>
              <a:solidFill>
                <a:srgbClr val="000099"/>
              </a:solidFill>
              <a:ln w="0">
                <a:noFill/>
              </a:ln>
            </p:spPr>
            <p:style>
              <a:lnRef idx="0"/>
              <a:fillRef idx="0"/>
              <a:effectRef idx="0"/>
              <a:fontRef idx="minor"/>
            </p:style>
          </p:sp>
          <p:sp>
            <p:nvSpPr>
              <p:cNvPr id="4402" name="CustomShape 39"/>
              <p:cNvSpPr/>
              <p:nvPr/>
            </p:nvSpPr>
            <p:spPr>
              <a:xfrm>
                <a:off x="2316960" y="2416320"/>
                <a:ext cx="15235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ffffff"/>
                    </a:solidFill>
                    <a:latin typeface="Arial"/>
                    <a:ea typeface="ＭＳ Ｐゴシック"/>
                  </a:rPr>
                  <a:t>0 1 2 3 </a:t>
                </a:r>
                <a:r>
                  <a:rPr b="0" lang="en-US" sz="1400" spc="-1" strike="noStrike">
                    <a:solidFill>
                      <a:srgbClr val="000000"/>
                    </a:solidFill>
                    <a:latin typeface="Arial"/>
                    <a:ea typeface="ＭＳ Ｐゴシック"/>
                  </a:rPr>
                  <a:t>4 5 6 7 8 </a:t>
                </a:r>
                <a:endParaRPr b="0" lang="en-US" sz="1400" spc="-1" strike="noStrike">
                  <a:latin typeface="Arial"/>
                </a:endParaRPr>
              </a:p>
            </p:txBody>
          </p:sp>
        </p:grpSp>
      </p:grpSp>
      <p:grpSp>
        <p:nvGrpSpPr>
          <p:cNvPr id="4403" name="Group 40"/>
          <p:cNvGrpSpPr/>
          <p:nvPr/>
        </p:nvGrpSpPr>
        <p:grpSpPr>
          <a:xfrm>
            <a:off x="2313720" y="3135240"/>
            <a:ext cx="3752640" cy="638280"/>
            <a:chOff x="2313720" y="3135240"/>
            <a:chExt cx="3752640" cy="638280"/>
          </a:xfrm>
        </p:grpSpPr>
        <p:sp>
          <p:nvSpPr>
            <p:cNvPr id="4404" name="CustomShape 41"/>
            <p:cNvSpPr/>
            <p:nvPr/>
          </p:nvSpPr>
          <p:spPr>
            <a:xfrm>
              <a:off x="2533680" y="3220920"/>
              <a:ext cx="626040" cy="226080"/>
            </a:xfrm>
            <a:prstGeom prst="rect">
              <a:avLst/>
            </a:prstGeom>
            <a:solidFill>
              <a:srgbClr val="000099"/>
            </a:solidFill>
            <a:ln w="0">
              <a:noFill/>
            </a:ln>
          </p:spPr>
          <p:style>
            <a:lnRef idx="0"/>
            <a:fillRef idx="0"/>
            <a:effectRef idx="0"/>
            <a:fontRef idx="minor"/>
          </p:style>
        </p:sp>
        <p:grpSp>
          <p:nvGrpSpPr>
            <p:cNvPr id="4405" name="Group 42"/>
            <p:cNvGrpSpPr/>
            <p:nvPr/>
          </p:nvGrpSpPr>
          <p:grpSpPr>
            <a:xfrm>
              <a:off x="2313720" y="3135240"/>
              <a:ext cx="3752640" cy="638280"/>
              <a:chOff x="2313720" y="3135240"/>
              <a:chExt cx="3752640" cy="638280"/>
            </a:xfrm>
          </p:grpSpPr>
          <p:sp>
            <p:nvSpPr>
              <p:cNvPr id="4406" name="CustomShape 43"/>
              <p:cNvSpPr/>
              <p:nvPr/>
            </p:nvSpPr>
            <p:spPr>
              <a:xfrm>
                <a:off x="3894840" y="3135240"/>
                <a:ext cx="2171520" cy="63828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800" spc="-1" strike="noStrike">
                    <a:solidFill>
                      <a:srgbClr val="000000"/>
                    </a:solidFill>
                    <a:latin typeface="Tahoma"/>
                    <a:ea typeface="ＭＳ Ｐゴシック"/>
                  </a:rPr>
                  <a:t>rcv ack0, send pkt4</a:t>
                </a:r>
                <a:endParaRPr b="0" lang="en-US" sz="1800" spc="-1" strike="noStrike">
                  <a:latin typeface="Arial"/>
                </a:endParaRPr>
              </a:p>
            </p:txBody>
          </p:sp>
          <p:sp>
            <p:nvSpPr>
              <p:cNvPr id="4407" name="CustomShape 44"/>
              <p:cNvSpPr/>
              <p:nvPr/>
            </p:nvSpPr>
            <p:spPr>
              <a:xfrm>
                <a:off x="2313720" y="3186000"/>
                <a:ext cx="152388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0 </a:t>
                </a:r>
                <a:r>
                  <a:rPr b="0" lang="en-US" sz="1400" spc="-1" strike="noStrike">
                    <a:solidFill>
                      <a:srgbClr val="ffffff"/>
                    </a:solidFill>
                    <a:latin typeface="Arial"/>
                    <a:ea typeface="ＭＳ Ｐゴシック"/>
                  </a:rPr>
                  <a:t>1 2 3 4</a:t>
                </a:r>
                <a:r>
                  <a:rPr b="0" lang="en-US" sz="1400" spc="-1" strike="noStrike">
                    <a:solidFill>
                      <a:srgbClr val="000000"/>
                    </a:solidFill>
                    <a:latin typeface="Arial"/>
                    <a:ea typeface="ＭＳ Ｐゴシック"/>
                  </a:rPr>
                  <a:t> 5 6 7 8 </a:t>
                </a:r>
                <a:endParaRPr b="0" lang="en-US" sz="1400" spc="-1" strike="noStrike">
                  <a:latin typeface="Arial"/>
                </a:endParaRPr>
              </a:p>
            </p:txBody>
          </p:sp>
        </p:grpSp>
      </p:grpSp>
      <p:grpSp>
        <p:nvGrpSpPr>
          <p:cNvPr id="4408" name="Group 45"/>
          <p:cNvGrpSpPr/>
          <p:nvPr/>
        </p:nvGrpSpPr>
        <p:grpSpPr>
          <a:xfrm>
            <a:off x="2299680" y="4754520"/>
            <a:ext cx="1531440" cy="1049040"/>
            <a:chOff x="2299680" y="4754520"/>
            <a:chExt cx="1531440" cy="1049040"/>
          </a:xfrm>
        </p:grpSpPr>
        <p:grpSp>
          <p:nvGrpSpPr>
            <p:cNvPr id="4409" name="Group 46"/>
            <p:cNvGrpSpPr/>
            <p:nvPr/>
          </p:nvGrpSpPr>
          <p:grpSpPr>
            <a:xfrm>
              <a:off x="2299680" y="4754520"/>
              <a:ext cx="1523520" cy="302760"/>
              <a:chOff x="2299680" y="4754520"/>
              <a:chExt cx="1523520" cy="302760"/>
            </a:xfrm>
          </p:grpSpPr>
          <p:sp>
            <p:nvSpPr>
              <p:cNvPr id="4410" name="CustomShape 47"/>
              <p:cNvSpPr/>
              <p:nvPr/>
            </p:nvSpPr>
            <p:spPr>
              <a:xfrm>
                <a:off x="2664000" y="4789440"/>
                <a:ext cx="626040" cy="226080"/>
              </a:xfrm>
              <a:prstGeom prst="rect">
                <a:avLst/>
              </a:prstGeom>
              <a:solidFill>
                <a:srgbClr val="000099"/>
              </a:solidFill>
              <a:ln w="0">
                <a:noFill/>
              </a:ln>
            </p:spPr>
            <p:style>
              <a:lnRef idx="0"/>
              <a:fillRef idx="0"/>
              <a:effectRef idx="0"/>
              <a:fontRef idx="minor"/>
            </p:style>
          </p:sp>
          <p:sp>
            <p:nvSpPr>
              <p:cNvPr id="4411" name="CustomShape 48"/>
              <p:cNvSpPr/>
              <p:nvPr/>
            </p:nvSpPr>
            <p:spPr>
              <a:xfrm>
                <a:off x="2299680" y="4754520"/>
                <a:ext cx="15235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0 1</a:t>
                </a:r>
                <a:r>
                  <a:rPr b="0" lang="en-US" sz="1400" spc="-1" strike="noStrike">
                    <a:solidFill>
                      <a:srgbClr val="ffffff"/>
                    </a:solidFill>
                    <a:latin typeface="Arial"/>
                    <a:ea typeface="ＭＳ Ｐゴシック"/>
                  </a:rPr>
                  <a:t> 2 3 4 5</a:t>
                </a:r>
                <a:r>
                  <a:rPr b="0" lang="en-US" sz="1400" spc="-1" strike="noStrike">
                    <a:solidFill>
                      <a:srgbClr val="000000"/>
                    </a:solidFill>
                    <a:latin typeface="Arial"/>
                    <a:ea typeface="ＭＳ Ｐゴシック"/>
                  </a:rPr>
                  <a:t> 6 7 8 </a:t>
                </a:r>
                <a:endParaRPr b="0" lang="en-US" sz="1400" spc="-1" strike="noStrike">
                  <a:latin typeface="Arial"/>
                </a:endParaRPr>
              </a:p>
            </p:txBody>
          </p:sp>
        </p:grpSp>
        <p:grpSp>
          <p:nvGrpSpPr>
            <p:cNvPr id="4412" name="Group 49"/>
            <p:cNvGrpSpPr/>
            <p:nvPr/>
          </p:nvGrpSpPr>
          <p:grpSpPr>
            <a:xfrm>
              <a:off x="2307600" y="4995720"/>
              <a:ext cx="1523520" cy="302760"/>
              <a:chOff x="2307600" y="4995720"/>
              <a:chExt cx="1523520" cy="302760"/>
            </a:xfrm>
          </p:grpSpPr>
          <p:sp>
            <p:nvSpPr>
              <p:cNvPr id="4413" name="CustomShape 50"/>
              <p:cNvSpPr/>
              <p:nvPr/>
            </p:nvSpPr>
            <p:spPr>
              <a:xfrm>
                <a:off x="2671920" y="5030640"/>
                <a:ext cx="626040" cy="226080"/>
              </a:xfrm>
              <a:prstGeom prst="rect">
                <a:avLst/>
              </a:prstGeom>
              <a:solidFill>
                <a:srgbClr val="000099"/>
              </a:solidFill>
              <a:ln w="0">
                <a:noFill/>
              </a:ln>
            </p:spPr>
            <p:style>
              <a:lnRef idx="0"/>
              <a:fillRef idx="0"/>
              <a:effectRef idx="0"/>
              <a:fontRef idx="minor"/>
            </p:style>
          </p:sp>
          <p:sp>
            <p:nvSpPr>
              <p:cNvPr id="4414" name="CustomShape 51"/>
              <p:cNvSpPr/>
              <p:nvPr/>
            </p:nvSpPr>
            <p:spPr>
              <a:xfrm>
                <a:off x="2307600" y="4995720"/>
                <a:ext cx="15235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0 1</a:t>
                </a:r>
                <a:r>
                  <a:rPr b="0" lang="en-US" sz="1400" spc="-1" strike="noStrike">
                    <a:solidFill>
                      <a:srgbClr val="ffffff"/>
                    </a:solidFill>
                    <a:latin typeface="Arial"/>
                    <a:ea typeface="ＭＳ Ｐゴシック"/>
                  </a:rPr>
                  <a:t> 2 3 4 5</a:t>
                </a:r>
                <a:r>
                  <a:rPr b="0" lang="en-US" sz="1400" spc="-1" strike="noStrike">
                    <a:solidFill>
                      <a:srgbClr val="000000"/>
                    </a:solidFill>
                    <a:latin typeface="Arial"/>
                    <a:ea typeface="ＭＳ Ｐゴシック"/>
                  </a:rPr>
                  <a:t> 6 7 8 </a:t>
                </a:r>
                <a:endParaRPr b="0" lang="en-US" sz="1400" spc="-1" strike="noStrike">
                  <a:latin typeface="Arial"/>
                </a:endParaRPr>
              </a:p>
            </p:txBody>
          </p:sp>
        </p:grpSp>
        <p:grpSp>
          <p:nvGrpSpPr>
            <p:cNvPr id="4415" name="Group 52"/>
            <p:cNvGrpSpPr/>
            <p:nvPr/>
          </p:nvGrpSpPr>
          <p:grpSpPr>
            <a:xfrm>
              <a:off x="2304360" y="5259240"/>
              <a:ext cx="1523520" cy="302760"/>
              <a:chOff x="2304360" y="5259240"/>
              <a:chExt cx="1523520" cy="302760"/>
            </a:xfrm>
          </p:grpSpPr>
          <p:sp>
            <p:nvSpPr>
              <p:cNvPr id="4416" name="CustomShape 53"/>
              <p:cNvSpPr/>
              <p:nvPr/>
            </p:nvSpPr>
            <p:spPr>
              <a:xfrm>
                <a:off x="2668680" y="5294160"/>
                <a:ext cx="626040" cy="226080"/>
              </a:xfrm>
              <a:prstGeom prst="rect">
                <a:avLst/>
              </a:prstGeom>
              <a:solidFill>
                <a:srgbClr val="000099"/>
              </a:solidFill>
              <a:ln w="0">
                <a:noFill/>
              </a:ln>
            </p:spPr>
            <p:style>
              <a:lnRef idx="0"/>
              <a:fillRef idx="0"/>
              <a:effectRef idx="0"/>
              <a:fontRef idx="minor"/>
            </p:style>
          </p:sp>
          <p:sp>
            <p:nvSpPr>
              <p:cNvPr id="4417" name="CustomShape 54"/>
              <p:cNvSpPr/>
              <p:nvPr/>
            </p:nvSpPr>
            <p:spPr>
              <a:xfrm>
                <a:off x="2304360" y="5259240"/>
                <a:ext cx="15235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0 1</a:t>
                </a:r>
                <a:r>
                  <a:rPr b="0" lang="en-US" sz="1400" spc="-1" strike="noStrike">
                    <a:solidFill>
                      <a:srgbClr val="ffffff"/>
                    </a:solidFill>
                    <a:latin typeface="Arial"/>
                    <a:ea typeface="ＭＳ Ｐゴシック"/>
                  </a:rPr>
                  <a:t> 2 3 4 5</a:t>
                </a:r>
                <a:r>
                  <a:rPr b="0" lang="en-US" sz="1400" spc="-1" strike="noStrike">
                    <a:solidFill>
                      <a:srgbClr val="000000"/>
                    </a:solidFill>
                    <a:latin typeface="Arial"/>
                    <a:ea typeface="ＭＳ Ｐゴシック"/>
                  </a:rPr>
                  <a:t> 6 7 8 </a:t>
                </a:r>
                <a:endParaRPr b="0" lang="en-US" sz="1400" spc="-1" strike="noStrike">
                  <a:latin typeface="Arial"/>
                </a:endParaRPr>
              </a:p>
            </p:txBody>
          </p:sp>
        </p:grpSp>
        <p:grpSp>
          <p:nvGrpSpPr>
            <p:cNvPr id="4418" name="Group 55"/>
            <p:cNvGrpSpPr/>
            <p:nvPr/>
          </p:nvGrpSpPr>
          <p:grpSpPr>
            <a:xfrm>
              <a:off x="2301120" y="5500800"/>
              <a:ext cx="1523520" cy="302760"/>
              <a:chOff x="2301120" y="5500800"/>
              <a:chExt cx="1523520" cy="302760"/>
            </a:xfrm>
          </p:grpSpPr>
          <p:sp>
            <p:nvSpPr>
              <p:cNvPr id="4419" name="CustomShape 56"/>
              <p:cNvSpPr/>
              <p:nvPr/>
            </p:nvSpPr>
            <p:spPr>
              <a:xfrm>
                <a:off x="2665440" y="5535720"/>
                <a:ext cx="626040" cy="226080"/>
              </a:xfrm>
              <a:prstGeom prst="rect">
                <a:avLst/>
              </a:prstGeom>
              <a:solidFill>
                <a:srgbClr val="000099"/>
              </a:solidFill>
              <a:ln w="0">
                <a:noFill/>
              </a:ln>
            </p:spPr>
            <p:style>
              <a:lnRef idx="0"/>
              <a:fillRef idx="0"/>
              <a:effectRef idx="0"/>
              <a:fontRef idx="minor"/>
            </p:style>
          </p:sp>
          <p:sp>
            <p:nvSpPr>
              <p:cNvPr id="4420" name="CustomShape 57"/>
              <p:cNvSpPr/>
              <p:nvPr/>
            </p:nvSpPr>
            <p:spPr>
              <a:xfrm>
                <a:off x="2301120" y="5500800"/>
                <a:ext cx="15235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0 1</a:t>
                </a:r>
                <a:r>
                  <a:rPr b="0" lang="en-US" sz="1400" spc="-1" strike="noStrike">
                    <a:solidFill>
                      <a:srgbClr val="ffffff"/>
                    </a:solidFill>
                    <a:latin typeface="Arial"/>
                    <a:ea typeface="ＭＳ Ｐゴシック"/>
                  </a:rPr>
                  <a:t> 2 3 4 5</a:t>
                </a:r>
                <a:r>
                  <a:rPr b="0" lang="en-US" sz="1400" spc="-1" strike="noStrike">
                    <a:solidFill>
                      <a:srgbClr val="000000"/>
                    </a:solidFill>
                    <a:latin typeface="Arial"/>
                    <a:ea typeface="ＭＳ Ｐゴシック"/>
                  </a:rPr>
                  <a:t> 6 7 8 </a:t>
                </a:r>
                <a:endParaRPr b="0" lang="en-US" sz="1400" spc="-1" strike="noStrike">
                  <a:latin typeface="Arial"/>
                </a:endParaRPr>
              </a:p>
            </p:txBody>
          </p:sp>
        </p:grpSp>
      </p:grpSp>
      <p:grpSp>
        <p:nvGrpSpPr>
          <p:cNvPr id="4421" name="Group 58"/>
          <p:cNvGrpSpPr/>
          <p:nvPr/>
        </p:nvGrpSpPr>
        <p:grpSpPr>
          <a:xfrm>
            <a:off x="7129440" y="3876480"/>
            <a:ext cx="1039680" cy="873000"/>
            <a:chOff x="7129440" y="3876480"/>
            <a:chExt cx="1039680" cy="873000"/>
          </a:xfrm>
        </p:grpSpPr>
        <p:sp>
          <p:nvSpPr>
            <p:cNvPr id="4422" name="Line 59"/>
            <p:cNvSpPr/>
            <p:nvPr/>
          </p:nvSpPr>
          <p:spPr>
            <a:xfrm flipH="1">
              <a:off x="7129440" y="3876480"/>
              <a:ext cx="1033200" cy="563400"/>
            </a:xfrm>
            <a:prstGeom prst="line">
              <a:avLst/>
            </a:prstGeom>
            <a:ln w="28575">
              <a:solidFill>
                <a:srgbClr val="008000"/>
              </a:solidFill>
              <a:round/>
              <a:tailEnd len="med" type="triangle" w="med"/>
            </a:ln>
          </p:spPr>
          <p:style>
            <a:lnRef idx="0"/>
            <a:fillRef idx="0"/>
            <a:effectRef idx="0"/>
            <a:fontRef idx="minor"/>
          </p:style>
        </p:sp>
        <p:sp>
          <p:nvSpPr>
            <p:cNvPr id="4423" name="Line 60"/>
            <p:cNvSpPr/>
            <p:nvPr/>
          </p:nvSpPr>
          <p:spPr>
            <a:xfrm flipH="1">
              <a:off x="7135560" y="4186080"/>
              <a:ext cx="1033560" cy="563400"/>
            </a:xfrm>
            <a:prstGeom prst="line">
              <a:avLst/>
            </a:prstGeom>
            <a:ln w="28575">
              <a:solidFill>
                <a:srgbClr val="008000"/>
              </a:solidFill>
              <a:round/>
              <a:tailEnd len="med" type="triangle" w="med"/>
            </a:ln>
          </p:spPr>
          <p:style>
            <a:lnRef idx="0"/>
            <a:fillRef idx="0"/>
            <a:effectRef idx="0"/>
            <a:fontRef idx="minor"/>
          </p:style>
        </p:sp>
      </p:grpSp>
      <p:sp>
        <p:nvSpPr>
          <p:cNvPr id="4424" name="Line 61"/>
          <p:cNvSpPr/>
          <p:nvPr/>
        </p:nvSpPr>
        <p:spPr>
          <a:xfrm flipH="1">
            <a:off x="7156440" y="5376600"/>
            <a:ext cx="1033200" cy="563760"/>
          </a:xfrm>
          <a:prstGeom prst="line">
            <a:avLst/>
          </a:prstGeom>
          <a:ln w="28575">
            <a:solidFill>
              <a:srgbClr val="008000"/>
            </a:solidFill>
            <a:round/>
            <a:tailEnd len="med" type="triangle" w="med"/>
          </a:ln>
        </p:spPr>
        <p:style>
          <a:lnRef idx="0"/>
          <a:fillRef idx="0"/>
          <a:effectRef idx="0"/>
          <a:fontRef idx="minor"/>
        </p:style>
      </p:sp>
      <p:grpSp>
        <p:nvGrpSpPr>
          <p:cNvPr id="4425" name="Group 62"/>
          <p:cNvGrpSpPr/>
          <p:nvPr/>
        </p:nvGrpSpPr>
        <p:grpSpPr>
          <a:xfrm>
            <a:off x="2310840" y="3452760"/>
            <a:ext cx="3755520" cy="638280"/>
            <a:chOff x="2310840" y="3452760"/>
            <a:chExt cx="3755520" cy="638280"/>
          </a:xfrm>
        </p:grpSpPr>
        <p:grpSp>
          <p:nvGrpSpPr>
            <p:cNvPr id="4426" name="Group 63"/>
            <p:cNvGrpSpPr/>
            <p:nvPr/>
          </p:nvGrpSpPr>
          <p:grpSpPr>
            <a:xfrm>
              <a:off x="2310840" y="3460680"/>
              <a:ext cx="1523520" cy="302760"/>
              <a:chOff x="2310840" y="3460680"/>
              <a:chExt cx="1523520" cy="302760"/>
            </a:xfrm>
          </p:grpSpPr>
          <p:sp>
            <p:nvSpPr>
              <p:cNvPr id="4427" name="CustomShape 64"/>
              <p:cNvSpPr/>
              <p:nvPr/>
            </p:nvSpPr>
            <p:spPr>
              <a:xfrm>
                <a:off x="2674800" y="3495600"/>
                <a:ext cx="626040" cy="226080"/>
              </a:xfrm>
              <a:prstGeom prst="rect">
                <a:avLst/>
              </a:prstGeom>
              <a:solidFill>
                <a:srgbClr val="000099"/>
              </a:solidFill>
              <a:ln w="0">
                <a:noFill/>
              </a:ln>
            </p:spPr>
            <p:style>
              <a:lnRef idx="0"/>
              <a:fillRef idx="0"/>
              <a:effectRef idx="0"/>
              <a:fontRef idx="minor"/>
            </p:style>
          </p:sp>
          <p:sp>
            <p:nvSpPr>
              <p:cNvPr id="4428" name="CustomShape 65"/>
              <p:cNvSpPr/>
              <p:nvPr/>
            </p:nvSpPr>
            <p:spPr>
              <a:xfrm>
                <a:off x="2310840" y="3460680"/>
                <a:ext cx="15235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0 1</a:t>
                </a:r>
                <a:r>
                  <a:rPr b="0" lang="en-US" sz="1400" spc="-1" strike="noStrike">
                    <a:solidFill>
                      <a:srgbClr val="ffffff"/>
                    </a:solidFill>
                    <a:latin typeface="Arial"/>
                    <a:ea typeface="ＭＳ Ｐゴシック"/>
                  </a:rPr>
                  <a:t> 2 3 4 5</a:t>
                </a:r>
                <a:r>
                  <a:rPr b="0" lang="en-US" sz="1400" spc="-1" strike="noStrike">
                    <a:solidFill>
                      <a:srgbClr val="000000"/>
                    </a:solidFill>
                    <a:latin typeface="Arial"/>
                    <a:ea typeface="ＭＳ Ｐゴシック"/>
                  </a:rPr>
                  <a:t> 6 7 8 </a:t>
                </a:r>
                <a:endParaRPr b="0" lang="en-US" sz="1400" spc="-1" strike="noStrike">
                  <a:latin typeface="Arial"/>
                </a:endParaRPr>
              </a:p>
            </p:txBody>
          </p:sp>
        </p:grpSp>
        <p:sp>
          <p:nvSpPr>
            <p:cNvPr id="4429" name="CustomShape 66"/>
            <p:cNvSpPr/>
            <p:nvPr/>
          </p:nvSpPr>
          <p:spPr>
            <a:xfrm>
              <a:off x="3860640" y="3452760"/>
              <a:ext cx="2205720" cy="63828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800" spc="-1" strike="noStrike">
                  <a:solidFill>
                    <a:srgbClr val="000000"/>
                  </a:solidFill>
                  <a:latin typeface="Tahoma"/>
                  <a:ea typeface="ＭＳ Ｐゴシック"/>
                </a:rPr>
                <a:t>rcv ack1, send pkt5</a:t>
              </a:r>
              <a:endParaRPr b="0" lang="en-US" sz="1800" spc="-1" strike="noStrike">
                <a:latin typeface="Arial"/>
              </a:endParaRPr>
            </a:p>
          </p:txBody>
        </p:sp>
      </p:grpSp>
      <p:sp>
        <p:nvSpPr>
          <p:cNvPr id="4430" name="Line 67"/>
          <p:cNvSpPr/>
          <p:nvPr/>
        </p:nvSpPr>
        <p:spPr>
          <a:xfrm>
            <a:off x="6037200" y="1612800"/>
            <a:ext cx="7920" cy="4292640"/>
          </a:xfrm>
          <a:prstGeom prst="line">
            <a:avLst/>
          </a:prstGeom>
          <a:ln w="9525">
            <a:solidFill>
              <a:srgbClr val="000000"/>
            </a:solidFill>
            <a:round/>
          </a:ln>
        </p:spPr>
        <p:style>
          <a:lnRef idx="0"/>
          <a:fillRef idx="0"/>
          <a:effectRef idx="0"/>
          <a:fontRef idx="minor"/>
        </p:style>
      </p:sp>
      <p:sp>
        <p:nvSpPr>
          <p:cNvPr id="4431" name="CustomShape 68"/>
          <p:cNvSpPr/>
          <p:nvPr/>
        </p:nvSpPr>
        <p:spPr>
          <a:xfrm>
            <a:off x="7952040" y="2003400"/>
            <a:ext cx="2909160" cy="1461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Tahoma"/>
                <a:ea typeface="ＭＳ Ｐゴシック"/>
              </a:rPr>
              <a:t>receive pkt0, send ack0</a:t>
            </a:r>
            <a:endParaRPr b="0" lang="en-US" sz="1800" spc="-1" strike="noStrike">
              <a:latin typeface="Arial"/>
            </a:endParaRPr>
          </a:p>
          <a:p>
            <a:pPr>
              <a:lnSpc>
                <a:spcPct val="100000"/>
              </a:lnSpc>
              <a:tabLst>
                <a:tab algn="l" pos="0"/>
              </a:tabLst>
            </a:pPr>
            <a:r>
              <a:rPr b="0" lang="en-US" sz="1800" spc="-1" strike="noStrike">
                <a:solidFill>
                  <a:srgbClr val="000000"/>
                </a:solidFill>
                <a:latin typeface="Tahoma"/>
                <a:ea typeface="ＭＳ Ｐゴシック"/>
              </a:rPr>
              <a:t>receive pkt1, send ack1</a:t>
            </a:r>
            <a:endParaRPr b="0" lang="en-US" sz="1800" spc="-1" strike="noStrike">
              <a:latin typeface="Arial"/>
            </a:endParaRPr>
          </a:p>
          <a:p>
            <a:pPr>
              <a:lnSpc>
                <a:spcPct val="100000"/>
              </a:lnSpc>
              <a:tabLst>
                <a:tab algn="l" pos="0"/>
              </a:tabLst>
            </a:pPr>
            <a:r>
              <a:rPr b="0" lang="en-US" sz="1800" spc="-1" strike="noStrike">
                <a:solidFill>
                  <a:srgbClr val="000000"/>
                </a:solidFill>
                <a:latin typeface="Tahoma"/>
                <a:ea typeface="ＭＳ Ｐゴシック"/>
              </a:rPr>
              <a:t> </a:t>
            </a:r>
            <a:endParaRPr b="0" lang="en-US" sz="1800" spc="-1" strike="noStrike">
              <a:latin typeface="Arial"/>
            </a:endParaRPr>
          </a:p>
          <a:p>
            <a:pPr>
              <a:lnSpc>
                <a:spcPct val="100000"/>
              </a:lnSpc>
              <a:tabLst>
                <a:tab algn="l" pos="0"/>
              </a:tabLst>
            </a:pPr>
            <a:r>
              <a:rPr b="0" lang="en-US" sz="1800" spc="-1" strike="noStrike">
                <a:solidFill>
                  <a:srgbClr val="000000"/>
                </a:solidFill>
                <a:latin typeface="Tahoma"/>
                <a:ea typeface="ＭＳ Ｐゴシック"/>
              </a:rPr>
              <a:t>receive pkt3, </a:t>
            </a:r>
            <a:r>
              <a:rPr b="0" lang="en-US" sz="1800" spc="-1" strike="noStrike">
                <a:solidFill>
                  <a:srgbClr val="c00000"/>
                </a:solidFill>
                <a:latin typeface="Tahoma"/>
                <a:ea typeface="ＭＳ Ｐゴシック"/>
              </a:rPr>
              <a:t>buffer</a:t>
            </a:r>
            <a:r>
              <a:rPr b="0" lang="en-US" sz="1800" spc="-1" strike="noStrike">
                <a:solidFill>
                  <a:srgbClr val="000000"/>
                </a:solidFill>
                <a:latin typeface="Tahoma"/>
                <a:ea typeface="ＭＳ Ｐゴシック"/>
              </a:rPr>
              <a:t>, </a:t>
            </a:r>
            <a:endParaRPr b="0" lang="en-US" sz="1800" spc="-1" strike="noStrike">
              <a:latin typeface="Arial"/>
            </a:endParaRPr>
          </a:p>
          <a:p>
            <a:pPr>
              <a:lnSpc>
                <a:spcPct val="100000"/>
              </a:lnSpc>
              <a:tabLst>
                <a:tab algn="l" pos="0"/>
              </a:tabLst>
            </a:pPr>
            <a:r>
              <a:rPr b="0" lang="en-US" sz="1800" spc="-1" strike="noStrike">
                <a:solidFill>
                  <a:srgbClr val="000000"/>
                </a:solidFill>
                <a:latin typeface="Tahoma"/>
                <a:ea typeface="ＭＳ Ｐゴシック"/>
              </a:rPr>
              <a:t>           </a:t>
            </a:r>
            <a:r>
              <a:rPr b="0" lang="en-US" sz="1800" spc="-1" strike="noStrike">
                <a:solidFill>
                  <a:srgbClr val="c00000"/>
                </a:solidFill>
                <a:latin typeface="Tahoma"/>
                <a:ea typeface="ＭＳ Ｐゴシック"/>
              </a:rPr>
              <a:t>send ack3</a:t>
            </a:r>
            <a:endParaRPr b="0" lang="en-US" sz="1800" spc="-1" strike="noStrike">
              <a:latin typeface="Arial"/>
            </a:endParaRPr>
          </a:p>
        </p:txBody>
      </p:sp>
      <p:sp>
        <p:nvSpPr>
          <p:cNvPr id="4432" name="CustomShape 69"/>
          <p:cNvSpPr/>
          <p:nvPr/>
        </p:nvSpPr>
        <p:spPr>
          <a:xfrm>
            <a:off x="4280760" y="3967200"/>
            <a:ext cx="191700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c00000"/>
                </a:solidFill>
                <a:latin typeface="Tahoma"/>
                <a:ea typeface="ＭＳ Ｐゴシック"/>
              </a:rPr>
              <a:t>record ack3 arrived</a:t>
            </a:r>
            <a:endParaRPr b="0" lang="en-US" sz="1400" spc="-1" strike="noStrike">
              <a:latin typeface="Arial"/>
            </a:endParaRPr>
          </a:p>
        </p:txBody>
      </p:sp>
      <p:sp>
        <p:nvSpPr>
          <p:cNvPr id="4433" name="CustomShape 70"/>
          <p:cNvSpPr/>
          <p:nvPr/>
        </p:nvSpPr>
        <p:spPr>
          <a:xfrm>
            <a:off x="8033760" y="3603600"/>
            <a:ext cx="25725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Tahoma"/>
                <a:ea typeface="ＭＳ Ｐゴシック"/>
              </a:rPr>
              <a:t>receive pkt4, </a:t>
            </a:r>
            <a:r>
              <a:rPr b="0" lang="en-US" sz="1800" spc="-1" strike="noStrike">
                <a:solidFill>
                  <a:srgbClr val="c00000"/>
                </a:solidFill>
                <a:latin typeface="Tahoma"/>
                <a:ea typeface="ＭＳ Ｐゴシック"/>
              </a:rPr>
              <a:t>buffer, </a:t>
            </a:r>
            <a:endParaRPr b="0" lang="en-US" sz="1800" spc="-1" strike="noStrike">
              <a:latin typeface="Arial"/>
            </a:endParaRPr>
          </a:p>
          <a:p>
            <a:pPr>
              <a:lnSpc>
                <a:spcPct val="100000"/>
              </a:lnSpc>
              <a:tabLst>
                <a:tab algn="l" pos="0"/>
              </a:tabLst>
            </a:pPr>
            <a:r>
              <a:rPr b="0" lang="en-US" sz="1800" spc="-1" strike="noStrike">
                <a:solidFill>
                  <a:srgbClr val="c00000"/>
                </a:solidFill>
                <a:latin typeface="Tahoma"/>
                <a:ea typeface="ＭＳ Ｐゴシック"/>
              </a:rPr>
              <a:t>           </a:t>
            </a:r>
            <a:r>
              <a:rPr b="0" lang="en-US" sz="1800" spc="-1" strike="noStrike">
                <a:solidFill>
                  <a:srgbClr val="c00000"/>
                </a:solidFill>
                <a:latin typeface="Tahoma"/>
                <a:ea typeface="ＭＳ Ｐゴシック"/>
              </a:rPr>
              <a:t>send ack4</a:t>
            </a:r>
            <a:endParaRPr b="0" lang="en-US" sz="1800" spc="-1" strike="noStrike">
              <a:latin typeface="Arial"/>
            </a:endParaRPr>
          </a:p>
        </p:txBody>
      </p:sp>
      <p:sp>
        <p:nvSpPr>
          <p:cNvPr id="4434" name="CustomShape 71"/>
          <p:cNvSpPr/>
          <p:nvPr/>
        </p:nvSpPr>
        <p:spPr>
          <a:xfrm>
            <a:off x="8052840" y="4124160"/>
            <a:ext cx="25725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Tahoma"/>
                <a:ea typeface="ＭＳ Ｐゴシック"/>
              </a:rPr>
              <a:t>receive pkt5, </a:t>
            </a:r>
            <a:r>
              <a:rPr b="0" lang="en-US" sz="1800" spc="-1" strike="noStrike">
                <a:solidFill>
                  <a:srgbClr val="c00000"/>
                </a:solidFill>
                <a:latin typeface="Tahoma"/>
                <a:ea typeface="ＭＳ Ｐゴシック"/>
              </a:rPr>
              <a:t>buffer, </a:t>
            </a:r>
            <a:endParaRPr b="0" lang="en-US" sz="1800" spc="-1" strike="noStrike">
              <a:latin typeface="Arial"/>
            </a:endParaRPr>
          </a:p>
          <a:p>
            <a:pPr>
              <a:lnSpc>
                <a:spcPct val="100000"/>
              </a:lnSpc>
              <a:tabLst>
                <a:tab algn="l" pos="0"/>
              </a:tabLst>
            </a:pPr>
            <a:r>
              <a:rPr b="0" lang="en-US" sz="1800" spc="-1" strike="noStrike">
                <a:solidFill>
                  <a:srgbClr val="c00000"/>
                </a:solidFill>
                <a:latin typeface="Tahoma"/>
                <a:ea typeface="ＭＳ Ｐゴシック"/>
              </a:rPr>
              <a:t>           </a:t>
            </a:r>
            <a:r>
              <a:rPr b="0" lang="en-US" sz="1800" spc="-1" strike="noStrike">
                <a:solidFill>
                  <a:srgbClr val="c00000"/>
                </a:solidFill>
                <a:latin typeface="Tahoma"/>
                <a:ea typeface="ＭＳ Ｐゴシック"/>
              </a:rPr>
              <a:t>send ack5</a:t>
            </a:r>
            <a:endParaRPr b="0" lang="en-US" sz="1800" spc="-1" strike="noStrike">
              <a:latin typeface="Arial"/>
            </a:endParaRPr>
          </a:p>
        </p:txBody>
      </p:sp>
      <p:sp>
        <p:nvSpPr>
          <p:cNvPr id="4435" name="CustomShape 72"/>
          <p:cNvSpPr/>
          <p:nvPr/>
        </p:nvSpPr>
        <p:spPr>
          <a:xfrm>
            <a:off x="7980480" y="5189400"/>
            <a:ext cx="3323520" cy="58284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800" spc="-1" strike="noStrike">
                <a:solidFill>
                  <a:srgbClr val="000000"/>
                </a:solidFill>
                <a:latin typeface="Tahoma"/>
                <a:ea typeface="ＭＳ Ｐゴシック"/>
              </a:rPr>
              <a:t>rcv pkt2; </a:t>
            </a:r>
            <a:r>
              <a:rPr b="0" lang="en-US" sz="1800" spc="-1" strike="noStrike">
                <a:solidFill>
                  <a:srgbClr val="c00000"/>
                </a:solidFill>
                <a:latin typeface="Tahoma"/>
                <a:ea typeface="ＭＳ Ｐゴシック"/>
              </a:rPr>
              <a:t>deliver pkt2,</a:t>
            </a:r>
            <a:endParaRPr b="0" lang="en-US" sz="1800" spc="-1" strike="noStrike">
              <a:latin typeface="Arial"/>
            </a:endParaRPr>
          </a:p>
          <a:p>
            <a:pPr>
              <a:lnSpc>
                <a:spcPct val="90000"/>
              </a:lnSpc>
              <a:tabLst>
                <a:tab algn="l" pos="0"/>
              </a:tabLst>
            </a:pPr>
            <a:r>
              <a:rPr b="0" lang="en-US" sz="1800" spc="-1" strike="noStrike">
                <a:solidFill>
                  <a:srgbClr val="c00000"/>
                </a:solidFill>
                <a:latin typeface="Tahoma"/>
                <a:ea typeface="ＭＳ Ｐゴシック"/>
              </a:rPr>
              <a:t>pkt3, pkt4, pkt5; send ack2</a:t>
            </a:r>
            <a:endParaRPr b="0" lang="en-US" sz="1800" spc="-1" strike="noStrike">
              <a:latin typeface="Arial"/>
            </a:endParaRPr>
          </a:p>
        </p:txBody>
      </p:sp>
      <p:sp>
        <p:nvSpPr>
          <p:cNvPr id="4436" name="CustomShape 73"/>
          <p:cNvSpPr/>
          <p:nvPr/>
        </p:nvSpPr>
        <p:spPr>
          <a:xfrm>
            <a:off x="4256280" y="5919840"/>
            <a:ext cx="39315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1600" spc="-1" strike="noStrike">
                <a:solidFill>
                  <a:srgbClr val="000000"/>
                </a:solidFill>
                <a:latin typeface="Tahoma"/>
                <a:ea typeface="ＭＳ Ｐゴシック"/>
              </a:rPr>
              <a:t>Q: what happens when ack2 arrives?</a:t>
            </a:r>
            <a:endParaRPr b="0" lang="en-US" sz="1600" spc="-1" strike="noStrike">
              <a:latin typeface="Arial"/>
            </a:endParaRPr>
          </a:p>
        </p:txBody>
      </p:sp>
      <p:sp>
        <p:nvSpPr>
          <p:cNvPr id="4437" name="CustomShape 74"/>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6802E4E6-D99E-483F-9967-18051E73EF75}" type="slidenum">
              <a:rPr b="0" lang="en-US" sz="1100" spc="-1" strike="noStrike">
                <a:solidFill>
                  <a:srgbClr val="404040"/>
                </a:solidFill>
                <a:latin typeface="Calibri"/>
                <a:ea typeface="DejaVu Sans"/>
              </a:rPr>
              <a:t>74</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958" dur="indefinite" restart="never" nodeType="tmRoot">
          <p:childTnLst>
            <p:seq>
              <p:cTn id="1959" dur="indefinite" nodeType="mainSeq">
                <p:childTnLst>
                  <p:par>
                    <p:cTn id="1960" fill="hold">
                      <p:stCondLst>
                        <p:cond delay="indefinite"/>
                      </p:stCondLst>
                      <p:childTnLst>
                        <p:par>
                          <p:cTn id="1961" fill="hold">
                            <p:stCondLst>
                              <p:cond delay="0"/>
                            </p:stCondLst>
                            <p:childTnLst>
                              <p:par>
                                <p:cTn id="1962" nodeType="clickEffect" fill="hold" presetClass="entr" presetID="22" presetSubtype="8">
                                  <p:stCondLst>
                                    <p:cond delay="0"/>
                                  </p:stCondLst>
                                  <p:childTnLst>
                                    <p:set>
                                      <p:cBhvr>
                                        <p:cTn id="1963" dur="1" fill="hold">
                                          <p:stCondLst>
                                            <p:cond delay="0"/>
                                          </p:stCondLst>
                                        </p:cTn>
                                        <p:tgtEl>
                                          <p:spTgt spid="4390"/>
                                        </p:tgtEl>
                                        <p:attrNameLst>
                                          <p:attrName>style.visibility</p:attrName>
                                        </p:attrNameLst>
                                      </p:cBhvr>
                                      <p:to>
                                        <p:strVal val="visible"/>
                                      </p:to>
                                    </p:set>
                                    <p:animEffect filter="wipe(left)" transition="in">
                                      <p:cBhvr additive="repl">
                                        <p:cTn id="1964" dur="500"/>
                                        <p:tgtEl>
                                          <p:spTgt spid="4390"/>
                                        </p:tgtEl>
                                      </p:cBhvr>
                                    </p:animEffect>
                                  </p:childTnLst>
                                </p:cTn>
                              </p:par>
                            </p:childTnLst>
                          </p:cTn>
                        </p:par>
                        <p:par>
                          <p:cTn id="1965" fill="hold">
                            <p:stCondLst>
                              <p:cond delay="500"/>
                            </p:stCondLst>
                            <p:childTnLst>
                              <p:par>
                                <p:cTn id="1966" nodeType="afterEffect" fill="hold" presetClass="entr" presetID="22" presetSubtype="8">
                                  <p:stCondLst>
                                    <p:cond delay="0"/>
                                  </p:stCondLst>
                                  <p:childTnLst>
                                    <p:set>
                                      <p:cBhvr>
                                        <p:cTn id="1967" dur="1" fill="hold">
                                          <p:stCondLst>
                                            <p:cond delay="0"/>
                                          </p:stCondLst>
                                        </p:cTn>
                                        <p:tgtEl>
                                          <p:spTgt spid="4364"/>
                                        </p:tgtEl>
                                        <p:attrNameLst>
                                          <p:attrName>style.visibility</p:attrName>
                                        </p:attrNameLst>
                                      </p:cBhvr>
                                      <p:to>
                                        <p:strVal val="visible"/>
                                      </p:to>
                                    </p:set>
                                    <p:animEffect filter="wipe(left)" transition="in">
                                      <p:cBhvr additive="repl">
                                        <p:cTn id="1968" dur="500"/>
                                        <p:tgtEl>
                                          <p:spTgt spid="4364"/>
                                        </p:tgtEl>
                                      </p:cBhvr>
                                    </p:animEffect>
                                  </p:childTnLst>
                                </p:cTn>
                              </p:par>
                            </p:childTnLst>
                          </p:cTn>
                        </p:par>
                        <p:par>
                          <p:cTn id="1969" fill="hold">
                            <p:stCondLst>
                              <p:cond delay="1000"/>
                            </p:stCondLst>
                            <p:childTnLst>
                              <p:par>
                                <p:cTn id="1970" nodeType="afterEffect" fill="hold" presetClass="entr" presetID="22" presetSubtype="8">
                                  <p:stCondLst>
                                    <p:cond delay="0"/>
                                  </p:stCondLst>
                                  <p:childTnLst>
                                    <p:set>
                                      <p:cBhvr>
                                        <p:cTn id="1971" dur="1" fill="hold">
                                          <p:stCondLst>
                                            <p:cond delay="0"/>
                                          </p:stCondLst>
                                        </p:cTn>
                                        <p:tgtEl>
                                          <p:spTgt spid="4370"/>
                                        </p:tgtEl>
                                        <p:attrNameLst>
                                          <p:attrName>style.visibility</p:attrName>
                                        </p:attrNameLst>
                                      </p:cBhvr>
                                      <p:to>
                                        <p:strVal val="visible"/>
                                      </p:to>
                                    </p:set>
                                    <p:animEffect filter="wipe(left)" transition="in">
                                      <p:cBhvr additive="repl">
                                        <p:cTn id="1972" dur="500"/>
                                        <p:tgtEl>
                                          <p:spTgt spid="4370"/>
                                        </p:tgtEl>
                                      </p:cBhvr>
                                    </p:animEffect>
                                  </p:childTnLst>
                                </p:cTn>
                              </p:par>
                            </p:childTnLst>
                          </p:cTn>
                        </p:par>
                        <p:par>
                          <p:cTn id="1973" fill="hold">
                            <p:stCondLst>
                              <p:cond delay="1500"/>
                            </p:stCondLst>
                            <p:childTnLst>
                              <p:par>
                                <p:cTn id="1974" nodeType="afterEffect" fill="hold" presetClass="entr" presetID="9">
                                  <p:stCondLst>
                                    <p:cond delay="0"/>
                                  </p:stCondLst>
                                  <p:childTnLst>
                                    <p:set>
                                      <p:cBhvr>
                                        <p:cTn id="1975" dur="1" fill="hold">
                                          <p:stCondLst>
                                            <p:cond delay="0"/>
                                          </p:stCondLst>
                                        </p:cTn>
                                        <p:tgtEl>
                                          <p:spTgt spid="4431"/>
                                        </p:tgtEl>
                                        <p:attrNameLst>
                                          <p:attrName>style.visibility</p:attrName>
                                        </p:attrNameLst>
                                      </p:cBhvr>
                                      <p:to>
                                        <p:strVal val="visible"/>
                                      </p:to>
                                    </p:set>
                                    <p:animEffect filter="dissolve" transition="in">
                                      <p:cBhvr additive="repl">
                                        <p:cTn id="1976" dur="500"/>
                                        <p:tgtEl>
                                          <p:spTgt spid="4431"/>
                                        </p:tgtEl>
                                      </p:cBhvr>
                                    </p:animEffect>
                                  </p:childTnLst>
                                </p:cTn>
                              </p:par>
                            </p:childTnLst>
                          </p:cTn>
                        </p:par>
                      </p:childTnLst>
                    </p:cTn>
                  </p:par>
                  <p:par>
                    <p:cTn id="1977" fill="hold">
                      <p:stCondLst>
                        <p:cond delay="indefinite"/>
                      </p:stCondLst>
                      <p:childTnLst>
                        <p:par>
                          <p:cTn id="1978" fill="hold">
                            <p:stCondLst>
                              <p:cond delay="0"/>
                            </p:stCondLst>
                            <p:childTnLst>
                              <p:par>
                                <p:cTn id="1979" nodeType="clickEffect" fill="hold" presetClass="entr" presetID="22" presetSubtype="2">
                                  <p:stCondLst>
                                    <p:cond delay="0"/>
                                  </p:stCondLst>
                                  <p:childTnLst>
                                    <p:set>
                                      <p:cBhvr>
                                        <p:cTn id="1980" dur="1" fill="hold">
                                          <p:stCondLst>
                                            <p:cond delay="0"/>
                                          </p:stCondLst>
                                        </p:cTn>
                                        <p:tgtEl>
                                          <p:spTgt spid="4369"/>
                                        </p:tgtEl>
                                        <p:attrNameLst>
                                          <p:attrName>style.visibility</p:attrName>
                                        </p:attrNameLst>
                                      </p:cBhvr>
                                      <p:to>
                                        <p:strVal val="visible"/>
                                      </p:to>
                                    </p:set>
                                    <p:animEffect filter="wipe(right)" transition="in">
                                      <p:cBhvr additive="repl">
                                        <p:cTn id="1981" dur="500"/>
                                        <p:tgtEl>
                                          <p:spTgt spid="4369"/>
                                        </p:tgtEl>
                                      </p:cBhvr>
                                    </p:animEffect>
                                  </p:childTnLst>
                                </p:cTn>
                              </p:par>
                              <p:par>
                                <p:cTn id="1982" nodeType="withEffect" fill="hold" presetClass="entr" presetID="22" presetSubtype="2">
                                  <p:stCondLst>
                                    <p:cond delay="0"/>
                                  </p:stCondLst>
                                  <p:childTnLst>
                                    <p:set>
                                      <p:cBhvr>
                                        <p:cTn id="1983" dur="1" fill="hold">
                                          <p:stCondLst>
                                            <p:cond delay="0"/>
                                          </p:stCondLst>
                                        </p:cTn>
                                        <p:tgtEl>
                                          <p:spTgt spid="4377"/>
                                        </p:tgtEl>
                                        <p:attrNameLst>
                                          <p:attrName>style.visibility</p:attrName>
                                        </p:attrNameLst>
                                      </p:cBhvr>
                                      <p:to>
                                        <p:strVal val="visible"/>
                                      </p:to>
                                    </p:set>
                                    <p:animEffect filter="wipe(right)" transition="in">
                                      <p:cBhvr additive="repl">
                                        <p:cTn id="1984" dur="500"/>
                                        <p:tgtEl>
                                          <p:spTgt spid="4377"/>
                                        </p:tgtEl>
                                      </p:cBhvr>
                                    </p:animEffect>
                                  </p:childTnLst>
                                </p:cTn>
                              </p:par>
                              <p:par>
                                <p:cTn id="1985" nodeType="withEffect" fill="hold" presetClass="entr" presetID="22" presetSubtype="2">
                                  <p:stCondLst>
                                    <p:cond delay="0"/>
                                  </p:stCondLst>
                                  <p:childTnLst>
                                    <p:set>
                                      <p:cBhvr>
                                        <p:cTn id="1986" dur="1" fill="hold">
                                          <p:stCondLst>
                                            <p:cond delay="0"/>
                                          </p:stCondLst>
                                        </p:cTn>
                                        <p:tgtEl>
                                          <p:spTgt spid="4380"/>
                                        </p:tgtEl>
                                        <p:attrNameLst>
                                          <p:attrName>style.visibility</p:attrName>
                                        </p:attrNameLst>
                                      </p:cBhvr>
                                      <p:to>
                                        <p:strVal val="visible"/>
                                      </p:to>
                                    </p:set>
                                    <p:animEffect filter="wipe(right)" transition="in">
                                      <p:cBhvr additive="repl">
                                        <p:cTn id="1987" dur="500"/>
                                        <p:tgtEl>
                                          <p:spTgt spid="4380"/>
                                        </p:tgtEl>
                                      </p:cBhvr>
                                    </p:animEffect>
                                  </p:childTnLst>
                                </p:cTn>
                              </p:par>
                            </p:childTnLst>
                          </p:cTn>
                        </p:par>
                      </p:childTnLst>
                    </p:cTn>
                  </p:par>
                  <p:par>
                    <p:cTn id="1988" fill="hold">
                      <p:stCondLst>
                        <p:cond delay="indefinite"/>
                      </p:stCondLst>
                      <p:childTnLst>
                        <p:par>
                          <p:cTn id="1989" fill="hold">
                            <p:stCondLst>
                              <p:cond delay="0"/>
                            </p:stCondLst>
                            <p:childTnLst>
                              <p:par>
                                <p:cTn id="1990" nodeType="clickEffect" fill="hold" presetClass="entr" presetID="22" presetSubtype="8">
                                  <p:stCondLst>
                                    <p:cond delay="0"/>
                                  </p:stCondLst>
                                  <p:childTnLst>
                                    <p:set>
                                      <p:cBhvr>
                                        <p:cTn id="1991" dur="1" fill="hold">
                                          <p:stCondLst>
                                            <p:cond delay="0"/>
                                          </p:stCondLst>
                                        </p:cTn>
                                        <p:tgtEl>
                                          <p:spTgt spid="4403"/>
                                        </p:tgtEl>
                                        <p:attrNameLst>
                                          <p:attrName>style.visibility</p:attrName>
                                        </p:attrNameLst>
                                      </p:cBhvr>
                                      <p:to>
                                        <p:strVal val="visible"/>
                                      </p:to>
                                    </p:set>
                                    <p:animEffect filter="wipe(left)" transition="in">
                                      <p:cBhvr additive="repl">
                                        <p:cTn id="1992" dur="500"/>
                                        <p:tgtEl>
                                          <p:spTgt spid="4403"/>
                                        </p:tgtEl>
                                      </p:cBhvr>
                                    </p:animEffect>
                                  </p:childTnLst>
                                </p:cTn>
                              </p:par>
                            </p:childTnLst>
                          </p:cTn>
                        </p:par>
                        <p:par>
                          <p:cTn id="1993" fill="hold">
                            <p:stCondLst>
                              <p:cond delay="500"/>
                            </p:stCondLst>
                            <p:childTnLst>
                              <p:par>
                                <p:cTn id="1994" nodeType="afterEffect" fill="hold" presetClass="entr" presetID="22" presetSubtype="8">
                                  <p:stCondLst>
                                    <p:cond delay="0"/>
                                  </p:stCondLst>
                                  <p:childTnLst>
                                    <p:set>
                                      <p:cBhvr>
                                        <p:cTn id="1995" dur="1" fill="hold">
                                          <p:stCondLst>
                                            <p:cond delay="0"/>
                                          </p:stCondLst>
                                        </p:cTn>
                                        <p:tgtEl>
                                          <p:spTgt spid="4378"/>
                                        </p:tgtEl>
                                        <p:attrNameLst>
                                          <p:attrName>style.visibility</p:attrName>
                                        </p:attrNameLst>
                                      </p:cBhvr>
                                      <p:to>
                                        <p:strVal val="visible"/>
                                      </p:to>
                                    </p:set>
                                    <p:animEffect filter="wipe(left)" transition="in">
                                      <p:cBhvr additive="repl">
                                        <p:cTn id="1996" dur="500"/>
                                        <p:tgtEl>
                                          <p:spTgt spid="4378"/>
                                        </p:tgtEl>
                                      </p:cBhvr>
                                    </p:animEffect>
                                  </p:childTnLst>
                                </p:cTn>
                              </p:par>
                            </p:childTnLst>
                          </p:cTn>
                        </p:par>
                        <p:par>
                          <p:cTn id="1997" fill="hold">
                            <p:stCondLst>
                              <p:cond delay="1000"/>
                            </p:stCondLst>
                            <p:childTnLst>
                              <p:par>
                                <p:cTn id="1998" nodeType="afterEffect" fill="hold" presetClass="entr" presetID="9">
                                  <p:stCondLst>
                                    <p:cond delay="0"/>
                                  </p:stCondLst>
                                  <p:childTnLst>
                                    <p:set>
                                      <p:cBhvr>
                                        <p:cTn id="1999" dur="1" fill="hold">
                                          <p:stCondLst>
                                            <p:cond delay="0"/>
                                          </p:stCondLst>
                                        </p:cTn>
                                        <p:tgtEl>
                                          <p:spTgt spid="4433"/>
                                        </p:tgtEl>
                                        <p:attrNameLst>
                                          <p:attrName>style.visibility</p:attrName>
                                        </p:attrNameLst>
                                      </p:cBhvr>
                                      <p:to>
                                        <p:strVal val="visible"/>
                                      </p:to>
                                    </p:set>
                                    <p:animEffect filter="dissolve" transition="in">
                                      <p:cBhvr additive="repl">
                                        <p:cTn id="2000" dur="500"/>
                                        <p:tgtEl>
                                          <p:spTgt spid="4433"/>
                                        </p:tgtEl>
                                      </p:cBhvr>
                                    </p:animEffect>
                                  </p:childTnLst>
                                </p:cTn>
                              </p:par>
                            </p:childTnLst>
                          </p:cTn>
                        </p:par>
                      </p:childTnLst>
                    </p:cTn>
                  </p:par>
                  <p:par>
                    <p:cTn id="2001" fill="hold">
                      <p:stCondLst>
                        <p:cond delay="indefinite"/>
                      </p:stCondLst>
                      <p:childTnLst>
                        <p:par>
                          <p:cTn id="2002" fill="hold">
                            <p:stCondLst>
                              <p:cond delay="0"/>
                            </p:stCondLst>
                            <p:childTnLst>
                              <p:par>
                                <p:cTn id="2003" nodeType="clickEffect" fill="hold" presetClass="entr" presetID="22" presetSubtype="8">
                                  <p:stCondLst>
                                    <p:cond delay="0"/>
                                  </p:stCondLst>
                                  <p:childTnLst>
                                    <p:set>
                                      <p:cBhvr>
                                        <p:cTn id="2004" dur="1" fill="hold">
                                          <p:stCondLst>
                                            <p:cond delay="0"/>
                                          </p:stCondLst>
                                        </p:cTn>
                                        <p:tgtEl>
                                          <p:spTgt spid="4425"/>
                                        </p:tgtEl>
                                        <p:attrNameLst>
                                          <p:attrName>style.visibility</p:attrName>
                                        </p:attrNameLst>
                                      </p:cBhvr>
                                      <p:to>
                                        <p:strVal val="visible"/>
                                      </p:to>
                                    </p:set>
                                    <p:animEffect filter="wipe(left)" transition="in">
                                      <p:cBhvr additive="repl">
                                        <p:cTn id="2005" dur="500"/>
                                        <p:tgtEl>
                                          <p:spTgt spid="4425"/>
                                        </p:tgtEl>
                                      </p:cBhvr>
                                    </p:animEffect>
                                  </p:childTnLst>
                                </p:cTn>
                              </p:par>
                            </p:childTnLst>
                          </p:cTn>
                        </p:par>
                        <p:par>
                          <p:cTn id="2006" fill="hold">
                            <p:stCondLst>
                              <p:cond delay="500"/>
                            </p:stCondLst>
                            <p:childTnLst>
                              <p:par>
                                <p:cTn id="2007" nodeType="afterEffect" fill="hold" presetClass="entr" presetID="22" presetSubtype="8">
                                  <p:stCondLst>
                                    <p:cond delay="0"/>
                                  </p:stCondLst>
                                  <p:childTnLst>
                                    <p:set>
                                      <p:cBhvr>
                                        <p:cTn id="2008" dur="1" fill="hold">
                                          <p:stCondLst>
                                            <p:cond delay="0"/>
                                          </p:stCondLst>
                                        </p:cTn>
                                        <p:tgtEl>
                                          <p:spTgt spid="4379"/>
                                        </p:tgtEl>
                                        <p:attrNameLst>
                                          <p:attrName>style.visibility</p:attrName>
                                        </p:attrNameLst>
                                      </p:cBhvr>
                                      <p:to>
                                        <p:strVal val="visible"/>
                                      </p:to>
                                    </p:set>
                                    <p:animEffect filter="wipe(left)" transition="in">
                                      <p:cBhvr additive="repl">
                                        <p:cTn id="2009" dur="500"/>
                                        <p:tgtEl>
                                          <p:spTgt spid="4379"/>
                                        </p:tgtEl>
                                      </p:cBhvr>
                                    </p:animEffect>
                                  </p:childTnLst>
                                </p:cTn>
                              </p:par>
                            </p:childTnLst>
                          </p:cTn>
                        </p:par>
                        <p:par>
                          <p:cTn id="2010" fill="hold">
                            <p:stCondLst>
                              <p:cond delay="1000"/>
                            </p:stCondLst>
                            <p:childTnLst>
                              <p:par>
                                <p:cTn id="2011" nodeType="afterEffect" fill="hold" presetClass="entr" presetID="9">
                                  <p:stCondLst>
                                    <p:cond delay="0"/>
                                  </p:stCondLst>
                                  <p:childTnLst>
                                    <p:set>
                                      <p:cBhvr>
                                        <p:cTn id="2012" dur="1" fill="hold">
                                          <p:stCondLst>
                                            <p:cond delay="0"/>
                                          </p:stCondLst>
                                        </p:cTn>
                                        <p:tgtEl>
                                          <p:spTgt spid="4434"/>
                                        </p:tgtEl>
                                        <p:attrNameLst>
                                          <p:attrName>style.visibility</p:attrName>
                                        </p:attrNameLst>
                                      </p:cBhvr>
                                      <p:to>
                                        <p:strVal val="visible"/>
                                      </p:to>
                                    </p:set>
                                    <p:animEffect filter="dissolve" transition="in">
                                      <p:cBhvr additive="repl">
                                        <p:cTn id="2013" dur="500"/>
                                        <p:tgtEl>
                                          <p:spTgt spid="4434"/>
                                        </p:tgtEl>
                                      </p:cBhvr>
                                    </p:animEffect>
                                  </p:childTnLst>
                                </p:cTn>
                              </p:par>
                            </p:childTnLst>
                          </p:cTn>
                        </p:par>
                      </p:childTnLst>
                    </p:cTn>
                  </p:par>
                  <p:par>
                    <p:cTn id="2014" fill="hold">
                      <p:stCondLst>
                        <p:cond delay="indefinite"/>
                      </p:stCondLst>
                      <p:childTnLst>
                        <p:par>
                          <p:cTn id="2015" fill="hold">
                            <p:stCondLst>
                              <p:cond delay="0"/>
                            </p:stCondLst>
                            <p:childTnLst>
                              <p:par>
                                <p:cTn id="2016" nodeType="clickEffect" fill="hold" presetClass="entr" presetID="22" presetSubtype="2">
                                  <p:stCondLst>
                                    <p:cond delay="0"/>
                                  </p:stCondLst>
                                  <p:childTnLst>
                                    <p:set>
                                      <p:cBhvr>
                                        <p:cTn id="2017" dur="1" fill="hold">
                                          <p:stCondLst>
                                            <p:cond delay="0"/>
                                          </p:stCondLst>
                                        </p:cTn>
                                        <p:tgtEl>
                                          <p:spTgt spid="4421"/>
                                        </p:tgtEl>
                                        <p:attrNameLst>
                                          <p:attrName>style.visibility</p:attrName>
                                        </p:attrNameLst>
                                      </p:cBhvr>
                                      <p:to>
                                        <p:strVal val="visible"/>
                                      </p:to>
                                    </p:set>
                                    <p:animEffect filter="wipe(right)" transition="in">
                                      <p:cBhvr additive="repl">
                                        <p:cTn id="2018" dur="500"/>
                                        <p:tgtEl>
                                          <p:spTgt spid="4421"/>
                                        </p:tgtEl>
                                      </p:cBhvr>
                                    </p:animEffect>
                                  </p:childTnLst>
                                </p:cTn>
                              </p:par>
                            </p:childTnLst>
                          </p:cTn>
                        </p:par>
                        <p:par>
                          <p:cTn id="2019" fill="hold">
                            <p:stCondLst>
                              <p:cond delay="500"/>
                            </p:stCondLst>
                            <p:childTnLst>
                              <p:par>
                                <p:cTn id="2020" nodeType="afterEffect" fill="hold" presetClass="entr" presetID="9">
                                  <p:stCondLst>
                                    <p:cond delay="0"/>
                                  </p:stCondLst>
                                  <p:childTnLst>
                                    <p:set>
                                      <p:cBhvr>
                                        <p:cTn id="2021" dur="1" fill="hold">
                                          <p:stCondLst>
                                            <p:cond delay="0"/>
                                          </p:stCondLst>
                                        </p:cTn>
                                        <p:tgtEl>
                                          <p:spTgt spid="4432"/>
                                        </p:tgtEl>
                                        <p:attrNameLst>
                                          <p:attrName>style.visibility</p:attrName>
                                        </p:attrNameLst>
                                      </p:cBhvr>
                                      <p:to>
                                        <p:strVal val="visible"/>
                                      </p:to>
                                    </p:set>
                                    <p:animEffect filter="dissolve" transition="in">
                                      <p:cBhvr additive="repl">
                                        <p:cTn id="2022" dur="500"/>
                                        <p:tgtEl>
                                          <p:spTgt spid="4432"/>
                                        </p:tgtEl>
                                      </p:cBhvr>
                                    </p:animEffect>
                                  </p:childTnLst>
                                </p:cTn>
                              </p:par>
                            </p:childTnLst>
                          </p:cTn>
                        </p:par>
                      </p:childTnLst>
                    </p:cTn>
                  </p:par>
                  <p:par>
                    <p:cTn id="2023" fill="hold">
                      <p:stCondLst>
                        <p:cond delay="indefinite"/>
                      </p:stCondLst>
                      <p:childTnLst>
                        <p:par>
                          <p:cTn id="2024" fill="hold">
                            <p:stCondLst>
                              <p:cond delay="0"/>
                            </p:stCondLst>
                            <p:childTnLst>
                              <p:par>
                                <p:cTn id="2025" nodeType="clickEffect" fill="hold" presetClass="entr" presetID="9">
                                  <p:stCondLst>
                                    <p:cond delay="0"/>
                                  </p:stCondLst>
                                  <p:childTnLst>
                                    <p:set>
                                      <p:cBhvr>
                                        <p:cTn id="2026" dur="1" fill="hold">
                                          <p:stCondLst>
                                            <p:cond delay="0"/>
                                          </p:stCondLst>
                                        </p:cTn>
                                        <p:tgtEl>
                                          <p:spTgt spid="4381"/>
                                        </p:tgtEl>
                                        <p:attrNameLst>
                                          <p:attrName>style.visibility</p:attrName>
                                        </p:attrNameLst>
                                      </p:cBhvr>
                                      <p:to>
                                        <p:strVal val="visible"/>
                                      </p:to>
                                    </p:set>
                                    <p:animEffect filter="dissolve" transition="in">
                                      <p:cBhvr additive="repl">
                                        <p:cTn id="2027" dur="500"/>
                                        <p:tgtEl>
                                          <p:spTgt spid="4381"/>
                                        </p:tgtEl>
                                      </p:cBhvr>
                                    </p:animEffect>
                                  </p:childTnLst>
                                </p:cTn>
                              </p:par>
                            </p:childTnLst>
                          </p:cTn>
                        </p:par>
                      </p:childTnLst>
                    </p:cTn>
                  </p:par>
                  <p:par>
                    <p:cTn id="2028" fill="hold">
                      <p:stCondLst>
                        <p:cond delay="indefinite"/>
                      </p:stCondLst>
                      <p:childTnLst>
                        <p:par>
                          <p:cTn id="2029" fill="hold">
                            <p:stCondLst>
                              <p:cond delay="0"/>
                            </p:stCondLst>
                            <p:childTnLst>
                              <p:par>
                                <p:cTn id="2030" nodeType="clickEffect" fill="hold" presetClass="entr" presetID="22" presetSubtype="8">
                                  <p:stCondLst>
                                    <p:cond delay="0"/>
                                  </p:stCondLst>
                                  <p:childTnLst>
                                    <p:set>
                                      <p:cBhvr>
                                        <p:cTn id="2031" dur="1" fill="hold">
                                          <p:stCondLst>
                                            <p:cond delay="0"/>
                                          </p:stCondLst>
                                        </p:cTn>
                                        <p:tgtEl>
                                          <p:spTgt spid="4408"/>
                                        </p:tgtEl>
                                        <p:attrNameLst>
                                          <p:attrName>style.visibility</p:attrName>
                                        </p:attrNameLst>
                                      </p:cBhvr>
                                      <p:to>
                                        <p:strVal val="visible"/>
                                      </p:to>
                                    </p:set>
                                    <p:animEffect filter="wipe(left)" transition="in">
                                      <p:cBhvr additive="repl">
                                        <p:cTn id="2032" dur="500"/>
                                        <p:tgtEl>
                                          <p:spTgt spid="4408"/>
                                        </p:tgtEl>
                                      </p:cBhvr>
                                    </p:animEffect>
                                  </p:childTnLst>
                                </p:cTn>
                              </p:par>
                            </p:childTnLst>
                          </p:cTn>
                        </p:par>
                        <p:par>
                          <p:cTn id="2033" fill="hold">
                            <p:stCondLst>
                              <p:cond delay="500"/>
                            </p:stCondLst>
                            <p:childTnLst>
                              <p:par>
                                <p:cTn id="2034" nodeType="afterEffect" fill="hold" presetClass="entr" presetID="22" presetSubtype="8">
                                  <p:stCondLst>
                                    <p:cond delay="0"/>
                                  </p:stCondLst>
                                  <p:childTnLst>
                                    <p:set>
                                      <p:cBhvr>
                                        <p:cTn id="2035" dur="1" fill="hold">
                                          <p:stCondLst>
                                            <p:cond delay="0"/>
                                          </p:stCondLst>
                                        </p:cTn>
                                        <p:tgtEl>
                                          <p:spTgt spid="4368"/>
                                        </p:tgtEl>
                                        <p:attrNameLst>
                                          <p:attrName>style.visibility</p:attrName>
                                        </p:attrNameLst>
                                      </p:cBhvr>
                                      <p:to>
                                        <p:strVal val="visible"/>
                                      </p:to>
                                    </p:set>
                                    <p:animEffect filter="wipe(left)" transition="in">
                                      <p:cBhvr additive="repl">
                                        <p:cTn id="2036" dur="500"/>
                                        <p:tgtEl>
                                          <p:spTgt spid="4368"/>
                                        </p:tgtEl>
                                      </p:cBhvr>
                                    </p:animEffect>
                                  </p:childTnLst>
                                </p:cTn>
                              </p:par>
                            </p:childTnLst>
                          </p:cTn>
                        </p:par>
                        <p:par>
                          <p:cTn id="2037" fill="hold">
                            <p:stCondLst>
                              <p:cond delay="1000"/>
                            </p:stCondLst>
                            <p:childTnLst>
                              <p:par>
                                <p:cTn id="2038" nodeType="afterEffect" fill="hold" presetClass="entr" presetID="22" presetSubtype="8">
                                  <p:stCondLst>
                                    <p:cond delay="0"/>
                                  </p:stCondLst>
                                  <p:childTnLst>
                                    <p:set>
                                      <p:cBhvr>
                                        <p:cTn id="2039" dur="1" fill="hold">
                                          <p:stCondLst>
                                            <p:cond delay="0"/>
                                          </p:stCondLst>
                                        </p:cTn>
                                        <p:tgtEl>
                                          <p:spTgt spid="4388"/>
                                        </p:tgtEl>
                                        <p:attrNameLst>
                                          <p:attrName>style.visibility</p:attrName>
                                        </p:attrNameLst>
                                      </p:cBhvr>
                                      <p:to>
                                        <p:strVal val="visible"/>
                                      </p:to>
                                    </p:set>
                                    <p:animEffect filter="wipe(left)" transition="in">
                                      <p:cBhvr additive="repl">
                                        <p:cTn id="2040" dur="500"/>
                                        <p:tgtEl>
                                          <p:spTgt spid="4388"/>
                                        </p:tgtEl>
                                      </p:cBhvr>
                                    </p:animEffect>
                                  </p:childTnLst>
                                </p:cTn>
                              </p:par>
                            </p:childTnLst>
                          </p:cTn>
                        </p:par>
                        <p:par>
                          <p:cTn id="2041" fill="hold">
                            <p:stCondLst>
                              <p:cond delay="1500"/>
                            </p:stCondLst>
                            <p:childTnLst>
                              <p:par>
                                <p:cTn id="2042" nodeType="afterEffect" fill="hold" presetClass="entr" presetID="9">
                                  <p:stCondLst>
                                    <p:cond delay="0"/>
                                  </p:stCondLst>
                                  <p:childTnLst>
                                    <p:set>
                                      <p:cBhvr>
                                        <p:cTn id="2043" dur="1" fill="hold">
                                          <p:stCondLst>
                                            <p:cond delay="0"/>
                                          </p:stCondLst>
                                        </p:cTn>
                                        <p:tgtEl>
                                          <p:spTgt spid="4435"/>
                                        </p:tgtEl>
                                        <p:attrNameLst>
                                          <p:attrName>style.visibility</p:attrName>
                                        </p:attrNameLst>
                                      </p:cBhvr>
                                      <p:to>
                                        <p:strVal val="visible"/>
                                      </p:to>
                                    </p:set>
                                    <p:animEffect filter="dissolve" transition="in">
                                      <p:cBhvr additive="repl">
                                        <p:cTn id="2044" dur="500"/>
                                        <p:tgtEl>
                                          <p:spTgt spid="4435"/>
                                        </p:tgtEl>
                                      </p:cBhvr>
                                    </p:animEffect>
                                  </p:childTnLst>
                                </p:cTn>
                              </p:par>
                            </p:childTnLst>
                          </p:cTn>
                        </p:par>
                        <p:par>
                          <p:cTn id="2045" fill="hold">
                            <p:stCondLst>
                              <p:cond delay="2000"/>
                            </p:stCondLst>
                            <p:childTnLst>
                              <p:par>
                                <p:cTn id="2046" nodeType="afterEffect" fill="hold" presetClass="entr" presetID="22" presetSubtype="2">
                                  <p:stCondLst>
                                    <p:cond delay="0"/>
                                  </p:stCondLst>
                                  <p:childTnLst>
                                    <p:set>
                                      <p:cBhvr>
                                        <p:cTn id="2047" dur="1" fill="hold">
                                          <p:stCondLst>
                                            <p:cond delay="0"/>
                                          </p:stCondLst>
                                        </p:cTn>
                                        <p:tgtEl>
                                          <p:spTgt spid="4424"/>
                                        </p:tgtEl>
                                        <p:attrNameLst>
                                          <p:attrName>style.visibility</p:attrName>
                                        </p:attrNameLst>
                                      </p:cBhvr>
                                      <p:to>
                                        <p:strVal val="visible"/>
                                      </p:to>
                                    </p:set>
                                    <p:animEffect filter="wipe(right)" transition="in">
                                      <p:cBhvr additive="repl">
                                        <p:cTn id="2048" dur="500"/>
                                        <p:tgtEl>
                                          <p:spTgt spid="4424"/>
                                        </p:tgtEl>
                                      </p:cBhvr>
                                    </p:animEffect>
                                  </p:childTnLst>
                                </p:cTn>
                              </p:par>
                            </p:childTnLst>
                          </p:cTn>
                        </p:par>
                      </p:childTnLst>
                    </p:cTn>
                  </p:par>
                  <p:par>
                    <p:cTn id="2049" fill="hold">
                      <p:stCondLst>
                        <p:cond delay="indefinite"/>
                      </p:stCondLst>
                      <p:childTnLst>
                        <p:par>
                          <p:cTn id="2050" fill="hold">
                            <p:stCondLst>
                              <p:cond delay="0"/>
                            </p:stCondLst>
                            <p:childTnLst>
                              <p:par>
                                <p:cTn id="2051" nodeType="clickEffect" fill="hold" presetClass="entr" presetID="9">
                                  <p:stCondLst>
                                    <p:cond delay="0"/>
                                  </p:stCondLst>
                                  <p:childTnLst>
                                    <p:set>
                                      <p:cBhvr>
                                        <p:cTn id="2052" dur="1" fill="hold">
                                          <p:stCondLst>
                                            <p:cond delay="0"/>
                                          </p:stCondLst>
                                        </p:cTn>
                                        <p:tgtEl>
                                          <p:spTgt spid="4436"/>
                                        </p:tgtEl>
                                        <p:attrNameLst>
                                          <p:attrName>style.visibility</p:attrName>
                                        </p:attrNameLst>
                                      </p:cBhvr>
                                      <p:to>
                                        <p:strVal val="visible"/>
                                      </p:to>
                                    </p:set>
                                    <p:animEffect filter="dissolve" transition="in">
                                      <p:cBhvr additive="repl">
                                        <p:cTn id="2053" dur="500"/>
                                        <p:tgtEl>
                                          <p:spTgt spid="4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8" name="CustomShape 1"/>
          <p:cNvSpPr/>
          <p:nvPr/>
        </p:nvSpPr>
        <p:spPr>
          <a:xfrm>
            <a:off x="794520" y="408240"/>
            <a:ext cx="6220080" cy="13284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800" spc="-1" strike="noStrike">
                <a:solidFill>
                  <a:srgbClr val="0000a3"/>
                </a:solidFill>
                <a:latin typeface="Calibri Light"/>
                <a:ea typeface="DejaVu Sans"/>
              </a:rPr>
              <a:t>Selective repeat: </a:t>
            </a:r>
            <a:br/>
            <a:r>
              <a:rPr b="1" lang="en-US" sz="4800" spc="-1" strike="noStrike">
                <a:solidFill>
                  <a:srgbClr val="0000a3"/>
                </a:solidFill>
                <a:latin typeface="Calibri Light"/>
                <a:ea typeface="DejaVu Sans"/>
              </a:rPr>
              <a:t>a dilemma!</a:t>
            </a:r>
            <a:endParaRPr b="0" lang="en-US" sz="4800" spc="-1" strike="noStrike">
              <a:latin typeface="Arial"/>
            </a:endParaRPr>
          </a:p>
        </p:txBody>
      </p:sp>
      <p:grpSp>
        <p:nvGrpSpPr>
          <p:cNvPr id="4439" name="Group 2"/>
          <p:cNvGrpSpPr/>
          <p:nvPr/>
        </p:nvGrpSpPr>
        <p:grpSpPr>
          <a:xfrm>
            <a:off x="6852600" y="4061160"/>
            <a:ext cx="4417200" cy="2223000"/>
            <a:chOff x="6852600" y="4061160"/>
            <a:chExt cx="4417200" cy="2223000"/>
          </a:xfrm>
        </p:grpSpPr>
        <p:grpSp>
          <p:nvGrpSpPr>
            <p:cNvPr id="4440" name="Group 3"/>
            <p:cNvGrpSpPr/>
            <p:nvPr/>
          </p:nvGrpSpPr>
          <p:grpSpPr>
            <a:xfrm>
              <a:off x="6930000" y="4137120"/>
              <a:ext cx="1032840" cy="272160"/>
              <a:chOff x="6930000" y="4137120"/>
              <a:chExt cx="1032840" cy="272160"/>
            </a:xfrm>
          </p:grpSpPr>
          <p:sp>
            <p:nvSpPr>
              <p:cNvPr id="4441" name="CustomShape 4"/>
              <p:cNvSpPr/>
              <p:nvPr/>
            </p:nvSpPr>
            <p:spPr>
              <a:xfrm>
                <a:off x="6996240" y="4186440"/>
                <a:ext cx="399240" cy="186480"/>
              </a:xfrm>
              <a:prstGeom prst="rect">
                <a:avLst/>
              </a:prstGeom>
              <a:solidFill>
                <a:srgbClr val="000099"/>
              </a:solidFill>
              <a:ln w="0">
                <a:noFill/>
              </a:ln>
            </p:spPr>
            <p:style>
              <a:lnRef idx="0"/>
              <a:fillRef idx="0"/>
              <a:effectRef idx="0"/>
              <a:fontRef idx="minor"/>
            </p:style>
          </p:sp>
          <p:sp>
            <p:nvSpPr>
              <p:cNvPr id="4442" name="CustomShape 5"/>
              <p:cNvSpPr/>
              <p:nvPr/>
            </p:nvSpPr>
            <p:spPr>
              <a:xfrm>
                <a:off x="6930000" y="4137120"/>
                <a:ext cx="10328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ffffff"/>
                    </a:solidFill>
                    <a:latin typeface="Arial"/>
                    <a:ea typeface="ＭＳ Ｐゴシック"/>
                  </a:rPr>
                  <a:t>0 1 2</a:t>
                </a:r>
                <a:r>
                  <a:rPr b="0" lang="en-US" sz="1200" spc="-1" strike="noStrike">
                    <a:solidFill>
                      <a:srgbClr val="000000"/>
                    </a:solidFill>
                    <a:latin typeface="Arial"/>
                    <a:ea typeface="ＭＳ Ｐゴシック"/>
                  </a:rPr>
                  <a:t> 3 0 1 2</a:t>
                </a:r>
                <a:endParaRPr b="0" lang="en-US" sz="1200" spc="-1" strike="noStrike">
                  <a:latin typeface="Arial"/>
                </a:endParaRPr>
              </a:p>
            </p:txBody>
          </p:sp>
        </p:grpSp>
        <p:grpSp>
          <p:nvGrpSpPr>
            <p:cNvPr id="4443" name="Group 6"/>
            <p:cNvGrpSpPr/>
            <p:nvPr/>
          </p:nvGrpSpPr>
          <p:grpSpPr>
            <a:xfrm>
              <a:off x="6949080" y="4411800"/>
              <a:ext cx="1032840" cy="272160"/>
              <a:chOff x="6949080" y="4411800"/>
              <a:chExt cx="1032840" cy="272160"/>
            </a:xfrm>
          </p:grpSpPr>
          <p:sp>
            <p:nvSpPr>
              <p:cNvPr id="4444" name="CustomShape 7"/>
              <p:cNvSpPr/>
              <p:nvPr/>
            </p:nvSpPr>
            <p:spPr>
              <a:xfrm>
                <a:off x="7015320" y="4461120"/>
                <a:ext cx="399240" cy="186480"/>
              </a:xfrm>
              <a:prstGeom prst="rect">
                <a:avLst/>
              </a:prstGeom>
              <a:solidFill>
                <a:srgbClr val="000099"/>
              </a:solidFill>
              <a:ln w="0">
                <a:noFill/>
              </a:ln>
            </p:spPr>
            <p:style>
              <a:lnRef idx="0"/>
              <a:fillRef idx="0"/>
              <a:effectRef idx="0"/>
              <a:fontRef idx="minor"/>
            </p:style>
          </p:sp>
          <p:sp>
            <p:nvSpPr>
              <p:cNvPr id="4445" name="CustomShape 8"/>
              <p:cNvSpPr/>
              <p:nvPr/>
            </p:nvSpPr>
            <p:spPr>
              <a:xfrm>
                <a:off x="6949080" y="4411800"/>
                <a:ext cx="10328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ffffff"/>
                    </a:solidFill>
                    <a:latin typeface="Arial"/>
                    <a:ea typeface="ＭＳ Ｐゴシック"/>
                  </a:rPr>
                  <a:t>0 1 2</a:t>
                </a:r>
                <a:r>
                  <a:rPr b="0" lang="en-US" sz="1200" spc="-1" strike="noStrike">
                    <a:solidFill>
                      <a:srgbClr val="000000"/>
                    </a:solidFill>
                    <a:latin typeface="Arial"/>
                    <a:ea typeface="ＭＳ Ｐゴシック"/>
                  </a:rPr>
                  <a:t> 3 0 1 2</a:t>
                </a:r>
                <a:endParaRPr b="0" lang="en-US" sz="1200" spc="-1" strike="noStrike">
                  <a:latin typeface="Arial"/>
                </a:endParaRPr>
              </a:p>
            </p:txBody>
          </p:sp>
        </p:grpSp>
        <p:grpSp>
          <p:nvGrpSpPr>
            <p:cNvPr id="4446" name="Group 9"/>
            <p:cNvGrpSpPr/>
            <p:nvPr/>
          </p:nvGrpSpPr>
          <p:grpSpPr>
            <a:xfrm>
              <a:off x="6957000" y="4675320"/>
              <a:ext cx="1032840" cy="272160"/>
              <a:chOff x="6957000" y="4675320"/>
              <a:chExt cx="1032840" cy="272160"/>
            </a:xfrm>
          </p:grpSpPr>
          <p:sp>
            <p:nvSpPr>
              <p:cNvPr id="4447" name="CustomShape 10"/>
              <p:cNvSpPr/>
              <p:nvPr/>
            </p:nvSpPr>
            <p:spPr>
              <a:xfrm>
                <a:off x="7023240" y="4724640"/>
                <a:ext cx="399240" cy="186480"/>
              </a:xfrm>
              <a:prstGeom prst="rect">
                <a:avLst/>
              </a:prstGeom>
              <a:solidFill>
                <a:srgbClr val="000099"/>
              </a:solidFill>
              <a:ln w="0">
                <a:noFill/>
              </a:ln>
            </p:spPr>
            <p:style>
              <a:lnRef idx="0"/>
              <a:fillRef idx="0"/>
              <a:effectRef idx="0"/>
              <a:fontRef idx="minor"/>
            </p:style>
          </p:sp>
          <p:sp>
            <p:nvSpPr>
              <p:cNvPr id="4448" name="CustomShape 11"/>
              <p:cNvSpPr/>
              <p:nvPr/>
            </p:nvSpPr>
            <p:spPr>
              <a:xfrm>
                <a:off x="6957000" y="4675320"/>
                <a:ext cx="10328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ffffff"/>
                    </a:solidFill>
                    <a:latin typeface="Arial"/>
                    <a:ea typeface="ＭＳ Ｐゴシック"/>
                  </a:rPr>
                  <a:t>0 1 2</a:t>
                </a:r>
                <a:r>
                  <a:rPr b="0" lang="en-US" sz="1200" spc="-1" strike="noStrike">
                    <a:solidFill>
                      <a:srgbClr val="000000"/>
                    </a:solidFill>
                    <a:latin typeface="Arial"/>
                    <a:ea typeface="ＭＳ Ｐゴシック"/>
                  </a:rPr>
                  <a:t> 3 0 1 2</a:t>
                </a:r>
                <a:endParaRPr b="0" lang="en-US" sz="1200" spc="-1" strike="noStrike">
                  <a:latin typeface="Arial"/>
                </a:endParaRPr>
              </a:p>
            </p:txBody>
          </p:sp>
        </p:grpSp>
        <p:sp>
          <p:nvSpPr>
            <p:cNvPr id="4449" name="Line 12"/>
            <p:cNvSpPr/>
            <p:nvPr/>
          </p:nvSpPr>
          <p:spPr>
            <a:xfrm>
              <a:off x="7948800" y="4275000"/>
              <a:ext cx="1827000" cy="238320"/>
            </a:xfrm>
            <a:prstGeom prst="line">
              <a:avLst/>
            </a:prstGeom>
            <a:ln w="19050">
              <a:solidFill>
                <a:srgbClr val="000099"/>
              </a:solidFill>
              <a:round/>
              <a:tailEnd len="med" type="triangle" w="med"/>
            </a:ln>
          </p:spPr>
          <p:style>
            <a:lnRef idx="0"/>
            <a:fillRef idx="0"/>
            <a:effectRef idx="0"/>
            <a:fontRef idx="minor"/>
          </p:style>
        </p:sp>
        <p:sp>
          <p:nvSpPr>
            <p:cNvPr id="4450" name="Line 13"/>
            <p:cNvSpPr/>
            <p:nvPr/>
          </p:nvSpPr>
          <p:spPr>
            <a:xfrm>
              <a:off x="7979040" y="4560840"/>
              <a:ext cx="1807920" cy="228600"/>
            </a:xfrm>
            <a:prstGeom prst="line">
              <a:avLst/>
            </a:prstGeom>
            <a:ln w="19050">
              <a:solidFill>
                <a:srgbClr val="000099"/>
              </a:solidFill>
              <a:round/>
              <a:tailEnd len="med" type="triangle" w="med"/>
            </a:ln>
          </p:spPr>
          <p:style>
            <a:lnRef idx="0"/>
            <a:fillRef idx="0"/>
            <a:effectRef idx="0"/>
            <a:fontRef idx="minor"/>
          </p:style>
        </p:sp>
        <p:sp>
          <p:nvSpPr>
            <p:cNvPr id="4451" name="Line 14"/>
            <p:cNvSpPr/>
            <p:nvPr/>
          </p:nvSpPr>
          <p:spPr>
            <a:xfrm>
              <a:off x="8008920" y="4846680"/>
              <a:ext cx="1784520" cy="209520"/>
            </a:xfrm>
            <a:prstGeom prst="line">
              <a:avLst/>
            </a:prstGeom>
            <a:ln w="19050">
              <a:solidFill>
                <a:srgbClr val="000099"/>
              </a:solidFill>
              <a:round/>
              <a:tailEnd len="med" type="triangle" w="med"/>
            </a:ln>
          </p:spPr>
          <p:style>
            <a:lnRef idx="0"/>
            <a:fillRef idx="0"/>
            <a:effectRef idx="0"/>
            <a:fontRef idx="minor"/>
          </p:style>
        </p:sp>
        <p:sp>
          <p:nvSpPr>
            <p:cNvPr id="4452" name="CustomShape 15"/>
            <p:cNvSpPr/>
            <p:nvPr/>
          </p:nvSpPr>
          <p:spPr>
            <a:xfrm>
              <a:off x="8035560" y="4061160"/>
              <a:ext cx="57888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pkt0</a:t>
              </a:r>
              <a:endParaRPr b="0" lang="en-US" sz="1400" spc="-1" strike="noStrike">
                <a:latin typeface="Arial"/>
              </a:endParaRPr>
            </a:p>
          </p:txBody>
        </p:sp>
        <p:sp>
          <p:nvSpPr>
            <p:cNvPr id="4453" name="CustomShape 16"/>
            <p:cNvSpPr/>
            <p:nvPr/>
          </p:nvSpPr>
          <p:spPr>
            <a:xfrm>
              <a:off x="8032320" y="4346640"/>
              <a:ext cx="57888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pkt1</a:t>
              </a:r>
              <a:endParaRPr b="0" lang="en-US" sz="1400" spc="-1" strike="noStrike">
                <a:latin typeface="Arial"/>
              </a:endParaRPr>
            </a:p>
          </p:txBody>
        </p:sp>
        <p:sp>
          <p:nvSpPr>
            <p:cNvPr id="4454" name="CustomShape 17"/>
            <p:cNvSpPr/>
            <p:nvPr/>
          </p:nvSpPr>
          <p:spPr>
            <a:xfrm>
              <a:off x="8029440" y="4632480"/>
              <a:ext cx="57888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pkt2</a:t>
              </a:r>
              <a:endParaRPr b="0" lang="en-US" sz="1400" spc="-1" strike="noStrike">
                <a:latin typeface="Arial"/>
              </a:endParaRPr>
            </a:p>
          </p:txBody>
        </p:sp>
        <p:grpSp>
          <p:nvGrpSpPr>
            <p:cNvPr id="4455" name="Group 18"/>
            <p:cNvGrpSpPr/>
            <p:nvPr/>
          </p:nvGrpSpPr>
          <p:grpSpPr>
            <a:xfrm>
              <a:off x="6959880" y="5707440"/>
              <a:ext cx="1032840" cy="272160"/>
              <a:chOff x="6959880" y="5707440"/>
              <a:chExt cx="1032840" cy="272160"/>
            </a:xfrm>
          </p:grpSpPr>
          <p:sp>
            <p:nvSpPr>
              <p:cNvPr id="4456" name="CustomShape 19"/>
              <p:cNvSpPr/>
              <p:nvPr/>
            </p:nvSpPr>
            <p:spPr>
              <a:xfrm>
                <a:off x="7026480" y="5756400"/>
                <a:ext cx="399240" cy="186480"/>
              </a:xfrm>
              <a:prstGeom prst="rect">
                <a:avLst/>
              </a:prstGeom>
              <a:solidFill>
                <a:srgbClr val="000099"/>
              </a:solidFill>
              <a:ln w="0">
                <a:noFill/>
              </a:ln>
            </p:spPr>
            <p:style>
              <a:lnRef idx="0"/>
              <a:fillRef idx="0"/>
              <a:effectRef idx="0"/>
              <a:fontRef idx="minor"/>
            </p:style>
          </p:sp>
          <p:sp>
            <p:nvSpPr>
              <p:cNvPr id="4457" name="CustomShape 20"/>
              <p:cNvSpPr/>
              <p:nvPr/>
            </p:nvSpPr>
            <p:spPr>
              <a:xfrm>
                <a:off x="6959880" y="5707440"/>
                <a:ext cx="10328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ffffff"/>
                    </a:solidFill>
                    <a:latin typeface="Arial"/>
                    <a:ea typeface="ＭＳ Ｐゴシック"/>
                  </a:rPr>
                  <a:t>0 1 2</a:t>
                </a:r>
                <a:r>
                  <a:rPr b="0" lang="en-US" sz="1200" spc="-1" strike="noStrike">
                    <a:solidFill>
                      <a:srgbClr val="000000"/>
                    </a:solidFill>
                    <a:latin typeface="Arial"/>
                    <a:ea typeface="ＭＳ Ｐゴシック"/>
                  </a:rPr>
                  <a:t> 3 0 1 2</a:t>
                </a:r>
                <a:endParaRPr b="0" lang="en-US" sz="1200" spc="-1" strike="noStrike">
                  <a:latin typeface="Arial"/>
                </a:endParaRPr>
              </a:p>
            </p:txBody>
          </p:sp>
        </p:grpSp>
        <p:sp>
          <p:nvSpPr>
            <p:cNvPr id="4458" name="Line 21"/>
            <p:cNvSpPr/>
            <p:nvPr/>
          </p:nvSpPr>
          <p:spPr>
            <a:xfrm>
              <a:off x="8012160" y="5840280"/>
              <a:ext cx="1784520" cy="223920"/>
            </a:xfrm>
            <a:prstGeom prst="line">
              <a:avLst/>
            </a:prstGeom>
            <a:ln w="19050">
              <a:solidFill>
                <a:srgbClr val="000099"/>
              </a:solidFill>
              <a:round/>
              <a:tailEnd len="med" type="triangle" w="med"/>
            </a:ln>
          </p:spPr>
          <p:style>
            <a:lnRef idx="0"/>
            <a:fillRef idx="0"/>
            <a:effectRef idx="0"/>
            <a:fontRef idx="minor"/>
          </p:style>
        </p:sp>
        <p:sp>
          <p:nvSpPr>
            <p:cNvPr id="4459" name="CustomShape 22"/>
            <p:cNvSpPr/>
            <p:nvPr/>
          </p:nvSpPr>
          <p:spPr>
            <a:xfrm>
              <a:off x="8070480" y="5626440"/>
              <a:ext cx="57888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pkt0</a:t>
              </a:r>
              <a:endParaRPr b="0" lang="en-US" sz="1400" spc="-1" strike="noStrike">
                <a:latin typeface="Arial"/>
              </a:endParaRPr>
            </a:p>
          </p:txBody>
        </p:sp>
        <p:sp>
          <p:nvSpPr>
            <p:cNvPr id="4460" name="CustomShape 23"/>
            <p:cNvSpPr/>
            <p:nvPr/>
          </p:nvSpPr>
          <p:spPr>
            <a:xfrm>
              <a:off x="6852600" y="5308920"/>
              <a:ext cx="1568160" cy="47268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400" spc="-1" strike="noStrike">
                  <a:solidFill>
                    <a:srgbClr val="000000"/>
                  </a:solidFill>
                  <a:latin typeface="Tahoma"/>
                  <a:ea typeface="ＭＳ Ｐゴシック"/>
                </a:rPr>
                <a:t>timeout</a:t>
              </a:r>
              <a:endParaRPr b="0" lang="en-US" sz="1400" spc="-1" strike="noStrike">
                <a:latin typeface="Arial"/>
              </a:endParaRPr>
            </a:p>
            <a:p>
              <a:pPr>
                <a:lnSpc>
                  <a:spcPct val="90000"/>
                </a:lnSpc>
                <a:tabLst>
                  <a:tab algn="l" pos="0"/>
                </a:tabLst>
              </a:pPr>
              <a:r>
                <a:rPr b="0" lang="en-US" sz="1400" spc="-1" strike="noStrike">
                  <a:solidFill>
                    <a:srgbClr val="000000"/>
                  </a:solidFill>
                  <a:latin typeface="Tahoma"/>
                  <a:ea typeface="ＭＳ Ｐゴシック"/>
                </a:rPr>
                <a:t>retransmit pkt0</a:t>
              </a:r>
              <a:endParaRPr b="0" lang="en-US" sz="1400" spc="-1" strike="noStrike">
                <a:latin typeface="Arial"/>
              </a:endParaRPr>
            </a:p>
          </p:txBody>
        </p:sp>
        <p:sp>
          <p:nvSpPr>
            <p:cNvPr id="4461" name="CustomShape 24"/>
            <p:cNvSpPr/>
            <p:nvPr/>
          </p:nvSpPr>
          <p:spPr>
            <a:xfrm>
              <a:off x="9981000" y="4438800"/>
              <a:ext cx="399240" cy="186480"/>
            </a:xfrm>
            <a:prstGeom prst="rect">
              <a:avLst/>
            </a:prstGeom>
            <a:solidFill>
              <a:srgbClr val="008000"/>
            </a:solidFill>
            <a:ln w="0">
              <a:noFill/>
            </a:ln>
          </p:spPr>
          <p:style>
            <a:lnRef idx="0"/>
            <a:fillRef idx="0"/>
            <a:effectRef idx="0"/>
            <a:fontRef idx="minor"/>
          </p:style>
        </p:sp>
        <p:sp>
          <p:nvSpPr>
            <p:cNvPr id="4462" name="CustomShape 25"/>
            <p:cNvSpPr/>
            <p:nvPr/>
          </p:nvSpPr>
          <p:spPr>
            <a:xfrm>
              <a:off x="9790560" y="4389480"/>
              <a:ext cx="103320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a:t>
              </a:r>
              <a:r>
                <a:rPr b="0" lang="en-US" sz="1200" spc="-1" strike="noStrike">
                  <a:solidFill>
                    <a:srgbClr val="ffffff"/>
                  </a:solidFill>
                  <a:latin typeface="Arial"/>
                  <a:ea typeface="ＭＳ Ｐゴシック"/>
                </a:rPr>
                <a:t> 1 2 3</a:t>
              </a:r>
              <a:r>
                <a:rPr b="0" lang="en-US" sz="1200" spc="-1" strike="noStrike">
                  <a:solidFill>
                    <a:srgbClr val="000000"/>
                  </a:solidFill>
                  <a:latin typeface="Arial"/>
                  <a:ea typeface="ＭＳ Ｐゴシック"/>
                </a:rPr>
                <a:t> 0 1 2</a:t>
              </a:r>
              <a:endParaRPr b="0" lang="en-US" sz="1200" spc="-1" strike="noStrike">
                <a:latin typeface="Arial"/>
              </a:endParaRPr>
            </a:p>
          </p:txBody>
        </p:sp>
        <p:sp>
          <p:nvSpPr>
            <p:cNvPr id="4463" name="CustomShape 26"/>
            <p:cNvSpPr/>
            <p:nvPr/>
          </p:nvSpPr>
          <p:spPr>
            <a:xfrm>
              <a:off x="10101600" y="4710240"/>
              <a:ext cx="399240" cy="186480"/>
            </a:xfrm>
            <a:prstGeom prst="rect">
              <a:avLst/>
            </a:prstGeom>
            <a:solidFill>
              <a:srgbClr val="008000"/>
            </a:solidFill>
            <a:ln w="0">
              <a:noFill/>
            </a:ln>
          </p:spPr>
          <p:style>
            <a:lnRef idx="0"/>
            <a:fillRef idx="0"/>
            <a:effectRef idx="0"/>
            <a:fontRef idx="minor"/>
          </p:style>
        </p:sp>
        <p:sp>
          <p:nvSpPr>
            <p:cNvPr id="4464" name="CustomShape 27"/>
            <p:cNvSpPr/>
            <p:nvPr/>
          </p:nvSpPr>
          <p:spPr>
            <a:xfrm>
              <a:off x="9787320" y="4664160"/>
              <a:ext cx="103320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0 1</a:t>
              </a:r>
              <a:r>
                <a:rPr b="0" lang="en-US" sz="1200" spc="-1" strike="noStrike">
                  <a:solidFill>
                    <a:srgbClr val="ffffff"/>
                  </a:solidFill>
                  <a:latin typeface="Arial"/>
                  <a:ea typeface="ＭＳ Ｐゴシック"/>
                </a:rPr>
                <a:t> 2 3 0</a:t>
              </a:r>
              <a:r>
                <a:rPr b="0" lang="en-US" sz="1200" spc="-1" strike="noStrike">
                  <a:solidFill>
                    <a:srgbClr val="000000"/>
                  </a:solidFill>
                  <a:latin typeface="Arial"/>
                  <a:ea typeface="ＭＳ Ｐゴシック"/>
                </a:rPr>
                <a:t> 1 2</a:t>
              </a:r>
              <a:endParaRPr b="0" lang="en-US" sz="1200" spc="-1" strike="noStrike">
                <a:latin typeface="Arial"/>
              </a:endParaRPr>
            </a:p>
          </p:txBody>
        </p:sp>
        <p:sp>
          <p:nvSpPr>
            <p:cNvPr id="4465" name="CustomShape 28"/>
            <p:cNvSpPr/>
            <p:nvPr/>
          </p:nvSpPr>
          <p:spPr>
            <a:xfrm>
              <a:off x="10231560" y="4973760"/>
              <a:ext cx="399240" cy="186480"/>
            </a:xfrm>
            <a:prstGeom prst="rect">
              <a:avLst/>
            </a:prstGeom>
            <a:solidFill>
              <a:srgbClr val="008000"/>
            </a:solidFill>
            <a:ln w="0">
              <a:noFill/>
            </a:ln>
          </p:spPr>
          <p:style>
            <a:lnRef idx="0"/>
            <a:fillRef idx="0"/>
            <a:effectRef idx="0"/>
            <a:fontRef idx="minor"/>
          </p:style>
        </p:sp>
        <p:sp>
          <p:nvSpPr>
            <p:cNvPr id="4466" name="CustomShape 29"/>
            <p:cNvSpPr/>
            <p:nvPr/>
          </p:nvSpPr>
          <p:spPr>
            <a:xfrm>
              <a:off x="9790560" y="4927680"/>
              <a:ext cx="103320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0 1 2 </a:t>
              </a:r>
              <a:r>
                <a:rPr b="0" lang="en-US" sz="1200" spc="-1" strike="noStrike">
                  <a:solidFill>
                    <a:srgbClr val="ffffff"/>
                  </a:solidFill>
                  <a:latin typeface="Arial"/>
                  <a:ea typeface="ＭＳ Ｐゴシック"/>
                </a:rPr>
                <a:t>3 0 1</a:t>
              </a:r>
              <a:r>
                <a:rPr b="0" lang="en-US" sz="1200" spc="-1" strike="noStrike">
                  <a:solidFill>
                    <a:srgbClr val="000000"/>
                  </a:solidFill>
                  <a:latin typeface="Arial"/>
                  <a:ea typeface="ＭＳ Ｐゴシック"/>
                </a:rPr>
                <a:t> 2</a:t>
              </a:r>
              <a:endParaRPr b="0" lang="en-US" sz="1200" spc="-1" strike="noStrike">
                <a:latin typeface="Arial"/>
              </a:endParaRPr>
            </a:p>
          </p:txBody>
        </p:sp>
        <p:sp>
          <p:nvSpPr>
            <p:cNvPr id="4467" name="Line 30"/>
            <p:cNvSpPr/>
            <p:nvPr/>
          </p:nvSpPr>
          <p:spPr>
            <a:xfrm flipH="1">
              <a:off x="9144000" y="4521240"/>
              <a:ext cx="577800" cy="257040"/>
            </a:xfrm>
            <a:prstGeom prst="line">
              <a:avLst/>
            </a:prstGeom>
            <a:ln w="19050">
              <a:solidFill>
                <a:srgbClr val="008000"/>
              </a:solidFill>
              <a:round/>
              <a:tailEnd len="med" type="triangle" w="med"/>
            </a:ln>
          </p:spPr>
          <p:style>
            <a:lnRef idx="0"/>
            <a:fillRef idx="0"/>
            <a:effectRef idx="0"/>
            <a:fontRef idx="minor"/>
          </p:style>
        </p:sp>
        <p:sp>
          <p:nvSpPr>
            <p:cNvPr id="4468" name="Line 31"/>
            <p:cNvSpPr/>
            <p:nvPr/>
          </p:nvSpPr>
          <p:spPr>
            <a:xfrm flipH="1">
              <a:off x="9144000" y="4784760"/>
              <a:ext cx="608040" cy="225360"/>
            </a:xfrm>
            <a:prstGeom prst="line">
              <a:avLst/>
            </a:prstGeom>
            <a:ln w="19050">
              <a:solidFill>
                <a:srgbClr val="008000"/>
              </a:solidFill>
              <a:round/>
              <a:tailEnd len="med" type="triangle" w="med"/>
            </a:ln>
          </p:spPr>
          <p:style>
            <a:lnRef idx="0"/>
            <a:fillRef idx="0"/>
            <a:effectRef idx="0"/>
            <a:fontRef idx="minor"/>
          </p:style>
        </p:sp>
        <p:sp>
          <p:nvSpPr>
            <p:cNvPr id="4469" name="Line 32"/>
            <p:cNvSpPr/>
            <p:nvPr/>
          </p:nvSpPr>
          <p:spPr>
            <a:xfrm flipH="1">
              <a:off x="9150480" y="5048280"/>
              <a:ext cx="631800" cy="212760"/>
            </a:xfrm>
            <a:prstGeom prst="line">
              <a:avLst/>
            </a:prstGeom>
            <a:ln w="19050">
              <a:solidFill>
                <a:srgbClr val="008000"/>
              </a:solidFill>
              <a:round/>
              <a:tailEnd len="med" type="triangle" w="med"/>
            </a:ln>
          </p:spPr>
          <p:style>
            <a:lnRef idx="0"/>
            <a:fillRef idx="0"/>
            <a:effectRef idx="0"/>
            <a:fontRef idx="minor"/>
          </p:style>
        </p:sp>
        <p:sp>
          <p:nvSpPr>
            <p:cNvPr id="4470" name="CustomShape 33"/>
            <p:cNvSpPr/>
            <p:nvPr/>
          </p:nvSpPr>
          <p:spPr>
            <a:xfrm>
              <a:off x="8928360" y="4638960"/>
              <a:ext cx="336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1600" spc="-1" strike="noStrike">
                  <a:solidFill>
                    <a:srgbClr val="ff0000"/>
                  </a:solidFill>
                  <a:latin typeface="Tahoma"/>
                  <a:ea typeface="ＭＳ Ｐゴシック"/>
                </a:rPr>
                <a:t>X</a:t>
              </a:r>
              <a:endParaRPr b="0" lang="en-US" sz="1600" spc="-1" strike="noStrike">
                <a:latin typeface="Arial"/>
              </a:endParaRPr>
            </a:p>
          </p:txBody>
        </p:sp>
        <p:sp>
          <p:nvSpPr>
            <p:cNvPr id="4471" name="CustomShape 34"/>
            <p:cNvSpPr/>
            <p:nvPr/>
          </p:nvSpPr>
          <p:spPr>
            <a:xfrm>
              <a:off x="8936280" y="4881600"/>
              <a:ext cx="336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1600" spc="-1" strike="noStrike">
                  <a:solidFill>
                    <a:srgbClr val="ff0000"/>
                  </a:solidFill>
                  <a:latin typeface="Tahoma"/>
                  <a:ea typeface="ＭＳ Ｐゴシック"/>
                </a:rPr>
                <a:t>X</a:t>
              </a:r>
              <a:endParaRPr b="0" lang="en-US" sz="1600" spc="-1" strike="noStrike">
                <a:latin typeface="Arial"/>
              </a:endParaRPr>
            </a:p>
          </p:txBody>
        </p:sp>
        <p:sp>
          <p:nvSpPr>
            <p:cNvPr id="4472" name="CustomShape 35"/>
            <p:cNvSpPr/>
            <p:nvPr/>
          </p:nvSpPr>
          <p:spPr>
            <a:xfrm>
              <a:off x="8942400" y="5119920"/>
              <a:ext cx="336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1600" spc="-1" strike="noStrike">
                  <a:solidFill>
                    <a:srgbClr val="ff0000"/>
                  </a:solidFill>
                  <a:latin typeface="Tahoma"/>
                  <a:ea typeface="ＭＳ Ｐゴシック"/>
                </a:rPr>
                <a:t>X</a:t>
              </a:r>
              <a:endParaRPr b="0" lang="en-US" sz="1600" spc="-1" strike="noStrike">
                <a:latin typeface="Arial"/>
              </a:endParaRPr>
            </a:p>
          </p:txBody>
        </p:sp>
        <p:sp>
          <p:nvSpPr>
            <p:cNvPr id="4473" name="CustomShape 36"/>
            <p:cNvSpPr/>
            <p:nvPr/>
          </p:nvSpPr>
          <p:spPr>
            <a:xfrm>
              <a:off x="9660600" y="5829480"/>
              <a:ext cx="1609200" cy="45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200" spc="-1" strike="noStrike">
                  <a:solidFill>
                    <a:srgbClr val="cc0000"/>
                  </a:solidFill>
                  <a:latin typeface="Tahoma"/>
                  <a:ea typeface="ＭＳ Ｐゴシック"/>
                </a:rPr>
                <a:t>will accept packet</a:t>
              </a:r>
              <a:endParaRPr b="0" lang="en-US" sz="1200" spc="-1" strike="noStrike">
                <a:latin typeface="Arial"/>
              </a:endParaRPr>
            </a:p>
            <a:p>
              <a:pPr>
                <a:lnSpc>
                  <a:spcPct val="100000"/>
                </a:lnSpc>
                <a:tabLst>
                  <a:tab algn="l" pos="0"/>
                </a:tabLst>
              </a:pPr>
              <a:r>
                <a:rPr b="0" i="1" lang="en-US" sz="1200" spc="-1" strike="noStrike">
                  <a:solidFill>
                    <a:srgbClr val="cc0000"/>
                  </a:solidFill>
                  <a:latin typeface="Tahoma"/>
                  <a:ea typeface="ＭＳ Ｐゴシック"/>
                </a:rPr>
                <a:t>with seq number 0</a:t>
              </a:r>
              <a:endParaRPr b="0" lang="en-US" sz="1200" spc="-1" strike="noStrike">
                <a:latin typeface="Arial"/>
              </a:endParaRPr>
            </a:p>
          </p:txBody>
        </p:sp>
        <p:sp>
          <p:nvSpPr>
            <p:cNvPr id="4474" name="Line 37"/>
            <p:cNvSpPr/>
            <p:nvPr/>
          </p:nvSpPr>
          <p:spPr>
            <a:xfrm flipV="1">
              <a:off x="10445760" y="5224320"/>
              <a:ext cx="360" cy="635040"/>
            </a:xfrm>
            <a:prstGeom prst="line">
              <a:avLst/>
            </a:prstGeom>
            <a:ln w="9525">
              <a:solidFill>
                <a:srgbClr val="cc0000"/>
              </a:solidFill>
              <a:round/>
              <a:tailEnd len="med" type="triangle" w="med"/>
            </a:ln>
          </p:spPr>
          <p:style>
            <a:lnRef idx="0"/>
            <a:fillRef idx="0"/>
            <a:effectRef idx="0"/>
            <a:fontRef idx="minor"/>
          </p:style>
        </p:sp>
      </p:grpSp>
      <p:sp>
        <p:nvSpPr>
          <p:cNvPr id="4475" name="CustomShape 38"/>
          <p:cNvSpPr/>
          <p:nvPr/>
        </p:nvSpPr>
        <p:spPr>
          <a:xfrm>
            <a:off x="6850080" y="6111360"/>
            <a:ext cx="13273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c00000"/>
                </a:solidFill>
                <a:latin typeface="Tahoma"/>
                <a:ea typeface="ＭＳ Ｐゴシック"/>
              </a:rPr>
              <a:t>(b) oops!</a:t>
            </a:r>
            <a:endParaRPr b="0" lang="en-US" sz="2000" spc="-1" strike="noStrike">
              <a:latin typeface="Arial"/>
            </a:endParaRPr>
          </a:p>
        </p:txBody>
      </p:sp>
      <p:grpSp>
        <p:nvGrpSpPr>
          <p:cNvPr id="4476" name="Group 39"/>
          <p:cNvGrpSpPr/>
          <p:nvPr/>
        </p:nvGrpSpPr>
        <p:grpSpPr>
          <a:xfrm>
            <a:off x="6705720" y="351360"/>
            <a:ext cx="4570920" cy="2642040"/>
            <a:chOff x="6705720" y="351360"/>
            <a:chExt cx="4570920" cy="2642040"/>
          </a:xfrm>
        </p:grpSpPr>
        <p:sp>
          <p:nvSpPr>
            <p:cNvPr id="4477" name="CustomShape 40"/>
            <p:cNvSpPr/>
            <p:nvPr/>
          </p:nvSpPr>
          <p:spPr>
            <a:xfrm>
              <a:off x="9456120" y="351360"/>
              <a:ext cx="1639800" cy="515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receiver window</a:t>
              </a:r>
              <a:endParaRPr b="0" lang="en-US" sz="1400" spc="-1" strike="noStrike">
                <a:latin typeface="Arial"/>
              </a:endParaRPr>
            </a:p>
            <a:p>
              <a:pPr>
                <a:lnSpc>
                  <a:spcPct val="100000"/>
                </a:lnSpc>
                <a:tabLst>
                  <a:tab algn="l" pos="0"/>
                </a:tabLst>
              </a:pPr>
              <a:r>
                <a:rPr b="0" lang="en-US" sz="1400" spc="-1" strike="noStrike">
                  <a:solidFill>
                    <a:srgbClr val="000000"/>
                  </a:solidFill>
                  <a:latin typeface="Tahoma"/>
                  <a:ea typeface="ＭＳ Ｐゴシック"/>
                </a:rPr>
                <a:t>(after receipt)</a:t>
              </a:r>
              <a:endParaRPr b="0" lang="en-US" sz="1400" spc="-1" strike="noStrike">
                <a:latin typeface="Arial"/>
              </a:endParaRPr>
            </a:p>
          </p:txBody>
        </p:sp>
        <p:sp>
          <p:nvSpPr>
            <p:cNvPr id="4478" name="CustomShape 41"/>
            <p:cNvSpPr/>
            <p:nvPr/>
          </p:nvSpPr>
          <p:spPr>
            <a:xfrm>
              <a:off x="6705720" y="354600"/>
              <a:ext cx="1525320" cy="515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sender window</a:t>
              </a:r>
              <a:endParaRPr b="0" lang="en-US" sz="1400" spc="-1" strike="noStrike">
                <a:latin typeface="Arial"/>
              </a:endParaRPr>
            </a:p>
            <a:p>
              <a:pPr>
                <a:lnSpc>
                  <a:spcPct val="100000"/>
                </a:lnSpc>
                <a:tabLst>
                  <a:tab algn="l" pos="0"/>
                </a:tabLst>
              </a:pPr>
              <a:r>
                <a:rPr b="0" lang="en-US" sz="1400" spc="-1" strike="noStrike">
                  <a:solidFill>
                    <a:srgbClr val="000000"/>
                  </a:solidFill>
                  <a:latin typeface="Tahoma"/>
                  <a:ea typeface="ＭＳ Ｐゴシック"/>
                </a:rPr>
                <a:t>(after receipt)</a:t>
              </a:r>
              <a:endParaRPr b="0" lang="en-US" sz="1400" spc="-1" strike="noStrike">
                <a:latin typeface="Arial"/>
              </a:endParaRPr>
            </a:p>
          </p:txBody>
        </p:sp>
        <p:sp>
          <p:nvSpPr>
            <p:cNvPr id="4479" name="Line 42"/>
            <p:cNvSpPr/>
            <p:nvPr/>
          </p:nvSpPr>
          <p:spPr>
            <a:xfrm>
              <a:off x="6871320" y="844920"/>
              <a:ext cx="1109880" cy="360"/>
            </a:xfrm>
            <a:prstGeom prst="line">
              <a:avLst/>
            </a:prstGeom>
            <a:ln w="19050">
              <a:solidFill>
                <a:srgbClr val="000099"/>
              </a:solidFill>
              <a:round/>
            </a:ln>
          </p:spPr>
          <p:style>
            <a:lnRef idx="0"/>
            <a:fillRef idx="0"/>
            <a:effectRef idx="0"/>
            <a:fontRef idx="minor"/>
          </p:style>
        </p:sp>
        <p:sp>
          <p:nvSpPr>
            <p:cNvPr id="4480" name="Line 43"/>
            <p:cNvSpPr/>
            <p:nvPr/>
          </p:nvSpPr>
          <p:spPr>
            <a:xfrm>
              <a:off x="9652680" y="844920"/>
              <a:ext cx="1109880" cy="360"/>
            </a:xfrm>
            <a:prstGeom prst="line">
              <a:avLst/>
            </a:prstGeom>
            <a:ln w="19050">
              <a:solidFill>
                <a:srgbClr val="008000"/>
              </a:solidFill>
              <a:round/>
            </a:ln>
          </p:spPr>
          <p:style>
            <a:lnRef idx="0"/>
            <a:fillRef idx="0"/>
            <a:effectRef idx="0"/>
            <a:fontRef idx="minor"/>
          </p:style>
        </p:sp>
        <p:grpSp>
          <p:nvGrpSpPr>
            <p:cNvPr id="4481" name="Group 44"/>
            <p:cNvGrpSpPr/>
            <p:nvPr/>
          </p:nvGrpSpPr>
          <p:grpSpPr>
            <a:xfrm>
              <a:off x="6925680" y="1057680"/>
              <a:ext cx="1032840" cy="272160"/>
              <a:chOff x="6925680" y="1057680"/>
              <a:chExt cx="1032840" cy="272160"/>
            </a:xfrm>
          </p:grpSpPr>
          <p:sp>
            <p:nvSpPr>
              <p:cNvPr id="4482" name="CustomShape 45"/>
              <p:cNvSpPr/>
              <p:nvPr/>
            </p:nvSpPr>
            <p:spPr>
              <a:xfrm>
                <a:off x="6992280" y="1107000"/>
                <a:ext cx="399240" cy="186480"/>
              </a:xfrm>
              <a:prstGeom prst="rect">
                <a:avLst/>
              </a:prstGeom>
              <a:solidFill>
                <a:srgbClr val="000099"/>
              </a:solidFill>
              <a:ln w="0">
                <a:noFill/>
              </a:ln>
            </p:spPr>
            <p:style>
              <a:lnRef idx="0"/>
              <a:fillRef idx="0"/>
              <a:effectRef idx="0"/>
              <a:fontRef idx="minor"/>
            </p:style>
          </p:sp>
          <p:sp>
            <p:nvSpPr>
              <p:cNvPr id="4483" name="CustomShape 46"/>
              <p:cNvSpPr/>
              <p:nvPr/>
            </p:nvSpPr>
            <p:spPr>
              <a:xfrm>
                <a:off x="6925680" y="1057680"/>
                <a:ext cx="10328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ffffff"/>
                    </a:solidFill>
                    <a:latin typeface="Arial"/>
                    <a:ea typeface="ＭＳ Ｐゴシック"/>
                  </a:rPr>
                  <a:t>0 1 2</a:t>
                </a:r>
                <a:r>
                  <a:rPr b="0" lang="en-US" sz="1200" spc="-1" strike="noStrike">
                    <a:solidFill>
                      <a:srgbClr val="000000"/>
                    </a:solidFill>
                    <a:latin typeface="Arial"/>
                    <a:ea typeface="ＭＳ Ｐゴシック"/>
                  </a:rPr>
                  <a:t> 3 0 1 2</a:t>
                </a:r>
                <a:endParaRPr b="0" lang="en-US" sz="1200" spc="-1" strike="noStrike">
                  <a:latin typeface="Arial"/>
                </a:endParaRPr>
              </a:p>
            </p:txBody>
          </p:sp>
        </p:grpSp>
        <p:grpSp>
          <p:nvGrpSpPr>
            <p:cNvPr id="4484" name="Group 47"/>
            <p:cNvGrpSpPr/>
            <p:nvPr/>
          </p:nvGrpSpPr>
          <p:grpSpPr>
            <a:xfrm>
              <a:off x="6944760" y="1332360"/>
              <a:ext cx="1032840" cy="272160"/>
              <a:chOff x="6944760" y="1332360"/>
              <a:chExt cx="1032840" cy="272160"/>
            </a:xfrm>
          </p:grpSpPr>
          <p:sp>
            <p:nvSpPr>
              <p:cNvPr id="4485" name="CustomShape 48"/>
              <p:cNvSpPr/>
              <p:nvPr/>
            </p:nvSpPr>
            <p:spPr>
              <a:xfrm>
                <a:off x="7011360" y="1381680"/>
                <a:ext cx="399240" cy="186480"/>
              </a:xfrm>
              <a:prstGeom prst="rect">
                <a:avLst/>
              </a:prstGeom>
              <a:solidFill>
                <a:srgbClr val="000099"/>
              </a:solidFill>
              <a:ln w="0">
                <a:noFill/>
              </a:ln>
            </p:spPr>
            <p:style>
              <a:lnRef idx="0"/>
              <a:fillRef idx="0"/>
              <a:effectRef idx="0"/>
              <a:fontRef idx="minor"/>
            </p:style>
          </p:sp>
          <p:sp>
            <p:nvSpPr>
              <p:cNvPr id="4486" name="CustomShape 49"/>
              <p:cNvSpPr/>
              <p:nvPr/>
            </p:nvSpPr>
            <p:spPr>
              <a:xfrm>
                <a:off x="6944760" y="1332360"/>
                <a:ext cx="10328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ffffff"/>
                    </a:solidFill>
                    <a:latin typeface="Arial"/>
                    <a:ea typeface="ＭＳ Ｐゴシック"/>
                  </a:rPr>
                  <a:t>0 1 2</a:t>
                </a:r>
                <a:r>
                  <a:rPr b="0" lang="en-US" sz="1200" spc="-1" strike="noStrike">
                    <a:solidFill>
                      <a:srgbClr val="000000"/>
                    </a:solidFill>
                    <a:latin typeface="Arial"/>
                    <a:ea typeface="ＭＳ Ｐゴシック"/>
                  </a:rPr>
                  <a:t> 3 0 1 2</a:t>
                </a:r>
                <a:endParaRPr b="0" lang="en-US" sz="1200" spc="-1" strike="noStrike">
                  <a:latin typeface="Arial"/>
                </a:endParaRPr>
              </a:p>
            </p:txBody>
          </p:sp>
        </p:grpSp>
        <p:grpSp>
          <p:nvGrpSpPr>
            <p:cNvPr id="4487" name="Group 50"/>
            <p:cNvGrpSpPr/>
            <p:nvPr/>
          </p:nvGrpSpPr>
          <p:grpSpPr>
            <a:xfrm>
              <a:off x="6952680" y="1595880"/>
              <a:ext cx="1032840" cy="272160"/>
              <a:chOff x="6952680" y="1595880"/>
              <a:chExt cx="1032840" cy="272160"/>
            </a:xfrm>
          </p:grpSpPr>
          <p:sp>
            <p:nvSpPr>
              <p:cNvPr id="4488" name="CustomShape 51"/>
              <p:cNvSpPr/>
              <p:nvPr/>
            </p:nvSpPr>
            <p:spPr>
              <a:xfrm>
                <a:off x="7019280" y="1645200"/>
                <a:ext cx="399240" cy="186480"/>
              </a:xfrm>
              <a:prstGeom prst="rect">
                <a:avLst/>
              </a:prstGeom>
              <a:solidFill>
                <a:srgbClr val="000099"/>
              </a:solidFill>
              <a:ln w="0">
                <a:noFill/>
              </a:ln>
            </p:spPr>
            <p:style>
              <a:lnRef idx="0"/>
              <a:fillRef idx="0"/>
              <a:effectRef idx="0"/>
              <a:fontRef idx="minor"/>
            </p:style>
          </p:sp>
          <p:sp>
            <p:nvSpPr>
              <p:cNvPr id="4489" name="CustomShape 52"/>
              <p:cNvSpPr/>
              <p:nvPr/>
            </p:nvSpPr>
            <p:spPr>
              <a:xfrm>
                <a:off x="6952680" y="1595880"/>
                <a:ext cx="10328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ffffff"/>
                    </a:solidFill>
                    <a:latin typeface="Arial"/>
                    <a:ea typeface="ＭＳ Ｐゴシック"/>
                  </a:rPr>
                  <a:t>0 1 2</a:t>
                </a:r>
                <a:r>
                  <a:rPr b="0" lang="en-US" sz="1200" spc="-1" strike="noStrike">
                    <a:solidFill>
                      <a:srgbClr val="000000"/>
                    </a:solidFill>
                    <a:latin typeface="Arial"/>
                    <a:ea typeface="ＭＳ Ｐゴシック"/>
                  </a:rPr>
                  <a:t> 3 0 1 2</a:t>
                </a:r>
                <a:endParaRPr b="0" lang="en-US" sz="1200" spc="-1" strike="noStrike">
                  <a:latin typeface="Arial"/>
                </a:endParaRPr>
              </a:p>
            </p:txBody>
          </p:sp>
        </p:grpSp>
        <p:sp>
          <p:nvSpPr>
            <p:cNvPr id="4490" name="Line 53"/>
            <p:cNvSpPr/>
            <p:nvPr/>
          </p:nvSpPr>
          <p:spPr>
            <a:xfrm>
              <a:off x="7944480" y="1195560"/>
              <a:ext cx="1827360" cy="238320"/>
            </a:xfrm>
            <a:prstGeom prst="line">
              <a:avLst/>
            </a:prstGeom>
            <a:ln w="19050">
              <a:solidFill>
                <a:srgbClr val="000099"/>
              </a:solidFill>
              <a:round/>
              <a:tailEnd len="med" type="triangle" w="med"/>
            </a:ln>
          </p:spPr>
          <p:style>
            <a:lnRef idx="0"/>
            <a:fillRef idx="0"/>
            <a:effectRef idx="0"/>
            <a:fontRef idx="minor"/>
          </p:style>
        </p:sp>
        <p:sp>
          <p:nvSpPr>
            <p:cNvPr id="4491" name="Line 54"/>
            <p:cNvSpPr/>
            <p:nvPr/>
          </p:nvSpPr>
          <p:spPr>
            <a:xfrm>
              <a:off x="7974720" y="1481400"/>
              <a:ext cx="1808280" cy="228600"/>
            </a:xfrm>
            <a:prstGeom prst="line">
              <a:avLst/>
            </a:prstGeom>
            <a:ln w="19050">
              <a:solidFill>
                <a:srgbClr val="000099"/>
              </a:solidFill>
              <a:round/>
              <a:tailEnd len="med" type="triangle" w="med"/>
            </a:ln>
          </p:spPr>
          <p:style>
            <a:lnRef idx="0"/>
            <a:fillRef idx="0"/>
            <a:effectRef idx="0"/>
            <a:fontRef idx="minor"/>
          </p:style>
        </p:sp>
        <p:sp>
          <p:nvSpPr>
            <p:cNvPr id="4492" name="Line 55"/>
            <p:cNvSpPr/>
            <p:nvPr/>
          </p:nvSpPr>
          <p:spPr>
            <a:xfrm>
              <a:off x="8004960" y="1767240"/>
              <a:ext cx="1784520" cy="209520"/>
            </a:xfrm>
            <a:prstGeom prst="line">
              <a:avLst/>
            </a:prstGeom>
            <a:ln w="19050">
              <a:solidFill>
                <a:srgbClr val="000099"/>
              </a:solidFill>
              <a:round/>
              <a:tailEnd len="med" type="triangle" w="med"/>
            </a:ln>
          </p:spPr>
          <p:style>
            <a:lnRef idx="0"/>
            <a:fillRef idx="0"/>
            <a:effectRef idx="0"/>
            <a:fontRef idx="minor"/>
          </p:style>
        </p:sp>
        <p:sp>
          <p:nvSpPr>
            <p:cNvPr id="4493" name="CustomShape 56"/>
            <p:cNvSpPr/>
            <p:nvPr/>
          </p:nvSpPr>
          <p:spPr>
            <a:xfrm>
              <a:off x="7965000" y="981360"/>
              <a:ext cx="57888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pkt0</a:t>
              </a:r>
              <a:endParaRPr b="0" lang="en-US" sz="1400" spc="-1" strike="noStrike">
                <a:latin typeface="Arial"/>
              </a:endParaRPr>
            </a:p>
          </p:txBody>
        </p:sp>
        <p:sp>
          <p:nvSpPr>
            <p:cNvPr id="4494" name="CustomShape 57"/>
            <p:cNvSpPr/>
            <p:nvPr/>
          </p:nvSpPr>
          <p:spPr>
            <a:xfrm>
              <a:off x="8028360" y="1267200"/>
              <a:ext cx="57888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pkt1</a:t>
              </a:r>
              <a:endParaRPr b="0" lang="en-US" sz="1400" spc="-1" strike="noStrike">
                <a:latin typeface="Arial"/>
              </a:endParaRPr>
            </a:p>
          </p:txBody>
        </p:sp>
        <p:sp>
          <p:nvSpPr>
            <p:cNvPr id="4495" name="CustomShape 58"/>
            <p:cNvSpPr/>
            <p:nvPr/>
          </p:nvSpPr>
          <p:spPr>
            <a:xfrm>
              <a:off x="8025120" y="1553040"/>
              <a:ext cx="57888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pkt2</a:t>
              </a:r>
              <a:endParaRPr b="0" lang="en-US" sz="1400" spc="-1" strike="noStrike">
                <a:latin typeface="Arial"/>
              </a:endParaRPr>
            </a:p>
          </p:txBody>
        </p:sp>
        <p:sp>
          <p:nvSpPr>
            <p:cNvPr id="4496" name="CustomShape 59"/>
            <p:cNvSpPr/>
            <p:nvPr/>
          </p:nvSpPr>
          <p:spPr>
            <a:xfrm>
              <a:off x="7270200" y="2369160"/>
              <a:ext cx="399240" cy="186480"/>
            </a:xfrm>
            <a:prstGeom prst="rect">
              <a:avLst/>
            </a:prstGeom>
            <a:solidFill>
              <a:srgbClr val="000099"/>
            </a:solidFill>
            <a:ln w="0">
              <a:noFill/>
            </a:ln>
          </p:spPr>
          <p:style>
            <a:lnRef idx="0"/>
            <a:fillRef idx="0"/>
            <a:effectRef idx="0"/>
            <a:fontRef idx="minor"/>
          </p:style>
        </p:sp>
        <p:sp>
          <p:nvSpPr>
            <p:cNvPr id="4497" name="CustomShape 60"/>
            <p:cNvSpPr/>
            <p:nvPr/>
          </p:nvSpPr>
          <p:spPr>
            <a:xfrm>
              <a:off x="6955560" y="2323080"/>
              <a:ext cx="103356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0 1</a:t>
              </a:r>
              <a:r>
                <a:rPr b="0" lang="en-US" sz="1200" spc="-1" strike="noStrike">
                  <a:solidFill>
                    <a:srgbClr val="ffffff"/>
                  </a:solidFill>
                  <a:latin typeface="Arial"/>
                  <a:ea typeface="ＭＳ Ｐゴシック"/>
                </a:rPr>
                <a:t> 2</a:t>
              </a:r>
              <a:r>
                <a:rPr b="0" lang="en-US" sz="1200" spc="-1" strike="noStrike">
                  <a:solidFill>
                    <a:srgbClr val="000000"/>
                  </a:solidFill>
                  <a:latin typeface="Arial"/>
                  <a:ea typeface="ＭＳ Ｐゴシック"/>
                </a:rPr>
                <a:t> </a:t>
              </a:r>
              <a:r>
                <a:rPr b="0" lang="en-US" sz="1200" spc="-1" strike="noStrike">
                  <a:solidFill>
                    <a:srgbClr val="ffffff"/>
                  </a:solidFill>
                  <a:latin typeface="Arial"/>
                  <a:ea typeface="ＭＳ Ｐゴシック"/>
                </a:rPr>
                <a:t>3 0</a:t>
              </a:r>
              <a:r>
                <a:rPr b="0" lang="en-US" sz="1200" spc="-1" strike="noStrike">
                  <a:solidFill>
                    <a:srgbClr val="000000"/>
                  </a:solidFill>
                  <a:latin typeface="Arial"/>
                  <a:ea typeface="ＭＳ Ｐゴシック"/>
                </a:rPr>
                <a:t> 1 2</a:t>
              </a:r>
              <a:endParaRPr b="0" lang="en-US" sz="1200" spc="-1" strike="noStrike">
                <a:latin typeface="Arial"/>
              </a:endParaRPr>
            </a:p>
          </p:txBody>
        </p:sp>
        <p:sp>
          <p:nvSpPr>
            <p:cNvPr id="4498" name="Line 61"/>
            <p:cNvSpPr/>
            <p:nvPr/>
          </p:nvSpPr>
          <p:spPr>
            <a:xfrm>
              <a:off x="7976520" y="2494080"/>
              <a:ext cx="1784160" cy="223920"/>
            </a:xfrm>
            <a:prstGeom prst="line">
              <a:avLst/>
            </a:prstGeom>
            <a:ln w="19050">
              <a:solidFill>
                <a:srgbClr val="000099"/>
              </a:solidFill>
              <a:round/>
              <a:tailEnd len="med" type="triangle" w="med"/>
            </a:ln>
          </p:spPr>
          <p:style>
            <a:lnRef idx="0"/>
            <a:fillRef idx="0"/>
            <a:effectRef idx="0"/>
            <a:fontRef idx="minor"/>
          </p:style>
        </p:sp>
        <p:sp>
          <p:nvSpPr>
            <p:cNvPr id="4499" name="CustomShape 62"/>
            <p:cNvSpPr/>
            <p:nvPr/>
          </p:nvSpPr>
          <p:spPr>
            <a:xfrm>
              <a:off x="8053920" y="2502360"/>
              <a:ext cx="57888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pkt0</a:t>
              </a:r>
              <a:endParaRPr b="0" lang="en-US" sz="1400" spc="-1" strike="noStrike">
                <a:latin typeface="Arial"/>
              </a:endParaRPr>
            </a:p>
          </p:txBody>
        </p:sp>
        <p:sp>
          <p:nvSpPr>
            <p:cNvPr id="4500" name="CustomShape 63"/>
            <p:cNvSpPr/>
            <p:nvPr/>
          </p:nvSpPr>
          <p:spPr>
            <a:xfrm>
              <a:off x="9976680" y="1359360"/>
              <a:ext cx="399240" cy="186480"/>
            </a:xfrm>
            <a:prstGeom prst="rect">
              <a:avLst/>
            </a:prstGeom>
            <a:solidFill>
              <a:srgbClr val="008000"/>
            </a:solidFill>
            <a:ln w="0">
              <a:noFill/>
            </a:ln>
          </p:spPr>
          <p:style>
            <a:lnRef idx="0"/>
            <a:fillRef idx="0"/>
            <a:effectRef idx="0"/>
            <a:fontRef idx="minor"/>
          </p:style>
        </p:sp>
        <p:sp>
          <p:nvSpPr>
            <p:cNvPr id="4501" name="CustomShape 64"/>
            <p:cNvSpPr/>
            <p:nvPr/>
          </p:nvSpPr>
          <p:spPr>
            <a:xfrm>
              <a:off x="9786600" y="1310040"/>
              <a:ext cx="103320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a:t>
              </a:r>
              <a:r>
                <a:rPr b="0" lang="en-US" sz="1200" spc="-1" strike="noStrike">
                  <a:solidFill>
                    <a:srgbClr val="ffffff"/>
                  </a:solidFill>
                  <a:latin typeface="Arial"/>
                  <a:ea typeface="ＭＳ Ｐゴシック"/>
                </a:rPr>
                <a:t> 1 2 3</a:t>
              </a:r>
              <a:r>
                <a:rPr b="0" lang="en-US" sz="1200" spc="-1" strike="noStrike">
                  <a:solidFill>
                    <a:srgbClr val="000000"/>
                  </a:solidFill>
                  <a:latin typeface="Arial"/>
                  <a:ea typeface="ＭＳ Ｐゴシック"/>
                </a:rPr>
                <a:t> 0 1 2</a:t>
              </a:r>
              <a:endParaRPr b="0" lang="en-US" sz="1200" spc="-1" strike="noStrike">
                <a:latin typeface="Arial"/>
              </a:endParaRPr>
            </a:p>
          </p:txBody>
        </p:sp>
        <p:sp>
          <p:nvSpPr>
            <p:cNvPr id="4502" name="CustomShape 65"/>
            <p:cNvSpPr/>
            <p:nvPr/>
          </p:nvSpPr>
          <p:spPr>
            <a:xfrm>
              <a:off x="10097280" y="1630800"/>
              <a:ext cx="399240" cy="186480"/>
            </a:xfrm>
            <a:prstGeom prst="rect">
              <a:avLst/>
            </a:prstGeom>
            <a:solidFill>
              <a:srgbClr val="008000"/>
            </a:solidFill>
            <a:ln w="0">
              <a:noFill/>
            </a:ln>
          </p:spPr>
          <p:style>
            <a:lnRef idx="0"/>
            <a:fillRef idx="0"/>
            <a:effectRef idx="0"/>
            <a:fontRef idx="minor"/>
          </p:style>
        </p:sp>
        <p:sp>
          <p:nvSpPr>
            <p:cNvPr id="4503" name="CustomShape 66"/>
            <p:cNvSpPr/>
            <p:nvPr/>
          </p:nvSpPr>
          <p:spPr>
            <a:xfrm>
              <a:off x="9783360" y="1584720"/>
              <a:ext cx="103320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0 1</a:t>
              </a:r>
              <a:r>
                <a:rPr b="0" lang="en-US" sz="1200" spc="-1" strike="noStrike">
                  <a:solidFill>
                    <a:srgbClr val="ffffff"/>
                  </a:solidFill>
                  <a:latin typeface="Arial"/>
                  <a:ea typeface="ＭＳ Ｐゴシック"/>
                </a:rPr>
                <a:t> 2 3 0</a:t>
              </a:r>
              <a:r>
                <a:rPr b="0" lang="en-US" sz="1200" spc="-1" strike="noStrike">
                  <a:solidFill>
                    <a:srgbClr val="000000"/>
                  </a:solidFill>
                  <a:latin typeface="Arial"/>
                  <a:ea typeface="ＭＳ Ｐゴシック"/>
                </a:rPr>
                <a:t> 1 2</a:t>
              </a:r>
              <a:endParaRPr b="0" lang="en-US" sz="1200" spc="-1" strike="noStrike">
                <a:latin typeface="Arial"/>
              </a:endParaRPr>
            </a:p>
          </p:txBody>
        </p:sp>
        <p:sp>
          <p:nvSpPr>
            <p:cNvPr id="4504" name="CustomShape 67"/>
            <p:cNvSpPr/>
            <p:nvPr/>
          </p:nvSpPr>
          <p:spPr>
            <a:xfrm>
              <a:off x="10227600" y="1894320"/>
              <a:ext cx="399240" cy="186480"/>
            </a:xfrm>
            <a:prstGeom prst="rect">
              <a:avLst/>
            </a:prstGeom>
            <a:solidFill>
              <a:srgbClr val="008000"/>
            </a:solidFill>
            <a:ln w="0">
              <a:noFill/>
            </a:ln>
          </p:spPr>
          <p:style>
            <a:lnRef idx="0"/>
            <a:fillRef idx="0"/>
            <a:effectRef idx="0"/>
            <a:fontRef idx="minor"/>
          </p:style>
        </p:sp>
        <p:sp>
          <p:nvSpPr>
            <p:cNvPr id="4505" name="CustomShape 68"/>
            <p:cNvSpPr/>
            <p:nvPr/>
          </p:nvSpPr>
          <p:spPr>
            <a:xfrm>
              <a:off x="9786600" y="1848240"/>
              <a:ext cx="103320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0 1 2 </a:t>
              </a:r>
              <a:r>
                <a:rPr b="0" lang="en-US" sz="1200" spc="-1" strike="noStrike">
                  <a:solidFill>
                    <a:srgbClr val="ffffff"/>
                  </a:solidFill>
                  <a:latin typeface="Arial"/>
                  <a:ea typeface="ＭＳ Ｐゴシック"/>
                </a:rPr>
                <a:t>3 0 1</a:t>
              </a:r>
              <a:r>
                <a:rPr b="0" lang="en-US" sz="1200" spc="-1" strike="noStrike">
                  <a:solidFill>
                    <a:srgbClr val="000000"/>
                  </a:solidFill>
                  <a:latin typeface="Arial"/>
                  <a:ea typeface="ＭＳ Ｐゴシック"/>
                </a:rPr>
                <a:t> 2</a:t>
              </a:r>
              <a:endParaRPr b="0" lang="en-US" sz="1200" spc="-1" strike="noStrike">
                <a:latin typeface="Arial"/>
              </a:endParaRPr>
            </a:p>
          </p:txBody>
        </p:sp>
        <p:sp>
          <p:nvSpPr>
            <p:cNvPr id="4506" name="Line 69"/>
            <p:cNvSpPr/>
            <p:nvPr/>
          </p:nvSpPr>
          <p:spPr>
            <a:xfrm flipH="1">
              <a:off x="7933680" y="1441800"/>
              <a:ext cx="1784160" cy="734760"/>
            </a:xfrm>
            <a:prstGeom prst="line">
              <a:avLst/>
            </a:prstGeom>
            <a:ln w="19050">
              <a:solidFill>
                <a:srgbClr val="008000"/>
              </a:solidFill>
              <a:round/>
              <a:tailEnd len="med" type="triangle" w="med"/>
            </a:ln>
          </p:spPr>
          <p:style>
            <a:lnRef idx="0"/>
            <a:fillRef idx="0"/>
            <a:effectRef idx="0"/>
            <a:fontRef idx="minor"/>
          </p:style>
        </p:sp>
        <p:sp>
          <p:nvSpPr>
            <p:cNvPr id="4507" name="Line 70"/>
            <p:cNvSpPr/>
            <p:nvPr/>
          </p:nvSpPr>
          <p:spPr>
            <a:xfrm flipH="1">
              <a:off x="7952400" y="1705320"/>
              <a:ext cx="1795680" cy="758880"/>
            </a:xfrm>
            <a:prstGeom prst="line">
              <a:avLst/>
            </a:prstGeom>
            <a:ln w="19050">
              <a:solidFill>
                <a:srgbClr val="008000"/>
              </a:solidFill>
              <a:round/>
              <a:tailEnd len="med" type="triangle" w="med"/>
            </a:ln>
          </p:spPr>
          <p:style>
            <a:lnRef idx="0"/>
            <a:fillRef idx="0"/>
            <a:effectRef idx="0"/>
            <a:fontRef idx="minor"/>
          </p:style>
        </p:sp>
        <p:sp>
          <p:nvSpPr>
            <p:cNvPr id="4508" name="CustomShape 71"/>
            <p:cNvSpPr/>
            <p:nvPr/>
          </p:nvSpPr>
          <p:spPr>
            <a:xfrm>
              <a:off x="8446320" y="2132640"/>
              <a:ext cx="336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1600" spc="-1" strike="noStrike">
                  <a:solidFill>
                    <a:srgbClr val="ff0000"/>
                  </a:solidFill>
                  <a:latin typeface="Tahoma"/>
                  <a:ea typeface="ＭＳ Ｐゴシック"/>
                </a:rPr>
                <a:t>X</a:t>
              </a:r>
              <a:endParaRPr b="0" lang="en-US" sz="1600" spc="-1" strike="noStrike">
                <a:latin typeface="Arial"/>
              </a:endParaRPr>
            </a:p>
          </p:txBody>
        </p:sp>
        <p:sp>
          <p:nvSpPr>
            <p:cNvPr id="4509" name="CustomShape 72"/>
            <p:cNvSpPr/>
            <p:nvPr/>
          </p:nvSpPr>
          <p:spPr>
            <a:xfrm>
              <a:off x="9667440" y="2538720"/>
              <a:ext cx="1609200" cy="45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200" spc="-1" strike="noStrike">
                  <a:solidFill>
                    <a:srgbClr val="cc0000"/>
                  </a:solidFill>
                  <a:latin typeface="Tahoma"/>
                  <a:ea typeface="ＭＳ Ｐゴシック"/>
                </a:rPr>
                <a:t>will accept packet</a:t>
              </a:r>
              <a:endParaRPr b="0" lang="en-US" sz="1200" spc="-1" strike="noStrike">
                <a:latin typeface="Arial"/>
              </a:endParaRPr>
            </a:p>
            <a:p>
              <a:pPr>
                <a:lnSpc>
                  <a:spcPct val="100000"/>
                </a:lnSpc>
                <a:tabLst>
                  <a:tab algn="l" pos="0"/>
                </a:tabLst>
              </a:pPr>
              <a:r>
                <a:rPr b="0" i="1" lang="en-US" sz="1200" spc="-1" strike="noStrike">
                  <a:solidFill>
                    <a:srgbClr val="cc0000"/>
                  </a:solidFill>
                  <a:latin typeface="Tahoma"/>
                  <a:ea typeface="ＭＳ Ｐゴシック"/>
                </a:rPr>
                <a:t>with seq number 0</a:t>
              </a:r>
              <a:endParaRPr b="0" lang="en-US" sz="1200" spc="-1" strike="noStrike">
                <a:latin typeface="Arial"/>
              </a:endParaRPr>
            </a:p>
          </p:txBody>
        </p:sp>
        <p:sp>
          <p:nvSpPr>
            <p:cNvPr id="4510" name="Line 73"/>
            <p:cNvSpPr/>
            <p:nvPr/>
          </p:nvSpPr>
          <p:spPr>
            <a:xfrm flipV="1">
              <a:off x="10441800" y="2144880"/>
              <a:ext cx="360" cy="446040"/>
            </a:xfrm>
            <a:prstGeom prst="line">
              <a:avLst/>
            </a:prstGeom>
            <a:ln w="9525">
              <a:solidFill>
                <a:srgbClr val="cc0000"/>
              </a:solidFill>
              <a:round/>
              <a:tailEnd len="med" type="triangle" w="med"/>
            </a:ln>
          </p:spPr>
          <p:style>
            <a:lnRef idx="0"/>
            <a:fillRef idx="0"/>
            <a:effectRef idx="0"/>
            <a:fontRef idx="minor"/>
          </p:style>
        </p:sp>
        <p:sp>
          <p:nvSpPr>
            <p:cNvPr id="4511" name="Line 74"/>
            <p:cNvSpPr/>
            <p:nvPr/>
          </p:nvSpPr>
          <p:spPr>
            <a:xfrm>
              <a:off x="7968600" y="2203560"/>
              <a:ext cx="590400" cy="73080"/>
            </a:xfrm>
            <a:prstGeom prst="line">
              <a:avLst/>
            </a:prstGeom>
            <a:ln w="19050">
              <a:solidFill>
                <a:srgbClr val="000099"/>
              </a:solidFill>
              <a:round/>
              <a:tailEnd len="med" type="triangle" w="med"/>
            </a:ln>
          </p:spPr>
          <p:style>
            <a:lnRef idx="0"/>
            <a:fillRef idx="0"/>
            <a:effectRef idx="0"/>
            <a:fontRef idx="minor"/>
          </p:style>
        </p:sp>
        <p:grpSp>
          <p:nvGrpSpPr>
            <p:cNvPr id="4512" name="Group 75"/>
            <p:cNvGrpSpPr/>
            <p:nvPr/>
          </p:nvGrpSpPr>
          <p:grpSpPr>
            <a:xfrm>
              <a:off x="6955560" y="2037240"/>
              <a:ext cx="1033560" cy="272160"/>
              <a:chOff x="6955560" y="2037240"/>
              <a:chExt cx="1033560" cy="272160"/>
            </a:xfrm>
          </p:grpSpPr>
          <p:sp>
            <p:nvSpPr>
              <p:cNvPr id="4513" name="CustomShape 76"/>
              <p:cNvSpPr/>
              <p:nvPr/>
            </p:nvSpPr>
            <p:spPr>
              <a:xfrm>
                <a:off x="7146360" y="2083320"/>
                <a:ext cx="399240" cy="186480"/>
              </a:xfrm>
              <a:prstGeom prst="rect">
                <a:avLst/>
              </a:prstGeom>
              <a:solidFill>
                <a:srgbClr val="000099"/>
              </a:solidFill>
              <a:ln w="0">
                <a:noFill/>
              </a:ln>
            </p:spPr>
            <p:style>
              <a:lnRef idx="0"/>
              <a:fillRef idx="0"/>
              <a:effectRef idx="0"/>
              <a:fontRef idx="minor"/>
            </p:style>
          </p:sp>
          <p:sp>
            <p:nvSpPr>
              <p:cNvPr id="4514" name="CustomShape 77"/>
              <p:cNvSpPr/>
              <p:nvPr/>
            </p:nvSpPr>
            <p:spPr>
              <a:xfrm>
                <a:off x="6955560" y="2037240"/>
                <a:ext cx="103356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 </a:t>
                </a:r>
                <a:r>
                  <a:rPr b="0" lang="en-US" sz="1200" spc="-1" strike="noStrike">
                    <a:solidFill>
                      <a:srgbClr val="ffffff"/>
                    </a:solidFill>
                    <a:latin typeface="Arial"/>
                    <a:ea typeface="ＭＳ Ｐゴシック"/>
                  </a:rPr>
                  <a:t>1 2</a:t>
                </a:r>
                <a:r>
                  <a:rPr b="0" lang="en-US" sz="1200" spc="-1" strike="noStrike">
                    <a:solidFill>
                      <a:srgbClr val="000000"/>
                    </a:solidFill>
                    <a:latin typeface="Arial"/>
                    <a:ea typeface="ＭＳ Ｐゴシック"/>
                  </a:rPr>
                  <a:t> </a:t>
                </a:r>
                <a:r>
                  <a:rPr b="0" lang="en-US" sz="1200" spc="-1" strike="noStrike">
                    <a:solidFill>
                      <a:srgbClr val="ffffff"/>
                    </a:solidFill>
                    <a:latin typeface="Arial"/>
                    <a:ea typeface="ＭＳ Ｐゴシック"/>
                  </a:rPr>
                  <a:t>3 </a:t>
                </a:r>
                <a:r>
                  <a:rPr b="0" lang="en-US" sz="1200" spc="-1" strike="noStrike">
                    <a:solidFill>
                      <a:srgbClr val="000000"/>
                    </a:solidFill>
                    <a:latin typeface="Arial"/>
                    <a:ea typeface="ＭＳ Ｐゴシック"/>
                  </a:rPr>
                  <a:t>0 1 2</a:t>
                </a:r>
                <a:endParaRPr b="0" lang="en-US" sz="1200" spc="-1" strike="noStrike">
                  <a:latin typeface="Arial"/>
                </a:endParaRPr>
              </a:p>
            </p:txBody>
          </p:sp>
        </p:grpSp>
        <p:sp>
          <p:nvSpPr>
            <p:cNvPr id="4515" name="CustomShape 78"/>
            <p:cNvSpPr/>
            <p:nvPr/>
          </p:nvSpPr>
          <p:spPr>
            <a:xfrm>
              <a:off x="8057160" y="1987920"/>
              <a:ext cx="57888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pkt3</a:t>
              </a:r>
              <a:endParaRPr b="0" lang="en-US" sz="1400" spc="-1" strike="noStrike">
                <a:latin typeface="Arial"/>
              </a:endParaRPr>
            </a:p>
          </p:txBody>
        </p:sp>
      </p:grpSp>
      <p:sp>
        <p:nvSpPr>
          <p:cNvPr id="4516" name="CustomShape 79"/>
          <p:cNvSpPr/>
          <p:nvPr/>
        </p:nvSpPr>
        <p:spPr>
          <a:xfrm>
            <a:off x="6707520" y="2834280"/>
            <a:ext cx="20649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c00000"/>
                </a:solidFill>
                <a:latin typeface="Tahoma"/>
                <a:ea typeface="ＭＳ Ｐゴシック"/>
              </a:rPr>
              <a:t>(a) no problem</a:t>
            </a:r>
            <a:endParaRPr b="0" lang="en-US" sz="2000" spc="-1" strike="noStrike">
              <a:latin typeface="Arial"/>
            </a:endParaRPr>
          </a:p>
        </p:txBody>
      </p:sp>
      <p:sp>
        <p:nvSpPr>
          <p:cNvPr id="4517" name="CustomShape 80"/>
          <p:cNvSpPr/>
          <p:nvPr/>
        </p:nvSpPr>
        <p:spPr>
          <a:xfrm>
            <a:off x="794520" y="1899720"/>
            <a:ext cx="5514840" cy="1323720"/>
          </a:xfrm>
          <a:prstGeom prst="rect">
            <a:avLst/>
          </a:prstGeom>
          <a:noFill/>
          <a:ln w="0">
            <a:noFill/>
          </a:ln>
        </p:spPr>
        <p:style>
          <a:lnRef idx="0"/>
          <a:fillRef idx="0"/>
          <a:effectRef idx="0"/>
          <a:fontRef idx="minor"/>
        </p:style>
        <p:txBody>
          <a:bodyPr lIns="90000" rIns="90000" tIns="45000" bIns="45000">
            <a:normAutofit/>
          </a:bodyPr>
          <a:p>
            <a:pPr marL="15840">
              <a:lnSpc>
                <a:spcPct val="90000"/>
              </a:lnSpc>
              <a:spcBef>
                <a:spcPts val="1001"/>
              </a:spcBef>
              <a:tabLst>
                <a:tab algn="l" pos="0"/>
              </a:tabLst>
            </a:pPr>
            <a:r>
              <a:rPr b="0" lang="en-US" sz="2800" spc="-1" strike="noStrike">
                <a:solidFill>
                  <a:srgbClr val="000000"/>
                </a:solidFill>
                <a:latin typeface="Calibri"/>
                <a:ea typeface="ＭＳ Ｐゴシック"/>
              </a:rPr>
              <a:t>example: </a:t>
            </a:r>
            <a:endParaRPr b="0" lang="en-US" sz="2800" spc="-1" strike="noStrike">
              <a:latin typeface="Arial"/>
            </a:endParaRPr>
          </a:p>
          <a:p>
            <a:pPr marL="352440" indent="-219600">
              <a:lnSpc>
                <a:spcPct val="80000"/>
              </a:lnSpc>
              <a:spcBef>
                <a:spcPts val="1001"/>
              </a:spcBef>
              <a:buClr>
                <a:srgbClr val="0000a3"/>
              </a:buClr>
              <a:buFont typeface="Wingdings" charset="2"/>
              <a:buChar char=""/>
              <a:tabLst>
                <a:tab algn="l" pos="0"/>
              </a:tabLst>
            </a:pPr>
            <a:r>
              <a:rPr b="0" lang="en-US" sz="2400" spc="-1" strike="noStrike">
                <a:solidFill>
                  <a:srgbClr val="000000"/>
                </a:solidFill>
                <a:latin typeface="Calibri"/>
                <a:ea typeface="ＭＳ Ｐゴシック"/>
              </a:rPr>
              <a:t>seq #s: 0, 1, 2, 3 </a:t>
            </a:r>
            <a:r>
              <a:rPr b="0" lang="en-US" sz="2000" spc="-1" strike="noStrike">
                <a:solidFill>
                  <a:srgbClr val="000000"/>
                </a:solidFill>
                <a:latin typeface="Calibri"/>
                <a:ea typeface="ＭＳ Ｐゴシック"/>
              </a:rPr>
              <a:t>(base 4 counting)</a:t>
            </a:r>
            <a:endParaRPr b="0" lang="en-US" sz="2000" spc="-1" strike="noStrike">
              <a:latin typeface="Arial"/>
            </a:endParaRPr>
          </a:p>
          <a:p>
            <a:pPr marL="352440" indent="-219600">
              <a:lnSpc>
                <a:spcPct val="80000"/>
              </a:lnSpc>
              <a:spcBef>
                <a:spcPts val="1001"/>
              </a:spcBef>
              <a:buClr>
                <a:srgbClr val="0000a3"/>
              </a:buClr>
              <a:buFont typeface="Wingdings" charset="2"/>
              <a:buChar char=""/>
              <a:tabLst>
                <a:tab algn="l" pos="0"/>
              </a:tabLst>
            </a:pPr>
            <a:r>
              <a:rPr b="0" lang="en-US" sz="2400" spc="-1" strike="noStrike">
                <a:solidFill>
                  <a:srgbClr val="000000"/>
                </a:solidFill>
                <a:latin typeface="Calibri"/>
                <a:ea typeface="ＭＳ Ｐゴシック"/>
              </a:rPr>
              <a:t>window size=3</a:t>
            </a:r>
            <a:endParaRPr b="0" lang="en-US" sz="2400" spc="-1" strike="noStrike">
              <a:latin typeface="Arial"/>
            </a:endParaRPr>
          </a:p>
        </p:txBody>
      </p:sp>
      <p:sp>
        <p:nvSpPr>
          <p:cNvPr id="4518" name="CustomShape 81"/>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0CCC9A92-955C-44CD-985C-1634502B90C7}" type="slidenum">
              <a:rPr b="0" lang="en-US" sz="1100" spc="-1" strike="noStrike">
                <a:solidFill>
                  <a:srgbClr val="404040"/>
                </a:solidFill>
                <a:latin typeface="Calibri"/>
                <a:ea typeface="DejaVu Sans"/>
              </a:rPr>
              <a:t>75</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054" dur="indefinite" restart="never" nodeType="tmRoot">
          <p:childTnLst>
            <p:seq>
              <p:cTn id="2055" dur="indefinite" nodeType="mainSeq">
                <p:childTnLst>
                  <p:par>
                    <p:cTn id="2056" fill="hold">
                      <p:stCondLst>
                        <p:cond delay="indefinite"/>
                      </p:stCondLst>
                      <p:childTnLst>
                        <p:par>
                          <p:cTn id="2057" fill="hold">
                            <p:stCondLst>
                              <p:cond delay="0"/>
                            </p:stCondLst>
                            <p:childTnLst>
                              <p:par>
                                <p:cTn id="2058" nodeType="clickEffect" fill="hold" presetClass="entr" presetID="22" presetSubtype="1">
                                  <p:stCondLst>
                                    <p:cond delay="0"/>
                                  </p:stCondLst>
                                  <p:childTnLst>
                                    <p:set>
                                      <p:cBhvr>
                                        <p:cTn id="2059" dur="1" fill="hold">
                                          <p:stCondLst>
                                            <p:cond delay="0"/>
                                          </p:stCondLst>
                                        </p:cTn>
                                        <p:tgtEl>
                                          <p:spTgt spid="4476"/>
                                        </p:tgtEl>
                                        <p:attrNameLst>
                                          <p:attrName>style.visibility</p:attrName>
                                        </p:attrNameLst>
                                      </p:cBhvr>
                                      <p:to>
                                        <p:strVal val="visible"/>
                                      </p:to>
                                    </p:set>
                                    <p:animEffect filter="wipe(up)" transition="in">
                                      <p:cBhvr additive="repl">
                                        <p:cTn id="2060" dur="500"/>
                                        <p:tgtEl>
                                          <p:spTgt spid="4476"/>
                                        </p:tgtEl>
                                      </p:cBhvr>
                                    </p:animEffect>
                                  </p:childTnLst>
                                </p:cTn>
                              </p:par>
                            </p:childTnLst>
                          </p:cTn>
                        </p:par>
                      </p:childTnLst>
                    </p:cTn>
                  </p:par>
                  <p:par>
                    <p:cTn id="2061" fill="hold">
                      <p:stCondLst>
                        <p:cond delay="indefinite"/>
                      </p:stCondLst>
                      <p:childTnLst>
                        <p:par>
                          <p:cTn id="2062" fill="hold">
                            <p:stCondLst>
                              <p:cond delay="0"/>
                            </p:stCondLst>
                            <p:childTnLst>
                              <p:par>
                                <p:cTn id="2063" nodeType="clickEffect" fill="hold" presetClass="entr" presetID="9">
                                  <p:stCondLst>
                                    <p:cond delay="0"/>
                                  </p:stCondLst>
                                  <p:childTnLst>
                                    <p:set>
                                      <p:cBhvr>
                                        <p:cTn id="2064" dur="1" fill="hold">
                                          <p:stCondLst>
                                            <p:cond delay="0"/>
                                          </p:stCondLst>
                                        </p:cTn>
                                        <p:tgtEl>
                                          <p:spTgt spid="4516"/>
                                        </p:tgtEl>
                                        <p:attrNameLst>
                                          <p:attrName>style.visibility</p:attrName>
                                        </p:attrNameLst>
                                      </p:cBhvr>
                                      <p:to>
                                        <p:strVal val="visible"/>
                                      </p:to>
                                    </p:set>
                                    <p:animEffect filter="dissolve" transition="in">
                                      <p:cBhvr additive="repl">
                                        <p:cTn id="2065" dur="500"/>
                                        <p:tgtEl>
                                          <p:spTgt spid="4516"/>
                                        </p:tgtEl>
                                      </p:cBhvr>
                                    </p:animEffect>
                                  </p:childTnLst>
                                </p:cTn>
                              </p:par>
                            </p:childTnLst>
                          </p:cTn>
                        </p:par>
                      </p:childTnLst>
                    </p:cTn>
                  </p:par>
                  <p:par>
                    <p:cTn id="2066" fill="hold">
                      <p:stCondLst>
                        <p:cond delay="indefinite"/>
                      </p:stCondLst>
                      <p:childTnLst>
                        <p:par>
                          <p:cTn id="2067" fill="hold">
                            <p:stCondLst>
                              <p:cond delay="0"/>
                            </p:stCondLst>
                            <p:childTnLst>
                              <p:par>
                                <p:cTn id="2068" nodeType="clickEffect" fill="hold" presetClass="entr" presetID="22" presetSubtype="1">
                                  <p:stCondLst>
                                    <p:cond delay="0"/>
                                  </p:stCondLst>
                                  <p:childTnLst>
                                    <p:set>
                                      <p:cBhvr>
                                        <p:cTn id="2069" dur="1" fill="hold">
                                          <p:stCondLst>
                                            <p:cond delay="0"/>
                                          </p:stCondLst>
                                        </p:cTn>
                                        <p:tgtEl>
                                          <p:spTgt spid="4439"/>
                                        </p:tgtEl>
                                        <p:attrNameLst>
                                          <p:attrName>style.visibility</p:attrName>
                                        </p:attrNameLst>
                                      </p:cBhvr>
                                      <p:to>
                                        <p:strVal val="visible"/>
                                      </p:to>
                                    </p:set>
                                    <p:animEffect filter="wipe(up)" transition="in">
                                      <p:cBhvr additive="repl">
                                        <p:cTn id="2070" dur="500"/>
                                        <p:tgtEl>
                                          <p:spTgt spid="4439"/>
                                        </p:tgtEl>
                                      </p:cBhvr>
                                    </p:animEffect>
                                  </p:childTnLst>
                                </p:cTn>
                              </p:par>
                            </p:childTnLst>
                          </p:cTn>
                        </p:par>
                      </p:childTnLst>
                    </p:cTn>
                  </p:par>
                  <p:par>
                    <p:cTn id="2071" fill="hold">
                      <p:stCondLst>
                        <p:cond delay="indefinite"/>
                      </p:stCondLst>
                      <p:childTnLst>
                        <p:par>
                          <p:cTn id="2072" fill="hold">
                            <p:stCondLst>
                              <p:cond delay="0"/>
                            </p:stCondLst>
                            <p:childTnLst>
                              <p:par>
                                <p:cTn id="2073" nodeType="clickEffect" fill="hold" presetClass="entr" presetID="9">
                                  <p:stCondLst>
                                    <p:cond delay="0"/>
                                  </p:stCondLst>
                                  <p:childTnLst>
                                    <p:set>
                                      <p:cBhvr>
                                        <p:cTn id="2074" dur="1" fill="hold">
                                          <p:stCondLst>
                                            <p:cond delay="0"/>
                                          </p:stCondLst>
                                        </p:cTn>
                                        <p:tgtEl>
                                          <p:spTgt spid="4475"/>
                                        </p:tgtEl>
                                        <p:attrNameLst>
                                          <p:attrName>style.visibility</p:attrName>
                                        </p:attrNameLst>
                                      </p:cBhvr>
                                      <p:to>
                                        <p:strVal val="visible"/>
                                      </p:to>
                                    </p:set>
                                    <p:animEffect filter="dissolve" transition="in">
                                      <p:cBhvr additive="repl">
                                        <p:cTn id="2075" dur="500"/>
                                        <p:tgtEl>
                                          <p:spTgt spid="4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9" name="CustomShape 1"/>
          <p:cNvSpPr/>
          <p:nvPr/>
        </p:nvSpPr>
        <p:spPr>
          <a:xfrm>
            <a:off x="794520" y="408240"/>
            <a:ext cx="6220080" cy="13284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800" spc="-1" strike="noStrike">
                <a:solidFill>
                  <a:srgbClr val="0000a3"/>
                </a:solidFill>
                <a:latin typeface="Calibri Light"/>
                <a:ea typeface="DejaVu Sans"/>
              </a:rPr>
              <a:t>Selective repeat: </a:t>
            </a:r>
            <a:br/>
            <a:r>
              <a:rPr b="1" lang="en-US" sz="4800" spc="-1" strike="noStrike">
                <a:solidFill>
                  <a:srgbClr val="0000a3"/>
                </a:solidFill>
                <a:latin typeface="Calibri Light"/>
                <a:ea typeface="DejaVu Sans"/>
              </a:rPr>
              <a:t>a dilemma!</a:t>
            </a:r>
            <a:endParaRPr b="0" lang="en-US" sz="4800" spc="-1" strike="noStrike">
              <a:latin typeface="Arial"/>
            </a:endParaRPr>
          </a:p>
        </p:txBody>
      </p:sp>
      <p:sp>
        <p:nvSpPr>
          <p:cNvPr id="4520" name="CustomShape 2"/>
          <p:cNvSpPr/>
          <p:nvPr/>
        </p:nvSpPr>
        <p:spPr>
          <a:xfrm>
            <a:off x="1004760" y="3949560"/>
            <a:ext cx="5035680" cy="2355480"/>
          </a:xfrm>
          <a:prstGeom prst="rect">
            <a:avLst/>
          </a:prstGeom>
          <a:noFill/>
          <a:ln w="0">
            <a:noFill/>
          </a:ln>
        </p:spPr>
        <p:style>
          <a:lnRef idx="0"/>
          <a:fillRef idx="0"/>
          <a:effectRef idx="0"/>
          <a:fontRef idx="minor"/>
        </p:style>
        <p:txBody>
          <a:bodyPr lIns="90000" rIns="90000" tIns="45000" bIns="45000">
            <a:noAutofit/>
          </a:bodyPr>
          <a:p>
            <a:pPr marL="343080" indent="-340560">
              <a:lnSpc>
                <a:spcPct val="80000"/>
              </a:lnSpc>
              <a:spcBef>
                <a:spcPts val="479"/>
              </a:spcBef>
              <a:tabLst>
                <a:tab algn="l" pos="0"/>
              </a:tabLst>
            </a:pPr>
            <a:endParaRPr b="0" lang="en-US" sz="1800" spc="-1" strike="noStrike">
              <a:latin typeface="Arial"/>
            </a:endParaRPr>
          </a:p>
          <a:p>
            <a:pPr marL="343080" indent="-340560">
              <a:lnSpc>
                <a:spcPct val="80000"/>
              </a:lnSpc>
              <a:spcBef>
                <a:spcPts val="561"/>
              </a:spcBef>
              <a:tabLst>
                <a:tab algn="l" pos="0"/>
              </a:tabLst>
            </a:pPr>
            <a:r>
              <a:rPr b="0" lang="en-US" sz="2800" spc="-1" strike="noStrike">
                <a:solidFill>
                  <a:srgbClr val="cc0000"/>
                </a:solidFill>
                <a:latin typeface="Calibri"/>
                <a:ea typeface="ＭＳ Ｐゴシック"/>
              </a:rPr>
              <a:t>Q:</a:t>
            </a:r>
            <a:r>
              <a:rPr b="0" lang="en-US" sz="2800" spc="-1" strike="noStrike">
                <a:solidFill>
                  <a:srgbClr val="000000"/>
                </a:solidFill>
                <a:latin typeface="Calibri"/>
                <a:ea typeface="ＭＳ Ｐゴシック"/>
              </a:rPr>
              <a:t> what relationship is needed between sequence # size and window size to avoid problem in scenario (b)?</a:t>
            </a:r>
            <a:endParaRPr b="0" lang="en-US" sz="2800" spc="-1" strike="noStrike">
              <a:latin typeface="Arial"/>
            </a:endParaRPr>
          </a:p>
        </p:txBody>
      </p:sp>
      <p:grpSp>
        <p:nvGrpSpPr>
          <p:cNvPr id="4521" name="Group 3"/>
          <p:cNvGrpSpPr/>
          <p:nvPr/>
        </p:nvGrpSpPr>
        <p:grpSpPr>
          <a:xfrm>
            <a:off x="6852600" y="4061160"/>
            <a:ext cx="4417200" cy="2223000"/>
            <a:chOff x="6852600" y="4061160"/>
            <a:chExt cx="4417200" cy="2223000"/>
          </a:xfrm>
        </p:grpSpPr>
        <p:grpSp>
          <p:nvGrpSpPr>
            <p:cNvPr id="4522" name="Group 4"/>
            <p:cNvGrpSpPr/>
            <p:nvPr/>
          </p:nvGrpSpPr>
          <p:grpSpPr>
            <a:xfrm>
              <a:off x="6930000" y="4137120"/>
              <a:ext cx="1032840" cy="272160"/>
              <a:chOff x="6930000" y="4137120"/>
              <a:chExt cx="1032840" cy="272160"/>
            </a:xfrm>
          </p:grpSpPr>
          <p:sp>
            <p:nvSpPr>
              <p:cNvPr id="4523" name="CustomShape 5"/>
              <p:cNvSpPr/>
              <p:nvPr/>
            </p:nvSpPr>
            <p:spPr>
              <a:xfrm>
                <a:off x="6996240" y="4186440"/>
                <a:ext cx="399240" cy="186480"/>
              </a:xfrm>
              <a:prstGeom prst="rect">
                <a:avLst/>
              </a:prstGeom>
              <a:solidFill>
                <a:srgbClr val="000099"/>
              </a:solidFill>
              <a:ln w="0">
                <a:noFill/>
              </a:ln>
            </p:spPr>
            <p:style>
              <a:lnRef idx="0"/>
              <a:fillRef idx="0"/>
              <a:effectRef idx="0"/>
              <a:fontRef idx="minor"/>
            </p:style>
          </p:sp>
          <p:sp>
            <p:nvSpPr>
              <p:cNvPr id="4524" name="CustomShape 6"/>
              <p:cNvSpPr/>
              <p:nvPr/>
            </p:nvSpPr>
            <p:spPr>
              <a:xfrm>
                <a:off x="6930000" y="4137120"/>
                <a:ext cx="10328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ffffff"/>
                    </a:solidFill>
                    <a:latin typeface="Arial"/>
                    <a:ea typeface="ＭＳ Ｐゴシック"/>
                  </a:rPr>
                  <a:t>0 1 2</a:t>
                </a:r>
                <a:r>
                  <a:rPr b="0" lang="en-US" sz="1200" spc="-1" strike="noStrike">
                    <a:solidFill>
                      <a:srgbClr val="000000"/>
                    </a:solidFill>
                    <a:latin typeface="Arial"/>
                    <a:ea typeface="ＭＳ Ｐゴシック"/>
                  </a:rPr>
                  <a:t> 3 0 1 2</a:t>
                </a:r>
                <a:endParaRPr b="0" lang="en-US" sz="1200" spc="-1" strike="noStrike">
                  <a:latin typeface="Arial"/>
                </a:endParaRPr>
              </a:p>
            </p:txBody>
          </p:sp>
        </p:grpSp>
        <p:grpSp>
          <p:nvGrpSpPr>
            <p:cNvPr id="4525" name="Group 7"/>
            <p:cNvGrpSpPr/>
            <p:nvPr/>
          </p:nvGrpSpPr>
          <p:grpSpPr>
            <a:xfrm>
              <a:off x="6949080" y="4411800"/>
              <a:ext cx="1032840" cy="272160"/>
              <a:chOff x="6949080" y="4411800"/>
              <a:chExt cx="1032840" cy="272160"/>
            </a:xfrm>
          </p:grpSpPr>
          <p:sp>
            <p:nvSpPr>
              <p:cNvPr id="4526" name="CustomShape 8"/>
              <p:cNvSpPr/>
              <p:nvPr/>
            </p:nvSpPr>
            <p:spPr>
              <a:xfrm>
                <a:off x="7015320" y="4461120"/>
                <a:ext cx="399240" cy="186480"/>
              </a:xfrm>
              <a:prstGeom prst="rect">
                <a:avLst/>
              </a:prstGeom>
              <a:solidFill>
                <a:srgbClr val="000099"/>
              </a:solidFill>
              <a:ln w="0">
                <a:noFill/>
              </a:ln>
            </p:spPr>
            <p:style>
              <a:lnRef idx="0"/>
              <a:fillRef idx="0"/>
              <a:effectRef idx="0"/>
              <a:fontRef idx="minor"/>
            </p:style>
          </p:sp>
          <p:sp>
            <p:nvSpPr>
              <p:cNvPr id="4527" name="CustomShape 9"/>
              <p:cNvSpPr/>
              <p:nvPr/>
            </p:nvSpPr>
            <p:spPr>
              <a:xfrm>
                <a:off x="6949080" y="4411800"/>
                <a:ext cx="10328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ffffff"/>
                    </a:solidFill>
                    <a:latin typeface="Arial"/>
                    <a:ea typeface="ＭＳ Ｐゴシック"/>
                  </a:rPr>
                  <a:t>0 1 2</a:t>
                </a:r>
                <a:r>
                  <a:rPr b="0" lang="en-US" sz="1200" spc="-1" strike="noStrike">
                    <a:solidFill>
                      <a:srgbClr val="000000"/>
                    </a:solidFill>
                    <a:latin typeface="Arial"/>
                    <a:ea typeface="ＭＳ Ｐゴシック"/>
                  </a:rPr>
                  <a:t> 3 0 1 2</a:t>
                </a:r>
                <a:endParaRPr b="0" lang="en-US" sz="1200" spc="-1" strike="noStrike">
                  <a:latin typeface="Arial"/>
                </a:endParaRPr>
              </a:p>
            </p:txBody>
          </p:sp>
        </p:grpSp>
        <p:grpSp>
          <p:nvGrpSpPr>
            <p:cNvPr id="4528" name="Group 10"/>
            <p:cNvGrpSpPr/>
            <p:nvPr/>
          </p:nvGrpSpPr>
          <p:grpSpPr>
            <a:xfrm>
              <a:off x="6957000" y="4675320"/>
              <a:ext cx="1032840" cy="272160"/>
              <a:chOff x="6957000" y="4675320"/>
              <a:chExt cx="1032840" cy="272160"/>
            </a:xfrm>
          </p:grpSpPr>
          <p:sp>
            <p:nvSpPr>
              <p:cNvPr id="4529" name="CustomShape 11"/>
              <p:cNvSpPr/>
              <p:nvPr/>
            </p:nvSpPr>
            <p:spPr>
              <a:xfrm>
                <a:off x="7023240" y="4724640"/>
                <a:ext cx="399240" cy="186480"/>
              </a:xfrm>
              <a:prstGeom prst="rect">
                <a:avLst/>
              </a:prstGeom>
              <a:solidFill>
                <a:srgbClr val="000099"/>
              </a:solidFill>
              <a:ln w="0">
                <a:noFill/>
              </a:ln>
            </p:spPr>
            <p:style>
              <a:lnRef idx="0"/>
              <a:fillRef idx="0"/>
              <a:effectRef idx="0"/>
              <a:fontRef idx="minor"/>
            </p:style>
          </p:sp>
          <p:sp>
            <p:nvSpPr>
              <p:cNvPr id="4530" name="CustomShape 12"/>
              <p:cNvSpPr/>
              <p:nvPr/>
            </p:nvSpPr>
            <p:spPr>
              <a:xfrm>
                <a:off x="6957000" y="4675320"/>
                <a:ext cx="10328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ffffff"/>
                    </a:solidFill>
                    <a:latin typeface="Arial"/>
                    <a:ea typeface="ＭＳ Ｐゴシック"/>
                  </a:rPr>
                  <a:t>0 1 2</a:t>
                </a:r>
                <a:r>
                  <a:rPr b="0" lang="en-US" sz="1200" spc="-1" strike="noStrike">
                    <a:solidFill>
                      <a:srgbClr val="000000"/>
                    </a:solidFill>
                    <a:latin typeface="Arial"/>
                    <a:ea typeface="ＭＳ Ｐゴシック"/>
                  </a:rPr>
                  <a:t> 3 0 1 2</a:t>
                </a:r>
                <a:endParaRPr b="0" lang="en-US" sz="1200" spc="-1" strike="noStrike">
                  <a:latin typeface="Arial"/>
                </a:endParaRPr>
              </a:p>
            </p:txBody>
          </p:sp>
        </p:grpSp>
        <p:sp>
          <p:nvSpPr>
            <p:cNvPr id="4531" name="Line 13"/>
            <p:cNvSpPr/>
            <p:nvPr/>
          </p:nvSpPr>
          <p:spPr>
            <a:xfrm>
              <a:off x="7948800" y="4275000"/>
              <a:ext cx="1827000" cy="238320"/>
            </a:xfrm>
            <a:prstGeom prst="line">
              <a:avLst/>
            </a:prstGeom>
            <a:ln w="19050">
              <a:solidFill>
                <a:srgbClr val="000099"/>
              </a:solidFill>
              <a:round/>
              <a:tailEnd len="med" type="triangle" w="med"/>
            </a:ln>
          </p:spPr>
          <p:style>
            <a:lnRef idx="0"/>
            <a:fillRef idx="0"/>
            <a:effectRef idx="0"/>
            <a:fontRef idx="minor"/>
          </p:style>
        </p:sp>
        <p:sp>
          <p:nvSpPr>
            <p:cNvPr id="4532" name="Line 14"/>
            <p:cNvSpPr/>
            <p:nvPr/>
          </p:nvSpPr>
          <p:spPr>
            <a:xfrm>
              <a:off x="7979040" y="4560840"/>
              <a:ext cx="1807920" cy="228600"/>
            </a:xfrm>
            <a:prstGeom prst="line">
              <a:avLst/>
            </a:prstGeom>
            <a:ln w="19050">
              <a:solidFill>
                <a:srgbClr val="000099"/>
              </a:solidFill>
              <a:round/>
              <a:tailEnd len="med" type="triangle" w="med"/>
            </a:ln>
          </p:spPr>
          <p:style>
            <a:lnRef idx="0"/>
            <a:fillRef idx="0"/>
            <a:effectRef idx="0"/>
            <a:fontRef idx="minor"/>
          </p:style>
        </p:sp>
        <p:sp>
          <p:nvSpPr>
            <p:cNvPr id="4533" name="Line 15"/>
            <p:cNvSpPr/>
            <p:nvPr/>
          </p:nvSpPr>
          <p:spPr>
            <a:xfrm>
              <a:off x="8008920" y="4846680"/>
              <a:ext cx="1784520" cy="209520"/>
            </a:xfrm>
            <a:prstGeom prst="line">
              <a:avLst/>
            </a:prstGeom>
            <a:ln w="19050">
              <a:solidFill>
                <a:srgbClr val="000099"/>
              </a:solidFill>
              <a:round/>
              <a:tailEnd len="med" type="triangle" w="med"/>
            </a:ln>
          </p:spPr>
          <p:style>
            <a:lnRef idx="0"/>
            <a:fillRef idx="0"/>
            <a:effectRef idx="0"/>
            <a:fontRef idx="minor"/>
          </p:style>
        </p:sp>
        <p:sp>
          <p:nvSpPr>
            <p:cNvPr id="4534" name="CustomShape 16"/>
            <p:cNvSpPr/>
            <p:nvPr/>
          </p:nvSpPr>
          <p:spPr>
            <a:xfrm>
              <a:off x="8035560" y="4061160"/>
              <a:ext cx="57888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pkt0</a:t>
              </a:r>
              <a:endParaRPr b="0" lang="en-US" sz="1400" spc="-1" strike="noStrike">
                <a:latin typeface="Arial"/>
              </a:endParaRPr>
            </a:p>
          </p:txBody>
        </p:sp>
        <p:sp>
          <p:nvSpPr>
            <p:cNvPr id="4535" name="CustomShape 17"/>
            <p:cNvSpPr/>
            <p:nvPr/>
          </p:nvSpPr>
          <p:spPr>
            <a:xfrm>
              <a:off x="8032320" y="4346640"/>
              <a:ext cx="57888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pkt1</a:t>
              </a:r>
              <a:endParaRPr b="0" lang="en-US" sz="1400" spc="-1" strike="noStrike">
                <a:latin typeface="Arial"/>
              </a:endParaRPr>
            </a:p>
          </p:txBody>
        </p:sp>
        <p:sp>
          <p:nvSpPr>
            <p:cNvPr id="4536" name="CustomShape 18"/>
            <p:cNvSpPr/>
            <p:nvPr/>
          </p:nvSpPr>
          <p:spPr>
            <a:xfrm>
              <a:off x="8029440" y="4632480"/>
              <a:ext cx="57888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pkt2</a:t>
              </a:r>
              <a:endParaRPr b="0" lang="en-US" sz="1400" spc="-1" strike="noStrike">
                <a:latin typeface="Arial"/>
              </a:endParaRPr>
            </a:p>
          </p:txBody>
        </p:sp>
        <p:grpSp>
          <p:nvGrpSpPr>
            <p:cNvPr id="4537" name="Group 19"/>
            <p:cNvGrpSpPr/>
            <p:nvPr/>
          </p:nvGrpSpPr>
          <p:grpSpPr>
            <a:xfrm>
              <a:off x="6959880" y="5707440"/>
              <a:ext cx="1032840" cy="272160"/>
              <a:chOff x="6959880" y="5707440"/>
              <a:chExt cx="1032840" cy="272160"/>
            </a:xfrm>
          </p:grpSpPr>
          <p:sp>
            <p:nvSpPr>
              <p:cNvPr id="4538" name="CustomShape 20"/>
              <p:cNvSpPr/>
              <p:nvPr/>
            </p:nvSpPr>
            <p:spPr>
              <a:xfrm>
                <a:off x="7026480" y="5756400"/>
                <a:ext cx="399240" cy="186480"/>
              </a:xfrm>
              <a:prstGeom prst="rect">
                <a:avLst/>
              </a:prstGeom>
              <a:solidFill>
                <a:srgbClr val="000099"/>
              </a:solidFill>
              <a:ln w="0">
                <a:noFill/>
              </a:ln>
            </p:spPr>
            <p:style>
              <a:lnRef idx="0"/>
              <a:fillRef idx="0"/>
              <a:effectRef idx="0"/>
              <a:fontRef idx="minor"/>
            </p:style>
          </p:sp>
          <p:sp>
            <p:nvSpPr>
              <p:cNvPr id="4539" name="CustomShape 21"/>
              <p:cNvSpPr/>
              <p:nvPr/>
            </p:nvSpPr>
            <p:spPr>
              <a:xfrm>
                <a:off x="6959880" y="5707440"/>
                <a:ext cx="10328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ffffff"/>
                    </a:solidFill>
                    <a:latin typeface="Arial"/>
                    <a:ea typeface="ＭＳ Ｐゴシック"/>
                  </a:rPr>
                  <a:t>0 1 2</a:t>
                </a:r>
                <a:r>
                  <a:rPr b="0" lang="en-US" sz="1200" spc="-1" strike="noStrike">
                    <a:solidFill>
                      <a:srgbClr val="000000"/>
                    </a:solidFill>
                    <a:latin typeface="Arial"/>
                    <a:ea typeface="ＭＳ Ｐゴシック"/>
                  </a:rPr>
                  <a:t> 3 0 1 2</a:t>
                </a:r>
                <a:endParaRPr b="0" lang="en-US" sz="1200" spc="-1" strike="noStrike">
                  <a:latin typeface="Arial"/>
                </a:endParaRPr>
              </a:p>
            </p:txBody>
          </p:sp>
        </p:grpSp>
        <p:sp>
          <p:nvSpPr>
            <p:cNvPr id="4540" name="Line 22"/>
            <p:cNvSpPr/>
            <p:nvPr/>
          </p:nvSpPr>
          <p:spPr>
            <a:xfrm>
              <a:off x="8012160" y="5840280"/>
              <a:ext cx="1784520" cy="223920"/>
            </a:xfrm>
            <a:prstGeom prst="line">
              <a:avLst/>
            </a:prstGeom>
            <a:ln w="19050">
              <a:solidFill>
                <a:srgbClr val="000099"/>
              </a:solidFill>
              <a:round/>
              <a:tailEnd len="med" type="triangle" w="med"/>
            </a:ln>
          </p:spPr>
          <p:style>
            <a:lnRef idx="0"/>
            <a:fillRef idx="0"/>
            <a:effectRef idx="0"/>
            <a:fontRef idx="minor"/>
          </p:style>
        </p:sp>
        <p:sp>
          <p:nvSpPr>
            <p:cNvPr id="4541" name="CustomShape 23"/>
            <p:cNvSpPr/>
            <p:nvPr/>
          </p:nvSpPr>
          <p:spPr>
            <a:xfrm>
              <a:off x="8070480" y="5626440"/>
              <a:ext cx="57888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pkt0</a:t>
              </a:r>
              <a:endParaRPr b="0" lang="en-US" sz="1400" spc="-1" strike="noStrike">
                <a:latin typeface="Arial"/>
              </a:endParaRPr>
            </a:p>
          </p:txBody>
        </p:sp>
        <p:sp>
          <p:nvSpPr>
            <p:cNvPr id="4542" name="CustomShape 24"/>
            <p:cNvSpPr/>
            <p:nvPr/>
          </p:nvSpPr>
          <p:spPr>
            <a:xfrm>
              <a:off x="6852600" y="5308920"/>
              <a:ext cx="1568160" cy="47268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400" spc="-1" strike="noStrike">
                  <a:solidFill>
                    <a:srgbClr val="000000"/>
                  </a:solidFill>
                  <a:latin typeface="Tahoma"/>
                  <a:ea typeface="ＭＳ Ｐゴシック"/>
                </a:rPr>
                <a:t>timeout</a:t>
              </a:r>
              <a:endParaRPr b="0" lang="en-US" sz="1400" spc="-1" strike="noStrike">
                <a:latin typeface="Arial"/>
              </a:endParaRPr>
            </a:p>
            <a:p>
              <a:pPr>
                <a:lnSpc>
                  <a:spcPct val="90000"/>
                </a:lnSpc>
                <a:tabLst>
                  <a:tab algn="l" pos="0"/>
                </a:tabLst>
              </a:pPr>
              <a:r>
                <a:rPr b="0" lang="en-US" sz="1400" spc="-1" strike="noStrike">
                  <a:solidFill>
                    <a:srgbClr val="000000"/>
                  </a:solidFill>
                  <a:latin typeface="Tahoma"/>
                  <a:ea typeface="ＭＳ Ｐゴシック"/>
                </a:rPr>
                <a:t>retransmit pkt0</a:t>
              </a:r>
              <a:endParaRPr b="0" lang="en-US" sz="1400" spc="-1" strike="noStrike">
                <a:latin typeface="Arial"/>
              </a:endParaRPr>
            </a:p>
          </p:txBody>
        </p:sp>
        <p:sp>
          <p:nvSpPr>
            <p:cNvPr id="4543" name="CustomShape 25"/>
            <p:cNvSpPr/>
            <p:nvPr/>
          </p:nvSpPr>
          <p:spPr>
            <a:xfrm>
              <a:off x="9981000" y="4438800"/>
              <a:ext cx="399240" cy="186480"/>
            </a:xfrm>
            <a:prstGeom prst="rect">
              <a:avLst/>
            </a:prstGeom>
            <a:solidFill>
              <a:srgbClr val="008000"/>
            </a:solidFill>
            <a:ln w="0">
              <a:noFill/>
            </a:ln>
          </p:spPr>
          <p:style>
            <a:lnRef idx="0"/>
            <a:fillRef idx="0"/>
            <a:effectRef idx="0"/>
            <a:fontRef idx="minor"/>
          </p:style>
        </p:sp>
        <p:sp>
          <p:nvSpPr>
            <p:cNvPr id="4544" name="CustomShape 26"/>
            <p:cNvSpPr/>
            <p:nvPr/>
          </p:nvSpPr>
          <p:spPr>
            <a:xfrm>
              <a:off x="9790560" y="4389480"/>
              <a:ext cx="103320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a:t>
              </a:r>
              <a:r>
                <a:rPr b="0" lang="en-US" sz="1200" spc="-1" strike="noStrike">
                  <a:solidFill>
                    <a:srgbClr val="ffffff"/>
                  </a:solidFill>
                  <a:latin typeface="Arial"/>
                  <a:ea typeface="ＭＳ Ｐゴシック"/>
                </a:rPr>
                <a:t> 1 2 3</a:t>
              </a:r>
              <a:r>
                <a:rPr b="0" lang="en-US" sz="1200" spc="-1" strike="noStrike">
                  <a:solidFill>
                    <a:srgbClr val="000000"/>
                  </a:solidFill>
                  <a:latin typeface="Arial"/>
                  <a:ea typeface="ＭＳ Ｐゴシック"/>
                </a:rPr>
                <a:t> 0 1 2</a:t>
              </a:r>
              <a:endParaRPr b="0" lang="en-US" sz="1200" spc="-1" strike="noStrike">
                <a:latin typeface="Arial"/>
              </a:endParaRPr>
            </a:p>
          </p:txBody>
        </p:sp>
        <p:sp>
          <p:nvSpPr>
            <p:cNvPr id="4545" name="CustomShape 27"/>
            <p:cNvSpPr/>
            <p:nvPr/>
          </p:nvSpPr>
          <p:spPr>
            <a:xfrm>
              <a:off x="10101600" y="4710240"/>
              <a:ext cx="399240" cy="186480"/>
            </a:xfrm>
            <a:prstGeom prst="rect">
              <a:avLst/>
            </a:prstGeom>
            <a:solidFill>
              <a:srgbClr val="008000"/>
            </a:solidFill>
            <a:ln w="0">
              <a:noFill/>
            </a:ln>
          </p:spPr>
          <p:style>
            <a:lnRef idx="0"/>
            <a:fillRef idx="0"/>
            <a:effectRef idx="0"/>
            <a:fontRef idx="minor"/>
          </p:style>
        </p:sp>
        <p:sp>
          <p:nvSpPr>
            <p:cNvPr id="4546" name="CustomShape 28"/>
            <p:cNvSpPr/>
            <p:nvPr/>
          </p:nvSpPr>
          <p:spPr>
            <a:xfrm>
              <a:off x="9787320" y="4664160"/>
              <a:ext cx="103320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0 1</a:t>
              </a:r>
              <a:r>
                <a:rPr b="0" lang="en-US" sz="1200" spc="-1" strike="noStrike">
                  <a:solidFill>
                    <a:srgbClr val="ffffff"/>
                  </a:solidFill>
                  <a:latin typeface="Arial"/>
                  <a:ea typeface="ＭＳ Ｐゴシック"/>
                </a:rPr>
                <a:t> 2 3 0</a:t>
              </a:r>
              <a:r>
                <a:rPr b="0" lang="en-US" sz="1200" spc="-1" strike="noStrike">
                  <a:solidFill>
                    <a:srgbClr val="000000"/>
                  </a:solidFill>
                  <a:latin typeface="Arial"/>
                  <a:ea typeface="ＭＳ Ｐゴシック"/>
                </a:rPr>
                <a:t> 1 2</a:t>
              </a:r>
              <a:endParaRPr b="0" lang="en-US" sz="1200" spc="-1" strike="noStrike">
                <a:latin typeface="Arial"/>
              </a:endParaRPr>
            </a:p>
          </p:txBody>
        </p:sp>
        <p:sp>
          <p:nvSpPr>
            <p:cNvPr id="4547" name="CustomShape 29"/>
            <p:cNvSpPr/>
            <p:nvPr/>
          </p:nvSpPr>
          <p:spPr>
            <a:xfrm>
              <a:off x="10231560" y="4973760"/>
              <a:ext cx="399240" cy="186480"/>
            </a:xfrm>
            <a:prstGeom prst="rect">
              <a:avLst/>
            </a:prstGeom>
            <a:solidFill>
              <a:srgbClr val="008000"/>
            </a:solidFill>
            <a:ln w="0">
              <a:noFill/>
            </a:ln>
          </p:spPr>
          <p:style>
            <a:lnRef idx="0"/>
            <a:fillRef idx="0"/>
            <a:effectRef idx="0"/>
            <a:fontRef idx="minor"/>
          </p:style>
        </p:sp>
        <p:sp>
          <p:nvSpPr>
            <p:cNvPr id="4548" name="CustomShape 30"/>
            <p:cNvSpPr/>
            <p:nvPr/>
          </p:nvSpPr>
          <p:spPr>
            <a:xfrm>
              <a:off x="9790560" y="4927680"/>
              <a:ext cx="103320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0 1 2 </a:t>
              </a:r>
              <a:r>
                <a:rPr b="0" lang="en-US" sz="1200" spc="-1" strike="noStrike">
                  <a:solidFill>
                    <a:srgbClr val="ffffff"/>
                  </a:solidFill>
                  <a:latin typeface="Arial"/>
                  <a:ea typeface="ＭＳ Ｐゴシック"/>
                </a:rPr>
                <a:t>3 0 1</a:t>
              </a:r>
              <a:r>
                <a:rPr b="0" lang="en-US" sz="1200" spc="-1" strike="noStrike">
                  <a:solidFill>
                    <a:srgbClr val="000000"/>
                  </a:solidFill>
                  <a:latin typeface="Arial"/>
                  <a:ea typeface="ＭＳ Ｐゴシック"/>
                </a:rPr>
                <a:t> 2</a:t>
              </a:r>
              <a:endParaRPr b="0" lang="en-US" sz="1200" spc="-1" strike="noStrike">
                <a:latin typeface="Arial"/>
              </a:endParaRPr>
            </a:p>
          </p:txBody>
        </p:sp>
        <p:sp>
          <p:nvSpPr>
            <p:cNvPr id="4549" name="Line 31"/>
            <p:cNvSpPr/>
            <p:nvPr/>
          </p:nvSpPr>
          <p:spPr>
            <a:xfrm flipH="1">
              <a:off x="9144000" y="4521240"/>
              <a:ext cx="577800" cy="257040"/>
            </a:xfrm>
            <a:prstGeom prst="line">
              <a:avLst/>
            </a:prstGeom>
            <a:ln w="19050">
              <a:solidFill>
                <a:srgbClr val="008000"/>
              </a:solidFill>
              <a:round/>
              <a:tailEnd len="med" type="triangle" w="med"/>
            </a:ln>
          </p:spPr>
          <p:style>
            <a:lnRef idx="0"/>
            <a:fillRef idx="0"/>
            <a:effectRef idx="0"/>
            <a:fontRef idx="minor"/>
          </p:style>
        </p:sp>
        <p:sp>
          <p:nvSpPr>
            <p:cNvPr id="4550" name="Line 32"/>
            <p:cNvSpPr/>
            <p:nvPr/>
          </p:nvSpPr>
          <p:spPr>
            <a:xfrm flipH="1">
              <a:off x="9144000" y="4784760"/>
              <a:ext cx="608040" cy="225360"/>
            </a:xfrm>
            <a:prstGeom prst="line">
              <a:avLst/>
            </a:prstGeom>
            <a:ln w="19050">
              <a:solidFill>
                <a:srgbClr val="008000"/>
              </a:solidFill>
              <a:round/>
              <a:tailEnd len="med" type="triangle" w="med"/>
            </a:ln>
          </p:spPr>
          <p:style>
            <a:lnRef idx="0"/>
            <a:fillRef idx="0"/>
            <a:effectRef idx="0"/>
            <a:fontRef idx="minor"/>
          </p:style>
        </p:sp>
        <p:sp>
          <p:nvSpPr>
            <p:cNvPr id="4551" name="Line 33"/>
            <p:cNvSpPr/>
            <p:nvPr/>
          </p:nvSpPr>
          <p:spPr>
            <a:xfrm flipH="1">
              <a:off x="9150480" y="5048280"/>
              <a:ext cx="631800" cy="212760"/>
            </a:xfrm>
            <a:prstGeom prst="line">
              <a:avLst/>
            </a:prstGeom>
            <a:ln w="19050">
              <a:solidFill>
                <a:srgbClr val="008000"/>
              </a:solidFill>
              <a:round/>
              <a:tailEnd len="med" type="triangle" w="med"/>
            </a:ln>
          </p:spPr>
          <p:style>
            <a:lnRef idx="0"/>
            <a:fillRef idx="0"/>
            <a:effectRef idx="0"/>
            <a:fontRef idx="minor"/>
          </p:style>
        </p:sp>
        <p:sp>
          <p:nvSpPr>
            <p:cNvPr id="4552" name="CustomShape 34"/>
            <p:cNvSpPr/>
            <p:nvPr/>
          </p:nvSpPr>
          <p:spPr>
            <a:xfrm>
              <a:off x="8928360" y="4638960"/>
              <a:ext cx="336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1600" spc="-1" strike="noStrike">
                  <a:solidFill>
                    <a:srgbClr val="ff0000"/>
                  </a:solidFill>
                  <a:latin typeface="Tahoma"/>
                  <a:ea typeface="ＭＳ Ｐゴシック"/>
                </a:rPr>
                <a:t>X</a:t>
              </a:r>
              <a:endParaRPr b="0" lang="en-US" sz="1600" spc="-1" strike="noStrike">
                <a:latin typeface="Arial"/>
              </a:endParaRPr>
            </a:p>
          </p:txBody>
        </p:sp>
        <p:sp>
          <p:nvSpPr>
            <p:cNvPr id="4553" name="CustomShape 35"/>
            <p:cNvSpPr/>
            <p:nvPr/>
          </p:nvSpPr>
          <p:spPr>
            <a:xfrm>
              <a:off x="8936280" y="4881600"/>
              <a:ext cx="336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1600" spc="-1" strike="noStrike">
                  <a:solidFill>
                    <a:srgbClr val="ff0000"/>
                  </a:solidFill>
                  <a:latin typeface="Tahoma"/>
                  <a:ea typeface="ＭＳ Ｐゴシック"/>
                </a:rPr>
                <a:t>X</a:t>
              </a:r>
              <a:endParaRPr b="0" lang="en-US" sz="1600" spc="-1" strike="noStrike">
                <a:latin typeface="Arial"/>
              </a:endParaRPr>
            </a:p>
          </p:txBody>
        </p:sp>
        <p:sp>
          <p:nvSpPr>
            <p:cNvPr id="4554" name="CustomShape 36"/>
            <p:cNvSpPr/>
            <p:nvPr/>
          </p:nvSpPr>
          <p:spPr>
            <a:xfrm>
              <a:off x="8942400" y="5119920"/>
              <a:ext cx="336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1600" spc="-1" strike="noStrike">
                  <a:solidFill>
                    <a:srgbClr val="ff0000"/>
                  </a:solidFill>
                  <a:latin typeface="Tahoma"/>
                  <a:ea typeface="ＭＳ Ｐゴシック"/>
                </a:rPr>
                <a:t>X</a:t>
              </a:r>
              <a:endParaRPr b="0" lang="en-US" sz="1600" spc="-1" strike="noStrike">
                <a:latin typeface="Arial"/>
              </a:endParaRPr>
            </a:p>
          </p:txBody>
        </p:sp>
        <p:sp>
          <p:nvSpPr>
            <p:cNvPr id="4555" name="CustomShape 37"/>
            <p:cNvSpPr/>
            <p:nvPr/>
          </p:nvSpPr>
          <p:spPr>
            <a:xfrm>
              <a:off x="9660600" y="5829480"/>
              <a:ext cx="1609200" cy="45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200" spc="-1" strike="noStrike">
                  <a:solidFill>
                    <a:srgbClr val="cc0000"/>
                  </a:solidFill>
                  <a:latin typeface="Tahoma"/>
                  <a:ea typeface="ＭＳ Ｐゴシック"/>
                </a:rPr>
                <a:t>will accept packet</a:t>
              </a:r>
              <a:endParaRPr b="0" lang="en-US" sz="1200" spc="-1" strike="noStrike">
                <a:latin typeface="Arial"/>
              </a:endParaRPr>
            </a:p>
            <a:p>
              <a:pPr>
                <a:lnSpc>
                  <a:spcPct val="100000"/>
                </a:lnSpc>
                <a:tabLst>
                  <a:tab algn="l" pos="0"/>
                </a:tabLst>
              </a:pPr>
              <a:r>
                <a:rPr b="0" i="1" lang="en-US" sz="1200" spc="-1" strike="noStrike">
                  <a:solidFill>
                    <a:srgbClr val="cc0000"/>
                  </a:solidFill>
                  <a:latin typeface="Tahoma"/>
                  <a:ea typeface="ＭＳ Ｐゴシック"/>
                </a:rPr>
                <a:t>with seq number 0</a:t>
              </a:r>
              <a:endParaRPr b="0" lang="en-US" sz="1200" spc="-1" strike="noStrike">
                <a:latin typeface="Arial"/>
              </a:endParaRPr>
            </a:p>
          </p:txBody>
        </p:sp>
        <p:sp>
          <p:nvSpPr>
            <p:cNvPr id="4556" name="Line 38"/>
            <p:cNvSpPr/>
            <p:nvPr/>
          </p:nvSpPr>
          <p:spPr>
            <a:xfrm flipV="1">
              <a:off x="10445760" y="5224320"/>
              <a:ext cx="360" cy="635040"/>
            </a:xfrm>
            <a:prstGeom prst="line">
              <a:avLst/>
            </a:prstGeom>
            <a:ln w="9525">
              <a:solidFill>
                <a:srgbClr val="cc0000"/>
              </a:solidFill>
              <a:round/>
              <a:tailEnd len="med" type="triangle" w="med"/>
            </a:ln>
          </p:spPr>
          <p:style>
            <a:lnRef idx="0"/>
            <a:fillRef idx="0"/>
            <a:effectRef idx="0"/>
            <a:fontRef idx="minor"/>
          </p:style>
        </p:sp>
      </p:grpSp>
      <p:sp>
        <p:nvSpPr>
          <p:cNvPr id="4557" name="CustomShape 39"/>
          <p:cNvSpPr/>
          <p:nvPr/>
        </p:nvSpPr>
        <p:spPr>
          <a:xfrm>
            <a:off x="6850080" y="6111360"/>
            <a:ext cx="13273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c00000"/>
                </a:solidFill>
                <a:latin typeface="Tahoma"/>
                <a:ea typeface="ＭＳ Ｐゴシック"/>
              </a:rPr>
              <a:t>(b) oops!</a:t>
            </a:r>
            <a:endParaRPr b="0" lang="en-US" sz="2000" spc="-1" strike="noStrike">
              <a:latin typeface="Arial"/>
            </a:endParaRPr>
          </a:p>
        </p:txBody>
      </p:sp>
      <p:grpSp>
        <p:nvGrpSpPr>
          <p:cNvPr id="4558" name="Group 40"/>
          <p:cNvGrpSpPr/>
          <p:nvPr/>
        </p:nvGrpSpPr>
        <p:grpSpPr>
          <a:xfrm>
            <a:off x="6705720" y="351360"/>
            <a:ext cx="4570920" cy="2642040"/>
            <a:chOff x="6705720" y="351360"/>
            <a:chExt cx="4570920" cy="2642040"/>
          </a:xfrm>
        </p:grpSpPr>
        <p:sp>
          <p:nvSpPr>
            <p:cNvPr id="4559" name="CustomShape 41"/>
            <p:cNvSpPr/>
            <p:nvPr/>
          </p:nvSpPr>
          <p:spPr>
            <a:xfrm>
              <a:off x="9456120" y="351360"/>
              <a:ext cx="1639800" cy="515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receiver window</a:t>
              </a:r>
              <a:endParaRPr b="0" lang="en-US" sz="1400" spc="-1" strike="noStrike">
                <a:latin typeface="Arial"/>
              </a:endParaRPr>
            </a:p>
            <a:p>
              <a:pPr>
                <a:lnSpc>
                  <a:spcPct val="100000"/>
                </a:lnSpc>
                <a:tabLst>
                  <a:tab algn="l" pos="0"/>
                </a:tabLst>
              </a:pPr>
              <a:r>
                <a:rPr b="0" lang="en-US" sz="1400" spc="-1" strike="noStrike">
                  <a:solidFill>
                    <a:srgbClr val="000000"/>
                  </a:solidFill>
                  <a:latin typeface="Tahoma"/>
                  <a:ea typeface="ＭＳ Ｐゴシック"/>
                </a:rPr>
                <a:t>(after receipt)</a:t>
              </a:r>
              <a:endParaRPr b="0" lang="en-US" sz="1400" spc="-1" strike="noStrike">
                <a:latin typeface="Arial"/>
              </a:endParaRPr>
            </a:p>
          </p:txBody>
        </p:sp>
        <p:sp>
          <p:nvSpPr>
            <p:cNvPr id="4560" name="CustomShape 42"/>
            <p:cNvSpPr/>
            <p:nvPr/>
          </p:nvSpPr>
          <p:spPr>
            <a:xfrm>
              <a:off x="6705720" y="354600"/>
              <a:ext cx="1525320" cy="515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sender window</a:t>
              </a:r>
              <a:endParaRPr b="0" lang="en-US" sz="1400" spc="-1" strike="noStrike">
                <a:latin typeface="Arial"/>
              </a:endParaRPr>
            </a:p>
            <a:p>
              <a:pPr>
                <a:lnSpc>
                  <a:spcPct val="100000"/>
                </a:lnSpc>
                <a:tabLst>
                  <a:tab algn="l" pos="0"/>
                </a:tabLst>
              </a:pPr>
              <a:r>
                <a:rPr b="0" lang="en-US" sz="1400" spc="-1" strike="noStrike">
                  <a:solidFill>
                    <a:srgbClr val="000000"/>
                  </a:solidFill>
                  <a:latin typeface="Tahoma"/>
                  <a:ea typeface="ＭＳ Ｐゴシック"/>
                </a:rPr>
                <a:t>(after receipt)</a:t>
              </a:r>
              <a:endParaRPr b="0" lang="en-US" sz="1400" spc="-1" strike="noStrike">
                <a:latin typeface="Arial"/>
              </a:endParaRPr>
            </a:p>
          </p:txBody>
        </p:sp>
        <p:sp>
          <p:nvSpPr>
            <p:cNvPr id="4561" name="Line 43"/>
            <p:cNvSpPr/>
            <p:nvPr/>
          </p:nvSpPr>
          <p:spPr>
            <a:xfrm>
              <a:off x="6871320" y="844920"/>
              <a:ext cx="1109880" cy="360"/>
            </a:xfrm>
            <a:prstGeom prst="line">
              <a:avLst/>
            </a:prstGeom>
            <a:ln w="19050">
              <a:solidFill>
                <a:srgbClr val="000099"/>
              </a:solidFill>
              <a:round/>
            </a:ln>
          </p:spPr>
          <p:style>
            <a:lnRef idx="0"/>
            <a:fillRef idx="0"/>
            <a:effectRef idx="0"/>
            <a:fontRef idx="minor"/>
          </p:style>
        </p:sp>
        <p:sp>
          <p:nvSpPr>
            <p:cNvPr id="4562" name="Line 44"/>
            <p:cNvSpPr/>
            <p:nvPr/>
          </p:nvSpPr>
          <p:spPr>
            <a:xfrm>
              <a:off x="9652680" y="844920"/>
              <a:ext cx="1109880" cy="360"/>
            </a:xfrm>
            <a:prstGeom prst="line">
              <a:avLst/>
            </a:prstGeom>
            <a:ln w="19050">
              <a:solidFill>
                <a:srgbClr val="008000"/>
              </a:solidFill>
              <a:round/>
            </a:ln>
          </p:spPr>
          <p:style>
            <a:lnRef idx="0"/>
            <a:fillRef idx="0"/>
            <a:effectRef idx="0"/>
            <a:fontRef idx="minor"/>
          </p:style>
        </p:sp>
        <p:grpSp>
          <p:nvGrpSpPr>
            <p:cNvPr id="4563" name="Group 45"/>
            <p:cNvGrpSpPr/>
            <p:nvPr/>
          </p:nvGrpSpPr>
          <p:grpSpPr>
            <a:xfrm>
              <a:off x="6925680" y="1057680"/>
              <a:ext cx="1032840" cy="272160"/>
              <a:chOff x="6925680" y="1057680"/>
              <a:chExt cx="1032840" cy="272160"/>
            </a:xfrm>
          </p:grpSpPr>
          <p:sp>
            <p:nvSpPr>
              <p:cNvPr id="4564" name="CustomShape 46"/>
              <p:cNvSpPr/>
              <p:nvPr/>
            </p:nvSpPr>
            <p:spPr>
              <a:xfrm>
                <a:off x="6992280" y="1107000"/>
                <a:ext cx="399240" cy="186480"/>
              </a:xfrm>
              <a:prstGeom prst="rect">
                <a:avLst/>
              </a:prstGeom>
              <a:solidFill>
                <a:srgbClr val="000099"/>
              </a:solidFill>
              <a:ln w="0">
                <a:noFill/>
              </a:ln>
            </p:spPr>
            <p:style>
              <a:lnRef idx="0"/>
              <a:fillRef idx="0"/>
              <a:effectRef idx="0"/>
              <a:fontRef idx="minor"/>
            </p:style>
          </p:sp>
          <p:sp>
            <p:nvSpPr>
              <p:cNvPr id="4565" name="CustomShape 47"/>
              <p:cNvSpPr/>
              <p:nvPr/>
            </p:nvSpPr>
            <p:spPr>
              <a:xfrm>
                <a:off x="6925680" y="1057680"/>
                <a:ext cx="10328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ffffff"/>
                    </a:solidFill>
                    <a:latin typeface="Arial"/>
                    <a:ea typeface="ＭＳ Ｐゴシック"/>
                  </a:rPr>
                  <a:t>0 1 2</a:t>
                </a:r>
                <a:r>
                  <a:rPr b="0" lang="en-US" sz="1200" spc="-1" strike="noStrike">
                    <a:solidFill>
                      <a:srgbClr val="000000"/>
                    </a:solidFill>
                    <a:latin typeface="Arial"/>
                    <a:ea typeface="ＭＳ Ｐゴシック"/>
                  </a:rPr>
                  <a:t> 3 0 1 2</a:t>
                </a:r>
                <a:endParaRPr b="0" lang="en-US" sz="1200" spc="-1" strike="noStrike">
                  <a:latin typeface="Arial"/>
                </a:endParaRPr>
              </a:p>
            </p:txBody>
          </p:sp>
        </p:grpSp>
        <p:grpSp>
          <p:nvGrpSpPr>
            <p:cNvPr id="4566" name="Group 48"/>
            <p:cNvGrpSpPr/>
            <p:nvPr/>
          </p:nvGrpSpPr>
          <p:grpSpPr>
            <a:xfrm>
              <a:off x="6944760" y="1332360"/>
              <a:ext cx="1032840" cy="272160"/>
              <a:chOff x="6944760" y="1332360"/>
              <a:chExt cx="1032840" cy="272160"/>
            </a:xfrm>
          </p:grpSpPr>
          <p:sp>
            <p:nvSpPr>
              <p:cNvPr id="4567" name="CustomShape 49"/>
              <p:cNvSpPr/>
              <p:nvPr/>
            </p:nvSpPr>
            <p:spPr>
              <a:xfrm>
                <a:off x="7011360" y="1381680"/>
                <a:ext cx="399240" cy="186480"/>
              </a:xfrm>
              <a:prstGeom prst="rect">
                <a:avLst/>
              </a:prstGeom>
              <a:solidFill>
                <a:srgbClr val="000099"/>
              </a:solidFill>
              <a:ln w="0">
                <a:noFill/>
              </a:ln>
            </p:spPr>
            <p:style>
              <a:lnRef idx="0"/>
              <a:fillRef idx="0"/>
              <a:effectRef idx="0"/>
              <a:fontRef idx="minor"/>
            </p:style>
          </p:sp>
          <p:sp>
            <p:nvSpPr>
              <p:cNvPr id="4568" name="CustomShape 50"/>
              <p:cNvSpPr/>
              <p:nvPr/>
            </p:nvSpPr>
            <p:spPr>
              <a:xfrm>
                <a:off x="6944760" y="1332360"/>
                <a:ext cx="10328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ffffff"/>
                    </a:solidFill>
                    <a:latin typeface="Arial"/>
                    <a:ea typeface="ＭＳ Ｐゴシック"/>
                  </a:rPr>
                  <a:t>0 1 2</a:t>
                </a:r>
                <a:r>
                  <a:rPr b="0" lang="en-US" sz="1200" spc="-1" strike="noStrike">
                    <a:solidFill>
                      <a:srgbClr val="000000"/>
                    </a:solidFill>
                    <a:latin typeface="Arial"/>
                    <a:ea typeface="ＭＳ Ｐゴシック"/>
                  </a:rPr>
                  <a:t> 3 0 1 2</a:t>
                </a:r>
                <a:endParaRPr b="0" lang="en-US" sz="1200" spc="-1" strike="noStrike">
                  <a:latin typeface="Arial"/>
                </a:endParaRPr>
              </a:p>
            </p:txBody>
          </p:sp>
        </p:grpSp>
        <p:grpSp>
          <p:nvGrpSpPr>
            <p:cNvPr id="4569" name="Group 51"/>
            <p:cNvGrpSpPr/>
            <p:nvPr/>
          </p:nvGrpSpPr>
          <p:grpSpPr>
            <a:xfrm>
              <a:off x="6952680" y="1595880"/>
              <a:ext cx="1032840" cy="272160"/>
              <a:chOff x="6952680" y="1595880"/>
              <a:chExt cx="1032840" cy="272160"/>
            </a:xfrm>
          </p:grpSpPr>
          <p:sp>
            <p:nvSpPr>
              <p:cNvPr id="4570" name="CustomShape 52"/>
              <p:cNvSpPr/>
              <p:nvPr/>
            </p:nvSpPr>
            <p:spPr>
              <a:xfrm>
                <a:off x="7019280" y="1645200"/>
                <a:ext cx="399240" cy="186480"/>
              </a:xfrm>
              <a:prstGeom prst="rect">
                <a:avLst/>
              </a:prstGeom>
              <a:solidFill>
                <a:srgbClr val="000099"/>
              </a:solidFill>
              <a:ln w="0">
                <a:noFill/>
              </a:ln>
            </p:spPr>
            <p:style>
              <a:lnRef idx="0"/>
              <a:fillRef idx="0"/>
              <a:effectRef idx="0"/>
              <a:fontRef idx="minor"/>
            </p:style>
          </p:sp>
          <p:sp>
            <p:nvSpPr>
              <p:cNvPr id="4571" name="CustomShape 53"/>
              <p:cNvSpPr/>
              <p:nvPr/>
            </p:nvSpPr>
            <p:spPr>
              <a:xfrm>
                <a:off x="6952680" y="1595880"/>
                <a:ext cx="10328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ffffff"/>
                    </a:solidFill>
                    <a:latin typeface="Arial"/>
                    <a:ea typeface="ＭＳ Ｐゴシック"/>
                  </a:rPr>
                  <a:t>0 1 2</a:t>
                </a:r>
                <a:r>
                  <a:rPr b="0" lang="en-US" sz="1200" spc="-1" strike="noStrike">
                    <a:solidFill>
                      <a:srgbClr val="000000"/>
                    </a:solidFill>
                    <a:latin typeface="Arial"/>
                    <a:ea typeface="ＭＳ Ｐゴシック"/>
                  </a:rPr>
                  <a:t> 3 0 1 2</a:t>
                </a:r>
                <a:endParaRPr b="0" lang="en-US" sz="1200" spc="-1" strike="noStrike">
                  <a:latin typeface="Arial"/>
                </a:endParaRPr>
              </a:p>
            </p:txBody>
          </p:sp>
        </p:grpSp>
        <p:sp>
          <p:nvSpPr>
            <p:cNvPr id="4572" name="Line 54"/>
            <p:cNvSpPr/>
            <p:nvPr/>
          </p:nvSpPr>
          <p:spPr>
            <a:xfrm>
              <a:off x="7944480" y="1195560"/>
              <a:ext cx="1827360" cy="238320"/>
            </a:xfrm>
            <a:prstGeom prst="line">
              <a:avLst/>
            </a:prstGeom>
            <a:ln w="19050">
              <a:solidFill>
                <a:srgbClr val="000099"/>
              </a:solidFill>
              <a:round/>
              <a:tailEnd len="med" type="triangle" w="med"/>
            </a:ln>
          </p:spPr>
          <p:style>
            <a:lnRef idx="0"/>
            <a:fillRef idx="0"/>
            <a:effectRef idx="0"/>
            <a:fontRef idx="minor"/>
          </p:style>
        </p:sp>
        <p:sp>
          <p:nvSpPr>
            <p:cNvPr id="4573" name="Line 55"/>
            <p:cNvSpPr/>
            <p:nvPr/>
          </p:nvSpPr>
          <p:spPr>
            <a:xfrm>
              <a:off x="7974720" y="1481400"/>
              <a:ext cx="1808280" cy="228600"/>
            </a:xfrm>
            <a:prstGeom prst="line">
              <a:avLst/>
            </a:prstGeom>
            <a:ln w="19050">
              <a:solidFill>
                <a:srgbClr val="000099"/>
              </a:solidFill>
              <a:round/>
              <a:tailEnd len="med" type="triangle" w="med"/>
            </a:ln>
          </p:spPr>
          <p:style>
            <a:lnRef idx="0"/>
            <a:fillRef idx="0"/>
            <a:effectRef idx="0"/>
            <a:fontRef idx="minor"/>
          </p:style>
        </p:sp>
        <p:sp>
          <p:nvSpPr>
            <p:cNvPr id="4574" name="Line 56"/>
            <p:cNvSpPr/>
            <p:nvPr/>
          </p:nvSpPr>
          <p:spPr>
            <a:xfrm>
              <a:off x="8004960" y="1767240"/>
              <a:ext cx="1784520" cy="209520"/>
            </a:xfrm>
            <a:prstGeom prst="line">
              <a:avLst/>
            </a:prstGeom>
            <a:ln w="19050">
              <a:solidFill>
                <a:srgbClr val="000099"/>
              </a:solidFill>
              <a:round/>
              <a:tailEnd len="med" type="triangle" w="med"/>
            </a:ln>
          </p:spPr>
          <p:style>
            <a:lnRef idx="0"/>
            <a:fillRef idx="0"/>
            <a:effectRef idx="0"/>
            <a:fontRef idx="minor"/>
          </p:style>
        </p:sp>
        <p:sp>
          <p:nvSpPr>
            <p:cNvPr id="4575" name="CustomShape 57"/>
            <p:cNvSpPr/>
            <p:nvPr/>
          </p:nvSpPr>
          <p:spPr>
            <a:xfrm>
              <a:off x="7965000" y="981360"/>
              <a:ext cx="57888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pkt0</a:t>
              </a:r>
              <a:endParaRPr b="0" lang="en-US" sz="1400" spc="-1" strike="noStrike">
                <a:latin typeface="Arial"/>
              </a:endParaRPr>
            </a:p>
          </p:txBody>
        </p:sp>
        <p:sp>
          <p:nvSpPr>
            <p:cNvPr id="4576" name="CustomShape 58"/>
            <p:cNvSpPr/>
            <p:nvPr/>
          </p:nvSpPr>
          <p:spPr>
            <a:xfrm>
              <a:off x="8028360" y="1267200"/>
              <a:ext cx="57888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pkt1</a:t>
              </a:r>
              <a:endParaRPr b="0" lang="en-US" sz="1400" spc="-1" strike="noStrike">
                <a:latin typeface="Arial"/>
              </a:endParaRPr>
            </a:p>
          </p:txBody>
        </p:sp>
        <p:sp>
          <p:nvSpPr>
            <p:cNvPr id="4577" name="CustomShape 59"/>
            <p:cNvSpPr/>
            <p:nvPr/>
          </p:nvSpPr>
          <p:spPr>
            <a:xfrm>
              <a:off x="8025120" y="1553040"/>
              <a:ext cx="57888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pkt2</a:t>
              </a:r>
              <a:endParaRPr b="0" lang="en-US" sz="1400" spc="-1" strike="noStrike">
                <a:latin typeface="Arial"/>
              </a:endParaRPr>
            </a:p>
          </p:txBody>
        </p:sp>
        <p:sp>
          <p:nvSpPr>
            <p:cNvPr id="4578" name="CustomShape 60"/>
            <p:cNvSpPr/>
            <p:nvPr/>
          </p:nvSpPr>
          <p:spPr>
            <a:xfrm>
              <a:off x="7270200" y="2369160"/>
              <a:ext cx="399240" cy="186480"/>
            </a:xfrm>
            <a:prstGeom prst="rect">
              <a:avLst/>
            </a:prstGeom>
            <a:solidFill>
              <a:srgbClr val="000099"/>
            </a:solidFill>
            <a:ln w="0">
              <a:noFill/>
            </a:ln>
          </p:spPr>
          <p:style>
            <a:lnRef idx="0"/>
            <a:fillRef idx="0"/>
            <a:effectRef idx="0"/>
            <a:fontRef idx="minor"/>
          </p:style>
        </p:sp>
        <p:sp>
          <p:nvSpPr>
            <p:cNvPr id="4579" name="CustomShape 61"/>
            <p:cNvSpPr/>
            <p:nvPr/>
          </p:nvSpPr>
          <p:spPr>
            <a:xfrm>
              <a:off x="6955560" y="2323080"/>
              <a:ext cx="103356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0 1</a:t>
              </a:r>
              <a:r>
                <a:rPr b="0" lang="en-US" sz="1200" spc="-1" strike="noStrike">
                  <a:solidFill>
                    <a:srgbClr val="ffffff"/>
                  </a:solidFill>
                  <a:latin typeface="Arial"/>
                  <a:ea typeface="ＭＳ Ｐゴシック"/>
                </a:rPr>
                <a:t> 2</a:t>
              </a:r>
              <a:r>
                <a:rPr b="0" lang="en-US" sz="1200" spc="-1" strike="noStrike">
                  <a:solidFill>
                    <a:srgbClr val="000000"/>
                  </a:solidFill>
                  <a:latin typeface="Arial"/>
                  <a:ea typeface="ＭＳ Ｐゴシック"/>
                </a:rPr>
                <a:t> </a:t>
              </a:r>
              <a:r>
                <a:rPr b="0" lang="en-US" sz="1200" spc="-1" strike="noStrike">
                  <a:solidFill>
                    <a:srgbClr val="ffffff"/>
                  </a:solidFill>
                  <a:latin typeface="Arial"/>
                  <a:ea typeface="ＭＳ Ｐゴシック"/>
                </a:rPr>
                <a:t>3 0</a:t>
              </a:r>
              <a:r>
                <a:rPr b="0" lang="en-US" sz="1200" spc="-1" strike="noStrike">
                  <a:solidFill>
                    <a:srgbClr val="000000"/>
                  </a:solidFill>
                  <a:latin typeface="Arial"/>
                  <a:ea typeface="ＭＳ Ｐゴシック"/>
                </a:rPr>
                <a:t> 1 2</a:t>
              </a:r>
              <a:endParaRPr b="0" lang="en-US" sz="1200" spc="-1" strike="noStrike">
                <a:latin typeface="Arial"/>
              </a:endParaRPr>
            </a:p>
          </p:txBody>
        </p:sp>
        <p:sp>
          <p:nvSpPr>
            <p:cNvPr id="4580" name="Line 62"/>
            <p:cNvSpPr/>
            <p:nvPr/>
          </p:nvSpPr>
          <p:spPr>
            <a:xfrm>
              <a:off x="7976520" y="2494080"/>
              <a:ext cx="1784160" cy="223920"/>
            </a:xfrm>
            <a:prstGeom prst="line">
              <a:avLst/>
            </a:prstGeom>
            <a:ln w="19050">
              <a:solidFill>
                <a:srgbClr val="000099"/>
              </a:solidFill>
              <a:round/>
              <a:tailEnd len="med" type="triangle" w="med"/>
            </a:ln>
          </p:spPr>
          <p:style>
            <a:lnRef idx="0"/>
            <a:fillRef idx="0"/>
            <a:effectRef idx="0"/>
            <a:fontRef idx="minor"/>
          </p:style>
        </p:sp>
        <p:sp>
          <p:nvSpPr>
            <p:cNvPr id="4581" name="CustomShape 63"/>
            <p:cNvSpPr/>
            <p:nvPr/>
          </p:nvSpPr>
          <p:spPr>
            <a:xfrm>
              <a:off x="8053920" y="2502360"/>
              <a:ext cx="57888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pkt0</a:t>
              </a:r>
              <a:endParaRPr b="0" lang="en-US" sz="1400" spc="-1" strike="noStrike">
                <a:latin typeface="Arial"/>
              </a:endParaRPr>
            </a:p>
          </p:txBody>
        </p:sp>
        <p:sp>
          <p:nvSpPr>
            <p:cNvPr id="4582" name="CustomShape 64"/>
            <p:cNvSpPr/>
            <p:nvPr/>
          </p:nvSpPr>
          <p:spPr>
            <a:xfrm>
              <a:off x="9976680" y="1359360"/>
              <a:ext cx="399240" cy="186480"/>
            </a:xfrm>
            <a:prstGeom prst="rect">
              <a:avLst/>
            </a:prstGeom>
            <a:solidFill>
              <a:srgbClr val="008000"/>
            </a:solidFill>
            <a:ln w="0">
              <a:noFill/>
            </a:ln>
          </p:spPr>
          <p:style>
            <a:lnRef idx="0"/>
            <a:fillRef idx="0"/>
            <a:effectRef idx="0"/>
            <a:fontRef idx="minor"/>
          </p:style>
        </p:sp>
        <p:sp>
          <p:nvSpPr>
            <p:cNvPr id="4583" name="CustomShape 65"/>
            <p:cNvSpPr/>
            <p:nvPr/>
          </p:nvSpPr>
          <p:spPr>
            <a:xfrm>
              <a:off x="9786600" y="1310040"/>
              <a:ext cx="103320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a:t>
              </a:r>
              <a:r>
                <a:rPr b="0" lang="en-US" sz="1200" spc="-1" strike="noStrike">
                  <a:solidFill>
                    <a:srgbClr val="ffffff"/>
                  </a:solidFill>
                  <a:latin typeface="Arial"/>
                  <a:ea typeface="ＭＳ Ｐゴシック"/>
                </a:rPr>
                <a:t> 1 2 3</a:t>
              </a:r>
              <a:r>
                <a:rPr b="0" lang="en-US" sz="1200" spc="-1" strike="noStrike">
                  <a:solidFill>
                    <a:srgbClr val="000000"/>
                  </a:solidFill>
                  <a:latin typeface="Arial"/>
                  <a:ea typeface="ＭＳ Ｐゴシック"/>
                </a:rPr>
                <a:t> 0 1 2</a:t>
              </a:r>
              <a:endParaRPr b="0" lang="en-US" sz="1200" spc="-1" strike="noStrike">
                <a:latin typeface="Arial"/>
              </a:endParaRPr>
            </a:p>
          </p:txBody>
        </p:sp>
        <p:sp>
          <p:nvSpPr>
            <p:cNvPr id="4584" name="CustomShape 66"/>
            <p:cNvSpPr/>
            <p:nvPr/>
          </p:nvSpPr>
          <p:spPr>
            <a:xfrm>
              <a:off x="10097280" y="1630800"/>
              <a:ext cx="399240" cy="186480"/>
            </a:xfrm>
            <a:prstGeom prst="rect">
              <a:avLst/>
            </a:prstGeom>
            <a:solidFill>
              <a:srgbClr val="008000"/>
            </a:solidFill>
            <a:ln w="0">
              <a:noFill/>
            </a:ln>
          </p:spPr>
          <p:style>
            <a:lnRef idx="0"/>
            <a:fillRef idx="0"/>
            <a:effectRef idx="0"/>
            <a:fontRef idx="minor"/>
          </p:style>
        </p:sp>
        <p:sp>
          <p:nvSpPr>
            <p:cNvPr id="4585" name="CustomShape 67"/>
            <p:cNvSpPr/>
            <p:nvPr/>
          </p:nvSpPr>
          <p:spPr>
            <a:xfrm>
              <a:off x="9783360" y="1584720"/>
              <a:ext cx="103320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0 1</a:t>
              </a:r>
              <a:r>
                <a:rPr b="0" lang="en-US" sz="1200" spc="-1" strike="noStrike">
                  <a:solidFill>
                    <a:srgbClr val="ffffff"/>
                  </a:solidFill>
                  <a:latin typeface="Arial"/>
                  <a:ea typeface="ＭＳ Ｐゴシック"/>
                </a:rPr>
                <a:t> 2 3 0</a:t>
              </a:r>
              <a:r>
                <a:rPr b="0" lang="en-US" sz="1200" spc="-1" strike="noStrike">
                  <a:solidFill>
                    <a:srgbClr val="000000"/>
                  </a:solidFill>
                  <a:latin typeface="Arial"/>
                  <a:ea typeface="ＭＳ Ｐゴシック"/>
                </a:rPr>
                <a:t> 1 2</a:t>
              </a:r>
              <a:endParaRPr b="0" lang="en-US" sz="1200" spc="-1" strike="noStrike">
                <a:latin typeface="Arial"/>
              </a:endParaRPr>
            </a:p>
          </p:txBody>
        </p:sp>
        <p:sp>
          <p:nvSpPr>
            <p:cNvPr id="4586" name="CustomShape 68"/>
            <p:cNvSpPr/>
            <p:nvPr/>
          </p:nvSpPr>
          <p:spPr>
            <a:xfrm>
              <a:off x="10227600" y="1894320"/>
              <a:ext cx="399240" cy="186480"/>
            </a:xfrm>
            <a:prstGeom prst="rect">
              <a:avLst/>
            </a:prstGeom>
            <a:solidFill>
              <a:srgbClr val="008000"/>
            </a:solidFill>
            <a:ln w="0">
              <a:noFill/>
            </a:ln>
          </p:spPr>
          <p:style>
            <a:lnRef idx="0"/>
            <a:fillRef idx="0"/>
            <a:effectRef idx="0"/>
            <a:fontRef idx="minor"/>
          </p:style>
        </p:sp>
        <p:sp>
          <p:nvSpPr>
            <p:cNvPr id="4587" name="CustomShape 69"/>
            <p:cNvSpPr/>
            <p:nvPr/>
          </p:nvSpPr>
          <p:spPr>
            <a:xfrm>
              <a:off x="9786600" y="1848240"/>
              <a:ext cx="103320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0 1 2 </a:t>
              </a:r>
              <a:r>
                <a:rPr b="0" lang="en-US" sz="1200" spc="-1" strike="noStrike">
                  <a:solidFill>
                    <a:srgbClr val="ffffff"/>
                  </a:solidFill>
                  <a:latin typeface="Arial"/>
                  <a:ea typeface="ＭＳ Ｐゴシック"/>
                </a:rPr>
                <a:t>3 0 1</a:t>
              </a:r>
              <a:r>
                <a:rPr b="0" lang="en-US" sz="1200" spc="-1" strike="noStrike">
                  <a:solidFill>
                    <a:srgbClr val="000000"/>
                  </a:solidFill>
                  <a:latin typeface="Arial"/>
                  <a:ea typeface="ＭＳ Ｐゴシック"/>
                </a:rPr>
                <a:t> 2</a:t>
              </a:r>
              <a:endParaRPr b="0" lang="en-US" sz="1200" spc="-1" strike="noStrike">
                <a:latin typeface="Arial"/>
              </a:endParaRPr>
            </a:p>
          </p:txBody>
        </p:sp>
        <p:sp>
          <p:nvSpPr>
            <p:cNvPr id="4588" name="Line 70"/>
            <p:cNvSpPr/>
            <p:nvPr/>
          </p:nvSpPr>
          <p:spPr>
            <a:xfrm flipH="1">
              <a:off x="7933680" y="1441800"/>
              <a:ext cx="1784160" cy="734760"/>
            </a:xfrm>
            <a:prstGeom prst="line">
              <a:avLst/>
            </a:prstGeom>
            <a:ln w="19050">
              <a:solidFill>
                <a:srgbClr val="008000"/>
              </a:solidFill>
              <a:round/>
              <a:tailEnd len="med" type="triangle" w="med"/>
            </a:ln>
          </p:spPr>
          <p:style>
            <a:lnRef idx="0"/>
            <a:fillRef idx="0"/>
            <a:effectRef idx="0"/>
            <a:fontRef idx="minor"/>
          </p:style>
        </p:sp>
        <p:sp>
          <p:nvSpPr>
            <p:cNvPr id="4589" name="Line 71"/>
            <p:cNvSpPr/>
            <p:nvPr/>
          </p:nvSpPr>
          <p:spPr>
            <a:xfrm flipH="1">
              <a:off x="7952400" y="1705320"/>
              <a:ext cx="1795680" cy="758880"/>
            </a:xfrm>
            <a:prstGeom prst="line">
              <a:avLst/>
            </a:prstGeom>
            <a:ln w="19050">
              <a:solidFill>
                <a:srgbClr val="008000"/>
              </a:solidFill>
              <a:round/>
              <a:tailEnd len="med" type="triangle" w="med"/>
            </a:ln>
          </p:spPr>
          <p:style>
            <a:lnRef idx="0"/>
            <a:fillRef idx="0"/>
            <a:effectRef idx="0"/>
            <a:fontRef idx="minor"/>
          </p:style>
        </p:sp>
        <p:sp>
          <p:nvSpPr>
            <p:cNvPr id="4590" name="CustomShape 72"/>
            <p:cNvSpPr/>
            <p:nvPr/>
          </p:nvSpPr>
          <p:spPr>
            <a:xfrm>
              <a:off x="8446320" y="2132640"/>
              <a:ext cx="336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1600" spc="-1" strike="noStrike">
                  <a:solidFill>
                    <a:srgbClr val="ff0000"/>
                  </a:solidFill>
                  <a:latin typeface="Tahoma"/>
                  <a:ea typeface="ＭＳ Ｐゴシック"/>
                </a:rPr>
                <a:t>X</a:t>
              </a:r>
              <a:endParaRPr b="0" lang="en-US" sz="1600" spc="-1" strike="noStrike">
                <a:latin typeface="Arial"/>
              </a:endParaRPr>
            </a:p>
          </p:txBody>
        </p:sp>
        <p:sp>
          <p:nvSpPr>
            <p:cNvPr id="4591" name="CustomShape 73"/>
            <p:cNvSpPr/>
            <p:nvPr/>
          </p:nvSpPr>
          <p:spPr>
            <a:xfrm>
              <a:off x="9667440" y="2538720"/>
              <a:ext cx="1609200" cy="45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200" spc="-1" strike="noStrike">
                  <a:solidFill>
                    <a:srgbClr val="cc0000"/>
                  </a:solidFill>
                  <a:latin typeface="Tahoma"/>
                  <a:ea typeface="ＭＳ Ｐゴシック"/>
                </a:rPr>
                <a:t>will accept packet</a:t>
              </a:r>
              <a:endParaRPr b="0" lang="en-US" sz="1200" spc="-1" strike="noStrike">
                <a:latin typeface="Arial"/>
              </a:endParaRPr>
            </a:p>
            <a:p>
              <a:pPr>
                <a:lnSpc>
                  <a:spcPct val="100000"/>
                </a:lnSpc>
                <a:tabLst>
                  <a:tab algn="l" pos="0"/>
                </a:tabLst>
              </a:pPr>
              <a:r>
                <a:rPr b="0" i="1" lang="en-US" sz="1200" spc="-1" strike="noStrike">
                  <a:solidFill>
                    <a:srgbClr val="cc0000"/>
                  </a:solidFill>
                  <a:latin typeface="Tahoma"/>
                  <a:ea typeface="ＭＳ Ｐゴシック"/>
                </a:rPr>
                <a:t>with seq number 0</a:t>
              </a:r>
              <a:endParaRPr b="0" lang="en-US" sz="1200" spc="-1" strike="noStrike">
                <a:latin typeface="Arial"/>
              </a:endParaRPr>
            </a:p>
          </p:txBody>
        </p:sp>
        <p:sp>
          <p:nvSpPr>
            <p:cNvPr id="4592" name="Line 74"/>
            <p:cNvSpPr/>
            <p:nvPr/>
          </p:nvSpPr>
          <p:spPr>
            <a:xfrm flipV="1">
              <a:off x="10441800" y="2144880"/>
              <a:ext cx="360" cy="446040"/>
            </a:xfrm>
            <a:prstGeom prst="line">
              <a:avLst/>
            </a:prstGeom>
            <a:ln w="9525">
              <a:solidFill>
                <a:srgbClr val="cc0000"/>
              </a:solidFill>
              <a:round/>
              <a:tailEnd len="med" type="triangle" w="med"/>
            </a:ln>
          </p:spPr>
          <p:style>
            <a:lnRef idx="0"/>
            <a:fillRef idx="0"/>
            <a:effectRef idx="0"/>
            <a:fontRef idx="minor"/>
          </p:style>
        </p:sp>
        <p:sp>
          <p:nvSpPr>
            <p:cNvPr id="4593" name="Line 75"/>
            <p:cNvSpPr/>
            <p:nvPr/>
          </p:nvSpPr>
          <p:spPr>
            <a:xfrm>
              <a:off x="7968600" y="2203560"/>
              <a:ext cx="590400" cy="73080"/>
            </a:xfrm>
            <a:prstGeom prst="line">
              <a:avLst/>
            </a:prstGeom>
            <a:ln w="19050">
              <a:solidFill>
                <a:srgbClr val="000099"/>
              </a:solidFill>
              <a:round/>
              <a:tailEnd len="med" type="triangle" w="med"/>
            </a:ln>
          </p:spPr>
          <p:style>
            <a:lnRef idx="0"/>
            <a:fillRef idx="0"/>
            <a:effectRef idx="0"/>
            <a:fontRef idx="minor"/>
          </p:style>
        </p:sp>
        <p:grpSp>
          <p:nvGrpSpPr>
            <p:cNvPr id="4594" name="Group 76"/>
            <p:cNvGrpSpPr/>
            <p:nvPr/>
          </p:nvGrpSpPr>
          <p:grpSpPr>
            <a:xfrm>
              <a:off x="6955560" y="2037240"/>
              <a:ext cx="1033560" cy="272160"/>
              <a:chOff x="6955560" y="2037240"/>
              <a:chExt cx="1033560" cy="272160"/>
            </a:xfrm>
          </p:grpSpPr>
          <p:sp>
            <p:nvSpPr>
              <p:cNvPr id="4595" name="CustomShape 77"/>
              <p:cNvSpPr/>
              <p:nvPr/>
            </p:nvSpPr>
            <p:spPr>
              <a:xfrm>
                <a:off x="7146360" y="2083320"/>
                <a:ext cx="399240" cy="186480"/>
              </a:xfrm>
              <a:prstGeom prst="rect">
                <a:avLst/>
              </a:prstGeom>
              <a:solidFill>
                <a:srgbClr val="000099"/>
              </a:solidFill>
              <a:ln w="0">
                <a:noFill/>
              </a:ln>
            </p:spPr>
            <p:style>
              <a:lnRef idx="0"/>
              <a:fillRef idx="0"/>
              <a:effectRef idx="0"/>
              <a:fontRef idx="minor"/>
            </p:style>
          </p:sp>
          <p:sp>
            <p:nvSpPr>
              <p:cNvPr id="4596" name="CustomShape 78"/>
              <p:cNvSpPr/>
              <p:nvPr/>
            </p:nvSpPr>
            <p:spPr>
              <a:xfrm>
                <a:off x="6955560" y="2037240"/>
                <a:ext cx="103356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 </a:t>
                </a:r>
                <a:r>
                  <a:rPr b="0" lang="en-US" sz="1200" spc="-1" strike="noStrike">
                    <a:solidFill>
                      <a:srgbClr val="ffffff"/>
                    </a:solidFill>
                    <a:latin typeface="Arial"/>
                    <a:ea typeface="ＭＳ Ｐゴシック"/>
                  </a:rPr>
                  <a:t>1 2</a:t>
                </a:r>
                <a:r>
                  <a:rPr b="0" lang="en-US" sz="1200" spc="-1" strike="noStrike">
                    <a:solidFill>
                      <a:srgbClr val="000000"/>
                    </a:solidFill>
                    <a:latin typeface="Arial"/>
                    <a:ea typeface="ＭＳ Ｐゴシック"/>
                  </a:rPr>
                  <a:t> </a:t>
                </a:r>
                <a:r>
                  <a:rPr b="0" lang="en-US" sz="1200" spc="-1" strike="noStrike">
                    <a:solidFill>
                      <a:srgbClr val="ffffff"/>
                    </a:solidFill>
                    <a:latin typeface="Arial"/>
                    <a:ea typeface="ＭＳ Ｐゴシック"/>
                  </a:rPr>
                  <a:t>3 </a:t>
                </a:r>
                <a:r>
                  <a:rPr b="0" lang="en-US" sz="1200" spc="-1" strike="noStrike">
                    <a:solidFill>
                      <a:srgbClr val="000000"/>
                    </a:solidFill>
                    <a:latin typeface="Arial"/>
                    <a:ea typeface="ＭＳ Ｐゴシック"/>
                  </a:rPr>
                  <a:t>0 1 2</a:t>
                </a:r>
                <a:endParaRPr b="0" lang="en-US" sz="1200" spc="-1" strike="noStrike">
                  <a:latin typeface="Arial"/>
                </a:endParaRPr>
              </a:p>
            </p:txBody>
          </p:sp>
        </p:grpSp>
        <p:sp>
          <p:nvSpPr>
            <p:cNvPr id="4597" name="CustomShape 79"/>
            <p:cNvSpPr/>
            <p:nvPr/>
          </p:nvSpPr>
          <p:spPr>
            <a:xfrm>
              <a:off x="8057160" y="1987920"/>
              <a:ext cx="57888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pkt3</a:t>
              </a:r>
              <a:endParaRPr b="0" lang="en-US" sz="1400" spc="-1" strike="noStrike">
                <a:latin typeface="Arial"/>
              </a:endParaRPr>
            </a:p>
          </p:txBody>
        </p:sp>
      </p:grpSp>
      <p:sp>
        <p:nvSpPr>
          <p:cNvPr id="4598" name="CustomShape 80"/>
          <p:cNvSpPr/>
          <p:nvPr/>
        </p:nvSpPr>
        <p:spPr>
          <a:xfrm>
            <a:off x="6707520" y="2834280"/>
            <a:ext cx="20649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c00000"/>
                </a:solidFill>
                <a:latin typeface="Tahoma"/>
                <a:ea typeface="ＭＳ Ｐゴシック"/>
              </a:rPr>
              <a:t>(a) no problem</a:t>
            </a:r>
            <a:endParaRPr b="0" lang="en-US" sz="2000" spc="-1" strike="noStrike">
              <a:latin typeface="Arial"/>
            </a:endParaRPr>
          </a:p>
        </p:txBody>
      </p:sp>
      <p:sp>
        <p:nvSpPr>
          <p:cNvPr id="4599" name="CustomShape 81"/>
          <p:cNvSpPr/>
          <p:nvPr/>
        </p:nvSpPr>
        <p:spPr>
          <a:xfrm>
            <a:off x="794520" y="1899720"/>
            <a:ext cx="5514840" cy="1323720"/>
          </a:xfrm>
          <a:prstGeom prst="rect">
            <a:avLst/>
          </a:prstGeom>
          <a:noFill/>
          <a:ln w="0">
            <a:noFill/>
          </a:ln>
        </p:spPr>
        <p:style>
          <a:lnRef idx="0"/>
          <a:fillRef idx="0"/>
          <a:effectRef idx="0"/>
          <a:fontRef idx="minor"/>
        </p:style>
        <p:txBody>
          <a:bodyPr lIns="90000" rIns="90000" tIns="45000" bIns="45000">
            <a:normAutofit/>
          </a:bodyPr>
          <a:p>
            <a:pPr marL="15840">
              <a:lnSpc>
                <a:spcPct val="90000"/>
              </a:lnSpc>
              <a:spcBef>
                <a:spcPts val="1001"/>
              </a:spcBef>
              <a:tabLst>
                <a:tab algn="l" pos="0"/>
              </a:tabLst>
            </a:pPr>
            <a:r>
              <a:rPr b="0" lang="en-US" sz="2800" spc="-1" strike="noStrike">
                <a:solidFill>
                  <a:srgbClr val="000000"/>
                </a:solidFill>
                <a:latin typeface="Calibri"/>
                <a:ea typeface="ＭＳ Ｐゴシック"/>
              </a:rPr>
              <a:t>example: </a:t>
            </a:r>
            <a:endParaRPr b="0" lang="en-US" sz="2800" spc="-1" strike="noStrike">
              <a:latin typeface="Arial"/>
            </a:endParaRPr>
          </a:p>
          <a:p>
            <a:pPr marL="352440" indent="-219600">
              <a:lnSpc>
                <a:spcPct val="80000"/>
              </a:lnSpc>
              <a:spcBef>
                <a:spcPts val="1001"/>
              </a:spcBef>
              <a:buClr>
                <a:srgbClr val="0000a3"/>
              </a:buClr>
              <a:buFont typeface="Wingdings" charset="2"/>
              <a:buChar char=""/>
              <a:tabLst>
                <a:tab algn="l" pos="0"/>
              </a:tabLst>
            </a:pPr>
            <a:r>
              <a:rPr b="0" lang="en-US" sz="2400" spc="-1" strike="noStrike">
                <a:solidFill>
                  <a:srgbClr val="000000"/>
                </a:solidFill>
                <a:latin typeface="Calibri"/>
                <a:ea typeface="ＭＳ Ｐゴシック"/>
              </a:rPr>
              <a:t>seq #s: 0, 1, 2, 3 </a:t>
            </a:r>
            <a:r>
              <a:rPr b="0" lang="en-US" sz="2000" spc="-1" strike="noStrike">
                <a:solidFill>
                  <a:srgbClr val="000000"/>
                </a:solidFill>
                <a:latin typeface="Calibri"/>
                <a:ea typeface="ＭＳ Ｐゴシック"/>
              </a:rPr>
              <a:t>(base 4 counting)</a:t>
            </a:r>
            <a:endParaRPr b="0" lang="en-US" sz="2000" spc="-1" strike="noStrike">
              <a:latin typeface="Arial"/>
            </a:endParaRPr>
          </a:p>
          <a:p>
            <a:pPr marL="352440" indent="-219600">
              <a:lnSpc>
                <a:spcPct val="80000"/>
              </a:lnSpc>
              <a:spcBef>
                <a:spcPts val="1001"/>
              </a:spcBef>
              <a:buClr>
                <a:srgbClr val="0000a3"/>
              </a:buClr>
              <a:buFont typeface="Wingdings" charset="2"/>
              <a:buChar char=""/>
              <a:tabLst>
                <a:tab algn="l" pos="0"/>
              </a:tabLst>
            </a:pPr>
            <a:r>
              <a:rPr b="0" lang="en-US" sz="2400" spc="-1" strike="noStrike">
                <a:solidFill>
                  <a:srgbClr val="000000"/>
                </a:solidFill>
                <a:latin typeface="Calibri"/>
                <a:ea typeface="ＭＳ Ｐゴシック"/>
              </a:rPr>
              <a:t>window size=3</a:t>
            </a:r>
            <a:endParaRPr b="0" lang="en-US" sz="2400" spc="-1" strike="noStrike">
              <a:latin typeface="Arial"/>
            </a:endParaRPr>
          </a:p>
        </p:txBody>
      </p:sp>
      <p:grpSp>
        <p:nvGrpSpPr>
          <p:cNvPr id="4600" name="Group 82"/>
          <p:cNvGrpSpPr/>
          <p:nvPr/>
        </p:nvGrpSpPr>
        <p:grpSpPr>
          <a:xfrm>
            <a:off x="6612840" y="981360"/>
            <a:ext cx="2767320" cy="5561640"/>
            <a:chOff x="6612840" y="981360"/>
            <a:chExt cx="2767320" cy="5561640"/>
          </a:xfrm>
        </p:grpSpPr>
        <p:sp>
          <p:nvSpPr>
            <p:cNvPr id="4601" name="CustomShape 83"/>
            <p:cNvSpPr/>
            <p:nvPr/>
          </p:nvSpPr>
          <p:spPr>
            <a:xfrm>
              <a:off x="6612840" y="981360"/>
              <a:ext cx="2461320" cy="5561640"/>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p:style>
        </p:sp>
        <p:grpSp>
          <p:nvGrpSpPr>
            <p:cNvPr id="4602" name="Group 84"/>
            <p:cNvGrpSpPr/>
            <p:nvPr/>
          </p:nvGrpSpPr>
          <p:grpSpPr>
            <a:xfrm>
              <a:off x="8865000" y="1005840"/>
              <a:ext cx="515160" cy="5275800"/>
              <a:chOff x="8865000" y="1005840"/>
              <a:chExt cx="515160" cy="5275800"/>
            </a:xfrm>
          </p:grpSpPr>
          <p:pic>
            <p:nvPicPr>
              <p:cNvPr id="4603" name="Picture 5" descr="curtain"/>
              <p:cNvPicPr/>
              <p:nvPr/>
            </p:nvPicPr>
            <p:blipFill>
              <a:blip r:embed="rId1"/>
              <a:stretch/>
            </p:blipFill>
            <p:spPr>
              <a:xfrm>
                <a:off x="8867880" y="1005840"/>
                <a:ext cx="448200" cy="2166120"/>
              </a:xfrm>
              <a:prstGeom prst="rect">
                <a:avLst/>
              </a:prstGeom>
              <a:ln w="0">
                <a:noFill/>
              </a:ln>
            </p:spPr>
          </p:pic>
          <p:pic>
            <p:nvPicPr>
              <p:cNvPr id="4604" name="Picture 111" descr="curtain"/>
              <p:cNvPicPr/>
              <p:nvPr/>
            </p:nvPicPr>
            <p:blipFill>
              <a:blip r:embed="rId2"/>
              <a:stretch/>
            </p:blipFill>
            <p:spPr>
              <a:xfrm>
                <a:off x="8865000" y="4203000"/>
                <a:ext cx="515160" cy="2078640"/>
              </a:xfrm>
              <a:prstGeom prst="rect">
                <a:avLst/>
              </a:prstGeom>
              <a:ln w="0">
                <a:noFill/>
              </a:ln>
            </p:spPr>
          </p:pic>
        </p:grpSp>
      </p:grpSp>
      <p:sp>
        <p:nvSpPr>
          <p:cNvPr id="4605" name="CustomShape 85"/>
          <p:cNvSpPr/>
          <p:nvPr/>
        </p:nvSpPr>
        <p:spPr>
          <a:xfrm>
            <a:off x="6811560" y="2358360"/>
            <a:ext cx="2104560" cy="2284200"/>
          </a:xfrm>
          <a:prstGeom prst="rect">
            <a:avLst/>
          </a:prstGeom>
          <a:solidFill>
            <a:schemeClr val="bg1"/>
          </a:solidFill>
          <a:ln w="0">
            <a:noFill/>
          </a:ln>
        </p:spPr>
        <p:style>
          <a:lnRef idx="0"/>
          <a:fillRef idx="0"/>
          <a:effectRef idx="0"/>
          <a:fontRef idx="minor"/>
        </p:style>
        <p:txBody>
          <a:bodyPr lIns="90000" rIns="90000" tIns="45000" bIns="45000">
            <a:spAutoFit/>
          </a:bodyPr>
          <a:p>
            <a:pPr marL="171360" indent="-168840">
              <a:lnSpc>
                <a:spcPct val="90000"/>
              </a:lnSpc>
              <a:buClr>
                <a:srgbClr val="0013a3"/>
              </a:buClr>
              <a:buFont typeface="Wingdings" charset="2"/>
              <a:buChar char=""/>
            </a:pPr>
            <a:r>
              <a:rPr b="0" i="1" lang="en-US" sz="2000" spc="-1" strike="noStrike">
                <a:solidFill>
                  <a:srgbClr val="000000"/>
                </a:solidFill>
                <a:latin typeface="Calibri"/>
                <a:ea typeface="ＭＳ Ｐゴシック"/>
              </a:rPr>
              <a:t>receiver can’t see sender side</a:t>
            </a:r>
            <a:endParaRPr b="0" lang="en-US" sz="2000" spc="-1" strike="noStrike">
              <a:latin typeface="Arial"/>
            </a:endParaRPr>
          </a:p>
          <a:p>
            <a:pPr marL="171360" indent="-168840">
              <a:lnSpc>
                <a:spcPct val="90000"/>
              </a:lnSpc>
              <a:buClr>
                <a:srgbClr val="0013a3"/>
              </a:buClr>
              <a:buFont typeface="Wingdings" charset="2"/>
              <a:buChar char=""/>
            </a:pPr>
            <a:r>
              <a:rPr b="0" i="1" lang="en-US" sz="2000" spc="-1" strike="noStrike">
                <a:solidFill>
                  <a:srgbClr val="000000"/>
                </a:solidFill>
                <a:latin typeface="Calibri"/>
                <a:ea typeface="ＭＳ Ｐゴシック"/>
              </a:rPr>
              <a:t>receiver behavior identical in both cases!</a:t>
            </a:r>
            <a:endParaRPr b="0" lang="en-US" sz="2000" spc="-1" strike="noStrike">
              <a:latin typeface="Arial"/>
            </a:endParaRPr>
          </a:p>
          <a:p>
            <a:pPr marL="171360" indent="-168840">
              <a:lnSpc>
                <a:spcPct val="90000"/>
              </a:lnSpc>
              <a:buClr>
                <a:srgbClr val="0013a3"/>
              </a:buClr>
              <a:buFont typeface="Wingdings" charset="2"/>
              <a:buChar char=""/>
            </a:pPr>
            <a:r>
              <a:rPr b="0" i="1" lang="en-US" sz="2000" spc="-1" strike="noStrike">
                <a:solidFill>
                  <a:srgbClr val="cc0000"/>
                </a:solidFill>
                <a:latin typeface="Calibri"/>
                <a:ea typeface="ＭＳ Ｐゴシック"/>
              </a:rPr>
              <a:t>something’s (very) wrong!</a:t>
            </a:r>
            <a:endParaRPr b="0" lang="en-US" sz="2000" spc="-1" strike="noStrike">
              <a:latin typeface="Arial"/>
            </a:endParaRPr>
          </a:p>
        </p:txBody>
      </p:sp>
      <p:sp>
        <p:nvSpPr>
          <p:cNvPr id="4606" name="CustomShape 86"/>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EFFA52A4-A5BC-4BED-9C75-4DA81C61A304}" type="slidenum">
              <a:rPr b="0" lang="en-US" sz="1100" spc="-1" strike="noStrike">
                <a:solidFill>
                  <a:srgbClr val="404040"/>
                </a:solidFill>
                <a:latin typeface="Calibri"/>
                <a:ea typeface="DejaVu Sans"/>
              </a:rPr>
              <a:t>76</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076" dur="indefinite" restart="never" nodeType="tmRoot">
          <p:childTnLst>
            <p:seq>
              <p:cTn id="2077" dur="indefinite" nodeType="mainSeq">
                <p:childTnLst>
                  <p:par>
                    <p:cTn id="2078" fill="hold">
                      <p:stCondLst>
                        <p:cond delay="0"/>
                      </p:stCondLst>
                      <p:childTnLst>
                        <p:par>
                          <p:cTn id="2079" fill="hold">
                            <p:stCondLst>
                              <p:cond delay="0"/>
                            </p:stCondLst>
                            <p:childTnLst>
                              <p:par>
                                <p:cTn id="2080" nodeType="withEffect" fill="hold" presetClass="entr" presetID="9">
                                  <p:stCondLst>
                                    <p:cond delay="0"/>
                                  </p:stCondLst>
                                  <p:childTnLst>
                                    <p:set>
                                      <p:cBhvr>
                                        <p:cTn id="2081" dur="1" fill="hold">
                                          <p:stCondLst>
                                            <p:cond delay="0"/>
                                          </p:stCondLst>
                                        </p:cTn>
                                        <p:tgtEl>
                                          <p:spTgt spid="4605"/>
                                        </p:tgtEl>
                                        <p:attrNameLst>
                                          <p:attrName>style.visibility</p:attrName>
                                        </p:attrNameLst>
                                      </p:cBhvr>
                                      <p:to>
                                        <p:strVal val="visible"/>
                                      </p:to>
                                    </p:set>
                                    <p:animEffect filter="dissolve" transition="in">
                                      <p:cBhvr additive="repl">
                                        <p:cTn id="2082" dur="500"/>
                                        <p:tgtEl>
                                          <p:spTgt spid="4605"/>
                                        </p:tgtEl>
                                      </p:cBhvr>
                                    </p:animEffect>
                                  </p:childTnLst>
                                </p:cTn>
                              </p:par>
                              <p:par>
                                <p:cTn id="2083" nodeType="withEffect" fill="hold" presetClass="entr" presetID="9">
                                  <p:stCondLst>
                                    <p:cond delay="0"/>
                                  </p:stCondLst>
                                  <p:childTnLst>
                                    <p:set>
                                      <p:cBhvr>
                                        <p:cTn id="2084" dur="1" fill="hold">
                                          <p:stCondLst>
                                            <p:cond delay="0"/>
                                          </p:stCondLst>
                                        </p:cTn>
                                        <p:tgtEl>
                                          <p:spTgt spid="4600"/>
                                        </p:tgtEl>
                                        <p:attrNameLst>
                                          <p:attrName>style.visibility</p:attrName>
                                        </p:attrNameLst>
                                      </p:cBhvr>
                                      <p:to>
                                        <p:strVal val="visible"/>
                                      </p:to>
                                    </p:set>
                                    <p:animEffect filter="dissolve" transition="in">
                                      <p:cBhvr additive="repl">
                                        <p:cTn id="2085" dur="500"/>
                                        <p:tgtEl>
                                          <p:spTgt spid="4600"/>
                                        </p:tgtEl>
                                      </p:cBhvr>
                                    </p:animEffect>
                                  </p:childTnLst>
                                </p:cTn>
                              </p:par>
                            </p:childTnLst>
                          </p:cTn>
                        </p:par>
                      </p:childTnLst>
                    </p:cTn>
                  </p:par>
                  <p:par>
                    <p:cTn id="2086" fill="hold">
                      <p:stCondLst>
                        <p:cond delay="indefinite"/>
                      </p:stCondLst>
                      <p:childTnLst>
                        <p:par>
                          <p:cTn id="2087" fill="hold">
                            <p:stCondLst>
                              <p:cond delay="0"/>
                            </p:stCondLst>
                            <p:childTnLst>
                              <p:par>
                                <p:cTn id="2088" nodeType="clickEffect" fill="hold" presetClass="entr" presetID="9">
                                  <p:stCondLst>
                                    <p:cond delay="0"/>
                                  </p:stCondLst>
                                  <p:childTnLst>
                                    <p:set>
                                      <p:cBhvr>
                                        <p:cTn id="2089" dur="1" fill="hold">
                                          <p:stCondLst>
                                            <p:cond delay="0"/>
                                          </p:stCondLst>
                                        </p:cTn>
                                        <p:tgtEl>
                                          <p:spTgt spid="4520"/>
                                        </p:tgtEl>
                                        <p:attrNameLst>
                                          <p:attrName>style.visibility</p:attrName>
                                        </p:attrNameLst>
                                      </p:cBhvr>
                                      <p:to>
                                        <p:strVal val="visible"/>
                                      </p:to>
                                    </p:set>
                                    <p:animEffect filter="dissolve" transition="in">
                                      <p:cBhvr additive="repl">
                                        <p:cTn id="2090" dur="500"/>
                                        <p:tgtEl>
                                          <p:spTgt spid="4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7" name="CustomShape 1"/>
          <p:cNvSpPr/>
          <p:nvPr/>
        </p:nvSpPr>
        <p:spPr>
          <a:xfrm>
            <a:off x="798840" y="289440"/>
            <a:ext cx="10513080" cy="8920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Chapter 3: roadmap</a:t>
            </a:r>
            <a:endParaRPr b="0" lang="en-US" sz="4400" spc="-1" strike="noStrike">
              <a:latin typeface="Arial"/>
            </a:endParaRPr>
          </a:p>
        </p:txBody>
      </p:sp>
      <p:sp>
        <p:nvSpPr>
          <p:cNvPr id="4608" name="CustomShape 2"/>
          <p:cNvSpPr/>
          <p:nvPr/>
        </p:nvSpPr>
        <p:spPr>
          <a:xfrm>
            <a:off x="798840" y="1184040"/>
            <a:ext cx="6615720" cy="5621760"/>
          </a:xfrm>
          <a:prstGeom prst="rect">
            <a:avLst/>
          </a:prstGeom>
          <a:noFill/>
          <a:ln w="0">
            <a:noFill/>
          </a:ln>
        </p:spPr>
        <p:style>
          <a:lnRef idx="0"/>
          <a:fillRef idx="0"/>
          <a:effectRef idx="0"/>
          <a:fontRef idx="minor"/>
        </p:style>
        <p:txBody>
          <a:bodyPr lIns="90000" rIns="90000" tIns="45000" bIns="45000">
            <a:normAutofit/>
          </a:bodyPr>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Transport-layer services</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Multiplexing and demultiplexing</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Connectionless transport: UDP</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Principles of reliable data transfer </a:t>
            </a:r>
            <a:endParaRPr b="0" lang="en-US" sz="3200" spc="-1" strike="noStrike">
              <a:latin typeface="Arial"/>
            </a:endParaRPr>
          </a:p>
          <a:p>
            <a:pPr marL="403200" indent="-283320">
              <a:lnSpc>
                <a:spcPct val="90000"/>
              </a:lnSpc>
              <a:spcBef>
                <a:spcPts val="799"/>
              </a:spcBef>
              <a:buClr>
                <a:srgbClr val="0000a3"/>
              </a:buClr>
              <a:buFont typeface="Wingdings" charset="2"/>
              <a:buChar char=""/>
            </a:pPr>
            <a:r>
              <a:rPr b="0" lang="en-US" sz="3200" spc="-1" strike="noStrike">
                <a:solidFill>
                  <a:srgbClr val="000000"/>
                </a:solidFill>
                <a:latin typeface="Calibri"/>
                <a:ea typeface="DejaVu Sans"/>
              </a:rPr>
              <a:t>Connection-oriented transport: TCP</a:t>
            </a:r>
            <a:endParaRPr b="0" lang="en-US" sz="3200" spc="-1" strike="noStrike">
              <a:latin typeface="Arial"/>
            </a:endParaRPr>
          </a:p>
          <a:p>
            <a:pPr lvl="1" marL="746280" indent="-286560">
              <a:lnSpc>
                <a:spcPct val="90000"/>
              </a:lnSpc>
              <a:spcBef>
                <a:spcPts val="499"/>
              </a:spcBef>
              <a:buClr>
                <a:srgbClr val="0000a8"/>
              </a:buClr>
              <a:buFont typeface="Arial"/>
              <a:buChar char="•"/>
            </a:pPr>
            <a:r>
              <a:rPr b="0" lang="en-US" sz="2400" spc="-1" strike="noStrike">
                <a:solidFill>
                  <a:srgbClr val="000000"/>
                </a:solidFill>
                <a:latin typeface="Calibri"/>
                <a:ea typeface="DejaVu Sans"/>
              </a:rPr>
              <a:t>segment structure</a:t>
            </a:r>
            <a:endParaRPr b="0" lang="en-US" sz="2400" spc="-1" strike="noStrike">
              <a:latin typeface="Arial"/>
            </a:endParaRPr>
          </a:p>
          <a:p>
            <a:pPr lvl="1" marL="746280" indent="-286560">
              <a:lnSpc>
                <a:spcPct val="90000"/>
              </a:lnSpc>
              <a:spcBef>
                <a:spcPts val="499"/>
              </a:spcBef>
              <a:buClr>
                <a:srgbClr val="0000a8"/>
              </a:buClr>
              <a:buFont typeface="Arial"/>
              <a:buChar char="•"/>
            </a:pPr>
            <a:r>
              <a:rPr b="0" lang="en-US" sz="2400" spc="-1" strike="noStrike">
                <a:solidFill>
                  <a:srgbClr val="000000"/>
                </a:solidFill>
                <a:latin typeface="Calibri"/>
                <a:ea typeface="DejaVu Sans"/>
              </a:rPr>
              <a:t>reliable data transfer</a:t>
            </a:r>
            <a:endParaRPr b="0" lang="en-US" sz="2400" spc="-1" strike="noStrike">
              <a:latin typeface="Arial"/>
            </a:endParaRPr>
          </a:p>
          <a:p>
            <a:pPr lvl="1" marL="746280" indent="-286560">
              <a:lnSpc>
                <a:spcPct val="90000"/>
              </a:lnSpc>
              <a:spcBef>
                <a:spcPts val="499"/>
              </a:spcBef>
              <a:buClr>
                <a:srgbClr val="0000a8"/>
              </a:buClr>
              <a:buFont typeface="Arial"/>
              <a:buChar char="•"/>
            </a:pPr>
            <a:r>
              <a:rPr b="0" lang="en-US" sz="2400" spc="-1" strike="noStrike">
                <a:solidFill>
                  <a:srgbClr val="000000"/>
                </a:solidFill>
                <a:latin typeface="Calibri"/>
                <a:ea typeface="DejaVu Sans"/>
              </a:rPr>
              <a:t>flow control</a:t>
            </a:r>
            <a:endParaRPr b="0" lang="en-US" sz="2400" spc="-1" strike="noStrike">
              <a:latin typeface="Arial"/>
            </a:endParaRPr>
          </a:p>
          <a:p>
            <a:pPr lvl="1" marL="746280" indent="-286560">
              <a:lnSpc>
                <a:spcPct val="90000"/>
              </a:lnSpc>
              <a:spcBef>
                <a:spcPts val="499"/>
              </a:spcBef>
              <a:buClr>
                <a:srgbClr val="0000a8"/>
              </a:buClr>
              <a:buFont typeface="Arial"/>
              <a:buChar char="•"/>
            </a:pPr>
            <a:r>
              <a:rPr b="0" lang="en-US" sz="2400" spc="-1" strike="noStrike">
                <a:solidFill>
                  <a:srgbClr val="000000"/>
                </a:solidFill>
                <a:latin typeface="Calibri"/>
                <a:ea typeface="DejaVu Sans"/>
              </a:rPr>
              <a:t>connection management</a:t>
            </a:r>
            <a:endParaRPr b="0" lang="en-US" sz="24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Principles of congestion control</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TCP congestion control</a:t>
            </a:r>
            <a:endParaRPr b="0" lang="en-US" sz="3200" spc="-1" strike="noStrike">
              <a:latin typeface="Arial"/>
            </a:endParaRPr>
          </a:p>
          <a:p>
            <a:pPr marL="352440" indent="-219600">
              <a:lnSpc>
                <a:spcPct val="90000"/>
              </a:lnSpc>
              <a:spcBef>
                <a:spcPts val="1001"/>
              </a:spcBef>
              <a:tabLst>
                <a:tab algn="l" pos="0"/>
              </a:tabLst>
            </a:pPr>
            <a:endParaRPr b="0" lang="en-US" sz="3200" spc="-1" strike="noStrike">
              <a:latin typeface="Arial"/>
            </a:endParaRPr>
          </a:p>
        </p:txBody>
      </p:sp>
      <p:sp>
        <p:nvSpPr>
          <p:cNvPr id="4609" name="CustomShape 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B64E9E5A-30F8-48D2-A24C-979A459C08F4}" type="slidenum">
              <a:rPr b="0" lang="en-US" sz="1100" spc="-1" strike="noStrike">
                <a:solidFill>
                  <a:srgbClr val="404040"/>
                </a:solidFill>
                <a:latin typeface="Calibri"/>
                <a:ea typeface="DejaVu Sans"/>
              </a:rPr>
              <a:t>77</a:t>
            </a:fld>
            <a:endParaRPr b="0" lang="en-US" sz="1100" spc="-1" strike="noStrike">
              <a:latin typeface="Arial"/>
            </a:endParaRPr>
          </a:p>
        </p:txBody>
      </p:sp>
      <p:pic>
        <p:nvPicPr>
          <p:cNvPr id="4610" name="Picture 5" descr=""/>
          <p:cNvPicPr/>
          <p:nvPr/>
        </p:nvPicPr>
        <p:blipFill>
          <a:blip r:embed="rId1"/>
          <a:stretch/>
        </p:blipFill>
        <p:spPr>
          <a:xfrm>
            <a:off x="7774200" y="1293480"/>
            <a:ext cx="3655080" cy="2740680"/>
          </a:xfrm>
          <a:prstGeom prst="rect">
            <a:avLst/>
          </a:prstGeom>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1"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fontScale="64000"/>
          </a:bodyPr>
          <a:p>
            <a:pPr>
              <a:lnSpc>
                <a:spcPct val="90000"/>
              </a:lnSpc>
            </a:pPr>
            <a:r>
              <a:rPr b="1" lang="en-US" sz="4800" spc="-1" strike="noStrike">
                <a:solidFill>
                  <a:srgbClr val="0000a3"/>
                </a:solidFill>
                <a:latin typeface="Calibri Light"/>
                <a:ea typeface="DejaVu Sans"/>
              </a:rPr>
              <a:t>TCP: overview  </a:t>
            </a:r>
            <a:r>
              <a:rPr b="0" lang="en-US" sz="3200" spc="-1" strike="noStrike">
                <a:solidFill>
                  <a:srgbClr val="0000a3"/>
                </a:solidFill>
                <a:latin typeface="Calibri Light"/>
                <a:ea typeface="DejaVu Sans"/>
              </a:rPr>
              <a:t>RFCs: 793,1122, 2018, 5681, 7323</a:t>
            </a:r>
            <a:endParaRPr b="0" lang="en-US" sz="3200" spc="-1" strike="noStrike">
              <a:latin typeface="Arial"/>
            </a:endParaRPr>
          </a:p>
        </p:txBody>
      </p:sp>
      <p:sp>
        <p:nvSpPr>
          <p:cNvPr id="4612" name="CustomShape 2"/>
          <p:cNvSpPr/>
          <p:nvPr/>
        </p:nvSpPr>
        <p:spPr>
          <a:xfrm>
            <a:off x="5949720" y="1322640"/>
            <a:ext cx="6010560" cy="5532840"/>
          </a:xfrm>
          <a:prstGeom prst="rect">
            <a:avLst/>
          </a:prstGeom>
          <a:noFill/>
          <a:ln w="0">
            <a:noFill/>
          </a:ln>
        </p:spPr>
        <p:style>
          <a:lnRef idx="0"/>
          <a:fillRef idx="0"/>
          <a:effectRef idx="0"/>
          <a:fontRef idx="minor"/>
        </p:style>
        <p:txBody>
          <a:bodyPr lIns="90000" rIns="90000" tIns="45000" bIns="45000">
            <a:normAutofit/>
          </a:bodyPr>
          <a:p>
            <a:pPr marL="471600" indent="-291240">
              <a:lnSpc>
                <a:spcPct val="90000"/>
              </a:lnSpc>
              <a:spcBef>
                <a:spcPts val="1001"/>
              </a:spcBef>
              <a:buClr>
                <a:srgbClr val="0000a3"/>
              </a:buClr>
              <a:buFont typeface="Wingdings" charset="2"/>
              <a:buChar char=""/>
            </a:pPr>
            <a:r>
              <a:rPr b="0" lang="en-US" sz="3200" spc="-1" strike="noStrike">
                <a:solidFill>
                  <a:srgbClr val="c00000"/>
                </a:solidFill>
                <a:latin typeface="Calibri"/>
                <a:ea typeface="ＭＳ Ｐゴシック"/>
              </a:rPr>
              <a:t>cumulative ACKs</a:t>
            </a:r>
            <a:endParaRPr b="0" lang="en-US" sz="3200" spc="-1" strike="noStrike">
              <a:latin typeface="Arial"/>
            </a:endParaRPr>
          </a:p>
          <a:p>
            <a:pPr marL="471600" indent="-291240">
              <a:lnSpc>
                <a:spcPct val="90000"/>
              </a:lnSpc>
              <a:spcBef>
                <a:spcPts val="1001"/>
              </a:spcBef>
              <a:buClr>
                <a:srgbClr val="0000a3"/>
              </a:buClr>
              <a:buFont typeface="Wingdings" charset="2"/>
              <a:buChar char=""/>
            </a:pPr>
            <a:r>
              <a:rPr b="0" lang="en-US" sz="3200" spc="-1" strike="noStrike">
                <a:solidFill>
                  <a:srgbClr val="c00000"/>
                </a:solidFill>
                <a:latin typeface="Calibri"/>
                <a:ea typeface="ＭＳ Ｐゴシック"/>
              </a:rPr>
              <a:t>pipelining:</a:t>
            </a:r>
            <a:endParaRPr b="0" lang="en-US" sz="3200" spc="-1" strike="noStrike">
              <a:latin typeface="Arial"/>
            </a:endParaRPr>
          </a:p>
          <a:p>
            <a:pPr lvl="2" marL="919080" indent="-291240">
              <a:lnSpc>
                <a:spcPct val="90000"/>
              </a:lnSpc>
              <a:spcBef>
                <a:spcPts val="499"/>
              </a:spcBef>
              <a:buClr>
                <a:srgbClr val="000000"/>
              </a:buClr>
              <a:buFont typeface="Arial"/>
              <a:buChar char="•"/>
            </a:pPr>
            <a:r>
              <a:rPr b="0" lang="en-US" sz="2800" spc="-1" strike="noStrike">
                <a:solidFill>
                  <a:srgbClr val="000000"/>
                </a:solidFill>
                <a:latin typeface="Calibri"/>
                <a:ea typeface="ＭＳ Ｐゴシック"/>
              </a:rPr>
              <a:t>TCP congestion and flow control set window size</a:t>
            </a:r>
            <a:endParaRPr b="0" lang="en-US" sz="2800" spc="-1" strike="noStrike">
              <a:latin typeface="Arial"/>
            </a:endParaRPr>
          </a:p>
          <a:p>
            <a:pPr marL="471600" indent="-338760">
              <a:lnSpc>
                <a:spcPct val="90000"/>
              </a:lnSpc>
              <a:spcBef>
                <a:spcPts val="1001"/>
              </a:spcBef>
              <a:buClr>
                <a:srgbClr val="0000a3"/>
              </a:buClr>
              <a:buFont typeface="Wingdings" charset="2"/>
              <a:buChar char=""/>
            </a:pPr>
            <a:r>
              <a:rPr b="0" lang="en-US" sz="3200" spc="-1" strike="noStrike">
                <a:solidFill>
                  <a:srgbClr val="c00000"/>
                </a:solidFill>
                <a:latin typeface="Calibri"/>
                <a:ea typeface="ＭＳ Ｐゴシック"/>
              </a:rPr>
              <a:t>connection-oriented: </a:t>
            </a:r>
            <a:endParaRPr b="0" lang="en-US" sz="3200" spc="-1" strike="noStrike">
              <a:latin typeface="Arial"/>
            </a:endParaRPr>
          </a:p>
          <a:p>
            <a:pPr lvl="1" marL="695160" indent="-22932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handshaking (exchange of control messages) initializes sender, receiver state before data exchange</a:t>
            </a:r>
            <a:endParaRPr b="0" lang="en-US" sz="2800" spc="-1" strike="noStrike">
              <a:latin typeface="Arial"/>
            </a:endParaRPr>
          </a:p>
          <a:p>
            <a:pPr marL="471600" indent="-338760">
              <a:lnSpc>
                <a:spcPct val="90000"/>
              </a:lnSpc>
              <a:spcBef>
                <a:spcPts val="1001"/>
              </a:spcBef>
              <a:buClr>
                <a:srgbClr val="0000a3"/>
              </a:buClr>
              <a:buFont typeface="Wingdings" charset="2"/>
              <a:buChar char=""/>
            </a:pPr>
            <a:r>
              <a:rPr b="0" lang="en-US" sz="3200" spc="-1" strike="noStrike">
                <a:solidFill>
                  <a:srgbClr val="c00000"/>
                </a:solidFill>
                <a:latin typeface="Calibri"/>
                <a:ea typeface="ＭＳ Ｐゴシック"/>
              </a:rPr>
              <a:t>flow controlled:</a:t>
            </a:r>
            <a:endParaRPr b="0" lang="en-US" sz="3200" spc="-1" strike="noStrike">
              <a:latin typeface="Arial"/>
            </a:endParaRPr>
          </a:p>
          <a:p>
            <a:pPr lvl="1" marL="695160" indent="-229320">
              <a:lnSpc>
                <a:spcPct val="90000"/>
              </a:lnSpc>
              <a:spcBef>
                <a:spcPts val="400"/>
              </a:spcBef>
              <a:buClr>
                <a:srgbClr val="0000a8"/>
              </a:buClr>
              <a:buFont typeface="Arial"/>
              <a:buChar char="•"/>
            </a:pPr>
            <a:r>
              <a:rPr b="0" lang="en-US" sz="2800" spc="-1" strike="noStrike">
                <a:solidFill>
                  <a:srgbClr val="000000"/>
                </a:solidFill>
                <a:latin typeface="Calibri"/>
                <a:ea typeface="ＭＳ Ｐゴシック"/>
              </a:rPr>
              <a:t>sender will not overwhelm receiver</a:t>
            </a:r>
            <a:endParaRPr b="0" lang="en-US" sz="2800" spc="-1" strike="noStrike">
              <a:latin typeface="Arial"/>
            </a:endParaRPr>
          </a:p>
        </p:txBody>
      </p:sp>
      <p:sp>
        <p:nvSpPr>
          <p:cNvPr id="4613" name="CustomShape 3"/>
          <p:cNvSpPr/>
          <p:nvPr/>
        </p:nvSpPr>
        <p:spPr>
          <a:xfrm>
            <a:off x="687960" y="1322640"/>
            <a:ext cx="5380560" cy="4645800"/>
          </a:xfrm>
          <a:prstGeom prst="rect">
            <a:avLst/>
          </a:prstGeom>
          <a:noFill/>
          <a:ln w="0">
            <a:noFill/>
          </a:ln>
        </p:spPr>
        <p:style>
          <a:lnRef idx="0"/>
          <a:fillRef idx="0"/>
          <a:effectRef idx="0"/>
          <a:fontRef idx="minor"/>
        </p:style>
        <p:txBody>
          <a:bodyPr lIns="90000" rIns="90000" tIns="45000" bIns="45000">
            <a:normAutofit/>
          </a:bodyPr>
          <a:p>
            <a:pPr marL="471600" indent="-291240">
              <a:lnSpc>
                <a:spcPct val="90000"/>
              </a:lnSpc>
              <a:spcBef>
                <a:spcPts val="1001"/>
              </a:spcBef>
              <a:buClr>
                <a:srgbClr val="0000a3"/>
              </a:buClr>
              <a:buFont typeface="Wingdings" charset="2"/>
              <a:buChar char=""/>
            </a:pPr>
            <a:r>
              <a:rPr b="0" lang="en-US" sz="3200" spc="-1" strike="noStrike">
                <a:solidFill>
                  <a:srgbClr val="c00000"/>
                </a:solidFill>
                <a:latin typeface="Calibri"/>
                <a:ea typeface="ＭＳ Ｐゴシック"/>
              </a:rPr>
              <a:t>point-to-point</a:t>
            </a:r>
            <a:r>
              <a:rPr b="0" lang="en-US" sz="3200" spc="-1" strike="noStrike">
                <a:solidFill>
                  <a:srgbClr val="cc0000"/>
                </a:solidFill>
                <a:latin typeface="Calibri"/>
                <a:ea typeface="ＭＳ Ｐゴシック"/>
              </a:rPr>
              <a:t>:</a:t>
            </a:r>
            <a:endParaRPr b="0" lang="en-US" sz="3200" spc="-1" strike="noStrike">
              <a:latin typeface="Arial"/>
            </a:endParaRPr>
          </a:p>
          <a:p>
            <a:pPr lvl="2" marL="919080" indent="-291240">
              <a:lnSpc>
                <a:spcPct val="90000"/>
              </a:lnSpc>
              <a:spcBef>
                <a:spcPts val="499"/>
              </a:spcBef>
              <a:buClr>
                <a:srgbClr val="000000"/>
              </a:buClr>
              <a:buFont typeface="Arial"/>
              <a:buChar char="•"/>
            </a:pPr>
            <a:r>
              <a:rPr b="0" lang="en-US" sz="2800" spc="-1" strike="noStrike">
                <a:solidFill>
                  <a:srgbClr val="000000"/>
                </a:solidFill>
                <a:latin typeface="Calibri"/>
                <a:ea typeface="ＭＳ Ｐゴシック"/>
              </a:rPr>
              <a:t>one sender, one receiver</a:t>
            </a:r>
            <a:r>
              <a:rPr b="0" lang="en-US" sz="2800" spc="-1" strike="noStrike">
                <a:solidFill>
                  <a:srgbClr val="ff0000"/>
                </a:solidFill>
                <a:latin typeface="Calibri"/>
                <a:ea typeface="ＭＳ Ｐゴシック"/>
              </a:rPr>
              <a:t> </a:t>
            </a:r>
            <a:endParaRPr b="0" lang="en-US" sz="2800" spc="-1" strike="noStrike">
              <a:latin typeface="Arial"/>
            </a:endParaRPr>
          </a:p>
          <a:p>
            <a:pPr marL="471600" indent="-291240">
              <a:lnSpc>
                <a:spcPct val="90000"/>
              </a:lnSpc>
              <a:spcBef>
                <a:spcPts val="1001"/>
              </a:spcBef>
              <a:buClr>
                <a:srgbClr val="0000a3"/>
              </a:buClr>
              <a:buFont typeface="Wingdings" charset="2"/>
              <a:buChar char=""/>
            </a:pPr>
            <a:r>
              <a:rPr b="0" lang="en-US" sz="3200" spc="-1" strike="noStrike">
                <a:solidFill>
                  <a:srgbClr val="c00000"/>
                </a:solidFill>
                <a:latin typeface="Calibri"/>
                <a:ea typeface="ＭＳ Ｐゴシック"/>
              </a:rPr>
              <a:t>reliable, in-order </a:t>
            </a:r>
            <a:r>
              <a:rPr b="0" i="1" lang="en-US" sz="3200" spc="-1" strike="noStrike">
                <a:solidFill>
                  <a:srgbClr val="c00000"/>
                </a:solidFill>
                <a:latin typeface="Calibri"/>
                <a:ea typeface="ＭＳ Ｐゴシック"/>
              </a:rPr>
              <a:t>byte steam:</a:t>
            </a:r>
            <a:endParaRPr b="0" lang="en-US" sz="3200" spc="-1" strike="noStrike">
              <a:latin typeface="Arial"/>
            </a:endParaRPr>
          </a:p>
          <a:p>
            <a:pPr lvl="2" marL="919080" indent="-291240">
              <a:lnSpc>
                <a:spcPct val="90000"/>
              </a:lnSpc>
              <a:spcBef>
                <a:spcPts val="499"/>
              </a:spcBef>
              <a:buClr>
                <a:srgbClr val="000000"/>
              </a:buClr>
              <a:buFont typeface="Arial"/>
              <a:buChar char="•"/>
            </a:pPr>
            <a:r>
              <a:rPr b="0" lang="en-US" sz="2800" spc="-1" strike="noStrike">
                <a:solidFill>
                  <a:srgbClr val="000000"/>
                </a:solidFill>
                <a:latin typeface="Calibri"/>
                <a:ea typeface="ＭＳ Ｐゴシック"/>
              </a:rPr>
              <a:t>no “message boundaries"</a:t>
            </a:r>
            <a:endParaRPr b="0" lang="en-US" sz="2800" spc="-1" strike="noStrike">
              <a:latin typeface="Arial"/>
            </a:endParaRPr>
          </a:p>
          <a:p>
            <a:pPr marL="471600" indent="-338760">
              <a:lnSpc>
                <a:spcPct val="90000"/>
              </a:lnSpc>
              <a:spcBef>
                <a:spcPts val="1001"/>
              </a:spcBef>
              <a:buClr>
                <a:srgbClr val="0000a3"/>
              </a:buClr>
              <a:buFont typeface="Wingdings" charset="2"/>
              <a:buChar char=""/>
            </a:pPr>
            <a:r>
              <a:rPr b="0" lang="en-US" sz="3200" spc="-1" strike="noStrike">
                <a:solidFill>
                  <a:srgbClr val="c00000"/>
                </a:solidFill>
                <a:latin typeface="Calibri"/>
                <a:ea typeface="ＭＳ Ｐゴシック"/>
              </a:rPr>
              <a:t>full duplex data:</a:t>
            </a:r>
            <a:endParaRPr b="0" lang="en-US" sz="3200" spc="-1" strike="noStrike">
              <a:latin typeface="Arial"/>
            </a:endParaRPr>
          </a:p>
          <a:p>
            <a:pPr lvl="1" marL="695160" indent="-229320">
              <a:lnSpc>
                <a:spcPct val="90000"/>
              </a:lnSpc>
              <a:spcBef>
                <a:spcPts val="400"/>
              </a:spcBef>
              <a:buClr>
                <a:srgbClr val="0000a8"/>
              </a:buClr>
              <a:buFont typeface="Arial"/>
              <a:buChar char="•"/>
            </a:pPr>
            <a:r>
              <a:rPr b="0" lang="en-US" sz="2800" spc="-1" strike="noStrike">
                <a:solidFill>
                  <a:srgbClr val="000000"/>
                </a:solidFill>
                <a:latin typeface="Calibri"/>
                <a:ea typeface="ＭＳ Ｐゴシック"/>
              </a:rPr>
              <a:t>bi-directional data flow in same connection</a:t>
            </a:r>
            <a:endParaRPr b="0" lang="en-US" sz="2800" spc="-1" strike="noStrike">
              <a:latin typeface="Arial"/>
            </a:endParaRPr>
          </a:p>
          <a:p>
            <a:pPr lvl="1" marL="695160" indent="-229320">
              <a:lnSpc>
                <a:spcPct val="90000"/>
              </a:lnSpc>
              <a:spcBef>
                <a:spcPts val="400"/>
              </a:spcBef>
              <a:buClr>
                <a:srgbClr val="0000a8"/>
              </a:buClr>
              <a:buFont typeface="Arial"/>
              <a:buChar char="•"/>
            </a:pPr>
            <a:r>
              <a:rPr b="0" lang="en-US" sz="2800" spc="-1" strike="noStrike">
                <a:solidFill>
                  <a:srgbClr val="000000"/>
                </a:solidFill>
                <a:latin typeface="Calibri"/>
                <a:ea typeface="ＭＳ Ｐゴシック"/>
              </a:rPr>
              <a:t>MSS: maximum segment size</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4614" name="CustomShape 4"/>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8D158500-289F-47F4-9341-D1DD7AD3B5C1}" type="slidenum">
              <a:rPr b="0" lang="en-US" sz="1100" spc="-1" strike="noStrike">
                <a:solidFill>
                  <a:srgbClr val="404040"/>
                </a:solidFill>
                <a:latin typeface="Calibri"/>
                <a:ea typeface="DejaVu Sans"/>
              </a:rPr>
              <a:t>78</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091" dur="indefinite" restart="never" nodeType="tmRoot">
          <p:childTnLst>
            <p:seq>
              <p:cTn id="2092" dur="indefinite" nodeType="mainSeq">
                <p:childTnLst>
                  <p:par>
                    <p:cTn id="2093" fill="hold">
                      <p:stCondLst>
                        <p:cond delay="indefinite"/>
                      </p:stCondLst>
                      <p:childTnLst>
                        <p:par>
                          <p:cTn id="2094" fill="hold">
                            <p:stCondLst>
                              <p:cond delay="0"/>
                            </p:stCondLst>
                            <p:childTnLst>
                              <p:par>
                                <p:cTn id="2095" nodeType="clickEffect" fill="hold" presetClass="entr" presetID="9">
                                  <p:stCondLst>
                                    <p:cond delay="0"/>
                                  </p:stCondLst>
                                  <p:childTnLst>
                                    <p:set>
                                      <p:cBhvr>
                                        <p:cTn id="2096" dur="1" fill="hold">
                                          <p:stCondLst>
                                            <p:cond delay="0"/>
                                          </p:stCondLst>
                                        </p:cTn>
                                        <p:tgtEl>
                                          <p:spTgt spid="4612"/>
                                        </p:tgtEl>
                                        <p:attrNameLst>
                                          <p:attrName>style.visibility</p:attrName>
                                        </p:attrNameLst>
                                      </p:cBhvr>
                                      <p:to>
                                        <p:strVal val="visible"/>
                                      </p:to>
                                    </p:set>
                                    <p:animEffect filter="dissolve" transition="in">
                                      <p:cBhvr additive="repl">
                                        <p:cTn id="2097" dur="500"/>
                                        <p:tgtEl>
                                          <p:spTgt spid="46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5"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segment structure</a:t>
            </a:r>
            <a:endParaRPr b="0" lang="en-US" sz="4800" spc="-1" strike="noStrike">
              <a:latin typeface="Arial"/>
            </a:endParaRPr>
          </a:p>
        </p:txBody>
      </p:sp>
      <p:sp>
        <p:nvSpPr>
          <p:cNvPr id="4616" name="CustomShape 2"/>
          <p:cNvSpPr/>
          <p:nvPr/>
        </p:nvSpPr>
        <p:spPr>
          <a:xfrm>
            <a:off x="4431960" y="1560240"/>
            <a:ext cx="3948840" cy="4821840"/>
          </a:xfrm>
          <a:prstGeom prst="rect">
            <a:avLst/>
          </a:prstGeom>
          <a:solidFill>
            <a:srgbClr val="000099"/>
          </a:solidFill>
          <a:ln w="0">
            <a:noFill/>
          </a:ln>
        </p:spPr>
        <p:style>
          <a:lnRef idx="0"/>
          <a:fillRef idx="0"/>
          <a:effectRef idx="0"/>
          <a:fontRef idx="minor"/>
        </p:style>
      </p:sp>
      <p:sp>
        <p:nvSpPr>
          <p:cNvPr id="4617" name="CustomShape 3"/>
          <p:cNvSpPr/>
          <p:nvPr/>
        </p:nvSpPr>
        <p:spPr>
          <a:xfrm>
            <a:off x="4346280" y="1675800"/>
            <a:ext cx="3948840" cy="4802760"/>
          </a:xfrm>
          <a:prstGeom prst="rect">
            <a:avLst/>
          </a:prstGeom>
          <a:solidFill>
            <a:srgbClr val="ffffff"/>
          </a:solidFill>
          <a:ln w="19050">
            <a:solidFill>
              <a:srgbClr val="000000"/>
            </a:solidFill>
            <a:miter/>
          </a:ln>
        </p:spPr>
        <p:style>
          <a:lnRef idx="0"/>
          <a:fillRef idx="0"/>
          <a:effectRef idx="0"/>
          <a:fontRef idx="minor"/>
        </p:style>
      </p:sp>
      <p:grpSp>
        <p:nvGrpSpPr>
          <p:cNvPr id="4618" name="Group 4"/>
          <p:cNvGrpSpPr/>
          <p:nvPr/>
        </p:nvGrpSpPr>
        <p:grpSpPr>
          <a:xfrm>
            <a:off x="4493880" y="1661400"/>
            <a:ext cx="3452400" cy="399600"/>
            <a:chOff x="4493880" y="1661400"/>
            <a:chExt cx="3452400" cy="399600"/>
          </a:xfrm>
        </p:grpSpPr>
        <p:sp>
          <p:nvSpPr>
            <p:cNvPr id="4619" name="CustomShape 5"/>
            <p:cNvSpPr/>
            <p:nvPr/>
          </p:nvSpPr>
          <p:spPr>
            <a:xfrm>
              <a:off x="4493880" y="1661400"/>
              <a:ext cx="166716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Arial"/>
                  <a:ea typeface="ＭＳ Ｐゴシック"/>
                </a:rPr>
                <a:t>source port #</a:t>
              </a:r>
              <a:endParaRPr b="0" lang="en-US" sz="2000" spc="-1" strike="noStrike">
                <a:latin typeface="Arial"/>
              </a:endParaRPr>
            </a:p>
          </p:txBody>
        </p:sp>
        <p:sp>
          <p:nvSpPr>
            <p:cNvPr id="4620" name="CustomShape 6"/>
            <p:cNvSpPr/>
            <p:nvPr/>
          </p:nvSpPr>
          <p:spPr>
            <a:xfrm>
              <a:off x="6564240" y="1666440"/>
              <a:ext cx="138204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Arial"/>
                  <a:ea typeface="ＭＳ Ｐゴシック"/>
                </a:rPr>
                <a:t>dest port #</a:t>
              </a:r>
              <a:endParaRPr b="0" lang="en-US" sz="2000" spc="-1" strike="noStrike">
                <a:latin typeface="Arial"/>
              </a:endParaRPr>
            </a:p>
          </p:txBody>
        </p:sp>
      </p:grpSp>
      <p:sp>
        <p:nvSpPr>
          <p:cNvPr id="4621" name="Line 7"/>
          <p:cNvSpPr/>
          <p:nvPr/>
        </p:nvSpPr>
        <p:spPr>
          <a:xfrm>
            <a:off x="4349520" y="2050560"/>
            <a:ext cx="3946320" cy="4680"/>
          </a:xfrm>
          <a:prstGeom prst="line">
            <a:avLst/>
          </a:prstGeom>
          <a:ln w="19050">
            <a:solidFill>
              <a:srgbClr val="000000"/>
            </a:solidFill>
            <a:round/>
          </a:ln>
        </p:spPr>
        <p:style>
          <a:lnRef idx="0"/>
          <a:fillRef idx="0"/>
          <a:effectRef idx="0"/>
          <a:fontRef idx="minor"/>
        </p:style>
      </p:sp>
      <p:sp>
        <p:nvSpPr>
          <p:cNvPr id="4622" name="Line 8"/>
          <p:cNvSpPr/>
          <p:nvPr/>
        </p:nvSpPr>
        <p:spPr>
          <a:xfrm>
            <a:off x="4343040" y="2430000"/>
            <a:ext cx="3951360" cy="360"/>
          </a:xfrm>
          <a:prstGeom prst="line">
            <a:avLst/>
          </a:prstGeom>
          <a:ln w="19050">
            <a:solidFill>
              <a:srgbClr val="000000"/>
            </a:solidFill>
            <a:round/>
          </a:ln>
        </p:spPr>
        <p:style>
          <a:lnRef idx="0"/>
          <a:fillRef idx="0"/>
          <a:effectRef idx="0"/>
          <a:fontRef idx="minor"/>
        </p:style>
      </p:sp>
      <p:grpSp>
        <p:nvGrpSpPr>
          <p:cNvPr id="4623" name="Group 9"/>
          <p:cNvGrpSpPr/>
          <p:nvPr/>
        </p:nvGrpSpPr>
        <p:grpSpPr>
          <a:xfrm>
            <a:off x="4321800" y="1145880"/>
            <a:ext cx="3935520" cy="363960"/>
            <a:chOff x="4321800" y="1145880"/>
            <a:chExt cx="3935520" cy="363960"/>
          </a:xfrm>
        </p:grpSpPr>
        <p:sp>
          <p:nvSpPr>
            <p:cNvPr id="4624" name="CustomShape 10"/>
            <p:cNvSpPr/>
            <p:nvPr/>
          </p:nvSpPr>
          <p:spPr>
            <a:xfrm>
              <a:off x="5834160" y="1145880"/>
              <a:ext cx="85176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32 bits</a:t>
              </a:r>
              <a:endParaRPr b="0" lang="en-US" sz="1800" spc="-1" strike="noStrike">
                <a:latin typeface="Arial"/>
              </a:endParaRPr>
            </a:p>
          </p:txBody>
        </p:sp>
        <p:sp>
          <p:nvSpPr>
            <p:cNvPr id="4625" name="Line 11"/>
            <p:cNvSpPr/>
            <p:nvPr/>
          </p:nvSpPr>
          <p:spPr>
            <a:xfrm>
              <a:off x="6829920" y="1391400"/>
              <a:ext cx="1427400" cy="4680"/>
            </a:xfrm>
            <a:prstGeom prst="line">
              <a:avLst/>
            </a:prstGeom>
            <a:ln w="19050">
              <a:solidFill>
                <a:srgbClr val="000000"/>
              </a:solidFill>
              <a:round/>
              <a:tailEnd len="med" type="triangle" w="med"/>
            </a:ln>
          </p:spPr>
          <p:style>
            <a:lnRef idx="0"/>
            <a:fillRef idx="0"/>
            <a:effectRef idx="0"/>
            <a:fontRef idx="minor"/>
          </p:style>
        </p:sp>
        <p:sp>
          <p:nvSpPr>
            <p:cNvPr id="4626" name="Line 12"/>
            <p:cNvSpPr/>
            <p:nvPr/>
          </p:nvSpPr>
          <p:spPr>
            <a:xfrm flipH="1">
              <a:off x="4321800" y="1402200"/>
              <a:ext cx="1341360" cy="360"/>
            </a:xfrm>
            <a:prstGeom prst="line">
              <a:avLst/>
            </a:prstGeom>
            <a:ln w="19050">
              <a:solidFill>
                <a:srgbClr val="000000"/>
              </a:solidFill>
              <a:round/>
              <a:tailEnd len="med" type="triangle" w="med"/>
            </a:ln>
          </p:spPr>
          <p:style>
            <a:lnRef idx="0"/>
            <a:fillRef idx="0"/>
            <a:effectRef idx="0"/>
            <a:fontRef idx="minor"/>
          </p:style>
        </p:sp>
      </p:grpSp>
      <p:sp>
        <p:nvSpPr>
          <p:cNvPr id="4627" name="Line 13"/>
          <p:cNvSpPr/>
          <p:nvPr/>
        </p:nvSpPr>
        <p:spPr>
          <a:xfrm>
            <a:off x="4352400" y="2810880"/>
            <a:ext cx="3951360" cy="360"/>
          </a:xfrm>
          <a:prstGeom prst="line">
            <a:avLst/>
          </a:prstGeom>
          <a:ln w="19050">
            <a:solidFill>
              <a:srgbClr val="000000"/>
            </a:solidFill>
            <a:round/>
          </a:ln>
        </p:spPr>
        <p:style>
          <a:lnRef idx="0"/>
          <a:fillRef idx="0"/>
          <a:effectRef idx="0"/>
          <a:fontRef idx="minor"/>
        </p:style>
      </p:sp>
      <p:sp>
        <p:nvSpPr>
          <p:cNvPr id="4628" name="Line 14"/>
          <p:cNvSpPr/>
          <p:nvPr/>
        </p:nvSpPr>
        <p:spPr>
          <a:xfrm>
            <a:off x="4347720" y="3206160"/>
            <a:ext cx="3951360" cy="360"/>
          </a:xfrm>
          <a:prstGeom prst="line">
            <a:avLst/>
          </a:prstGeom>
          <a:ln w="19050">
            <a:solidFill>
              <a:srgbClr val="000000"/>
            </a:solidFill>
            <a:round/>
          </a:ln>
        </p:spPr>
        <p:style>
          <a:lnRef idx="0"/>
          <a:fillRef idx="0"/>
          <a:effectRef idx="0"/>
          <a:fontRef idx="minor"/>
        </p:style>
      </p:sp>
      <p:sp>
        <p:nvSpPr>
          <p:cNvPr id="4629" name="Line 15"/>
          <p:cNvSpPr/>
          <p:nvPr/>
        </p:nvSpPr>
        <p:spPr>
          <a:xfrm>
            <a:off x="4343040" y="3596760"/>
            <a:ext cx="3951360" cy="360"/>
          </a:xfrm>
          <a:prstGeom prst="line">
            <a:avLst/>
          </a:prstGeom>
          <a:ln w="19050">
            <a:solidFill>
              <a:srgbClr val="000000"/>
            </a:solidFill>
            <a:round/>
          </a:ln>
        </p:spPr>
        <p:style>
          <a:lnRef idx="0"/>
          <a:fillRef idx="0"/>
          <a:effectRef idx="0"/>
          <a:fontRef idx="minor"/>
        </p:style>
      </p:sp>
      <p:sp>
        <p:nvSpPr>
          <p:cNvPr id="4630" name="Line 16"/>
          <p:cNvSpPr/>
          <p:nvPr/>
        </p:nvSpPr>
        <p:spPr>
          <a:xfrm>
            <a:off x="4343040" y="4158720"/>
            <a:ext cx="3951360" cy="360"/>
          </a:xfrm>
          <a:prstGeom prst="line">
            <a:avLst/>
          </a:prstGeom>
          <a:ln w="19050">
            <a:solidFill>
              <a:srgbClr val="000000"/>
            </a:solidFill>
            <a:round/>
          </a:ln>
        </p:spPr>
        <p:style>
          <a:lnRef idx="0"/>
          <a:fillRef idx="0"/>
          <a:effectRef idx="0"/>
          <a:fontRef idx="minor"/>
        </p:style>
      </p:sp>
      <p:sp>
        <p:nvSpPr>
          <p:cNvPr id="4631" name="Line 17"/>
          <p:cNvSpPr/>
          <p:nvPr/>
        </p:nvSpPr>
        <p:spPr>
          <a:xfrm flipH="1" flipV="1">
            <a:off x="6303600" y="2814120"/>
            <a:ext cx="4680" cy="777600"/>
          </a:xfrm>
          <a:prstGeom prst="line">
            <a:avLst/>
          </a:prstGeom>
          <a:ln w="19050">
            <a:solidFill>
              <a:srgbClr val="000000"/>
            </a:solidFill>
            <a:round/>
          </a:ln>
        </p:spPr>
        <p:style>
          <a:lnRef idx="0"/>
          <a:fillRef idx="0"/>
          <a:effectRef idx="0"/>
          <a:fontRef idx="minor"/>
        </p:style>
      </p:sp>
      <p:sp>
        <p:nvSpPr>
          <p:cNvPr id="4632" name="Line 18"/>
          <p:cNvSpPr/>
          <p:nvPr/>
        </p:nvSpPr>
        <p:spPr>
          <a:xfrm flipV="1">
            <a:off x="5668560" y="2814120"/>
            <a:ext cx="360" cy="392040"/>
          </a:xfrm>
          <a:prstGeom prst="line">
            <a:avLst/>
          </a:prstGeom>
          <a:ln w="12700">
            <a:solidFill>
              <a:srgbClr val="000000"/>
            </a:solidFill>
            <a:round/>
          </a:ln>
        </p:spPr>
        <p:style>
          <a:lnRef idx="0"/>
          <a:fillRef idx="0"/>
          <a:effectRef idx="0"/>
          <a:fontRef idx="minor"/>
        </p:style>
      </p:sp>
      <p:sp>
        <p:nvSpPr>
          <p:cNvPr id="4633" name="Line 19"/>
          <p:cNvSpPr/>
          <p:nvPr/>
        </p:nvSpPr>
        <p:spPr>
          <a:xfrm flipV="1">
            <a:off x="5514480" y="2809080"/>
            <a:ext cx="360" cy="392400"/>
          </a:xfrm>
          <a:prstGeom prst="line">
            <a:avLst/>
          </a:prstGeom>
          <a:ln w="12700">
            <a:solidFill>
              <a:srgbClr val="000000"/>
            </a:solidFill>
            <a:round/>
          </a:ln>
        </p:spPr>
        <p:style>
          <a:lnRef idx="0"/>
          <a:fillRef idx="0"/>
          <a:effectRef idx="0"/>
          <a:fontRef idx="minor"/>
        </p:style>
      </p:sp>
      <p:sp>
        <p:nvSpPr>
          <p:cNvPr id="4634" name="Line 20"/>
          <p:cNvSpPr/>
          <p:nvPr/>
        </p:nvSpPr>
        <p:spPr>
          <a:xfrm flipV="1">
            <a:off x="5355720" y="2818800"/>
            <a:ext cx="360" cy="392040"/>
          </a:xfrm>
          <a:prstGeom prst="line">
            <a:avLst/>
          </a:prstGeom>
          <a:ln w="12700">
            <a:solidFill>
              <a:srgbClr val="000000"/>
            </a:solidFill>
            <a:round/>
          </a:ln>
        </p:spPr>
        <p:style>
          <a:lnRef idx="0"/>
          <a:fillRef idx="0"/>
          <a:effectRef idx="0"/>
          <a:fontRef idx="minor"/>
        </p:style>
      </p:sp>
      <p:sp>
        <p:nvSpPr>
          <p:cNvPr id="4635" name="CustomShape 21"/>
          <p:cNvSpPr/>
          <p:nvPr/>
        </p:nvSpPr>
        <p:spPr>
          <a:xfrm>
            <a:off x="4638600" y="2823120"/>
            <a:ext cx="477000" cy="39924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200" spc="-1" strike="noStrike">
                <a:solidFill>
                  <a:srgbClr val="000000"/>
                </a:solidFill>
                <a:latin typeface="Calibri"/>
                <a:ea typeface="ＭＳ Ｐゴシック"/>
              </a:rPr>
              <a:t>not</a:t>
            </a:r>
            <a:endParaRPr b="0" lang="en-US" sz="1200" spc="-1" strike="noStrike">
              <a:latin typeface="Arial"/>
            </a:endParaRPr>
          </a:p>
          <a:p>
            <a:pPr algn="ctr">
              <a:lnSpc>
                <a:spcPct val="85000"/>
              </a:lnSpc>
              <a:tabLst>
                <a:tab algn="l" pos="0"/>
              </a:tabLst>
            </a:pPr>
            <a:r>
              <a:rPr b="0" lang="en-US" sz="1200" spc="-1" strike="noStrike">
                <a:solidFill>
                  <a:srgbClr val="000000"/>
                </a:solidFill>
                <a:latin typeface="Calibri"/>
                <a:ea typeface="ＭＳ Ｐゴシック"/>
              </a:rPr>
              <a:t>used</a:t>
            </a:r>
            <a:endParaRPr b="0" lang="en-US" sz="1200" spc="-1" strike="noStrike">
              <a:latin typeface="Arial"/>
            </a:endParaRPr>
          </a:p>
        </p:txBody>
      </p:sp>
      <p:sp>
        <p:nvSpPr>
          <p:cNvPr id="4636" name="Line 22"/>
          <p:cNvSpPr/>
          <p:nvPr/>
        </p:nvSpPr>
        <p:spPr>
          <a:xfrm flipV="1">
            <a:off x="4713480" y="2809080"/>
            <a:ext cx="360" cy="392400"/>
          </a:xfrm>
          <a:prstGeom prst="line">
            <a:avLst/>
          </a:prstGeom>
          <a:ln w="12700">
            <a:solidFill>
              <a:srgbClr val="000000"/>
            </a:solidFill>
            <a:round/>
          </a:ln>
        </p:spPr>
        <p:style>
          <a:lnRef idx="0"/>
          <a:fillRef idx="0"/>
          <a:effectRef idx="0"/>
          <a:fontRef idx="minor"/>
        </p:style>
      </p:sp>
      <p:grpSp>
        <p:nvGrpSpPr>
          <p:cNvPr id="4637" name="Group 23"/>
          <p:cNvGrpSpPr/>
          <p:nvPr/>
        </p:nvGrpSpPr>
        <p:grpSpPr>
          <a:xfrm>
            <a:off x="6409080" y="2817360"/>
            <a:ext cx="5246280" cy="722880"/>
            <a:chOff x="6409080" y="2817360"/>
            <a:chExt cx="5246280" cy="722880"/>
          </a:xfrm>
        </p:grpSpPr>
        <p:sp>
          <p:nvSpPr>
            <p:cNvPr id="4638" name="CustomShape 24"/>
            <p:cNvSpPr/>
            <p:nvPr/>
          </p:nvSpPr>
          <p:spPr>
            <a:xfrm>
              <a:off x="6409080" y="2817360"/>
              <a:ext cx="173700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receive window</a:t>
              </a:r>
              <a:endParaRPr b="0" lang="en-US" sz="1800" spc="-1" strike="noStrike">
                <a:latin typeface="Arial"/>
              </a:endParaRPr>
            </a:p>
          </p:txBody>
        </p:sp>
        <p:sp>
          <p:nvSpPr>
            <p:cNvPr id="4639" name="CustomShape 25"/>
            <p:cNvSpPr/>
            <p:nvPr/>
          </p:nvSpPr>
          <p:spPr>
            <a:xfrm>
              <a:off x="8724960" y="2847240"/>
              <a:ext cx="2930400" cy="69300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2400" spc="-1" strike="noStrike">
                  <a:solidFill>
                    <a:srgbClr val="000000"/>
                  </a:solidFill>
                  <a:latin typeface="Calibri"/>
                  <a:ea typeface="ＭＳ Ｐゴシック"/>
                </a:rPr>
                <a:t>flow control: </a:t>
              </a:r>
              <a:r>
                <a:rPr b="0" lang="en-US" sz="2000" spc="-1" strike="noStrike">
                  <a:solidFill>
                    <a:srgbClr val="000000"/>
                  </a:solidFill>
                  <a:latin typeface="Calibri"/>
                  <a:ea typeface="ＭＳ Ｐゴシック"/>
                </a:rPr>
                <a:t># bytes receiver willing to accept</a:t>
              </a:r>
              <a:endParaRPr b="0" lang="en-US" sz="2000" spc="-1" strike="noStrike">
                <a:latin typeface="Arial"/>
              </a:endParaRPr>
            </a:p>
          </p:txBody>
        </p:sp>
        <p:sp>
          <p:nvSpPr>
            <p:cNvPr id="4640" name="Line 26"/>
            <p:cNvSpPr/>
            <p:nvPr/>
          </p:nvSpPr>
          <p:spPr>
            <a:xfrm flipH="1">
              <a:off x="8142840" y="3044520"/>
              <a:ext cx="581760" cy="360"/>
            </a:xfrm>
            <a:prstGeom prst="line">
              <a:avLst/>
            </a:prstGeom>
            <a:ln w="19050">
              <a:solidFill>
                <a:srgbClr val="c00000"/>
              </a:solidFill>
              <a:round/>
            </a:ln>
          </p:spPr>
          <p:style>
            <a:lnRef idx="0"/>
            <a:fillRef idx="0"/>
            <a:effectRef idx="0"/>
            <a:fontRef idx="minor"/>
          </p:style>
        </p:sp>
      </p:grpSp>
      <p:grpSp>
        <p:nvGrpSpPr>
          <p:cNvPr id="4641" name="Group 27"/>
          <p:cNvGrpSpPr/>
          <p:nvPr/>
        </p:nvGrpSpPr>
        <p:grpSpPr>
          <a:xfrm>
            <a:off x="4979880" y="1674360"/>
            <a:ext cx="7038000" cy="1022040"/>
            <a:chOff x="4979880" y="1674360"/>
            <a:chExt cx="7038000" cy="1022040"/>
          </a:xfrm>
        </p:grpSpPr>
        <p:sp>
          <p:nvSpPr>
            <p:cNvPr id="4642" name="CustomShape 28"/>
            <p:cNvSpPr/>
            <p:nvPr/>
          </p:nvSpPr>
          <p:spPr>
            <a:xfrm>
              <a:off x="4979880" y="2030040"/>
              <a:ext cx="2483640" cy="3945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2000" spc="-1" strike="noStrike">
                  <a:solidFill>
                    <a:srgbClr val="000000"/>
                  </a:solidFill>
                  <a:latin typeface="Arial"/>
                  <a:ea typeface="ＭＳ Ｐゴシック"/>
                </a:rPr>
                <a:t>sequence number</a:t>
              </a:r>
              <a:endParaRPr b="0" lang="en-US" sz="2000" spc="-1" strike="noStrike">
                <a:latin typeface="Arial"/>
              </a:endParaRPr>
            </a:p>
          </p:txBody>
        </p:sp>
        <p:sp>
          <p:nvSpPr>
            <p:cNvPr id="4643" name="CustomShape 29"/>
            <p:cNvSpPr/>
            <p:nvPr/>
          </p:nvSpPr>
          <p:spPr>
            <a:xfrm>
              <a:off x="8724960" y="1674360"/>
              <a:ext cx="3292920" cy="102204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2400" spc="-1" strike="noStrike">
                  <a:solidFill>
                    <a:srgbClr val="000000"/>
                  </a:solidFill>
                  <a:latin typeface="Calibri"/>
                  <a:ea typeface="ＭＳ Ｐゴシック"/>
                </a:rPr>
                <a:t>segment seq  #: </a:t>
              </a:r>
              <a:r>
                <a:rPr b="0" lang="en-US" sz="2000" spc="-1" strike="noStrike">
                  <a:solidFill>
                    <a:srgbClr val="000000"/>
                  </a:solidFill>
                  <a:latin typeface="Calibri"/>
                  <a:ea typeface="ＭＳ Ｐゴシック"/>
                </a:rPr>
                <a:t>counting bytes of data</a:t>
              </a:r>
              <a:r>
                <a:rPr b="0" lang="en-US" sz="2400" spc="-1" strike="noStrike">
                  <a:solidFill>
                    <a:srgbClr val="000000"/>
                  </a:solidFill>
                  <a:latin typeface="Calibri"/>
                  <a:ea typeface="ＭＳ Ｐゴシック"/>
                </a:rPr>
                <a:t> </a:t>
              </a:r>
              <a:r>
                <a:rPr b="0" lang="en-US" sz="2000" spc="-1" strike="noStrike">
                  <a:solidFill>
                    <a:srgbClr val="000000"/>
                  </a:solidFill>
                  <a:latin typeface="Calibri"/>
                  <a:ea typeface="ＭＳ Ｐゴシック"/>
                </a:rPr>
                <a:t>into bytestream</a:t>
              </a:r>
              <a:r>
                <a:rPr b="0" lang="en-US" sz="2400" spc="-1" strike="noStrike">
                  <a:solidFill>
                    <a:srgbClr val="000000"/>
                  </a:solidFill>
                  <a:latin typeface="Calibri"/>
                  <a:ea typeface="ＭＳ Ｐゴシック"/>
                </a:rPr>
                <a:t> </a:t>
              </a:r>
              <a:r>
                <a:rPr b="0" lang="en-US" sz="2000" spc="-1" strike="noStrike">
                  <a:solidFill>
                    <a:srgbClr val="000000"/>
                  </a:solidFill>
                  <a:latin typeface="Calibri"/>
                  <a:ea typeface="ＭＳ Ｐゴシック"/>
                </a:rPr>
                <a:t>(not segments!)</a:t>
              </a:r>
              <a:endParaRPr b="0" lang="en-US" sz="2000" spc="-1" strike="noStrike">
                <a:latin typeface="Arial"/>
              </a:endParaRPr>
            </a:p>
          </p:txBody>
        </p:sp>
        <p:sp>
          <p:nvSpPr>
            <p:cNvPr id="4644" name="Line 30"/>
            <p:cNvSpPr/>
            <p:nvPr/>
          </p:nvSpPr>
          <p:spPr>
            <a:xfrm flipH="1">
              <a:off x="7924680" y="2244240"/>
              <a:ext cx="799920" cy="360"/>
            </a:xfrm>
            <a:prstGeom prst="line">
              <a:avLst/>
            </a:prstGeom>
            <a:ln w="19050">
              <a:solidFill>
                <a:srgbClr val="c00000"/>
              </a:solidFill>
              <a:round/>
            </a:ln>
          </p:spPr>
          <p:style>
            <a:lnRef idx="0"/>
            <a:fillRef idx="0"/>
            <a:effectRef idx="0"/>
            <a:fontRef idx="minor"/>
          </p:style>
        </p:sp>
      </p:grpSp>
      <p:grpSp>
        <p:nvGrpSpPr>
          <p:cNvPr id="4645" name="Group 31"/>
          <p:cNvGrpSpPr/>
          <p:nvPr/>
        </p:nvGrpSpPr>
        <p:grpSpPr>
          <a:xfrm>
            <a:off x="5397840" y="4614480"/>
            <a:ext cx="5769360" cy="1100520"/>
            <a:chOff x="5397840" y="4614480"/>
            <a:chExt cx="5769360" cy="1100520"/>
          </a:xfrm>
        </p:grpSpPr>
        <p:sp>
          <p:nvSpPr>
            <p:cNvPr id="4646" name="CustomShape 32"/>
            <p:cNvSpPr/>
            <p:nvPr/>
          </p:nvSpPr>
          <p:spPr>
            <a:xfrm>
              <a:off x="5397840" y="4614480"/>
              <a:ext cx="2007000" cy="10044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Arial"/>
                  <a:ea typeface="ＭＳ Ｐゴシック"/>
                </a:rPr>
                <a:t>application</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Arial"/>
                  <a:ea typeface="ＭＳ Ｐゴシック"/>
                </a:rPr>
                <a:t>data </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Arial"/>
                  <a:ea typeface="ＭＳ Ｐゴシック"/>
                </a:rPr>
                <a:t>(variable length)</a:t>
              </a:r>
              <a:endParaRPr b="0" lang="en-US" sz="2000" spc="-1" strike="noStrike">
                <a:latin typeface="Arial"/>
              </a:endParaRPr>
            </a:p>
          </p:txBody>
        </p:sp>
        <p:sp>
          <p:nvSpPr>
            <p:cNvPr id="4647" name="CustomShape 33"/>
            <p:cNvSpPr/>
            <p:nvPr/>
          </p:nvSpPr>
          <p:spPr>
            <a:xfrm>
              <a:off x="8980200" y="4638240"/>
              <a:ext cx="2187000" cy="107676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2400" spc="-1" strike="noStrike">
                  <a:solidFill>
                    <a:srgbClr val="000000"/>
                  </a:solidFill>
                  <a:latin typeface="Calibri"/>
                  <a:ea typeface="DejaVu Sans"/>
                </a:rPr>
                <a:t>data sent by application into TCP socket</a:t>
              </a:r>
              <a:endParaRPr b="0" lang="en-US" sz="2400" spc="-1" strike="noStrike">
                <a:latin typeface="Arial"/>
              </a:endParaRPr>
            </a:p>
          </p:txBody>
        </p:sp>
        <p:sp>
          <p:nvSpPr>
            <p:cNvPr id="4648" name="Line 34"/>
            <p:cNvSpPr/>
            <p:nvPr/>
          </p:nvSpPr>
          <p:spPr>
            <a:xfrm>
              <a:off x="6727680" y="5150160"/>
              <a:ext cx="2149560" cy="360"/>
            </a:xfrm>
            <a:prstGeom prst="line">
              <a:avLst/>
            </a:prstGeom>
            <a:ln w="25400">
              <a:solidFill>
                <a:srgbClr val="c00000"/>
              </a:solidFill>
            </a:ln>
          </p:spPr>
          <p:style>
            <a:lnRef idx="1">
              <a:schemeClr val="accent1"/>
            </a:lnRef>
            <a:fillRef idx="0">
              <a:schemeClr val="accent1"/>
            </a:fillRef>
            <a:effectRef idx="0">
              <a:schemeClr val="accent1"/>
            </a:effectRef>
            <a:fontRef idx="minor"/>
          </p:style>
        </p:sp>
      </p:grpSp>
      <p:grpSp>
        <p:nvGrpSpPr>
          <p:cNvPr id="4649" name="Group 35"/>
          <p:cNvGrpSpPr/>
          <p:nvPr/>
        </p:nvGrpSpPr>
        <p:grpSpPr>
          <a:xfrm>
            <a:off x="230400" y="1952640"/>
            <a:ext cx="7769160" cy="1235880"/>
            <a:chOff x="230400" y="1952640"/>
            <a:chExt cx="7769160" cy="1235880"/>
          </a:xfrm>
        </p:grpSpPr>
        <p:sp>
          <p:nvSpPr>
            <p:cNvPr id="4650" name="CustomShape 36"/>
            <p:cNvSpPr/>
            <p:nvPr/>
          </p:nvSpPr>
          <p:spPr>
            <a:xfrm>
              <a:off x="5449320" y="2855520"/>
              <a:ext cx="29700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Calibri"/>
                  <a:ea typeface="ＭＳ Ｐゴシック"/>
                </a:rPr>
                <a:t>A</a:t>
              </a:r>
              <a:endParaRPr b="0" lang="en-US" sz="1600" spc="-1" strike="noStrike">
                <a:latin typeface="Arial"/>
              </a:endParaRPr>
            </a:p>
          </p:txBody>
        </p:sp>
        <p:grpSp>
          <p:nvGrpSpPr>
            <p:cNvPr id="4651" name="Group 37"/>
            <p:cNvGrpSpPr/>
            <p:nvPr/>
          </p:nvGrpSpPr>
          <p:grpSpPr>
            <a:xfrm>
              <a:off x="230400" y="1952640"/>
              <a:ext cx="7769160" cy="969480"/>
              <a:chOff x="230400" y="1952640"/>
              <a:chExt cx="7769160" cy="969480"/>
            </a:xfrm>
          </p:grpSpPr>
          <p:sp>
            <p:nvSpPr>
              <p:cNvPr id="4652" name="CustomShape 38"/>
              <p:cNvSpPr/>
              <p:nvPr/>
            </p:nvSpPr>
            <p:spPr>
              <a:xfrm>
                <a:off x="4592160" y="2417400"/>
                <a:ext cx="3407400" cy="3945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2000" spc="-1" strike="noStrike">
                    <a:solidFill>
                      <a:srgbClr val="000000"/>
                    </a:solidFill>
                    <a:latin typeface="Arial"/>
                    <a:ea typeface="ＭＳ Ｐゴシック"/>
                  </a:rPr>
                  <a:t>acknowledgement number</a:t>
                </a:r>
                <a:endParaRPr b="0" lang="en-US" sz="2000" spc="-1" strike="noStrike">
                  <a:latin typeface="Arial"/>
                </a:endParaRPr>
              </a:p>
            </p:txBody>
          </p:sp>
          <p:sp>
            <p:nvSpPr>
              <p:cNvPr id="4653" name="CustomShape 39"/>
              <p:cNvSpPr/>
              <p:nvPr/>
            </p:nvSpPr>
            <p:spPr>
              <a:xfrm>
                <a:off x="230400" y="1952640"/>
                <a:ext cx="3284640" cy="693000"/>
              </a:xfrm>
              <a:prstGeom prst="rect">
                <a:avLst/>
              </a:prstGeom>
              <a:noFill/>
              <a:ln w="0">
                <a:noFill/>
              </a:ln>
            </p:spPr>
            <p:style>
              <a:lnRef idx="0"/>
              <a:fillRef idx="0"/>
              <a:effectRef idx="0"/>
              <a:fontRef idx="minor"/>
            </p:style>
            <p:txBody>
              <a:bodyPr lIns="90000" rIns="90000" tIns="45000" bIns="45000">
                <a:spAutoFit/>
              </a:bodyPr>
              <a:p>
                <a:pPr algn="r">
                  <a:lnSpc>
                    <a:spcPct val="90000"/>
                  </a:lnSpc>
                  <a:tabLst>
                    <a:tab algn="l" pos="0"/>
                  </a:tabLst>
                </a:pPr>
                <a:r>
                  <a:rPr b="0" lang="en-US" sz="2400" spc="-1" strike="noStrike">
                    <a:solidFill>
                      <a:srgbClr val="000000"/>
                    </a:solidFill>
                    <a:latin typeface="Calibri"/>
                    <a:ea typeface="ＭＳ Ｐゴシック"/>
                  </a:rPr>
                  <a:t>ACK: </a:t>
                </a:r>
                <a:r>
                  <a:rPr b="0" lang="en-US" sz="2000" spc="-1" strike="noStrike">
                    <a:solidFill>
                      <a:srgbClr val="000000"/>
                    </a:solidFill>
                    <a:latin typeface="Calibri"/>
                    <a:ea typeface="ＭＳ Ｐゴシック"/>
                  </a:rPr>
                  <a:t>seq # of next expected byte; A bit: this is an ACK</a:t>
                </a:r>
                <a:endParaRPr b="0" lang="en-US" sz="2000" spc="-1" strike="noStrike">
                  <a:latin typeface="Arial"/>
                </a:endParaRPr>
              </a:p>
            </p:txBody>
          </p:sp>
          <p:sp>
            <p:nvSpPr>
              <p:cNvPr id="4654" name="CustomShape 40"/>
              <p:cNvSpPr/>
              <p:nvPr/>
            </p:nvSpPr>
            <p:spPr>
              <a:xfrm>
                <a:off x="3517560" y="2405160"/>
                <a:ext cx="2073600" cy="516960"/>
              </a:xfrm>
              <a:custGeom>
                <a:avLst/>
                <a:gdLst/>
                <a:ahLst/>
                <a:rect l="l" t="t" r="r" b="b"/>
                <a:pathLst>
                  <a:path w="2076276" h="519606">
                    <a:moveTo>
                      <a:pt x="0" y="0"/>
                    </a:moveTo>
                    <a:cubicBezTo>
                      <a:pt x="694209" y="186960"/>
                      <a:pt x="1382067" y="332646"/>
                      <a:pt x="2076276" y="519606"/>
                    </a:cubicBezTo>
                  </a:path>
                </a:pathLst>
              </a:custGeom>
              <a:noFill/>
              <a:ln w="19050">
                <a:solidFill>
                  <a:srgbClr val="c00000"/>
                </a:solidFill>
                <a:round/>
              </a:ln>
            </p:spPr>
            <p:style>
              <a:lnRef idx="0"/>
              <a:fillRef idx="0"/>
              <a:effectRef idx="0"/>
              <a:fontRef idx="minor"/>
            </p:style>
          </p:sp>
          <p:sp>
            <p:nvSpPr>
              <p:cNvPr id="4655" name="Line 41"/>
              <p:cNvSpPr/>
              <p:nvPr/>
            </p:nvSpPr>
            <p:spPr>
              <a:xfrm>
                <a:off x="3517200" y="2391840"/>
                <a:ext cx="1263600" cy="216000"/>
              </a:xfrm>
              <a:prstGeom prst="line">
                <a:avLst/>
              </a:prstGeom>
              <a:ln w="19050">
                <a:solidFill>
                  <a:srgbClr val="c00000"/>
                </a:solidFill>
                <a:round/>
              </a:ln>
            </p:spPr>
            <p:style>
              <a:lnRef idx="0"/>
              <a:fillRef idx="0"/>
              <a:effectRef idx="0"/>
              <a:fontRef idx="minor"/>
            </p:style>
          </p:sp>
        </p:grpSp>
      </p:grpSp>
      <p:grpSp>
        <p:nvGrpSpPr>
          <p:cNvPr id="4656" name="Group 42"/>
          <p:cNvGrpSpPr/>
          <p:nvPr/>
        </p:nvGrpSpPr>
        <p:grpSpPr>
          <a:xfrm>
            <a:off x="914400" y="3659760"/>
            <a:ext cx="6807600" cy="1085040"/>
            <a:chOff x="914400" y="3659760"/>
            <a:chExt cx="6807600" cy="1085040"/>
          </a:xfrm>
        </p:grpSpPr>
        <p:sp>
          <p:nvSpPr>
            <p:cNvPr id="4657" name="CustomShape 43"/>
            <p:cNvSpPr/>
            <p:nvPr/>
          </p:nvSpPr>
          <p:spPr>
            <a:xfrm>
              <a:off x="4343400" y="3659760"/>
              <a:ext cx="3378600" cy="3945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2000" spc="-1" strike="noStrike">
                  <a:solidFill>
                    <a:srgbClr val="000000"/>
                  </a:solidFill>
                  <a:latin typeface="Arial"/>
                  <a:ea typeface="ＭＳ Ｐゴシック"/>
                </a:rPr>
                <a:t>options (variable length)</a:t>
              </a:r>
              <a:endParaRPr b="0" lang="en-US" sz="2000" spc="-1" strike="noStrike">
                <a:latin typeface="Arial"/>
              </a:endParaRPr>
            </a:p>
          </p:txBody>
        </p:sp>
        <p:sp>
          <p:nvSpPr>
            <p:cNvPr id="4658" name="CustomShape 44"/>
            <p:cNvSpPr/>
            <p:nvPr/>
          </p:nvSpPr>
          <p:spPr>
            <a:xfrm>
              <a:off x="914400" y="4326120"/>
              <a:ext cx="1970280" cy="418680"/>
            </a:xfrm>
            <a:prstGeom prst="rect">
              <a:avLst/>
            </a:prstGeom>
            <a:noFill/>
            <a:ln w="0">
              <a:noFill/>
            </a:ln>
          </p:spPr>
          <p:style>
            <a:lnRef idx="0"/>
            <a:fillRef idx="0"/>
            <a:effectRef idx="0"/>
            <a:fontRef idx="minor"/>
          </p:style>
          <p:txBody>
            <a:bodyPr lIns="90000" rIns="90000" tIns="45000" bIns="45000">
              <a:spAutoFit/>
            </a:bodyPr>
            <a:p>
              <a:pPr algn="r">
                <a:lnSpc>
                  <a:spcPct val="90000"/>
                </a:lnSpc>
                <a:tabLst>
                  <a:tab algn="l" pos="0"/>
                </a:tabLst>
              </a:pPr>
              <a:r>
                <a:rPr b="0" lang="en-US" sz="2000" spc="-1" strike="noStrike">
                  <a:solidFill>
                    <a:srgbClr val="000000"/>
                  </a:solidFill>
                  <a:latin typeface="Calibri"/>
                  <a:ea typeface="ＭＳ Ｐゴシック"/>
                </a:rPr>
                <a:t>TCP</a:t>
              </a:r>
              <a:r>
                <a:rPr b="0" lang="en-US" sz="2400" spc="-1" strike="noStrike">
                  <a:solidFill>
                    <a:srgbClr val="000000"/>
                  </a:solidFill>
                  <a:latin typeface="Calibri"/>
                  <a:ea typeface="ＭＳ Ｐゴシック"/>
                </a:rPr>
                <a:t> options</a:t>
              </a:r>
              <a:endParaRPr b="0" lang="en-US" sz="2400" spc="-1" strike="noStrike">
                <a:latin typeface="Arial"/>
              </a:endParaRPr>
            </a:p>
          </p:txBody>
        </p:sp>
        <p:sp>
          <p:nvSpPr>
            <p:cNvPr id="4659" name="Line 45"/>
            <p:cNvSpPr/>
            <p:nvPr/>
          </p:nvSpPr>
          <p:spPr>
            <a:xfrm flipV="1">
              <a:off x="2886840" y="3859560"/>
              <a:ext cx="1455480" cy="67860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4660" name="Group 46"/>
          <p:cNvGrpSpPr/>
          <p:nvPr/>
        </p:nvGrpSpPr>
        <p:grpSpPr>
          <a:xfrm>
            <a:off x="318240" y="2819160"/>
            <a:ext cx="4452840" cy="418680"/>
            <a:chOff x="318240" y="2819160"/>
            <a:chExt cx="4452840" cy="418680"/>
          </a:xfrm>
        </p:grpSpPr>
        <p:sp>
          <p:nvSpPr>
            <p:cNvPr id="4661" name="CustomShape 47"/>
            <p:cNvSpPr/>
            <p:nvPr/>
          </p:nvSpPr>
          <p:spPr>
            <a:xfrm>
              <a:off x="4280400" y="2827080"/>
              <a:ext cx="490680" cy="39924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200" spc="-1" strike="noStrike">
                  <a:solidFill>
                    <a:srgbClr val="000000"/>
                  </a:solidFill>
                  <a:latin typeface="Calibri"/>
                  <a:ea typeface="ＭＳ Ｐゴシック"/>
                </a:rPr>
                <a:t>head</a:t>
              </a:r>
              <a:endParaRPr b="0" lang="en-US" sz="1200" spc="-1" strike="noStrike">
                <a:latin typeface="Arial"/>
              </a:endParaRPr>
            </a:p>
            <a:p>
              <a:pPr algn="ctr">
                <a:lnSpc>
                  <a:spcPct val="85000"/>
                </a:lnSpc>
                <a:tabLst>
                  <a:tab algn="l" pos="0"/>
                </a:tabLst>
              </a:pPr>
              <a:r>
                <a:rPr b="0" lang="en-US" sz="1200" spc="-1" strike="noStrike">
                  <a:solidFill>
                    <a:srgbClr val="000000"/>
                  </a:solidFill>
                  <a:latin typeface="Calibri"/>
                  <a:ea typeface="ＭＳ Ｐゴシック"/>
                </a:rPr>
                <a:t>len</a:t>
              </a:r>
              <a:endParaRPr b="0" lang="en-US" sz="1200" spc="-1" strike="noStrike">
                <a:latin typeface="Arial"/>
              </a:endParaRPr>
            </a:p>
          </p:txBody>
        </p:sp>
        <p:sp>
          <p:nvSpPr>
            <p:cNvPr id="4662" name="CustomShape 48"/>
            <p:cNvSpPr/>
            <p:nvPr/>
          </p:nvSpPr>
          <p:spPr>
            <a:xfrm>
              <a:off x="318240" y="2819160"/>
              <a:ext cx="3284640" cy="418680"/>
            </a:xfrm>
            <a:prstGeom prst="rect">
              <a:avLst/>
            </a:prstGeom>
            <a:noFill/>
            <a:ln w="0">
              <a:noFill/>
            </a:ln>
          </p:spPr>
          <p:style>
            <a:lnRef idx="0"/>
            <a:fillRef idx="0"/>
            <a:effectRef idx="0"/>
            <a:fontRef idx="minor"/>
          </p:style>
          <p:txBody>
            <a:bodyPr lIns="90000" rIns="90000" tIns="45000" bIns="45000">
              <a:spAutoFit/>
            </a:bodyPr>
            <a:p>
              <a:pPr algn="r">
                <a:lnSpc>
                  <a:spcPct val="90000"/>
                </a:lnSpc>
                <a:tabLst>
                  <a:tab algn="l" pos="0"/>
                </a:tabLst>
              </a:pPr>
              <a:r>
                <a:rPr b="0" lang="en-US" sz="2400" spc="-1" strike="noStrike">
                  <a:solidFill>
                    <a:srgbClr val="000000"/>
                  </a:solidFill>
                  <a:latin typeface="Calibri"/>
                  <a:ea typeface="ＭＳ Ｐゴシック"/>
                </a:rPr>
                <a:t>length </a:t>
              </a:r>
              <a:r>
                <a:rPr b="0" lang="en-US" sz="2000" spc="-1" strike="noStrike">
                  <a:solidFill>
                    <a:srgbClr val="000000"/>
                  </a:solidFill>
                  <a:latin typeface="Calibri"/>
                  <a:ea typeface="ＭＳ Ｐゴシック"/>
                </a:rPr>
                <a:t>(of TCP header)</a:t>
              </a:r>
              <a:endParaRPr b="0" lang="en-US" sz="2000" spc="-1" strike="noStrike">
                <a:latin typeface="Arial"/>
              </a:endParaRPr>
            </a:p>
          </p:txBody>
        </p:sp>
        <p:sp>
          <p:nvSpPr>
            <p:cNvPr id="4663" name="Line 49"/>
            <p:cNvSpPr/>
            <p:nvPr/>
          </p:nvSpPr>
          <p:spPr>
            <a:xfrm>
              <a:off x="3544560" y="3031200"/>
              <a:ext cx="784080" cy="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4664" name="Group 50"/>
          <p:cNvGrpSpPr/>
          <p:nvPr/>
        </p:nvGrpSpPr>
        <p:grpSpPr>
          <a:xfrm>
            <a:off x="-24840" y="3174120"/>
            <a:ext cx="6027840" cy="418680"/>
            <a:chOff x="-24840" y="3174120"/>
            <a:chExt cx="6027840" cy="418680"/>
          </a:xfrm>
        </p:grpSpPr>
        <p:sp>
          <p:nvSpPr>
            <p:cNvPr id="4665" name="CustomShape 51"/>
            <p:cNvSpPr/>
            <p:nvPr/>
          </p:nvSpPr>
          <p:spPr>
            <a:xfrm>
              <a:off x="4796280" y="3203280"/>
              <a:ext cx="120672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checksum</a:t>
              </a:r>
              <a:endParaRPr b="0" lang="en-US" sz="1800" spc="-1" strike="noStrike">
                <a:latin typeface="Arial"/>
              </a:endParaRPr>
            </a:p>
          </p:txBody>
        </p:sp>
        <p:sp>
          <p:nvSpPr>
            <p:cNvPr id="4666" name="CustomShape 52"/>
            <p:cNvSpPr/>
            <p:nvPr/>
          </p:nvSpPr>
          <p:spPr>
            <a:xfrm>
              <a:off x="-24840" y="3174120"/>
              <a:ext cx="3592800" cy="418680"/>
            </a:xfrm>
            <a:prstGeom prst="rect">
              <a:avLst/>
            </a:prstGeom>
            <a:noFill/>
            <a:ln w="0">
              <a:noFill/>
            </a:ln>
          </p:spPr>
          <p:style>
            <a:lnRef idx="0"/>
            <a:fillRef idx="0"/>
            <a:effectRef idx="0"/>
            <a:fontRef idx="minor"/>
          </p:style>
          <p:txBody>
            <a:bodyPr lIns="90000" rIns="90000" tIns="45000" bIns="45000">
              <a:spAutoFit/>
            </a:bodyPr>
            <a:p>
              <a:pPr algn="r">
                <a:lnSpc>
                  <a:spcPct val="90000"/>
                </a:lnSpc>
                <a:tabLst>
                  <a:tab algn="l" pos="0"/>
                </a:tabLst>
              </a:pPr>
              <a:r>
                <a:rPr b="0" lang="en-US" sz="2000" spc="-1" strike="noStrike">
                  <a:solidFill>
                    <a:srgbClr val="000000"/>
                  </a:solidFill>
                  <a:latin typeface="Calibri"/>
                  <a:ea typeface="ＭＳ Ｐゴシック"/>
                </a:rPr>
                <a:t>Internet</a:t>
              </a:r>
              <a:r>
                <a:rPr b="0" lang="en-US" sz="2400" spc="-1" strike="noStrike">
                  <a:solidFill>
                    <a:srgbClr val="000000"/>
                  </a:solidFill>
                  <a:latin typeface="Calibri"/>
                  <a:ea typeface="ＭＳ Ｐゴシック"/>
                </a:rPr>
                <a:t> checksum</a:t>
              </a:r>
              <a:endParaRPr b="0" lang="en-US" sz="2400" spc="-1" strike="noStrike">
                <a:latin typeface="Arial"/>
              </a:endParaRPr>
            </a:p>
          </p:txBody>
        </p:sp>
        <p:sp>
          <p:nvSpPr>
            <p:cNvPr id="4667" name="Line 53"/>
            <p:cNvSpPr/>
            <p:nvPr/>
          </p:nvSpPr>
          <p:spPr>
            <a:xfrm>
              <a:off x="3570120" y="3385440"/>
              <a:ext cx="1223280" cy="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sp>
        <p:nvSpPr>
          <p:cNvPr id="4668" name="Line 54"/>
          <p:cNvSpPr/>
          <p:nvPr/>
        </p:nvSpPr>
        <p:spPr>
          <a:xfrm flipH="1" flipV="1">
            <a:off x="6289200" y="1679040"/>
            <a:ext cx="1800" cy="365400"/>
          </a:xfrm>
          <a:prstGeom prst="line">
            <a:avLst/>
          </a:prstGeom>
          <a:ln w="19050">
            <a:solidFill>
              <a:srgbClr val="000000"/>
            </a:solidFill>
            <a:round/>
          </a:ln>
        </p:spPr>
        <p:style>
          <a:lnRef idx="0"/>
          <a:fillRef idx="0"/>
          <a:effectRef idx="0"/>
          <a:fontRef idx="minor"/>
        </p:style>
      </p:sp>
      <p:sp>
        <p:nvSpPr>
          <p:cNvPr id="4669" name="Line 55"/>
          <p:cNvSpPr/>
          <p:nvPr/>
        </p:nvSpPr>
        <p:spPr>
          <a:xfrm flipV="1">
            <a:off x="6150600" y="2804400"/>
            <a:ext cx="360" cy="392040"/>
          </a:xfrm>
          <a:prstGeom prst="line">
            <a:avLst/>
          </a:prstGeom>
          <a:ln w="12700">
            <a:solidFill>
              <a:srgbClr val="000000"/>
            </a:solidFill>
            <a:round/>
          </a:ln>
        </p:spPr>
        <p:style>
          <a:lnRef idx="0"/>
          <a:fillRef idx="0"/>
          <a:effectRef idx="0"/>
          <a:fontRef idx="minor"/>
        </p:style>
      </p:sp>
      <p:sp>
        <p:nvSpPr>
          <p:cNvPr id="4670" name="Line 56"/>
          <p:cNvSpPr/>
          <p:nvPr/>
        </p:nvSpPr>
        <p:spPr>
          <a:xfrm flipV="1">
            <a:off x="5992920" y="2809080"/>
            <a:ext cx="360" cy="392400"/>
          </a:xfrm>
          <a:prstGeom prst="line">
            <a:avLst/>
          </a:prstGeom>
          <a:ln w="12700">
            <a:solidFill>
              <a:srgbClr val="000000"/>
            </a:solidFill>
            <a:round/>
          </a:ln>
        </p:spPr>
        <p:style>
          <a:lnRef idx="0"/>
          <a:fillRef idx="0"/>
          <a:effectRef idx="0"/>
          <a:fontRef idx="minor"/>
        </p:style>
      </p:sp>
      <p:sp>
        <p:nvSpPr>
          <p:cNvPr id="4671" name="Line 57"/>
          <p:cNvSpPr/>
          <p:nvPr/>
        </p:nvSpPr>
        <p:spPr>
          <a:xfrm flipV="1">
            <a:off x="5830200" y="2809080"/>
            <a:ext cx="360" cy="392400"/>
          </a:xfrm>
          <a:prstGeom prst="line">
            <a:avLst/>
          </a:prstGeom>
          <a:ln w="12700">
            <a:solidFill>
              <a:srgbClr val="000000"/>
            </a:solidFill>
            <a:round/>
          </a:ln>
        </p:spPr>
        <p:style>
          <a:lnRef idx="0"/>
          <a:fillRef idx="0"/>
          <a:effectRef idx="0"/>
          <a:fontRef idx="minor"/>
        </p:style>
      </p:sp>
      <p:grpSp>
        <p:nvGrpSpPr>
          <p:cNvPr id="4672" name="Group 58"/>
          <p:cNvGrpSpPr/>
          <p:nvPr/>
        </p:nvGrpSpPr>
        <p:grpSpPr>
          <a:xfrm>
            <a:off x="172440" y="2863800"/>
            <a:ext cx="6186240" cy="2652120"/>
            <a:chOff x="172440" y="2863800"/>
            <a:chExt cx="6186240" cy="2652120"/>
          </a:xfrm>
        </p:grpSpPr>
        <p:sp>
          <p:nvSpPr>
            <p:cNvPr id="4673" name="CustomShape 59"/>
            <p:cNvSpPr/>
            <p:nvPr/>
          </p:nvSpPr>
          <p:spPr>
            <a:xfrm>
              <a:off x="172440" y="4822920"/>
              <a:ext cx="3416760" cy="693000"/>
            </a:xfrm>
            <a:prstGeom prst="rect">
              <a:avLst/>
            </a:prstGeom>
            <a:noFill/>
            <a:ln w="0">
              <a:noFill/>
            </a:ln>
          </p:spPr>
          <p:style>
            <a:lnRef idx="0"/>
            <a:fillRef idx="0"/>
            <a:effectRef idx="0"/>
            <a:fontRef idx="minor"/>
          </p:style>
          <p:txBody>
            <a:bodyPr lIns="90000" rIns="90000" tIns="45000" bIns="45000">
              <a:spAutoFit/>
            </a:bodyPr>
            <a:p>
              <a:pPr algn="r">
                <a:lnSpc>
                  <a:spcPct val="90000"/>
                </a:lnSpc>
                <a:tabLst>
                  <a:tab algn="l" pos="0"/>
                </a:tabLst>
              </a:pPr>
              <a:r>
                <a:rPr b="0" lang="en-US" sz="2400" spc="-1" strike="noStrike">
                  <a:solidFill>
                    <a:srgbClr val="000000"/>
                  </a:solidFill>
                  <a:latin typeface="Calibri"/>
                  <a:ea typeface="ＭＳ Ｐゴシック"/>
                </a:rPr>
                <a:t>RST, SYN, FIN: </a:t>
              </a:r>
              <a:r>
                <a:rPr b="0" lang="en-US" sz="2000" spc="-1" strike="noStrike">
                  <a:solidFill>
                    <a:srgbClr val="000000"/>
                  </a:solidFill>
                  <a:latin typeface="Calibri"/>
                  <a:ea typeface="ＭＳ Ｐゴシック"/>
                </a:rPr>
                <a:t>connection management</a:t>
              </a:r>
              <a:endParaRPr b="0" lang="en-US" sz="2000" spc="-1" strike="noStrike">
                <a:latin typeface="Arial"/>
              </a:endParaRPr>
            </a:p>
          </p:txBody>
        </p:sp>
        <p:sp>
          <p:nvSpPr>
            <p:cNvPr id="4674" name="CustomShape 60"/>
            <p:cNvSpPr/>
            <p:nvPr/>
          </p:nvSpPr>
          <p:spPr>
            <a:xfrm>
              <a:off x="3558240" y="3152160"/>
              <a:ext cx="2676240" cy="2024280"/>
            </a:xfrm>
            <a:custGeom>
              <a:avLst/>
              <a:gdLst/>
              <a:ahLst/>
              <a:rect l="l" t="t" r="r" b="b"/>
              <a:pathLst>
                <a:path w="11573" h="28757">
                  <a:moveTo>
                    <a:pt x="0" y="28757"/>
                  </a:moveTo>
                  <a:lnTo>
                    <a:pt x="10147" y="0"/>
                  </a:lnTo>
                  <a:lnTo>
                    <a:pt x="11573" y="0"/>
                  </a:lnTo>
                </a:path>
              </a:pathLst>
            </a:custGeom>
            <a:noFill/>
            <a:ln w="19050">
              <a:solidFill>
                <a:srgbClr val="c00000"/>
              </a:solidFill>
              <a:round/>
            </a:ln>
          </p:spPr>
          <p:style>
            <a:lnRef idx="0"/>
            <a:fillRef idx="0"/>
            <a:effectRef idx="0"/>
            <a:fontRef idx="minor"/>
          </p:style>
        </p:sp>
        <p:grpSp>
          <p:nvGrpSpPr>
            <p:cNvPr id="4675" name="Group 61"/>
            <p:cNvGrpSpPr/>
            <p:nvPr/>
          </p:nvGrpSpPr>
          <p:grpSpPr>
            <a:xfrm>
              <a:off x="5778000" y="2863800"/>
              <a:ext cx="580680" cy="333720"/>
              <a:chOff x="5778000" y="2863800"/>
              <a:chExt cx="580680" cy="333720"/>
            </a:xfrm>
          </p:grpSpPr>
          <p:sp>
            <p:nvSpPr>
              <p:cNvPr id="4676" name="CustomShape 62"/>
              <p:cNvSpPr/>
              <p:nvPr/>
            </p:nvSpPr>
            <p:spPr>
              <a:xfrm>
                <a:off x="6086160" y="2864520"/>
                <a:ext cx="27252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Calibri"/>
                    <a:ea typeface="ＭＳ Ｐゴシック"/>
                  </a:rPr>
                  <a:t>F</a:t>
                </a:r>
                <a:endParaRPr b="0" lang="en-US" sz="1600" spc="-1" strike="noStrike">
                  <a:latin typeface="Arial"/>
                </a:endParaRPr>
              </a:p>
            </p:txBody>
          </p:sp>
          <p:sp>
            <p:nvSpPr>
              <p:cNvPr id="4677" name="CustomShape 63"/>
              <p:cNvSpPr/>
              <p:nvPr/>
            </p:nvSpPr>
            <p:spPr>
              <a:xfrm>
                <a:off x="5941800" y="2863800"/>
                <a:ext cx="27252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Calibri"/>
                    <a:ea typeface="ＭＳ Ｐゴシック"/>
                  </a:rPr>
                  <a:t>S</a:t>
                </a:r>
                <a:endParaRPr b="0" lang="en-US" sz="1600" spc="-1" strike="noStrike">
                  <a:latin typeface="Arial"/>
                </a:endParaRPr>
              </a:p>
            </p:txBody>
          </p:sp>
          <p:sp>
            <p:nvSpPr>
              <p:cNvPr id="4678" name="CustomShape 64"/>
              <p:cNvSpPr/>
              <p:nvPr/>
            </p:nvSpPr>
            <p:spPr>
              <a:xfrm>
                <a:off x="5778000" y="2863800"/>
                <a:ext cx="28944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Calibri"/>
                    <a:ea typeface="ＭＳ Ｐゴシック"/>
                  </a:rPr>
                  <a:t>R</a:t>
                </a:r>
                <a:endParaRPr b="0" lang="en-US" sz="1600" spc="-1" strike="noStrike">
                  <a:latin typeface="Arial"/>
                </a:endParaRPr>
              </a:p>
            </p:txBody>
          </p:sp>
        </p:grpSp>
      </p:grpSp>
      <p:grpSp>
        <p:nvGrpSpPr>
          <p:cNvPr id="4679" name="Group 65"/>
          <p:cNvGrpSpPr/>
          <p:nvPr/>
        </p:nvGrpSpPr>
        <p:grpSpPr>
          <a:xfrm>
            <a:off x="5279400" y="2859840"/>
            <a:ext cx="2968920" cy="716760"/>
            <a:chOff x="5279400" y="2859840"/>
            <a:chExt cx="2968920" cy="716760"/>
          </a:xfrm>
        </p:grpSpPr>
        <p:sp>
          <p:nvSpPr>
            <p:cNvPr id="4680" name="CustomShape 66"/>
            <p:cNvSpPr/>
            <p:nvPr/>
          </p:nvSpPr>
          <p:spPr>
            <a:xfrm>
              <a:off x="6433560" y="3212640"/>
              <a:ext cx="181476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bfbfbf"/>
                  </a:solidFill>
                  <a:latin typeface="Arial"/>
                  <a:ea typeface="ＭＳ Ｐゴシック"/>
                </a:rPr>
                <a:t>Urg data pointer</a:t>
              </a:r>
              <a:endParaRPr b="0" lang="en-US" sz="1800" spc="-1" strike="noStrike">
                <a:latin typeface="Arial"/>
              </a:endParaRPr>
            </a:p>
          </p:txBody>
        </p:sp>
        <p:grpSp>
          <p:nvGrpSpPr>
            <p:cNvPr id="4681" name="Group 67"/>
            <p:cNvGrpSpPr/>
            <p:nvPr/>
          </p:nvGrpSpPr>
          <p:grpSpPr>
            <a:xfrm>
              <a:off x="5279400" y="2859840"/>
              <a:ext cx="621360" cy="340200"/>
              <a:chOff x="5279400" y="2859840"/>
              <a:chExt cx="621360" cy="340200"/>
            </a:xfrm>
          </p:grpSpPr>
          <p:sp>
            <p:nvSpPr>
              <p:cNvPr id="4682" name="CustomShape 68"/>
              <p:cNvSpPr/>
              <p:nvPr/>
            </p:nvSpPr>
            <p:spPr>
              <a:xfrm>
                <a:off x="5616000" y="2859840"/>
                <a:ext cx="2847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a6a6a6"/>
                    </a:solidFill>
                    <a:latin typeface="Calibri"/>
                    <a:ea typeface="ＭＳ Ｐゴシック"/>
                  </a:rPr>
                  <a:t>P</a:t>
                </a:r>
                <a:endParaRPr b="0" lang="en-US" sz="1600" spc="-1" strike="noStrike">
                  <a:latin typeface="Arial"/>
                </a:endParaRPr>
              </a:p>
            </p:txBody>
          </p:sp>
          <p:sp>
            <p:nvSpPr>
              <p:cNvPr id="4683" name="CustomShape 69"/>
              <p:cNvSpPr/>
              <p:nvPr/>
            </p:nvSpPr>
            <p:spPr>
              <a:xfrm>
                <a:off x="5279400" y="2867040"/>
                <a:ext cx="30924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a6a6a6"/>
                    </a:solidFill>
                    <a:latin typeface="Calibri"/>
                    <a:ea typeface="ＭＳ Ｐゴシック"/>
                  </a:rPr>
                  <a:t>U</a:t>
                </a:r>
                <a:endParaRPr b="0" lang="en-US" sz="1600" spc="-1" strike="noStrike">
                  <a:latin typeface="Arial"/>
                </a:endParaRPr>
              </a:p>
            </p:txBody>
          </p:sp>
        </p:grpSp>
      </p:grpSp>
      <p:sp>
        <p:nvSpPr>
          <p:cNvPr id="4684" name="Line 70"/>
          <p:cNvSpPr/>
          <p:nvPr/>
        </p:nvSpPr>
        <p:spPr>
          <a:xfrm flipV="1">
            <a:off x="5038200" y="2820960"/>
            <a:ext cx="360" cy="392040"/>
          </a:xfrm>
          <a:prstGeom prst="line">
            <a:avLst/>
          </a:prstGeom>
          <a:ln w="12700">
            <a:solidFill>
              <a:srgbClr val="000000"/>
            </a:solidFill>
            <a:round/>
          </a:ln>
        </p:spPr>
        <p:style>
          <a:lnRef idx="0"/>
          <a:fillRef idx="0"/>
          <a:effectRef idx="0"/>
          <a:fontRef idx="minor"/>
        </p:style>
      </p:sp>
      <p:sp>
        <p:nvSpPr>
          <p:cNvPr id="4685" name="Line 71"/>
          <p:cNvSpPr/>
          <p:nvPr/>
        </p:nvSpPr>
        <p:spPr>
          <a:xfrm flipV="1">
            <a:off x="5198400" y="2811960"/>
            <a:ext cx="360" cy="392040"/>
          </a:xfrm>
          <a:prstGeom prst="line">
            <a:avLst/>
          </a:prstGeom>
          <a:ln w="12700">
            <a:solidFill>
              <a:srgbClr val="000000"/>
            </a:solidFill>
            <a:round/>
          </a:ln>
        </p:spPr>
        <p:style>
          <a:lnRef idx="0"/>
          <a:fillRef idx="0"/>
          <a:effectRef idx="0"/>
          <a:fontRef idx="minor"/>
        </p:style>
      </p:sp>
      <p:grpSp>
        <p:nvGrpSpPr>
          <p:cNvPr id="4686" name="Group 72"/>
          <p:cNvGrpSpPr/>
          <p:nvPr/>
        </p:nvGrpSpPr>
        <p:grpSpPr>
          <a:xfrm>
            <a:off x="182880" y="2863800"/>
            <a:ext cx="5225400" cy="1384200"/>
            <a:chOff x="182880" y="2863800"/>
            <a:chExt cx="5225400" cy="1384200"/>
          </a:xfrm>
        </p:grpSpPr>
        <p:grpSp>
          <p:nvGrpSpPr>
            <p:cNvPr id="4687" name="Group 73"/>
            <p:cNvGrpSpPr/>
            <p:nvPr/>
          </p:nvGrpSpPr>
          <p:grpSpPr>
            <a:xfrm>
              <a:off x="4966200" y="2863800"/>
              <a:ext cx="442080" cy="333000"/>
              <a:chOff x="4966200" y="2863800"/>
              <a:chExt cx="442080" cy="333000"/>
            </a:xfrm>
          </p:grpSpPr>
          <p:sp>
            <p:nvSpPr>
              <p:cNvPr id="4688" name="CustomShape 74"/>
              <p:cNvSpPr/>
              <p:nvPr/>
            </p:nvSpPr>
            <p:spPr>
              <a:xfrm>
                <a:off x="4966200" y="2863800"/>
                <a:ext cx="28800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Calibri"/>
                    <a:ea typeface="ＭＳ Ｐゴシック"/>
                  </a:rPr>
                  <a:t>C</a:t>
                </a:r>
                <a:endParaRPr b="0" lang="en-US" sz="1600" spc="-1" strike="noStrike">
                  <a:latin typeface="Arial"/>
                </a:endParaRPr>
              </a:p>
            </p:txBody>
          </p:sp>
          <p:sp>
            <p:nvSpPr>
              <p:cNvPr id="4689" name="CustomShape 75"/>
              <p:cNvSpPr/>
              <p:nvPr/>
            </p:nvSpPr>
            <p:spPr>
              <a:xfrm>
                <a:off x="5129640" y="2863800"/>
                <a:ext cx="27864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Calibri"/>
                    <a:ea typeface="ＭＳ Ｐゴシック"/>
                  </a:rPr>
                  <a:t>E</a:t>
                </a:r>
                <a:endParaRPr b="0" lang="en-US" sz="1600" spc="-1" strike="noStrike">
                  <a:latin typeface="Arial"/>
                </a:endParaRPr>
              </a:p>
            </p:txBody>
          </p:sp>
        </p:grpSp>
        <p:sp>
          <p:nvSpPr>
            <p:cNvPr id="4690" name="CustomShape 76"/>
            <p:cNvSpPr/>
            <p:nvPr/>
          </p:nvSpPr>
          <p:spPr>
            <a:xfrm>
              <a:off x="182880" y="3829320"/>
              <a:ext cx="3381840" cy="418680"/>
            </a:xfrm>
            <a:prstGeom prst="rect">
              <a:avLst/>
            </a:prstGeom>
            <a:noFill/>
            <a:ln w="0">
              <a:noFill/>
            </a:ln>
          </p:spPr>
          <p:style>
            <a:lnRef idx="0"/>
            <a:fillRef idx="0"/>
            <a:effectRef idx="0"/>
            <a:fontRef idx="minor"/>
          </p:style>
          <p:txBody>
            <a:bodyPr lIns="90000" rIns="90000" tIns="45000" bIns="45000">
              <a:spAutoFit/>
            </a:bodyPr>
            <a:p>
              <a:pPr algn="r">
                <a:lnSpc>
                  <a:spcPct val="90000"/>
                </a:lnSpc>
                <a:tabLst>
                  <a:tab algn="l" pos="0"/>
                </a:tabLst>
              </a:pPr>
              <a:r>
                <a:rPr b="0" lang="en-US" sz="2400" spc="-1" strike="noStrike">
                  <a:solidFill>
                    <a:srgbClr val="000000"/>
                  </a:solidFill>
                  <a:latin typeface="Calibri"/>
                  <a:ea typeface="ＭＳ Ｐゴシック"/>
                </a:rPr>
                <a:t>C, E: </a:t>
              </a:r>
              <a:r>
                <a:rPr b="0" lang="en-US" sz="2000" spc="-1" strike="noStrike">
                  <a:solidFill>
                    <a:srgbClr val="000000"/>
                  </a:solidFill>
                  <a:latin typeface="Calibri"/>
                  <a:ea typeface="ＭＳ Ｐゴシック"/>
                </a:rPr>
                <a:t>congestion notification</a:t>
              </a:r>
              <a:endParaRPr b="0" lang="en-US" sz="2000" spc="-1" strike="noStrike">
                <a:latin typeface="Arial"/>
              </a:endParaRPr>
            </a:p>
          </p:txBody>
        </p:sp>
        <p:sp>
          <p:nvSpPr>
            <p:cNvPr id="4691" name="CustomShape 77"/>
            <p:cNvSpPr/>
            <p:nvPr/>
          </p:nvSpPr>
          <p:spPr>
            <a:xfrm>
              <a:off x="3573360" y="3136680"/>
              <a:ext cx="1747080" cy="912240"/>
            </a:xfrm>
            <a:custGeom>
              <a:avLst/>
              <a:gdLst/>
              <a:ahLst/>
              <a:rect l="l" t="t" r="r" b="b"/>
              <a:pathLst>
                <a:path w="10062" h="10017">
                  <a:moveTo>
                    <a:pt x="0" y="10017"/>
                  </a:moveTo>
                  <a:lnTo>
                    <a:pt x="8853" y="17"/>
                  </a:lnTo>
                  <a:lnTo>
                    <a:pt x="10062" y="0"/>
                  </a:lnTo>
                </a:path>
              </a:pathLst>
            </a:custGeom>
            <a:noFill/>
            <a:ln w="19050">
              <a:solidFill>
                <a:srgbClr val="c00000"/>
              </a:solidFill>
              <a:round/>
            </a:ln>
          </p:spPr>
          <p:style>
            <a:lnRef idx="0"/>
            <a:fillRef idx="0"/>
            <a:effectRef idx="0"/>
            <a:fontRef idx="minor"/>
          </p:style>
        </p:sp>
      </p:grpSp>
      <p:sp>
        <p:nvSpPr>
          <p:cNvPr id="4692" name="CustomShape 78"/>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0E81C94C-5AD4-4412-98FD-35F9A78A6618}" type="slidenum">
              <a:rPr b="0" lang="en-US" sz="1100" spc="-1" strike="noStrike">
                <a:solidFill>
                  <a:srgbClr val="404040"/>
                </a:solidFill>
                <a:latin typeface="Calibri"/>
                <a:ea typeface="DejaVu Sans"/>
              </a:rPr>
              <a:t>79</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098" dur="indefinite" restart="never" nodeType="tmRoot">
          <p:childTnLst>
            <p:seq>
              <p:cTn id="2099" dur="indefinite" nodeType="mainSeq">
                <p:childTnLst>
                  <p:par>
                    <p:cTn id="2100" fill="hold">
                      <p:stCondLst>
                        <p:cond delay="indefinite"/>
                      </p:stCondLst>
                      <p:childTnLst>
                        <p:par>
                          <p:cTn id="2101" fill="hold">
                            <p:stCondLst>
                              <p:cond delay="0"/>
                            </p:stCondLst>
                            <p:childTnLst>
                              <p:par>
                                <p:cTn id="2102" nodeType="clickEffect" fill="hold" presetClass="entr" presetID="9">
                                  <p:stCondLst>
                                    <p:cond delay="0"/>
                                  </p:stCondLst>
                                  <p:childTnLst>
                                    <p:set>
                                      <p:cBhvr>
                                        <p:cTn id="2103" dur="1" fill="hold">
                                          <p:stCondLst>
                                            <p:cond delay="0"/>
                                          </p:stCondLst>
                                        </p:cTn>
                                        <p:tgtEl>
                                          <p:spTgt spid="4618"/>
                                        </p:tgtEl>
                                        <p:attrNameLst>
                                          <p:attrName>style.visibility</p:attrName>
                                        </p:attrNameLst>
                                      </p:cBhvr>
                                      <p:to>
                                        <p:strVal val="visible"/>
                                      </p:to>
                                    </p:set>
                                    <p:animEffect filter="dissolve" transition="in">
                                      <p:cBhvr additive="repl">
                                        <p:cTn id="2104" dur="500"/>
                                        <p:tgtEl>
                                          <p:spTgt spid="4618"/>
                                        </p:tgtEl>
                                      </p:cBhvr>
                                    </p:animEffect>
                                  </p:childTnLst>
                                </p:cTn>
                              </p:par>
                            </p:childTnLst>
                          </p:cTn>
                        </p:par>
                      </p:childTnLst>
                    </p:cTn>
                  </p:par>
                  <p:par>
                    <p:cTn id="2105" fill="hold">
                      <p:stCondLst>
                        <p:cond delay="indefinite"/>
                      </p:stCondLst>
                      <p:childTnLst>
                        <p:par>
                          <p:cTn id="2106" fill="hold">
                            <p:stCondLst>
                              <p:cond delay="0"/>
                            </p:stCondLst>
                            <p:childTnLst>
                              <p:par>
                                <p:cTn id="2107" nodeType="clickEffect" fill="hold" presetClass="entr" presetID="9">
                                  <p:stCondLst>
                                    <p:cond delay="0"/>
                                  </p:stCondLst>
                                  <p:childTnLst>
                                    <p:set>
                                      <p:cBhvr>
                                        <p:cTn id="2108" dur="1" fill="hold">
                                          <p:stCondLst>
                                            <p:cond delay="0"/>
                                          </p:stCondLst>
                                        </p:cTn>
                                        <p:tgtEl>
                                          <p:spTgt spid="4641"/>
                                        </p:tgtEl>
                                        <p:attrNameLst>
                                          <p:attrName>style.visibility</p:attrName>
                                        </p:attrNameLst>
                                      </p:cBhvr>
                                      <p:to>
                                        <p:strVal val="visible"/>
                                      </p:to>
                                    </p:set>
                                    <p:animEffect filter="dissolve" transition="in">
                                      <p:cBhvr additive="repl">
                                        <p:cTn id="2109" dur="500"/>
                                        <p:tgtEl>
                                          <p:spTgt spid="4641"/>
                                        </p:tgtEl>
                                      </p:cBhvr>
                                    </p:animEffect>
                                  </p:childTnLst>
                                </p:cTn>
                              </p:par>
                            </p:childTnLst>
                          </p:cTn>
                        </p:par>
                      </p:childTnLst>
                    </p:cTn>
                  </p:par>
                  <p:par>
                    <p:cTn id="2110" fill="hold">
                      <p:stCondLst>
                        <p:cond delay="indefinite"/>
                      </p:stCondLst>
                      <p:childTnLst>
                        <p:par>
                          <p:cTn id="2111" fill="hold">
                            <p:stCondLst>
                              <p:cond delay="0"/>
                            </p:stCondLst>
                            <p:childTnLst>
                              <p:par>
                                <p:cTn id="2112" nodeType="clickEffect" fill="hold" presetClass="entr" presetID="9">
                                  <p:stCondLst>
                                    <p:cond delay="0"/>
                                  </p:stCondLst>
                                  <p:childTnLst>
                                    <p:set>
                                      <p:cBhvr>
                                        <p:cTn id="2113" dur="1" fill="hold">
                                          <p:stCondLst>
                                            <p:cond delay="0"/>
                                          </p:stCondLst>
                                        </p:cTn>
                                        <p:tgtEl>
                                          <p:spTgt spid="4649"/>
                                        </p:tgtEl>
                                        <p:attrNameLst>
                                          <p:attrName>style.visibility</p:attrName>
                                        </p:attrNameLst>
                                      </p:cBhvr>
                                      <p:to>
                                        <p:strVal val="visible"/>
                                      </p:to>
                                    </p:set>
                                    <p:animEffect filter="dissolve" transition="in">
                                      <p:cBhvr additive="repl">
                                        <p:cTn id="2114" dur="500"/>
                                        <p:tgtEl>
                                          <p:spTgt spid="4649"/>
                                        </p:tgtEl>
                                      </p:cBhvr>
                                    </p:animEffect>
                                  </p:childTnLst>
                                </p:cTn>
                              </p:par>
                            </p:childTnLst>
                          </p:cTn>
                        </p:par>
                      </p:childTnLst>
                    </p:cTn>
                  </p:par>
                  <p:par>
                    <p:cTn id="2115" fill="hold">
                      <p:stCondLst>
                        <p:cond delay="indefinite"/>
                      </p:stCondLst>
                      <p:childTnLst>
                        <p:par>
                          <p:cTn id="2116" fill="hold">
                            <p:stCondLst>
                              <p:cond delay="0"/>
                            </p:stCondLst>
                            <p:childTnLst>
                              <p:par>
                                <p:cTn id="2117" nodeType="clickEffect" fill="hold" presetClass="entr" presetID="9">
                                  <p:stCondLst>
                                    <p:cond delay="0"/>
                                  </p:stCondLst>
                                  <p:childTnLst>
                                    <p:set>
                                      <p:cBhvr>
                                        <p:cTn id="2118" dur="1" fill="hold">
                                          <p:stCondLst>
                                            <p:cond delay="0"/>
                                          </p:stCondLst>
                                        </p:cTn>
                                        <p:tgtEl>
                                          <p:spTgt spid="4645"/>
                                        </p:tgtEl>
                                        <p:attrNameLst>
                                          <p:attrName>style.visibility</p:attrName>
                                        </p:attrNameLst>
                                      </p:cBhvr>
                                      <p:to>
                                        <p:strVal val="visible"/>
                                      </p:to>
                                    </p:set>
                                    <p:animEffect filter="dissolve" transition="in">
                                      <p:cBhvr additive="repl">
                                        <p:cTn id="2119" dur="500"/>
                                        <p:tgtEl>
                                          <p:spTgt spid="4645"/>
                                        </p:tgtEl>
                                      </p:cBhvr>
                                    </p:animEffect>
                                  </p:childTnLst>
                                </p:cTn>
                              </p:par>
                            </p:childTnLst>
                          </p:cTn>
                        </p:par>
                      </p:childTnLst>
                    </p:cTn>
                  </p:par>
                  <p:par>
                    <p:cTn id="2120" fill="hold">
                      <p:stCondLst>
                        <p:cond delay="indefinite"/>
                      </p:stCondLst>
                      <p:childTnLst>
                        <p:par>
                          <p:cTn id="2121" fill="hold">
                            <p:stCondLst>
                              <p:cond delay="0"/>
                            </p:stCondLst>
                            <p:childTnLst>
                              <p:par>
                                <p:cTn id="2122" nodeType="clickEffect" fill="hold" presetClass="entr" presetID="9">
                                  <p:stCondLst>
                                    <p:cond delay="0"/>
                                  </p:stCondLst>
                                  <p:childTnLst>
                                    <p:set>
                                      <p:cBhvr>
                                        <p:cTn id="2123" dur="1" fill="hold">
                                          <p:stCondLst>
                                            <p:cond delay="0"/>
                                          </p:stCondLst>
                                        </p:cTn>
                                        <p:tgtEl>
                                          <p:spTgt spid="4664"/>
                                        </p:tgtEl>
                                        <p:attrNameLst>
                                          <p:attrName>style.visibility</p:attrName>
                                        </p:attrNameLst>
                                      </p:cBhvr>
                                      <p:to>
                                        <p:strVal val="visible"/>
                                      </p:to>
                                    </p:set>
                                    <p:animEffect filter="dissolve" transition="in">
                                      <p:cBhvr additive="repl">
                                        <p:cTn id="2124" dur="500"/>
                                        <p:tgtEl>
                                          <p:spTgt spid="4664"/>
                                        </p:tgtEl>
                                      </p:cBhvr>
                                    </p:animEffect>
                                  </p:childTnLst>
                                </p:cTn>
                              </p:par>
                            </p:childTnLst>
                          </p:cTn>
                        </p:par>
                      </p:childTnLst>
                    </p:cTn>
                  </p:par>
                  <p:par>
                    <p:cTn id="2125" fill="hold">
                      <p:stCondLst>
                        <p:cond delay="indefinite"/>
                      </p:stCondLst>
                      <p:childTnLst>
                        <p:par>
                          <p:cTn id="2126" fill="hold">
                            <p:stCondLst>
                              <p:cond delay="0"/>
                            </p:stCondLst>
                            <p:childTnLst>
                              <p:par>
                                <p:cTn id="2127" nodeType="clickEffect" fill="hold" presetClass="entr" presetID="9">
                                  <p:stCondLst>
                                    <p:cond delay="0"/>
                                  </p:stCondLst>
                                  <p:childTnLst>
                                    <p:set>
                                      <p:cBhvr>
                                        <p:cTn id="2128" dur="1" fill="hold">
                                          <p:stCondLst>
                                            <p:cond delay="0"/>
                                          </p:stCondLst>
                                        </p:cTn>
                                        <p:tgtEl>
                                          <p:spTgt spid="4656"/>
                                        </p:tgtEl>
                                        <p:attrNameLst>
                                          <p:attrName>style.visibility</p:attrName>
                                        </p:attrNameLst>
                                      </p:cBhvr>
                                      <p:to>
                                        <p:strVal val="visible"/>
                                      </p:to>
                                    </p:set>
                                    <p:animEffect filter="dissolve" transition="in">
                                      <p:cBhvr additive="repl">
                                        <p:cTn id="2129" dur="500"/>
                                        <p:tgtEl>
                                          <p:spTgt spid="4656"/>
                                        </p:tgtEl>
                                      </p:cBhvr>
                                    </p:animEffect>
                                  </p:childTnLst>
                                </p:cTn>
                              </p:par>
                            </p:childTnLst>
                          </p:cTn>
                        </p:par>
                      </p:childTnLst>
                    </p:cTn>
                  </p:par>
                  <p:par>
                    <p:cTn id="2130" fill="hold">
                      <p:stCondLst>
                        <p:cond delay="indefinite"/>
                      </p:stCondLst>
                      <p:childTnLst>
                        <p:par>
                          <p:cTn id="2131" fill="hold">
                            <p:stCondLst>
                              <p:cond delay="0"/>
                            </p:stCondLst>
                            <p:childTnLst>
                              <p:par>
                                <p:cTn id="2132" nodeType="clickEffect" fill="hold" presetClass="entr" presetID="9">
                                  <p:stCondLst>
                                    <p:cond delay="0"/>
                                  </p:stCondLst>
                                  <p:childTnLst>
                                    <p:set>
                                      <p:cBhvr>
                                        <p:cTn id="2133" dur="1" fill="hold">
                                          <p:stCondLst>
                                            <p:cond delay="0"/>
                                          </p:stCondLst>
                                        </p:cTn>
                                        <p:tgtEl>
                                          <p:spTgt spid="4660"/>
                                        </p:tgtEl>
                                        <p:attrNameLst>
                                          <p:attrName>style.visibility</p:attrName>
                                        </p:attrNameLst>
                                      </p:cBhvr>
                                      <p:to>
                                        <p:strVal val="visible"/>
                                      </p:to>
                                    </p:set>
                                    <p:animEffect filter="dissolve" transition="in">
                                      <p:cBhvr additive="repl">
                                        <p:cTn id="2134" dur="500"/>
                                        <p:tgtEl>
                                          <p:spTgt spid="4660"/>
                                        </p:tgtEl>
                                      </p:cBhvr>
                                    </p:animEffect>
                                  </p:childTnLst>
                                </p:cTn>
                              </p:par>
                            </p:childTnLst>
                          </p:cTn>
                        </p:par>
                      </p:childTnLst>
                    </p:cTn>
                  </p:par>
                  <p:par>
                    <p:cTn id="2135" fill="hold">
                      <p:stCondLst>
                        <p:cond delay="indefinite"/>
                      </p:stCondLst>
                      <p:childTnLst>
                        <p:par>
                          <p:cTn id="2136" fill="hold">
                            <p:stCondLst>
                              <p:cond delay="0"/>
                            </p:stCondLst>
                            <p:childTnLst>
                              <p:par>
                                <p:cTn id="2137" nodeType="clickEffect" fill="hold" presetClass="entr" presetID="9">
                                  <p:stCondLst>
                                    <p:cond delay="0"/>
                                  </p:stCondLst>
                                  <p:childTnLst>
                                    <p:set>
                                      <p:cBhvr>
                                        <p:cTn id="2138" dur="1" fill="hold">
                                          <p:stCondLst>
                                            <p:cond delay="0"/>
                                          </p:stCondLst>
                                        </p:cTn>
                                        <p:tgtEl>
                                          <p:spTgt spid="4672"/>
                                        </p:tgtEl>
                                        <p:attrNameLst>
                                          <p:attrName>style.visibility</p:attrName>
                                        </p:attrNameLst>
                                      </p:cBhvr>
                                      <p:to>
                                        <p:strVal val="visible"/>
                                      </p:to>
                                    </p:set>
                                    <p:animEffect filter="dissolve" transition="in">
                                      <p:cBhvr additive="repl">
                                        <p:cTn id="2139" dur="500"/>
                                        <p:tgtEl>
                                          <p:spTgt spid="4672"/>
                                        </p:tgtEl>
                                      </p:cBhvr>
                                    </p:animEffect>
                                  </p:childTnLst>
                                </p:cTn>
                              </p:par>
                            </p:childTnLst>
                          </p:cTn>
                        </p:par>
                      </p:childTnLst>
                    </p:cTn>
                  </p:par>
                  <p:par>
                    <p:cTn id="2140" fill="hold">
                      <p:stCondLst>
                        <p:cond delay="indefinite"/>
                      </p:stCondLst>
                      <p:childTnLst>
                        <p:par>
                          <p:cTn id="2141" fill="hold">
                            <p:stCondLst>
                              <p:cond delay="0"/>
                            </p:stCondLst>
                            <p:childTnLst>
                              <p:par>
                                <p:cTn id="2142" nodeType="clickEffect" fill="hold" presetClass="entr" presetID="9">
                                  <p:stCondLst>
                                    <p:cond delay="0"/>
                                  </p:stCondLst>
                                  <p:childTnLst>
                                    <p:set>
                                      <p:cBhvr>
                                        <p:cTn id="2143" dur="1" fill="hold">
                                          <p:stCondLst>
                                            <p:cond delay="0"/>
                                          </p:stCondLst>
                                        </p:cTn>
                                        <p:tgtEl>
                                          <p:spTgt spid="4637"/>
                                        </p:tgtEl>
                                        <p:attrNameLst>
                                          <p:attrName>style.visibility</p:attrName>
                                        </p:attrNameLst>
                                      </p:cBhvr>
                                      <p:to>
                                        <p:strVal val="visible"/>
                                      </p:to>
                                    </p:set>
                                    <p:animEffect filter="dissolve" transition="in">
                                      <p:cBhvr additive="repl">
                                        <p:cTn id="2144" dur="500"/>
                                        <p:tgtEl>
                                          <p:spTgt spid="4637"/>
                                        </p:tgtEl>
                                      </p:cBhvr>
                                    </p:animEffect>
                                  </p:childTnLst>
                                </p:cTn>
                              </p:par>
                            </p:childTnLst>
                          </p:cTn>
                        </p:par>
                      </p:childTnLst>
                    </p:cTn>
                  </p:par>
                  <p:par>
                    <p:cTn id="2145" fill="hold">
                      <p:stCondLst>
                        <p:cond delay="indefinite"/>
                      </p:stCondLst>
                      <p:childTnLst>
                        <p:par>
                          <p:cTn id="2146" fill="hold">
                            <p:stCondLst>
                              <p:cond delay="0"/>
                            </p:stCondLst>
                            <p:childTnLst>
                              <p:par>
                                <p:cTn id="2147" nodeType="clickEffect" fill="hold" presetClass="entr" presetID="9">
                                  <p:stCondLst>
                                    <p:cond delay="0"/>
                                  </p:stCondLst>
                                  <p:childTnLst>
                                    <p:set>
                                      <p:cBhvr>
                                        <p:cTn id="2148" dur="1" fill="hold">
                                          <p:stCondLst>
                                            <p:cond delay="0"/>
                                          </p:stCondLst>
                                        </p:cTn>
                                        <p:tgtEl>
                                          <p:spTgt spid="4686"/>
                                        </p:tgtEl>
                                        <p:attrNameLst>
                                          <p:attrName>style.visibility</p:attrName>
                                        </p:attrNameLst>
                                      </p:cBhvr>
                                      <p:to>
                                        <p:strVal val="visible"/>
                                      </p:to>
                                    </p:set>
                                    <p:animEffect filter="dissolve" transition="in">
                                      <p:cBhvr additive="repl">
                                        <p:cTn id="2149" dur="500"/>
                                        <p:tgtEl>
                                          <p:spTgt spid="4686"/>
                                        </p:tgtEl>
                                      </p:cBhvr>
                                    </p:animEffect>
                                  </p:childTnLst>
                                </p:cTn>
                              </p:par>
                            </p:childTnLst>
                          </p:cTn>
                        </p:par>
                      </p:childTnLst>
                    </p:cTn>
                  </p:par>
                  <p:par>
                    <p:cTn id="2150" fill="hold">
                      <p:stCondLst>
                        <p:cond delay="indefinite"/>
                      </p:stCondLst>
                      <p:childTnLst>
                        <p:par>
                          <p:cTn id="2151" fill="hold">
                            <p:stCondLst>
                              <p:cond delay="0"/>
                            </p:stCondLst>
                            <p:childTnLst>
                              <p:par>
                                <p:cTn id="2152" nodeType="clickEffect" fill="hold" presetClass="entr" presetID="9">
                                  <p:stCondLst>
                                    <p:cond delay="0"/>
                                  </p:stCondLst>
                                  <p:childTnLst>
                                    <p:set>
                                      <p:cBhvr>
                                        <p:cTn id="2153" dur="1" fill="hold">
                                          <p:stCondLst>
                                            <p:cond delay="0"/>
                                          </p:stCondLst>
                                        </p:cTn>
                                        <p:tgtEl>
                                          <p:spTgt spid="4679"/>
                                        </p:tgtEl>
                                        <p:attrNameLst>
                                          <p:attrName>style.visibility</p:attrName>
                                        </p:attrNameLst>
                                      </p:cBhvr>
                                      <p:to>
                                        <p:strVal val="visible"/>
                                      </p:to>
                                    </p:set>
                                    <p:animEffect filter="dissolve" transition="in">
                                      <p:cBhvr additive="repl">
                                        <p:cTn id="2154" dur="500"/>
                                        <p:tgtEl>
                                          <p:spTgt spid="46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03" name="Group 1"/>
          <p:cNvGrpSpPr/>
          <p:nvPr/>
        </p:nvGrpSpPr>
        <p:grpSpPr>
          <a:xfrm>
            <a:off x="2578680" y="4965840"/>
            <a:ext cx="6866640" cy="1026360"/>
            <a:chOff x="2578680" y="4965840"/>
            <a:chExt cx="6866640" cy="1026360"/>
          </a:xfrm>
        </p:grpSpPr>
        <p:sp>
          <p:nvSpPr>
            <p:cNvPr id="704" name="Line 2"/>
            <p:cNvSpPr/>
            <p:nvPr/>
          </p:nvSpPr>
          <p:spPr>
            <a:xfrm>
              <a:off x="2578680" y="5061960"/>
              <a:ext cx="1582920" cy="3027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705" name="Group 3"/>
            <p:cNvGrpSpPr/>
            <p:nvPr/>
          </p:nvGrpSpPr>
          <p:grpSpPr>
            <a:xfrm>
              <a:off x="4062600" y="4965840"/>
              <a:ext cx="5382720" cy="1026360"/>
              <a:chOff x="4062600" y="4965840"/>
              <a:chExt cx="5382720" cy="1026360"/>
            </a:xfrm>
          </p:grpSpPr>
          <p:sp>
            <p:nvSpPr>
              <p:cNvPr id="706" name="Line 4"/>
              <p:cNvSpPr/>
              <p:nvPr/>
            </p:nvSpPr>
            <p:spPr>
              <a:xfrm flipH="1">
                <a:off x="7971840" y="4972680"/>
                <a:ext cx="1473480" cy="47448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707" name="CustomShape 5"/>
              <p:cNvSpPr/>
              <p:nvPr/>
            </p:nvSpPr>
            <p:spPr>
              <a:xfrm>
                <a:off x="4062600" y="4965840"/>
                <a:ext cx="4034520" cy="1026360"/>
              </a:xfrm>
              <a:custGeom>
                <a:avLst/>
                <a:gdLst/>
                <a:ahLst/>
                <a:rect l="l" t="t" r="r" b="b"/>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w="0">
                <a:noFill/>
              </a:ln>
            </p:spPr>
            <p:style>
              <a:lnRef idx="0"/>
              <a:fillRef idx="0"/>
              <a:effectRef idx="0"/>
              <a:fontRef idx="minor"/>
            </p:style>
            <p:txBody>
              <a:bodyPr lIns="90000" rIns="90000" tIns="45000" bIns="45000">
                <a:noAutofit/>
              </a:bodyPr>
              <a:p>
                <a:pPr>
                  <a:lnSpc>
                    <a:spcPct val="100000"/>
                  </a:lnSpc>
                  <a:tabLst>
                    <a:tab algn="l" pos="0"/>
                  </a:tabLst>
                </a:pPr>
                <a:r>
                  <a:rPr b="0" lang="en-US" sz="2800" spc="-1" strike="noStrike">
                    <a:solidFill>
                      <a:srgbClr val="000000"/>
                    </a:solidFill>
                    <a:latin typeface="Calibri"/>
                    <a:ea typeface="ＭＳ Ｐゴシック"/>
                  </a:rPr>
                  <a:t>             </a:t>
                </a:r>
                <a:endParaRPr b="0" lang="en-US" sz="2800" spc="-1" strike="noStrike">
                  <a:latin typeface="Arial"/>
                </a:endParaRPr>
              </a:p>
            </p:txBody>
          </p:sp>
        </p:grpSp>
      </p:grpSp>
      <p:sp>
        <p:nvSpPr>
          <p:cNvPr id="708" name="CustomShape 6"/>
          <p:cNvSpPr/>
          <p:nvPr/>
        </p:nvSpPr>
        <p:spPr>
          <a:xfrm>
            <a:off x="10294920" y="2167560"/>
            <a:ext cx="887760" cy="290988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sp>
        <p:nvSpPr>
          <p:cNvPr id="709" name="CustomShape 7"/>
          <p:cNvSpPr/>
          <p:nvPr/>
        </p:nvSpPr>
        <p:spPr>
          <a:xfrm>
            <a:off x="854280" y="2256480"/>
            <a:ext cx="844200" cy="2919600"/>
          </a:xfrm>
          <a:custGeom>
            <a:avLst/>
            <a:gdLst/>
            <a:ahLst/>
            <a:rect l="l" t="t"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a:gradFill>
          <a:ln w="9525">
            <a:solidFill>
              <a:srgbClr val="dddddd"/>
            </a:solidFill>
            <a:round/>
          </a:ln>
        </p:spPr>
        <p:style>
          <a:lnRef idx="0"/>
          <a:fillRef idx="0"/>
          <a:effectRef idx="0"/>
          <a:fontRef idx="minor"/>
        </p:style>
      </p:sp>
      <p:grpSp>
        <p:nvGrpSpPr>
          <p:cNvPr id="710" name="Group 8"/>
          <p:cNvGrpSpPr/>
          <p:nvPr/>
        </p:nvGrpSpPr>
        <p:grpSpPr>
          <a:xfrm>
            <a:off x="10955520" y="4246920"/>
            <a:ext cx="547560" cy="1067400"/>
            <a:chOff x="10955520" y="4246920"/>
            <a:chExt cx="547560" cy="1067400"/>
          </a:xfrm>
        </p:grpSpPr>
        <p:sp>
          <p:nvSpPr>
            <p:cNvPr id="711" name="CustomShape 9"/>
            <p:cNvSpPr/>
            <p:nvPr/>
          </p:nvSpPr>
          <p:spPr>
            <a:xfrm>
              <a:off x="11390760" y="4248720"/>
              <a:ext cx="106560" cy="10184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712" name="CustomShape 10"/>
            <p:cNvSpPr/>
            <p:nvPr/>
          </p:nvSpPr>
          <p:spPr>
            <a:xfrm>
              <a:off x="10980000" y="4246920"/>
              <a:ext cx="403920" cy="101736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713" name="CustomShape 11"/>
            <p:cNvSpPr/>
            <p:nvPr/>
          </p:nvSpPr>
          <p:spPr>
            <a:xfrm>
              <a:off x="11411280" y="4309560"/>
              <a:ext cx="62640" cy="9421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714" name="CustomShape 12"/>
            <p:cNvSpPr/>
            <p:nvPr/>
          </p:nvSpPr>
          <p:spPr>
            <a:xfrm>
              <a:off x="11397240" y="4787640"/>
              <a:ext cx="99000" cy="820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15" name="CustomShape 13"/>
            <p:cNvSpPr/>
            <p:nvPr/>
          </p:nvSpPr>
          <p:spPr>
            <a:xfrm>
              <a:off x="10982160" y="4364640"/>
              <a:ext cx="228600" cy="19440"/>
            </a:xfrm>
            <a:prstGeom prst="rect">
              <a:avLst/>
            </a:prstGeom>
            <a:solidFill>
              <a:srgbClr val="000000"/>
            </a:solidFill>
            <a:ln w="9525">
              <a:solidFill>
                <a:srgbClr val="000000"/>
              </a:solidFill>
              <a:miter/>
            </a:ln>
          </p:spPr>
          <p:style>
            <a:lnRef idx="0"/>
            <a:fillRef idx="0"/>
            <a:effectRef idx="0"/>
            <a:fontRef idx="minor"/>
          </p:style>
        </p:sp>
        <p:grpSp>
          <p:nvGrpSpPr>
            <p:cNvPr id="716" name="Group 14"/>
            <p:cNvGrpSpPr/>
            <p:nvPr/>
          </p:nvGrpSpPr>
          <p:grpSpPr>
            <a:xfrm>
              <a:off x="11191680" y="4353120"/>
              <a:ext cx="221400" cy="62640"/>
              <a:chOff x="11191680" y="4353120"/>
              <a:chExt cx="221400" cy="62640"/>
            </a:xfrm>
          </p:grpSpPr>
          <p:sp>
            <p:nvSpPr>
              <p:cNvPr id="717" name="CustomShape 15"/>
              <p:cNvSpPr/>
              <p:nvPr/>
            </p:nvSpPr>
            <p:spPr>
              <a:xfrm>
                <a:off x="11191680" y="4353120"/>
                <a:ext cx="221400" cy="62640"/>
              </a:xfrm>
              <a:prstGeom prst="roundRect">
                <a:avLst>
                  <a:gd name="adj" fmla="val 50000"/>
                </a:avLst>
              </a:prstGeom>
              <a:solidFill>
                <a:srgbClr val="000000"/>
              </a:solidFill>
              <a:ln w="0">
                <a:noFill/>
              </a:ln>
            </p:spPr>
            <p:style>
              <a:lnRef idx="0"/>
              <a:fillRef idx="0"/>
              <a:effectRef idx="0"/>
              <a:fontRef idx="minor"/>
            </p:style>
          </p:sp>
          <p:sp>
            <p:nvSpPr>
              <p:cNvPr id="718" name="CustomShape 16"/>
              <p:cNvSpPr/>
              <p:nvPr/>
            </p:nvSpPr>
            <p:spPr>
              <a:xfrm>
                <a:off x="11196720" y="4359960"/>
                <a:ext cx="211320" cy="48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19" name="CustomShape 17"/>
            <p:cNvSpPr/>
            <p:nvPr/>
          </p:nvSpPr>
          <p:spPr>
            <a:xfrm>
              <a:off x="10987200" y="4509360"/>
              <a:ext cx="228600" cy="19440"/>
            </a:xfrm>
            <a:prstGeom prst="rect">
              <a:avLst/>
            </a:prstGeom>
            <a:solidFill>
              <a:srgbClr val="000000"/>
            </a:solidFill>
            <a:ln w="9525">
              <a:solidFill>
                <a:srgbClr val="000000"/>
              </a:solidFill>
              <a:miter/>
            </a:ln>
          </p:spPr>
          <p:style>
            <a:lnRef idx="0"/>
            <a:fillRef idx="0"/>
            <a:effectRef idx="0"/>
            <a:fontRef idx="minor"/>
          </p:style>
        </p:sp>
        <p:grpSp>
          <p:nvGrpSpPr>
            <p:cNvPr id="720" name="Group 18"/>
            <p:cNvGrpSpPr/>
            <p:nvPr/>
          </p:nvGrpSpPr>
          <p:grpSpPr>
            <a:xfrm>
              <a:off x="11189160" y="4500000"/>
              <a:ext cx="221400" cy="67320"/>
              <a:chOff x="11189160" y="4500000"/>
              <a:chExt cx="221400" cy="67320"/>
            </a:xfrm>
          </p:grpSpPr>
          <p:sp>
            <p:nvSpPr>
              <p:cNvPr id="721" name="CustomShape 19"/>
              <p:cNvSpPr/>
              <p:nvPr/>
            </p:nvSpPr>
            <p:spPr>
              <a:xfrm>
                <a:off x="11189160" y="4500000"/>
                <a:ext cx="221400" cy="67320"/>
              </a:xfrm>
              <a:prstGeom prst="roundRect">
                <a:avLst>
                  <a:gd name="adj" fmla="val 50000"/>
                </a:avLst>
              </a:prstGeom>
              <a:solidFill>
                <a:srgbClr val="000000"/>
              </a:solidFill>
              <a:ln w="0">
                <a:noFill/>
              </a:ln>
            </p:spPr>
            <p:style>
              <a:lnRef idx="0"/>
              <a:fillRef idx="0"/>
              <a:effectRef idx="0"/>
              <a:fontRef idx="minor"/>
            </p:style>
          </p:sp>
          <p:sp>
            <p:nvSpPr>
              <p:cNvPr id="722" name="CustomShape 20"/>
              <p:cNvSpPr/>
              <p:nvPr/>
            </p:nvSpPr>
            <p:spPr>
              <a:xfrm>
                <a:off x="11194200" y="4506840"/>
                <a:ext cx="211320" cy="43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23" name="CustomShape 21"/>
            <p:cNvSpPr/>
            <p:nvPr/>
          </p:nvSpPr>
          <p:spPr>
            <a:xfrm>
              <a:off x="10985040" y="4661280"/>
              <a:ext cx="228600" cy="19440"/>
            </a:xfrm>
            <a:prstGeom prst="rect">
              <a:avLst/>
            </a:prstGeom>
            <a:solidFill>
              <a:srgbClr val="000000"/>
            </a:solidFill>
            <a:ln w="9525">
              <a:solidFill>
                <a:srgbClr val="000000"/>
              </a:solidFill>
              <a:miter/>
            </a:ln>
          </p:spPr>
          <p:style>
            <a:lnRef idx="0"/>
            <a:fillRef idx="0"/>
            <a:effectRef idx="0"/>
            <a:fontRef idx="minor"/>
          </p:style>
        </p:sp>
        <p:sp>
          <p:nvSpPr>
            <p:cNvPr id="724" name="CustomShape 22"/>
            <p:cNvSpPr/>
            <p:nvPr/>
          </p:nvSpPr>
          <p:spPr>
            <a:xfrm>
              <a:off x="10989720" y="4793760"/>
              <a:ext cx="226440" cy="19440"/>
            </a:xfrm>
            <a:prstGeom prst="rect">
              <a:avLst/>
            </a:prstGeom>
            <a:solidFill>
              <a:srgbClr val="000000"/>
            </a:solidFill>
            <a:ln w="9525">
              <a:solidFill>
                <a:srgbClr val="000000"/>
              </a:solidFill>
              <a:miter/>
            </a:ln>
          </p:spPr>
          <p:style>
            <a:lnRef idx="0"/>
            <a:fillRef idx="0"/>
            <a:effectRef idx="0"/>
            <a:fontRef idx="minor"/>
          </p:style>
        </p:sp>
        <p:grpSp>
          <p:nvGrpSpPr>
            <p:cNvPr id="725" name="Group 23"/>
            <p:cNvGrpSpPr/>
            <p:nvPr/>
          </p:nvGrpSpPr>
          <p:grpSpPr>
            <a:xfrm>
              <a:off x="11184480" y="4781880"/>
              <a:ext cx="223560" cy="64800"/>
              <a:chOff x="11184480" y="4781880"/>
              <a:chExt cx="223560" cy="64800"/>
            </a:xfrm>
          </p:grpSpPr>
          <p:sp>
            <p:nvSpPr>
              <p:cNvPr id="726" name="CustomShape 24"/>
              <p:cNvSpPr/>
              <p:nvPr/>
            </p:nvSpPr>
            <p:spPr>
              <a:xfrm>
                <a:off x="11184480" y="4781880"/>
                <a:ext cx="223560" cy="64800"/>
              </a:xfrm>
              <a:prstGeom prst="roundRect">
                <a:avLst>
                  <a:gd name="adj" fmla="val 50000"/>
                </a:avLst>
              </a:prstGeom>
              <a:solidFill>
                <a:srgbClr val="000000"/>
              </a:solidFill>
              <a:ln w="0">
                <a:noFill/>
              </a:ln>
            </p:spPr>
            <p:style>
              <a:lnRef idx="0"/>
              <a:fillRef idx="0"/>
              <a:effectRef idx="0"/>
              <a:fontRef idx="minor"/>
            </p:style>
          </p:sp>
          <p:sp>
            <p:nvSpPr>
              <p:cNvPr id="727" name="CustomShape 25"/>
              <p:cNvSpPr/>
              <p:nvPr/>
            </p:nvSpPr>
            <p:spPr>
              <a:xfrm>
                <a:off x="11189160" y="4789080"/>
                <a:ext cx="213840" cy="50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28" name="CustomShape 26"/>
            <p:cNvSpPr/>
            <p:nvPr/>
          </p:nvSpPr>
          <p:spPr>
            <a:xfrm>
              <a:off x="11398680" y="4659840"/>
              <a:ext cx="99000" cy="813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729" name="Group 27"/>
            <p:cNvGrpSpPr/>
            <p:nvPr/>
          </p:nvGrpSpPr>
          <p:grpSpPr>
            <a:xfrm>
              <a:off x="11186640" y="4646880"/>
              <a:ext cx="221400" cy="60120"/>
              <a:chOff x="11186640" y="4646880"/>
              <a:chExt cx="221400" cy="60120"/>
            </a:xfrm>
          </p:grpSpPr>
          <p:sp>
            <p:nvSpPr>
              <p:cNvPr id="730" name="CustomShape 28"/>
              <p:cNvSpPr/>
              <p:nvPr/>
            </p:nvSpPr>
            <p:spPr>
              <a:xfrm>
                <a:off x="11186640" y="4646880"/>
                <a:ext cx="221400" cy="60120"/>
              </a:xfrm>
              <a:prstGeom prst="roundRect">
                <a:avLst>
                  <a:gd name="adj" fmla="val 50000"/>
                </a:avLst>
              </a:prstGeom>
              <a:solidFill>
                <a:srgbClr val="000000"/>
              </a:solidFill>
              <a:ln w="0">
                <a:noFill/>
              </a:ln>
            </p:spPr>
            <p:style>
              <a:lnRef idx="0"/>
              <a:fillRef idx="0"/>
              <a:effectRef idx="0"/>
              <a:fontRef idx="minor"/>
            </p:style>
          </p:sp>
          <p:sp>
            <p:nvSpPr>
              <p:cNvPr id="731" name="CustomShape 29"/>
              <p:cNvSpPr/>
              <p:nvPr/>
            </p:nvSpPr>
            <p:spPr>
              <a:xfrm>
                <a:off x="11191680" y="4654080"/>
                <a:ext cx="211680" cy="45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32" name="CustomShape 30"/>
            <p:cNvSpPr/>
            <p:nvPr/>
          </p:nvSpPr>
          <p:spPr>
            <a:xfrm>
              <a:off x="11383920" y="4246920"/>
              <a:ext cx="24120" cy="101952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733" name="CustomShape 31"/>
            <p:cNvSpPr/>
            <p:nvPr/>
          </p:nvSpPr>
          <p:spPr>
            <a:xfrm>
              <a:off x="11408040" y="4505040"/>
              <a:ext cx="88920" cy="925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34" name="CustomShape 32"/>
            <p:cNvSpPr/>
            <p:nvPr/>
          </p:nvSpPr>
          <p:spPr>
            <a:xfrm>
              <a:off x="11409120" y="4358880"/>
              <a:ext cx="91800" cy="104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35" name="CustomShape 33"/>
            <p:cNvSpPr/>
            <p:nvPr/>
          </p:nvSpPr>
          <p:spPr>
            <a:xfrm>
              <a:off x="11486160" y="5220360"/>
              <a:ext cx="16920" cy="40680"/>
            </a:xfrm>
            <a:prstGeom prst="ellipse">
              <a:avLst/>
            </a:prstGeom>
            <a:solidFill>
              <a:srgbClr val="333333"/>
            </a:solidFill>
            <a:ln w="0">
              <a:noFill/>
            </a:ln>
          </p:spPr>
          <p:style>
            <a:lnRef idx="0"/>
            <a:fillRef idx="0"/>
            <a:effectRef idx="0"/>
            <a:fontRef idx="minor"/>
          </p:style>
        </p:sp>
        <p:sp>
          <p:nvSpPr>
            <p:cNvPr id="736" name="CustomShape 34"/>
            <p:cNvSpPr/>
            <p:nvPr/>
          </p:nvSpPr>
          <p:spPr>
            <a:xfrm>
              <a:off x="11404080" y="5222880"/>
              <a:ext cx="92160" cy="867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737" name="CustomShape 35"/>
            <p:cNvSpPr/>
            <p:nvPr/>
          </p:nvSpPr>
          <p:spPr>
            <a:xfrm>
              <a:off x="10955520" y="5251680"/>
              <a:ext cx="459720" cy="6264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738" name="CustomShape 36"/>
            <p:cNvSpPr/>
            <p:nvPr/>
          </p:nvSpPr>
          <p:spPr>
            <a:xfrm>
              <a:off x="10980000" y="5266440"/>
              <a:ext cx="411120" cy="3384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739" name="CustomShape 37"/>
            <p:cNvSpPr/>
            <p:nvPr/>
          </p:nvSpPr>
          <p:spPr>
            <a:xfrm>
              <a:off x="11021400" y="5119200"/>
              <a:ext cx="58320" cy="62640"/>
            </a:xfrm>
            <a:prstGeom prst="ellipse">
              <a:avLst/>
            </a:prstGeom>
            <a:solidFill>
              <a:srgbClr val="33cc33"/>
            </a:solidFill>
            <a:ln w="0">
              <a:noFill/>
            </a:ln>
          </p:spPr>
          <p:style>
            <a:lnRef idx="0"/>
            <a:fillRef idx="0"/>
            <a:effectRef idx="0"/>
            <a:fontRef idx="minor"/>
          </p:style>
        </p:sp>
        <p:sp>
          <p:nvSpPr>
            <p:cNvPr id="740" name="CustomShape 38"/>
            <p:cNvSpPr/>
            <p:nvPr/>
          </p:nvSpPr>
          <p:spPr>
            <a:xfrm>
              <a:off x="11089440" y="5119200"/>
              <a:ext cx="58320" cy="62640"/>
            </a:xfrm>
            <a:prstGeom prst="ellipse">
              <a:avLst/>
            </a:prstGeom>
            <a:solidFill>
              <a:srgbClr val="ff0000"/>
            </a:solidFill>
            <a:ln w="0">
              <a:noFill/>
            </a:ln>
          </p:spPr>
          <p:style>
            <a:lnRef idx="0"/>
            <a:fillRef idx="0"/>
            <a:effectRef idx="0"/>
            <a:fontRef idx="minor"/>
          </p:style>
        </p:sp>
        <p:sp>
          <p:nvSpPr>
            <p:cNvPr id="741" name="CustomShape 39"/>
            <p:cNvSpPr/>
            <p:nvPr/>
          </p:nvSpPr>
          <p:spPr>
            <a:xfrm>
              <a:off x="11157480" y="5119200"/>
              <a:ext cx="58320" cy="60120"/>
            </a:xfrm>
            <a:prstGeom prst="ellipse">
              <a:avLst/>
            </a:prstGeom>
            <a:solidFill>
              <a:srgbClr val="33cc33"/>
            </a:solidFill>
            <a:ln w="0">
              <a:noFill/>
            </a:ln>
          </p:spPr>
          <p:style>
            <a:lnRef idx="0"/>
            <a:fillRef idx="0"/>
            <a:effectRef idx="0"/>
            <a:fontRef idx="minor"/>
          </p:style>
        </p:sp>
        <p:sp>
          <p:nvSpPr>
            <p:cNvPr id="742" name="CustomShape 40"/>
            <p:cNvSpPr/>
            <p:nvPr/>
          </p:nvSpPr>
          <p:spPr>
            <a:xfrm>
              <a:off x="11311200" y="4875840"/>
              <a:ext cx="31320" cy="337320"/>
            </a:xfrm>
            <a:prstGeom prst="rect">
              <a:avLst/>
            </a:prstGeom>
            <a:solidFill>
              <a:srgbClr val="292929"/>
            </a:solidFill>
            <a:ln w="9525">
              <a:solidFill>
                <a:srgbClr val="000000"/>
              </a:solidFill>
              <a:miter/>
            </a:ln>
          </p:spPr>
          <p:style>
            <a:lnRef idx="0"/>
            <a:fillRef idx="0"/>
            <a:effectRef idx="0"/>
            <a:fontRef idx="minor"/>
          </p:style>
        </p:sp>
      </p:grpSp>
      <p:grpSp>
        <p:nvGrpSpPr>
          <p:cNvPr id="743" name="Group 41"/>
          <p:cNvGrpSpPr/>
          <p:nvPr/>
        </p:nvGrpSpPr>
        <p:grpSpPr>
          <a:xfrm>
            <a:off x="8510400" y="2078280"/>
            <a:ext cx="1943640" cy="2910240"/>
            <a:chOff x="8510400" y="2078280"/>
            <a:chExt cx="1943640" cy="2910240"/>
          </a:xfrm>
        </p:grpSpPr>
        <p:sp>
          <p:nvSpPr>
            <p:cNvPr id="744" name="CustomShape 42"/>
            <p:cNvSpPr/>
            <p:nvPr/>
          </p:nvSpPr>
          <p:spPr>
            <a:xfrm>
              <a:off x="8582400" y="2078280"/>
              <a:ext cx="1871640" cy="2796840"/>
            </a:xfrm>
            <a:prstGeom prst="rect">
              <a:avLst/>
            </a:prstGeom>
            <a:solidFill>
              <a:srgbClr val="000099"/>
            </a:solidFill>
            <a:ln w="0">
              <a:noFill/>
            </a:ln>
          </p:spPr>
          <p:style>
            <a:lnRef idx="0"/>
            <a:fillRef idx="0"/>
            <a:effectRef idx="0"/>
            <a:fontRef idx="minor"/>
          </p:style>
        </p:sp>
        <p:sp>
          <p:nvSpPr>
            <p:cNvPr id="745" name="CustomShape 43"/>
            <p:cNvSpPr/>
            <p:nvPr/>
          </p:nvSpPr>
          <p:spPr>
            <a:xfrm>
              <a:off x="8510400" y="2167560"/>
              <a:ext cx="1853280" cy="2820960"/>
            </a:xfrm>
            <a:prstGeom prst="rect">
              <a:avLst/>
            </a:prstGeom>
            <a:solidFill>
              <a:srgbClr val="ffffff"/>
            </a:solidFill>
            <a:ln w="28575">
              <a:solidFill>
                <a:srgbClr val="000000"/>
              </a:solidFill>
              <a:miter/>
            </a:ln>
          </p:spPr>
          <p:style>
            <a:lnRef idx="0"/>
            <a:fillRef idx="0"/>
            <a:effectRef idx="0"/>
            <a:fontRef idx="minor"/>
          </p:style>
        </p:sp>
        <p:sp>
          <p:nvSpPr>
            <p:cNvPr id="746" name="Line 44"/>
            <p:cNvSpPr/>
            <p:nvPr/>
          </p:nvSpPr>
          <p:spPr>
            <a:xfrm>
              <a:off x="8523360" y="2748960"/>
              <a:ext cx="1842120" cy="4680"/>
            </a:xfrm>
            <a:prstGeom prst="line">
              <a:avLst/>
            </a:prstGeom>
            <a:ln w="28575">
              <a:solidFill>
                <a:srgbClr val="000000"/>
              </a:solidFill>
              <a:round/>
            </a:ln>
          </p:spPr>
          <p:style>
            <a:lnRef idx="0"/>
            <a:fillRef idx="0"/>
            <a:effectRef idx="0"/>
            <a:fontRef idx="minor"/>
          </p:style>
        </p:sp>
        <p:sp>
          <p:nvSpPr>
            <p:cNvPr id="747" name="Line 45"/>
            <p:cNvSpPr/>
            <p:nvPr/>
          </p:nvSpPr>
          <p:spPr>
            <a:xfrm>
              <a:off x="8522640" y="3602160"/>
              <a:ext cx="1838160" cy="360"/>
            </a:xfrm>
            <a:prstGeom prst="line">
              <a:avLst/>
            </a:prstGeom>
            <a:ln w="28575">
              <a:solidFill>
                <a:srgbClr val="000000"/>
              </a:solidFill>
              <a:round/>
            </a:ln>
          </p:spPr>
          <p:style>
            <a:lnRef idx="0"/>
            <a:fillRef idx="0"/>
            <a:effectRef idx="0"/>
            <a:fontRef idx="minor"/>
          </p:style>
        </p:sp>
        <p:sp>
          <p:nvSpPr>
            <p:cNvPr id="748" name="CustomShape 46"/>
            <p:cNvSpPr/>
            <p:nvPr/>
          </p:nvSpPr>
          <p:spPr>
            <a:xfrm>
              <a:off x="8614440" y="4533120"/>
              <a:ext cx="16592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749" name="CustomShape 47"/>
            <p:cNvSpPr/>
            <p:nvPr/>
          </p:nvSpPr>
          <p:spPr>
            <a:xfrm>
              <a:off x="8614440" y="4088520"/>
              <a:ext cx="16592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750" name="CustomShape 48"/>
            <p:cNvSpPr/>
            <p:nvPr/>
          </p:nvSpPr>
          <p:spPr>
            <a:xfrm>
              <a:off x="8614440" y="3646080"/>
              <a:ext cx="1659240" cy="75996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 (IP)</a:t>
              </a:r>
              <a:endParaRPr b="0" lang="en-US" sz="2000" spc="-1" strike="noStrike">
                <a:latin typeface="Arial"/>
              </a:endParaRPr>
            </a:p>
          </p:txBody>
        </p:sp>
        <p:sp>
          <p:nvSpPr>
            <p:cNvPr id="751" name="Line 49"/>
            <p:cNvSpPr/>
            <p:nvPr/>
          </p:nvSpPr>
          <p:spPr>
            <a:xfrm>
              <a:off x="8529120" y="4074840"/>
              <a:ext cx="1838160" cy="360"/>
            </a:xfrm>
            <a:prstGeom prst="line">
              <a:avLst/>
            </a:prstGeom>
            <a:ln w="28575">
              <a:solidFill>
                <a:srgbClr val="000000"/>
              </a:solidFill>
              <a:round/>
            </a:ln>
          </p:spPr>
          <p:style>
            <a:lnRef idx="0"/>
            <a:fillRef idx="0"/>
            <a:effectRef idx="0"/>
            <a:fontRef idx="minor"/>
          </p:style>
        </p:sp>
        <p:sp>
          <p:nvSpPr>
            <p:cNvPr id="752" name="Line 50"/>
            <p:cNvSpPr/>
            <p:nvPr/>
          </p:nvSpPr>
          <p:spPr>
            <a:xfrm>
              <a:off x="8525160" y="4527360"/>
              <a:ext cx="1838160" cy="360"/>
            </a:xfrm>
            <a:prstGeom prst="line">
              <a:avLst/>
            </a:prstGeom>
            <a:ln w="28575">
              <a:solidFill>
                <a:srgbClr val="000000"/>
              </a:solidFill>
              <a:round/>
            </a:ln>
          </p:spPr>
          <p:style>
            <a:lnRef idx="0"/>
            <a:fillRef idx="0"/>
            <a:effectRef idx="0"/>
            <a:fontRef idx="minor"/>
          </p:style>
        </p:sp>
        <p:sp>
          <p:nvSpPr>
            <p:cNvPr id="753" name="CustomShape 51"/>
            <p:cNvSpPr/>
            <p:nvPr/>
          </p:nvSpPr>
          <p:spPr>
            <a:xfrm>
              <a:off x="8582400" y="2284200"/>
              <a:ext cx="16592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application</a:t>
              </a:r>
              <a:endParaRPr b="0" lang="en-US" sz="2000" spc="-1" strike="noStrike">
                <a:latin typeface="Arial"/>
              </a:endParaRPr>
            </a:p>
          </p:txBody>
        </p:sp>
      </p:grpSp>
      <p:grpSp>
        <p:nvGrpSpPr>
          <p:cNvPr id="754" name="Group 52"/>
          <p:cNvGrpSpPr/>
          <p:nvPr/>
        </p:nvGrpSpPr>
        <p:grpSpPr>
          <a:xfrm>
            <a:off x="1687680" y="2167560"/>
            <a:ext cx="2129400" cy="2909880"/>
            <a:chOff x="1687680" y="2167560"/>
            <a:chExt cx="2129400" cy="2909880"/>
          </a:xfrm>
        </p:grpSpPr>
        <p:sp>
          <p:nvSpPr>
            <p:cNvPr id="755" name="CustomShape 53"/>
            <p:cNvSpPr/>
            <p:nvPr/>
          </p:nvSpPr>
          <p:spPr>
            <a:xfrm>
              <a:off x="1766880" y="2167560"/>
              <a:ext cx="2050200" cy="2796840"/>
            </a:xfrm>
            <a:prstGeom prst="rect">
              <a:avLst/>
            </a:prstGeom>
            <a:solidFill>
              <a:srgbClr val="000099"/>
            </a:solidFill>
            <a:ln w="0">
              <a:noFill/>
            </a:ln>
          </p:spPr>
          <p:style>
            <a:lnRef idx="0"/>
            <a:fillRef idx="0"/>
            <a:effectRef idx="0"/>
            <a:fontRef idx="minor"/>
          </p:style>
        </p:sp>
        <p:sp>
          <p:nvSpPr>
            <p:cNvPr id="756" name="CustomShape 54"/>
            <p:cNvSpPr/>
            <p:nvPr/>
          </p:nvSpPr>
          <p:spPr>
            <a:xfrm>
              <a:off x="1687680" y="2256480"/>
              <a:ext cx="2030040" cy="2820960"/>
            </a:xfrm>
            <a:prstGeom prst="rect">
              <a:avLst/>
            </a:prstGeom>
            <a:solidFill>
              <a:srgbClr val="ffffff"/>
            </a:solidFill>
            <a:ln w="28575">
              <a:solidFill>
                <a:srgbClr val="000000"/>
              </a:solidFill>
              <a:miter/>
            </a:ln>
          </p:spPr>
          <p:style>
            <a:lnRef idx="0"/>
            <a:fillRef idx="0"/>
            <a:effectRef idx="0"/>
            <a:fontRef idx="minor"/>
          </p:style>
        </p:sp>
        <p:sp>
          <p:nvSpPr>
            <p:cNvPr id="757" name="Line 55"/>
            <p:cNvSpPr/>
            <p:nvPr/>
          </p:nvSpPr>
          <p:spPr>
            <a:xfrm>
              <a:off x="1703160" y="2837880"/>
              <a:ext cx="2017440" cy="5040"/>
            </a:xfrm>
            <a:prstGeom prst="line">
              <a:avLst/>
            </a:prstGeom>
            <a:ln w="28575">
              <a:solidFill>
                <a:srgbClr val="000000"/>
              </a:solidFill>
              <a:round/>
            </a:ln>
          </p:spPr>
          <p:style>
            <a:lnRef idx="0"/>
            <a:fillRef idx="0"/>
            <a:effectRef idx="0"/>
            <a:fontRef idx="minor"/>
          </p:style>
        </p:sp>
        <p:sp>
          <p:nvSpPr>
            <p:cNvPr id="758" name="Line 56"/>
            <p:cNvSpPr/>
            <p:nvPr/>
          </p:nvSpPr>
          <p:spPr>
            <a:xfrm>
              <a:off x="1713960" y="3691440"/>
              <a:ext cx="2013120" cy="360"/>
            </a:xfrm>
            <a:prstGeom prst="line">
              <a:avLst/>
            </a:prstGeom>
            <a:ln w="28575">
              <a:solidFill>
                <a:srgbClr val="000000"/>
              </a:solidFill>
              <a:round/>
            </a:ln>
          </p:spPr>
          <p:style>
            <a:lnRef idx="0"/>
            <a:fillRef idx="0"/>
            <a:effectRef idx="0"/>
            <a:fontRef idx="minor"/>
          </p:style>
        </p:sp>
        <p:sp>
          <p:nvSpPr>
            <p:cNvPr id="759" name="CustomShape 57"/>
            <p:cNvSpPr/>
            <p:nvPr/>
          </p:nvSpPr>
          <p:spPr>
            <a:xfrm>
              <a:off x="1801800" y="4622400"/>
              <a:ext cx="18176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760" name="CustomShape 58"/>
            <p:cNvSpPr/>
            <p:nvPr/>
          </p:nvSpPr>
          <p:spPr>
            <a:xfrm>
              <a:off x="1801800" y="4177440"/>
              <a:ext cx="18176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761" name="CustomShape 59"/>
            <p:cNvSpPr/>
            <p:nvPr/>
          </p:nvSpPr>
          <p:spPr>
            <a:xfrm>
              <a:off x="1801800" y="3735360"/>
              <a:ext cx="18176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 (IP)</a:t>
              </a:r>
              <a:endParaRPr b="0" lang="en-US" sz="2000" spc="-1" strike="noStrike">
                <a:latin typeface="Arial"/>
              </a:endParaRPr>
            </a:p>
          </p:txBody>
        </p:sp>
        <p:sp>
          <p:nvSpPr>
            <p:cNvPr id="762" name="Line 60"/>
            <p:cNvSpPr/>
            <p:nvPr/>
          </p:nvSpPr>
          <p:spPr>
            <a:xfrm>
              <a:off x="1709640" y="4163760"/>
              <a:ext cx="2013120" cy="360"/>
            </a:xfrm>
            <a:prstGeom prst="line">
              <a:avLst/>
            </a:prstGeom>
            <a:ln w="28575">
              <a:solidFill>
                <a:srgbClr val="000000"/>
              </a:solidFill>
              <a:round/>
            </a:ln>
          </p:spPr>
          <p:style>
            <a:lnRef idx="0"/>
            <a:fillRef idx="0"/>
            <a:effectRef idx="0"/>
            <a:fontRef idx="minor"/>
          </p:style>
        </p:sp>
        <p:sp>
          <p:nvSpPr>
            <p:cNvPr id="763" name="Line 61"/>
            <p:cNvSpPr/>
            <p:nvPr/>
          </p:nvSpPr>
          <p:spPr>
            <a:xfrm>
              <a:off x="1705320" y="4617000"/>
              <a:ext cx="2013120" cy="360"/>
            </a:xfrm>
            <a:prstGeom prst="line">
              <a:avLst/>
            </a:prstGeom>
            <a:ln w="28575">
              <a:solidFill>
                <a:srgbClr val="000000"/>
              </a:solidFill>
              <a:round/>
            </a:ln>
          </p:spPr>
          <p:style>
            <a:lnRef idx="0"/>
            <a:fillRef idx="0"/>
            <a:effectRef idx="0"/>
            <a:fontRef idx="minor"/>
          </p:style>
        </p:sp>
        <p:sp>
          <p:nvSpPr>
            <p:cNvPr id="764" name="CustomShape 62"/>
            <p:cNvSpPr/>
            <p:nvPr/>
          </p:nvSpPr>
          <p:spPr>
            <a:xfrm>
              <a:off x="1766880" y="2373480"/>
              <a:ext cx="18176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application</a:t>
              </a:r>
              <a:endParaRPr b="0" lang="en-US" sz="2000" spc="-1" strike="noStrike">
                <a:latin typeface="Arial"/>
              </a:endParaRPr>
            </a:p>
          </p:txBody>
        </p:sp>
      </p:grpSp>
      <p:sp>
        <p:nvSpPr>
          <p:cNvPr id="765" name="CustomShape 63"/>
          <p:cNvSpPr/>
          <p:nvPr/>
        </p:nvSpPr>
        <p:spPr>
          <a:xfrm>
            <a:off x="8732520" y="2993760"/>
            <a:ext cx="13993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p:txBody>
      </p:sp>
      <p:grpSp>
        <p:nvGrpSpPr>
          <p:cNvPr id="766" name="Group 64"/>
          <p:cNvGrpSpPr/>
          <p:nvPr/>
        </p:nvGrpSpPr>
        <p:grpSpPr>
          <a:xfrm>
            <a:off x="500760" y="4943520"/>
            <a:ext cx="1023840" cy="594720"/>
            <a:chOff x="500760" y="4943520"/>
            <a:chExt cx="1023840" cy="594720"/>
          </a:xfrm>
        </p:grpSpPr>
        <p:sp>
          <p:nvSpPr>
            <p:cNvPr id="767" name="CustomShape 65"/>
            <p:cNvSpPr/>
            <p:nvPr/>
          </p:nvSpPr>
          <p:spPr>
            <a:xfrm>
              <a:off x="500760" y="5150160"/>
              <a:ext cx="1023840" cy="388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68" name="CustomShape 66"/>
            <p:cNvSpPr/>
            <p:nvPr/>
          </p:nvSpPr>
          <p:spPr>
            <a:xfrm>
              <a:off x="501480" y="4943520"/>
              <a:ext cx="1022760" cy="3841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69" name="Group 67"/>
            <p:cNvGrpSpPr/>
            <p:nvPr/>
          </p:nvGrpSpPr>
          <p:grpSpPr>
            <a:xfrm>
              <a:off x="653040" y="4992840"/>
              <a:ext cx="719280" cy="281520"/>
              <a:chOff x="653040" y="4992840"/>
              <a:chExt cx="719280" cy="281520"/>
            </a:xfrm>
          </p:grpSpPr>
          <p:sp>
            <p:nvSpPr>
              <p:cNvPr id="770" name="CustomShape 68"/>
              <p:cNvSpPr/>
              <p:nvPr/>
            </p:nvSpPr>
            <p:spPr>
              <a:xfrm>
                <a:off x="672840" y="4992840"/>
                <a:ext cx="680400" cy="156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71" name="CustomShape 69"/>
              <p:cNvSpPr/>
              <p:nvPr/>
            </p:nvSpPr>
            <p:spPr>
              <a:xfrm>
                <a:off x="1119960" y="5128560"/>
                <a:ext cx="252360" cy="134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72" name="CustomShape 70"/>
              <p:cNvSpPr/>
              <p:nvPr/>
            </p:nvSpPr>
            <p:spPr>
              <a:xfrm>
                <a:off x="653040" y="5128560"/>
                <a:ext cx="247680" cy="1328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73" name="CustomShape 71"/>
              <p:cNvSpPr/>
              <p:nvPr/>
            </p:nvSpPr>
            <p:spPr>
              <a:xfrm>
                <a:off x="739800" y="5061960"/>
                <a:ext cx="541800" cy="212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774" name="CustomShape 72"/>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a3"/>
                </a:solidFill>
                <a:latin typeface="Calibri Light"/>
                <a:ea typeface="DejaVu Sans"/>
              </a:rPr>
              <a:t>Transport Layer Actions</a:t>
            </a:r>
            <a:endParaRPr b="0" lang="en-US" sz="4400" spc="-1" strike="noStrike">
              <a:latin typeface="Arial"/>
            </a:endParaRPr>
          </a:p>
        </p:txBody>
      </p:sp>
      <p:grpSp>
        <p:nvGrpSpPr>
          <p:cNvPr id="775" name="Group 73"/>
          <p:cNvGrpSpPr/>
          <p:nvPr/>
        </p:nvGrpSpPr>
        <p:grpSpPr>
          <a:xfrm>
            <a:off x="2462040" y="2756160"/>
            <a:ext cx="410400" cy="156240"/>
            <a:chOff x="2462040" y="2756160"/>
            <a:chExt cx="410400" cy="156240"/>
          </a:xfrm>
        </p:grpSpPr>
        <p:sp>
          <p:nvSpPr>
            <p:cNvPr id="776" name="CustomShape 74"/>
            <p:cNvSpPr/>
            <p:nvPr/>
          </p:nvSpPr>
          <p:spPr>
            <a:xfrm>
              <a:off x="2462040" y="2756160"/>
              <a:ext cx="410400" cy="156240"/>
            </a:xfrm>
            <a:prstGeom prst="rect">
              <a:avLst/>
            </a:prstGeom>
            <a:solidFill>
              <a:srgbClr val="ffff00"/>
            </a:solidFill>
            <a:ln w="9525">
              <a:solidFill>
                <a:srgbClr val="000000"/>
              </a:solidFill>
              <a:miter/>
            </a:ln>
          </p:spPr>
          <p:style>
            <a:lnRef idx="0"/>
            <a:fillRef idx="0"/>
            <a:effectRef idx="0"/>
            <a:fontRef idx="minor"/>
          </p:style>
        </p:sp>
        <p:sp>
          <p:nvSpPr>
            <p:cNvPr id="777" name="CustomShape 75"/>
            <p:cNvSpPr/>
            <p:nvPr/>
          </p:nvSpPr>
          <p:spPr>
            <a:xfrm>
              <a:off x="2543040" y="2776680"/>
              <a:ext cx="243720" cy="118080"/>
            </a:xfrm>
            <a:prstGeom prst="rect">
              <a:avLst/>
            </a:prstGeom>
            <a:solidFill>
              <a:srgbClr val="ffffff"/>
            </a:solidFill>
            <a:ln w="9525">
              <a:solidFill>
                <a:srgbClr val="cc9900"/>
              </a:solidFill>
              <a:miter/>
            </a:ln>
          </p:spPr>
          <p:style>
            <a:lnRef idx="0"/>
            <a:fillRef idx="0"/>
            <a:effectRef idx="0"/>
            <a:fontRef idx="minor"/>
          </p:style>
        </p:sp>
        <p:sp>
          <p:nvSpPr>
            <p:cNvPr id="778" name="CustomShape 76"/>
            <p:cNvSpPr/>
            <p:nvPr/>
          </p:nvSpPr>
          <p:spPr>
            <a:xfrm>
              <a:off x="2805120" y="2847960"/>
              <a:ext cx="40320" cy="40320"/>
            </a:xfrm>
            <a:prstGeom prst="rect">
              <a:avLst/>
            </a:prstGeom>
            <a:solidFill>
              <a:srgbClr val="cc9900"/>
            </a:solidFill>
            <a:ln w="9525">
              <a:solidFill>
                <a:srgbClr val="cc9900"/>
              </a:solidFill>
              <a:miter/>
            </a:ln>
          </p:spPr>
          <p:style>
            <a:lnRef idx="0"/>
            <a:fillRef idx="0"/>
            <a:effectRef idx="0"/>
            <a:fontRef idx="minor"/>
          </p:style>
        </p:sp>
        <p:sp>
          <p:nvSpPr>
            <p:cNvPr id="779" name="CustomShape 77"/>
            <p:cNvSpPr/>
            <p:nvPr/>
          </p:nvSpPr>
          <p:spPr>
            <a:xfrm>
              <a:off x="2479680" y="2849760"/>
              <a:ext cx="40320" cy="40320"/>
            </a:xfrm>
            <a:prstGeom prst="rect">
              <a:avLst/>
            </a:prstGeom>
            <a:solidFill>
              <a:srgbClr val="cc9900"/>
            </a:solidFill>
            <a:ln w="9525">
              <a:solidFill>
                <a:srgbClr val="cc9900"/>
              </a:solidFill>
              <a:miter/>
            </a:ln>
          </p:spPr>
          <p:style>
            <a:lnRef idx="0"/>
            <a:fillRef idx="0"/>
            <a:effectRef idx="0"/>
            <a:fontRef idx="minor"/>
          </p:style>
        </p:sp>
      </p:grpSp>
      <p:grpSp>
        <p:nvGrpSpPr>
          <p:cNvPr id="780" name="Group 78"/>
          <p:cNvGrpSpPr/>
          <p:nvPr/>
        </p:nvGrpSpPr>
        <p:grpSpPr>
          <a:xfrm>
            <a:off x="9681120" y="2673720"/>
            <a:ext cx="410400" cy="156240"/>
            <a:chOff x="9681120" y="2673720"/>
            <a:chExt cx="410400" cy="156240"/>
          </a:xfrm>
        </p:grpSpPr>
        <p:sp>
          <p:nvSpPr>
            <p:cNvPr id="781" name="CustomShape 79"/>
            <p:cNvSpPr/>
            <p:nvPr/>
          </p:nvSpPr>
          <p:spPr>
            <a:xfrm>
              <a:off x="9681120" y="2673720"/>
              <a:ext cx="410400" cy="156240"/>
            </a:xfrm>
            <a:prstGeom prst="rect">
              <a:avLst/>
            </a:prstGeom>
            <a:solidFill>
              <a:srgbClr val="ffff00"/>
            </a:solidFill>
            <a:ln w="9525">
              <a:solidFill>
                <a:srgbClr val="000000"/>
              </a:solidFill>
              <a:miter/>
            </a:ln>
          </p:spPr>
          <p:style>
            <a:lnRef idx="0"/>
            <a:fillRef idx="0"/>
            <a:effectRef idx="0"/>
            <a:fontRef idx="minor"/>
          </p:style>
        </p:sp>
        <p:sp>
          <p:nvSpPr>
            <p:cNvPr id="782" name="CustomShape 80"/>
            <p:cNvSpPr/>
            <p:nvPr/>
          </p:nvSpPr>
          <p:spPr>
            <a:xfrm>
              <a:off x="9762120" y="2694240"/>
              <a:ext cx="243720" cy="118080"/>
            </a:xfrm>
            <a:prstGeom prst="rect">
              <a:avLst/>
            </a:prstGeom>
            <a:solidFill>
              <a:srgbClr val="ffffff"/>
            </a:solidFill>
            <a:ln w="9525">
              <a:solidFill>
                <a:srgbClr val="cc9900"/>
              </a:solidFill>
              <a:miter/>
            </a:ln>
          </p:spPr>
          <p:style>
            <a:lnRef idx="0"/>
            <a:fillRef idx="0"/>
            <a:effectRef idx="0"/>
            <a:fontRef idx="minor"/>
          </p:style>
        </p:sp>
        <p:sp>
          <p:nvSpPr>
            <p:cNvPr id="783" name="CustomShape 81"/>
            <p:cNvSpPr/>
            <p:nvPr/>
          </p:nvSpPr>
          <p:spPr>
            <a:xfrm>
              <a:off x="10024200" y="2765520"/>
              <a:ext cx="40320" cy="40320"/>
            </a:xfrm>
            <a:prstGeom prst="rect">
              <a:avLst/>
            </a:prstGeom>
            <a:solidFill>
              <a:srgbClr val="cc9900"/>
            </a:solidFill>
            <a:ln w="9525">
              <a:solidFill>
                <a:srgbClr val="cc9900"/>
              </a:solidFill>
              <a:miter/>
            </a:ln>
          </p:spPr>
          <p:style>
            <a:lnRef idx="0"/>
            <a:fillRef idx="0"/>
            <a:effectRef idx="0"/>
            <a:fontRef idx="minor"/>
          </p:style>
        </p:sp>
        <p:sp>
          <p:nvSpPr>
            <p:cNvPr id="784" name="CustomShape 82"/>
            <p:cNvSpPr/>
            <p:nvPr/>
          </p:nvSpPr>
          <p:spPr>
            <a:xfrm>
              <a:off x="9698760" y="2767320"/>
              <a:ext cx="40320" cy="40320"/>
            </a:xfrm>
            <a:prstGeom prst="rect">
              <a:avLst/>
            </a:prstGeom>
            <a:solidFill>
              <a:srgbClr val="cc9900"/>
            </a:solidFill>
            <a:ln w="9525">
              <a:solidFill>
                <a:srgbClr val="cc9900"/>
              </a:solidFill>
              <a:miter/>
            </a:ln>
          </p:spPr>
          <p:style>
            <a:lnRef idx="0"/>
            <a:fillRef idx="0"/>
            <a:effectRef idx="0"/>
            <a:fontRef idx="minor"/>
          </p:style>
        </p:sp>
      </p:grpSp>
      <p:sp>
        <p:nvSpPr>
          <p:cNvPr id="785" name="CustomShape 83"/>
          <p:cNvSpPr/>
          <p:nvPr/>
        </p:nvSpPr>
        <p:spPr>
          <a:xfrm>
            <a:off x="4212360" y="1830600"/>
            <a:ext cx="3895920" cy="9428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DejaVu Sans"/>
              </a:rPr>
              <a:t>Sender:</a:t>
            </a:r>
            <a:endParaRPr b="0" lang="en-US" sz="2800" spc="-1" strike="noStrike">
              <a:latin typeface="Arial"/>
            </a:endParaRPr>
          </a:p>
          <a:p>
            <a:pPr>
              <a:lnSpc>
                <a:spcPct val="100000"/>
              </a:lnSpc>
              <a:tabLst>
                <a:tab algn="l" pos="0"/>
              </a:tabLst>
            </a:pPr>
            <a:endParaRPr b="0" lang="en-US" sz="2800" spc="-1" strike="noStrike">
              <a:latin typeface="Arial"/>
            </a:endParaRPr>
          </a:p>
        </p:txBody>
      </p:sp>
      <p:sp>
        <p:nvSpPr>
          <p:cNvPr id="786" name="CustomShape 84"/>
          <p:cNvSpPr/>
          <p:nvPr/>
        </p:nvSpPr>
        <p:spPr>
          <a:xfrm>
            <a:off x="8071200" y="2078280"/>
            <a:ext cx="2412720" cy="336708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p:style>
      </p:sp>
      <p:grpSp>
        <p:nvGrpSpPr>
          <p:cNvPr id="787" name="Group 85"/>
          <p:cNvGrpSpPr/>
          <p:nvPr/>
        </p:nvGrpSpPr>
        <p:grpSpPr>
          <a:xfrm>
            <a:off x="9130320" y="2303280"/>
            <a:ext cx="1256400" cy="363960"/>
            <a:chOff x="9130320" y="2303280"/>
            <a:chExt cx="1256400" cy="363960"/>
          </a:xfrm>
        </p:grpSpPr>
        <p:sp>
          <p:nvSpPr>
            <p:cNvPr id="788" name="CustomShape 86"/>
            <p:cNvSpPr/>
            <p:nvPr/>
          </p:nvSpPr>
          <p:spPr>
            <a:xfrm>
              <a:off x="9160200" y="2369880"/>
              <a:ext cx="1138320" cy="24408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p:style>
        </p:sp>
        <p:sp>
          <p:nvSpPr>
            <p:cNvPr id="789" name="CustomShape 87"/>
            <p:cNvSpPr/>
            <p:nvPr/>
          </p:nvSpPr>
          <p:spPr>
            <a:xfrm>
              <a:off x="9130320" y="2303280"/>
              <a:ext cx="125640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app. msg</a:t>
              </a:r>
              <a:endParaRPr b="0" lang="en-US" sz="1800" spc="-1" strike="noStrike">
                <a:latin typeface="Arial"/>
              </a:endParaRPr>
            </a:p>
          </p:txBody>
        </p:sp>
      </p:grpSp>
      <p:sp>
        <p:nvSpPr>
          <p:cNvPr id="790" name="CustomShape 88"/>
          <p:cNvSpPr/>
          <p:nvPr/>
        </p:nvSpPr>
        <p:spPr>
          <a:xfrm>
            <a:off x="4391640" y="2325240"/>
            <a:ext cx="3822840" cy="711000"/>
          </a:xfrm>
          <a:prstGeom prst="rect">
            <a:avLst/>
          </a:prstGeom>
          <a:noFill/>
          <a:ln w="0">
            <a:noFill/>
          </a:ln>
        </p:spPr>
        <p:style>
          <a:lnRef idx="0"/>
          <a:fillRef idx="0"/>
          <a:effectRef idx="0"/>
          <a:fontRef idx="minor"/>
        </p:style>
        <p:txBody>
          <a:bodyPr lIns="90000" rIns="90000" tIns="45000" bIns="45000">
            <a:spAutoFit/>
          </a:bodyPr>
          <a:p>
            <a:pPr marL="285840" indent="-216720">
              <a:lnSpc>
                <a:spcPct val="85000"/>
              </a:lnSpc>
              <a:buClr>
                <a:srgbClr val="0200a3"/>
              </a:buClr>
              <a:buFont typeface="Wingdings" charset="2"/>
              <a:buChar char=""/>
            </a:pPr>
            <a:r>
              <a:rPr b="0" lang="en-US" sz="2400" spc="-1" strike="noStrike">
                <a:solidFill>
                  <a:srgbClr val="000000"/>
                </a:solidFill>
                <a:latin typeface="Calibri"/>
                <a:ea typeface="DejaVu Sans"/>
              </a:rPr>
              <a:t>is passed an application-layer message</a:t>
            </a:r>
            <a:endParaRPr b="0" lang="en-US" sz="2400" spc="-1" strike="noStrike">
              <a:latin typeface="Arial"/>
            </a:endParaRPr>
          </a:p>
        </p:txBody>
      </p:sp>
      <p:sp>
        <p:nvSpPr>
          <p:cNvPr id="791" name="CustomShape 89"/>
          <p:cNvSpPr/>
          <p:nvPr/>
        </p:nvSpPr>
        <p:spPr>
          <a:xfrm>
            <a:off x="4388040" y="2990880"/>
            <a:ext cx="3822840" cy="711000"/>
          </a:xfrm>
          <a:prstGeom prst="rect">
            <a:avLst/>
          </a:prstGeom>
          <a:noFill/>
          <a:ln w="0">
            <a:noFill/>
          </a:ln>
        </p:spPr>
        <p:style>
          <a:lnRef idx="0"/>
          <a:fillRef idx="0"/>
          <a:effectRef idx="0"/>
          <a:fontRef idx="minor"/>
        </p:style>
        <p:txBody>
          <a:bodyPr lIns="90000" rIns="90000" tIns="45000" bIns="45000">
            <a:spAutoFit/>
          </a:bodyPr>
          <a:p>
            <a:pPr marL="285840" indent="-216720">
              <a:lnSpc>
                <a:spcPct val="85000"/>
              </a:lnSpc>
              <a:buClr>
                <a:srgbClr val="0200a3"/>
              </a:buClr>
              <a:buFont typeface="Wingdings" charset="2"/>
              <a:buChar char=""/>
            </a:pPr>
            <a:r>
              <a:rPr b="0" lang="en-US" sz="2400" spc="-1" strike="noStrike">
                <a:solidFill>
                  <a:srgbClr val="000000"/>
                </a:solidFill>
                <a:latin typeface="Calibri"/>
                <a:ea typeface="DejaVu Sans"/>
              </a:rPr>
              <a:t>determines segment header fields values</a:t>
            </a:r>
            <a:endParaRPr b="0" lang="en-US" sz="2400" spc="-1" strike="noStrike">
              <a:latin typeface="Arial"/>
            </a:endParaRPr>
          </a:p>
        </p:txBody>
      </p:sp>
      <p:sp>
        <p:nvSpPr>
          <p:cNvPr id="792" name="CustomShape 90"/>
          <p:cNvSpPr/>
          <p:nvPr/>
        </p:nvSpPr>
        <p:spPr>
          <a:xfrm>
            <a:off x="4376520" y="3592800"/>
            <a:ext cx="3822840" cy="455400"/>
          </a:xfrm>
          <a:prstGeom prst="rect">
            <a:avLst/>
          </a:prstGeom>
          <a:noFill/>
          <a:ln w="0">
            <a:noFill/>
          </a:ln>
        </p:spPr>
        <p:style>
          <a:lnRef idx="0"/>
          <a:fillRef idx="0"/>
          <a:effectRef idx="0"/>
          <a:fontRef idx="minor"/>
        </p:style>
        <p:txBody>
          <a:bodyPr lIns="90000" rIns="90000" tIns="45000" bIns="45000">
            <a:spAutoFit/>
          </a:bodyPr>
          <a:p>
            <a:pPr marL="285840" indent="-216720">
              <a:lnSpc>
                <a:spcPct val="100000"/>
              </a:lnSpc>
              <a:buClr>
                <a:srgbClr val="0200a3"/>
              </a:buClr>
              <a:buFont typeface="Wingdings" charset="2"/>
              <a:buChar char=""/>
            </a:pPr>
            <a:r>
              <a:rPr b="0" lang="en-US" sz="2400" spc="-1" strike="noStrike">
                <a:solidFill>
                  <a:srgbClr val="000000"/>
                </a:solidFill>
                <a:latin typeface="Calibri"/>
                <a:ea typeface="DejaVu Sans"/>
              </a:rPr>
              <a:t>creates segment</a:t>
            </a:r>
            <a:endParaRPr b="0" lang="en-US" sz="2400" spc="-1" strike="noStrike">
              <a:latin typeface="Arial"/>
            </a:endParaRPr>
          </a:p>
        </p:txBody>
      </p:sp>
      <p:sp>
        <p:nvSpPr>
          <p:cNvPr id="793" name="CustomShape 91"/>
          <p:cNvSpPr/>
          <p:nvPr/>
        </p:nvSpPr>
        <p:spPr>
          <a:xfrm>
            <a:off x="4381200" y="4025160"/>
            <a:ext cx="3822840" cy="455400"/>
          </a:xfrm>
          <a:prstGeom prst="rect">
            <a:avLst/>
          </a:prstGeom>
          <a:noFill/>
          <a:ln w="0">
            <a:noFill/>
          </a:ln>
        </p:spPr>
        <p:style>
          <a:lnRef idx="0"/>
          <a:fillRef idx="0"/>
          <a:effectRef idx="0"/>
          <a:fontRef idx="minor"/>
        </p:style>
        <p:txBody>
          <a:bodyPr lIns="90000" rIns="90000" tIns="45000" bIns="45000">
            <a:spAutoFit/>
          </a:bodyPr>
          <a:p>
            <a:pPr marL="285840" indent="-216720">
              <a:lnSpc>
                <a:spcPct val="100000"/>
              </a:lnSpc>
              <a:buClr>
                <a:srgbClr val="0200a3"/>
              </a:buClr>
              <a:buFont typeface="Wingdings" charset="2"/>
              <a:buChar char=""/>
            </a:pPr>
            <a:r>
              <a:rPr b="0" lang="en-US" sz="2400" spc="-1" strike="noStrike">
                <a:solidFill>
                  <a:srgbClr val="000000"/>
                </a:solidFill>
                <a:latin typeface="Calibri"/>
                <a:ea typeface="DejaVu Sans"/>
              </a:rPr>
              <a:t>passes segment to IP</a:t>
            </a:r>
            <a:endParaRPr b="0" lang="en-US" sz="2400" spc="-1" strike="noStrike">
              <a:latin typeface="Arial"/>
            </a:endParaRPr>
          </a:p>
        </p:txBody>
      </p:sp>
      <p:sp>
        <p:nvSpPr>
          <p:cNvPr id="794" name="CustomShape 92"/>
          <p:cNvSpPr/>
          <p:nvPr/>
        </p:nvSpPr>
        <p:spPr>
          <a:xfrm>
            <a:off x="1944360" y="3086640"/>
            <a:ext cx="153288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p:txBody>
      </p:sp>
      <p:sp>
        <p:nvSpPr>
          <p:cNvPr id="795" name="CustomShape 93"/>
          <p:cNvSpPr/>
          <p:nvPr/>
        </p:nvSpPr>
        <p:spPr>
          <a:xfrm>
            <a:off x="270720" y="1644120"/>
            <a:ext cx="3713040" cy="404964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p:style>
      </p:sp>
      <p:grpSp>
        <p:nvGrpSpPr>
          <p:cNvPr id="796" name="Group 94"/>
          <p:cNvGrpSpPr/>
          <p:nvPr/>
        </p:nvGrpSpPr>
        <p:grpSpPr>
          <a:xfrm>
            <a:off x="8473680" y="2992680"/>
            <a:ext cx="1256400" cy="366480"/>
            <a:chOff x="8473680" y="2992680"/>
            <a:chExt cx="1256400" cy="366480"/>
          </a:xfrm>
        </p:grpSpPr>
        <p:sp>
          <p:nvSpPr>
            <p:cNvPr id="797" name="CustomShape 95"/>
            <p:cNvSpPr/>
            <p:nvPr/>
          </p:nvSpPr>
          <p:spPr>
            <a:xfrm>
              <a:off x="8541360" y="3060720"/>
              <a:ext cx="540720" cy="24408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p:style>
        </p:sp>
        <p:sp>
          <p:nvSpPr>
            <p:cNvPr id="798" name="CustomShape 96"/>
            <p:cNvSpPr/>
            <p:nvPr/>
          </p:nvSpPr>
          <p:spPr>
            <a:xfrm>
              <a:off x="8473680" y="2992680"/>
              <a:ext cx="1256400" cy="3664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000000"/>
                  </a:solidFill>
                  <a:latin typeface="Calibri"/>
                  <a:ea typeface="DejaVu Sans"/>
                </a:rPr>
                <a:t>   </a:t>
              </a:r>
              <a:r>
                <a:rPr b="0" lang="en-US" sz="1600" spc="-1" strike="noStrike">
                  <a:solidFill>
                    <a:srgbClr val="000000"/>
                  </a:solidFill>
                  <a:latin typeface="Calibri"/>
                  <a:ea typeface="DejaVu Sans"/>
                </a:rPr>
                <a:t>T</a:t>
              </a:r>
              <a:r>
                <a:rPr b="0" lang="en-US" sz="1600" spc="-1" strike="noStrike" baseline="-25000">
                  <a:solidFill>
                    <a:srgbClr val="000000"/>
                  </a:solidFill>
                  <a:latin typeface="Calibri"/>
                  <a:ea typeface="DejaVu Sans"/>
                </a:rPr>
                <a:t>h</a:t>
              </a:r>
              <a:endParaRPr b="0" lang="en-US" sz="1600" spc="-1" strike="noStrike">
                <a:latin typeface="Arial"/>
              </a:endParaRPr>
            </a:p>
          </p:txBody>
        </p:sp>
      </p:grpSp>
      <p:grpSp>
        <p:nvGrpSpPr>
          <p:cNvPr id="799" name="Group 97"/>
          <p:cNvGrpSpPr/>
          <p:nvPr/>
        </p:nvGrpSpPr>
        <p:grpSpPr>
          <a:xfrm>
            <a:off x="8549640" y="2999160"/>
            <a:ext cx="1815120" cy="372600"/>
            <a:chOff x="8549640" y="2999160"/>
            <a:chExt cx="1815120" cy="372600"/>
          </a:xfrm>
        </p:grpSpPr>
        <p:grpSp>
          <p:nvGrpSpPr>
            <p:cNvPr id="800" name="Group 98"/>
            <p:cNvGrpSpPr/>
            <p:nvPr/>
          </p:nvGrpSpPr>
          <p:grpSpPr>
            <a:xfrm>
              <a:off x="8549640" y="3005280"/>
              <a:ext cx="1256400" cy="366480"/>
              <a:chOff x="8549640" y="3005280"/>
              <a:chExt cx="1256400" cy="366480"/>
            </a:xfrm>
          </p:grpSpPr>
          <p:sp>
            <p:nvSpPr>
              <p:cNvPr id="801" name="CustomShape 99"/>
              <p:cNvSpPr/>
              <p:nvPr/>
            </p:nvSpPr>
            <p:spPr>
              <a:xfrm>
                <a:off x="8617320" y="3063960"/>
                <a:ext cx="540720" cy="24408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p:style>
          </p:sp>
          <p:sp>
            <p:nvSpPr>
              <p:cNvPr id="802" name="CustomShape 100"/>
              <p:cNvSpPr/>
              <p:nvPr/>
            </p:nvSpPr>
            <p:spPr>
              <a:xfrm>
                <a:off x="8549640" y="3005280"/>
                <a:ext cx="1256400" cy="3664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000000"/>
                    </a:solidFill>
                    <a:latin typeface="Calibri"/>
                    <a:ea typeface="DejaVu Sans"/>
                  </a:rPr>
                  <a:t>   </a:t>
                </a:r>
                <a:r>
                  <a:rPr b="0" lang="en-US" sz="1600" spc="-1" strike="noStrike">
                    <a:solidFill>
                      <a:srgbClr val="000000"/>
                    </a:solidFill>
                    <a:latin typeface="Calibri"/>
                    <a:ea typeface="DejaVu Sans"/>
                  </a:rPr>
                  <a:t>T</a:t>
                </a:r>
                <a:r>
                  <a:rPr b="0" lang="en-US" sz="1600" spc="-1" strike="noStrike" baseline="-25000">
                    <a:solidFill>
                      <a:srgbClr val="000000"/>
                    </a:solidFill>
                    <a:latin typeface="Calibri"/>
                    <a:ea typeface="DejaVu Sans"/>
                  </a:rPr>
                  <a:t>h</a:t>
                </a:r>
                <a:endParaRPr b="0" lang="en-US" sz="1600" spc="-1" strike="noStrike">
                  <a:latin typeface="Arial"/>
                </a:endParaRPr>
              </a:p>
            </p:txBody>
          </p:sp>
        </p:grpSp>
        <p:grpSp>
          <p:nvGrpSpPr>
            <p:cNvPr id="803" name="Group 101"/>
            <p:cNvGrpSpPr/>
            <p:nvPr/>
          </p:nvGrpSpPr>
          <p:grpSpPr>
            <a:xfrm>
              <a:off x="9108360" y="2999160"/>
              <a:ext cx="1256400" cy="363960"/>
              <a:chOff x="9108360" y="2999160"/>
              <a:chExt cx="1256400" cy="363960"/>
            </a:xfrm>
          </p:grpSpPr>
          <p:sp>
            <p:nvSpPr>
              <p:cNvPr id="804" name="CustomShape 102"/>
              <p:cNvSpPr/>
              <p:nvPr/>
            </p:nvSpPr>
            <p:spPr>
              <a:xfrm>
                <a:off x="9138600" y="3062520"/>
                <a:ext cx="1138320" cy="24408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p:style>
          </p:sp>
          <p:sp>
            <p:nvSpPr>
              <p:cNvPr id="805" name="CustomShape 103"/>
              <p:cNvSpPr/>
              <p:nvPr/>
            </p:nvSpPr>
            <p:spPr>
              <a:xfrm>
                <a:off x="9108360" y="2999160"/>
                <a:ext cx="125640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app. msg</a:t>
                </a:r>
                <a:endParaRPr b="0" lang="en-US" sz="1800" spc="-1" strike="noStrike">
                  <a:latin typeface="Arial"/>
                </a:endParaRPr>
              </a:p>
            </p:txBody>
          </p:sp>
        </p:grpSp>
      </p:grpSp>
      <p:sp>
        <p:nvSpPr>
          <p:cNvPr id="806" name="CustomShape 104"/>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BA244F57-0C7F-421A-AFEB-7E3787459DA5}" type="slidenum">
              <a:rPr b="0" lang="en-US" sz="1100" spc="-1" strike="noStrike">
                <a:solidFill>
                  <a:srgbClr val="404040"/>
                </a:solidFill>
                <a:latin typeface="Calibri"/>
                <a:ea typeface="DejaVu Sans"/>
              </a:rPr>
              <a:t>8</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9" dur="indefinite" restart="never" nodeType="tmRoot">
          <p:childTnLst>
            <p:seq>
              <p:cTn id="40" dur="indefinite" nodeType="mainSeq">
                <p:childTnLst>
                  <p:par>
                    <p:cTn id="41" fill="hold">
                      <p:stCondLst>
                        <p:cond delay="indefinite"/>
                      </p:stCondLst>
                      <p:childTnLst>
                        <p:par>
                          <p:cTn id="42" fill="hold">
                            <p:stCondLst>
                              <p:cond delay="0"/>
                            </p:stCondLst>
                            <p:childTnLst>
                              <p:par>
                                <p:cTn id="43" nodeType="clickEffect" fill="hold" presetClass="entr" presetID="9">
                                  <p:stCondLst>
                                    <p:cond delay="0"/>
                                  </p:stCondLst>
                                  <p:childTnLst>
                                    <p:set>
                                      <p:cBhvr>
                                        <p:cTn id="44" dur="1" fill="hold">
                                          <p:stCondLst>
                                            <p:cond delay="0"/>
                                          </p:stCondLst>
                                        </p:cTn>
                                        <p:tgtEl>
                                          <p:spTgt spid="786"/>
                                        </p:tgtEl>
                                        <p:attrNameLst>
                                          <p:attrName>style.visibility</p:attrName>
                                        </p:attrNameLst>
                                      </p:cBhvr>
                                      <p:to>
                                        <p:strVal val="visible"/>
                                      </p:to>
                                    </p:set>
                                    <p:animEffect filter="dissolve" transition="in">
                                      <p:cBhvr additive="repl">
                                        <p:cTn id="45" dur="500"/>
                                        <p:tgtEl>
                                          <p:spTgt spid="786"/>
                                        </p:tgtEl>
                                      </p:cBhvr>
                                    </p:animEffect>
                                  </p:childTnLst>
                                </p:cTn>
                              </p:par>
                            </p:childTnLst>
                          </p:cTn>
                        </p:par>
                      </p:childTnLst>
                    </p:cTn>
                  </p:par>
                  <p:par>
                    <p:cTn id="46" fill="hold">
                      <p:stCondLst>
                        <p:cond delay="indefinite"/>
                      </p:stCondLst>
                      <p:childTnLst>
                        <p:par>
                          <p:cTn id="47" fill="hold">
                            <p:stCondLst>
                              <p:cond delay="0"/>
                            </p:stCondLst>
                            <p:childTnLst>
                              <p:par>
                                <p:cTn id="48" nodeType="clickEffect" fill="hold" presetClass="entr" presetID="9">
                                  <p:stCondLst>
                                    <p:cond delay="0"/>
                                  </p:stCondLst>
                                  <p:childTnLst>
                                    <p:set>
                                      <p:cBhvr>
                                        <p:cTn id="49" dur="1" fill="hold">
                                          <p:stCondLst>
                                            <p:cond delay="0"/>
                                          </p:stCondLst>
                                        </p:cTn>
                                        <p:tgtEl>
                                          <p:spTgt spid="787"/>
                                        </p:tgtEl>
                                        <p:attrNameLst>
                                          <p:attrName>style.visibility</p:attrName>
                                        </p:attrNameLst>
                                      </p:cBhvr>
                                      <p:to>
                                        <p:strVal val="visible"/>
                                      </p:to>
                                    </p:set>
                                    <p:animEffect filter="dissolve" transition="in">
                                      <p:cBhvr additive="repl">
                                        <p:cTn id="50" dur="500"/>
                                        <p:tgtEl>
                                          <p:spTgt spid="787"/>
                                        </p:tgtEl>
                                      </p:cBhvr>
                                    </p:animEffect>
                                  </p:childTnLst>
                                </p:cTn>
                              </p:par>
                              <p:par>
                                <p:cTn id="51" nodeType="withEffect" fill="hold" presetClass="path">
                                  <p:stCondLst>
                                    <p:cond delay="0"/>
                                  </p:stCondLst>
                                  <p:childTnLst>
                                    <p:animMotion origin="layout" path="M -6.25E-007 -1.48148E-006 L 0.00065 0.10139 E">
                                      <p:cBhvr>
                                        <p:cTn id="52" dur="2000" fill="hold"/>
                                        <p:tgtEl>
                                          <p:spTgt spid="787"/>
                                        </p:tgtEl>
                                        <p:attrNameLst>
                                          <p:attrName>ppt_x</p:attrName>
                                          <p:attrName>ppt_y</p:attrName>
                                        </p:attrNameLst>
                                      </p:cBhvr>
                                    </p:animMotion>
                                  </p:childTnLst>
                                </p:cTn>
                              </p:par>
                              <p:par>
                                <p:cTn id="53" nodeType="withEffect" fill="hold" presetClass="entr" presetID="9">
                                  <p:stCondLst>
                                    <p:cond delay="0"/>
                                  </p:stCondLst>
                                  <p:childTnLst>
                                    <p:set>
                                      <p:cBhvr>
                                        <p:cTn id="54" dur="1" fill="hold">
                                          <p:stCondLst>
                                            <p:cond delay="0"/>
                                          </p:stCondLst>
                                        </p:cTn>
                                        <p:tgtEl>
                                          <p:spTgt spid="790"/>
                                        </p:tgtEl>
                                        <p:attrNameLst>
                                          <p:attrName>style.visibility</p:attrName>
                                        </p:attrNameLst>
                                      </p:cBhvr>
                                      <p:to>
                                        <p:strVal val="visible"/>
                                      </p:to>
                                    </p:set>
                                    <p:animEffect filter="dissolve" transition="in">
                                      <p:cBhvr additive="repl">
                                        <p:cTn id="55" dur="500"/>
                                        <p:tgtEl>
                                          <p:spTgt spid="790"/>
                                        </p:tgtEl>
                                      </p:cBhvr>
                                    </p:animEffect>
                                  </p:childTnLst>
                                </p:cTn>
                              </p:par>
                            </p:childTnLst>
                          </p:cTn>
                        </p:par>
                      </p:childTnLst>
                    </p:cTn>
                  </p:par>
                  <p:par>
                    <p:cTn id="56" fill="hold">
                      <p:stCondLst>
                        <p:cond delay="indefinite"/>
                      </p:stCondLst>
                      <p:childTnLst>
                        <p:par>
                          <p:cTn id="57" fill="hold">
                            <p:stCondLst>
                              <p:cond delay="0"/>
                            </p:stCondLst>
                            <p:childTnLst>
                              <p:par>
                                <p:cTn id="58" nodeType="clickEffect" fill="hold" presetClass="entr" presetID="9">
                                  <p:stCondLst>
                                    <p:cond delay="0"/>
                                  </p:stCondLst>
                                  <p:childTnLst>
                                    <p:set>
                                      <p:cBhvr>
                                        <p:cTn id="59" dur="1" fill="hold">
                                          <p:stCondLst>
                                            <p:cond delay="0"/>
                                          </p:stCondLst>
                                        </p:cTn>
                                        <p:tgtEl>
                                          <p:spTgt spid="796"/>
                                        </p:tgtEl>
                                        <p:attrNameLst>
                                          <p:attrName>style.visibility</p:attrName>
                                        </p:attrNameLst>
                                      </p:cBhvr>
                                      <p:to>
                                        <p:strVal val="visible"/>
                                      </p:to>
                                    </p:set>
                                    <p:animEffect filter="dissolve" transition="in">
                                      <p:cBhvr additive="repl">
                                        <p:cTn id="60" dur="500"/>
                                        <p:tgtEl>
                                          <p:spTgt spid="796"/>
                                        </p:tgtEl>
                                      </p:cBhvr>
                                    </p:animEffect>
                                  </p:childTnLst>
                                </p:cTn>
                              </p:par>
                              <p:par>
                                <p:cTn id="61" nodeType="withEffect" fill="hold" presetClass="entr" presetID="9">
                                  <p:stCondLst>
                                    <p:cond delay="0"/>
                                  </p:stCondLst>
                                  <p:childTnLst>
                                    <p:set>
                                      <p:cBhvr>
                                        <p:cTn id="62" dur="1" fill="hold">
                                          <p:stCondLst>
                                            <p:cond delay="0"/>
                                          </p:stCondLst>
                                        </p:cTn>
                                        <p:tgtEl>
                                          <p:spTgt spid="791"/>
                                        </p:tgtEl>
                                        <p:attrNameLst>
                                          <p:attrName>style.visibility</p:attrName>
                                        </p:attrNameLst>
                                      </p:cBhvr>
                                      <p:to>
                                        <p:strVal val="visible"/>
                                      </p:to>
                                    </p:set>
                                    <p:animEffect filter="dissolve" transition="in">
                                      <p:cBhvr additive="repl">
                                        <p:cTn id="63" dur="500"/>
                                        <p:tgtEl>
                                          <p:spTgt spid="791"/>
                                        </p:tgtEl>
                                      </p:cBhvr>
                                    </p:animEffect>
                                  </p:childTnLst>
                                </p:cTn>
                              </p:par>
                            </p:childTnLst>
                          </p:cTn>
                        </p:par>
                      </p:childTnLst>
                    </p:cTn>
                  </p:par>
                  <p:par>
                    <p:cTn id="64" fill="hold">
                      <p:stCondLst>
                        <p:cond delay="indefinite"/>
                      </p:stCondLst>
                      <p:childTnLst>
                        <p:par>
                          <p:cTn id="65" fill="hold">
                            <p:stCondLst>
                              <p:cond delay="0"/>
                            </p:stCondLst>
                            <p:childTnLst>
                              <p:par>
                                <p:cTn id="66" nodeType="clickEffect" fill="hold" presetClass="exit" presetID="9">
                                  <p:stCondLst>
                                    <p:cond delay="0"/>
                                  </p:stCondLst>
                                  <p:childTnLst>
                                    <p:animEffect filter="dissolve" transition="out">
                                      <p:cBhvr additive="repl">
                                        <p:cTn id="67" dur="500"/>
                                        <p:tgtEl>
                                          <p:spTgt spid="796"/>
                                        </p:tgtEl>
                                      </p:cBhvr>
                                    </p:animEffect>
                                    <p:set>
                                      <p:cBhvr>
                                        <p:cTn id="68" dur="1" fill="hold">
                                          <p:stCondLst>
                                            <p:cond delay="499"/>
                                          </p:stCondLst>
                                        </p:cTn>
                                        <p:tgtEl>
                                          <p:spTgt spid="796"/>
                                        </p:tgtEl>
                                        <p:attrNameLst>
                                          <p:attrName>style.visibility</p:attrName>
                                        </p:attrNameLst>
                                      </p:cBhvr>
                                      <p:to>
                                        <p:strVal val="hidden"/>
                                      </p:to>
                                    </p:set>
                                  </p:childTnLst>
                                </p:cTn>
                              </p:par>
                              <p:par>
                                <p:cTn id="69" nodeType="withEffect" fill="hold" presetClass="exit" presetID="9">
                                  <p:stCondLst>
                                    <p:cond delay="0"/>
                                  </p:stCondLst>
                                  <p:childTnLst>
                                    <p:animEffect filter="dissolve" transition="out">
                                      <p:cBhvr additive="repl">
                                        <p:cTn id="70" dur="500"/>
                                        <p:tgtEl>
                                          <p:spTgt spid="787"/>
                                        </p:tgtEl>
                                      </p:cBhvr>
                                    </p:animEffect>
                                    <p:set>
                                      <p:cBhvr>
                                        <p:cTn id="71" dur="1" fill="hold">
                                          <p:stCondLst>
                                            <p:cond delay="499"/>
                                          </p:stCondLst>
                                        </p:cTn>
                                        <p:tgtEl>
                                          <p:spTgt spid="787"/>
                                        </p:tgtEl>
                                        <p:attrNameLst>
                                          <p:attrName>style.visibility</p:attrName>
                                        </p:attrNameLst>
                                      </p:cBhvr>
                                      <p:to>
                                        <p:strVal val="hidden"/>
                                      </p:to>
                                    </p:set>
                                  </p:childTnLst>
                                </p:cTn>
                              </p:par>
                            </p:childTnLst>
                          </p:cTn>
                        </p:par>
                        <p:par>
                          <p:cTn id="72" fill="hold">
                            <p:stCondLst>
                              <p:cond delay="500"/>
                            </p:stCondLst>
                            <p:childTnLst>
                              <p:par>
                                <p:cTn id="73" nodeType="afterEffect" fill="hold" presetClass="entr" presetID="9">
                                  <p:stCondLst>
                                    <p:cond delay="0"/>
                                  </p:stCondLst>
                                  <p:childTnLst>
                                    <p:set>
                                      <p:cBhvr>
                                        <p:cTn id="74" dur="1" fill="hold">
                                          <p:stCondLst>
                                            <p:cond delay="0"/>
                                          </p:stCondLst>
                                        </p:cTn>
                                        <p:tgtEl>
                                          <p:spTgt spid="799"/>
                                        </p:tgtEl>
                                        <p:attrNameLst>
                                          <p:attrName>style.visibility</p:attrName>
                                        </p:attrNameLst>
                                      </p:cBhvr>
                                      <p:to>
                                        <p:strVal val="visible"/>
                                      </p:to>
                                    </p:set>
                                    <p:animEffect filter="dissolve" transition="in">
                                      <p:cBhvr additive="repl">
                                        <p:cTn id="75" dur="500"/>
                                        <p:tgtEl>
                                          <p:spTgt spid="799"/>
                                        </p:tgtEl>
                                      </p:cBhvr>
                                    </p:animEffect>
                                  </p:childTnLst>
                                </p:cTn>
                              </p:par>
                              <p:par>
                                <p:cTn id="76" nodeType="withEffect" fill="hold" presetClass="entr" presetID="9">
                                  <p:stCondLst>
                                    <p:cond delay="0"/>
                                  </p:stCondLst>
                                  <p:childTnLst>
                                    <p:set>
                                      <p:cBhvr>
                                        <p:cTn id="77" dur="1" fill="hold">
                                          <p:stCondLst>
                                            <p:cond delay="0"/>
                                          </p:stCondLst>
                                        </p:cTn>
                                        <p:tgtEl>
                                          <p:spTgt spid="792"/>
                                        </p:tgtEl>
                                        <p:attrNameLst>
                                          <p:attrName>style.visibility</p:attrName>
                                        </p:attrNameLst>
                                      </p:cBhvr>
                                      <p:to>
                                        <p:strVal val="visible"/>
                                      </p:to>
                                    </p:set>
                                    <p:animEffect filter="dissolve" transition="in">
                                      <p:cBhvr additive="repl">
                                        <p:cTn id="78" dur="500"/>
                                        <p:tgtEl>
                                          <p:spTgt spid="792"/>
                                        </p:tgtEl>
                                      </p:cBhvr>
                                    </p:animEffect>
                                  </p:childTnLst>
                                </p:cTn>
                              </p:par>
                            </p:childTnLst>
                          </p:cTn>
                        </p:par>
                      </p:childTnLst>
                    </p:cTn>
                  </p:par>
                  <p:par>
                    <p:cTn id="79" fill="hold">
                      <p:stCondLst>
                        <p:cond delay="indefinite"/>
                      </p:stCondLst>
                      <p:childTnLst>
                        <p:par>
                          <p:cTn id="80" fill="hold">
                            <p:stCondLst>
                              <p:cond delay="0"/>
                            </p:stCondLst>
                            <p:childTnLst>
                              <p:par>
                                <p:cTn id="81" nodeType="clickEffect" fill="hold" presetClass="path">
                                  <p:stCondLst>
                                    <p:cond delay="0"/>
                                  </p:stCondLst>
                                  <p:childTnLst>
                                    <p:animMotion origin="layout" path="M -1.25E-006 -3.7037E-007 L 0.00052 0.09306 E">
                                      <p:cBhvr>
                                        <p:cTn id="82" dur="2000" fill="hold"/>
                                        <p:tgtEl>
                                          <p:spTgt spid="799"/>
                                        </p:tgtEl>
                                        <p:attrNameLst>
                                          <p:attrName>ppt_x</p:attrName>
                                          <p:attrName>ppt_y</p:attrName>
                                        </p:attrNameLst>
                                      </p:cBhvr>
                                    </p:animMotion>
                                  </p:childTnLst>
                                </p:cTn>
                              </p:par>
                              <p:par>
                                <p:cTn id="83" nodeType="withEffect" fill="hold" presetClass="entr" presetID="9">
                                  <p:stCondLst>
                                    <p:cond delay="0"/>
                                  </p:stCondLst>
                                  <p:childTnLst>
                                    <p:set>
                                      <p:cBhvr>
                                        <p:cTn id="84" dur="1" fill="hold">
                                          <p:stCondLst>
                                            <p:cond delay="0"/>
                                          </p:stCondLst>
                                        </p:cTn>
                                        <p:tgtEl>
                                          <p:spTgt spid="793"/>
                                        </p:tgtEl>
                                        <p:attrNameLst>
                                          <p:attrName>style.visibility</p:attrName>
                                        </p:attrNameLst>
                                      </p:cBhvr>
                                      <p:to>
                                        <p:strVal val="visible"/>
                                      </p:to>
                                    </p:set>
                                    <p:animEffect filter="dissolve" transition="in">
                                      <p:cBhvr additive="repl">
                                        <p:cTn id="85" dur="500"/>
                                        <p:tgtEl>
                                          <p:spTgt spid="793"/>
                                        </p:tgtEl>
                                      </p:cBhvr>
                                    </p:animEffect>
                                  </p:childTnLst>
                                </p:cTn>
                              </p:par>
                            </p:childTnLst>
                          </p:cTn>
                        </p:par>
                      </p:childTnLst>
                    </p:cTn>
                  </p:par>
                  <p:par>
                    <p:cTn id="86" fill="hold">
                      <p:stCondLst>
                        <p:cond delay="indefinite"/>
                      </p:stCondLst>
                      <p:childTnLst>
                        <p:par>
                          <p:cTn id="87" fill="hold">
                            <p:stCondLst>
                              <p:cond delay="0"/>
                            </p:stCondLst>
                            <p:childTnLst>
                              <p:par>
                                <p:cTn id="88" nodeType="clickEffect" fill="hold" presetClass="path">
                                  <p:stCondLst>
                                    <p:cond delay="0"/>
                                  </p:stCondLst>
                                  <p:childTnLst>
                                    <p:animMotion origin="layout" path="M 0.00052 0.09306 C -0.00013 0.14931 -0.00091 0.20347 -0.00169 0.26181 L -0.11432 0.32593 L -0.43333 0.31991 C -0.47513 0.3044 -0.51719 0.27778 -0.55846 0.26366 E">
                                      <p:cBhvr>
                                        <p:cTn id="89" dur="2000" fill="hold"/>
                                        <p:tgtEl>
                                          <p:spTgt spid="799"/>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3"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sequence numbers, ACKs</a:t>
            </a:r>
            <a:endParaRPr b="0" lang="en-US" sz="4800" spc="-1" strike="noStrike">
              <a:latin typeface="Arial"/>
            </a:endParaRPr>
          </a:p>
        </p:txBody>
      </p:sp>
      <p:sp>
        <p:nvSpPr>
          <p:cNvPr id="4694" name="CustomShape 2"/>
          <p:cNvSpPr/>
          <p:nvPr/>
        </p:nvSpPr>
        <p:spPr>
          <a:xfrm>
            <a:off x="715320" y="1355760"/>
            <a:ext cx="5094000" cy="1308600"/>
          </a:xfrm>
          <a:prstGeom prst="rect">
            <a:avLst/>
          </a:prstGeom>
          <a:noFill/>
          <a:ln w="0">
            <a:noFill/>
          </a:ln>
        </p:spPr>
        <p:style>
          <a:lnRef idx="0"/>
          <a:fillRef idx="0"/>
          <a:effectRef idx="0"/>
          <a:fontRef idx="minor"/>
        </p:style>
        <p:txBody>
          <a:bodyPr lIns="90000" rIns="90000" tIns="45000" bIns="45000">
            <a:noAutofit/>
          </a:bodyPr>
          <a:p>
            <a:pPr marL="235080" indent="-121320">
              <a:lnSpc>
                <a:spcPct val="85000"/>
              </a:lnSpc>
              <a:spcBef>
                <a:spcPts val="561"/>
              </a:spcBef>
              <a:tabLst>
                <a:tab algn="l" pos="0"/>
              </a:tabLst>
            </a:pPr>
            <a:r>
              <a:rPr b="0" i="1" lang="en-US" sz="2800" spc="-1" strike="noStrike">
                <a:solidFill>
                  <a:srgbClr val="cc0000"/>
                </a:solidFill>
                <a:latin typeface="Calibri"/>
                <a:ea typeface="ＭＳ Ｐゴシック"/>
              </a:rPr>
              <a:t>Sequence numbers:</a:t>
            </a:r>
            <a:endParaRPr b="0" lang="en-US" sz="2800" spc="-1" strike="noStrike">
              <a:latin typeface="Arial"/>
            </a:endParaRPr>
          </a:p>
          <a:p>
            <a:pPr lvl="1" marL="635040" indent="-275400">
              <a:lnSpc>
                <a:spcPct val="85000"/>
              </a:lnSpc>
              <a:spcBef>
                <a:spcPts val="561"/>
              </a:spcBef>
              <a:buClr>
                <a:srgbClr val="000099"/>
              </a:buClr>
              <a:buFont typeface="Arial"/>
              <a:buChar char="•"/>
              <a:tabLst>
                <a:tab algn="l" pos="0"/>
              </a:tabLst>
            </a:pPr>
            <a:r>
              <a:rPr b="0" lang="en-US" sz="2800" spc="-1" strike="noStrike">
                <a:solidFill>
                  <a:srgbClr val="000000"/>
                </a:solidFill>
                <a:latin typeface="Calibri"/>
                <a:ea typeface="ＭＳ Ｐゴシック"/>
              </a:rPr>
              <a:t>byte stream “number” of first byte in segment’s data</a:t>
            </a:r>
            <a:endParaRPr b="0" lang="en-US" sz="2800" spc="-1" strike="noStrike">
              <a:latin typeface="Arial"/>
            </a:endParaRPr>
          </a:p>
        </p:txBody>
      </p:sp>
      <p:grpSp>
        <p:nvGrpSpPr>
          <p:cNvPr id="4695" name="Group 3"/>
          <p:cNvGrpSpPr/>
          <p:nvPr/>
        </p:nvGrpSpPr>
        <p:grpSpPr>
          <a:xfrm>
            <a:off x="7599960" y="3987000"/>
            <a:ext cx="3453120" cy="2541240"/>
            <a:chOff x="7599960" y="3987000"/>
            <a:chExt cx="3453120" cy="2541240"/>
          </a:xfrm>
        </p:grpSpPr>
        <p:sp>
          <p:nvSpPr>
            <p:cNvPr id="4696" name="CustomShape 4"/>
            <p:cNvSpPr/>
            <p:nvPr/>
          </p:nvSpPr>
          <p:spPr>
            <a:xfrm>
              <a:off x="8156520" y="5870520"/>
              <a:ext cx="1905480" cy="203760"/>
            </a:xfrm>
            <a:prstGeom prst="rect">
              <a:avLst/>
            </a:prstGeom>
            <a:solidFill>
              <a:srgbClr val="cc0000"/>
            </a:solidFill>
            <a:ln w="0">
              <a:noFill/>
            </a:ln>
          </p:spPr>
          <p:style>
            <a:lnRef idx="0"/>
            <a:fillRef idx="0"/>
            <a:effectRef idx="0"/>
            <a:fontRef idx="minor"/>
          </p:style>
        </p:sp>
        <p:grpSp>
          <p:nvGrpSpPr>
            <p:cNvPr id="4697" name="Group 5"/>
            <p:cNvGrpSpPr/>
            <p:nvPr/>
          </p:nvGrpSpPr>
          <p:grpSpPr>
            <a:xfrm>
              <a:off x="8118360" y="5397480"/>
              <a:ext cx="1985040" cy="1130760"/>
              <a:chOff x="8118360" y="5397480"/>
              <a:chExt cx="1985040" cy="1130760"/>
            </a:xfrm>
          </p:grpSpPr>
          <p:sp>
            <p:nvSpPr>
              <p:cNvPr id="4698" name="CustomShape 6"/>
              <p:cNvSpPr/>
              <p:nvPr/>
            </p:nvSpPr>
            <p:spPr>
              <a:xfrm>
                <a:off x="8150400" y="5414760"/>
                <a:ext cx="1918440" cy="1113480"/>
              </a:xfrm>
              <a:prstGeom prst="rect">
                <a:avLst/>
              </a:prstGeom>
              <a:noFill/>
              <a:ln w="9525">
                <a:solidFill>
                  <a:srgbClr val="000000"/>
                </a:solidFill>
                <a:miter/>
              </a:ln>
            </p:spPr>
            <p:style>
              <a:lnRef idx="0"/>
              <a:fillRef idx="0"/>
              <a:effectRef idx="0"/>
              <a:fontRef idx="minor"/>
            </p:style>
          </p:sp>
          <p:sp>
            <p:nvSpPr>
              <p:cNvPr id="4699" name="CustomShape 7"/>
              <p:cNvSpPr/>
              <p:nvPr/>
            </p:nvSpPr>
            <p:spPr>
              <a:xfrm>
                <a:off x="8161200" y="5397480"/>
                <a:ext cx="918720" cy="2419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000" spc="-1" strike="noStrike">
                    <a:solidFill>
                      <a:srgbClr val="000000"/>
                    </a:solidFill>
                    <a:latin typeface="Arial"/>
                    <a:ea typeface="ＭＳ Ｐゴシック"/>
                  </a:rPr>
                  <a:t>source port #</a:t>
                </a:r>
                <a:endParaRPr b="0" lang="en-US" sz="1000" spc="-1" strike="noStrike">
                  <a:latin typeface="Arial"/>
                </a:endParaRPr>
              </a:p>
            </p:txBody>
          </p:sp>
          <p:sp>
            <p:nvSpPr>
              <p:cNvPr id="4700" name="CustomShape 8"/>
              <p:cNvSpPr/>
              <p:nvPr/>
            </p:nvSpPr>
            <p:spPr>
              <a:xfrm>
                <a:off x="9189000" y="5402160"/>
                <a:ext cx="776880" cy="2419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000" spc="-1" strike="noStrike">
                    <a:solidFill>
                      <a:srgbClr val="000000"/>
                    </a:solidFill>
                    <a:latin typeface="Arial"/>
                    <a:ea typeface="ＭＳ Ｐゴシック"/>
                  </a:rPr>
                  <a:t>dest port #</a:t>
                </a:r>
                <a:endParaRPr b="0" lang="en-US" sz="1000" spc="-1" strike="noStrike">
                  <a:latin typeface="Arial"/>
                </a:endParaRPr>
              </a:p>
            </p:txBody>
          </p:sp>
          <p:sp>
            <p:nvSpPr>
              <p:cNvPr id="4701" name="CustomShape 9"/>
              <p:cNvSpPr/>
              <p:nvPr/>
            </p:nvSpPr>
            <p:spPr>
              <a:xfrm>
                <a:off x="8404200" y="5608440"/>
                <a:ext cx="1445400" cy="2721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200" spc="-1" strike="noStrike">
                    <a:solidFill>
                      <a:srgbClr val="000000"/>
                    </a:solidFill>
                    <a:latin typeface="Arial"/>
                    <a:ea typeface="ＭＳ Ｐゴシック"/>
                  </a:rPr>
                  <a:t>sequence number</a:t>
                </a:r>
                <a:endParaRPr b="0" lang="en-US" sz="1200" spc="-1" strike="noStrike">
                  <a:latin typeface="Arial"/>
                </a:endParaRPr>
              </a:p>
            </p:txBody>
          </p:sp>
          <p:sp>
            <p:nvSpPr>
              <p:cNvPr id="4702" name="CustomShape 10"/>
              <p:cNvSpPr/>
              <p:nvPr/>
            </p:nvSpPr>
            <p:spPr>
              <a:xfrm>
                <a:off x="8118360" y="5830920"/>
                <a:ext cx="1985040" cy="2721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200" spc="-1" strike="noStrike">
                    <a:solidFill>
                      <a:srgbClr val="ffffff"/>
                    </a:solidFill>
                    <a:latin typeface="Arial"/>
                    <a:ea typeface="ＭＳ Ｐゴシック"/>
                  </a:rPr>
                  <a:t>acknowledgement number</a:t>
                </a:r>
                <a:endParaRPr b="0" lang="en-US" sz="1200" spc="-1" strike="noStrike">
                  <a:latin typeface="Arial"/>
                </a:endParaRPr>
              </a:p>
            </p:txBody>
          </p:sp>
          <p:sp>
            <p:nvSpPr>
              <p:cNvPr id="4703" name="CustomShape 11"/>
              <p:cNvSpPr/>
              <p:nvPr/>
            </p:nvSpPr>
            <p:spPr>
              <a:xfrm>
                <a:off x="8244360" y="6286320"/>
                <a:ext cx="751320" cy="2419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000" spc="-1" strike="noStrike">
                    <a:solidFill>
                      <a:srgbClr val="000000"/>
                    </a:solidFill>
                    <a:latin typeface="Arial"/>
                    <a:ea typeface="ＭＳ Ｐゴシック"/>
                  </a:rPr>
                  <a:t>checksum</a:t>
                </a:r>
                <a:endParaRPr b="0" lang="en-US" sz="1000" spc="-1" strike="noStrike">
                  <a:latin typeface="Arial"/>
                </a:endParaRPr>
              </a:p>
            </p:txBody>
          </p:sp>
          <p:sp>
            <p:nvSpPr>
              <p:cNvPr id="4704" name="Line 12"/>
              <p:cNvSpPr/>
              <p:nvPr/>
            </p:nvSpPr>
            <p:spPr>
              <a:xfrm>
                <a:off x="8150040" y="5641560"/>
                <a:ext cx="1924200" cy="360"/>
              </a:xfrm>
              <a:prstGeom prst="line">
                <a:avLst/>
              </a:prstGeom>
              <a:ln w="9525">
                <a:solidFill>
                  <a:srgbClr val="000000"/>
                </a:solidFill>
                <a:round/>
              </a:ln>
            </p:spPr>
            <p:style>
              <a:lnRef idx="0"/>
              <a:fillRef idx="0"/>
              <a:effectRef idx="0"/>
              <a:fontRef idx="minor"/>
            </p:style>
          </p:sp>
          <p:sp>
            <p:nvSpPr>
              <p:cNvPr id="4705" name="Line 13"/>
              <p:cNvSpPr/>
              <p:nvPr/>
            </p:nvSpPr>
            <p:spPr>
              <a:xfrm>
                <a:off x="8150040" y="5857560"/>
                <a:ext cx="1924200" cy="360"/>
              </a:xfrm>
              <a:prstGeom prst="line">
                <a:avLst/>
              </a:prstGeom>
              <a:ln w="9525">
                <a:solidFill>
                  <a:srgbClr val="000000"/>
                </a:solidFill>
                <a:round/>
              </a:ln>
            </p:spPr>
            <p:style>
              <a:lnRef idx="0"/>
              <a:fillRef idx="0"/>
              <a:effectRef idx="0"/>
              <a:fontRef idx="minor"/>
            </p:style>
          </p:sp>
          <p:sp>
            <p:nvSpPr>
              <p:cNvPr id="4706" name="Line 14"/>
              <p:cNvSpPr/>
              <p:nvPr/>
            </p:nvSpPr>
            <p:spPr>
              <a:xfrm>
                <a:off x="8146800" y="6079680"/>
                <a:ext cx="1924200" cy="360"/>
              </a:xfrm>
              <a:prstGeom prst="line">
                <a:avLst/>
              </a:prstGeom>
              <a:ln w="9525">
                <a:solidFill>
                  <a:srgbClr val="000000"/>
                </a:solidFill>
                <a:round/>
              </a:ln>
            </p:spPr>
            <p:style>
              <a:lnRef idx="0"/>
              <a:fillRef idx="0"/>
              <a:effectRef idx="0"/>
              <a:fontRef idx="minor"/>
            </p:style>
          </p:sp>
          <p:sp>
            <p:nvSpPr>
              <p:cNvPr id="4707" name="Line 15"/>
              <p:cNvSpPr/>
              <p:nvPr/>
            </p:nvSpPr>
            <p:spPr>
              <a:xfrm>
                <a:off x="9092880" y="5412960"/>
                <a:ext cx="360" cy="225720"/>
              </a:xfrm>
              <a:prstGeom prst="line">
                <a:avLst/>
              </a:prstGeom>
              <a:ln w="9525">
                <a:solidFill>
                  <a:srgbClr val="000000"/>
                </a:solidFill>
                <a:round/>
              </a:ln>
            </p:spPr>
            <p:style>
              <a:lnRef idx="0"/>
              <a:fillRef idx="0"/>
              <a:effectRef idx="0"/>
              <a:fontRef idx="minor"/>
            </p:style>
          </p:sp>
          <p:sp>
            <p:nvSpPr>
              <p:cNvPr id="4708" name="Line 16"/>
              <p:cNvSpPr/>
              <p:nvPr/>
            </p:nvSpPr>
            <p:spPr>
              <a:xfrm>
                <a:off x="9092880" y="6082920"/>
                <a:ext cx="360" cy="444600"/>
              </a:xfrm>
              <a:prstGeom prst="line">
                <a:avLst/>
              </a:prstGeom>
              <a:ln w="9525">
                <a:solidFill>
                  <a:srgbClr val="000000"/>
                </a:solidFill>
                <a:round/>
              </a:ln>
            </p:spPr>
            <p:style>
              <a:lnRef idx="0"/>
              <a:fillRef idx="0"/>
              <a:effectRef idx="0"/>
              <a:fontRef idx="minor"/>
            </p:style>
          </p:sp>
          <p:sp>
            <p:nvSpPr>
              <p:cNvPr id="4709" name="Line 17"/>
              <p:cNvSpPr/>
              <p:nvPr/>
            </p:nvSpPr>
            <p:spPr>
              <a:xfrm>
                <a:off x="8150040" y="6292440"/>
                <a:ext cx="1924200" cy="360"/>
              </a:xfrm>
              <a:prstGeom prst="line">
                <a:avLst/>
              </a:prstGeom>
              <a:ln w="9525">
                <a:solidFill>
                  <a:srgbClr val="000000"/>
                </a:solidFill>
                <a:round/>
              </a:ln>
            </p:spPr>
            <p:style>
              <a:lnRef idx="0"/>
              <a:fillRef idx="0"/>
              <a:effectRef idx="0"/>
              <a:fontRef idx="minor"/>
            </p:style>
          </p:sp>
          <p:sp>
            <p:nvSpPr>
              <p:cNvPr id="4710" name="CustomShape 18"/>
              <p:cNvSpPr/>
              <p:nvPr/>
            </p:nvSpPr>
            <p:spPr>
              <a:xfrm>
                <a:off x="9283680" y="6041880"/>
                <a:ext cx="510480" cy="2721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200" spc="-1" strike="noStrike">
                    <a:solidFill>
                      <a:srgbClr val="000000"/>
                    </a:solidFill>
                    <a:latin typeface="Arial"/>
                    <a:ea typeface="ＭＳ Ｐゴシック"/>
                  </a:rPr>
                  <a:t>rwnd</a:t>
                </a:r>
                <a:endParaRPr b="0" lang="en-US" sz="1200" spc="-1" strike="noStrike">
                  <a:latin typeface="Arial"/>
                </a:endParaRPr>
              </a:p>
            </p:txBody>
          </p:sp>
          <p:sp>
            <p:nvSpPr>
              <p:cNvPr id="4711" name="CustomShape 19"/>
              <p:cNvSpPr/>
              <p:nvPr/>
            </p:nvSpPr>
            <p:spPr>
              <a:xfrm>
                <a:off x="9194400" y="6286320"/>
                <a:ext cx="783000" cy="2419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000" spc="-1" strike="noStrike">
                    <a:solidFill>
                      <a:srgbClr val="000000"/>
                    </a:solidFill>
                    <a:latin typeface="Arial"/>
                    <a:ea typeface="ＭＳ Ｐゴシック"/>
                  </a:rPr>
                  <a:t>urg pointer</a:t>
                </a:r>
                <a:endParaRPr b="0" lang="en-US" sz="1000" spc="-1" strike="noStrike">
                  <a:latin typeface="Arial"/>
                </a:endParaRPr>
              </a:p>
            </p:txBody>
          </p:sp>
          <p:sp>
            <p:nvSpPr>
              <p:cNvPr id="4712" name="Line 20"/>
              <p:cNvSpPr/>
              <p:nvPr/>
            </p:nvSpPr>
            <p:spPr>
              <a:xfrm>
                <a:off x="8791560" y="6078240"/>
                <a:ext cx="360" cy="212760"/>
              </a:xfrm>
              <a:prstGeom prst="line">
                <a:avLst/>
              </a:prstGeom>
              <a:ln w="9525">
                <a:solidFill>
                  <a:srgbClr val="000000"/>
                </a:solidFill>
                <a:round/>
              </a:ln>
            </p:spPr>
            <p:style>
              <a:lnRef idx="0"/>
              <a:fillRef idx="0"/>
              <a:effectRef idx="0"/>
              <a:fontRef idx="minor"/>
            </p:style>
          </p:sp>
          <p:sp>
            <p:nvSpPr>
              <p:cNvPr id="4713" name="Line 21"/>
              <p:cNvSpPr/>
              <p:nvPr/>
            </p:nvSpPr>
            <p:spPr>
              <a:xfrm>
                <a:off x="8386560" y="6076800"/>
                <a:ext cx="360" cy="212760"/>
              </a:xfrm>
              <a:prstGeom prst="line">
                <a:avLst/>
              </a:prstGeom>
              <a:ln w="9525">
                <a:solidFill>
                  <a:srgbClr val="000000"/>
                </a:solidFill>
                <a:round/>
              </a:ln>
            </p:spPr>
            <p:style>
              <a:lnRef idx="0"/>
              <a:fillRef idx="0"/>
              <a:effectRef idx="0"/>
              <a:fontRef idx="minor"/>
            </p:style>
          </p:sp>
        </p:grpSp>
        <p:sp>
          <p:nvSpPr>
            <p:cNvPr id="4714" name="CustomShape 22"/>
            <p:cNvSpPr/>
            <p:nvPr/>
          </p:nvSpPr>
          <p:spPr>
            <a:xfrm>
              <a:off x="7599960" y="5081400"/>
              <a:ext cx="345312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outgoing segment from receiver</a:t>
              </a:r>
              <a:endParaRPr b="0" lang="en-US" sz="1600" spc="-1" strike="noStrike">
                <a:latin typeface="Arial"/>
              </a:endParaRPr>
            </a:p>
          </p:txBody>
        </p:sp>
        <p:sp>
          <p:nvSpPr>
            <p:cNvPr id="4715" name="CustomShape 23"/>
            <p:cNvSpPr/>
            <p:nvPr/>
          </p:nvSpPr>
          <p:spPr>
            <a:xfrm flipH="1" flipV="1">
              <a:off x="7905960" y="3987000"/>
              <a:ext cx="167400" cy="1892880"/>
            </a:xfrm>
            <a:custGeom>
              <a:avLst/>
              <a:gdLst/>
              <a:ahLst/>
              <a:rect l="l" t="t" r="r" b="b"/>
              <a:pathLst>
                <a:path w="107" h="910">
                  <a:moveTo>
                    <a:pt x="0" y="0"/>
                  </a:moveTo>
                  <a:lnTo>
                    <a:pt x="107" y="0"/>
                  </a:lnTo>
                  <a:lnTo>
                    <a:pt x="107" y="910"/>
                  </a:lnTo>
                </a:path>
              </a:pathLst>
            </a:custGeom>
            <a:noFill/>
            <a:ln w="9525">
              <a:solidFill>
                <a:srgbClr val="cc0000"/>
              </a:solidFill>
              <a:round/>
            </a:ln>
          </p:spPr>
          <p:style>
            <a:lnRef idx="0"/>
            <a:fillRef idx="0"/>
            <a:effectRef idx="0"/>
            <a:fontRef idx="minor"/>
          </p:style>
        </p:sp>
      </p:grpSp>
      <p:grpSp>
        <p:nvGrpSpPr>
          <p:cNvPr id="4716" name="Group 24"/>
          <p:cNvGrpSpPr/>
          <p:nvPr/>
        </p:nvGrpSpPr>
        <p:grpSpPr>
          <a:xfrm>
            <a:off x="8685360" y="6022800"/>
            <a:ext cx="356400" cy="302760"/>
            <a:chOff x="8685360" y="6022800"/>
            <a:chExt cx="356400" cy="302760"/>
          </a:xfrm>
        </p:grpSpPr>
        <p:sp>
          <p:nvSpPr>
            <p:cNvPr id="4717" name="CustomShape 25"/>
            <p:cNvSpPr/>
            <p:nvPr/>
          </p:nvSpPr>
          <p:spPr>
            <a:xfrm>
              <a:off x="8793000" y="6084720"/>
              <a:ext cx="137160" cy="203760"/>
            </a:xfrm>
            <a:prstGeom prst="rect">
              <a:avLst/>
            </a:prstGeom>
            <a:solidFill>
              <a:srgbClr val="cc0000"/>
            </a:solidFill>
            <a:ln w="0">
              <a:noFill/>
            </a:ln>
          </p:spPr>
          <p:style>
            <a:lnRef idx="0"/>
            <a:fillRef idx="0"/>
            <a:effectRef idx="0"/>
            <a:fontRef idx="minor"/>
          </p:style>
        </p:sp>
        <p:sp>
          <p:nvSpPr>
            <p:cNvPr id="4718" name="CustomShape 26"/>
            <p:cNvSpPr/>
            <p:nvPr/>
          </p:nvSpPr>
          <p:spPr>
            <a:xfrm>
              <a:off x="8685360" y="6022800"/>
              <a:ext cx="356400" cy="302760"/>
            </a:xfrm>
            <a:prstGeom prst="rect">
              <a:avLst/>
            </a:prstGeom>
            <a:noFill/>
            <a:ln w="0">
              <a:noFill/>
            </a:ln>
          </p:spPr>
          <p:style>
            <a:lnRef idx="0"/>
            <a:fillRef idx="0"/>
            <a:effectRef idx="0"/>
            <a:fontRef idx="minor"/>
          </p:style>
          <p:txBody>
            <a:bodyPr lIns="90000" rIns="90000" tIns="45000" bIns="45000">
              <a:spAutoFit/>
            </a:bodyPr>
            <a:p>
              <a:pPr algn="ctr">
                <a:lnSpc>
                  <a:spcPct val="100000"/>
                </a:lnSpc>
                <a:spcBef>
                  <a:spcPts val="700"/>
                </a:spcBef>
                <a:tabLst>
                  <a:tab algn="l" pos="0"/>
                </a:tabLst>
              </a:pPr>
              <a:r>
                <a:rPr b="0" lang="en-US" sz="1400" spc="-1" strike="noStrike">
                  <a:solidFill>
                    <a:srgbClr val="ffffff"/>
                  </a:solidFill>
                  <a:latin typeface="Arial Narrow"/>
                  <a:ea typeface="ＭＳ Ｐゴシック"/>
                </a:rPr>
                <a:t>A</a:t>
              </a:r>
              <a:endParaRPr b="0" lang="en-US" sz="1400" spc="-1" strike="noStrike">
                <a:latin typeface="Arial"/>
              </a:endParaRPr>
            </a:p>
          </p:txBody>
        </p:sp>
      </p:grpSp>
      <p:sp>
        <p:nvSpPr>
          <p:cNvPr id="4719" name="CustomShape 27"/>
          <p:cNvSpPr/>
          <p:nvPr/>
        </p:nvSpPr>
        <p:spPr>
          <a:xfrm>
            <a:off x="6835680" y="3123720"/>
            <a:ext cx="62640" cy="619920"/>
          </a:xfrm>
          <a:prstGeom prst="rect">
            <a:avLst/>
          </a:prstGeom>
          <a:gradFill rotWithShape="0">
            <a:gsLst>
              <a:gs pos="0">
                <a:srgbClr val="ffffff"/>
              </a:gs>
              <a:gs pos="100000">
                <a:srgbClr val="33cc33"/>
              </a:gs>
            </a:gsLst>
            <a:lin ang="0"/>
          </a:gradFill>
          <a:ln w="0">
            <a:noFill/>
          </a:ln>
        </p:spPr>
        <p:style>
          <a:lnRef idx="0"/>
          <a:fillRef idx="0"/>
          <a:effectRef idx="0"/>
          <a:fontRef idx="minor"/>
        </p:style>
      </p:sp>
      <p:sp>
        <p:nvSpPr>
          <p:cNvPr id="4720" name="CustomShape 28"/>
          <p:cNvSpPr/>
          <p:nvPr/>
        </p:nvSpPr>
        <p:spPr>
          <a:xfrm>
            <a:off x="6932520" y="3125160"/>
            <a:ext cx="62640" cy="619920"/>
          </a:xfrm>
          <a:prstGeom prst="rect">
            <a:avLst/>
          </a:prstGeom>
          <a:solidFill>
            <a:srgbClr val="33cc33"/>
          </a:solidFill>
          <a:ln w="0">
            <a:noFill/>
          </a:ln>
        </p:spPr>
        <p:style>
          <a:lnRef idx="0"/>
          <a:fillRef idx="0"/>
          <a:effectRef idx="0"/>
          <a:fontRef idx="minor"/>
        </p:style>
      </p:sp>
      <p:sp>
        <p:nvSpPr>
          <p:cNvPr id="4721" name="CustomShape 29"/>
          <p:cNvSpPr/>
          <p:nvPr/>
        </p:nvSpPr>
        <p:spPr>
          <a:xfrm>
            <a:off x="7031160" y="3123720"/>
            <a:ext cx="62640" cy="619920"/>
          </a:xfrm>
          <a:prstGeom prst="rect">
            <a:avLst/>
          </a:prstGeom>
          <a:solidFill>
            <a:srgbClr val="33cc33"/>
          </a:solidFill>
          <a:ln w="0">
            <a:noFill/>
          </a:ln>
        </p:spPr>
        <p:style>
          <a:lnRef idx="0"/>
          <a:fillRef idx="0"/>
          <a:effectRef idx="0"/>
          <a:fontRef idx="minor"/>
        </p:style>
      </p:sp>
      <p:sp>
        <p:nvSpPr>
          <p:cNvPr id="4722" name="CustomShape 30"/>
          <p:cNvSpPr/>
          <p:nvPr/>
        </p:nvSpPr>
        <p:spPr>
          <a:xfrm>
            <a:off x="7128000" y="3123720"/>
            <a:ext cx="62640" cy="619920"/>
          </a:xfrm>
          <a:prstGeom prst="rect">
            <a:avLst/>
          </a:prstGeom>
          <a:solidFill>
            <a:srgbClr val="33cc33"/>
          </a:solidFill>
          <a:ln w="0">
            <a:noFill/>
          </a:ln>
        </p:spPr>
        <p:style>
          <a:lnRef idx="0"/>
          <a:fillRef idx="0"/>
          <a:effectRef idx="0"/>
          <a:fontRef idx="minor"/>
        </p:style>
      </p:sp>
      <p:sp>
        <p:nvSpPr>
          <p:cNvPr id="4723" name="CustomShape 31"/>
          <p:cNvSpPr/>
          <p:nvPr/>
        </p:nvSpPr>
        <p:spPr>
          <a:xfrm>
            <a:off x="7223040" y="3123720"/>
            <a:ext cx="62640" cy="619920"/>
          </a:xfrm>
          <a:prstGeom prst="rect">
            <a:avLst/>
          </a:prstGeom>
          <a:solidFill>
            <a:srgbClr val="33cc33"/>
          </a:solidFill>
          <a:ln w="0">
            <a:noFill/>
          </a:ln>
        </p:spPr>
        <p:style>
          <a:lnRef idx="0"/>
          <a:fillRef idx="0"/>
          <a:effectRef idx="0"/>
          <a:fontRef idx="minor"/>
        </p:style>
      </p:sp>
      <p:sp>
        <p:nvSpPr>
          <p:cNvPr id="4724" name="CustomShape 32"/>
          <p:cNvSpPr/>
          <p:nvPr/>
        </p:nvSpPr>
        <p:spPr>
          <a:xfrm>
            <a:off x="7319880" y="3123720"/>
            <a:ext cx="62640" cy="619920"/>
          </a:xfrm>
          <a:prstGeom prst="rect">
            <a:avLst/>
          </a:prstGeom>
          <a:solidFill>
            <a:srgbClr val="33cc33"/>
          </a:solidFill>
          <a:ln w="0">
            <a:noFill/>
          </a:ln>
        </p:spPr>
        <p:style>
          <a:lnRef idx="0"/>
          <a:fillRef idx="0"/>
          <a:effectRef idx="0"/>
          <a:fontRef idx="minor"/>
        </p:style>
      </p:sp>
      <p:sp>
        <p:nvSpPr>
          <p:cNvPr id="4725" name="CustomShape 33"/>
          <p:cNvSpPr/>
          <p:nvPr/>
        </p:nvSpPr>
        <p:spPr>
          <a:xfrm>
            <a:off x="7412040" y="3123720"/>
            <a:ext cx="62640" cy="619920"/>
          </a:xfrm>
          <a:prstGeom prst="rect">
            <a:avLst/>
          </a:prstGeom>
          <a:solidFill>
            <a:srgbClr val="33cc33"/>
          </a:solidFill>
          <a:ln w="0">
            <a:noFill/>
          </a:ln>
        </p:spPr>
        <p:style>
          <a:lnRef idx="0"/>
          <a:fillRef idx="0"/>
          <a:effectRef idx="0"/>
          <a:fontRef idx="minor"/>
        </p:style>
      </p:sp>
      <p:sp>
        <p:nvSpPr>
          <p:cNvPr id="4726" name="CustomShape 34"/>
          <p:cNvSpPr/>
          <p:nvPr/>
        </p:nvSpPr>
        <p:spPr>
          <a:xfrm>
            <a:off x="7507440" y="3123720"/>
            <a:ext cx="62640" cy="619920"/>
          </a:xfrm>
          <a:prstGeom prst="rect">
            <a:avLst/>
          </a:prstGeom>
          <a:solidFill>
            <a:srgbClr val="33cc33"/>
          </a:solidFill>
          <a:ln w="0">
            <a:noFill/>
          </a:ln>
        </p:spPr>
        <p:style>
          <a:lnRef idx="0"/>
          <a:fillRef idx="0"/>
          <a:effectRef idx="0"/>
          <a:fontRef idx="minor"/>
        </p:style>
      </p:sp>
      <p:sp>
        <p:nvSpPr>
          <p:cNvPr id="4727" name="CustomShape 35"/>
          <p:cNvSpPr/>
          <p:nvPr/>
        </p:nvSpPr>
        <p:spPr>
          <a:xfrm>
            <a:off x="7602480" y="3123720"/>
            <a:ext cx="62640" cy="619920"/>
          </a:xfrm>
          <a:prstGeom prst="rect">
            <a:avLst/>
          </a:prstGeom>
          <a:solidFill>
            <a:srgbClr val="33cc33"/>
          </a:solidFill>
          <a:ln w="0">
            <a:noFill/>
          </a:ln>
        </p:spPr>
        <p:style>
          <a:lnRef idx="0"/>
          <a:fillRef idx="0"/>
          <a:effectRef idx="0"/>
          <a:fontRef idx="minor"/>
        </p:style>
      </p:sp>
      <p:sp>
        <p:nvSpPr>
          <p:cNvPr id="4728" name="CustomShape 36"/>
          <p:cNvSpPr/>
          <p:nvPr/>
        </p:nvSpPr>
        <p:spPr>
          <a:xfrm>
            <a:off x="7709040" y="3123720"/>
            <a:ext cx="62640" cy="619920"/>
          </a:xfrm>
          <a:prstGeom prst="rect">
            <a:avLst/>
          </a:prstGeom>
          <a:solidFill>
            <a:srgbClr val="33cc33"/>
          </a:solidFill>
          <a:ln w="0">
            <a:noFill/>
          </a:ln>
        </p:spPr>
        <p:style>
          <a:lnRef idx="0"/>
          <a:fillRef idx="0"/>
          <a:effectRef idx="0"/>
          <a:fontRef idx="minor"/>
        </p:style>
      </p:sp>
      <p:sp>
        <p:nvSpPr>
          <p:cNvPr id="4729" name="CustomShape 37"/>
          <p:cNvSpPr/>
          <p:nvPr/>
        </p:nvSpPr>
        <p:spPr>
          <a:xfrm>
            <a:off x="7807320" y="3125160"/>
            <a:ext cx="62640" cy="619920"/>
          </a:xfrm>
          <a:prstGeom prst="rect">
            <a:avLst/>
          </a:prstGeom>
          <a:solidFill>
            <a:srgbClr val="ffff00"/>
          </a:solidFill>
          <a:ln w="0">
            <a:noFill/>
          </a:ln>
        </p:spPr>
        <p:style>
          <a:lnRef idx="0"/>
          <a:fillRef idx="0"/>
          <a:effectRef idx="0"/>
          <a:fontRef idx="minor"/>
        </p:style>
      </p:sp>
      <p:sp>
        <p:nvSpPr>
          <p:cNvPr id="4730" name="CustomShape 38"/>
          <p:cNvSpPr/>
          <p:nvPr/>
        </p:nvSpPr>
        <p:spPr>
          <a:xfrm>
            <a:off x="7904160" y="3123720"/>
            <a:ext cx="62640" cy="619920"/>
          </a:xfrm>
          <a:prstGeom prst="rect">
            <a:avLst/>
          </a:prstGeom>
          <a:solidFill>
            <a:srgbClr val="ffff00"/>
          </a:solidFill>
          <a:ln w="0">
            <a:noFill/>
          </a:ln>
        </p:spPr>
        <p:style>
          <a:lnRef idx="0"/>
          <a:fillRef idx="0"/>
          <a:effectRef idx="0"/>
          <a:fontRef idx="minor"/>
        </p:style>
      </p:sp>
      <p:sp>
        <p:nvSpPr>
          <p:cNvPr id="4731" name="CustomShape 39"/>
          <p:cNvSpPr/>
          <p:nvPr/>
        </p:nvSpPr>
        <p:spPr>
          <a:xfrm>
            <a:off x="8001000" y="3123720"/>
            <a:ext cx="62640" cy="619920"/>
          </a:xfrm>
          <a:prstGeom prst="rect">
            <a:avLst/>
          </a:prstGeom>
          <a:solidFill>
            <a:srgbClr val="ffff00"/>
          </a:solidFill>
          <a:ln w="0">
            <a:noFill/>
          </a:ln>
        </p:spPr>
        <p:style>
          <a:lnRef idx="0"/>
          <a:fillRef idx="0"/>
          <a:effectRef idx="0"/>
          <a:fontRef idx="minor"/>
        </p:style>
      </p:sp>
      <p:sp>
        <p:nvSpPr>
          <p:cNvPr id="4732" name="CustomShape 40"/>
          <p:cNvSpPr/>
          <p:nvPr/>
        </p:nvSpPr>
        <p:spPr>
          <a:xfrm>
            <a:off x="8097840" y="3123720"/>
            <a:ext cx="62640" cy="619920"/>
          </a:xfrm>
          <a:prstGeom prst="rect">
            <a:avLst/>
          </a:prstGeom>
          <a:solidFill>
            <a:srgbClr val="ffff00"/>
          </a:solidFill>
          <a:ln w="0">
            <a:noFill/>
          </a:ln>
        </p:spPr>
        <p:style>
          <a:lnRef idx="0"/>
          <a:fillRef idx="0"/>
          <a:effectRef idx="0"/>
          <a:fontRef idx="minor"/>
        </p:style>
      </p:sp>
      <p:sp>
        <p:nvSpPr>
          <p:cNvPr id="4733" name="CustomShape 41"/>
          <p:cNvSpPr/>
          <p:nvPr/>
        </p:nvSpPr>
        <p:spPr>
          <a:xfrm>
            <a:off x="8193240" y="3123720"/>
            <a:ext cx="62640" cy="619920"/>
          </a:xfrm>
          <a:prstGeom prst="rect">
            <a:avLst/>
          </a:prstGeom>
          <a:solidFill>
            <a:srgbClr val="ffff00"/>
          </a:solidFill>
          <a:ln w="0">
            <a:noFill/>
          </a:ln>
        </p:spPr>
        <p:style>
          <a:lnRef idx="0"/>
          <a:fillRef idx="0"/>
          <a:effectRef idx="0"/>
          <a:fontRef idx="minor"/>
        </p:style>
      </p:sp>
      <p:sp>
        <p:nvSpPr>
          <p:cNvPr id="4734" name="CustomShape 42"/>
          <p:cNvSpPr/>
          <p:nvPr/>
        </p:nvSpPr>
        <p:spPr>
          <a:xfrm>
            <a:off x="8285040" y="3123720"/>
            <a:ext cx="62640" cy="619920"/>
          </a:xfrm>
          <a:prstGeom prst="rect">
            <a:avLst/>
          </a:prstGeom>
          <a:solidFill>
            <a:srgbClr val="ffff00"/>
          </a:solidFill>
          <a:ln w="0">
            <a:noFill/>
          </a:ln>
        </p:spPr>
        <p:style>
          <a:lnRef idx="0"/>
          <a:fillRef idx="0"/>
          <a:effectRef idx="0"/>
          <a:fontRef idx="minor"/>
        </p:style>
      </p:sp>
      <p:sp>
        <p:nvSpPr>
          <p:cNvPr id="4735" name="CustomShape 43"/>
          <p:cNvSpPr/>
          <p:nvPr/>
        </p:nvSpPr>
        <p:spPr>
          <a:xfrm>
            <a:off x="8380440" y="3123720"/>
            <a:ext cx="62640" cy="619920"/>
          </a:xfrm>
          <a:prstGeom prst="rect">
            <a:avLst/>
          </a:prstGeom>
          <a:solidFill>
            <a:srgbClr val="ffff00"/>
          </a:solidFill>
          <a:ln w="0">
            <a:noFill/>
          </a:ln>
        </p:spPr>
        <p:style>
          <a:lnRef idx="0"/>
          <a:fillRef idx="0"/>
          <a:effectRef idx="0"/>
          <a:fontRef idx="minor"/>
        </p:style>
      </p:sp>
      <p:sp>
        <p:nvSpPr>
          <p:cNvPr id="4736" name="CustomShape 44"/>
          <p:cNvSpPr/>
          <p:nvPr/>
        </p:nvSpPr>
        <p:spPr>
          <a:xfrm>
            <a:off x="8477280" y="3123720"/>
            <a:ext cx="62640" cy="619920"/>
          </a:xfrm>
          <a:prstGeom prst="rect">
            <a:avLst/>
          </a:prstGeom>
          <a:solidFill>
            <a:srgbClr val="ffff00"/>
          </a:solidFill>
          <a:ln w="0">
            <a:noFill/>
          </a:ln>
        </p:spPr>
        <p:style>
          <a:lnRef idx="0"/>
          <a:fillRef idx="0"/>
          <a:effectRef idx="0"/>
          <a:fontRef idx="minor"/>
        </p:style>
      </p:sp>
      <p:sp>
        <p:nvSpPr>
          <p:cNvPr id="4737" name="CustomShape 45"/>
          <p:cNvSpPr/>
          <p:nvPr/>
        </p:nvSpPr>
        <p:spPr>
          <a:xfrm>
            <a:off x="8566200" y="3123720"/>
            <a:ext cx="62640" cy="619920"/>
          </a:xfrm>
          <a:prstGeom prst="rect">
            <a:avLst/>
          </a:prstGeom>
          <a:solidFill>
            <a:srgbClr val="ffff00"/>
          </a:solidFill>
          <a:ln w="0">
            <a:noFill/>
          </a:ln>
        </p:spPr>
        <p:style>
          <a:lnRef idx="0"/>
          <a:fillRef idx="0"/>
          <a:effectRef idx="0"/>
          <a:fontRef idx="minor"/>
        </p:style>
      </p:sp>
      <p:sp>
        <p:nvSpPr>
          <p:cNvPr id="4738" name="CustomShape 46"/>
          <p:cNvSpPr/>
          <p:nvPr/>
        </p:nvSpPr>
        <p:spPr>
          <a:xfrm>
            <a:off x="8661240" y="3123720"/>
            <a:ext cx="62640" cy="619920"/>
          </a:xfrm>
          <a:prstGeom prst="rect">
            <a:avLst/>
          </a:prstGeom>
          <a:solidFill>
            <a:srgbClr val="ffff00"/>
          </a:solidFill>
          <a:ln w="0">
            <a:noFill/>
          </a:ln>
        </p:spPr>
        <p:style>
          <a:lnRef idx="0"/>
          <a:fillRef idx="0"/>
          <a:effectRef idx="0"/>
          <a:fontRef idx="minor"/>
        </p:style>
      </p:sp>
      <p:sp>
        <p:nvSpPr>
          <p:cNvPr id="4739" name="CustomShape 47"/>
          <p:cNvSpPr/>
          <p:nvPr/>
        </p:nvSpPr>
        <p:spPr>
          <a:xfrm>
            <a:off x="8755200" y="3121920"/>
            <a:ext cx="62640" cy="619920"/>
          </a:xfrm>
          <a:prstGeom prst="rect">
            <a:avLst/>
          </a:prstGeom>
          <a:solidFill>
            <a:srgbClr val="000099"/>
          </a:solidFill>
          <a:ln w="0">
            <a:noFill/>
          </a:ln>
        </p:spPr>
        <p:style>
          <a:lnRef idx="0"/>
          <a:fillRef idx="0"/>
          <a:effectRef idx="0"/>
          <a:fontRef idx="minor"/>
        </p:style>
      </p:sp>
      <p:sp>
        <p:nvSpPr>
          <p:cNvPr id="4740" name="CustomShape 48"/>
          <p:cNvSpPr/>
          <p:nvPr/>
        </p:nvSpPr>
        <p:spPr>
          <a:xfrm>
            <a:off x="8847000" y="3121920"/>
            <a:ext cx="62640" cy="619920"/>
          </a:xfrm>
          <a:prstGeom prst="rect">
            <a:avLst/>
          </a:prstGeom>
          <a:solidFill>
            <a:srgbClr val="000099"/>
          </a:solidFill>
          <a:ln w="0">
            <a:noFill/>
          </a:ln>
        </p:spPr>
        <p:style>
          <a:lnRef idx="0"/>
          <a:fillRef idx="0"/>
          <a:effectRef idx="0"/>
          <a:fontRef idx="minor"/>
        </p:style>
      </p:sp>
      <p:sp>
        <p:nvSpPr>
          <p:cNvPr id="4741" name="CustomShape 49"/>
          <p:cNvSpPr/>
          <p:nvPr/>
        </p:nvSpPr>
        <p:spPr>
          <a:xfrm>
            <a:off x="8943840" y="3121920"/>
            <a:ext cx="62640" cy="619920"/>
          </a:xfrm>
          <a:prstGeom prst="rect">
            <a:avLst/>
          </a:prstGeom>
          <a:solidFill>
            <a:srgbClr val="000099"/>
          </a:solidFill>
          <a:ln w="0">
            <a:noFill/>
          </a:ln>
        </p:spPr>
        <p:style>
          <a:lnRef idx="0"/>
          <a:fillRef idx="0"/>
          <a:effectRef idx="0"/>
          <a:fontRef idx="minor"/>
        </p:style>
      </p:sp>
      <p:sp>
        <p:nvSpPr>
          <p:cNvPr id="4742" name="CustomShape 50"/>
          <p:cNvSpPr/>
          <p:nvPr/>
        </p:nvSpPr>
        <p:spPr>
          <a:xfrm>
            <a:off x="9039240" y="3121920"/>
            <a:ext cx="62640" cy="619920"/>
          </a:xfrm>
          <a:prstGeom prst="rect">
            <a:avLst/>
          </a:prstGeom>
          <a:solidFill>
            <a:srgbClr val="000099"/>
          </a:solidFill>
          <a:ln w="0">
            <a:noFill/>
          </a:ln>
        </p:spPr>
        <p:style>
          <a:lnRef idx="0"/>
          <a:fillRef idx="0"/>
          <a:effectRef idx="0"/>
          <a:fontRef idx="minor"/>
        </p:style>
      </p:sp>
      <p:sp>
        <p:nvSpPr>
          <p:cNvPr id="4743" name="CustomShape 51"/>
          <p:cNvSpPr/>
          <p:nvPr/>
        </p:nvSpPr>
        <p:spPr>
          <a:xfrm>
            <a:off x="9128160" y="3121920"/>
            <a:ext cx="62640" cy="619920"/>
          </a:xfrm>
          <a:prstGeom prst="rect">
            <a:avLst/>
          </a:prstGeom>
          <a:solidFill>
            <a:srgbClr val="000099"/>
          </a:solidFill>
          <a:ln w="0">
            <a:noFill/>
          </a:ln>
        </p:spPr>
        <p:style>
          <a:lnRef idx="0"/>
          <a:fillRef idx="0"/>
          <a:effectRef idx="0"/>
          <a:fontRef idx="minor"/>
        </p:style>
      </p:sp>
      <p:sp>
        <p:nvSpPr>
          <p:cNvPr id="4744" name="CustomShape 52"/>
          <p:cNvSpPr/>
          <p:nvPr/>
        </p:nvSpPr>
        <p:spPr>
          <a:xfrm>
            <a:off x="9223200" y="3121920"/>
            <a:ext cx="62640" cy="619920"/>
          </a:xfrm>
          <a:prstGeom prst="rect">
            <a:avLst/>
          </a:prstGeom>
          <a:solidFill>
            <a:srgbClr val="000099"/>
          </a:solidFill>
          <a:ln w="0">
            <a:noFill/>
          </a:ln>
        </p:spPr>
        <p:style>
          <a:lnRef idx="0"/>
          <a:fillRef idx="0"/>
          <a:effectRef idx="0"/>
          <a:fontRef idx="minor"/>
        </p:style>
      </p:sp>
      <p:sp>
        <p:nvSpPr>
          <p:cNvPr id="4745" name="CustomShape 53"/>
          <p:cNvSpPr/>
          <p:nvPr/>
        </p:nvSpPr>
        <p:spPr>
          <a:xfrm>
            <a:off x="9320040" y="3123720"/>
            <a:ext cx="62640" cy="619920"/>
          </a:xfrm>
          <a:prstGeom prst="rect">
            <a:avLst/>
          </a:prstGeom>
          <a:solidFill>
            <a:srgbClr val="b2b2b2"/>
          </a:solidFill>
          <a:ln w="0">
            <a:noFill/>
          </a:ln>
        </p:spPr>
        <p:style>
          <a:lnRef idx="0"/>
          <a:fillRef idx="0"/>
          <a:effectRef idx="0"/>
          <a:fontRef idx="minor"/>
        </p:style>
      </p:sp>
      <p:sp>
        <p:nvSpPr>
          <p:cNvPr id="4746" name="CustomShape 54"/>
          <p:cNvSpPr/>
          <p:nvPr/>
        </p:nvSpPr>
        <p:spPr>
          <a:xfrm>
            <a:off x="9416880" y="3125160"/>
            <a:ext cx="62640" cy="619920"/>
          </a:xfrm>
          <a:prstGeom prst="rect">
            <a:avLst/>
          </a:prstGeom>
          <a:solidFill>
            <a:srgbClr val="b2b2b2"/>
          </a:solidFill>
          <a:ln w="0">
            <a:noFill/>
          </a:ln>
        </p:spPr>
        <p:style>
          <a:lnRef idx="0"/>
          <a:fillRef idx="0"/>
          <a:effectRef idx="0"/>
          <a:fontRef idx="minor"/>
        </p:style>
      </p:sp>
      <p:sp>
        <p:nvSpPr>
          <p:cNvPr id="4747" name="CustomShape 55"/>
          <p:cNvSpPr/>
          <p:nvPr/>
        </p:nvSpPr>
        <p:spPr>
          <a:xfrm>
            <a:off x="9513720" y="3123720"/>
            <a:ext cx="62640" cy="619920"/>
          </a:xfrm>
          <a:prstGeom prst="rect">
            <a:avLst/>
          </a:prstGeom>
          <a:solidFill>
            <a:srgbClr val="b2b2b2"/>
          </a:solidFill>
          <a:ln w="0">
            <a:noFill/>
          </a:ln>
        </p:spPr>
        <p:style>
          <a:lnRef idx="0"/>
          <a:fillRef idx="0"/>
          <a:effectRef idx="0"/>
          <a:fontRef idx="minor"/>
        </p:style>
      </p:sp>
      <p:sp>
        <p:nvSpPr>
          <p:cNvPr id="4748" name="CustomShape 56"/>
          <p:cNvSpPr/>
          <p:nvPr/>
        </p:nvSpPr>
        <p:spPr>
          <a:xfrm>
            <a:off x="9612360" y="3123720"/>
            <a:ext cx="62640" cy="619920"/>
          </a:xfrm>
          <a:prstGeom prst="rect">
            <a:avLst/>
          </a:prstGeom>
          <a:solidFill>
            <a:srgbClr val="b2b2b2"/>
          </a:solidFill>
          <a:ln w="0">
            <a:noFill/>
          </a:ln>
        </p:spPr>
        <p:style>
          <a:lnRef idx="0"/>
          <a:fillRef idx="0"/>
          <a:effectRef idx="0"/>
          <a:fontRef idx="minor"/>
        </p:style>
      </p:sp>
      <p:sp>
        <p:nvSpPr>
          <p:cNvPr id="4749" name="CustomShape 57"/>
          <p:cNvSpPr/>
          <p:nvPr/>
        </p:nvSpPr>
        <p:spPr>
          <a:xfrm>
            <a:off x="9707400" y="3123720"/>
            <a:ext cx="62640" cy="619920"/>
          </a:xfrm>
          <a:prstGeom prst="rect">
            <a:avLst/>
          </a:prstGeom>
          <a:solidFill>
            <a:srgbClr val="b2b2b2"/>
          </a:solidFill>
          <a:ln w="0">
            <a:noFill/>
          </a:ln>
        </p:spPr>
        <p:style>
          <a:lnRef idx="0"/>
          <a:fillRef idx="0"/>
          <a:effectRef idx="0"/>
          <a:fontRef idx="minor"/>
        </p:style>
      </p:sp>
      <p:sp>
        <p:nvSpPr>
          <p:cNvPr id="4750" name="CustomShape 58"/>
          <p:cNvSpPr/>
          <p:nvPr/>
        </p:nvSpPr>
        <p:spPr>
          <a:xfrm>
            <a:off x="9802800" y="3123720"/>
            <a:ext cx="62640" cy="619920"/>
          </a:xfrm>
          <a:prstGeom prst="rect">
            <a:avLst/>
          </a:prstGeom>
          <a:solidFill>
            <a:srgbClr val="b2b2b2"/>
          </a:solidFill>
          <a:ln w="0">
            <a:noFill/>
          </a:ln>
        </p:spPr>
        <p:style>
          <a:lnRef idx="0"/>
          <a:fillRef idx="0"/>
          <a:effectRef idx="0"/>
          <a:fontRef idx="minor"/>
        </p:style>
      </p:sp>
      <p:sp>
        <p:nvSpPr>
          <p:cNvPr id="4751" name="CustomShape 59"/>
          <p:cNvSpPr/>
          <p:nvPr/>
        </p:nvSpPr>
        <p:spPr>
          <a:xfrm>
            <a:off x="9894960" y="3123720"/>
            <a:ext cx="62640" cy="619920"/>
          </a:xfrm>
          <a:prstGeom prst="rect">
            <a:avLst/>
          </a:prstGeom>
          <a:solidFill>
            <a:srgbClr val="b2b2b2"/>
          </a:solidFill>
          <a:ln w="0">
            <a:noFill/>
          </a:ln>
        </p:spPr>
        <p:style>
          <a:lnRef idx="0"/>
          <a:fillRef idx="0"/>
          <a:effectRef idx="0"/>
          <a:fontRef idx="minor"/>
        </p:style>
      </p:sp>
      <p:sp>
        <p:nvSpPr>
          <p:cNvPr id="4752" name="CustomShape 60"/>
          <p:cNvSpPr/>
          <p:nvPr/>
        </p:nvSpPr>
        <p:spPr>
          <a:xfrm>
            <a:off x="9991800" y="3123720"/>
            <a:ext cx="62640" cy="619920"/>
          </a:xfrm>
          <a:prstGeom prst="rect">
            <a:avLst/>
          </a:prstGeom>
          <a:solidFill>
            <a:srgbClr val="b2b2b2"/>
          </a:solidFill>
          <a:ln w="0">
            <a:noFill/>
          </a:ln>
        </p:spPr>
        <p:style>
          <a:lnRef idx="0"/>
          <a:fillRef idx="0"/>
          <a:effectRef idx="0"/>
          <a:fontRef idx="minor"/>
        </p:style>
      </p:sp>
      <p:sp>
        <p:nvSpPr>
          <p:cNvPr id="4753" name="CustomShape 61"/>
          <p:cNvSpPr/>
          <p:nvPr/>
        </p:nvSpPr>
        <p:spPr>
          <a:xfrm>
            <a:off x="10086840" y="3123720"/>
            <a:ext cx="62640" cy="619920"/>
          </a:xfrm>
          <a:prstGeom prst="rect">
            <a:avLst/>
          </a:prstGeom>
          <a:gradFill rotWithShape="0">
            <a:gsLst>
              <a:gs pos="0">
                <a:srgbClr val="b2b2b2"/>
              </a:gs>
              <a:gs pos="100000">
                <a:srgbClr val="ffffff"/>
              </a:gs>
            </a:gsLst>
            <a:lin ang="0"/>
          </a:gradFill>
          <a:ln w="0">
            <a:noFill/>
          </a:ln>
        </p:spPr>
        <p:style>
          <a:lnRef idx="0"/>
          <a:fillRef idx="0"/>
          <a:effectRef idx="0"/>
          <a:fontRef idx="minor"/>
        </p:style>
      </p:sp>
      <p:sp>
        <p:nvSpPr>
          <p:cNvPr id="4754" name="CustomShape 62"/>
          <p:cNvSpPr/>
          <p:nvPr/>
        </p:nvSpPr>
        <p:spPr>
          <a:xfrm>
            <a:off x="6792840" y="3861720"/>
            <a:ext cx="3405960" cy="86400"/>
          </a:xfrm>
          <a:prstGeom prst="rect">
            <a:avLst/>
          </a:prstGeom>
          <a:solidFill>
            <a:srgbClr val="ffffff"/>
          </a:solidFill>
          <a:ln w="0">
            <a:noFill/>
          </a:ln>
        </p:spPr>
        <p:style>
          <a:lnRef idx="0"/>
          <a:fillRef idx="0"/>
          <a:effectRef idx="0"/>
          <a:fontRef idx="minor"/>
        </p:style>
      </p:sp>
      <p:sp>
        <p:nvSpPr>
          <p:cNvPr id="4755" name="CustomShape 63"/>
          <p:cNvSpPr/>
          <p:nvPr/>
        </p:nvSpPr>
        <p:spPr>
          <a:xfrm>
            <a:off x="6878520" y="3013920"/>
            <a:ext cx="3405960" cy="86400"/>
          </a:xfrm>
          <a:prstGeom prst="rect">
            <a:avLst/>
          </a:prstGeom>
          <a:solidFill>
            <a:srgbClr val="ffffff"/>
          </a:solidFill>
          <a:ln w="0">
            <a:noFill/>
          </a:ln>
        </p:spPr>
        <p:style>
          <a:lnRef idx="0"/>
          <a:fillRef idx="0"/>
          <a:effectRef idx="0"/>
          <a:fontRef idx="minor"/>
        </p:style>
      </p:sp>
      <p:sp>
        <p:nvSpPr>
          <p:cNvPr id="4756" name="Line 64"/>
          <p:cNvSpPr/>
          <p:nvPr/>
        </p:nvSpPr>
        <p:spPr>
          <a:xfrm>
            <a:off x="6900840" y="3975840"/>
            <a:ext cx="868320" cy="360"/>
          </a:xfrm>
          <a:prstGeom prst="line">
            <a:avLst/>
          </a:prstGeom>
          <a:ln w="28575">
            <a:solidFill>
              <a:srgbClr val="cc0000"/>
            </a:solidFill>
            <a:round/>
          </a:ln>
        </p:spPr>
        <p:style>
          <a:lnRef idx="0"/>
          <a:fillRef idx="0"/>
          <a:effectRef idx="0"/>
          <a:fontRef idx="minor"/>
        </p:style>
      </p:sp>
      <p:sp>
        <p:nvSpPr>
          <p:cNvPr id="4757" name="Line 65"/>
          <p:cNvSpPr/>
          <p:nvPr/>
        </p:nvSpPr>
        <p:spPr>
          <a:xfrm>
            <a:off x="7835760" y="3977640"/>
            <a:ext cx="868320" cy="360"/>
          </a:xfrm>
          <a:prstGeom prst="line">
            <a:avLst/>
          </a:prstGeom>
          <a:ln w="28575">
            <a:solidFill>
              <a:srgbClr val="cc0000"/>
            </a:solidFill>
            <a:round/>
          </a:ln>
        </p:spPr>
        <p:style>
          <a:lnRef idx="0"/>
          <a:fillRef idx="0"/>
          <a:effectRef idx="0"/>
          <a:fontRef idx="minor"/>
        </p:style>
      </p:sp>
      <p:sp>
        <p:nvSpPr>
          <p:cNvPr id="4758" name="Line 66"/>
          <p:cNvSpPr/>
          <p:nvPr/>
        </p:nvSpPr>
        <p:spPr>
          <a:xfrm>
            <a:off x="9329400" y="3975840"/>
            <a:ext cx="801720" cy="360"/>
          </a:xfrm>
          <a:prstGeom prst="line">
            <a:avLst/>
          </a:prstGeom>
          <a:ln w="28575">
            <a:solidFill>
              <a:srgbClr val="cc0000"/>
            </a:solidFill>
            <a:round/>
          </a:ln>
        </p:spPr>
        <p:style>
          <a:lnRef idx="0"/>
          <a:fillRef idx="0"/>
          <a:effectRef idx="0"/>
          <a:fontRef idx="minor"/>
        </p:style>
      </p:sp>
      <p:sp>
        <p:nvSpPr>
          <p:cNvPr id="4759" name="Line 67"/>
          <p:cNvSpPr/>
          <p:nvPr/>
        </p:nvSpPr>
        <p:spPr>
          <a:xfrm>
            <a:off x="8759520" y="3977640"/>
            <a:ext cx="528840" cy="360"/>
          </a:xfrm>
          <a:prstGeom prst="line">
            <a:avLst/>
          </a:prstGeom>
          <a:ln w="28575">
            <a:solidFill>
              <a:srgbClr val="cc0000"/>
            </a:solidFill>
            <a:round/>
          </a:ln>
        </p:spPr>
        <p:style>
          <a:lnRef idx="0"/>
          <a:fillRef idx="0"/>
          <a:effectRef idx="0"/>
          <a:fontRef idx="minor"/>
        </p:style>
      </p:sp>
      <p:sp>
        <p:nvSpPr>
          <p:cNvPr id="4760" name="Line 68"/>
          <p:cNvSpPr/>
          <p:nvPr/>
        </p:nvSpPr>
        <p:spPr>
          <a:xfrm>
            <a:off x="6992640" y="3999600"/>
            <a:ext cx="360" cy="233640"/>
          </a:xfrm>
          <a:prstGeom prst="line">
            <a:avLst/>
          </a:prstGeom>
          <a:ln w="9525">
            <a:solidFill>
              <a:srgbClr val="cc0000"/>
            </a:solidFill>
            <a:round/>
          </a:ln>
        </p:spPr>
        <p:style>
          <a:lnRef idx="0"/>
          <a:fillRef idx="0"/>
          <a:effectRef idx="0"/>
          <a:fontRef idx="minor"/>
        </p:style>
      </p:sp>
      <p:sp>
        <p:nvSpPr>
          <p:cNvPr id="4761" name="Line 69"/>
          <p:cNvSpPr/>
          <p:nvPr/>
        </p:nvSpPr>
        <p:spPr>
          <a:xfrm>
            <a:off x="8221320" y="3994920"/>
            <a:ext cx="360" cy="233280"/>
          </a:xfrm>
          <a:prstGeom prst="line">
            <a:avLst/>
          </a:prstGeom>
          <a:ln w="9525">
            <a:solidFill>
              <a:srgbClr val="cc0000"/>
            </a:solidFill>
            <a:round/>
          </a:ln>
        </p:spPr>
        <p:style>
          <a:lnRef idx="0"/>
          <a:fillRef idx="0"/>
          <a:effectRef idx="0"/>
          <a:fontRef idx="minor"/>
        </p:style>
      </p:sp>
      <p:sp>
        <p:nvSpPr>
          <p:cNvPr id="4762" name="Line 70"/>
          <p:cNvSpPr/>
          <p:nvPr/>
        </p:nvSpPr>
        <p:spPr>
          <a:xfrm>
            <a:off x="9040680" y="3994920"/>
            <a:ext cx="360" cy="233280"/>
          </a:xfrm>
          <a:prstGeom prst="line">
            <a:avLst/>
          </a:prstGeom>
          <a:ln w="9525">
            <a:solidFill>
              <a:srgbClr val="cc0000"/>
            </a:solidFill>
            <a:round/>
          </a:ln>
        </p:spPr>
        <p:style>
          <a:lnRef idx="0"/>
          <a:fillRef idx="0"/>
          <a:effectRef idx="0"/>
          <a:fontRef idx="minor"/>
        </p:style>
      </p:sp>
      <p:sp>
        <p:nvSpPr>
          <p:cNvPr id="4763" name="Line 71"/>
          <p:cNvSpPr/>
          <p:nvPr/>
        </p:nvSpPr>
        <p:spPr>
          <a:xfrm>
            <a:off x="9697680" y="3994920"/>
            <a:ext cx="360" cy="233280"/>
          </a:xfrm>
          <a:prstGeom prst="line">
            <a:avLst/>
          </a:prstGeom>
          <a:ln w="9525">
            <a:solidFill>
              <a:srgbClr val="cc0000"/>
            </a:solidFill>
            <a:round/>
          </a:ln>
        </p:spPr>
        <p:style>
          <a:lnRef idx="0"/>
          <a:fillRef idx="0"/>
          <a:effectRef idx="0"/>
          <a:fontRef idx="minor"/>
        </p:style>
      </p:sp>
      <p:sp>
        <p:nvSpPr>
          <p:cNvPr id="4764" name="CustomShape 72"/>
          <p:cNvSpPr/>
          <p:nvPr/>
        </p:nvSpPr>
        <p:spPr>
          <a:xfrm>
            <a:off x="6838920" y="4223880"/>
            <a:ext cx="754200" cy="47268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400" spc="-1" strike="noStrike">
                <a:solidFill>
                  <a:srgbClr val="000000"/>
                </a:solidFill>
                <a:latin typeface="Tahoma"/>
                <a:ea typeface="ＭＳ Ｐゴシック"/>
              </a:rPr>
              <a:t>sent </a:t>
            </a:r>
            <a:endParaRPr b="0" lang="en-US" sz="1400" spc="-1" strike="noStrike">
              <a:latin typeface="Arial"/>
            </a:endParaRPr>
          </a:p>
          <a:p>
            <a:pPr>
              <a:lnSpc>
                <a:spcPct val="90000"/>
              </a:lnSpc>
              <a:tabLst>
                <a:tab algn="l" pos="0"/>
              </a:tabLst>
            </a:pPr>
            <a:r>
              <a:rPr b="0" lang="en-US" sz="1400" spc="-1" strike="noStrike">
                <a:solidFill>
                  <a:srgbClr val="000000"/>
                </a:solidFill>
                <a:latin typeface="Tahoma"/>
                <a:ea typeface="ＭＳ Ｐゴシック"/>
              </a:rPr>
              <a:t>ACKed</a:t>
            </a:r>
            <a:endParaRPr b="0" lang="en-US" sz="1400" spc="-1" strike="noStrike">
              <a:latin typeface="Arial"/>
            </a:endParaRPr>
          </a:p>
        </p:txBody>
      </p:sp>
      <p:sp>
        <p:nvSpPr>
          <p:cNvPr id="4765" name="CustomShape 73"/>
          <p:cNvSpPr/>
          <p:nvPr/>
        </p:nvSpPr>
        <p:spPr>
          <a:xfrm>
            <a:off x="7850160" y="4230000"/>
            <a:ext cx="1137240" cy="67500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1400" spc="-1" strike="noStrike">
                <a:solidFill>
                  <a:srgbClr val="000000"/>
                </a:solidFill>
                <a:latin typeface="Tahoma"/>
                <a:ea typeface="ＭＳ Ｐゴシック"/>
              </a:rPr>
              <a:t>sent, not-yet ACKed</a:t>
            </a:r>
            <a:endParaRPr b="0" lang="en-US" sz="1400" spc="-1" strike="noStrike">
              <a:latin typeface="Arial"/>
            </a:endParaRPr>
          </a:p>
          <a:p>
            <a:pPr>
              <a:lnSpc>
                <a:spcPct val="90000"/>
              </a:lnSpc>
              <a:spcBef>
                <a:spcPts val="300"/>
              </a:spcBef>
              <a:tabLst>
                <a:tab algn="l" pos="0"/>
              </a:tabLst>
            </a:pPr>
            <a:r>
              <a:rPr b="0" lang="en-US" sz="1200" spc="-1" strike="noStrike">
                <a:solidFill>
                  <a:srgbClr val="000000"/>
                </a:solidFill>
                <a:latin typeface="Tahoma"/>
                <a:ea typeface="ＭＳ Ｐゴシック"/>
              </a:rPr>
              <a:t>(“in-flight”)</a:t>
            </a:r>
            <a:endParaRPr b="0" lang="en-US" sz="1200" spc="-1" strike="noStrike">
              <a:latin typeface="Arial"/>
            </a:endParaRPr>
          </a:p>
        </p:txBody>
      </p:sp>
      <p:sp>
        <p:nvSpPr>
          <p:cNvPr id="4766" name="CustomShape 74"/>
          <p:cNvSpPr/>
          <p:nvPr/>
        </p:nvSpPr>
        <p:spPr>
          <a:xfrm>
            <a:off x="8829720" y="4225320"/>
            <a:ext cx="1064160" cy="66420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1400" spc="-1" strike="noStrike">
                <a:solidFill>
                  <a:srgbClr val="000000"/>
                </a:solidFill>
                <a:latin typeface="Tahoma"/>
                <a:ea typeface="ＭＳ Ｐゴシック"/>
              </a:rPr>
              <a:t>usable</a:t>
            </a:r>
            <a:endParaRPr b="0" lang="en-US" sz="1400" spc="-1" strike="noStrike">
              <a:latin typeface="Arial"/>
            </a:endParaRPr>
          </a:p>
          <a:p>
            <a:pPr>
              <a:lnSpc>
                <a:spcPct val="90000"/>
              </a:lnSpc>
              <a:tabLst>
                <a:tab algn="l" pos="0"/>
              </a:tabLst>
            </a:pPr>
            <a:r>
              <a:rPr b="0" lang="en-US" sz="1400" spc="-1" strike="noStrike">
                <a:solidFill>
                  <a:srgbClr val="000000"/>
                </a:solidFill>
                <a:latin typeface="Tahoma"/>
                <a:ea typeface="ＭＳ Ｐゴシック"/>
              </a:rPr>
              <a:t>but not </a:t>
            </a:r>
            <a:endParaRPr b="0" lang="en-US" sz="1400" spc="-1" strike="noStrike">
              <a:latin typeface="Arial"/>
            </a:endParaRPr>
          </a:p>
          <a:p>
            <a:pPr>
              <a:lnSpc>
                <a:spcPct val="90000"/>
              </a:lnSpc>
              <a:tabLst>
                <a:tab algn="l" pos="0"/>
              </a:tabLst>
            </a:pPr>
            <a:r>
              <a:rPr b="0" lang="en-US" sz="1400" spc="-1" strike="noStrike">
                <a:solidFill>
                  <a:srgbClr val="000000"/>
                </a:solidFill>
                <a:latin typeface="Tahoma"/>
                <a:ea typeface="ＭＳ Ｐゴシック"/>
              </a:rPr>
              <a:t>yet sent</a:t>
            </a:r>
            <a:endParaRPr b="0" lang="en-US" sz="1400" spc="-1" strike="noStrike">
              <a:latin typeface="Arial"/>
            </a:endParaRPr>
          </a:p>
        </p:txBody>
      </p:sp>
      <p:sp>
        <p:nvSpPr>
          <p:cNvPr id="4767" name="CustomShape 75"/>
          <p:cNvSpPr/>
          <p:nvPr/>
        </p:nvSpPr>
        <p:spPr>
          <a:xfrm>
            <a:off x="9586800" y="4230000"/>
            <a:ext cx="816480" cy="47268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1400" spc="-1" strike="noStrike">
                <a:solidFill>
                  <a:srgbClr val="000000"/>
                </a:solidFill>
                <a:latin typeface="Tahoma"/>
                <a:ea typeface="ＭＳ Ｐゴシック"/>
              </a:rPr>
              <a:t>not </a:t>
            </a:r>
            <a:endParaRPr b="0" lang="en-US" sz="1400" spc="-1" strike="noStrike">
              <a:latin typeface="Arial"/>
            </a:endParaRPr>
          </a:p>
          <a:p>
            <a:pPr>
              <a:lnSpc>
                <a:spcPct val="90000"/>
              </a:lnSpc>
              <a:tabLst>
                <a:tab algn="l" pos="0"/>
              </a:tabLst>
            </a:pPr>
            <a:r>
              <a:rPr b="0" lang="en-US" sz="1400" spc="-1" strike="noStrike">
                <a:solidFill>
                  <a:srgbClr val="000000"/>
                </a:solidFill>
                <a:latin typeface="Tahoma"/>
                <a:ea typeface="ＭＳ Ｐゴシック"/>
              </a:rPr>
              <a:t>usable</a:t>
            </a:r>
            <a:endParaRPr b="0" lang="en-US" sz="1400" spc="-1" strike="noStrike">
              <a:latin typeface="Arial"/>
            </a:endParaRPr>
          </a:p>
        </p:txBody>
      </p:sp>
      <p:sp>
        <p:nvSpPr>
          <p:cNvPr id="4768" name="CustomShape 76"/>
          <p:cNvSpPr/>
          <p:nvPr/>
        </p:nvSpPr>
        <p:spPr>
          <a:xfrm>
            <a:off x="7865640" y="2658600"/>
            <a:ext cx="1260000" cy="472680"/>
          </a:xfrm>
          <a:prstGeom prst="rect">
            <a:avLst/>
          </a:prstGeom>
          <a:noFill/>
          <a:ln w="0">
            <a:noFill/>
          </a:ln>
        </p:spPr>
        <p:style>
          <a:lnRef idx="0"/>
          <a:fillRef idx="0"/>
          <a:effectRef idx="0"/>
          <a:fontRef idx="minor"/>
        </p:style>
        <p:txBody>
          <a:bodyPr wrap="none" lIns="90000" rIns="90000" tIns="45000" bIns="45000">
            <a:spAutoFit/>
          </a:bodyPr>
          <a:p>
            <a:pPr algn="ctr">
              <a:lnSpc>
                <a:spcPct val="90000"/>
              </a:lnSpc>
              <a:tabLst>
                <a:tab algn="l" pos="0"/>
              </a:tabLst>
            </a:pPr>
            <a:r>
              <a:rPr b="0" lang="en-US" sz="1400" spc="-1" strike="noStrike">
                <a:solidFill>
                  <a:srgbClr val="000000"/>
                </a:solidFill>
                <a:latin typeface="Tahoma"/>
                <a:ea typeface="ＭＳ Ｐゴシック"/>
              </a:rPr>
              <a:t>window size</a:t>
            </a:r>
            <a:endParaRPr b="0" lang="en-US" sz="1400" spc="-1" strike="noStrike">
              <a:latin typeface="Arial"/>
            </a:endParaRPr>
          </a:p>
          <a:p>
            <a:pPr algn="ctr">
              <a:lnSpc>
                <a:spcPct val="90000"/>
              </a:lnSpc>
              <a:tabLst>
                <a:tab algn="l" pos="0"/>
              </a:tabLst>
            </a:pPr>
            <a:r>
              <a:rPr b="0" i="1" lang="en-US" sz="1400" spc="-1" strike="noStrike">
                <a:solidFill>
                  <a:srgbClr val="000000"/>
                </a:solidFill>
                <a:latin typeface="Tahoma"/>
                <a:ea typeface="ＭＳ Ｐゴシック"/>
              </a:rPr>
              <a:t> </a:t>
            </a:r>
            <a:r>
              <a:rPr b="0" i="1" lang="en-US" sz="1400" spc="-1" strike="noStrike">
                <a:solidFill>
                  <a:srgbClr val="000000"/>
                </a:solidFill>
                <a:latin typeface="Tahoma"/>
                <a:ea typeface="ＭＳ Ｐゴシック"/>
              </a:rPr>
              <a:t>N</a:t>
            </a:r>
            <a:endParaRPr b="0" lang="en-US" sz="1400" spc="-1" strike="noStrike">
              <a:latin typeface="Arial"/>
            </a:endParaRPr>
          </a:p>
        </p:txBody>
      </p:sp>
      <p:grpSp>
        <p:nvGrpSpPr>
          <p:cNvPr id="4769" name="Group 77"/>
          <p:cNvGrpSpPr/>
          <p:nvPr/>
        </p:nvGrpSpPr>
        <p:grpSpPr>
          <a:xfrm>
            <a:off x="8696160" y="2882160"/>
            <a:ext cx="593640" cy="136440"/>
            <a:chOff x="8696160" y="2882160"/>
            <a:chExt cx="593640" cy="136440"/>
          </a:xfrm>
        </p:grpSpPr>
        <p:sp>
          <p:nvSpPr>
            <p:cNvPr id="4770" name="Line 78"/>
            <p:cNvSpPr/>
            <p:nvPr/>
          </p:nvSpPr>
          <p:spPr>
            <a:xfrm>
              <a:off x="8696160" y="2955240"/>
              <a:ext cx="593640" cy="360"/>
            </a:xfrm>
            <a:prstGeom prst="line">
              <a:avLst/>
            </a:prstGeom>
            <a:ln w="28575">
              <a:solidFill>
                <a:srgbClr val="cc0000"/>
              </a:solidFill>
              <a:round/>
              <a:tailEnd len="med" type="triangle" w="med"/>
            </a:ln>
          </p:spPr>
          <p:style>
            <a:lnRef idx="0"/>
            <a:fillRef idx="0"/>
            <a:effectRef idx="0"/>
            <a:fontRef idx="minor"/>
          </p:style>
        </p:sp>
        <p:sp>
          <p:nvSpPr>
            <p:cNvPr id="4771" name="Line 79"/>
            <p:cNvSpPr/>
            <p:nvPr/>
          </p:nvSpPr>
          <p:spPr>
            <a:xfrm>
              <a:off x="9286560" y="2882160"/>
              <a:ext cx="360" cy="136440"/>
            </a:xfrm>
            <a:prstGeom prst="line">
              <a:avLst/>
            </a:prstGeom>
            <a:ln w="9525">
              <a:solidFill>
                <a:srgbClr val="cc0000"/>
              </a:solidFill>
              <a:round/>
            </a:ln>
          </p:spPr>
          <p:style>
            <a:lnRef idx="0"/>
            <a:fillRef idx="0"/>
            <a:effectRef idx="0"/>
            <a:fontRef idx="minor"/>
          </p:style>
        </p:sp>
      </p:grpSp>
      <p:grpSp>
        <p:nvGrpSpPr>
          <p:cNvPr id="4772" name="Group 80"/>
          <p:cNvGrpSpPr/>
          <p:nvPr/>
        </p:nvGrpSpPr>
        <p:grpSpPr>
          <a:xfrm>
            <a:off x="7792920" y="2896200"/>
            <a:ext cx="593640" cy="136440"/>
            <a:chOff x="7792920" y="2896200"/>
            <a:chExt cx="593640" cy="136440"/>
          </a:xfrm>
        </p:grpSpPr>
        <p:sp>
          <p:nvSpPr>
            <p:cNvPr id="4773" name="Line 81"/>
            <p:cNvSpPr/>
            <p:nvPr/>
          </p:nvSpPr>
          <p:spPr>
            <a:xfrm flipH="1">
              <a:off x="7792920" y="2959560"/>
              <a:ext cx="593640" cy="360"/>
            </a:xfrm>
            <a:prstGeom prst="line">
              <a:avLst/>
            </a:prstGeom>
            <a:ln w="28575">
              <a:solidFill>
                <a:srgbClr val="cc0000"/>
              </a:solidFill>
              <a:round/>
              <a:tailEnd len="med" type="triangle" w="med"/>
            </a:ln>
          </p:spPr>
          <p:style>
            <a:lnRef idx="0"/>
            <a:fillRef idx="0"/>
            <a:effectRef idx="0"/>
            <a:fontRef idx="minor"/>
          </p:style>
        </p:sp>
        <p:sp>
          <p:nvSpPr>
            <p:cNvPr id="4774" name="Line 82"/>
            <p:cNvSpPr/>
            <p:nvPr/>
          </p:nvSpPr>
          <p:spPr>
            <a:xfrm flipV="1">
              <a:off x="7796160" y="2896200"/>
              <a:ext cx="360" cy="136440"/>
            </a:xfrm>
            <a:prstGeom prst="line">
              <a:avLst/>
            </a:prstGeom>
            <a:ln w="9525">
              <a:solidFill>
                <a:srgbClr val="cc0000"/>
              </a:solidFill>
              <a:round/>
            </a:ln>
          </p:spPr>
          <p:style>
            <a:lnRef idx="0"/>
            <a:fillRef idx="0"/>
            <a:effectRef idx="0"/>
            <a:fontRef idx="minor"/>
          </p:style>
        </p:sp>
      </p:grpSp>
      <p:sp>
        <p:nvSpPr>
          <p:cNvPr id="4775" name="CustomShape 83"/>
          <p:cNvSpPr/>
          <p:nvPr/>
        </p:nvSpPr>
        <p:spPr>
          <a:xfrm>
            <a:off x="7127280" y="3677760"/>
            <a:ext cx="309204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i="1" lang="en-US" sz="1400" spc="-1" strike="noStrike">
                <a:solidFill>
                  <a:srgbClr val="000000"/>
                </a:solidFill>
                <a:latin typeface="Tahoma"/>
                <a:ea typeface="ＭＳ Ｐゴシック"/>
              </a:rPr>
              <a:t>sender sequence number space </a:t>
            </a:r>
            <a:endParaRPr b="0" lang="en-US" sz="1400" spc="-1" strike="noStrike">
              <a:latin typeface="Arial"/>
            </a:endParaRPr>
          </a:p>
        </p:txBody>
      </p:sp>
      <p:grpSp>
        <p:nvGrpSpPr>
          <p:cNvPr id="4776" name="Group 84"/>
          <p:cNvGrpSpPr/>
          <p:nvPr/>
        </p:nvGrpSpPr>
        <p:grpSpPr>
          <a:xfrm>
            <a:off x="6136920" y="1140840"/>
            <a:ext cx="3322080" cy="1964520"/>
            <a:chOff x="6136920" y="1140840"/>
            <a:chExt cx="3322080" cy="1964520"/>
          </a:xfrm>
        </p:grpSpPr>
        <p:sp>
          <p:nvSpPr>
            <p:cNvPr id="4777" name="CustomShape 85"/>
            <p:cNvSpPr/>
            <p:nvPr/>
          </p:nvSpPr>
          <p:spPr>
            <a:xfrm>
              <a:off x="6702480" y="1717200"/>
              <a:ext cx="1905480" cy="203760"/>
            </a:xfrm>
            <a:prstGeom prst="rect">
              <a:avLst/>
            </a:prstGeom>
            <a:solidFill>
              <a:srgbClr val="cc0000"/>
            </a:solidFill>
            <a:ln w="0">
              <a:noFill/>
            </a:ln>
          </p:spPr>
          <p:style>
            <a:lnRef idx="0"/>
            <a:fillRef idx="0"/>
            <a:effectRef idx="0"/>
            <a:fontRef idx="minor"/>
          </p:style>
        </p:sp>
        <p:grpSp>
          <p:nvGrpSpPr>
            <p:cNvPr id="4778" name="Group 86"/>
            <p:cNvGrpSpPr/>
            <p:nvPr/>
          </p:nvGrpSpPr>
          <p:grpSpPr>
            <a:xfrm>
              <a:off x="6670800" y="1469520"/>
              <a:ext cx="1985040" cy="1130760"/>
              <a:chOff x="6670800" y="1469520"/>
              <a:chExt cx="1985040" cy="1130760"/>
            </a:xfrm>
          </p:grpSpPr>
          <p:sp>
            <p:nvSpPr>
              <p:cNvPr id="4779" name="CustomShape 87"/>
              <p:cNvSpPr/>
              <p:nvPr/>
            </p:nvSpPr>
            <p:spPr>
              <a:xfrm>
                <a:off x="6699240" y="1486800"/>
                <a:ext cx="1918440" cy="1113480"/>
              </a:xfrm>
              <a:prstGeom prst="rect">
                <a:avLst/>
              </a:prstGeom>
              <a:noFill/>
              <a:ln w="9525">
                <a:solidFill>
                  <a:srgbClr val="000000"/>
                </a:solidFill>
                <a:miter/>
              </a:ln>
            </p:spPr>
            <p:style>
              <a:lnRef idx="0"/>
              <a:fillRef idx="0"/>
              <a:effectRef idx="0"/>
              <a:fontRef idx="minor"/>
            </p:style>
          </p:sp>
          <p:sp>
            <p:nvSpPr>
              <p:cNvPr id="4780" name="CustomShape 88"/>
              <p:cNvSpPr/>
              <p:nvPr/>
            </p:nvSpPr>
            <p:spPr>
              <a:xfrm>
                <a:off x="6710400" y="1469520"/>
                <a:ext cx="918720" cy="2419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000" spc="-1" strike="noStrike">
                    <a:solidFill>
                      <a:srgbClr val="000000"/>
                    </a:solidFill>
                    <a:latin typeface="Arial"/>
                    <a:ea typeface="ＭＳ Ｐゴシック"/>
                  </a:rPr>
                  <a:t>source port #</a:t>
                </a:r>
                <a:endParaRPr b="0" lang="en-US" sz="1000" spc="-1" strike="noStrike">
                  <a:latin typeface="Arial"/>
                </a:endParaRPr>
              </a:p>
            </p:txBody>
          </p:sp>
          <p:sp>
            <p:nvSpPr>
              <p:cNvPr id="4781" name="CustomShape 89"/>
              <p:cNvSpPr/>
              <p:nvPr/>
            </p:nvSpPr>
            <p:spPr>
              <a:xfrm>
                <a:off x="7737840" y="1474200"/>
                <a:ext cx="776880" cy="2419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000" spc="-1" strike="noStrike">
                    <a:solidFill>
                      <a:srgbClr val="000000"/>
                    </a:solidFill>
                    <a:latin typeface="Arial"/>
                    <a:ea typeface="ＭＳ Ｐゴシック"/>
                  </a:rPr>
                  <a:t>dest port #</a:t>
                </a:r>
                <a:endParaRPr b="0" lang="en-US" sz="1000" spc="-1" strike="noStrike">
                  <a:latin typeface="Arial"/>
                </a:endParaRPr>
              </a:p>
            </p:txBody>
          </p:sp>
          <p:sp>
            <p:nvSpPr>
              <p:cNvPr id="4782" name="CustomShape 90"/>
              <p:cNvSpPr/>
              <p:nvPr/>
            </p:nvSpPr>
            <p:spPr>
              <a:xfrm>
                <a:off x="6953400" y="1680480"/>
                <a:ext cx="1445400" cy="2721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200" spc="-1" strike="noStrike">
                    <a:solidFill>
                      <a:srgbClr val="ffffff"/>
                    </a:solidFill>
                    <a:latin typeface="Arial"/>
                    <a:ea typeface="ＭＳ Ｐゴシック"/>
                  </a:rPr>
                  <a:t>sequence number</a:t>
                </a:r>
                <a:endParaRPr b="0" lang="en-US" sz="1200" spc="-1" strike="noStrike">
                  <a:latin typeface="Arial"/>
                </a:endParaRPr>
              </a:p>
            </p:txBody>
          </p:sp>
          <p:sp>
            <p:nvSpPr>
              <p:cNvPr id="4783" name="CustomShape 91"/>
              <p:cNvSpPr/>
              <p:nvPr/>
            </p:nvSpPr>
            <p:spPr>
              <a:xfrm>
                <a:off x="6670800" y="1902960"/>
                <a:ext cx="1985040" cy="2721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200" spc="-1" strike="noStrike">
                    <a:solidFill>
                      <a:srgbClr val="000000"/>
                    </a:solidFill>
                    <a:latin typeface="Arial"/>
                    <a:ea typeface="ＭＳ Ｐゴシック"/>
                  </a:rPr>
                  <a:t>acknowledgement number</a:t>
                </a:r>
                <a:endParaRPr b="0" lang="en-US" sz="1200" spc="-1" strike="noStrike">
                  <a:latin typeface="Arial"/>
                </a:endParaRPr>
              </a:p>
            </p:txBody>
          </p:sp>
          <p:sp>
            <p:nvSpPr>
              <p:cNvPr id="4784" name="CustomShape 92"/>
              <p:cNvSpPr/>
              <p:nvPr/>
            </p:nvSpPr>
            <p:spPr>
              <a:xfrm>
                <a:off x="6793200" y="2358360"/>
                <a:ext cx="751320" cy="2419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000" spc="-1" strike="noStrike">
                    <a:solidFill>
                      <a:srgbClr val="000000"/>
                    </a:solidFill>
                    <a:latin typeface="Arial"/>
                    <a:ea typeface="ＭＳ Ｐゴシック"/>
                  </a:rPr>
                  <a:t>checksum</a:t>
                </a:r>
                <a:endParaRPr b="0" lang="en-US" sz="1000" spc="-1" strike="noStrike">
                  <a:latin typeface="Arial"/>
                </a:endParaRPr>
              </a:p>
            </p:txBody>
          </p:sp>
          <p:sp>
            <p:nvSpPr>
              <p:cNvPr id="4785" name="Line 93"/>
              <p:cNvSpPr/>
              <p:nvPr/>
            </p:nvSpPr>
            <p:spPr>
              <a:xfrm>
                <a:off x="6698160" y="1712880"/>
                <a:ext cx="1923840" cy="360"/>
              </a:xfrm>
              <a:prstGeom prst="line">
                <a:avLst/>
              </a:prstGeom>
              <a:ln w="9525">
                <a:solidFill>
                  <a:srgbClr val="000000"/>
                </a:solidFill>
                <a:round/>
              </a:ln>
            </p:spPr>
            <p:style>
              <a:lnRef idx="0"/>
              <a:fillRef idx="0"/>
              <a:effectRef idx="0"/>
              <a:fontRef idx="minor"/>
            </p:style>
          </p:sp>
          <p:sp>
            <p:nvSpPr>
              <p:cNvPr id="4786" name="Line 94"/>
              <p:cNvSpPr/>
              <p:nvPr/>
            </p:nvSpPr>
            <p:spPr>
              <a:xfrm>
                <a:off x="6698160" y="1929240"/>
                <a:ext cx="1923840" cy="360"/>
              </a:xfrm>
              <a:prstGeom prst="line">
                <a:avLst/>
              </a:prstGeom>
              <a:ln w="9525">
                <a:solidFill>
                  <a:srgbClr val="000000"/>
                </a:solidFill>
                <a:round/>
              </a:ln>
            </p:spPr>
            <p:style>
              <a:lnRef idx="0"/>
              <a:fillRef idx="0"/>
              <a:effectRef idx="0"/>
              <a:fontRef idx="minor"/>
            </p:style>
          </p:sp>
          <p:sp>
            <p:nvSpPr>
              <p:cNvPr id="4787" name="Line 95"/>
              <p:cNvSpPr/>
              <p:nvPr/>
            </p:nvSpPr>
            <p:spPr>
              <a:xfrm>
                <a:off x="6694920" y="2151360"/>
                <a:ext cx="1923840" cy="360"/>
              </a:xfrm>
              <a:prstGeom prst="line">
                <a:avLst/>
              </a:prstGeom>
              <a:ln w="9525">
                <a:solidFill>
                  <a:srgbClr val="000000"/>
                </a:solidFill>
                <a:round/>
              </a:ln>
            </p:spPr>
            <p:style>
              <a:lnRef idx="0"/>
              <a:fillRef idx="0"/>
              <a:effectRef idx="0"/>
              <a:fontRef idx="minor"/>
            </p:style>
          </p:sp>
          <p:sp>
            <p:nvSpPr>
              <p:cNvPr id="4788" name="Line 96"/>
              <p:cNvSpPr/>
              <p:nvPr/>
            </p:nvSpPr>
            <p:spPr>
              <a:xfrm>
                <a:off x="7642080" y="1484640"/>
                <a:ext cx="360" cy="225720"/>
              </a:xfrm>
              <a:prstGeom prst="line">
                <a:avLst/>
              </a:prstGeom>
              <a:ln w="9525">
                <a:solidFill>
                  <a:srgbClr val="000000"/>
                </a:solidFill>
                <a:round/>
              </a:ln>
            </p:spPr>
            <p:style>
              <a:lnRef idx="0"/>
              <a:fillRef idx="0"/>
              <a:effectRef idx="0"/>
              <a:fontRef idx="minor"/>
            </p:style>
          </p:sp>
          <p:sp>
            <p:nvSpPr>
              <p:cNvPr id="4789" name="Line 97"/>
              <p:cNvSpPr/>
              <p:nvPr/>
            </p:nvSpPr>
            <p:spPr>
              <a:xfrm>
                <a:off x="7642080" y="2154600"/>
                <a:ext cx="360" cy="444600"/>
              </a:xfrm>
              <a:prstGeom prst="line">
                <a:avLst/>
              </a:prstGeom>
              <a:ln w="9525">
                <a:solidFill>
                  <a:srgbClr val="000000"/>
                </a:solidFill>
                <a:round/>
              </a:ln>
            </p:spPr>
            <p:style>
              <a:lnRef idx="0"/>
              <a:fillRef idx="0"/>
              <a:effectRef idx="0"/>
              <a:fontRef idx="minor"/>
            </p:style>
          </p:sp>
          <p:sp>
            <p:nvSpPr>
              <p:cNvPr id="4790" name="Line 98"/>
              <p:cNvSpPr/>
              <p:nvPr/>
            </p:nvSpPr>
            <p:spPr>
              <a:xfrm>
                <a:off x="6698160" y="2364120"/>
                <a:ext cx="1923840" cy="360"/>
              </a:xfrm>
              <a:prstGeom prst="line">
                <a:avLst/>
              </a:prstGeom>
              <a:ln w="9525">
                <a:solidFill>
                  <a:srgbClr val="000000"/>
                </a:solidFill>
                <a:round/>
              </a:ln>
            </p:spPr>
            <p:style>
              <a:lnRef idx="0"/>
              <a:fillRef idx="0"/>
              <a:effectRef idx="0"/>
              <a:fontRef idx="minor"/>
            </p:style>
          </p:sp>
          <p:sp>
            <p:nvSpPr>
              <p:cNvPr id="4791" name="CustomShape 99"/>
              <p:cNvSpPr/>
              <p:nvPr/>
            </p:nvSpPr>
            <p:spPr>
              <a:xfrm>
                <a:off x="7832880" y="2113920"/>
                <a:ext cx="510480" cy="2721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200" spc="-1" strike="noStrike">
                    <a:solidFill>
                      <a:srgbClr val="000000"/>
                    </a:solidFill>
                    <a:latin typeface="Arial"/>
                    <a:ea typeface="ＭＳ Ｐゴシック"/>
                  </a:rPr>
                  <a:t>rwnd</a:t>
                </a:r>
                <a:endParaRPr b="0" lang="en-US" sz="1200" spc="-1" strike="noStrike">
                  <a:latin typeface="Arial"/>
                </a:endParaRPr>
              </a:p>
            </p:txBody>
          </p:sp>
          <p:sp>
            <p:nvSpPr>
              <p:cNvPr id="4792" name="CustomShape 100"/>
              <p:cNvSpPr/>
              <p:nvPr/>
            </p:nvSpPr>
            <p:spPr>
              <a:xfrm>
                <a:off x="7743240" y="2358360"/>
                <a:ext cx="783000" cy="2419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000" spc="-1" strike="noStrike">
                    <a:solidFill>
                      <a:srgbClr val="000000"/>
                    </a:solidFill>
                    <a:latin typeface="Arial"/>
                    <a:ea typeface="ＭＳ Ｐゴシック"/>
                  </a:rPr>
                  <a:t>urg pointer</a:t>
                </a:r>
                <a:endParaRPr b="0" lang="en-US" sz="1000" spc="-1" strike="noStrike">
                  <a:latin typeface="Arial"/>
                </a:endParaRPr>
              </a:p>
            </p:txBody>
          </p:sp>
          <p:sp>
            <p:nvSpPr>
              <p:cNvPr id="4793" name="Line 101"/>
              <p:cNvSpPr/>
              <p:nvPr/>
            </p:nvSpPr>
            <p:spPr>
              <a:xfrm>
                <a:off x="7340400" y="2149920"/>
                <a:ext cx="360" cy="212760"/>
              </a:xfrm>
              <a:prstGeom prst="line">
                <a:avLst/>
              </a:prstGeom>
              <a:ln w="9525">
                <a:solidFill>
                  <a:srgbClr val="000000"/>
                </a:solidFill>
                <a:round/>
              </a:ln>
            </p:spPr>
            <p:style>
              <a:lnRef idx="0"/>
              <a:fillRef idx="0"/>
              <a:effectRef idx="0"/>
              <a:fontRef idx="minor"/>
            </p:style>
          </p:sp>
          <p:sp>
            <p:nvSpPr>
              <p:cNvPr id="4794" name="Line 102"/>
              <p:cNvSpPr/>
              <p:nvPr/>
            </p:nvSpPr>
            <p:spPr>
              <a:xfrm>
                <a:off x="6934680" y="2148480"/>
                <a:ext cx="360" cy="212760"/>
              </a:xfrm>
              <a:prstGeom prst="line">
                <a:avLst/>
              </a:prstGeom>
              <a:ln w="9525">
                <a:solidFill>
                  <a:srgbClr val="000000"/>
                </a:solidFill>
                <a:round/>
              </a:ln>
            </p:spPr>
            <p:style>
              <a:lnRef idx="0"/>
              <a:fillRef idx="0"/>
              <a:effectRef idx="0"/>
              <a:fontRef idx="minor"/>
            </p:style>
          </p:sp>
        </p:grpSp>
        <p:sp>
          <p:nvSpPr>
            <p:cNvPr id="4795" name="CustomShape 103"/>
            <p:cNvSpPr/>
            <p:nvPr/>
          </p:nvSpPr>
          <p:spPr>
            <a:xfrm>
              <a:off x="6136920" y="1140840"/>
              <a:ext cx="33220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outgoing segment from sender</a:t>
              </a:r>
              <a:endParaRPr b="0" lang="en-US" sz="1600" spc="-1" strike="noStrike">
                <a:latin typeface="Arial"/>
              </a:endParaRPr>
            </a:p>
          </p:txBody>
        </p:sp>
        <p:sp>
          <p:nvSpPr>
            <p:cNvPr id="4796" name="CustomShape 104"/>
            <p:cNvSpPr/>
            <p:nvPr/>
          </p:nvSpPr>
          <p:spPr>
            <a:xfrm>
              <a:off x="8623440" y="1799640"/>
              <a:ext cx="167400" cy="1305720"/>
            </a:xfrm>
            <a:custGeom>
              <a:avLst/>
              <a:gdLst/>
              <a:ahLst/>
              <a:rect l="l" t="t" r="r" b="b"/>
              <a:pathLst>
                <a:path w="107" h="910">
                  <a:moveTo>
                    <a:pt x="0" y="0"/>
                  </a:moveTo>
                  <a:lnTo>
                    <a:pt x="107" y="0"/>
                  </a:lnTo>
                  <a:lnTo>
                    <a:pt x="107" y="910"/>
                  </a:lnTo>
                </a:path>
              </a:pathLst>
            </a:custGeom>
            <a:noFill/>
            <a:ln w="9525">
              <a:solidFill>
                <a:srgbClr val="cc0000"/>
              </a:solidFill>
              <a:round/>
            </a:ln>
          </p:spPr>
          <p:style>
            <a:lnRef idx="0"/>
            <a:fillRef idx="0"/>
            <a:effectRef idx="0"/>
            <a:fontRef idx="minor"/>
          </p:style>
        </p:sp>
      </p:grpSp>
      <p:sp>
        <p:nvSpPr>
          <p:cNvPr id="4797" name="CustomShape 105"/>
          <p:cNvSpPr/>
          <p:nvPr/>
        </p:nvSpPr>
        <p:spPr>
          <a:xfrm>
            <a:off x="740520" y="2803680"/>
            <a:ext cx="5094000" cy="1765800"/>
          </a:xfrm>
          <a:prstGeom prst="rect">
            <a:avLst/>
          </a:prstGeom>
          <a:noFill/>
          <a:ln w="0">
            <a:noFill/>
          </a:ln>
        </p:spPr>
        <p:style>
          <a:lnRef idx="0"/>
          <a:fillRef idx="0"/>
          <a:effectRef idx="0"/>
          <a:fontRef idx="minor"/>
        </p:style>
        <p:txBody>
          <a:bodyPr lIns="90000" rIns="90000" tIns="45000" bIns="45000">
            <a:noAutofit/>
          </a:bodyPr>
          <a:p>
            <a:pPr marL="235080" indent="-121320">
              <a:lnSpc>
                <a:spcPct val="85000"/>
              </a:lnSpc>
              <a:spcBef>
                <a:spcPts val="561"/>
              </a:spcBef>
              <a:tabLst>
                <a:tab algn="l" pos="0"/>
              </a:tabLst>
            </a:pPr>
            <a:r>
              <a:rPr b="0" i="1" lang="en-US" sz="2800" spc="-1" strike="noStrike">
                <a:solidFill>
                  <a:srgbClr val="cc0000"/>
                </a:solidFill>
                <a:latin typeface="Calibri"/>
                <a:ea typeface="ＭＳ Ｐゴシック"/>
              </a:rPr>
              <a:t>Acknowledgements</a:t>
            </a:r>
            <a:r>
              <a:rPr b="0" lang="en-US" sz="2800" spc="-1" strike="noStrike" u="sng">
                <a:solidFill>
                  <a:srgbClr val="cc0000"/>
                </a:solidFill>
                <a:uFillTx/>
                <a:latin typeface="Calibri"/>
                <a:ea typeface="ＭＳ Ｐゴシック"/>
              </a:rPr>
              <a:t>:</a:t>
            </a:r>
            <a:endParaRPr b="0" lang="en-US" sz="2800" spc="-1" strike="noStrike">
              <a:latin typeface="Arial"/>
            </a:endParaRPr>
          </a:p>
          <a:p>
            <a:pPr lvl="1" marL="635040" indent="-283320">
              <a:lnSpc>
                <a:spcPct val="85000"/>
              </a:lnSpc>
              <a:spcBef>
                <a:spcPts val="561"/>
              </a:spcBef>
              <a:buClr>
                <a:srgbClr val="000099"/>
              </a:buClr>
              <a:buFont typeface="Arial"/>
              <a:buChar char="•"/>
              <a:tabLst>
                <a:tab algn="l" pos="0"/>
              </a:tabLst>
            </a:pPr>
            <a:r>
              <a:rPr b="0" lang="en-US" sz="2800" spc="-1" strike="noStrike">
                <a:solidFill>
                  <a:srgbClr val="000000"/>
                </a:solidFill>
                <a:latin typeface="Calibri"/>
                <a:ea typeface="ＭＳ Ｐゴシック"/>
              </a:rPr>
              <a:t>seq # of next byte expected from other side</a:t>
            </a:r>
            <a:endParaRPr b="0" lang="en-US" sz="2800" spc="-1" strike="noStrike">
              <a:latin typeface="Arial"/>
            </a:endParaRPr>
          </a:p>
          <a:p>
            <a:pPr lvl="1" marL="635040" indent="-283320">
              <a:lnSpc>
                <a:spcPct val="85000"/>
              </a:lnSpc>
              <a:spcBef>
                <a:spcPts val="561"/>
              </a:spcBef>
              <a:buClr>
                <a:srgbClr val="000099"/>
              </a:buClr>
              <a:buFont typeface="Arial"/>
              <a:buChar char="•"/>
              <a:tabLst>
                <a:tab algn="l" pos="0"/>
              </a:tabLst>
            </a:pPr>
            <a:r>
              <a:rPr b="0" lang="en-US" sz="2800" spc="-1" strike="noStrike">
                <a:solidFill>
                  <a:srgbClr val="000000"/>
                </a:solidFill>
                <a:latin typeface="Calibri"/>
                <a:ea typeface="ＭＳ Ｐゴシック"/>
              </a:rPr>
              <a:t>cumulative ACK</a:t>
            </a:r>
            <a:endParaRPr b="0" lang="en-US" sz="2800" spc="-1" strike="noStrike">
              <a:latin typeface="Arial"/>
            </a:endParaRPr>
          </a:p>
        </p:txBody>
      </p:sp>
      <p:sp>
        <p:nvSpPr>
          <p:cNvPr id="4798" name="CustomShape 106"/>
          <p:cNvSpPr/>
          <p:nvPr/>
        </p:nvSpPr>
        <p:spPr>
          <a:xfrm>
            <a:off x="651600" y="4633920"/>
            <a:ext cx="5094000" cy="1728000"/>
          </a:xfrm>
          <a:prstGeom prst="rect">
            <a:avLst/>
          </a:prstGeom>
          <a:noFill/>
          <a:ln w="0">
            <a:noFill/>
          </a:ln>
        </p:spPr>
        <p:style>
          <a:lnRef idx="0"/>
          <a:fillRef idx="0"/>
          <a:effectRef idx="0"/>
          <a:fontRef idx="minor"/>
        </p:style>
        <p:txBody>
          <a:bodyPr lIns="90000" rIns="90000" tIns="45000" bIns="45000">
            <a:noAutofit/>
          </a:bodyPr>
          <a:p>
            <a:pPr marL="235080" indent="-121320">
              <a:lnSpc>
                <a:spcPct val="85000"/>
              </a:lnSpc>
              <a:spcBef>
                <a:spcPts val="1899"/>
              </a:spcBef>
              <a:tabLst>
                <a:tab algn="l" pos="0"/>
              </a:tabLst>
            </a:pPr>
            <a:r>
              <a:rPr b="0" i="1" lang="en-US" sz="2800" spc="-1" strike="noStrike" u="sng">
                <a:solidFill>
                  <a:srgbClr val="cc0000"/>
                </a:solidFill>
                <a:uFillTx/>
                <a:latin typeface="Calibri"/>
                <a:ea typeface="ＭＳ Ｐゴシック"/>
              </a:rPr>
              <a:t>Q</a:t>
            </a:r>
            <a:r>
              <a:rPr b="0" lang="en-US" sz="2800" spc="-1" strike="noStrike">
                <a:solidFill>
                  <a:srgbClr val="cc0000"/>
                </a:solidFill>
                <a:latin typeface="Calibri"/>
                <a:ea typeface="ＭＳ Ｐゴシック"/>
              </a:rPr>
              <a:t>:</a:t>
            </a:r>
            <a:r>
              <a:rPr b="0" lang="en-US" sz="2800" spc="-1" strike="noStrike">
                <a:solidFill>
                  <a:srgbClr val="000000"/>
                </a:solidFill>
                <a:latin typeface="Calibri"/>
                <a:ea typeface="ＭＳ Ｐゴシック"/>
              </a:rPr>
              <a:t> how receiver handles out-of-order segments</a:t>
            </a:r>
            <a:endParaRPr b="0" lang="en-US" sz="2800" spc="-1" strike="noStrike">
              <a:latin typeface="Arial"/>
            </a:endParaRPr>
          </a:p>
          <a:p>
            <a:pPr lvl="1" marL="635040" indent="-283320">
              <a:lnSpc>
                <a:spcPct val="85000"/>
              </a:lnSpc>
              <a:spcBef>
                <a:spcPts val="561"/>
              </a:spcBef>
              <a:buClr>
                <a:srgbClr val="000099"/>
              </a:buClr>
              <a:buFont typeface="Arial"/>
              <a:buChar char="•"/>
              <a:tabLst>
                <a:tab algn="l" pos="0"/>
              </a:tabLst>
            </a:pPr>
            <a:r>
              <a:rPr b="0" i="1" lang="en-US" sz="2800" spc="-1" strike="noStrike" u="sng">
                <a:solidFill>
                  <a:srgbClr val="c00000"/>
                </a:solidFill>
                <a:uFillTx/>
                <a:latin typeface="Calibri"/>
                <a:ea typeface="ＭＳ Ｐゴシック"/>
              </a:rPr>
              <a:t>A: </a:t>
            </a:r>
            <a:r>
              <a:rPr b="0" lang="en-US" sz="2800" spc="-1" strike="noStrike">
                <a:solidFill>
                  <a:srgbClr val="000000"/>
                </a:solidFill>
                <a:latin typeface="Calibri"/>
                <a:ea typeface="ＭＳ Ｐゴシック"/>
              </a:rPr>
              <a:t>TCP spec doesn’t say, - up to implementor</a:t>
            </a:r>
            <a:endParaRPr b="0" lang="en-US" sz="2800" spc="-1" strike="noStrike">
              <a:latin typeface="Arial"/>
            </a:endParaRPr>
          </a:p>
        </p:txBody>
      </p:sp>
      <p:sp>
        <p:nvSpPr>
          <p:cNvPr id="4799" name="CustomShape 107"/>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DFB9B0E9-3250-46A0-A911-6C82A5888066}" type="slidenum">
              <a:rPr b="0" lang="en-US" sz="1100" spc="-1" strike="noStrike">
                <a:solidFill>
                  <a:srgbClr val="404040"/>
                </a:solidFill>
                <a:latin typeface="Calibri"/>
                <a:ea typeface="DejaVu Sans"/>
              </a:rPr>
              <a:t>80</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155" dur="indefinite" restart="never" nodeType="tmRoot">
          <p:childTnLst>
            <p:seq>
              <p:cTn id="2156" dur="indefinite" nodeType="mainSeq">
                <p:childTnLst>
                  <p:par>
                    <p:cTn id="2157" fill="hold">
                      <p:stCondLst>
                        <p:cond delay="indefinite"/>
                      </p:stCondLst>
                      <p:childTnLst>
                        <p:par>
                          <p:cTn id="2158" fill="hold">
                            <p:stCondLst>
                              <p:cond delay="0"/>
                            </p:stCondLst>
                            <p:childTnLst>
                              <p:par>
                                <p:cTn id="2159" nodeType="clickEffect" fill="hold" presetClass="entr" presetID="9">
                                  <p:stCondLst>
                                    <p:cond delay="0"/>
                                  </p:stCondLst>
                                  <p:childTnLst>
                                    <p:set>
                                      <p:cBhvr>
                                        <p:cTn id="2160" dur="1" fill="hold">
                                          <p:stCondLst>
                                            <p:cond delay="0"/>
                                          </p:stCondLst>
                                        </p:cTn>
                                        <p:tgtEl>
                                          <p:spTgt spid="4776"/>
                                        </p:tgtEl>
                                        <p:attrNameLst>
                                          <p:attrName>style.visibility</p:attrName>
                                        </p:attrNameLst>
                                      </p:cBhvr>
                                      <p:to>
                                        <p:strVal val="visible"/>
                                      </p:to>
                                    </p:set>
                                    <p:animEffect filter="dissolve" transition="in">
                                      <p:cBhvr additive="repl">
                                        <p:cTn id="2161" dur="500"/>
                                        <p:tgtEl>
                                          <p:spTgt spid="4776"/>
                                        </p:tgtEl>
                                      </p:cBhvr>
                                    </p:animEffect>
                                  </p:childTnLst>
                                </p:cTn>
                              </p:par>
                            </p:childTnLst>
                          </p:cTn>
                        </p:par>
                      </p:childTnLst>
                    </p:cTn>
                  </p:par>
                  <p:par>
                    <p:cTn id="2162" fill="hold">
                      <p:stCondLst>
                        <p:cond delay="indefinite"/>
                      </p:stCondLst>
                      <p:childTnLst>
                        <p:par>
                          <p:cTn id="2163" fill="hold">
                            <p:stCondLst>
                              <p:cond delay="0"/>
                            </p:stCondLst>
                            <p:childTnLst>
                              <p:par>
                                <p:cTn id="2164" nodeType="clickEffect" fill="hold" presetClass="entr" presetID="9">
                                  <p:stCondLst>
                                    <p:cond delay="0"/>
                                  </p:stCondLst>
                                  <p:childTnLst>
                                    <p:set>
                                      <p:cBhvr>
                                        <p:cTn id="2165" dur="1" fill="hold">
                                          <p:stCondLst>
                                            <p:cond delay="0"/>
                                          </p:stCondLst>
                                        </p:cTn>
                                        <p:tgtEl>
                                          <p:spTgt spid="4695"/>
                                        </p:tgtEl>
                                        <p:attrNameLst>
                                          <p:attrName>style.visibility</p:attrName>
                                        </p:attrNameLst>
                                      </p:cBhvr>
                                      <p:to>
                                        <p:strVal val="visible"/>
                                      </p:to>
                                    </p:set>
                                    <p:animEffect filter="dissolve" transition="in">
                                      <p:cBhvr additive="repl">
                                        <p:cTn id="2166" dur="500"/>
                                        <p:tgtEl>
                                          <p:spTgt spid="4695"/>
                                        </p:tgtEl>
                                      </p:cBhvr>
                                    </p:animEffect>
                                  </p:childTnLst>
                                </p:cTn>
                              </p:par>
                              <p:par>
                                <p:cTn id="2167" nodeType="withEffect" fill="hold" presetClass="entr" presetID="9">
                                  <p:stCondLst>
                                    <p:cond delay="0"/>
                                  </p:stCondLst>
                                  <p:childTnLst>
                                    <p:set>
                                      <p:cBhvr>
                                        <p:cTn id="2168" dur="1" fill="hold">
                                          <p:stCondLst>
                                            <p:cond delay="0"/>
                                          </p:stCondLst>
                                        </p:cTn>
                                        <p:tgtEl>
                                          <p:spTgt spid="4716"/>
                                        </p:tgtEl>
                                        <p:attrNameLst>
                                          <p:attrName>style.visibility</p:attrName>
                                        </p:attrNameLst>
                                      </p:cBhvr>
                                      <p:to>
                                        <p:strVal val="visible"/>
                                      </p:to>
                                    </p:set>
                                    <p:animEffect filter="dissolve" transition="in">
                                      <p:cBhvr additive="repl">
                                        <p:cTn id="2169" dur="500"/>
                                        <p:tgtEl>
                                          <p:spTgt spid="4716"/>
                                        </p:tgtEl>
                                      </p:cBhvr>
                                    </p:animEffect>
                                  </p:childTnLst>
                                </p:cTn>
                              </p:par>
                              <p:par>
                                <p:cTn id="2170" nodeType="withEffect" fill="hold" presetClass="entr" presetID="9">
                                  <p:stCondLst>
                                    <p:cond delay="0"/>
                                  </p:stCondLst>
                                  <p:childTnLst>
                                    <p:set>
                                      <p:cBhvr>
                                        <p:cTn id="2171" dur="1" fill="hold">
                                          <p:stCondLst>
                                            <p:cond delay="0"/>
                                          </p:stCondLst>
                                        </p:cTn>
                                        <p:tgtEl>
                                          <p:spTgt spid="4797"/>
                                        </p:tgtEl>
                                        <p:attrNameLst>
                                          <p:attrName>style.visibility</p:attrName>
                                        </p:attrNameLst>
                                      </p:cBhvr>
                                      <p:to>
                                        <p:strVal val="visible"/>
                                      </p:to>
                                    </p:set>
                                    <p:animEffect filter="dissolve" transition="in">
                                      <p:cBhvr additive="repl">
                                        <p:cTn id="2172" dur="500"/>
                                        <p:tgtEl>
                                          <p:spTgt spid="4797"/>
                                        </p:tgtEl>
                                      </p:cBhvr>
                                    </p:animEffect>
                                  </p:childTnLst>
                                </p:cTn>
                              </p:par>
                            </p:childTnLst>
                          </p:cTn>
                        </p:par>
                      </p:childTnLst>
                    </p:cTn>
                  </p:par>
                  <p:par>
                    <p:cTn id="2173" fill="hold">
                      <p:stCondLst>
                        <p:cond delay="indefinite"/>
                      </p:stCondLst>
                      <p:childTnLst>
                        <p:par>
                          <p:cTn id="2174" fill="hold">
                            <p:stCondLst>
                              <p:cond delay="0"/>
                            </p:stCondLst>
                            <p:childTnLst>
                              <p:par>
                                <p:cTn id="2175" nodeType="clickEffect" fill="hold" presetClass="entr" presetID="9">
                                  <p:stCondLst>
                                    <p:cond delay="0"/>
                                  </p:stCondLst>
                                  <p:childTnLst>
                                    <p:set>
                                      <p:cBhvr>
                                        <p:cTn id="2176" dur="1" fill="hold">
                                          <p:stCondLst>
                                            <p:cond delay="0"/>
                                          </p:stCondLst>
                                        </p:cTn>
                                        <p:tgtEl>
                                          <p:spTgt spid="4798"/>
                                        </p:tgtEl>
                                        <p:attrNameLst>
                                          <p:attrName>style.visibility</p:attrName>
                                        </p:attrNameLst>
                                      </p:cBhvr>
                                      <p:to>
                                        <p:strVal val="visible"/>
                                      </p:to>
                                    </p:set>
                                    <p:animEffect filter="dissolve" transition="in">
                                      <p:cBhvr additive="repl">
                                        <p:cTn id="2177" dur="500"/>
                                        <p:tgtEl>
                                          <p:spTgt spid="47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0"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sequence numbers, ACKs</a:t>
            </a:r>
            <a:endParaRPr b="0" lang="en-US" sz="4800" spc="-1" strike="noStrike">
              <a:latin typeface="Arial"/>
            </a:endParaRPr>
          </a:p>
        </p:txBody>
      </p:sp>
      <p:sp>
        <p:nvSpPr>
          <p:cNvPr id="4801" name="CustomShape 2"/>
          <p:cNvSpPr/>
          <p:nvPr/>
        </p:nvSpPr>
        <p:spPr>
          <a:xfrm>
            <a:off x="1661040" y="4011840"/>
            <a:ext cx="2516760" cy="747720"/>
          </a:xfrm>
          <a:prstGeom prst="rect">
            <a:avLst/>
          </a:prstGeom>
          <a:noFill/>
          <a:ln w="0">
            <a:noFill/>
          </a:ln>
        </p:spPr>
        <p:style>
          <a:lnRef idx="0"/>
          <a:fillRef idx="0"/>
          <a:effectRef idx="0"/>
          <a:fontRef idx="minor"/>
        </p:style>
        <p:txBody>
          <a:bodyPr lIns="90000" rIns="90000" tIns="45000" bIns="45000">
            <a:spAutoFit/>
          </a:bodyPr>
          <a:p>
            <a:pPr algn="r">
              <a:lnSpc>
                <a:spcPct val="90000"/>
              </a:lnSpc>
              <a:tabLst>
                <a:tab algn="l" pos="0"/>
              </a:tabLst>
            </a:pPr>
            <a:r>
              <a:rPr b="0" lang="en-US" sz="2400" spc="-1" strike="noStrike">
                <a:solidFill>
                  <a:srgbClr val="000000"/>
                </a:solidFill>
                <a:latin typeface="Calibri"/>
                <a:ea typeface="ＭＳ Ｐゴシック"/>
              </a:rPr>
              <a:t>host ACKs receipt of echoed ‘C’</a:t>
            </a:r>
            <a:endParaRPr b="0" lang="en-US" sz="2400" spc="-1" strike="noStrike">
              <a:latin typeface="Arial"/>
            </a:endParaRPr>
          </a:p>
        </p:txBody>
      </p:sp>
      <p:sp>
        <p:nvSpPr>
          <p:cNvPr id="4802" name="CustomShape 3"/>
          <p:cNvSpPr/>
          <p:nvPr/>
        </p:nvSpPr>
        <p:spPr>
          <a:xfrm>
            <a:off x="7229520" y="3002040"/>
            <a:ext cx="3184560" cy="8211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host ACKs receipt of‘C’, echoes back ‘C’</a:t>
            </a:r>
            <a:endParaRPr b="0" lang="en-US" sz="2400" spc="-1" strike="noStrike">
              <a:latin typeface="Arial"/>
            </a:endParaRPr>
          </a:p>
        </p:txBody>
      </p:sp>
      <p:sp>
        <p:nvSpPr>
          <p:cNvPr id="4803" name="CustomShape 4"/>
          <p:cNvSpPr/>
          <p:nvPr/>
        </p:nvSpPr>
        <p:spPr>
          <a:xfrm>
            <a:off x="3983400" y="5644440"/>
            <a:ext cx="3355560" cy="5162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800" spc="-1" strike="noStrike">
                <a:solidFill>
                  <a:srgbClr val="000099"/>
                </a:solidFill>
                <a:latin typeface="Calibri"/>
                <a:ea typeface="ＭＳ Ｐゴシック"/>
              </a:rPr>
              <a:t>simple telnet scenario</a:t>
            </a:r>
            <a:endParaRPr b="0" lang="en-US" sz="2800" spc="-1" strike="noStrike">
              <a:latin typeface="Arial"/>
            </a:endParaRPr>
          </a:p>
        </p:txBody>
      </p:sp>
      <p:sp>
        <p:nvSpPr>
          <p:cNvPr id="4804" name="CustomShape 5"/>
          <p:cNvSpPr/>
          <p:nvPr/>
        </p:nvSpPr>
        <p:spPr>
          <a:xfrm>
            <a:off x="7136280" y="1492920"/>
            <a:ext cx="982800" cy="4554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400" spc="-1" strike="noStrike">
                <a:solidFill>
                  <a:srgbClr val="000000"/>
                </a:solidFill>
                <a:latin typeface="Calibri"/>
                <a:ea typeface="ＭＳ Ｐゴシック"/>
              </a:rPr>
              <a:t>Host B</a:t>
            </a:r>
            <a:endParaRPr b="0" lang="en-US" sz="2400" spc="-1" strike="noStrike">
              <a:latin typeface="Arial"/>
            </a:endParaRPr>
          </a:p>
        </p:txBody>
      </p:sp>
      <p:sp>
        <p:nvSpPr>
          <p:cNvPr id="4805" name="CustomShape 6"/>
          <p:cNvSpPr/>
          <p:nvPr/>
        </p:nvSpPr>
        <p:spPr>
          <a:xfrm>
            <a:off x="3210840" y="1459440"/>
            <a:ext cx="993600" cy="4554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400" spc="-1" strike="noStrike">
                <a:solidFill>
                  <a:srgbClr val="000000"/>
                </a:solidFill>
                <a:latin typeface="Calibri"/>
                <a:ea typeface="ＭＳ Ｐゴシック"/>
              </a:rPr>
              <a:t>Host A</a:t>
            </a:r>
            <a:endParaRPr b="0" lang="en-US" sz="2400" spc="-1" strike="noStrike">
              <a:latin typeface="Arial"/>
            </a:endParaRPr>
          </a:p>
        </p:txBody>
      </p:sp>
      <p:grpSp>
        <p:nvGrpSpPr>
          <p:cNvPr id="4806" name="Group 7"/>
          <p:cNvGrpSpPr/>
          <p:nvPr/>
        </p:nvGrpSpPr>
        <p:grpSpPr>
          <a:xfrm>
            <a:off x="1499040" y="2540880"/>
            <a:ext cx="5506200" cy="780480"/>
            <a:chOff x="1499040" y="2540880"/>
            <a:chExt cx="5506200" cy="780480"/>
          </a:xfrm>
        </p:grpSpPr>
        <p:sp>
          <p:nvSpPr>
            <p:cNvPr id="4807" name="Line 8"/>
            <p:cNvSpPr/>
            <p:nvPr/>
          </p:nvSpPr>
          <p:spPr>
            <a:xfrm>
              <a:off x="4354200" y="2749680"/>
              <a:ext cx="2585880" cy="571680"/>
            </a:xfrm>
            <a:prstGeom prst="line">
              <a:avLst/>
            </a:prstGeom>
            <a:ln w="28575">
              <a:solidFill>
                <a:srgbClr val="3333cc"/>
              </a:solidFill>
              <a:round/>
              <a:tailEnd len="med" type="triangle" w="med"/>
            </a:ln>
          </p:spPr>
          <p:style>
            <a:lnRef idx="0"/>
            <a:fillRef idx="0"/>
            <a:effectRef idx="0"/>
            <a:fontRef idx="minor"/>
          </p:style>
        </p:sp>
        <p:sp>
          <p:nvSpPr>
            <p:cNvPr id="4808" name="CustomShape 9"/>
            <p:cNvSpPr/>
            <p:nvPr/>
          </p:nvSpPr>
          <p:spPr>
            <a:xfrm>
              <a:off x="1499040" y="2540880"/>
              <a:ext cx="2722320" cy="418680"/>
            </a:xfrm>
            <a:prstGeom prst="rect">
              <a:avLst/>
            </a:prstGeom>
            <a:noFill/>
            <a:ln w="0">
              <a:noFill/>
            </a:ln>
          </p:spPr>
          <p:style>
            <a:lnRef idx="0"/>
            <a:fillRef idx="0"/>
            <a:effectRef idx="0"/>
            <a:fontRef idx="minor"/>
          </p:style>
          <p:txBody>
            <a:bodyPr lIns="90000" rIns="90000" tIns="45000" bIns="45000">
              <a:spAutoFit/>
            </a:bodyPr>
            <a:p>
              <a:pPr algn="r">
                <a:lnSpc>
                  <a:spcPct val="90000"/>
                </a:lnSpc>
                <a:tabLst>
                  <a:tab algn="l" pos="0"/>
                </a:tabLst>
              </a:pPr>
              <a:r>
                <a:rPr b="0" lang="en-US" sz="2400" spc="-1" strike="noStrike">
                  <a:solidFill>
                    <a:srgbClr val="000000"/>
                  </a:solidFill>
                  <a:latin typeface="Calibri"/>
                  <a:ea typeface="ＭＳ Ｐゴシック"/>
                </a:rPr>
                <a:t>User types‘C’</a:t>
              </a:r>
              <a:endParaRPr b="0" lang="en-US" sz="2400" spc="-1" strike="noStrike">
                <a:latin typeface="Arial"/>
              </a:endParaRPr>
            </a:p>
          </p:txBody>
        </p:sp>
        <p:sp>
          <p:nvSpPr>
            <p:cNvPr id="4809" name="CustomShape 10"/>
            <p:cNvSpPr/>
            <p:nvPr/>
          </p:nvSpPr>
          <p:spPr>
            <a:xfrm>
              <a:off x="5167080" y="2841840"/>
              <a:ext cx="811800" cy="376920"/>
            </a:xfrm>
            <a:prstGeom prst="rect">
              <a:avLst/>
            </a:prstGeom>
            <a:solidFill>
              <a:srgbClr val="ffffff"/>
            </a:solidFill>
            <a:ln w="0">
              <a:noFill/>
            </a:ln>
          </p:spPr>
          <p:style>
            <a:lnRef idx="0"/>
            <a:fillRef idx="0"/>
            <a:effectRef idx="0"/>
            <a:fontRef idx="minor"/>
          </p:style>
        </p:sp>
        <p:sp>
          <p:nvSpPr>
            <p:cNvPr id="4810" name="CustomShape 11"/>
            <p:cNvSpPr/>
            <p:nvPr/>
          </p:nvSpPr>
          <p:spPr>
            <a:xfrm>
              <a:off x="4333680" y="2854800"/>
              <a:ext cx="267156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Calibri"/>
                  <a:ea typeface="ＭＳ Ｐゴシック"/>
                </a:rPr>
                <a:t>Seq=42, ACK=79, data = ‘C’</a:t>
              </a:r>
              <a:endParaRPr b="0" lang="en-US" sz="1800" spc="-1" strike="noStrike">
                <a:latin typeface="Arial"/>
              </a:endParaRPr>
            </a:p>
          </p:txBody>
        </p:sp>
      </p:grpSp>
      <p:grpSp>
        <p:nvGrpSpPr>
          <p:cNvPr id="4811" name="Group 12"/>
          <p:cNvGrpSpPr/>
          <p:nvPr/>
        </p:nvGrpSpPr>
        <p:grpSpPr>
          <a:xfrm>
            <a:off x="4334400" y="3522240"/>
            <a:ext cx="2671560" cy="799920"/>
            <a:chOff x="4334400" y="3522240"/>
            <a:chExt cx="2671560" cy="799920"/>
          </a:xfrm>
        </p:grpSpPr>
        <p:sp>
          <p:nvSpPr>
            <p:cNvPr id="4812" name="Line 13"/>
            <p:cNvSpPr/>
            <p:nvPr/>
          </p:nvSpPr>
          <p:spPr>
            <a:xfrm flipH="1">
              <a:off x="4344480" y="3522240"/>
              <a:ext cx="2554200" cy="799920"/>
            </a:xfrm>
            <a:prstGeom prst="line">
              <a:avLst/>
            </a:prstGeom>
            <a:ln w="28575">
              <a:solidFill>
                <a:srgbClr val="3333cc"/>
              </a:solidFill>
              <a:round/>
              <a:tailEnd len="med" type="triangle" w="med"/>
            </a:ln>
          </p:spPr>
          <p:style>
            <a:lnRef idx="0"/>
            <a:fillRef idx="0"/>
            <a:effectRef idx="0"/>
            <a:fontRef idx="minor"/>
          </p:style>
        </p:sp>
        <p:sp>
          <p:nvSpPr>
            <p:cNvPr id="4813" name="CustomShape 14"/>
            <p:cNvSpPr/>
            <p:nvPr/>
          </p:nvSpPr>
          <p:spPr>
            <a:xfrm>
              <a:off x="5202000" y="3800880"/>
              <a:ext cx="821520" cy="243720"/>
            </a:xfrm>
            <a:prstGeom prst="rect">
              <a:avLst/>
            </a:prstGeom>
            <a:solidFill>
              <a:srgbClr val="ffffff"/>
            </a:solidFill>
            <a:ln w="0">
              <a:noFill/>
            </a:ln>
          </p:spPr>
          <p:style>
            <a:lnRef idx="0"/>
            <a:fillRef idx="0"/>
            <a:effectRef idx="0"/>
            <a:fontRef idx="minor"/>
          </p:style>
        </p:sp>
        <p:sp>
          <p:nvSpPr>
            <p:cNvPr id="4814" name="CustomShape 15"/>
            <p:cNvSpPr/>
            <p:nvPr/>
          </p:nvSpPr>
          <p:spPr>
            <a:xfrm>
              <a:off x="4334400" y="3736800"/>
              <a:ext cx="267156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Calibri"/>
                  <a:ea typeface="ＭＳ Ｐゴシック"/>
                </a:rPr>
                <a:t>Seq=79, ACK=43, data = ‘C’</a:t>
              </a:r>
              <a:endParaRPr b="0" lang="en-US" sz="1800" spc="-1" strike="noStrike">
                <a:latin typeface="Arial"/>
              </a:endParaRPr>
            </a:p>
          </p:txBody>
        </p:sp>
      </p:grpSp>
      <p:grpSp>
        <p:nvGrpSpPr>
          <p:cNvPr id="4815" name="Group 16"/>
          <p:cNvGrpSpPr/>
          <p:nvPr/>
        </p:nvGrpSpPr>
        <p:grpSpPr>
          <a:xfrm>
            <a:off x="4339800" y="4518360"/>
            <a:ext cx="2590920" cy="506160"/>
            <a:chOff x="4339800" y="4518360"/>
            <a:chExt cx="2590920" cy="506160"/>
          </a:xfrm>
        </p:grpSpPr>
        <p:sp>
          <p:nvSpPr>
            <p:cNvPr id="4816" name="Line 17"/>
            <p:cNvSpPr/>
            <p:nvPr/>
          </p:nvSpPr>
          <p:spPr>
            <a:xfrm>
              <a:off x="4339800" y="4518360"/>
              <a:ext cx="2590920" cy="506160"/>
            </a:xfrm>
            <a:prstGeom prst="line">
              <a:avLst/>
            </a:prstGeom>
            <a:ln w="28575">
              <a:solidFill>
                <a:srgbClr val="3333cc"/>
              </a:solidFill>
              <a:round/>
              <a:tailEnd len="med" type="triangle" w="med"/>
            </a:ln>
          </p:spPr>
          <p:style>
            <a:lnRef idx="0"/>
            <a:fillRef idx="0"/>
            <a:effectRef idx="0"/>
            <a:fontRef idx="minor"/>
          </p:style>
        </p:sp>
        <p:sp>
          <p:nvSpPr>
            <p:cNvPr id="4817" name="CustomShape 18"/>
            <p:cNvSpPr/>
            <p:nvPr/>
          </p:nvSpPr>
          <p:spPr>
            <a:xfrm>
              <a:off x="5268600" y="4648680"/>
              <a:ext cx="956160" cy="354600"/>
            </a:xfrm>
            <a:prstGeom prst="rect">
              <a:avLst/>
            </a:prstGeom>
            <a:solidFill>
              <a:srgbClr val="ffffff"/>
            </a:solidFill>
            <a:ln w="0">
              <a:noFill/>
            </a:ln>
          </p:spPr>
          <p:style>
            <a:lnRef idx="0"/>
            <a:fillRef idx="0"/>
            <a:effectRef idx="0"/>
            <a:fontRef idx="minor"/>
          </p:style>
        </p:sp>
        <p:sp>
          <p:nvSpPr>
            <p:cNvPr id="4818" name="CustomShape 19"/>
            <p:cNvSpPr/>
            <p:nvPr/>
          </p:nvSpPr>
          <p:spPr>
            <a:xfrm>
              <a:off x="4944240" y="4609800"/>
              <a:ext cx="16912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ＭＳ Ｐゴシック"/>
                </a:rPr>
                <a:t>Seq=43, ACK=80</a:t>
              </a:r>
              <a:endParaRPr b="0" lang="en-US" sz="1800" spc="-1" strike="noStrike">
                <a:latin typeface="Arial"/>
              </a:endParaRPr>
            </a:p>
          </p:txBody>
        </p:sp>
      </p:grpSp>
      <p:sp>
        <p:nvSpPr>
          <p:cNvPr id="4819" name="Line 20"/>
          <p:cNvSpPr/>
          <p:nvPr/>
        </p:nvSpPr>
        <p:spPr>
          <a:xfrm>
            <a:off x="4331880" y="2508480"/>
            <a:ext cx="360" cy="2587680"/>
          </a:xfrm>
          <a:prstGeom prst="line">
            <a:avLst/>
          </a:prstGeom>
          <a:ln w="9525">
            <a:solidFill>
              <a:srgbClr val="808080"/>
            </a:solidFill>
            <a:round/>
          </a:ln>
        </p:spPr>
        <p:style>
          <a:lnRef idx="0"/>
          <a:fillRef idx="0"/>
          <a:effectRef idx="0"/>
          <a:fontRef idx="minor"/>
        </p:style>
      </p:sp>
      <p:sp>
        <p:nvSpPr>
          <p:cNvPr id="4820" name="Line 21"/>
          <p:cNvSpPr/>
          <p:nvPr/>
        </p:nvSpPr>
        <p:spPr>
          <a:xfrm>
            <a:off x="6994080" y="2560680"/>
            <a:ext cx="360" cy="2587680"/>
          </a:xfrm>
          <a:prstGeom prst="line">
            <a:avLst/>
          </a:prstGeom>
          <a:ln w="9525">
            <a:solidFill>
              <a:srgbClr val="808080"/>
            </a:solidFill>
            <a:round/>
          </a:ln>
        </p:spPr>
        <p:style>
          <a:lnRef idx="0"/>
          <a:fillRef idx="0"/>
          <a:effectRef idx="0"/>
          <a:fontRef idx="minor"/>
        </p:style>
      </p:sp>
      <p:grpSp>
        <p:nvGrpSpPr>
          <p:cNvPr id="4821" name="Group 22"/>
          <p:cNvGrpSpPr/>
          <p:nvPr/>
        </p:nvGrpSpPr>
        <p:grpSpPr>
          <a:xfrm>
            <a:off x="3826440" y="1688040"/>
            <a:ext cx="753120" cy="780120"/>
            <a:chOff x="3826440" y="1688040"/>
            <a:chExt cx="753120" cy="780120"/>
          </a:xfrm>
        </p:grpSpPr>
        <p:pic>
          <p:nvPicPr>
            <p:cNvPr id="4822" name="Picture 28" descr="desktop_computer_stylized_medium"/>
            <p:cNvPicPr/>
            <p:nvPr/>
          </p:nvPicPr>
          <p:blipFill>
            <a:blip r:embed="rId1"/>
            <a:stretch/>
          </p:blipFill>
          <p:spPr>
            <a:xfrm flipH="1">
              <a:off x="3826440" y="1688040"/>
              <a:ext cx="753120" cy="780120"/>
            </a:xfrm>
            <a:prstGeom prst="rect">
              <a:avLst/>
            </a:prstGeom>
            <a:ln w="0">
              <a:noFill/>
            </a:ln>
          </p:spPr>
        </p:pic>
        <p:sp>
          <p:nvSpPr>
            <p:cNvPr id="4823" name="CustomShape 23"/>
            <p:cNvSpPr/>
            <p:nvPr/>
          </p:nvSpPr>
          <p:spPr>
            <a:xfrm flipH="1">
              <a:off x="4143960" y="1762920"/>
              <a:ext cx="365040" cy="356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4824" name="Group 24"/>
          <p:cNvGrpSpPr/>
          <p:nvPr/>
        </p:nvGrpSpPr>
        <p:grpSpPr>
          <a:xfrm>
            <a:off x="6686280" y="1727640"/>
            <a:ext cx="786600" cy="859320"/>
            <a:chOff x="6686280" y="1727640"/>
            <a:chExt cx="786600" cy="859320"/>
          </a:xfrm>
        </p:grpSpPr>
        <p:pic>
          <p:nvPicPr>
            <p:cNvPr id="4825" name="Picture 31" descr="desktop_computer_stylized_medium"/>
            <p:cNvPicPr/>
            <p:nvPr/>
          </p:nvPicPr>
          <p:blipFill>
            <a:blip r:embed="rId2"/>
            <a:stretch/>
          </p:blipFill>
          <p:spPr>
            <a:xfrm>
              <a:off x="6686280" y="1727640"/>
              <a:ext cx="786600" cy="859320"/>
            </a:xfrm>
            <a:prstGeom prst="rect">
              <a:avLst/>
            </a:prstGeom>
            <a:ln w="0">
              <a:noFill/>
            </a:ln>
          </p:spPr>
        </p:pic>
        <p:sp>
          <p:nvSpPr>
            <p:cNvPr id="4826" name="CustomShape 25"/>
            <p:cNvSpPr/>
            <p:nvPr/>
          </p:nvSpPr>
          <p:spPr>
            <a:xfrm>
              <a:off x="6755400" y="1810080"/>
              <a:ext cx="381240" cy="392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4827" name="Group 26"/>
          <p:cNvGrpSpPr/>
          <p:nvPr/>
        </p:nvGrpSpPr>
        <p:grpSpPr>
          <a:xfrm>
            <a:off x="4692240" y="2815560"/>
            <a:ext cx="1386000" cy="1368720"/>
            <a:chOff x="4692240" y="2815560"/>
            <a:chExt cx="1386000" cy="1368720"/>
          </a:xfrm>
        </p:grpSpPr>
        <p:sp>
          <p:nvSpPr>
            <p:cNvPr id="4828" name="CustomShape 27"/>
            <p:cNvSpPr/>
            <p:nvPr/>
          </p:nvSpPr>
          <p:spPr>
            <a:xfrm>
              <a:off x="5566680" y="3721680"/>
              <a:ext cx="511560" cy="462600"/>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p:style>
        </p:sp>
        <p:sp>
          <p:nvSpPr>
            <p:cNvPr id="4829" name="CustomShape 28"/>
            <p:cNvSpPr/>
            <p:nvPr/>
          </p:nvSpPr>
          <p:spPr>
            <a:xfrm>
              <a:off x="4692240" y="2815560"/>
              <a:ext cx="511560" cy="462600"/>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p:style>
        </p:sp>
        <p:sp>
          <p:nvSpPr>
            <p:cNvPr id="4830" name="CustomShape 29"/>
            <p:cNvSpPr/>
            <p:nvPr/>
          </p:nvSpPr>
          <p:spPr>
            <a:xfrm flipH="1" flipV="1">
              <a:off x="5114520" y="3221640"/>
              <a:ext cx="510840" cy="510840"/>
            </a:xfrm>
            <a:custGeom>
              <a:avLst/>
              <a:gdLst/>
              <a:ahLst/>
              <a:rect l="l" t="t" r="r" b="b"/>
              <a:pathLst>
                <a:path w="21600" h="21600">
                  <a:moveTo>
                    <a:pt x="0" y="0"/>
                  </a:moveTo>
                  <a:lnTo>
                    <a:pt x="21600" y="21600"/>
                  </a:lnTo>
                </a:path>
              </a:pathLst>
            </a:custGeom>
            <a:noFill/>
            <a:ln w="22225">
              <a:solidFill>
                <a:srgbClr val="c00000"/>
              </a:solidFill>
              <a:tailEnd len="med" type="triangle" w="med"/>
            </a:ln>
          </p:spPr>
          <p:style>
            <a:lnRef idx="1">
              <a:schemeClr val="accent1"/>
            </a:lnRef>
            <a:fillRef idx="0">
              <a:schemeClr val="accent1"/>
            </a:fillRef>
            <a:effectRef idx="0">
              <a:schemeClr val="accent1"/>
            </a:effectRef>
            <a:fontRef idx="minor"/>
          </p:style>
        </p:sp>
      </p:grpSp>
      <p:grpSp>
        <p:nvGrpSpPr>
          <p:cNvPr id="4831" name="Group 30"/>
          <p:cNvGrpSpPr/>
          <p:nvPr/>
        </p:nvGrpSpPr>
        <p:grpSpPr>
          <a:xfrm>
            <a:off x="4684320" y="3737880"/>
            <a:ext cx="1979280" cy="1304640"/>
            <a:chOff x="4684320" y="3737880"/>
            <a:chExt cx="1979280" cy="1304640"/>
          </a:xfrm>
        </p:grpSpPr>
        <p:sp>
          <p:nvSpPr>
            <p:cNvPr id="4832" name="CustomShape 31"/>
            <p:cNvSpPr/>
            <p:nvPr/>
          </p:nvSpPr>
          <p:spPr>
            <a:xfrm>
              <a:off x="6152040" y="4579920"/>
              <a:ext cx="511560" cy="462600"/>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p:style>
        </p:sp>
        <p:sp>
          <p:nvSpPr>
            <p:cNvPr id="4833" name="CustomShape 32"/>
            <p:cNvSpPr/>
            <p:nvPr/>
          </p:nvSpPr>
          <p:spPr>
            <a:xfrm>
              <a:off x="4684320" y="3737880"/>
              <a:ext cx="511560" cy="462600"/>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p:style>
        </p:sp>
        <p:sp>
          <p:nvSpPr>
            <p:cNvPr id="4834" name="CustomShape 33"/>
            <p:cNvSpPr/>
            <p:nvPr/>
          </p:nvSpPr>
          <p:spPr>
            <a:xfrm flipH="1" flipV="1">
              <a:off x="5154480" y="4143960"/>
              <a:ext cx="968040" cy="518760"/>
            </a:xfrm>
            <a:custGeom>
              <a:avLst/>
              <a:gdLst/>
              <a:ahLst/>
              <a:rect l="l" t="t" r="r" b="b"/>
              <a:pathLst>
                <a:path w="21600" h="21600">
                  <a:moveTo>
                    <a:pt x="0" y="0"/>
                  </a:moveTo>
                  <a:lnTo>
                    <a:pt x="21600" y="21600"/>
                  </a:lnTo>
                </a:path>
              </a:pathLst>
            </a:custGeom>
            <a:noFill/>
            <a:ln w="22225">
              <a:solidFill>
                <a:srgbClr val="c00000"/>
              </a:solidFill>
              <a:tailEnd len="med" type="triangle" w="med"/>
            </a:ln>
          </p:spPr>
          <p:style>
            <a:lnRef idx="1">
              <a:schemeClr val="accent1"/>
            </a:lnRef>
            <a:fillRef idx="0">
              <a:schemeClr val="accent1"/>
            </a:fillRef>
            <a:effectRef idx="0">
              <a:schemeClr val="accent1"/>
            </a:effectRef>
            <a:fontRef idx="minor"/>
          </p:style>
        </p:sp>
      </p:grpSp>
      <p:sp>
        <p:nvSpPr>
          <p:cNvPr id="4835" name="CustomShape 34"/>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3E015D12-6958-46CB-8815-49F470FEAB6C}" type="slidenum">
              <a:rPr b="0" lang="en-US" sz="1100" spc="-1" strike="noStrike">
                <a:solidFill>
                  <a:srgbClr val="404040"/>
                </a:solidFill>
                <a:latin typeface="Calibri"/>
                <a:ea typeface="DejaVu Sans"/>
              </a:rPr>
              <a:t>81</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178" dur="indefinite" restart="never" nodeType="tmRoot">
          <p:childTnLst>
            <p:seq>
              <p:cTn id="2179" dur="indefinite" nodeType="mainSeq">
                <p:childTnLst>
                  <p:par>
                    <p:cTn id="2180" fill="hold">
                      <p:stCondLst>
                        <p:cond delay="indefinite"/>
                      </p:stCondLst>
                      <p:childTnLst>
                        <p:par>
                          <p:cTn id="2181" fill="hold">
                            <p:stCondLst>
                              <p:cond delay="0"/>
                            </p:stCondLst>
                            <p:childTnLst>
                              <p:par>
                                <p:cTn id="2182" nodeType="clickEffect" fill="hold" presetClass="entr" presetID="22" presetSubtype="8">
                                  <p:stCondLst>
                                    <p:cond delay="0"/>
                                  </p:stCondLst>
                                  <p:childTnLst>
                                    <p:set>
                                      <p:cBhvr>
                                        <p:cTn id="2183" dur="1" fill="hold">
                                          <p:stCondLst>
                                            <p:cond delay="0"/>
                                          </p:stCondLst>
                                        </p:cTn>
                                        <p:tgtEl>
                                          <p:spTgt spid="4806"/>
                                        </p:tgtEl>
                                        <p:attrNameLst>
                                          <p:attrName>style.visibility</p:attrName>
                                        </p:attrNameLst>
                                      </p:cBhvr>
                                      <p:to>
                                        <p:strVal val="visible"/>
                                      </p:to>
                                    </p:set>
                                    <p:animEffect filter="wipe(left)" transition="in">
                                      <p:cBhvr additive="repl">
                                        <p:cTn id="2184" dur="500"/>
                                        <p:tgtEl>
                                          <p:spTgt spid="4806"/>
                                        </p:tgtEl>
                                      </p:cBhvr>
                                    </p:animEffect>
                                  </p:childTnLst>
                                </p:cTn>
                              </p:par>
                            </p:childTnLst>
                          </p:cTn>
                        </p:par>
                        <p:par>
                          <p:cTn id="2185" fill="hold">
                            <p:stCondLst>
                              <p:cond delay="500"/>
                            </p:stCondLst>
                            <p:childTnLst>
                              <p:par>
                                <p:cTn id="2186" nodeType="afterEffect" fill="hold" presetClass="entr" presetID="9">
                                  <p:stCondLst>
                                    <p:cond delay="0"/>
                                  </p:stCondLst>
                                  <p:childTnLst>
                                    <p:set>
                                      <p:cBhvr>
                                        <p:cTn id="2187" dur="1" fill="hold">
                                          <p:stCondLst>
                                            <p:cond delay="0"/>
                                          </p:stCondLst>
                                        </p:cTn>
                                        <p:tgtEl>
                                          <p:spTgt spid="4802"/>
                                        </p:tgtEl>
                                        <p:attrNameLst>
                                          <p:attrName>style.visibility</p:attrName>
                                        </p:attrNameLst>
                                      </p:cBhvr>
                                      <p:to>
                                        <p:strVal val="visible"/>
                                      </p:to>
                                    </p:set>
                                    <p:animEffect filter="dissolve" transition="in">
                                      <p:cBhvr additive="repl">
                                        <p:cTn id="2188" dur="500"/>
                                        <p:tgtEl>
                                          <p:spTgt spid="4802"/>
                                        </p:tgtEl>
                                      </p:cBhvr>
                                    </p:animEffect>
                                  </p:childTnLst>
                                </p:cTn>
                              </p:par>
                            </p:childTnLst>
                          </p:cTn>
                        </p:par>
                        <p:par>
                          <p:cTn id="2189" fill="hold">
                            <p:stCondLst>
                              <p:cond delay="1000"/>
                            </p:stCondLst>
                            <p:childTnLst>
                              <p:par>
                                <p:cTn id="2190" nodeType="afterEffect" fill="hold" presetClass="entr" presetID="22" presetSubtype="2">
                                  <p:stCondLst>
                                    <p:cond delay="0"/>
                                  </p:stCondLst>
                                  <p:childTnLst>
                                    <p:set>
                                      <p:cBhvr>
                                        <p:cTn id="2191" dur="1" fill="hold">
                                          <p:stCondLst>
                                            <p:cond delay="0"/>
                                          </p:stCondLst>
                                        </p:cTn>
                                        <p:tgtEl>
                                          <p:spTgt spid="4811"/>
                                        </p:tgtEl>
                                        <p:attrNameLst>
                                          <p:attrName>style.visibility</p:attrName>
                                        </p:attrNameLst>
                                      </p:cBhvr>
                                      <p:to>
                                        <p:strVal val="visible"/>
                                      </p:to>
                                    </p:set>
                                    <p:animEffect filter="wipe(right)" transition="in">
                                      <p:cBhvr additive="repl">
                                        <p:cTn id="2192" dur="500"/>
                                        <p:tgtEl>
                                          <p:spTgt spid="4811"/>
                                        </p:tgtEl>
                                      </p:cBhvr>
                                    </p:animEffect>
                                  </p:childTnLst>
                                </p:cTn>
                              </p:par>
                            </p:childTnLst>
                          </p:cTn>
                        </p:par>
                        <p:par>
                          <p:cTn id="2193" fill="hold">
                            <p:stCondLst>
                              <p:cond delay="1500"/>
                            </p:stCondLst>
                            <p:childTnLst>
                              <p:par>
                                <p:cTn id="2194" nodeType="afterEffect" fill="hold" presetClass="entr" presetID="9">
                                  <p:stCondLst>
                                    <p:cond delay="0"/>
                                  </p:stCondLst>
                                  <p:childTnLst>
                                    <p:set>
                                      <p:cBhvr>
                                        <p:cTn id="2195" dur="1" fill="hold">
                                          <p:stCondLst>
                                            <p:cond delay="0"/>
                                          </p:stCondLst>
                                        </p:cTn>
                                        <p:tgtEl>
                                          <p:spTgt spid="4801"/>
                                        </p:tgtEl>
                                        <p:attrNameLst>
                                          <p:attrName>style.visibility</p:attrName>
                                        </p:attrNameLst>
                                      </p:cBhvr>
                                      <p:to>
                                        <p:strVal val="visible"/>
                                      </p:to>
                                    </p:set>
                                    <p:animEffect filter="dissolve" transition="in">
                                      <p:cBhvr additive="repl">
                                        <p:cTn id="2196" dur="500"/>
                                        <p:tgtEl>
                                          <p:spTgt spid="4801"/>
                                        </p:tgtEl>
                                      </p:cBhvr>
                                    </p:animEffect>
                                  </p:childTnLst>
                                </p:cTn>
                              </p:par>
                            </p:childTnLst>
                          </p:cTn>
                        </p:par>
                        <p:par>
                          <p:cTn id="2197" fill="hold">
                            <p:stCondLst>
                              <p:cond delay="2000"/>
                            </p:stCondLst>
                            <p:childTnLst>
                              <p:par>
                                <p:cTn id="2198" nodeType="afterEffect" fill="hold" presetClass="entr" presetID="22" presetSubtype="8">
                                  <p:stCondLst>
                                    <p:cond delay="0"/>
                                  </p:stCondLst>
                                  <p:childTnLst>
                                    <p:set>
                                      <p:cBhvr>
                                        <p:cTn id="2199" dur="1" fill="hold">
                                          <p:stCondLst>
                                            <p:cond delay="0"/>
                                          </p:stCondLst>
                                        </p:cTn>
                                        <p:tgtEl>
                                          <p:spTgt spid="4815"/>
                                        </p:tgtEl>
                                        <p:attrNameLst>
                                          <p:attrName>style.visibility</p:attrName>
                                        </p:attrNameLst>
                                      </p:cBhvr>
                                      <p:to>
                                        <p:strVal val="visible"/>
                                      </p:to>
                                    </p:set>
                                    <p:animEffect filter="wipe(left)" transition="in">
                                      <p:cBhvr additive="repl">
                                        <p:cTn id="2200" dur="500"/>
                                        <p:tgtEl>
                                          <p:spTgt spid="4815"/>
                                        </p:tgtEl>
                                      </p:cBhvr>
                                    </p:animEffect>
                                  </p:childTnLst>
                                </p:cTn>
                              </p:par>
                            </p:childTnLst>
                          </p:cTn>
                        </p:par>
                      </p:childTnLst>
                    </p:cTn>
                  </p:par>
                  <p:par>
                    <p:cTn id="2201" fill="hold">
                      <p:stCondLst>
                        <p:cond delay="indefinite"/>
                      </p:stCondLst>
                      <p:childTnLst>
                        <p:par>
                          <p:cTn id="2202" fill="hold">
                            <p:stCondLst>
                              <p:cond delay="0"/>
                            </p:stCondLst>
                            <p:childTnLst>
                              <p:par>
                                <p:cTn id="2203" nodeType="clickEffect" fill="hold" presetClass="entr" presetID="9">
                                  <p:stCondLst>
                                    <p:cond delay="0"/>
                                  </p:stCondLst>
                                  <p:childTnLst>
                                    <p:set>
                                      <p:cBhvr>
                                        <p:cTn id="2204" dur="1" fill="hold">
                                          <p:stCondLst>
                                            <p:cond delay="0"/>
                                          </p:stCondLst>
                                        </p:cTn>
                                        <p:tgtEl>
                                          <p:spTgt spid="4827"/>
                                        </p:tgtEl>
                                        <p:attrNameLst>
                                          <p:attrName>style.visibility</p:attrName>
                                        </p:attrNameLst>
                                      </p:cBhvr>
                                      <p:to>
                                        <p:strVal val="visible"/>
                                      </p:to>
                                    </p:set>
                                    <p:animEffect filter="dissolve" transition="in">
                                      <p:cBhvr additive="repl">
                                        <p:cTn id="2205" dur="500"/>
                                        <p:tgtEl>
                                          <p:spTgt spid="4827"/>
                                        </p:tgtEl>
                                      </p:cBhvr>
                                    </p:animEffect>
                                  </p:childTnLst>
                                </p:cTn>
                              </p:par>
                            </p:childTnLst>
                          </p:cTn>
                        </p:par>
                      </p:childTnLst>
                    </p:cTn>
                  </p:par>
                  <p:par>
                    <p:cTn id="2206" fill="hold">
                      <p:stCondLst>
                        <p:cond delay="indefinite"/>
                      </p:stCondLst>
                      <p:childTnLst>
                        <p:par>
                          <p:cTn id="2207" fill="hold">
                            <p:stCondLst>
                              <p:cond delay="0"/>
                            </p:stCondLst>
                            <p:childTnLst>
                              <p:par>
                                <p:cTn id="2208" nodeType="clickEffect" fill="hold" presetClass="exit" presetID="9">
                                  <p:stCondLst>
                                    <p:cond delay="0"/>
                                  </p:stCondLst>
                                  <p:childTnLst>
                                    <p:animEffect filter="dissolve" transition="out">
                                      <p:cBhvr additive="repl">
                                        <p:cTn id="2209" dur="500"/>
                                        <p:tgtEl>
                                          <p:spTgt spid="4827"/>
                                        </p:tgtEl>
                                      </p:cBhvr>
                                    </p:animEffect>
                                    <p:set>
                                      <p:cBhvr>
                                        <p:cTn id="2210" dur="1" fill="hold">
                                          <p:stCondLst>
                                            <p:cond delay="499"/>
                                          </p:stCondLst>
                                        </p:cTn>
                                        <p:tgtEl>
                                          <p:spTgt spid="4827"/>
                                        </p:tgtEl>
                                        <p:attrNameLst>
                                          <p:attrName>style.visibility</p:attrName>
                                        </p:attrNameLst>
                                      </p:cBhvr>
                                      <p:to>
                                        <p:strVal val="hidden"/>
                                      </p:to>
                                    </p:set>
                                  </p:childTnLst>
                                </p:cTn>
                              </p:par>
                              <p:par>
                                <p:cTn id="2211" nodeType="withEffect" fill="hold" presetClass="entr" presetID="9">
                                  <p:stCondLst>
                                    <p:cond delay="0"/>
                                  </p:stCondLst>
                                  <p:childTnLst>
                                    <p:set>
                                      <p:cBhvr>
                                        <p:cTn id="2212" dur="1" fill="hold">
                                          <p:stCondLst>
                                            <p:cond delay="0"/>
                                          </p:stCondLst>
                                        </p:cTn>
                                        <p:tgtEl>
                                          <p:spTgt spid="4831"/>
                                        </p:tgtEl>
                                        <p:attrNameLst>
                                          <p:attrName>style.visibility</p:attrName>
                                        </p:attrNameLst>
                                      </p:cBhvr>
                                      <p:to>
                                        <p:strVal val="visible"/>
                                      </p:to>
                                    </p:set>
                                    <p:animEffect filter="dissolve" transition="in">
                                      <p:cBhvr additive="repl">
                                        <p:cTn id="2213" dur="500"/>
                                        <p:tgtEl>
                                          <p:spTgt spid="48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6"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round trip time, timeout</a:t>
            </a:r>
            <a:endParaRPr b="0" lang="en-US" sz="4800" spc="-1" strike="noStrike">
              <a:latin typeface="Arial"/>
            </a:endParaRPr>
          </a:p>
        </p:txBody>
      </p:sp>
      <p:sp>
        <p:nvSpPr>
          <p:cNvPr id="4837" name="CustomShape 2"/>
          <p:cNvSpPr/>
          <p:nvPr/>
        </p:nvSpPr>
        <p:spPr>
          <a:xfrm>
            <a:off x="673920" y="1393200"/>
            <a:ext cx="5211000" cy="464580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tabLst>
                <a:tab algn="l" pos="0"/>
              </a:tabLst>
            </a:pPr>
            <a:r>
              <a:rPr b="0" i="1" lang="en-US" sz="3200" spc="-1" strike="noStrike" u="sng">
                <a:solidFill>
                  <a:srgbClr val="c00000"/>
                </a:solidFill>
                <a:uFillTx/>
                <a:latin typeface="Calibri"/>
                <a:ea typeface="DejaVu Sans"/>
              </a:rPr>
              <a:t>Q:</a:t>
            </a:r>
            <a:r>
              <a:rPr b="0" i="1" lang="en-US" sz="3200" spc="-1" strike="noStrike">
                <a:solidFill>
                  <a:srgbClr val="c00000"/>
                </a:solidFill>
                <a:latin typeface="Calibri"/>
                <a:ea typeface="DejaVu Sans"/>
              </a:rPr>
              <a:t> </a:t>
            </a:r>
            <a:r>
              <a:rPr b="0" lang="en-US" sz="3200" spc="-1" strike="noStrike">
                <a:solidFill>
                  <a:srgbClr val="000000"/>
                </a:solidFill>
                <a:latin typeface="Calibri"/>
                <a:ea typeface="DejaVu Sans"/>
              </a:rPr>
              <a:t>how to set TCP timeout value?</a:t>
            </a:r>
            <a:endParaRPr b="0" lang="en-US" sz="32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longer than RTT, but RTT va-ries!</a:t>
            </a:r>
            <a:endParaRPr b="0" lang="en-US" sz="28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i="1" lang="en-US" sz="2800" spc="-1" strike="noStrike">
                <a:solidFill>
                  <a:srgbClr val="c00000"/>
                </a:solidFill>
                <a:latin typeface="Calibri"/>
                <a:ea typeface="DejaVu Sans"/>
              </a:rPr>
              <a:t>too short:</a:t>
            </a:r>
            <a:r>
              <a:rPr b="0" lang="en-US" sz="2800" spc="-1" strike="noStrike">
                <a:solidFill>
                  <a:srgbClr val="c00000"/>
                </a:solidFill>
                <a:latin typeface="Calibri"/>
                <a:ea typeface="DejaVu Sans"/>
              </a:rPr>
              <a:t> </a:t>
            </a:r>
            <a:r>
              <a:rPr b="0" lang="en-US" sz="2800" spc="-1" strike="noStrike">
                <a:solidFill>
                  <a:srgbClr val="000000"/>
                </a:solidFill>
                <a:latin typeface="Calibri"/>
                <a:ea typeface="DejaVu Sans"/>
              </a:rPr>
              <a:t>premature timeout, unnecessary retransmissions</a:t>
            </a:r>
            <a:endParaRPr b="0" lang="en-US" sz="28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i="1" lang="en-US" sz="2800" spc="-1" strike="noStrike">
                <a:solidFill>
                  <a:srgbClr val="c00000"/>
                </a:solidFill>
                <a:latin typeface="Calibri"/>
                <a:ea typeface="DejaVu Sans"/>
              </a:rPr>
              <a:t>too long:</a:t>
            </a:r>
            <a:r>
              <a:rPr b="0" lang="en-US" sz="2800" spc="-1" strike="noStrike">
                <a:solidFill>
                  <a:srgbClr val="c00000"/>
                </a:solidFill>
                <a:latin typeface="Calibri"/>
                <a:ea typeface="DejaVu Sans"/>
              </a:rPr>
              <a:t> </a:t>
            </a:r>
            <a:r>
              <a:rPr b="0" lang="en-US" sz="2800" spc="-1" strike="noStrike">
                <a:solidFill>
                  <a:srgbClr val="000000"/>
                </a:solidFill>
                <a:latin typeface="Calibri"/>
                <a:ea typeface="DejaVu Sans"/>
              </a:rPr>
              <a:t>slow reaction to segment loss</a:t>
            </a:r>
            <a:endParaRPr b="0" lang="en-US" sz="2800" spc="-1" strike="noStrike">
              <a:latin typeface="Arial"/>
            </a:endParaRPr>
          </a:p>
        </p:txBody>
      </p:sp>
      <p:sp>
        <p:nvSpPr>
          <p:cNvPr id="4838" name="CustomShape 3"/>
          <p:cNvSpPr/>
          <p:nvPr/>
        </p:nvSpPr>
        <p:spPr>
          <a:xfrm>
            <a:off x="6258960" y="1393200"/>
            <a:ext cx="5563440" cy="464580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tabLst>
                <a:tab algn="l" pos="0"/>
              </a:tabLst>
            </a:pPr>
            <a:r>
              <a:rPr b="0" i="1" lang="en-US" sz="3200" spc="-1" strike="noStrike" u="sng">
                <a:solidFill>
                  <a:srgbClr val="c00000"/>
                </a:solidFill>
                <a:uFillTx/>
                <a:latin typeface="Calibri"/>
                <a:ea typeface="ＭＳ Ｐゴシック"/>
              </a:rPr>
              <a:t>Q</a:t>
            </a:r>
            <a:r>
              <a:rPr b="0" lang="en-US" sz="3200" spc="-1" strike="noStrike" u="sng">
                <a:solidFill>
                  <a:srgbClr val="c00000"/>
                </a:solidFill>
                <a:uFillTx/>
                <a:latin typeface="Calibri"/>
                <a:ea typeface="ＭＳ Ｐゴシック"/>
              </a:rPr>
              <a:t>:</a:t>
            </a:r>
            <a:r>
              <a:rPr b="0" lang="en-US" sz="3200" spc="-1" strike="noStrike">
                <a:solidFill>
                  <a:srgbClr val="c00000"/>
                </a:solidFill>
                <a:latin typeface="Calibri"/>
                <a:ea typeface="ＭＳ Ｐゴシック"/>
              </a:rPr>
              <a:t> </a:t>
            </a:r>
            <a:r>
              <a:rPr b="0" lang="en-US" sz="3200" spc="-1" strike="noStrike">
                <a:solidFill>
                  <a:srgbClr val="000000"/>
                </a:solidFill>
                <a:latin typeface="Calibri"/>
                <a:ea typeface="ＭＳ Ｐゴシック"/>
              </a:rPr>
              <a:t>how to estimate RTT?</a:t>
            </a:r>
            <a:endParaRPr b="0" lang="en-US" sz="3200" spc="-1" strike="noStrike">
              <a:latin typeface="Arial"/>
            </a:endParaRPr>
          </a:p>
          <a:p>
            <a:pPr marL="352440" indent="-219600">
              <a:lnSpc>
                <a:spcPct val="90000"/>
              </a:lnSpc>
              <a:spcBef>
                <a:spcPts val="601"/>
              </a:spcBef>
              <a:buClr>
                <a:srgbClr val="0000a3"/>
              </a:buClr>
              <a:buFont typeface="Wingdings" charset="2"/>
              <a:buChar char=""/>
              <a:tabLst>
                <a:tab algn="l" pos="0"/>
              </a:tabLst>
            </a:pPr>
            <a:r>
              <a:rPr b="0" lang="en-US" sz="2800" spc="-1" strike="noStrike">
                <a:solidFill>
                  <a:srgbClr val="000099"/>
                </a:solidFill>
                <a:latin typeface="Courier New"/>
                <a:ea typeface="ＭＳ Ｐゴシック"/>
              </a:rPr>
              <a:t>SampleRTT:</a:t>
            </a:r>
            <a:r>
              <a:rPr b="0" lang="en-US" sz="2800" spc="-1" strike="noStrike">
                <a:solidFill>
                  <a:srgbClr val="000000"/>
                </a:solidFill>
                <a:latin typeface="Calibri"/>
                <a:ea typeface="ＭＳ Ｐゴシック"/>
              </a:rPr>
              <a:t>measured time from segment transmission until ACK receipt</a:t>
            </a:r>
            <a:endParaRPr b="0" lang="en-US" sz="2800" spc="-1" strike="noStrike">
              <a:latin typeface="Arial"/>
            </a:endParaRPr>
          </a:p>
          <a:p>
            <a:pPr lvl="1" marL="695160" indent="-229320">
              <a:lnSpc>
                <a:spcPct val="90000"/>
              </a:lnSpc>
              <a:spcBef>
                <a:spcPts val="601"/>
              </a:spcBef>
              <a:buClr>
                <a:srgbClr val="0000a8"/>
              </a:buClr>
              <a:buFont typeface="Arial"/>
              <a:buChar char="•"/>
              <a:tabLst>
                <a:tab algn="l" pos="0"/>
              </a:tabLst>
            </a:pPr>
            <a:r>
              <a:rPr b="0" lang="en-US" sz="2400" spc="-1" strike="noStrike">
                <a:solidFill>
                  <a:srgbClr val="000000"/>
                </a:solidFill>
                <a:latin typeface="Calibri"/>
                <a:ea typeface="ＭＳ Ｐゴシック"/>
              </a:rPr>
              <a:t>ignore retransmissions</a:t>
            </a:r>
            <a:endParaRPr b="0" lang="en-US" sz="2400" spc="-1" strike="noStrike">
              <a:latin typeface="Arial"/>
            </a:endParaRPr>
          </a:p>
          <a:p>
            <a:pPr marL="352440" indent="-219600">
              <a:lnSpc>
                <a:spcPct val="90000"/>
              </a:lnSpc>
              <a:spcBef>
                <a:spcPts val="601"/>
              </a:spcBef>
              <a:buClr>
                <a:srgbClr val="0000a3"/>
              </a:buClr>
              <a:buFont typeface="Wingdings" charset="2"/>
              <a:buChar char=""/>
              <a:tabLst>
                <a:tab algn="l" pos="0"/>
              </a:tabLst>
            </a:pPr>
            <a:r>
              <a:rPr b="0" lang="en-US" sz="2800" spc="-1" strike="noStrike">
                <a:solidFill>
                  <a:srgbClr val="0000a3"/>
                </a:solidFill>
                <a:latin typeface="Courier New"/>
                <a:ea typeface="ＭＳ Ｐゴシック"/>
              </a:rPr>
              <a:t>SampleRTT</a:t>
            </a:r>
            <a:r>
              <a:rPr b="0" lang="en-US" sz="2800" spc="-1" strike="noStrike">
                <a:solidFill>
                  <a:srgbClr val="0000a8"/>
                </a:solidFill>
                <a:latin typeface="Courier New"/>
                <a:ea typeface="ＭＳ Ｐゴシック"/>
              </a:rPr>
              <a:t> </a:t>
            </a:r>
            <a:r>
              <a:rPr b="0" lang="en-US" sz="2800" spc="-1" strike="noStrike">
                <a:solidFill>
                  <a:srgbClr val="000000"/>
                </a:solidFill>
                <a:latin typeface="Calibri"/>
                <a:ea typeface="ＭＳ Ｐゴシック"/>
              </a:rPr>
              <a:t>will vary, want estimated RTT “smoother</a:t>
            </a:r>
            <a:r>
              <a:rPr b="0" lang="en-US" sz="2400" spc="-1" strike="noStrike">
                <a:solidFill>
                  <a:srgbClr val="000000"/>
                </a:solidFill>
                <a:latin typeface="Calibri"/>
                <a:ea typeface="ＭＳ Ｐゴシック"/>
              </a:rPr>
              <a:t>”</a:t>
            </a:r>
            <a:endParaRPr b="0" lang="en-US" sz="2400" spc="-1" strike="noStrike">
              <a:latin typeface="Arial"/>
            </a:endParaRPr>
          </a:p>
          <a:p>
            <a:pPr lvl="1" marL="695160" indent="-229320">
              <a:lnSpc>
                <a:spcPct val="90000"/>
              </a:lnSpc>
              <a:spcBef>
                <a:spcPts val="601"/>
              </a:spcBef>
              <a:buClr>
                <a:srgbClr val="0000a8"/>
              </a:buClr>
              <a:buFont typeface="Arial"/>
              <a:buChar char="•"/>
              <a:tabLst>
                <a:tab algn="l" pos="0"/>
              </a:tabLst>
            </a:pPr>
            <a:r>
              <a:rPr b="0" lang="en-US" sz="2400" spc="-1" strike="noStrike">
                <a:solidFill>
                  <a:srgbClr val="000000"/>
                </a:solidFill>
                <a:latin typeface="Calibri"/>
                <a:ea typeface="ＭＳ Ｐゴシック"/>
              </a:rPr>
              <a:t>average several </a:t>
            </a:r>
            <a:r>
              <a:rPr b="0" i="1" lang="en-US" sz="2400" spc="-1" strike="noStrike">
                <a:solidFill>
                  <a:srgbClr val="000000"/>
                </a:solidFill>
                <a:latin typeface="Calibri"/>
                <a:ea typeface="ＭＳ Ｐゴシック"/>
              </a:rPr>
              <a:t>recent</a:t>
            </a:r>
            <a:r>
              <a:rPr b="0" lang="en-US" sz="2400" spc="-1" strike="noStrike">
                <a:solidFill>
                  <a:srgbClr val="000000"/>
                </a:solidFill>
                <a:latin typeface="Calibri"/>
                <a:ea typeface="ＭＳ Ｐゴシック"/>
              </a:rPr>
              <a:t> measurements, not just current </a:t>
            </a:r>
            <a:r>
              <a:rPr b="0" lang="en-US" sz="2400" spc="-1" strike="noStrike">
                <a:solidFill>
                  <a:srgbClr val="0000a3"/>
                </a:solidFill>
                <a:latin typeface="Courier New"/>
                <a:ea typeface="ＭＳ Ｐゴシック"/>
              </a:rPr>
              <a:t>SampleRTT</a:t>
            </a:r>
            <a:endParaRPr b="0" lang="en-US" sz="2400" spc="-1" strike="noStrike">
              <a:latin typeface="Arial"/>
            </a:endParaRPr>
          </a:p>
        </p:txBody>
      </p:sp>
      <p:sp>
        <p:nvSpPr>
          <p:cNvPr id="4839" name="CustomShape 4"/>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A58C41BA-82EB-495A-9AB6-6E58FA7CADE4}" type="slidenum">
              <a:rPr b="0" lang="en-US" sz="1100" spc="-1" strike="noStrike">
                <a:solidFill>
                  <a:srgbClr val="404040"/>
                </a:solidFill>
                <a:latin typeface="Calibri"/>
                <a:ea typeface="DejaVu Sans"/>
              </a:rPr>
              <a:t>82</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214" dur="indefinite" restart="never" nodeType="tmRoot">
          <p:childTnLst>
            <p:seq>
              <p:cTn id="2215" dur="indefinite" nodeType="mainSeq">
                <p:childTnLst>
                  <p:par>
                    <p:cTn id="2216" fill="hold">
                      <p:stCondLst>
                        <p:cond delay="indefinite"/>
                      </p:stCondLst>
                      <p:childTnLst>
                        <p:par>
                          <p:cTn id="2217" fill="hold">
                            <p:stCondLst>
                              <p:cond delay="0"/>
                            </p:stCondLst>
                            <p:childTnLst>
                              <p:par>
                                <p:cTn id="2218" nodeType="clickEffect" fill="hold" presetClass="entr" presetID="9">
                                  <p:stCondLst>
                                    <p:cond delay="0"/>
                                  </p:stCondLst>
                                  <p:childTnLst>
                                    <p:set>
                                      <p:cBhvr>
                                        <p:cTn id="2219" dur="1" fill="hold">
                                          <p:stCondLst>
                                            <p:cond delay="0"/>
                                          </p:stCondLst>
                                        </p:cTn>
                                        <p:tgtEl>
                                          <p:spTgt spid="4838"/>
                                        </p:tgtEl>
                                        <p:attrNameLst>
                                          <p:attrName>style.visibility</p:attrName>
                                        </p:attrNameLst>
                                      </p:cBhvr>
                                      <p:to>
                                        <p:strVal val="visible"/>
                                      </p:to>
                                    </p:set>
                                    <p:animEffect filter="dissolve" transition="in">
                                      <p:cBhvr additive="repl">
                                        <p:cTn id="2220" dur="500"/>
                                        <p:tgtEl>
                                          <p:spTgt spid="48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0" name="CustomShape 1"/>
          <p:cNvSpPr/>
          <p:nvPr/>
        </p:nvSpPr>
        <p:spPr>
          <a:xfrm>
            <a:off x="876240" y="1261440"/>
            <a:ext cx="8972280" cy="459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841" name="CustomShape 2"/>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round trip time, timeout</a:t>
            </a:r>
            <a:endParaRPr b="0" lang="en-US" sz="4800" spc="-1" strike="noStrike">
              <a:latin typeface="Arial"/>
            </a:endParaRPr>
          </a:p>
        </p:txBody>
      </p:sp>
      <p:sp>
        <p:nvSpPr>
          <p:cNvPr id="4842" name="CustomShape 3"/>
          <p:cNvSpPr/>
          <p:nvPr/>
        </p:nvSpPr>
        <p:spPr>
          <a:xfrm>
            <a:off x="801360" y="1246680"/>
            <a:ext cx="9201960" cy="4554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1" lang="en-US" sz="2400" spc="-1" strike="noStrike">
                <a:solidFill>
                  <a:srgbClr val="000000"/>
                </a:solidFill>
                <a:latin typeface="Courier New"/>
                <a:ea typeface="ＭＳ Ｐゴシック"/>
              </a:rPr>
              <a:t>EstimatedRTT = (1- </a:t>
            </a:r>
            <a:r>
              <a:rPr b="1" lang="en-US" sz="2400" spc="-1" strike="noStrike">
                <a:solidFill>
                  <a:srgbClr val="000000"/>
                </a:solidFill>
                <a:latin typeface="Symbol"/>
                <a:ea typeface="ＭＳ Ｐゴシック"/>
              </a:rPr>
              <a:t></a:t>
            </a:r>
            <a:r>
              <a:rPr b="1" lang="en-US" sz="2400" spc="-1" strike="noStrike">
                <a:solidFill>
                  <a:srgbClr val="000000"/>
                </a:solidFill>
                <a:latin typeface="Courier New"/>
                <a:ea typeface="ＭＳ Ｐゴシック"/>
              </a:rPr>
              <a:t>)*EstimatedRTT + </a:t>
            </a:r>
            <a:r>
              <a:rPr b="1" lang="en-US" sz="2400" spc="-1" strike="noStrike">
                <a:solidFill>
                  <a:srgbClr val="000000"/>
                </a:solidFill>
                <a:latin typeface="Symbol"/>
                <a:ea typeface="ＭＳ Ｐゴシック"/>
              </a:rPr>
              <a:t></a:t>
            </a:r>
            <a:r>
              <a:rPr b="1" lang="en-US" sz="2400" spc="-1" strike="noStrike">
                <a:solidFill>
                  <a:srgbClr val="000000"/>
                </a:solidFill>
                <a:latin typeface="Courier New"/>
                <a:ea typeface="ＭＳ Ｐゴシック"/>
              </a:rPr>
              <a:t>*SampleRTT</a:t>
            </a:r>
            <a:endParaRPr b="0" lang="en-US" sz="2400" spc="-1" strike="noStrike">
              <a:latin typeface="Arial"/>
            </a:endParaRPr>
          </a:p>
        </p:txBody>
      </p:sp>
      <p:sp>
        <p:nvSpPr>
          <p:cNvPr id="4843" name="CustomShape 4"/>
          <p:cNvSpPr/>
          <p:nvPr/>
        </p:nvSpPr>
        <p:spPr>
          <a:xfrm>
            <a:off x="951480" y="1857240"/>
            <a:ext cx="7065000" cy="1422000"/>
          </a:xfrm>
          <a:prstGeom prst="rect">
            <a:avLst/>
          </a:prstGeom>
          <a:noFill/>
          <a:ln w="0">
            <a:noFill/>
          </a:ln>
        </p:spPr>
        <p:style>
          <a:lnRef idx="0"/>
          <a:fillRef idx="0"/>
          <a:effectRef idx="0"/>
          <a:fontRef idx="minor"/>
        </p:style>
        <p:txBody>
          <a:bodyPr lIns="90000" rIns="90000" tIns="45000" bIns="45000">
            <a:noAutofit/>
          </a:bodyPr>
          <a:p>
            <a:pPr marL="291960" indent="-289440">
              <a:lnSpc>
                <a:spcPct val="85000"/>
              </a:lnSpc>
              <a:spcBef>
                <a:spcPts val="479"/>
              </a:spcBef>
              <a:buClr>
                <a:srgbClr val="000099"/>
              </a:buClr>
              <a:buFont typeface="Wingdings" charset="2"/>
              <a:buChar char=""/>
            </a:pPr>
            <a:r>
              <a:rPr b="0" lang="en-US" sz="2400" spc="-1" strike="noStrike" u="sng">
                <a:solidFill>
                  <a:srgbClr val="000000"/>
                </a:solidFill>
                <a:uFillTx/>
                <a:latin typeface="Calibri"/>
                <a:ea typeface="ＭＳ Ｐゴシック"/>
              </a:rPr>
              <a:t>e</a:t>
            </a:r>
            <a:r>
              <a:rPr b="0" lang="en-US" sz="2400" spc="-1" strike="noStrike">
                <a:solidFill>
                  <a:srgbClr val="000000"/>
                </a:solidFill>
                <a:latin typeface="Calibri"/>
                <a:ea typeface="ＭＳ Ｐゴシック"/>
              </a:rPr>
              <a:t>xponential </a:t>
            </a:r>
            <a:r>
              <a:rPr b="0" lang="en-US" sz="2400" spc="-1" strike="noStrike" u="sng">
                <a:solidFill>
                  <a:srgbClr val="000000"/>
                </a:solidFill>
                <a:uFillTx/>
                <a:latin typeface="Calibri"/>
                <a:ea typeface="ＭＳ Ｐゴシック"/>
              </a:rPr>
              <a:t>w</a:t>
            </a:r>
            <a:r>
              <a:rPr b="0" lang="en-US" sz="2400" spc="-1" strike="noStrike">
                <a:solidFill>
                  <a:srgbClr val="000000"/>
                </a:solidFill>
                <a:latin typeface="Calibri"/>
                <a:ea typeface="ＭＳ Ｐゴシック"/>
              </a:rPr>
              <a:t>eighted </a:t>
            </a:r>
            <a:r>
              <a:rPr b="0" lang="en-US" sz="2400" spc="-1" strike="noStrike" u="sng">
                <a:solidFill>
                  <a:srgbClr val="000000"/>
                </a:solidFill>
                <a:uFillTx/>
                <a:latin typeface="Calibri"/>
                <a:ea typeface="ＭＳ Ｐゴシック"/>
              </a:rPr>
              <a:t>m</a:t>
            </a:r>
            <a:r>
              <a:rPr b="0" lang="en-US" sz="2400" spc="-1" strike="noStrike">
                <a:solidFill>
                  <a:srgbClr val="000000"/>
                </a:solidFill>
                <a:latin typeface="Calibri"/>
                <a:ea typeface="ＭＳ Ｐゴシック"/>
              </a:rPr>
              <a:t>oving </a:t>
            </a:r>
            <a:r>
              <a:rPr b="0" lang="en-US" sz="2400" spc="-1" strike="noStrike" u="sng">
                <a:solidFill>
                  <a:srgbClr val="000000"/>
                </a:solidFill>
                <a:uFillTx/>
                <a:latin typeface="Calibri"/>
                <a:ea typeface="ＭＳ Ｐゴシック"/>
              </a:rPr>
              <a:t>a</a:t>
            </a:r>
            <a:r>
              <a:rPr b="0" lang="en-US" sz="2400" spc="-1" strike="noStrike">
                <a:solidFill>
                  <a:srgbClr val="000000"/>
                </a:solidFill>
                <a:latin typeface="Calibri"/>
                <a:ea typeface="ＭＳ Ｐゴシック"/>
              </a:rPr>
              <a:t>verage (EWMA)</a:t>
            </a:r>
            <a:endParaRPr b="0" lang="en-US" sz="2400" spc="-1" strike="noStrike">
              <a:latin typeface="Arial"/>
            </a:endParaRPr>
          </a:p>
          <a:p>
            <a:pPr marL="291960" indent="-289440">
              <a:lnSpc>
                <a:spcPct val="85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influence of past sample decreases exponentially fast</a:t>
            </a:r>
            <a:endParaRPr b="0" lang="en-US" sz="2400" spc="-1" strike="noStrike">
              <a:latin typeface="Arial"/>
            </a:endParaRPr>
          </a:p>
          <a:p>
            <a:pPr marL="291960" indent="-289440">
              <a:lnSpc>
                <a:spcPct val="85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typical value: </a:t>
            </a:r>
            <a:r>
              <a:rPr b="0" lang="en-US" sz="2400" spc="-1" strike="noStrike">
                <a:solidFill>
                  <a:srgbClr val="000000"/>
                </a:solidFill>
                <a:latin typeface="Symbol"/>
                <a:ea typeface="ＭＳ Ｐゴシック"/>
              </a:rPr>
              <a:t></a:t>
            </a:r>
            <a:r>
              <a:rPr b="0" lang="en-US" sz="2400" spc="-1" strike="noStrike">
                <a:solidFill>
                  <a:srgbClr val="000000"/>
                </a:solidFill>
                <a:latin typeface="Calibri"/>
                <a:ea typeface="ＭＳ Ｐゴシック"/>
              </a:rPr>
              <a:t> </a:t>
            </a:r>
            <a:r>
              <a:rPr b="1" lang="en-US" sz="2400" spc="-1" strike="noStrike">
                <a:solidFill>
                  <a:srgbClr val="000000"/>
                </a:solidFill>
                <a:latin typeface="Calibri"/>
                <a:ea typeface="ＭＳ Ｐゴシック"/>
              </a:rPr>
              <a:t>=</a:t>
            </a:r>
            <a:r>
              <a:rPr b="0" lang="en-US" sz="2400" spc="-1" strike="noStrike">
                <a:solidFill>
                  <a:srgbClr val="000000"/>
                </a:solidFill>
                <a:latin typeface="Calibri"/>
                <a:ea typeface="ＭＳ Ｐゴシック"/>
              </a:rPr>
              <a:t> 0.125</a:t>
            </a:r>
            <a:endParaRPr b="0" lang="en-US" sz="2400" spc="-1" strike="noStrike">
              <a:latin typeface="Arial"/>
            </a:endParaRPr>
          </a:p>
        </p:txBody>
      </p:sp>
      <p:grpSp>
        <p:nvGrpSpPr>
          <p:cNvPr id="4844" name="Group 5"/>
          <p:cNvGrpSpPr/>
          <p:nvPr/>
        </p:nvGrpSpPr>
        <p:grpSpPr>
          <a:xfrm>
            <a:off x="4675680" y="2442960"/>
            <a:ext cx="6443640" cy="4397760"/>
            <a:chOff x="4675680" y="2442960"/>
            <a:chExt cx="6443640" cy="4397760"/>
          </a:xfrm>
        </p:grpSpPr>
        <p:grpSp>
          <p:nvGrpSpPr>
            <p:cNvPr id="4845" name="Group 6"/>
            <p:cNvGrpSpPr/>
            <p:nvPr/>
          </p:nvGrpSpPr>
          <p:grpSpPr>
            <a:xfrm>
              <a:off x="4849560" y="2442960"/>
              <a:ext cx="6269760" cy="4290120"/>
              <a:chOff x="4849560" y="2442960"/>
              <a:chExt cx="6269760" cy="4290120"/>
            </a:xfrm>
          </p:grpSpPr>
          <p:pic>
            <p:nvPicPr>
              <p:cNvPr id="4846" name="Picture 12" descr=""/>
              <p:cNvPicPr/>
              <p:nvPr/>
            </p:nvPicPr>
            <p:blipFill>
              <a:blip r:embed="rId1"/>
              <a:stretch/>
            </p:blipFill>
            <p:spPr>
              <a:xfrm>
                <a:off x="4849560" y="2442960"/>
                <a:ext cx="6269760" cy="4290120"/>
              </a:xfrm>
              <a:prstGeom prst="rect">
                <a:avLst/>
              </a:prstGeom>
              <a:ln w="0">
                <a:noFill/>
              </a:ln>
            </p:spPr>
          </p:pic>
          <p:sp>
            <p:nvSpPr>
              <p:cNvPr id="4847" name="CustomShape 7"/>
              <p:cNvSpPr/>
              <p:nvPr/>
            </p:nvSpPr>
            <p:spPr>
              <a:xfrm>
                <a:off x="6894000" y="2539800"/>
                <a:ext cx="2226240" cy="264240"/>
              </a:xfrm>
              <a:prstGeom prst="rect">
                <a:avLst/>
              </a:prstGeom>
              <a:solidFill>
                <a:srgbClr val="ffffff"/>
              </a:solidFill>
              <a:ln w="0">
                <a:noFill/>
              </a:ln>
            </p:spPr>
            <p:style>
              <a:lnRef idx="0"/>
              <a:fillRef idx="0"/>
              <a:effectRef idx="0"/>
              <a:fontRef idx="minor"/>
            </p:style>
          </p:sp>
        </p:grpSp>
        <p:sp>
          <p:nvSpPr>
            <p:cNvPr id="4848" name="CustomShape 8"/>
            <p:cNvSpPr/>
            <p:nvPr/>
          </p:nvSpPr>
          <p:spPr>
            <a:xfrm rot="10800000">
              <a:off x="4675680" y="3415680"/>
              <a:ext cx="426240" cy="1745280"/>
            </a:xfrm>
            <a:prstGeom prst="rect">
              <a:avLst/>
            </a:prstGeom>
            <a:solidFill>
              <a:srgbClr val="ffffff"/>
            </a:solidFill>
            <a:ln w="0">
              <a:noFill/>
            </a:ln>
          </p:spPr>
          <p:style>
            <a:lnRef idx="0"/>
            <a:fillRef idx="0"/>
            <a:effectRef idx="0"/>
            <a:fontRef idx="minor"/>
          </p:style>
          <p:txBody>
            <a:bodyPr wrap="none" lIns="90000" rIns="90000" tIns="45000" bIns="45000" vert="vert" rot="5400000">
              <a:noAutofit/>
            </a:bodyPr>
            <a:p>
              <a:pPr algn="ctr">
                <a:lnSpc>
                  <a:spcPct val="100000"/>
                </a:lnSpc>
                <a:tabLst>
                  <a:tab algn="l" pos="0"/>
                </a:tabLst>
              </a:pPr>
              <a:r>
                <a:rPr b="0" lang="en-US" sz="1600" spc="-1" strike="noStrike">
                  <a:solidFill>
                    <a:srgbClr val="000000"/>
                  </a:solidFill>
                  <a:latin typeface="Tahoma"/>
                  <a:ea typeface="ＭＳ Ｐゴシック"/>
                </a:rPr>
                <a:t>RTT (milliseconds)</a:t>
              </a:r>
              <a:endParaRPr b="0" lang="en-US" sz="1600" spc="-1" strike="noStrike">
                <a:latin typeface="Arial"/>
              </a:endParaRPr>
            </a:p>
          </p:txBody>
        </p:sp>
        <p:sp>
          <p:nvSpPr>
            <p:cNvPr id="4849" name="CustomShape 9"/>
            <p:cNvSpPr/>
            <p:nvPr/>
          </p:nvSpPr>
          <p:spPr>
            <a:xfrm>
              <a:off x="5403600" y="3046320"/>
              <a:ext cx="38725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RTT:</a:t>
              </a:r>
              <a:r>
                <a:rPr b="0" lang="en-US" sz="1400" spc="-1" strike="noStrike">
                  <a:solidFill>
                    <a:srgbClr val="ffffff"/>
                  </a:solidFill>
                  <a:latin typeface="Arial"/>
                  <a:ea typeface="ＭＳ Ｐゴシック"/>
                </a:rPr>
                <a:t> </a:t>
              </a:r>
              <a:r>
                <a:rPr b="0" lang="en-US" sz="1400" spc="-1" strike="noStrike">
                  <a:solidFill>
                    <a:srgbClr val="000000"/>
                  </a:solidFill>
                  <a:latin typeface="Arial"/>
                  <a:ea typeface="ＭＳ Ｐゴシック"/>
                </a:rPr>
                <a:t>gaia.cs.umass.edu</a:t>
              </a:r>
              <a:r>
                <a:rPr b="0" lang="en-US" sz="1400" spc="-1" strike="noStrike">
                  <a:solidFill>
                    <a:srgbClr val="ffffff"/>
                  </a:solidFill>
                  <a:latin typeface="Arial"/>
                  <a:ea typeface="ＭＳ Ｐゴシック"/>
                </a:rPr>
                <a:t> </a:t>
              </a:r>
              <a:r>
                <a:rPr b="0" lang="en-US" sz="1400" spc="-1" strike="noStrike">
                  <a:solidFill>
                    <a:srgbClr val="000000"/>
                  </a:solidFill>
                  <a:latin typeface="Arial"/>
                  <a:ea typeface="ＭＳ Ｐゴシック"/>
                </a:rPr>
                <a:t>to</a:t>
              </a:r>
              <a:r>
                <a:rPr b="0" lang="en-US" sz="1400" spc="-1" strike="noStrike">
                  <a:solidFill>
                    <a:srgbClr val="ffffff"/>
                  </a:solidFill>
                  <a:latin typeface="Arial"/>
                  <a:ea typeface="ＭＳ Ｐゴシック"/>
                </a:rPr>
                <a:t> </a:t>
              </a:r>
              <a:r>
                <a:rPr b="0" lang="en-US" sz="1400" spc="-1" strike="noStrike">
                  <a:solidFill>
                    <a:srgbClr val="000000"/>
                  </a:solidFill>
                  <a:latin typeface="Arial"/>
                  <a:ea typeface="ＭＳ Ｐゴシック"/>
                </a:rPr>
                <a:t>fantasia.eurecom.fr</a:t>
              </a:r>
              <a:endParaRPr b="0" lang="en-US" sz="1400" spc="-1" strike="noStrike">
                <a:latin typeface="Arial"/>
              </a:endParaRPr>
            </a:p>
          </p:txBody>
        </p:sp>
        <p:sp>
          <p:nvSpPr>
            <p:cNvPr id="4850" name="CustomShape 10"/>
            <p:cNvSpPr/>
            <p:nvPr/>
          </p:nvSpPr>
          <p:spPr>
            <a:xfrm>
              <a:off x="9309600" y="5108400"/>
              <a:ext cx="128772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sampleRTT</a:t>
              </a:r>
              <a:endParaRPr b="0" lang="en-US" sz="1600" spc="-1" strike="noStrike">
                <a:latin typeface="Arial"/>
              </a:endParaRPr>
            </a:p>
          </p:txBody>
        </p:sp>
        <p:sp>
          <p:nvSpPr>
            <p:cNvPr id="4851" name="CustomShape 11"/>
            <p:cNvSpPr/>
            <p:nvPr/>
          </p:nvSpPr>
          <p:spPr>
            <a:xfrm>
              <a:off x="9285120" y="5425920"/>
              <a:ext cx="15742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EstimatedRTT</a:t>
              </a:r>
              <a:endParaRPr b="0" lang="en-US" sz="1600" spc="-1" strike="noStrike">
                <a:latin typeface="Arial"/>
              </a:endParaRPr>
            </a:p>
          </p:txBody>
        </p:sp>
        <p:sp>
          <p:nvSpPr>
            <p:cNvPr id="4852" name="CustomShape 12"/>
            <p:cNvSpPr/>
            <p:nvPr/>
          </p:nvSpPr>
          <p:spPr>
            <a:xfrm>
              <a:off x="9146880" y="5221440"/>
              <a:ext cx="145080" cy="140400"/>
            </a:xfrm>
            <a:prstGeom prst="diamond">
              <a:avLst/>
            </a:prstGeom>
            <a:solidFill>
              <a:srgbClr val="000099"/>
            </a:solidFill>
            <a:ln w="0">
              <a:noFill/>
            </a:ln>
          </p:spPr>
          <p:style>
            <a:lnRef idx="0"/>
            <a:fillRef idx="0"/>
            <a:effectRef idx="0"/>
            <a:fontRef idx="minor"/>
          </p:style>
        </p:sp>
        <p:sp>
          <p:nvSpPr>
            <p:cNvPr id="4853" name="CustomShape 13"/>
            <p:cNvSpPr/>
            <p:nvPr/>
          </p:nvSpPr>
          <p:spPr>
            <a:xfrm rot="2776200">
              <a:off x="9152280" y="5509080"/>
              <a:ext cx="145080" cy="140400"/>
            </a:xfrm>
            <a:prstGeom prst="diamond">
              <a:avLst/>
            </a:prstGeom>
            <a:solidFill>
              <a:srgbClr val="ff66ff"/>
            </a:solidFill>
            <a:ln w="0">
              <a:noFill/>
            </a:ln>
          </p:spPr>
          <p:style>
            <a:lnRef idx="0"/>
            <a:fillRef idx="0"/>
            <a:effectRef idx="0"/>
            <a:fontRef idx="minor"/>
          </p:style>
        </p:sp>
        <p:sp>
          <p:nvSpPr>
            <p:cNvPr id="4854" name="CustomShape 14"/>
            <p:cNvSpPr/>
            <p:nvPr/>
          </p:nvSpPr>
          <p:spPr>
            <a:xfrm>
              <a:off x="7249680" y="6267600"/>
              <a:ext cx="1861200" cy="465840"/>
            </a:xfrm>
            <a:prstGeom prst="rect">
              <a:avLst/>
            </a:prstGeom>
            <a:solidFill>
              <a:srgbClr val="ffffff"/>
            </a:solidFill>
            <a:ln w="0">
              <a:noFill/>
            </a:ln>
          </p:spPr>
          <p:style>
            <a:lnRef idx="0"/>
            <a:fillRef idx="0"/>
            <a:effectRef idx="0"/>
            <a:fontRef idx="minor"/>
          </p:style>
        </p:sp>
        <p:grpSp>
          <p:nvGrpSpPr>
            <p:cNvPr id="4855" name="Group 15"/>
            <p:cNvGrpSpPr/>
            <p:nvPr/>
          </p:nvGrpSpPr>
          <p:grpSpPr>
            <a:xfrm>
              <a:off x="7183080" y="6264360"/>
              <a:ext cx="1510200" cy="576360"/>
              <a:chOff x="7183080" y="6264360"/>
              <a:chExt cx="1510200" cy="576360"/>
            </a:xfrm>
          </p:grpSpPr>
          <p:sp>
            <p:nvSpPr>
              <p:cNvPr id="4856" name="CustomShape 16"/>
              <p:cNvSpPr/>
              <p:nvPr/>
            </p:nvSpPr>
            <p:spPr>
              <a:xfrm>
                <a:off x="7578360" y="6343560"/>
                <a:ext cx="834120" cy="153000"/>
              </a:xfrm>
              <a:prstGeom prst="rect">
                <a:avLst/>
              </a:prstGeom>
              <a:solidFill>
                <a:srgbClr val="ffffff"/>
              </a:solidFill>
              <a:ln w="0">
                <a:noFill/>
              </a:ln>
            </p:spPr>
            <p:style>
              <a:lnRef idx="0"/>
              <a:fillRef idx="0"/>
              <a:effectRef idx="0"/>
              <a:fontRef idx="minor"/>
            </p:style>
          </p:sp>
          <p:sp>
            <p:nvSpPr>
              <p:cNvPr id="4857" name="CustomShape 17"/>
              <p:cNvSpPr/>
              <p:nvPr/>
            </p:nvSpPr>
            <p:spPr>
              <a:xfrm>
                <a:off x="7183080" y="6264360"/>
                <a:ext cx="1510200" cy="5763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time (seconds)</a:t>
                </a:r>
                <a:endParaRPr b="0" lang="en-US" sz="1600" spc="-1" strike="noStrike">
                  <a:latin typeface="Arial"/>
                </a:endParaRPr>
              </a:p>
            </p:txBody>
          </p:sp>
        </p:grpSp>
      </p:grpSp>
      <p:sp>
        <p:nvSpPr>
          <p:cNvPr id="4858" name="CustomShape 18"/>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419DDE9C-0DBA-4F70-83A8-95DB4B7974EE}" type="slidenum">
              <a:rPr b="0" lang="en-US" sz="1100" spc="-1" strike="noStrike">
                <a:solidFill>
                  <a:srgbClr val="404040"/>
                </a:solidFill>
                <a:latin typeface="Calibri"/>
                <a:ea typeface="DejaVu Sans"/>
              </a:rPr>
              <a:t>83</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221" dur="indefinite" restart="never" nodeType="tmRoot">
          <p:childTnLst>
            <p:seq>
              <p:cTn id="2222" dur="indefinite" nodeType="mainSeq">
                <p:childTnLst>
                  <p:par>
                    <p:cTn id="2223" fill="hold">
                      <p:stCondLst>
                        <p:cond delay="indefinite"/>
                      </p:stCondLst>
                      <p:childTnLst>
                        <p:par>
                          <p:cTn id="2224" fill="hold">
                            <p:stCondLst>
                              <p:cond delay="0"/>
                            </p:stCondLst>
                            <p:childTnLst>
                              <p:par>
                                <p:cTn id="2225" nodeType="clickEffect" fill="hold" presetClass="entr" presetID="9">
                                  <p:stCondLst>
                                    <p:cond delay="0"/>
                                  </p:stCondLst>
                                  <p:childTnLst>
                                    <p:set>
                                      <p:cBhvr>
                                        <p:cTn id="2226" dur="1" fill="hold">
                                          <p:stCondLst>
                                            <p:cond delay="0"/>
                                          </p:stCondLst>
                                        </p:cTn>
                                        <p:tgtEl>
                                          <p:spTgt spid="4844"/>
                                        </p:tgtEl>
                                        <p:attrNameLst>
                                          <p:attrName>style.visibility</p:attrName>
                                        </p:attrNameLst>
                                      </p:cBhvr>
                                      <p:to>
                                        <p:strVal val="visible"/>
                                      </p:to>
                                    </p:set>
                                    <p:animEffect filter="dissolve" transition="in">
                                      <p:cBhvr additive="repl">
                                        <p:cTn id="2227" dur="500"/>
                                        <p:tgtEl>
                                          <p:spTgt spid="48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9"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round trip time, timeout</a:t>
            </a:r>
            <a:endParaRPr b="0" lang="en-US" sz="4800" spc="-1" strike="noStrike">
              <a:latin typeface="Arial"/>
            </a:endParaRPr>
          </a:p>
        </p:txBody>
      </p:sp>
      <p:sp>
        <p:nvSpPr>
          <p:cNvPr id="4860" name="CustomShape 2"/>
          <p:cNvSpPr/>
          <p:nvPr/>
        </p:nvSpPr>
        <p:spPr>
          <a:xfrm>
            <a:off x="635040" y="1537920"/>
            <a:ext cx="11325240" cy="112680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timeout interval:</a:t>
            </a:r>
            <a:r>
              <a:rPr b="1" lang="en-US" sz="2800" spc="-1" strike="noStrike">
                <a:solidFill>
                  <a:srgbClr val="000000"/>
                </a:solidFill>
                <a:latin typeface="Calibri"/>
                <a:ea typeface="ＭＳ Ｐゴシック"/>
              </a:rPr>
              <a:t> </a:t>
            </a:r>
            <a:r>
              <a:rPr b="1" lang="en-US" sz="2800" spc="-1" strike="noStrike">
                <a:solidFill>
                  <a:srgbClr val="000000"/>
                </a:solidFill>
                <a:latin typeface="Courier New"/>
                <a:ea typeface="ＭＳ Ｐゴシック"/>
              </a:rPr>
              <a:t>EstimatedRTT</a:t>
            </a:r>
            <a:r>
              <a:rPr b="0" lang="en-US" sz="2800" spc="-1" strike="noStrike">
                <a:solidFill>
                  <a:srgbClr val="000000"/>
                </a:solidFill>
                <a:latin typeface="Calibri"/>
                <a:ea typeface="ＭＳ Ｐゴシック"/>
              </a:rPr>
              <a:t> plus “safety margin”</a:t>
            </a:r>
            <a:endParaRPr b="0" lang="en-US" sz="2800" spc="-1" strike="noStrike">
              <a:latin typeface="Arial"/>
            </a:endParaRPr>
          </a:p>
          <a:p>
            <a:pPr lvl="1" marL="695160" indent="-229320">
              <a:lnSpc>
                <a:spcPct val="90000"/>
              </a:lnSpc>
              <a:spcBef>
                <a:spcPts val="1001"/>
              </a:spcBef>
              <a:buClr>
                <a:srgbClr val="0000a8"/>
              </a:buClr>
              <a:buFont typeface="Arial"/>
              <a:buChar char="•"/>
            </a:pPr>
            <a:r>
              <a:rPr b="0" lang="en-US" sz="2800" spc="-1" strike="noStrike">
                <a:solidFill>
                  <a:srgbClr val="000000"/>
                </a:solidFill>
                <a:latin typeface="Calibri"/>
                <a:ea typeface="ＭＳ Ｐゴシック"/>
              </a:rPr>
              <a:t>large variation in  </a:t>
            </a:r>
            <a:r>
              <a:rPr b="1" lang="en-US" sz="2800" spc="-1" strike="noStrike">
                <a:solidFill>
                  <a:srgbClr val="000000"/>
                </a:solidFill>
                <a:latin typeface="Courier New"/>
                <a:ea typeface="ＭＳ Ｐゴシック"/>
              </a:rPr>
              <a:t>EstimatedRTT: </a:t>
            </a:r>
            <a:r>
              <a:rPr b="0" lang="en-US" sz="2800" spc="-1" strike="noStrike">
                <a:solidFill>
                  <a:srgbClr val="000000"/>
                </a:solidFill>
                <a:latin typeface="Calibri"/>
                <a:ea typeface="ＭＳ Ｐゴシック"/>
              </a:rPr>
              <a:t>want a larger safety margin</a:t>
            </a:r>
            <a:endParaRPr b="0" lang="en-US" sz="2800" spc="-1" strike="noStrike">
              <a:latin typeface="Arial"/>
            </a:endParaRPr>
          </a:p>
        </p:txBody>
      </p:sp>
      <p:grpSp>
        <p:nvGrpSpPr>
          <p:cNvPr id="4861" name="Group 3"/>
          <p:cNvGrpSpPr/>
          <p:nvPr/>
        </p:nvGrpSpPr>
        <p:grpSpPr>
          <a:xfrm>
            <a:off x="1061280" y="2679840"/>
            <a:ext cx="9529920" cy="1191240"/>
            <a:chOff x="1061280" y="2679840"/>
            <a:chExt cx="9529920" cy="1191240"/>
          </a:xfrm>
        </p:grpSpPr>
        <p:sp>
          <p:nvSpPr>
            <p:cNvPr id="4862" name="CustomShape 4"/>
            <p:cNvSpPr/>
            <p:nvPr/>
          </p:nvSpPr>
          <p:spPr>
            <a:xfrm>
              <a:off x="1061280" y="2679840"/>
              <a:ext cx="9529920" cy="459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863" name="CustomShape 5"/>
            <p:cNvSpPr/>
            <p:nvPr/>
          </p:nvSpPr>
          <p:spPr>
            <a:xfrm>
              <a:off x="1063080" y="2714040"/>
              <a:ext cx="7916040" cy="689760"/>
            </a:xfrm>
            <a:prstGeom prst="rect">
              <a:avLst/>
            </a:prstGeom>
            <a:noFill/>
            <a:ln w="0">
              <a:noFill/>
            </a:ln>
          </p:spPr>
          <p:style>
            <a:lnRef idx="0"/>
            <a:fillRef idx="0"/>
            <a:effectRef idx="0"/>
            <a:fontRef idx="minor"/>
          </p:style>
          <p:txBody>
            <a:bodyPr lIns="90000" rIns="90000" tIns="45000" bIns="45000">
              <a:noAutofit/>
            </a:bodyPr>
            <a:p>
              <a:pPr marL="343080" indent="-340560">
                <a:lnSpc>
                  <a:spcPct val="100000"/>
                </a:lnSpc>
                <a:tabLst>
                  <a:tab algn="l" pos="0"/>
                </a:tabLst>
              </a:pPr>
              <a:r>
                <a:rPr b="1" lang="en-US" sz="2400" spc="-1" strike="noStrike">
                  <a:solidFill>
                    <a:srgbClr val="000000"/>
                  </a:solidFill>
                  <a:latin typeface="Courier New"/>
                  <a:ea typeface="ＭＳ Ｐゴシック"/>
                </a:rPr>
                <a:t>TimeoutInterval = EstimatedRTT + 4*DevRTT</a:t>
              </a:r>
              <a:endParaRPr b="0" lang="en-US" sz="2400" spc="-1" strike="noStrike">
                <a:latin typeface="Arial"/>
              </a:endParaRPr>
            </a:p>
          </p:txBody>
        </p:sp>
        <p:sp>
          <p:nvSpPr>
            <p:cNvPr id="4864" name="CustomShape 6"/>
            <p:cNvSpPr/>
            <p:nvPr/>
          </p:nvSpPr>
          <p:spPr>
            <a:xfrm>
              <a:off x="4410720" y="3455280"/>
              <a:ext cx="20055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99"/>
                  </a:solidFill>
                  <a:latin typeface="Tahoma"/>
                  <a:ea typeface="ＭＳ Ｐゴシック"/>
                </a:rPr>
                <a:t>estimated RTT</a:t>
              </a:r>
              <a:endParaRPr b="0" lang="en-US" sz="2000" spc="-1" strike="noStrike">
                <a:latin typeface="Arial"/>
              </a:endParaRPr>
            </a:p>
          </p:txBody>
        </p:sp>
        <p:sp>
          <p:nvSpPr>
            <p:cNvPr id="4865" name="CustomShape 7"/>
            <p:cNvSpPr/>
            <p:nvPr/>
          </p:nvSpPr>
          <p:spPr>
            <a:xfrm>
              <a:off x="6801840" y="3474360"/>
              <a:ext cx="219420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99"/>
                  </a:solidFill>
                  <a:latin typeface="Tahoma"/>
                  <a:ea typeface="ＭＳ Ｐゴシック"/>
                </a:rPr>
                <a:t>“</a:t>
              </a:r>
              <a:r>
                <a:rPr b="0" lang="en-US" sz="2000" spc="-1" strike="noStrike">
                  <a:solidFill>
                    <a:srgbClr val="000099"/>
                  </a:solidFill>
                  <a:latin typeface="Tahoma"/>
                  <a:ea typeface="ＭＳ Ｐゴシック"/>
                </a:rPr>
                <a:t>safety margin”</a:t>
              </a:r>
              <a:endParaRPr b="0" lang="en-US" sz="2000" spc="-1" strike="noStrike">
                <a:latin typeface="Arial"/>
              </a:endParaRPr>
            </a:p>
          </p:txBody>
        </p:sp>
        <p:sp>
          <p:nvSpPr>
            <p:cNvPr id="4866" name="Line 8"/>
            <p:cNvSpPr/>
            <p:nvPr/>
          </p:nvSpPr>
          <p:spPr>
            <a:xfrm flipV="1">
              <a:off x="5304960" y="3094920"/>
              <a:ext cx="360" cy="446040"/>
            </a:xfrm>
            <a:prstGeom prst="line">
              <a:avLst/>
            </a:prstGeom>
            <a:ln w="19050">
              <a:solidFill>
                <a:srgbClr val="000099"/>
              </a:solidFill>
              <a:round/>
              <a:tailEnd len="med" type="triangle" w="med"/>
            </a:ln>
          </p:spPr>
          <p:style>
            <a:lnRef idx="0"/>
            <a:fillRef idx="0"/>
            <a:effectRef idx="0"/>
            <a:fontRef idx="minor"/>
          </p:style>
        </p:sp>
        <p:sp>
          <p:nvSpPr>
            <p:cNvPr id="4867" name="Line 9"/>
            <p:cNvSpPr/>
            <p:nvPr/>
          </p:nvSpPr>
          <p:spPr>
            <a:xfrm flipV="1">
              <a:off x="7876440" y="3101040"/>
              <a:ext cx="360" cy="446040"/>
            </a:xfrm>
            <a:prstGeom prst="line">
              <a:avLst/>
            </a:prstGeom>
            <a:ln w="19050">
              <a:solidFill>
                <a:srgbClr val="000099"/>
              </a:solidFill>
              <a:round/>
              <a:tailEnd len="med" type="triangle" w="med"/>
            </a:ln>
          </p:spPr>
          <p:style>
            <a:lnRef idx="0"/>
            <a:fillRef idx="0"/>
            <a:effectRef idx="0"/>
            <a:fontRef idx="minor"/>
          </p:style>
        </p:sp>
        <p:pic>
          <p:nvPicPr>
            <p:cNvPr id="4868" name="Picture 20" descr="alarm_clock_ringing"/>
            <p:cNvPicPr/>
            <p:nvPr/>
          </p:nvPicPr>
          <p:blipFill>
            <a:blip r:embed="rId1"/>
            <a:stretch/>
          </p:blipFill>
          <p:spPr>
            <a:xfrm>
              <a:off x="2198160" y="3250800"/>
              <a:ext cx="644040" cy="620280"/>
            </a:xfrm>
            <a:prstGeom prst="rect">
              <a:avLst/>
            </a:prstGeom>
            <a:ln w="0">
              <a:noFill/>
            </a:ln>
          </p:spPr>
        </p:pic>
      </p:grpSp>
      <p:sp>
        <p:nvSpPr>
          <p:cNvPr id="4869" name="CustomShape 10"/>
          <p:cNvSpPr/>
          <p:nvPr/>
        </p:nvSpPr>
        <p:spPr>
          <a:xfrm>
            <a:off x="876240" y="6343560"/>
            <a:ext cx="10016280" cy="3027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 Check out the online interactive exercises for more examples: h</a:t>
            </a:r>
            <a:r>
              <a:rPr b="0" lang="en-US" sz="1200" spc="-1" strike="noStrike">
                <a:solidFill>
                  <a:srgbClr val="000000"/>
                </a:solidFill>
                <a:latin typeface="Arial"/>
                <a:ea typeface="ＭＳ Ｐゴシック"/>
              </a:rPr>
              <a:t>ttp://gaia.cs.umass.edu/kurose_ross/interactive/</a:t>
            </a:r>
            <a:endParaRPr b="0" lang="en-US" sz="1200" spc="-1" strike="noStrike">
              <a:latin typeface="Arial"/>
            </a:endParaRPr>
          </a:p>
        </p:txBody>
      </p:sp>
      <p:grpSp>
        <p:nvGrpSpPr>
          <p:cNvPr id="4870" name="Group 11"/>
          <p:cNvGrpSpPr/>
          <p:nvPr/>
        </p:nvGrpSpPr>
        <p:grpSpPr>
          <a:xfrm>
            <a:off x="1304640" y="4827600"/>
            <a:ext cx="10443600" cy="937800"/>
            <a:chOff x="1304640" y="4827600"/>
            <a:chExt cx="10443600" cy="937800"/>
          </a:xfrm>
        </p:grpSpPr>
        <p:sp>
          <p:nvSpPr>
            <p:cNvPr id="4871" name="CustomShape 12"/>
            <p:cNvSpPr/>
            <p:nvPr/>
          </p:nvSpPr>
          <p:spPr>
            <a:xfrm>
              <a:off x="1304640" y="4827600"/>
              <a:ext cx="9529920" cy="51984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872" name="CustomShape 13"/>
            <p:cNvSpPr/>
            <p:nvPr/>
          </p:nvSpPr>
          <p:spPr>
            <a:xfrm>
              <a:off x="1304640" y="4828320"/>
              <a:ext cx="10016280" cy="4554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1" lang="en-US" sz="2400" spc="-1" strike="noStrike">
                  <a:solidFill>
                    <a:srgbClr val="000000"/>
                  </a:solidFill>
                  <a:latin typeface="Courier New"/>
                  <a:ea typeface="ＭＳ Ｐゴシック"/>
                </a:rPr>
                <a:t>DevRTT = (1-</a:t>
              </a:r>
              <a:r>
                <a:rPr b="1" lang="en-US" sz="2400" spc="-1" strike="noStrike">
                  <a:solidFill>
                    <a:srgbClr val="000000"/>
                  </a:solidFill>
                  <a:latin typeface="Symbol"/>
                  <a:ea typeface="ＭＳ Ｐゴシック"/>
                </a:rPr>
                <a:t></a:t>
              </a:r>
              <a:r>
                <a:rPr b="1" lang="en-US" sz="2400" spc="-1" strike="noStrike">
                  <a:solidFill>
                    <a:srgbClr val="000000"/>
                  </a:solidFill>
                  <a:latin typeface="Courier New"/>
                  <a:ea typeface="ＭＳ Ｐゴシック"/>
                </a:rPr>
                <a:t>)*DevRTT + </a:t>
              </a:r>
              <a:r>
                <a:rPr b="1" lang="en-US" sz="2400" spc="-1" strike="noStrike">
                  <a:solidFill>
                    <a:srgbClr val="000000"/>
                  </a:solidFill>
                  <a:latin typeface="Symbol"/>
                  <a:ea typeface="ＭＳ Ｐゴシック"/>
                </a:rPr>
                <a:t></a:t>
              </a:r>
              <a:r>
                <a:rPr b="1" lang="en-US" sz="2400" spc="-1" strike="noStrike">
                  <a:solidFill>
                    <a:srgbClr val="000000"/>
                  </a:solidFill>
                  <a:latin typeface="Courier New"/>
                  <a:ea typeface="ＭＳ Ｐゴシック"/>
                </a:rPr>
                <a:t>*|SampleRTT-EstimatedRTT|</a:t>
              </a:r>
              <a:endParaRPr b="0" lang="en-US" sz="2400" spc="-1" strike="noStrike">
                <a:latin typeface="Arial"/>
              </a:endParaRPr>
            </a:p>
          </p:txBody>
        </p:sp>
        <p:sp>
          <p:nvSpPr>
            <p:cNvPr id="4873" name="CustomShape 14"/>
            <p:cNvSpPr/>
            <p:nvPr/>
          </p:nvSpPr>
          <p:spPr>
            <a:xfrm>
              <a:off x="8364600" y="5370840"/>
              <a:ext cx="3383640" cy="3945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Calibri"/>
                  <a:ea typeface="ＭＳ Ｐゴシック"/>
                </a:rPr>
                <a:t>(typically, </a:t>
              </a:r>
              <a:r>
                <a:rPr b="0" lang="en-US" sz="2000" spc="-1" strike="noStrike">
                  <a:solidFill>
                    <a:srgbClr val="000000"/>
                  </a:solidFill>
                  <a:latin typeface="Symbol"/>
                  <a:ea typeface="ＭＳ Ｐゴシック"/>
                </a:rPr>
                <a:t></a:t>
              </a:r>
              <a:r>
                <a:rPr b="1" lang="en-US" sz="2000" spc="-1" strike="noStrike">
                  <a:solidFill>
                    <a:srgbClr val="000000"/>
                  </a:solidFill>
                  <a:latin typeface="Courier New"/>
                  <a:ea typeface="ＭＳ Ｐゴシック"/>
                </a:rPr>
                <a:t> </a:t>
              </a:r>
              <a:r>
                <a:rPr b="0" lang="en-US" sz="2000" spc="-1" strike="noStrike">
                  <a:solidFill>
                    <a:srgbClr val="000000"/>
                  </a:solidFill>
                  <a:latin typeface="Calibri"/>
                  <a:ea typeface="ＭＳ Ｐゴシック"/>
                </a:rPr>
                <a:t>= 0.25)</a:t>
              </a:r>
              <a:endParaRPr b="0" lang="en-US" sz="2000" spc="-1" strike="noStrike">
                <a:latin typeface="Arial"/>
              </a:endParaRPr>
            </a:p>
          </p:txBody>
        </p:sp>
      </p:grpSp>
      <p:sp>
        <p:nvSpPr>
          <p:cNvPr id="4874" name="CustomShape 15"/>
          <p:cNvSpPr/>
          <p:nvPr/>
        </p:nvSpPr>
        <p:spPr>
          <a:xfrm>
            <a:off x="660600" y="4192200"/>
            <a:ext cx="11325240" cy="542520"/>
          </a:xfrm>
          <a:prstGeom prst="rect">
            <a:avLst/>
          </a:prstGeom>
          <a:noFill/>
          <a:ln w="0">
            <a:noFill/>
          </a:ln>
        </p:spPr>
        <p:style>
          <a:lnRef idx="0"/>
          <a:fillRef idx="0"/>
          <a:effectRef idx="0"/>
          <a:fontRef idx="minor"/>
        </p:style>
        <p:txBody>
          <a:bodyPr lIns="90000" rIns="90000" tIns="45000" bIns="45000">
            <a:normAutofit/>
          </a:bodyPr>
          <a:p>
            <a:pPr marL="352440" indent="-219600">
              <a:lnSpc>
                <a:spcPct val="90000"/>
              </a:lnSpc>
              <a:spcBef>
                <a:spcPts val="1001"/>
              </a:spcBef>
              <a:buClr>
                <a:srgbClr val="0000a3"/>
              </a:buClr>
              <a:buFont typeface="Wingdings" charset="2"/>
              <a:buChar char=""/>
            </a:pPr>
            <a:r>
              <a:rPr b="1" lang="en-US" sz="2800" spc="-1" strike="noStrike">
                <a:solidFill>
                  <a:srgbClr val="000000"/>
                </a:solidFill>
                <a:latin typeface="Courier New"/>
                <a:ea typeface="ＭＳ Ｐゴシック"/>
              </a:rPr>
              <a:t>DevRTT</a:t>
            </a:r>
            <a:r>
              <a:rPr b="0" lang="en-US" sz="2800" spc="-1" strike="noStrike">
                <a:solidFill>
                  <a:srgbClr val="000000"/>
                </a:solidFill>
                <a:latin typeface="Calibri"/>
                <a:ea typeface="ＭＳ Ｐゴシック"/>
              </a:rPr>
              <a:t>: EWMA of </a:t>
            </a:r>
            <a:r>
              <a:rPr b="1" lang="en-US" sz="2800" spc="-1" strike="noStrike">
                <a:solidFill>
                  <a:srgbClr val="000000"/>
                </a:solidFill>
                <a:latin typeface="Courier New"/>
                <a:ea typeface="ＭＳ Ｐゴシック"/>
              </a:rPr>
              <a:t>SampleRTT </a:t>
            </a:r>
            <a:r>
              <a:rPr b="0" lang="en-US" sz="2800" spc="-1" strike="noStrike">
                <a:solidFill>
                  <a:srgbClr val="000000"/>
                </a:solidFill>
                <a:latin typeface="Calibri"/>
                <a:ea typeface="ＭＳ Ｐゴシック"/>
              </a:rPr>
              <a:t>deviation from </a:t>
            </a:r>
            <a:r>
              <a:rPr b="1" lang="en-US" sz="2800" spc="-1" strike="noStrike">
                <a:solidFill>
                  <a:srgbClr val="000000"/>
                </a:solidFill>
                <a:latin typeface="Courier New"/>
                <a:ea typeface="ＭＳ Ｐゴシック"/>
              </a:rPr>
              <a:t>EstimatedRTT</a:t>
            </a:r>
            <a:r>
              <a:rPr b="0" lang="en-US" sz="2800" spc="-1" strike="noStrike">
                <a:solidFill>
                  <a:srgbClr val="000000"/>
                </a:solidFill>
                <a:latin typeface="Calibri"/>
                <a:ea typeface="ＭＳ Ｐゴシック"/>
              </a:rPr>
              <a:t>: </a:t>
            </a:r>
            <a:endParaRPr b="0" lang="en-US" sz="2800" spc="-1" strike="noStrike">
              <a:latin typeface="Arial"/>
            </a:endParaRPr>
          </a:p>
        </p:txBody>
      </p:sp>
      <p:sp>
        <p:nvSpPr>
          <p:cNvPr id="4875" name="CustomShape 16"/>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4A71F73F-03A7-451E-A4E7-FE14EBD58733}" type="slidenum">
              <a:rPr b="0" lang="en-US" sz="1100" spc="-1" strike="noStrike">
                <a:solidFill>
                  <a:srgbClr val="404040"/>
                </a:solidFill>
                <a:latin typeface="Calibri"/>
                <a:ea typeface="DejaVu Sans"/>
              </a:rPr>
              <a:t>84</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228" dur="indefinite" restart="never" nodeType="tmRoot">
          <p:childTnLst>
            <p:seq>
              <p:cTn id="2229" dur="indefinite" nodeType="mainSeq">
                <p:childTnLst>
                  <p:par>
                    <p:cTn id="2230" fill="hold">
                      <p:stCondLst>
                        <p:cond delay="indefinite"/>
                      </p:stCondLst>
                      <p:childTnLst>
                        <p:par>
                          <p:cTn id="2231" fill="hold">
                            <p:stCondLst>
                              <p:cond delay="0"/>
                            </p:stCondLst>
                            <p:childTnLst>
                              <p:par>
                                <p:cTn id="2232" nodeType="clickEffect" fill="hold" presetClass="entr" presetID="9">
                                  <p:stCondLst>
                                    <p:cond delay="0"/>
                                  </p:stCondLst>
                                  <p:childTnLst>
                                    <p:set>
                                      <p:cBhvr>
                                        <p:cTn id="2233" dur="1" fill="hold">
                                          <p:stCondLst>
                                            <p:cond delay="0"/>
                                          </p:stCondLst>
                                        </p:cTn>
                                        <p:tgtEl>
                                          <p:spTgt spid="4861"/>
                                        </p:tgtEl>
                                        <p:attrNameLst>
                                          <p:attrName>style.visibility</p:attrName>
                                        </p:attrNameLst>
                                      </p:cBhvr>
                                      <p:to>
                                        <p:strVal val="visible"/>
                                      </p:to>
                                    </p:set>
                                    <p:animEffect filter="dissolve" transition="in">
                                      <p:cBhvr additive="repl">
                                        <p:cTn id="2234" dur="500"/>
                                        <p:tgtEl>
                                          <p:spTgt spid="4861"/>
                                        </p:tgtEl>
                                      </p:cBhvr>
                                    </p:animEffect>
                                  </p:childTnLst>
                                </p:cTn>
                              </p:par>
                            </p:childTnLst>
                          </p:cTn>
                        </p:par>
                      </p:childTnLst>
                    </p:cTn>
                  </p:par>
                  <p:par>
                    <p:cTn id="2235" fill="hold">
                      <p:stCondLst>
                        <p:cond delay="indefinite"/>
                      </p:stCondLst>
                      <p:childTnLst>
                        <p:par>
                          <p:cTn id="2236" fill="hold">
                            <p:stCondLst>
                              <p:cond delay="0"/>
                            </p:stCondLst>
                            <p:childTnLst>
                              <p:par>
                                <p:cTn id="2237" nodeType="clickEffect" fill="hold" presetClass="entr" presetID="9">
                                  <p:stCondLst>
                                    <p:cond delay="0"/>
                                  </p:stCondLst>
                                  <p:childTnLst>
                                    <p:set>
                                      <p:cBhvr>
                                        <p:cTn id="2238" dur="1" fill="hold">
                                          <p:stCondLst>
                                            <p:cond delay="0"/>
                                          </p:stCondLst>
                                        </p:cTn>
                                        <p:tgtEl>
                                          <p:spTgt spid="4874"/>
                                        </p:tgtEl>
                                        <p:attrNameLst>
                                          <p:attrName>style.visibility</p:attrName>
                                        </p:attrNameLst>
                                      </p:cBhvr>
                                      <p:to>
                                        <p:strVal val="visible"/>
                                      </p:to>
                                    </p:set>
                                    <p:animEffect filter="dissolve" transition="in">
                                      <p:cBhvr additive="repl">
                                        <p:cTn id="2239" dur="500"/>
                                        <p:tgtEl>
                                          <p:spTgt spid="4874"/>
                                        </p:tgtEl>
                                      </p:cBhvr>
                                    </p:animEffect>
                                  </p:childTnLst>
                                </p:cTn>
                              </p:par>
                            </p:childTnLst>
                          </p:cTn>
                        </p:par>
                      </p:childTnLst>
                    </p:cTn>
                  </p:par>
                  <p:par>
                    <p:cTn id="2240" fill="hold">
                      <p:stCondLst>
                        <p:cond delay="indefinite"/>
                      </p:stCondLst>
                      <p:childTnLst>
                        <p:par>
                          <p:cTn id="2241" fill="hold">
                            <p:stCondLst>
                              <p:cond delay="0"/>
                            </p:stCondLst>
                            <p:childTnLst>
                              <p:par>
                                <p:cTn id="2242" nodeType="clickEffect" fill="hold" presetClass="entr" presetID="9">
                                  <p:stCondLst>
                                    <p:cond delay="0"/>
                                  </p:stCondLst>
                                  <p:childTnLst>
                                    <p:set>
                                      <p:cBhvr>
                                        <p:cTn id="2243" dur="1" fill="hold">
                                          <p:stCondLst>
                                            <p:cond delay="0"/>
                                          </p:stCondLst>
                                        </p:cTn>
                                        <p:tgtEl>
                                          <p:spTgt spid="4870"/>
                                        </p:tgtEl>
                                        <p:attrNameLst>
                                          <p:attrName>style.visibility</p:attrName>
                                        </p:attrNameLst>
                                      </p:cBhvr>
                                      <p:to>
                                        <p:strVal val="visible"/>
                                      </p:to>
                                    </p:set>
                                    <p:animEffect filter="dissolve" transition="in">
                                      <p:cBhvr additive="repl">
                                        <p:cTn id="2244" dur="500"/>
                                        <p:tgtEl>
                                          <p:spTgt spid="48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6"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Sender </a:t>
            </a:r>
            <a:r>
              <a:rPr b="1" lang="en-US" sz="3600" spc="-1" strike="noStrike">
                <a:solidFill>
                  <a:srgbClr val="0000a3"/>
                </a:solidFill>
                <a:latin typeface="Calibri Light"/>
                <a:ea typeface="DejaVu Sans"/>
              </a:rPr>
              <a:t>(simplified)</a:t>
            </a:r>
            <a:endParaRPr b="0" lang="en-US" sz="3600" spc="-1" strike="noStrike">
              <a:latin typeface="Arial"/>
            </a:endParaRPr>
          </a:p>
        </p:txBody>
      </p:sp>
      <p:sp>
        <p:nvSpPr>
          <p:cNvPr id="4877" name="CustomShape 2"/>
          <p:cNvSpPr/>
          <p:nvPr/>
        </p:nvSpPr>
        <p:spPr>
          <a:xfrm>
            <a:off x="798840" y="1384560"/>
            <a:ext cx="4950360" cy="4645800"/>
          </a:xfrm>
          <a:prstGeom prst="rect">
            <a:avLst/>
          </a:prstGeom>
          <a:noFill/>
          <a:ln w="0">
            <a:noFill/>
          </a:ln>
        </p:spPr>
        <p:style>
          <a:lnRef idx="0"/>
          <a:fillRef idx="0"/>
          <a:effectRef idx="0"/>
          <a:fontRef idx="minor"/>
        </p:style>
        <p:txBody>
          <a:bodyPr lIns="90000" rIns="90000" tIns="45000" bIns="45000">
            <a:normAutofit/>
          </a:bodyPr>
          <a:p>
            <a:pPr marL="12600">
              <a:lnSpc>
                <a:spcPct val="90000"/>
              </a:lnSpc>
              <a:spcBef>
                <a:spcPts val="1001"/>
              </a:spcBef>
              <a:tabLst>
                <a:tab algn="l" pos="0"/>
              </a:tabLst>
            </a:pPr>
            <a:r>
              <a:rPr b="0" lang="en-US" sz="2800" spc="-1" strike="noStrike">
                <a:solidFill>
                  <a:srgbClr val="cc0000"/>
                </a:solidFill>
                <a:latin typeface="Calibri"/>
                <a:ea typeface="DejaVu Sans"/>
              </a:rPr>
              <a:t>event: data received from application</a:t>
            </a:r>
            <a:endParaRPr b="0" lang="en-US" sz="28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create segment with seq #</a:t>
            </a:r>
            <a:endParaRPr b="0" lang="en-US" sz="28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seq # is byte-stream number of first data byte in  segment</a:t>
            </a:r>
            <a:endParaRPr b="0" lang="en-US" sz="28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start timer if not already running </a:t>
            </a:r>
            <a:endParaRPr b="0" lang="en-US" sz="28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400" spc="-1" strike="noStrike">
                <a:solidFill>
                  <a:srgbClr val="000000"/>
                </a:solidFill>
                <a:latin typeface="Calibri"/>
                <a:ea typeface="DejaVu Sans"/>
              </a:rPr>
              <a:t>think of timer as for oldest unACKed segment</a:t>
            </a:r>
            <a:endParaRPr b="0" lang="en-US" sz="24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400" spc="-1" strike="noStrike">
                <a:solidFill>
                  <a:srgbClr val="000000"/>
                </a:solidFill>
                <a:latin typeface="Calibri"/>
                <a:ea typeface="DejaVu Sans"/>
              </a:rPr>
              <a:t>expiration interval: </a:t>
            </a:r>
            <a:r>
              <a:rPr b="1" lang="en-US" sz="2400" spc="-1" strike="noStrike">
                <a:solidFill>
                  <a:srgbClr val="000000"/>
                </a:solidFill>
                <a:latin typeface="Courier New"/>
                <a:ea typeface="DejaVu Sans"/>
              </a:rPr>
              <a:t>TimeOutInterval</a:t>
            </a:r>
            <a:r>
              <a:rPr b="0" lang="en-US" sz="2400" spc="-1" strike="noStrike">
                <a:solidFill>
                  <a:srgbClr val="000000"/>
                </a:solidFill>
                <a:latin typeface="Courier New"/>
                <a:ea typeface="DejaVu Sans"/>
              </a:rPr>
              <a:t> </a:t>
            </a:r>
            <a:endParaRPr b="0" lang="en-US" sz="2400" spc="-1" strike="noStrike">
              <a:latin typeface="Arial"/>
            </a:endParaRPr>
          </a:p>
        </p:txBody>
      </p:sp>
      <p:sp>
        <p:nvSpPr>
          <p:cNvPr id="4878" name="CustomShape 3"/>
          <p:cNvSpPr/>
          <p:nvPr/>
        </p:nvSpPr>
        <p:spPr>
          <a:xfrm>
            <a:off x="6728040" y="1446120"/>
            <a:ext cx="3807360" cy="1940760"/>
          </a:xfrm>
          <a:prstGeom prst="rect">
            <a:avLst/>
          </a:prstGeom>
          <a:noFill/>
          <a:ln w="0">
            <a:noFill/>
          </a:ln>
        </p:spPr>
        <p:style>
          <a:lnRef idx="0"/>
          <a:fillRef idx="0"/>
          <a:effectRef idx="0"/>
          <a:fontRef idx="minor"/>
        </p:style>
        <p:txBody>
          <a:bodyPr lIns="90000" rIns="90000" tIns="45000" bIns="45000">
            <a:normAutofit fontScale="88000"/>
          </a:bodyPr>
          <a:p>
            <a:pPr marL="12600">
              <a:lnSpc>
                <a:spcPct val="90000"/>
              </a:lnSpc>
              <a:spcBef>
                <a:spcPts val="1001"/>
              </a:spcBef>
              <a:tabLst>
                <a:tab algn="l" pos="0"/>
              </a:tabLst>
            </a:pPr>
            <a:r>
              <a:rPr b="0" i="1" lang="en-US" sz="3000" spc="-1" strike="noStrike">
                <a:solidFill>
                  <a:srgbClr val="cc0000"/>
                </a:solidFill>
                <a:latin typeface="Calibri"/>
                <a:ea typeface="DejaVu Sans"/>
              </a:rPr>
              <a:t>event: timeout</a:t>
            </a:r>
            <a:endParaRPr b="0" lang="en-US" sz="30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retransmit segment that caused timeout</a:t>
            </a:r>
            <a:endParaRPr b="0" lang="en-US" sz="28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restart timer</a:t>
            </a:r>
            <a:endParaRPr b="0" lang="en-US" sz="2800" spc="-1" strike="noStrike">
              <a:latin typeface="Arial"/>
            </a:endParaRPr>
          </a:p>
          <a:p>
            <a:pPr marL="352440" indent="-219600">
              <a:lnSpc>
                <a:spcPct val="90000"/>
              </a:lnSpc>
              <a:spcBef>
                <a:spcPts val="1001"/>
              </a:spcBef>
              <a:tabLst>
                <a:tab algn="l" pos="0"/>
              </a:tabLst>
            </a:pPr>
            <a:r>
              <a:rPr b="0" lang="en-US" sz="2800" spc="-1" strike="noStrike">
                <a:solidFill>
                  <a:srgbClr val="000000"/>
                </a:solidFill>
                <a:latin typeface="Calibri"/>
                <a:ea typeface="DejaVu Sans"/>
              </a:rPr>
              <a:t> </a:t>
            </a:r>
            <a:endParaRPr b="0" lang="en-US" sz="2800" spc="-1" strike="noStrike">
              <a:latin typeface="Arial"/>
            </a:endParaRPr>
          </a:p>
        </p:txBody>
      </p:sp>
      <p:sp>
        <p:nvSpPr>
          <p:cNvPr id="4879" name="CustomShape 4"/>
          <p:cNvSpPr/>
          <p:nvPr/>
        </p:nvSpPr>
        <p:spPr>
          <a:xfrm>
            <a:off x="6728040" y="3392640"/>
            <a:ext cx="4917960" cy="3191400"/>
          </a:xfrm>
          <a:prstGeom prst="rect">
            <a:avLst/>
          </a:prstGeom>
          <a:noFill/>
          <a:ln w="0">
            <a:noFill/>
          </a:ln>
        </p:spPr>
        <p:style>
          <a:lnRef idx="0"/>
          <a:fillRef idx="0"/>
          <a:effectRef idx="0"/>
          <a:fontRef idx="minor"/>
        </p:style>
        <p:txBody>
          <a:bodyPr lIns="90000" rIns="90000" tIns="45000" bIns="45000">
            <a:normAutofit/>
          </a:bodyPr>
          <a:p>
            <a:pPr marL="12600">
              <a:lnSpc>
                <a:spcPct val="90000"/>
              </a:lnSpc>
              <a:spcBef>
                <a:spcPts val="1001"/>
              </a:spcBef>
              <a:tabLst>
                <a:tab algn="l" pos="0"/>
              </a:tabLst>
            </a:pPr>
            <a:r>
              <a:rPr b="0" i="1" lang="en-US" sz="2800" spc="-1" strike="noStrike">
                <a:solidFill>
                  <a:srgbClr val="cc0000"/>
                </a:solidFill>
                <a:latin typeface="Calibri"/>
                <a:ea typeface="DejaVu Sans"/>
              </a:rPr>
              <a:t>event: ACK received </a:t>
            </a:r>
            <a:endParaRPr b="0" lang="en-US" sz="2800" spc="-1" strike="noStrike">
              <a:latin typeface="Arial"/>
            </a:endParaRPr>
          </a:p>
          <a:p>
            <a:pPr marL="352440" indent="-219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if ACK acknowledges previously unACKed segments</a:t>
            </a:r>
            <a:endParaRPr b="0" lang="en-US" sz="28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400" spc="-1" strike="noStrike">
                <a:solidFill>
                  <a:srgbClr val="000000"/>
                </a:solidFill>
                <a:latin typeface="Calibri"/>
                <a:ea typeface="DejaVu Sans"/>
              </a:rPr>
              <a:t>update what is known to be ACKed</a:t>
            </a:r>
            <a:endParaRPr b="0" lang="en-US" sz="2400" spc="-1" strike="noStrike">
              <a:latin typeface="Arial"/>
            </a:endParaRPr>
          </a:p>
          <a:p>
            <a:pPr lvl="1" marL="695160" indent="-229320">
              <a:lnSpc>
                <a:spcPct val="90000"/>
              </a:lnSpc>
              <a:spcBef>
                <a:spcPts val="499"/>
              </a:spcBef>
              <a:buClr>
                <a:srgbClr val="0000a8"/>
              </a:buClr>
              <a:buFont typeface="Arial"/>
              <a:buChar char="•"/>
              <a:tabLst>
                <a:tab algn="l" pos="0"/>
              </a:tabLst>
            </a:pPr>
            <a:r>
              <a:rPr b="0" lang="en-US" sz="2400" spc="-1" strike="noStrike">
                <a:solidFill>
                  <a:srgbClr val="000000"/>
                </a:solidFill>
                <a:latin typeface="Calibri"/>
                <a:ea typeface="DejaVu Sans"/>
              </a:rPr>
              <a:t>start timer if there are  still unACKed segments</a:t>
            </a:r>
            <a:endParaRPr b="0" lang="en-US" sz="2400" spc="-1" strike="noStrike">
              <a:latin typeface="Arial"/>
            </a:endParaRPr>
          </a:p>
          <a:p>
            <a:pPr marL="695160" indent="-229320">
              <a:lnSpc>
                <a:spcPct val="90000"/>
              </a:lnSpc>
              <a:spcBef>
                <a:spcPts val="499"/>
              </a:spcBef>
              <a:tabLst>
                <a:tab algn="l" pos="0"/>
              </a:tabLst>
            </a:pPr>
            <a:endParaRPr b="0" lang="en-US" sz="2400" spc="-1" strike="noStrike">
              <a:latin typeface="Arial"/>
            </a:endParaRPr>
          </a:p>
        </p:txBody>
      </p:sp>
      <p:sp>
        <p:nvSpPr>
          <p:cNvPr id="4880" name="CustomShape 5"/>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6414D353-C79D-42E8-BEDC-980969CEF3C4}" type="slidenum">
              <a:rPr b="0" lang="en-US" sz="1100" spc="-1" strike="noStrike">
                <a:solidFill>
                  <a:srgbClr val="404040"/>
                </a:solidFill>
                <a:latin typeface="Calibri"/>
                <a:ea typeface="DejaVu Sans"/>
              </a:rPr>
              <a:t>85</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245" dur="indefinite" restart="never" nodeType="tmRoot">
          <p:childTnLst>
            <p:seq>
              <p:cTn id="2246" dur="indefinite" nodeType="mainSeq">
                <p:childTnLst>
                  <p:par>
                    <p:cTn id="2247" fill="hold">
                      <p:stCondLst>
                        <p:cond delay="indefinite"/>
                      </p:stCondLst>
                      <p:childTnLst>
                        <p:par>
                          <p:cTn id="2248" fill="hold">
                            <p:stCondLst>
                              <p:cond delay="0"/>
                            </p:stCondLst>
                            <p:childTnLst>
                              <p:par>
                                <p:cTn id="2249" nodeType="clickEffect" fill="hold" presetClass="entr" presetID="9">
                                  <p:stCondLst>
                                    <p:cond delay="0"/>
                                  </p:stCondLst>
                                  <p:childTnLst>
                                    <p:set>
                                      <p:cBhvr>
                                        <p:cTn id="2250" dur="1" fill="hold">
                                          <p:stCondLst>
                                            <p:cond delay="0"/>
                                          </p:stCondLst>
                                        </p:cTn>
                                        <p:tgtEl>
                                          <p:spTgt spid="4878"/>
                                        </p:tgtEl>
                                        <p:attrNameLst>
                                          <p:attrName>style.visibility</p:attrName>
                                        </p:attrNameLst>
                                      </p:cBhvr>
                                      <p:to>
                                        <p:strVal val="visible"/>
                                      </p:to>
                                    </p:set>
                                    <p:animEffect filter="dissolve" transition="in">
                                      <p:cBhvr additive="repl">
                                        <p:cTn id="2251" dur="500"/>
                                        <p:tgtEl>
                                          <p:spTgt spid="4878"/>
                                        </p:tgtEl>
                                      </p:cBhvr>
                                    </p:animEffect>
                                  </p:childTnLst>
                                </p:cTn>
                              </p:par>
                            </p:childTnLst>
                          </p:cTn>
                        </p:par>
                      </p:childTnLst>
                    </p:cTn>
                  </p:par>
                  <p:par>
                    <p:cTn id="2252" fill="hold">
                      <p:stCondLst>
                        <p:cond delay="indefinite"/>
                      </p:stCondLst>
                      <p:childTnLst>
                        <p:par>
                          <p:cTn id="2253" fill="hold">
                            <p:stCondLst>
                              <p:cond delay="0"/>
                            </p:stCondLst>
                            <p:childTnLst>
                              <p:par>
                                <p:cTn id="2254" nodeType="clickEffect" fill="hold" presetClass="entr" presetID="9">
                                  <p:stCondLst>
                                    <p:cond delay="0"/>
                                  </p:stCondLst>
                                  <p:childTnLst>
                                    <p:set>
                                      <p:cBhvr>
                                        <p:cTn id="2255" dur="1" fill="hold">
                                          <p:stCondLst>
                                            <p:cond delay="0"/>
                                          </p:stCondLst>
                                        </p:cTn>
                                        <p:tgtEl>
                                          <p:spTgt spid="4879"/>
                                        </p:tgtEl>
                                        <p:attrNameLst>
                                          <p:attrName>style.visibility</p:attrName>
                                        </p:attrNameLst>
                                      </p:cBhvr>
                                      <p:to>
                                        <p:strVal val="visible"/>
                                      </p:to>
                                    </p:set>
                                    <p:animEffect filter="dissolve" transition="in">
                                      <p:cBhvr additive="repl">
                                        <p:cTn id="2256" dur="500"/>
                                        <p:tgtEl>
                                          <p:spTgt spid="48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1"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fontScale="75000"/>
          </a:bodyPr>
          <a:p>
            <a:pPr>
              <a:lnSpc>
                <a:spcPct val="90000"/>
              </a:lnSpc>
            </a:pPr>
            <a:r>
              <a:rPr b="1" lang="en-US" sz="4800" spc="-1" strike="noStrike">
                <a:solidFill>
                  <a:srgbClr val="0000a3"/>
                </a:solidFill>
                <a:latin typeface="Calibri Light"/>
                <a:ea typeface="DejaVu Sans"/>
              </a:rPr>
              <a:t>TCP Receiver: ACK generation </a:t>
            </a:r>
            <a:r>
              <a:rPr b="0" lang="en-US" sz="2400" spc="-1" strike="noStrike">
                <a:solidFill>
                  <a:srgbClr val="0000a3"/>
                </a:solidFill>
                <a:latin typeface="Calibri Light"/>
                <a:ea typeface="DejaVu Sans"/>
              </a:rPr>
              <a:t>[RFC 5681]</a:t>
            </a:r>
            <a:endParaRPr b="0" lang="en-US" sz="2400" spc="-1" strike="noStrike">
              <a:latin typeface="Arial"/>
            </a:endParaRPr>
          </a:p>
        </p:txBody>
      </p:sp>
      <p:sp>
        <p:nvSpPr>
          <p:cNvPr id="4882" name="CustomShape 2"/>
          <p:cNvSpPr/>
          <p:nvPr/>
        </p:nvSpPr>
        <p:spPr>
          <a:xfrm>
            <a:off x="2161440" y="1439280"/>
            <a:ext cx="3459240" cy="524628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i="1" lang="en-US" sz="2800" spc="-1" strike="noStrike">
                <a:solidFill>
                  <a:srgbClr val="cc0000"/>
                </a:solidFill>
                <a:latin typeface="Calibri"/>
                <a:ea typeface="ＭＳ Ｐゴシック"/>
              </a:rPr>
              <a:t>Event at receiver</a:t>
            </a:r>
            <a:endParaRPr b="0" lang="en-US" sz="2800" spc="-1" strike="noStrike">
              <a:latin typeface="Arial"/>
            </a:endParaRPr>
          </a:p>
          <a:p>
            <a:pPr>
              <a:lnSpc>
                <a:spcPct val="90000"/>
              </a:lnSpc>
              <a:tabLst>
                <a:tab algn="l" pos="0"/>
              </a:tabLst>
            </a:pPr>
            <a:endParaRPr b="0" lang="en-US" sz="2800" spc="-1" strike="noStrike">
              <a:latin typeface="Arial"/>
            </a:endParaRPr>
          </a:p>
          <a:p>
            <a:pPr>
              <a:lnSpc>
                <a:spcPct val="90000"/>
              </a:lnSpc>
              <a:tabLst>
                <a:tab algn="l" pos="0"/>
              </a:tabLst>
            </a:pPr>
            <a:r>
              <a:rPr b="0" lang="en-US" sz="2000" spc="-1" strike="noStrike">
                <a:solidFill>
                  <a:srgbClr val="000000"/>
                </a:solidFill>
                <a:latin typeface="Calibri"/>
                <a:ea typeface="ＭＳ Ｐゴシック"/>
              </a:rPr>
              <a:t>arrival of in-order segment with</a:t>
            </a:r>
            <a:endParaRPr b="0" lang="en-US" sz="2000" spc="-1" strike="noStrike">
              <a:latin typeface="Arial"/>
            </a:endParaRPr>
          </a:p>
          <a:p>
            <a:pPr>
              <a:lnSpc>
                <a:spcPct val="90000"/>
              </a:lnSpc>
              <a:tabLst>
                <a:tab algn="l" pos="0"/>
              </a:tabLst>
            </a:pPr>
            <a:r>
              <a:rPr b="0" lang="en-US" sz="2000" spc="-1" strike="noStrike">
                <a:solidFill>
                  <a:srgbClr val="000000"/>
                </a:solidFill>
                <a:latin typeface="Calibri"/>
                <a:ea typeface="ＭＳ Ｐゴシック"/>
              </a:rPr>
              <a:t>expected seq #. All data up to</a:t>
            </a:r>
            <a:endParaRPr b="0" lang="en-US" sz="2000" spc="-1" strike="noStrike">
              <a:latin typeface="Arial"/>
            </a:endParaRPr>
          </a:p>
          <a:p>
            <a:pPr>
              <a:lnSpc>
                <a:spcPct val="90000"/>
              </a:lnSpc>
              <a:tabLst>
                <a:tab algn="l" pos="0"/>
              </a:tabLst>
            </a:pPr>
            <a:r>
              <a:rPr b="0" lang="en-US" sz="2000" spc="-1" strike="noStrike">
                <a:solidFill>
                  <a:srgbClr val="000000"/>
                </a:solidFill>
                <a:latin typeface="Calibri"/>
                <a:ea typeface="ＭＳ Ｐゴシック"/>
              </a:rPr>
              <a:t>expected seq # already ACKed</a:t>
            </a:r>
            <a:endParaRPr b="0" lang="en-US" sz="2000" spc="-1" strike="noStrike">
              <a:latin typeface="Arial"/>
            </a:endParaRPr>
          </a:p>
          <a:p>
            <a:pPr>
              <a:lnSpc>
                <a:spcPct val="90000"/>
              </a:lnSpc>
              <a:tabLst>
                <a:tab algn="l" pos="0"/>
              </a:tabLst>
            </a:pPr>
            <a:endParaRPr b="0" lang="en-US" sz="2000" spc="-1" strike="noStrike">
              <a:latin typeface="Arial"/>
            </a:endParaRPr>
          </a:p>
          <a:p>
            <a:pPr>
              <a:lnSpc>
                <a:spcPct val="90000"/>
              </a:lnSpc>
              <a:tabLst>
                <a:tab algn="l" pos="0"/>
              </a:tabLst>
            </a:pPr>
            <a:r>
              <a:rPr b="0" lang="en-US" sz="2000" spc="-1" strike="noStrike">
                <a:solidFill>
                  <a:srgbClr val="000000"/>
                </a:solidFill>
                <a:latin typeface="Calibri"/>
                <a:ea typeface="ＭＳ Ｐゴシック"/>
              </a:rPr>
              <a:t>arrival of in-order segment with</a:t>
            </a:r>
            <a:endParaRPr b="0" lang="en-US" sz="2000" spc="-1" strike="noStrike">
              <a:latin typeface="Arial"/>
            </a:endParaRPr>
          </a:p>
          <a:p>
            <a:pPr>
              <a:lnSpc>
                <a:spcPct val="90000"/>
              </a:lnSpc>
              <a:tabLst>
                <a:tab algn="l" pos="0"/>
              </a:tabLst>
            </a:pPr>
            <a:r>
              <a:rPr b="0" lang="en-US" sz="2000" spc="-1" strike="noStrike">
                <a:solidFill>
                  <a:srgbClr val="000000"/>
                </a:solidFill>
                <a:latin typeface="Calibri"/>
                <a:ea typeface="ＭＳ Ｐゴシック"/>
              </a:rPr>
              <a:t>expected seq #. One other </a:t>
            </a:r>
            <a:endParaRPr b="0" lang="en-US" sz="2000" spc="-1" strike="noStrike">
              <a:latin typeface="Arial"/>
            </a:endParaRPr>
          </a:p>
          <a:p>
            <a:pPr>
              <a:lnSpc>
                <a:spcPct val="90000"/>
              </a:lnSpc>
              <a:tabLst>
                <a:tab algn="l" pos="0"/>
              </a:tabLst>
            </a:pPr>
            <a:r>
              <a:rPr b="0" lang="en-US" sz="2000" spc="-1" strike="noStrike">
                <a:solidFill>
                  <a:srgbClr val="000000"/>
                </a:solidFill>
                <a:latin typeface="Calibri"/>
                <a:ea typeface="ＭＳ Ｐゴシック"/>
              </a:rPr>
              <a:t>segment has ACK pending</a:t>
            </a:r>
            <a:endParaRPr b="0" lang="en-US" sz="2000" spc="-1" strike="noStrike">
              <a:latin typeface="Arial"/>
            </a:endParaRPr>
          </a:p>
          <a:p>
            <a:pPr>
              <a:lnSpc>
                <a:spcPct val="90000"/>
              </a:lnSpc>
              <a:tabLst>
                <a:tab algn="l" pos="0"/>
              </a:tabLst>
            </a:pPr>
            <a:endParaRPr b="0" lang="en-US" sz="2000" spc="-1" strike="noStrike">
              <a:latin typeface="Arial"/>
            </a:endParaRPr>
          </a:p>
          <a:p>
            <a:pPr>
              <a:lnSpc>
                <a:spcPct val="90000"/>
              </a:lnSpc>
              <a:tabLst>
                <a:tab algn="l" pos="0"/>
              </a:tabLst>
            </a:pPr>
            <a:r>
              <a:rPr b="0" lang="en-US" sz="2000" spc="-1" strike="noStrike">
                <a:solidFill>
                  <a:srgbClr val="000000"/>
                </a:solidFill>
                <a:latin typeface="Calibri"/>
                <a:ea typeface="ＭＳ Ｐゴシック"/>
              </a:rPr>
              <a:t>arrival of out-of-order segment</a:t>
            </a:r>
            <a:endParaRPr b="0" lang="en-US" sz="2000" spc="-1" strike="noStrike">
              <a:latin typeface="Arial"/>
            </a:endParaRPr>
          </a:p>
          <a:p>
            <a:pPr>
              <a:lnSpc>
                <a:spcPct val="90000"/>
              </a:lnSpc>
              <a:tabLst>
                <a:tab algn="l" pos="0"/>
              </a:tabLst>
            </a:pPr>
            <a:r>
              <a:rPr b="0" lang="en-US" sz="2000" spc="-1" strike="noStrike">
                <a:solidFill>
                  <a:srgbClr val="000000"/>
                </a:solidFill>
                <a:latin typeface="Calibri"/>
                <a:ea typeface="ＭＳ Ｐゴシック"/>
              </a:rPr>
              <a:t>higher-than-expect seq. # .</a:t>
            </a:r>
            <a:endParaRPr b="0" lang="en-US" sz="2000" spc="-1" strike="noStrike">
              <a:latin typeface="Arial"/>
            </a:endParaRPr>
          </a:p>
          <a:p>
            <a:pPr>
              <a:lnSpc>
                <a:spcPct val="90000"/>
              </a:lnSpc>
              <a:tabLst>
                <a:tab algn="l" pos="0"/>
              </a:tabLst>
            </a:pPr>
            <a:r>
              <a:rPr b="0" lang="en-US" sz="2000" spc="-1" strike="noStrike">
                <a:solidFill>
                  <a:srgbClr val="000000"/>
                </a:solidFill>
                <a:latin typeface="Calibri"/>
                <a:ea typeface="ＭＳ Ｐゴシック"/>
              </a:rPr>
              <a:t>Gap detected</a:t>
            </a:r>
            <a:endParaRPr b="0" lang="en-US" sz="2000" spc="-1" strike="noStrike">
              <a:latin typeface="Arial"/>
            </a:endParaRPr>
          </a:p>
          <a:p>
            <a:pPr>
              <a:lnSpc>
                <a:spcPct val="90000"/>
              </a:lnSpc>
              <a:tabLst>
                <a:tab algn="l" pos="0"/>
              </a:tabLst>
            </a:pPr>
            <a:endParaRPr b="0" lang="en-US" sz="2000" spc="-1" strike="noStrike">
              <a:latin typeface="Arial"/>
            </a:endParaRPr>
          </a:p>
          <a:p>
            <a:pPr>
              <a:lnSpc>
                <a:spcPct val="90000"/>
              </a:lnSpc>
              <a:tabLst>
                <a:tab algn="l" pos="0"/>
              </a:tabLst>
            </a:pPr>
            <a:r>
              <a:rPr b="0" lang="en-US" sz="2000" spc="-1" strike="noStrike">
                <a:solidFill>
                  <a:srgbClr val="000000"/>
                </a:solidFill>
                <a:latin typeface="Calibri"/>
                <a:ea typeface="ＭＳ Ｐゴシック"/>
              </a:rPr>
              <a:t>arrival of segment that </a:t>
            </a:r>
            <a:endParaRPr b="0" lang="en-US" sz="2000" spc="-1" strike="noStrike">
              <a:latin typeface="Arial"/>
            </a:endParaRPr>
          </a:p>
          <a:p>
            <a:pPr>
              <a:lnSpc>
                <a:spcPct val="90000"/>
              </a:lnSpc>
              <a:tabLst>
                <a:tab algn="l" pos="0"/>
              </a:tabLst>
            </a:pPr>
            <a:r>
              <a:rPr b="0" lang="en-US" sz="2000" spc="-1" strike="noStrike">
                <a:solidFill>
                  <a:srgbClr val="000000"/>
                </a:solidFill>
                <a:latin typeface="Calibri"/>
                <a:ea typeface="ＭＳ Ｐゴシック"/>
              </a:rPr>
              <a:t>partially or completely fills gap</a:t>
            </a:r>
            <a:endParaRPr b="0" lang="en-US" sz="2000" spc="-1" strike="noStrike">
              <a:latin typeface="Arial"/>
            </a:endParaRPr>
          </a:p>
          <a:p>
            <a:pPr>
              <a:lnSpc>
                <a:spcPct val="90000"/>
              </a:lnSpc>
              <a:tabLst>
                <a:tab algn="l" pos="0"/>
              </a:tabLst>
            </a:pPr>
            <a:endParaRPr b="0" lang="en-US" sz="2000" spc="-1" strike="noStrike">
              <a:latin typeface="Arial"/>
            </a:endParaRPr>
          </a:p>
          <a:p>
            <a:pPr>
              <a:lnSpc>
                <a:spcPct val="90000"/>
              </a:lnSpc>
              <a:tabLst>
                <a:tab algn="l" pos="0"/>
              </a:tabLst>
            </a:pPr>
            <a:endParaRPr b="0" lang="en-US" sz="2000" spc="-1" strike="noStrike">
              <a:latin typeface="Arial"/>
            </a:endParaRPr>
          </a:p>
        </p:txBody>
      </p:sp>
      <p:sp>
        <p:nvSpPr>
          <p:cNvPr id="4883" name="CustomShape 3"/>
          <p:cNvSpPr/>
          <p:nvPr/>
        </p:nvSpPr>
        <p:spPr>
          <a:xfrm>
            <a:off x="5925240" y="1429920"/>
            <a:ext cx="4149720" cy="524628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i="1" lang="en-US" sz="2800" spc="-1" strike="noStrike">
                <a:solidFill>
                  <a:srgbClr val="cc0000"/>
                </a:solidFill>
                <a:latin typeface="Calibri"/>
                <a:ea typeface="ＭＳ Ｐゴシック"/>
              </a:rPr>
              <a:t>TCP receiver action</a:t>
            </a:r>
            <a:endParaRPr b="0" lang="en-US" sz="2800" spc="-1" strike="noStrike">
              <a:latin typeface="Arial"/>
            </a:endParaRPr>
          </a:p>
          <a:p>
            <a:pPr>
              <a:lnSpc>
                <a:spcPct val="90000"/>
              </a:lnSpc>
              <a:tabLst>
                <a:tab algn="l" pos="0"/>
              </a:tabLst>
            </a:pPr>
            <a:endParaRPr b="0" lang="en-US" sz="2800" spc="-1" strike="noStrike">
              <a:latin typeface="Arial"/>
            </a:endParaRPr>
          </a:p>
          <a:p>
            <a:pPr>
              <a:lnSpc>
                <a:spcPct val="90000"/>
              </a:lnSpc>
              <a:tabLst>
                <a:tab algn="l" pos="0"/>
              </a:tabLst>
            </a:pPr>
            <a:r>
              <a:rPr b="0" lang="en-US" sz="2000" spc="-1" strike="noStrike">
                <a:solidFill>
                  <a:srgbClr val="000000"/>
                </a:solidFill>
                <a:latin typeface="Calibri"/>
                <a:ea typeface="ＭＳ Ｐゴシック"/>
              </a:rPr>
              <a:t>delayed ACK. Wait up to 500ms</a:t>
            </a:r>
            <a:endParaRPr b="0" lang="en-US" sz="2000" spc="-1" strike="noStrike">
              <a:latin typeface="Arial"/>
            </a:endParaRPr>
          </a:p>
          <a:p>
            <a:pPr>
              <a:lnSpc>
                <a:spcPct val="90000"/>
              </a:lnSpc>
              <a:tabLst>
                <a:tab algn="l" pos="0"/>
              </a:tabLst>
            </a:pPr>
            <a:r>
              <a:rPr b="0" lang="en-US" sz="2000" spc="-1" strike="noStrike">
                <a:solidFill>
                  <a:srgbClr val="000000"/>
                </a:solidFill>
                <a:latin typeface="Calibri"/>
                <a:ea typeface="ＭＳ Ｐゴシック"/>
              </a:rPr>
              <a:t>for next segment. If no next segment,</a:t>
            </a:r>
            <a:endParaRPr b="0" lang="en-US" sz="2000" spc="-1" strike="noStrike">
              <a:latin typeface="Arial"/>
            </a:endParaRPr>
          </a:p>
          <a:p>
            <a:pPr>
              <a:lnSpc>
                <a:spcPct val="90000"/>
              </a:lnSpc>
              <a:tabLst>
                <a:tab algn="l" pos="0"/>
              </a:tabLst>
            </a:pPr>
            <a:r>
              <a:rPr b="0" lang="en-US" sz="2000" spc="-1" strike="noStrike">
                <a:solidFill>
                  <a:srgbClr val="000000"/>
                </a:solidFill>
                <a:latin typeface="Calibri"/>
                <a:ea typeface="ＭＳ Ｐゴシック"/>
              </a:rPr>
              <a:t>send ACK</a:t>
            </a:r>
            <a:endParaRPr b="0" lang="en-US" sz="2000" spc="-1" strike="noStrike">
              <a:latin typeface="Arial"/>
            </a:endParaRPr>
          </a:p>
          <a:p>
            <a:pPr>
              <a:lnSpc>
                <a:spcPct val="90000"/>
              </a:lnSpc>
              <a:tabLst>
                <a:tab algn="l" pos="0"/>
              </a:tabLst>
            </a:pPr>
            <a:endParaRPr b="0" lang="en-US" sz="2000" spc="-1" strike="noStrike">
              <a:latin typeface="Arial"/>
            </a:endParaRPr>
          </a:p>
          <a:p>
            <a:pPr>
              <a:lnSpc>
                <a:spcPct val="90000"/>
              </a:lnSpc>
              <a:tabLst>
                <a:tab algn="l" pos="0"/>
              </a:tabLst>
            </a:pPr>
            <a:r>
              <a:rPr b="0" lang="en-US" sz="2000" spc="-1" strike="noStrike">
                <a:solidFill>
                  <a:srgbClr val="000000"/>
                </a:solidFill>
                <a:latin typeface="Calibri"/>
                <a:ea typeface="ＭＳ Ｐゴシック"/>
              </a:rPr>
              <a:t>immediately send single cumulative </a:t>
            </a:r>
            <a:endParaRPr b="0" lang="en-US" sz="2000" spc="-1" strike="noStrike">
              <a:latin typeface="Arial"/>
            </a:endParaRPr>
          </a:p>
          <a:p>
            <a:pPr>
              <a:lnSpc>
                <a:spcPct val="90000"/>
              </a:lnSpc>
              <a:tabLst>
                <a:tab algn="l" pos="0"/>
              </a:tabLst>
            </a:pPr>
            <a:r>
              <a:rPr b="0" lang="en-US" sz="2000" spc="-1" strike="noStrike">
                <a:solidFill>
                  <a:srgbClr val="000000"/>
                </a:solidFill>
                <a:latin typeface="Calibri"/>
                <a:ea typeface="ＭＳ Ｐゴシック"/>
              </a:rPr>
              <a:t>ACK, ACKing both in-order segments </a:t>
            </a:r>
            <a:endParaRPr b="0" lang="en-US" sz="2000" spc="-1" strike="noStrike">
              <a:latin typeface="Arial"/>
            </a:endParaRPr>
          </a:p>
          <a:p>
            <a:pPr>
              <a:lnSpc>
                <a:spcPct val="90000"/>
              </a:lnSpc>
              <a:tabLst>
                <a:tab algn="l" pos="0"/>
              </a:tabLst>
            </a:pPr>
            <a:endParaRPr b="0" lang="en-US" sz="2000" spc="-1" strike="noStrike">
              <a:latin typeface="Arial"/>
            </a:endParaRPr>
          </a:p>
          <a:p>
            <a:pPr>
              <a:lnSpc>
                <a:spcPct val="90000"/>
              </a:lnSpc>
              <a:tabLst>
                <a:tab algn="l" pos="0"/>
              </a:tabLst>
            </a:pPr>
            <a:endParaRPr b="0" lang="en-US" sz="2000" spc="-1" strike="noStrike">
              <a:latin typeface="Arial"/>
            </a:endParaRPr>
          </a:p>
          <a:p>
            <a:pPr>
              <a:lnSpc>
                <a:spcPct val="90000"/>
              </a:lnSpc>
              <a:tabLst>
                <a:tab algn="l" pos="0"/>
              </a:tabLst>
            </a:pPr>
            <a:r>
              <a:rPr b="0" lang="en-US" sz="2000" spc="-1" strike="noStrike">
                <a:solidFill>
                  <a:srgbClr val="000000"/>
                </a:solidFill>
                <a:latin typeface="Calibri"/>
                <a:ea typeface="ＭＳ Ｐゴシック"/>
              </a:rPr>
              <a:t>immediately send </a:t>
            </a:r>
            <a:r>
              <a:rPr b="0" i="1" lang="en-US" sz="2000" spc="-1" strike="noStrike">
                <a:solidFill>
                  <a:srgbClr val="cc0000"/>
                </a:solidFill>
                <a:latin typeface="Calibri"/>
                <a:ea typeface="ＭＳ Ｐゴシック"/>
              </a:rPr>
              <a:t>duplicate ACK</a:t>
            </a:r>
            <a:r>
              <a:rPr b="0" lang="en-US" sz="2000" spc="-1" strike="noStrike">
                <a:solidFill>
                  <a:srgbClr val="cc0000"/>
                </a:solidFill>
                <a:latin typeface="Calibri"/>
                <a:ea typeface="ＭＳ Ｐゴシック"/>
              </a:rPr>
              <a:t>,</a:t>
            </a:r>
            <a:r>
              <a:rPr b="0" lang="en-US" sz="2000" spc="-1" strike="noStrike">
                <a:solidFill>
                  <a:srgbClr val="000000"/>
                </a:solidFill>
                <a:latin typeface="Calibri"/>
                <a:ea typeface="ＭＳ Ｐゴシック"/>
              </a:rPr>
              <a:t> </a:t>
            </a:r>
            <a:endParaRPr b="0" lang="en-US" sz="2000" spc="-1" strike="noStrike">
              <a:latin typeface="Arial"/>
            </a:endParaRPr>
          </a:p>
          <a:p>
            <a:pPr>
              <a:lnSpc>
                <a:spcPct val="90000"/>
              </a:lnSpc>
              <a:tabLst>
                <a:tab algn="l" pos="0"/>
              </a:tabLst>
            </a:pPr>
            <a:r>
              <a:rPr b="0" lang="en-US" sz="2000" spc="-1" strike="noStrike">
                <a:solidFill>
                  <a:srgbClr val="000000"/>
                </a:solidFill>
                <a:latin typeface="Calibri"/>
                <a:ea typeface="ＭＳ Ｐゴシック"/>
              </a:rPr>
              <a:t>indicating seq. # of next expected byte</a:t>
            </a:r>
            <a:endParaRPr b="0" lang="en-US" sz="2000" spc="-1" strike="noStrike">
              <a:latin typeface="Arial"/>
            </a:endParaRPr>
          </a:p>
          <a:p>
            <a:pPr>
              <a:lnSpc>
                <a:spcPct val="90000"/>
              </a:lnSpc>
              <a:tabLst>
                <a:tab algn="l" pos="0"/>
              </a:tabLst>
            </a:pPr>
            <a:endParaRPr b="0" lang="en-US" sz="2000" spc="-1" strike="noStrike">
              <a:latin typeface="Arial"/>
            </a:endParaRPr>
          </a:p>
          <a:p>
            <a:pPr>
              <a:lnSpc>
                <a:spcPct val="90000"/>
              </a:lnSpc>
              <a:tabLst>
                <a:tab algn="l" pos="0"/>
              </a:tabLst>
            </a:pPr>
            <a:endParaRPr b="0" lang="en-US" sz="2000" spc="-1" strike="noStrike">
              <a:latin typeface="Arial"/>
            </a:endParaRPr>
          </a:p>
          <a:p>
            <a:pPr>
              <a:lnSpc>
                <a:spcPct val="90000"/>
              </a:lnSpc>
              <a:tabLst>
                <a:tab algn="l" pos="0"/>
              </a:tabLst>
            </a:pPr>
            <a:r>
              <a:rPr b="0" lang="en-US" sz="2000" spc="-1" strike="noStrike">
                <a:solidFill>
                  <a:srgbClr val="000000"/>
                </a:solidFill>
                <a:latin typeface="Calibri"/>
                <a:ea typeface="ＭＳ Ｐゴシック"/>
              </a:rPr>
              <a:t>immediate send ACK, provided that</a:t>
            </a:r>
            <a:endParaRPr b="0" lang="en-US" sz="2000" spc="-1" strike="noStrike">
              <a:latin typeface="Arial"/>
            </a:endParaRPr>
          </a:p>
          <a:p>
            <a:pPr>
              <a:lnSpc>
                <a:spcPct val="90000"/>
              </a:lnSpc>
              <a:tabLst>
                <a:tab algn="l" pos="0"/>
              </a:tabLst>
            </a:pPr>
            <a:r>
              <a:rPr b="0" lang="en-US" sz="2000" spc="-1" strike="noStrike">
                <a:solidFill>
                  <a:srgbClr val="000000"/>
                </a:solidFill>
                <a:latin typeface="Calibri"/>
                <a:ea typeface="ＭＳ Ｐゴシック"/>
              </a:rPr>
              <a:t>segment starts at lower end of gap</a:t>
            </a:r>
            <a:endParaRPr b="0" lang="en-US" sz="2000" spc="-1" strike="noStrike">
              <a:latin typeface="Arial"/>
            </a:endParaRPr>
          </a:p>
          <a:p>
            <a:pPr>
              <a:lnSpc>
                <a:spcPct val="90000"/>
              </a:lnSpc>
              <a:tabLst>
                <a:tab algn="l" pos="0"/>
              </a:tabLst>
            </a:pPr>
            <a:endParaRPr b="0" lang="en-US" sz="2000" spc="-1" strike="noStrike">
              <a:latin typeface="Arial"/>
            </a:endParaRPr>
          </a:p>
          <a:p>
            <a:pPr>
              <a:lnSpc>
                <a:spcPct val="90000"/>
              </a:lnSpc>
              <a:tabLst>
                <a:tab algn="l" pos="0"/>
              </a:tabLst>
            </a:pPr>
            <a:endParaRPr b="0" lang="en-US" sz="2000" spc="-1" strike="noStrike">
              <a:latin typeface="Arial"/>
            </a:endParaRPr>
          </a:p>
        </p:txBody>
      </p:sp>
      <p:sp>
        <p:nvSpPr>
          <p:cNvPr id="4884" name="Line 4"/>
          <p:cNvSpPr/>
          <p:nvPr/>
        </p:nvSpPr>
        <p:spPr>
          <a:xfrm>
            <a:off x="5715720" y="1589760"/>
            <a:ext cx="360" cy="4353120"/>
          </a:xfrm>
          <a:prstGeom prst="line">
            <a:avLst/>
          </a:prstGeom>
          <a:ln w="28575">
            <a:solidFill>
              <a:srgbClr val="000099"/>
            </a:solidFill>
            <a:round/>
          </a:ln>
        </p:spPr>
        <p:style>
          <a:lnRef idx="0"/>
          <a:fillRef idx="0"/>
          <a:effectRef idx="0"/>
          <a:fontRef idx="minor"/>
        </p:style>
      </p:sp>
      <p:sp>
        <p:nvSpPr>
          <p:cNvPr id="4885" name="Line 5"/>
          <p:cNvSpPr/>
          <p:nvPr/>
        </p:nvSpPr>
        <p:spPr>
          <a:xfrm>
            <a:off x="2159640" y="2029680"/>
            <a:ext cx="7494480" cy="360"/>
          </a:xfrm>
          <a:prstGeom prst="line">
            <a:avLst/>
          </a:prstGeom>
          <a:ln w="28575">
            <a:solidFill>
              <a:srgbClr val="000099"/>
            </a:solidFill>
            <a:round/>
          </a:ln>
        </p:spPr>
        <p:style>
          <a:lnRef idx="0"/>
          <a:fillRef idx="0"/>
          <a:effectRef idx="0"/>
          <a:fontRef idx="minor"/>
        </p:style>
      </p:sp>
      <p:sp>
        <p:nvSpPr>
          <p:cNvPr id="4886" name="Line 6"/>
          <p:cNvSpPr/>
          <p:nvPr/>
        </p:nvSpPr>
        <p:spPr>
          <a:xfrm>
            <a:off x="2143800" y="3083760"/>
            <a:ext cx="7494480" cy="360"/>
          </a:xfrm>
          <a:prstGeom prst="line">
            <a:avLst/>
          </a:prstGeom>
          <a:ln w="28575">
            <a:solidFill>
              <a:srgbClr val="000099"/>
            </a:solidFill>
            <a:round/>
          </a:ln>
        </p:spPr>
        <p:style>
          <a:lnRef idx="0"/>
          <a:fillRef idx="0"/>
          <a:effectRef idx="0"/>
          <a:fontRef idx="minor"/>
        </p:style>
      </p:sp>
      <p:sp>
        <p:nvSpPr>
          <p:cNvPr id="4887" name="Line 7"/>
          <p:cNvSpPr/>
          <p:nvPr/>
        </p:nvSpPr>
        <p:spPr>
          <a:xfrm>
            <a:off x="2161080" y="4182480"/>
            <a:ext cx="7494840" cy="360"/>
          </a:xfrm>
          <a:prstGeom prst="line">
            <a:avLst/>
          </a:prstGeom>
          <a:ln w="28575">
            <a:solidFill>
              <a:srgbClr val="000099"/>
            </a:solidFill>
            <a:round/>
          </a:ln>
        </p:spPr>
        <p:style>
          <a:lnRef idx="0"/>
          <a:fillRef idx="0"/>
          <a:effectRef idx="0"/>
          <a:fontRef idx="minor"/>
        </p:style>
      </p:sp>
      <p:sp>
        <p:nvSpPr>
          <p:cNvPr id="4888" name="Line 8"/>
          <p:cNvSpPr/>
          <p:nvPr/>
        </p:nvSpPr>
        <p:spPr>
          <a:xfrm>
            <a:off x="2154960" y="5271480"/>
            <a:ext cx="7494480" cy="360"/>
          </a:xfrm>
          <a:prstGeom prst="line">
            <a:avLst/>
          </a:prstGeom>
          <a:ln w="28575">
            <a:solidFill>
              <a:srgbClr val="000099"/>
            </a:solidFill>
            <a:round/>
          </a:ln>
        </p:spPr>
        <p:style>
          <a:lnRef idx="0"/>
          <a:fillRef idx="0"/>
          <a:effectRef idx="0"/>
          <a:fontRef idx="minor"/>
        </p:style>
      </p:sp>
      <p:sp>
        <p:nvSpPr>
          <p:cNvPr id="4889" name="CustomShape 9"/>
          <p:cNvSpPr/>
          <p:nvPr/>
        </p:nvSpPr>
        <p:spPr>
          <a:xfrm>
            <a:off x="2246400" y="5340240"/>
            <a:ext cx="7751160" cy="937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90" name="CustomShape 10"/>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27308E5B-ABB7-4BA3-BEC9-FEBB0AD5462D}" type="slidenum">
              <a:rPr b="0" lang="en-US" sz="1100" spc="-1" strike="noStrike">
                <a:solidFill>
                  <a:srgbClr val="404040"/>
                </a:solidFill>
                <a:latin typeface="Calibri"/>
                <a:ea typeface="DejaVu Sans"/>
              </a:rPr>
              <a:t>86</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257" dur="indefinite" restart="never" nodeType="tmRoot">
          <p:childTnLst>
            <p:seq>
              <p:cTn id="2258" dur="indefinite" nodeType="mainSeq">
                <p:childTnLst>
                  <p:par>
                    <p:cTn id="2259" fill="hold">
                      <p:stCondLst>
                        <p:cond delay="indefinite"/>
                      </p:stCondLst>
                      <p:childTnLst>
                        <p:par>
                          <p:cTn id="2260" fill="hold">
                            <p:stCondLst>
                              <p:cond delay="0"/>
                            </p:stCondLst>
                            <p:childTnLst>
                              <p:par>
                                <p:cTn id="2261" nodeType="clickEffect" fill="hold" presetClass="exit" presetID="9">
                                  <p:stCondLst>
                                    <p:cond delay="0"/>
                                  </p:stCondLst>
                                  <p:childTnLst>
                                    <p:animEffect filter="dissolve" transition="out">
                                      <p:cBhvr additive="repl">
                                        <p:cTn id="2262" dur="500"/>
                                        <p:tgtEl>
                                          <p:spTgt spid="4889"/>
                                        </p:tgtEl>
                                      </p:cBhvr>
                                    </p:animEffect>
                                    <p:set>
                                      <p:cBhvr>
                                        <p:cTn id="2263" dur="1" fill="hold">
                                          <p:stCondLst>
                                            <p:cond delay="499"/>
                                          </p:stCondLst>
                                        </p:cTn>
                                        <p:tgtEl>
                                          <p:spTgt spid="488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1"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retransmission scenarios</a:t>
            </a:r>
            <a:endParaRPr b="0" lang="en-US" sz="4800" spc="-1" strike="noStrike">
              <a:latin typeface="Arial"/>
            </a:endParaRPr>
          </a:p>
        </p:txBody>
      </p:sp>
      <p:sp>
        <p:nvSpPr>
          <p:cNvPr id="4892" name="CustomShape 2"/>
          <p:cNvSpPr/>
          <p:nvPr/>
        </p:nvSpPr>
        <p:spPr>
          <a:xfrm>
            <a:off x="2113560" y="5873400"/>
            <a:ext cx="21686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lost ACK scenario</a:t>
            </a:r>
            <a:endParaRPr b="0" lang="en-US" sz="1800" spc="-1" strike="noStrike">
              <a:latin typeface="Arial"/>
            </a:endParaRPr>
          </a:p>
        </p:txBody>
      </p:sp>
      <p:sp>
        <p:nvSpPr>
          <p:cNvPr id="4893" name="CustomShape 3"/>
          <p:cNvSpPr/>
          <p:nvPr/>
        </p:nvSpPr>
        <p:spPr>
          <a:xfrm>
            <a:off x="3935520" y="1184040"/>
            <a:ext cx="8427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Host B</a:t>
            </a:r>
            <a:endParaRPr b="0" lang="en-US" sz="1600" spc="-1" strike="noStrike">
              <a:latin typeface="Arial"/>
            </a:endParaRPr>
          </a:p>
        </p:txBody>
      </p:sp>
      <p:sp>
        <p:nvSpPr>
          <p:cNvPr id="4894" name="CustomShape 4"/>
          <p:cNvSpPr/>
          <p:nvPr/>
        </p:nvSpPr>
        <p:spPr>
          <a:xfrm>
            <a:off x="1603440" y="1201320"/>
            <a:ext cx="8427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Host A</a:t>
            </a:r>
            <a:endParaRPr b="0" lang="en-US" sz="1600" spc="-1" strike="noStrike">
              <a:latin typeface="Arial"/>
            </a:endParaRPr>
          </a:p>
        </p:txBody>
      </p:sp>
      <p:grpSp>
        <p:nvGrpSpPr>
          <p:cNvPr id="4895" name="Group 5"/>
          <p:cNvGrpSpPr/>
          <p:nvPr/>
        </p:nvGrpSpPr>
        <p:grpSpPr>
          <a:xfrm>
            <a:off x="2031840" y="2342520"/>
            <a:ext cx="2362320" cy="571680"/>
            <a:chOff x="2031840" y="2342520"/>
            <a:chExt cx="2362320" cy="571680"/>
          </a:xfrm>
        </p:grpSpPr>
        <p:sp>
          <p:nvSpPr>
            <p:cNvPr id="4896" name="Line 6"/>
            <p:cNvSpPr/>
            <p:nvPr/>
          </p:nvSpPr>
          <p:spPr>
            <a:xfrm>
              <a:off x="2031840" y="2342520"/>
              <a:ext cx="2346480" cy="571680"/>
            </a:xfrm>
            <a:prstGeom prst="line">
              <a:avLst/>
            </a:prstGeom>
            <a:ln w="28575">
              <a:solidFill>
                <a:srgbClr val="3333cc"/>
              </a:solidFill>
              <a:round/>
              <a:tailEnd len="med" type="triangle" w="med"/>
            </a:ln>
          </p:spPr>
          <p:style>
            <a:lnRef idx="0"/>
            <a:fillRef idx="0"/>
            <a:effectRef idx="0"/>
            <a:fontRef idx="minor"/>
          </p:style>
        </p:sp>
        <p:sp>
          <p:nvSpPr>
            <p:cNvPr id="4897" name="CustomShape 7"/>
            <p:cNvSpPr/>
            <p:nvPr/>
          </p:nvSpPr>
          <p:spPr>
            <a:xfrm>
              <a:off x="2735280" y="2423880"/>
              <a:ext cx="867600" cy="399240"/>
            </a:xfrm>
            <a:prstGeom prst="rect">
              <a:avLst/>
            </a:prstGeom>
            <a:solidFill>
              <a:srgbClr val="ffffff"/>
            </a:solidFill>
            <a:ln w="0">
              <a:noFill/>
            </a:ln>
          </p:spPr>
          <p:style>
            <a:lnRef idx="0"/>
            <a:fillRef idx="0"/>
            <a:effectRef idx="0"/>
            <a:fontRef idx="minor"/>
          </p:style>
        </p:sp>
        <p:sp>
          <p:nvSpPr>
            <p:cNvPr id="4898" name="CustomShape 8"/>
            <p:cNvSpPr/>
            <p:nvPr/>
          </p:nvSpPr>
          <p:spPr>
            <a:xfrm>
              <a:off x="2044440" y="2476080"/>
              <a:ext cx="23497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Seq=92, 8 bytes of data</a:t>
              </a:r>
              <a:endParaRPr b="0" lang="en-US" sz="1400" spc="-1" strike="noStrike">
                <a:latin typeface="Arial"/>
              </a:endParaRPr>
            </a:p>
          </p:txBody>
        </p:sp>
      </p:grpSp>
      <p:sp>
        <p:nvSpPr>
          <p:cNvPr id="4899" name="Line 9"/>
          <p:cNvSpPr/>
          <p:nvPr/>
        </p:nvSpPr>
        <p:spPr>
          <a:xfrm>
            <a:off x="2011320" y="2101320"/>
            <a:ext cx="360" cy="3525840"/>
          </a:xfrm>
          <a:prstGeom prst="line">
            <a:avLst/>
          </a:prstGeom>
          <a:ln w="9525">
            <a:solidFill>
              <a:srgbClr val="808080"/>
            </a:solidFill>
            <a:round/>
          </a:ln>
        </p:spPr>
        <p:style>
          <a:lnRef idx="0"/>
          <a:fillRef idx="0"/>
          <a:effectRef idx="0"/>
          <a:fontRef idx="minor"/>
        </p:style>
      </p:sp>
      <p:sp>
        <p:nvSpPr>
          <p:cNvPr id="4900" name="Line 10"/>
          <p:cNvSpPr/>
          <p:nvPr/>
        </p:nvSpPr>
        <p:spPr>
          <a:xfrm>
            <a:off x="4438440" y="2096640"/>
            <a:ext cx="360" cy="3538440"/>
          </a:xfrm>
          <a:prstGeom prst="line">
            <a:avLst/>
          </a:prstGeom>
          <a:ln w="9525">
            <a:solidFill>
              <a:srgbClr val="808080"/>
            </a:solidFill>
            <a:round/>
          </a:ln>
        </p:spPr>
        <p:style>
          <a:lnRef idx="0"/>
          <a:fillRef idx="0"/>
          <a:effectRef idx="0"/>
          <a:fontRef idx="minor"/>
        </p:style>
      </p:sp>
      <p:grpSp>
        <p:nvGrpSpPr>
          <p:cNvPr id="4901" name="Group 11"/>
          <p:cNvGrpSpPr/>
          <p:nvPr/>
        </p:nvGrpSpPr>
        <p:grpSpPr>
          <a:xfrm>
            <a:off x="2019240" y="4105080"/>
            <a:ext cx="2363760" cy="512280"/>
            <a:chOff x="2019240" y="4105080"/>
            <a:chExt cx="2363760" cy="512280"/>
          </a:xfrm>
        </p:grpSpPr>
        <p:sp>
          <p:nvSpPr>
            <p:cNvPr id="4902" name="Line 12"/>
            <p:cNvSpPr/>
            <p:nvPr/>
          </p:nvSpPr>
          <p:spPr>
            <a:xfrm>
              <a:off x="2019240" y="4111200"/>
              <a:ext cx="2351160" cy="506160"/>
            </a:xfrm>
            <a:prstGeom prst="line">
              <a:avLst/>
            </a:prstGeom>
            <a:ln w="28575">
              <a:solidFill>
                <a:srgbClr val="3333cc"/>
              </a:solidFill>
              <a:round/>
              <a:tailEnd len="med" type="triangle" w="med"/>
            </a:ln>
          </p:spPr>
          <p:style>
            <a:lnRef idx="0"/>
            <a:fillRef idx="0"/>
            <a:effectRef idx="0"/>
            <a:fontRef idx="minor"/>
          </p:style>
        </p:sp>
        <p:sp>
          <p:nvSpPr>
            <p:cNvPr id="4903" name="CustomShape 13"/>
            <p:cNvSpPr/>
            <p:nvPr/>
          </p:nvSpPr>
          <p:spPr>
            <a:xfrm>
              <a:off x="2629080" y="4105080"/>
              <a:ext cx="986400" cy="427680"/>
            </a:xfrm>
            <a:prstGeom prst="rect">
              <a:avLst/>
            </a:prstGeom>
            <a:solidFill>
              <a:srgbClr val="ffffff"/>
            </a:solidFill>
            <a:ln w="0">
              <a:noFill/>
            </a:ln>
          </p:spPr>
          <p:style>
            <a:lnRef idx="0"/>
            <a:fillRef idx="0"/>
            <a:effectRef idx="0"/>
            <a:fontRef idx="minor"/>
          </p:style>
        </p:sp>
        <p:sp>
          <p:nvSpPr>
            <p:cNvPr id="4904" name="CustomShape 14"/>
            <p:cNvSpPr/>
            <p:nvPr/>
          </p:nvSpPr>
          <p:spPr>
            <a:xfrm>
              <a:off x="2033280" y="4186080"/>
              <a:ext cx="23497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Seq=92, 8 bytes of data</a:t>
              </a:r>
              <a:endParaRPr b="0" lang="en-US" sz="1400" spc="-1" strike="noStrike">
                <a:latin typeface="Arial"/>
              </a:endParaRPr>
            </a:p>
          </p:txBody>
        </p:sp>
      </p:grpSp>
      <p:grpSp>
        <p:nvGrpSpPr>
          <p:cNvPr id="4905" name="Group 15"/>
          <p:cNvGrpSpPr/>
          <p:nvPr/>
        </p:nvGrpSpPr>
        <p:grpSpPr>
          <a:xfrm>
            <a:off x="2849040" y="3004560"/>
            <a:ext cx="1492560" cy="626760"/>
            <a:chOff x="2849040" y="3004560"/>
            <a:chExt cx="1492560" cy="626760"/>
          </a:xfrm>
        </p:grpSpPr>
        <p:sp>
          <p:nvSpPr>
            <p:cNvPr id="4906" name="Line 16"/>
            <p:cNvSpPr/>
            <p:nvPr/>
          </p:nvSpPr>
          <p:spPr>
            <a:xfrm flipH="1">
              <a:off x="3068640" y="3004560"/>
              <a:ext cx="1272960" cy="426960"/>
            </a:xfrm>
            <a:prstGeom prst="line">
              <a:avLst/>
            </a:prstGeom>
            <a:ln w="28575">
              <a:solidFill>
                <a:srgbClr val="3333cc"/>
              </a:solidFill>
              <a:round/>
              <a:tailEnd len="med" type="triangle" w="med"/>
            </a:ln>
          </p:spPr>
          <p:style>
            <a:lnRef idx="0"/>
            <a:fillRef idx="0"/>
            <a:effectRef idx="0"/>
            <a:fontRef idx="minor"/>
          </p:style>
        </p:sp>
        <p:sp>
          <p:nvSpPr>
            <p:cNvPr id="4907" name="CustomShape 17"/>
            <p:cNvSpPr/>
            <p:nvPr/>
          </p:nvSpPr>
          <p:spPr>
            <a:xfrm>
              <a:off x="3303720" y="3090600"/>
              <a:ext cx="745200" cy="243720"/>
            </a:xfrm>
            <a:prstGeom prst="rect">
              <a:avLst/>
            </a:prstGeom>
            <a:solidFill>
              <a:srgbClr val="ffffff"/>
            </a:solidFill>
            <a:ln w="0">
              <a:noFill/>
            </a:ln>
          </p:spPr>
          <p:style>
            <a:lnRef idx="0"/>
            <a:fillRef idx="0"/>
            <a:effectRef idx="0"/>
            <a:fontRef idx="minor"/>
          </p:style>
        </p:sp>
        <p:sp>
          <p:nvSpPr>
            <p:cNvPr id="4908" name="CustomShape 18"/>
            <p:cNvSpPr/>
            <p:nvPr/>
          </p:nvSpPr>
          <p:spPr>
            <a:xfrm>
              <a:off x="3224880" y="3045960"/>
              <a:ext cx="94608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ACK=100</a:t>
              </a:r>
              <a:endParaRPr b="0" lang="en-US" sz="1400" spc="-1" strike="noStrike">
                <a:latin typeface="Arial"/>
              </a:endParaRPr>
            </a:p>
          </p:txBody>
        </p:sp>
        <p:sp>
          <p:nvSpPr>
            <p:cNvPr id="4909" name="CustomShape 19"/>
            <p:cNvSpPr/>
            <p:nvPr/>
          </p:nvSpPr>
          <p:spPr>
            <a:xfrm>
              <a:off x="2849040" y="3236760"/>
              <a:ext cx="37620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1" lang="en-US" sz="2000" spc="-1" strike="noStrike">
                  <a:solidFill>
                    <a:srgbClr val="ff0000"/>
                  </a:solidFill>
                  <a:latin typeface="Tahoma"/>
                  <a:ea typeface="ＭＳ Ｐゴシック"/>
                </a:rPr>
                <a:t>X</a:t>
              </a:r>
              <a:endParaRPr b="0" lang="en-US" sz="2000" spc="-1" strike="noStrike">
                <a:latin typeface="Arial"/>
              </a:endParaRPr>
            </a:p>
          </p:txBody>
        </p:sp>
      </p:grpSp>
      <p:grpSp>
        <p:nvGrpSpPr>
          <p:cNvPr id="4910" name="Group 20"/>
          <p:cNvGrpSpPr/>
          <p:nvPr/>
        </p:nvGrpSpPr>
        <p:grpSpPr>
          <a:xfrm>
            <a:off x="2008080" y="4703400"/>
            <a:ext cx="2338560" cy="782640"/>
            <a:chOff x="2008080" y="4703400"/>
            <a:chExt cx="2338560" cy="782640"/>
          </a:xfrm>
        </p:grpSpPr>
        <p:sp>
          <p:nvSpPr>
            <p:cNvPr id="4911" name="Line 21"/>
            <p:cNvSpPr/>
            <p:nvPr/>
          </p:nvSpPr>
          <p:spPr>
            <a:xfrm flipH="1">
              <a:off x="2008080" y="4703400"/>
              <a:ext cx="2338560" cy="782640"/>
            </a:xfrm>
            <a:prstGeom prst="line">
              <a:avLst/>
            </a:prstGeom>
            <a:ln w="28575">
              <a:solidFill>
                <a:srgbClr val="3333cc"/>
              </a:solidFill>
              <a:round/>
              <a:tailEnd len="med" type="triangle" w="med"/>
            </a:ln>
          </p:spPr>
          <p:style>
            <a:lnRef idx="0"/>
            <a:fillRef idx="0"/>
            <a:effectRef idx="0"/>
            <a:fontRef idx="minor"/>
          </p:style>
        </p:sp>
        <p:sp>
          <p:nvSpPr>
            <p:cNvPr id="4912" name="CustomShape 22"/>
            <p:cNvSpPr/>
            <p:nvPr/>
          </p:nvSpPr>
          <p:spPr>
            <a:xfrm>
              <a:off x="2841840" y="4960440"/>
              <a:ext cx="745200" cy="243720"/>
            </a:xfrm>
            <a:prstGeom prst="rect">
              <a:avLst/>
            </a:prstGeom>
            <a:solidFill>
              <a:srgbClr val="ffffff"/>
            </a:solidFill>
            <a:ln w="0">
              <a:noFill/>
            </a:ln>
          </p:spPr>
          <p:style>
            <a:lnRef idx="0"/>
            <a:fillRef idx="0"/>
            <a:effectRef idx="0"/>
            <a:fontRef idx="minor"/>
          </p:style>
        </p:sp>
        <p:sp>
          <p:nvSpPr>
            <p:cNvPr id="4913" name="CustomShape 23"/>
            <p:cNvSpPr/>
            <p:nvPr/>
          </p:nvSpPr>
          <p:spPr>
            <a:xfrm>
              <a:off x="2763000" y="4916160"/>
              <a:ext cx="94608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ACK=100</a:t>
              </a:r>
              <a:endParaRPr b="0" lang="en-US" sz="1400" spc="-1" strike="noStrike">
                <a:latin typeface="Arial"/>
              </a:endParaRPr>
            </a:p>
          </p:txBody>
        </p:sp>
      </p:grpSp>
      <p:grpSp>
        <p:nvGrpSpPr>
          <p:cNvPr id="4914" name="Group 24"/>
          <p:cNvGrpSpPr/>
          <p:nvPr/>
        </p:nvGrpSpPr>
        <p:grpSpPr>
          <a:xfrm>
            <a:off x="1640880" y="2346840"/>
            <a:ext cx="394200" cy="1739880"/>
            <a:chOff x="1640880" y="2346840"/>
            <a:chExt cx="394200" cy="1739880"/>
          </a:xfrm>
        </p:grpSpPr>
        <p:sp>
          <p:nvSpPr>
            <p:cNvPr id="4915" name="CustomShape 25"/>
            <p:cNvSpPr/>
            <p:nvPr/>
          </p:nvSpPr>
          <p:spPr>
            <a:xfrm rot="10800000">
              <a:off x="1640880" y="2892960"/>
              <a:ext cx="394200" cy="686520"/>
            </a:xfrm>
            <a:prstGeom prst="rect">
              <a:avLst/>
            </a:prstGeom>
            <a:noFill/>
            <a:ln w="0">
              <a:noFill/>
            </a:ln>
          </p:spPr>
          <p:style>
            <a:lnRef idx="0"/>
            <a:fillRef idx="0"/>
            <a:effectRef idx="0"/>
            <a:fontRef idx="minor"/>
          </p:style>
          <p:txBody>
            <a:bodyPr wrap="none" lIns="90000" rIns="90000" tIns="45000" bIns="45000" vert="vert" rot="5400000">
              <a:noAutofit/>
            </a:bodyPr>
            <a:p>
              <a:pPr algn="ctr">
                <a:lnSpc>
                  <a:spcPct val="100000"/>
                </a:lnSpc>
                <a:tabLst>
                  <a:tab algn="l" pos="0"/>
                </a:tabLst>
              </a:pPr>
              <a:r>
                <a:rPr b="0" lang="en-US" sz="1400" spc="-1" strike="noStrike">
                  <a:solidFill>
                    <a:srgbClr val="000000"/>
                  </a:solidFill>
                  <a:latin typeface="Tahoma"/>
                  <a:ea typeface="ＭＳ Ｐゴシック"/>
                </a:rPr>
                <a:t>timeout</a:t>
              </a:r>
              <a:endParaRPr b="0" lang="en-US" sz="1400" spc="-1" strike="noStrike">
                <a:latin typeface="Arial"/>
              </a:endParaRPr>
            </a:p>
          </p:txBody>
        </p:sp>
        <p:grpSp>
          <p:nvGrpSpPr>
            <p:cNvPr id="4916" name="Group 26"/>
            <p:cNvGrpSpPr/>
            <p:nvPr/>
          </p:nvGrpSpPr>
          <p:grpSpPr>
            <a:xfrm>
              <a:off x="1778040" y="2346840"/>
              <a:ext cx="104760" cy="507960"/>
              <a:chOff x="1778040" y="2346840"/>
              <a:chExt cx="104760" cy="507960"/>
            </a:xfrm>
          </p:grpSpPr>
          <p:sp>
            <p:nvSpPr>
              <p:cNvPr id="4917" name="Line 27"/>
              <p:cNvSpPr/>
              <p:nvPr/>
            </p:nvSpPr>
            <p:spPr>
              <a:xfrm flipV="1">
                <a:off x="1826640" y="2346840"/>
                <a:ext cx="360" cy="507960"/>
              </a:xfrm>
              <a:prstGeom prst="line">
                <a:avLst/>
              </a:prstGeom>
              <a:ln w="9525">
                <a:solidFill>
                  <a:srgbClr val="000000"/>
                </a:solidFill>
                <a:round/>
                <a:tailEnd len="med" type="triangle" w="med"/>
              </a:ln>
            </p:spPr>
            <p:style>
              <a:lnRef idx="0"/>
              <a:fillRef idx="0"/>
              <a:effectRef idx="0"/>
              <a:fontRef idx="minor"/>
            </p:style>
          </p:sp>
          <p:sp>
            <p:nvSpPr>
              <p:cNvPr id="4918" name="Line 28"/>
              <p:cNvSpPr/>
              <p:nvPr/>
            </p:nvSpPr>
            <p:spPr>
              <a:xfrm>
                <a:off x="1778040" y="2351520"/>
                <a:ext cx="104760" cy="360"/>
              </a:xfrm>
              <a:prstGeom prst="line">
                <a:avLst/>
              </a:prstGeom>
              <a:ln w="9525">
                <a:solidFill>
                  <a:srgbClr val="000000"/>
                </a:solidFill>
                <a:round/>
              </a:ln>
            </p:spPr>
            <p:style>
              <a:lnRef idx="0"/>
              <a:fillRef idx="0"/>
              <a:effectRef idx="0"/>
              <a:fontRef idx="minor"/>
            </p:style>
          </p:sp>
        </p:grpSp>
        <p:grpSp>
          <p:nvGrpSpPr>
            <p:cNvPr id="4919" name="Group 29"/>
            <p:cNvGrpSpPr/>
            <p:nvPr/>
          </p:nvGrpSpPr>
          <p:grpSpPr>
            <a:xfrm>
              <a:off x="1763280" y="3578760"/>
              <a:ext cx="104760" cy="507960"/>
              <a:chOff x="1763280" y="3578760"/>
              <a:chExt cx="104760" cy="507960"/>
            </a:xfrm>
          </p:grpSpPr>
          <p:sp>
            <p:nvSpPr>
              <p:cNvPr id="4920" name="Line 30"/>
              <p:cNvSpPr/>
              <p:nvPr/>
            </p:nvSpPr>
            <p:spPr>
              <a:xfrm>
                <a:off x="1820520" y="3578760"/>
                <a:ext cx="360" cy="507960"/>
              </a:xfrm>
              <a:prstGeom prst="line">
                <a:avLst/>
              </a:prstGeom>
              <a:ln w="9525">
                <a:solidFill>
                  <a:srgbClr val="000000"/>
                </a:solidFill>
                <a:round/>
                <a:tailEnd len="med" type="triangle" w="med"/>
              </a:ln>
            </p:spPr>
            <p:style>
              <a:lnRef idx="0"/>
              <a:fillRef idx="0"/>
              <a:effectRef idx="0"/>
              <a:fontRef idx="minor"/>
            </p:style>
          </p:sp>
          <p:sp>
            <p:nvSpPr>
              <p:cNvPr id="4921" name="Line 31"/>
              <p:cNvSpPr/>
              <p:nvPr/>
            </p:nvSpPr>
            <p:spPr>
              <a:xfrm flipH="1">
                <a:off x="1763280" y="4082400"/>
                <a:ext cx="104760" cy="360"/>
              </a:xfrm>
              <a:prstGeom prst="line">
                <a:avLst/>
              </a:prstGeom>
              <a:ln w="9525">
                <a:solidFill>
                  <a:srgbClr val="000000"/>
                </a:solidFill>
                <a:round/>
              </a:ln>
            </p:spPr>
            <p:style>
              <a:lnRef idx="0"/>
              <a:fillRef idx="0"/>
              <a:effectRef idx="0"/>
              <a:fontRef idx="minor"/>
            </p:style>
          </p:sp>
        </p:grpSp>
      </p:grpSp>
      <p:sp>
        <p:nvSpPr>
          <p:cNvPr id="4922" name="CustomShape 32"/>
          <p:cNvSpPr/>
          <p:nvPr/>
        </p:nvSpPr>
        <p:spPr>
          <a:xfrm>
            <a:off x="7623720" y="5873400"/>
            <a:ext cx="234360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premature timeout</a:t>
            </a:r>
            <a:endParaRPr b="0" lang="en-US" sz="1800" spc="-1" strike="noStrike">
              <a:latin typeface="Arial"/>
            </a:endParaRPr>
          </a:p>
        </p:txBody>
      </p:sp>
      <p:sp>
        <p:nvSpPr>
          <p:cNvPr id="4923" name="CustomShape 33"/>
          <p:cNvSpPr/>
          <p:nvPr/>
        </p:nvSpPr>
        <p:spPr>
          <a:xfrm>
            <a:off x="9532440" y="1184040"/>
            <a:ext cx="8427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Host B</a:t>
            </a:r>
            <a:endParaRPr b="0" lang="en-US" sz="1600" spc="-1" strike="noStrike">
              <a:latin typeface="Arial"/>
            </a:endParaRPr>
          </a:p>
        </p:txBody>
      </p:sp>
      <p:sp>
        <p:nvSpPr>
          <p:cNvPr id="4924" name="CustomShape 34"/>
          <p:cNvSpPr/>
          <p:nvPr/>
        </p:nvSpPr>
        <p:spPr>
          <a:xfrm>
            <a:off x="7200000" y="1201320"/>
            <a:ext cx="8427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Host A</a:t>
            </a:r>
            <a:endParaRPr b="0" lang="en-US" sz="1600" spc="-1" strike="noStrike">
              <a:latin typeface="Arial"/>
            </a:endParaRPr>
          </a:p>
        </p:txBody>
      </p:sp>
      <p:sp>
        <p:nvSpPr>
          <p:cNvPr id="4925" name="Line 35"/>
          <p:cNvSpPr/>
          <p:nvPr/>
        </p:nvSpPr>
        <p:spPr>
          <a:xfrm>
            <a:off x="7608240" y="2101320"/>
            <a:ext cx="360" cy="3525840"/>
          </a:xfrm>
          <a:prstGeom prst="line">
            <a:avLst/>
          </a:prstGeom>
          <a:ln w="9525">
            <a:solidFill>
              <a:srgbClr val="808080"/>
            </a:solidFill>
            <a:round/>
          </a:ln>
        </p:spPr>
        <p:style>
          <a:lnRef idx="0"/>
          <a:fillRef idx="0"/>
          <a:effectRef idx="0"/>
          <a:fontRef idx="minor"/>
        </p:style>
      </p:sp>
      <p:sp>
        <p:nvSpPr>
          <p:cNvPr id="4926" name="Line 36"/>
          <p:cNvSpPr/>
          <p:nvPr/>
        </p:nvSpPr>
        <p:spPr>
          <a:xfrm>
            <a:off x="10013040" y="2096640"/>
            <a:ext cx="360" cy="3538440"/>
          </a:xfrm>
          <a:prstGeom prst="line">
            <a:avLst/>
          </a:prstGeom>
          <a:ln w="9525">
            <a:solidFill>
              <a:srgbClr val="808080"/>
            </a:solidFill>
            <a:round/>
          </a:ln>
        </p:spPr>
        <p:style>
          <a:lnRef idx="0"/>
          <a:fillRef idx="0"/>
          <a:effectRef idx="0"/>
          <a:fontRef idx="minor"/>
        </p:style>
      </p:sp>
      <p:sp>
        <p:nvSpPr>
          <p:cNvPr id="4927" name="CustomShape 37"/>
          <p:cNvSpPr/>
          <p:nvPr/>
        </p:nvSpPr>
        <p:spPr>
          <a:xfrm>
            <a:off x="8621280" y="4228920"/>
            <a:ext cx="1054800" cy="505440"/>
          </a:xfrm>
          <a:prstGeom prst="rect">
            <a:avLst/>
          </a:prstGeom>
          <a:solidFill>
            <a:srgbClr val="ffffff"/>
          </a:solidFill>
          <a:ln w="0">
            <a:noFill/>
          </a:ln>
        </p:spPr>
        <p:style>
          <a:lnRef idx="0"/>
          <a:fillRef idx="0"/>
          <a:effectRef idx="0"/>
          <a:fontRef idx="minor"/>
        </p:style>
      </p:sp>
      <p:grpSp>
        <p:nvGrpSpPr>
          <p:cNvPr id="4928" name="Group 38"/>
          <p:cNvGrpSpPr/>
          <p:nvPr/>
        </p:nvGrpSpPr>
        <p:grpSpPr>
          <a:xfrm>
            <a:off x="7595280" y="4111200"/>
            <a:ext cx="2441880" cy="666720"/>
            <a:chOff x="7595280" y="4111200"/>
            <a:chExt cx="2441880" cy="666720"/>
          </a:xfrm>
        </p:grpSpPr>
        <p:sp>
          <p:nvSpPr>
            <p:cNvPr id="4929" name="Line 39"/>
            <p:cNvSpPr/>
            <p:nvPr/>
          </p:nvSpPr>
          <p:spPr>
            <a:xfrm>
              <a:off x="7595280" y="4111200"/>
              <a:ext cx="2441880" cy="664920"/>
            </a:xfrm>
            <a:prstGeom prst="line">
              <a:avLst/>
            </a:prstGeom>
            <a:ln w="28575">
              <a:solidFill>
                <a:srgbClr val="3333cc"/>
              </a:solidFill>
              <a:round/>
              <a:tailEnd len="med" type="triangle" w="med"/>
            </a:ln>
          </p:spPr>
          <p:style>
            <a:lnRef idx="0"/>
            <a:fillRef idx="0"/>
            <a:effectRef idx="0"/>
            <a:fontRef idx="minor"/>
          </p:style>
        </p:sp>
        <p:sp>
          <p:nvSpPr>
            <p:cNvPr id="4930" name="CustomShape 40"/>
            <p:cNvSpPr/>
            <p:nvPr/>
          </p:nvSpPr>
          <p:spPr>
            <a:xfrm>
              <a:off x="8469360" y="4262040"/>
              <a:ext cx="1357560" cy="515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Seq=92,  8</a:t>
              </a:r>
              <a:endParaRPr b="0" lang="en-US" sz="1400" spc="-1" strike="noStrike">
                <a:latin typeface="Arial"/>
              </a:endParaRPr>
            </a:p>
            <a:p>
              <a:pPr>
                <a:lnSpc>
                  <a:spcPct val="100000"/>
                </a:lnSpc>
                <a:tabLst>
                  <a:tab algn="l" pos="0"/>
                </a:tabLst>
              </a:pPr>
              <a:r>
                <a:rPr b="0" lang="en-US" sz="1400" spc="-1" strike="noStrike">
                  <a:solidFill>
                    <a:srgbClr val="000000"/>
                  </a:solidFill>
                  <a:latin typeface="Tahoma"/>
                  <a:ea typeface="ＭＳ Ｐゴシック"/>
                </a:rPr>
                <a:t>bytes of data</a:t>
              </a:r>
              <a:endParaRPr b="0" lang="en-US" sz="1400" spc="-1" strike="noStrike">
                <a:latin typeface="Arial"/>
              </a:endParaRPr>
            </a:p>
          </p:txBody>
        </p:sp>
      </p:grpSp>
      <p:sp>
        <p:nvSpPr>
          <p:cNvPr id="4931" name="CustomShape 41"/>
          <p:cNvSpPr/>
          <p:nvPr/>
        </p:nvSpPr>
        <p:spPr>
          <a:xfrm>
            <a:off x="8460720" y="5071680"/>
            <a:ext cx="745200" cy="243720"/>
          </a:xfrm>
          <a:prstGeom prst="rect">
            <a:avLst/>
          </a:prstGeom>
          <a:solidFill>
            <a:srgbClr val="ffffff"/>
          </a:solidFill>
          <a:ln w="0">
            <a:noFill/>
          </a:ln>
        </p:spPr>
        <p:style>
          <a:lnRef idx="0"/>
          <a:fillRef idx="0"/>
          <a:effectRef idx="0"/>
          <a:fontRef idx="minor"/>
        </p:style>
      </p:sp>
      <p:grpSp>
        <p:nvGrpSpPr>
          <p:cNvPr id="4932" name="Group 42"/>
          <p:cNvGrpSpPr/>
          <p:nvPr/>
        </p:nvGrpSpPr>
        <p:grpSpPr>
          <a:xfrm>
            <a:off x="7627320" y="4814280"/>
            <a:ext cx="2338200" cy="782640"/>
            <a:chOff x="7627320" y="4814280"/>
            <a:chExt cx="2338200" cy="782640"/>
          </a:xfrm>
        </p:grpSpPr>
        <p:sp>
          <p:nvSpPr>
            <p:cNvPr id="4933" name="Line 43"/>
            <p:cNvSpPr/>
            <p:nvPr/>
          </p:nvSpPr>
          <p:spPr>
            <a:xfrm flipH="1">
              <a:off x="7627320" y="4814280"/>
              <a:ext cx="2338200" cy="782640"/>
            </a:xfrm>
            <a:prstGeom prst="line">
              <a:avLst/>
            </a:prstGeom>
            <a:ln w="28575">
              <a:solidFill>
                <a:srgbClr val="3333cc"/>
              </a:solidFill>
              <a:round/>
              <a:tailEnd len="med" type="triangle" w="med"/>
            </a:ln>
          </p:spPr>
          <p:style>
            <a:lnRef idx="0"/>
            <a:fillRef idx="0"/>
            <a:effectRef idx="0"/>
            <a:fontRef idx="minor"/>
          </p:style>
        </p:sp>
        <p:sp>
          <p:nvSpPr>
            <p:cNvPr id="4934" name="CustomShape 44"/>
            <p:cNvSpPr/>
            <p:nvPr/>
          </p:nvSpPr>
          <p:spPr>
            <a:xfrm>
              <a:off x="8382240" y="5027400"/>
              <a:ext cx="94608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ACK=120</a:t>
              </a:r>
              <a:endParaRPr b="0" lang="en-US" sz="1400" spc="-1" strike="noStrike">
                <a:latin typeface="Arial"/>
              </a:endParaRPr>
            </a:p>
          </p:txBody>
        </p:sp>
      </p:grpSp>
      <p:grpSp>
        <p:nvGrpSpPr>
          <p:cNvPr id="4935" name="Group 45"/>
          <p:cNvGrpSpPr/>
          <p:nvPr/>
        </p:nvGrpSpPr>
        <p:grpSpPr>
          <a:xfrm>
            <a:off x="7237800" y="2346480"/>
            <a:ext cx="394200" cy="1739880"/>
            <a:chOff x="7237800" y="2346480"/>
            <a:chExt cx="394200" cy="1739880"/>
          </a:xfrm>
        </p:grpSpPr>
        <p:sp>
          <p:nvSpPr>
            <p:cNvPr id="4936" name="CustomShape 46"/>
            <p:cNvSpPr/>
            <p:nvPr/>
          </p:nvSpPr>
          <p:spPr>
            <a:xfrm rot="10800000">
              <a:off x="7237800" y="2892960"/>
              <a:ext cx="394200" cy="686520"/>
            </a:xfrm>
            <a:prstGeom prst="rect">
              <a:avLst/>
            </a:prstGeom>
            <a:noFill/>
            <a:ln w="0">
              <a:noFill/>
            </a:ln>
          </p:spPr>
          <p:style>
            <a:lnRef idx="0"/>
            <a:fillRef idx="0"/>
            <a:effectRef idx="0"/>
            <a:fontRef idx="minor"/>
          </p:style>
          <p:txBody>
            <a:bodyPr wrap="none" lIns="90000" rIns="90000" tIns="45000" bIns="45000" vert="vert" rot="5400000">
              <a:noAutofit/>
            </a:bodyPr>
            <a:p>
              <a:pPr algn="ctr">
                <a:lnSpc>
                  <a:spcPct val="100000"/>
                </a:lnSpc>
                <a:tabLst>
                  <a:tab algn="l" pos="0"/>
                </a:tabLst>
              </a:pPr>
              <a:r>
                <a:rPr b="0" lang="en-US" sz="1400" spc="-1" strike="noStrike">
                  <a:solidFill>
                    <a:srgbClr val="000000"/>
                  </a:solidFill>
                  <a:latin typeface="Tahoma"/>
                  <a:ea typeface="ＭＳ Ｐゴシック"/>
                </a:rPr>
                <a:t>timeout</a:t>
              </a:r>
              <a:endParaRPr b="0" lang="en-US" sz="1400" spc="-1" strike="noStrike">
                <a:latin typeface="Arial"/>
              </a:endParaRPr>
            </a:p>
          </p:txBody>
        </p:sp>
        <p:grpSp>
          <p:nvGrpSpPr>
            <p:cNvPr id="4937" name="Group 47"/>
            <p:cNvGrpSpPr/>
            <p:nvPr/>
          </p:nvGrpSpPr>
          <p:grpSpPr>
            <a:xfrm>
              <a:off x="7376040" y="2346480"/>
              <a:ext cx="104760" cy="507960"/>
              <a:chOff x="7376040" y="2346480"/>
              <a:chExt cx="104760" cy="507960"/>
            </a:xfrm>
          </p:grpSpPr>
          <p:sp>
            <p:nvSpPr>
              <p:cNvPr id="4938" name="Line 48"/>
              <p:cNvSpPr/>
              <p:nvPr/>
            </p:nvSpPr>
            <p:spPr>
              <a:xfrm flipV="1">
                <a:off x="7423560" y="2346480"/>
                <a:ext cx="360" cy="507960"/>
              </a:xfrm>
              <a:prstGeom prst="line">
                <a:avLst/>
              </a:prstGeom>
              <a:ln w="9525">
                <a:solidFill>
                  <a:srgbClr val="000000"/>
                </a:solidFill>
                <a:round/>
                <a:tailEnd len="med" type="triangle" w="med"/>
              </a:ln>
            </p:spPr>
            <p:style>
              <a:lnRef idx="0"/>
              <a:fillRef idx="0"/>
              <a:effectRef idx="0"/>
              <a:fontRef idx="minor"/>
            </p:style>
          </p:sp>
          <p:sp>
            <p:nvSpPr>
              <p:cNvPr id="4939" name="Line 49"/>
              <p:cNvSpPr/>
              <p:nvPr/>
            </p:nvSpPr>
            <p:spPr>
              <a:xfrm>
                <a:off x="7376040" y="2351160"/>
                <a:ext cx="104760" cy="360"/>
              </a:xfrm>
              <a:prstGeom prst="line">
                <a:avLst/>
              </a:prstGeom>
              <a:ln w="9525">
                <a:solidFill>
                  <a:srgbClr val="000000"/>
                </a:solidFill>
                <a:round/>
              </a:ln>
            </p:spPr>
            <p:style>
              <a:lnRef idx="0"/>
              <a:fillRef idx="0"/>
              <a:effectRef idx="0"/>
              <a:fontRef idx="minor"/>
            </p:style>
          </p:sp>
        </p:grpSp>
        <p:grpSp>
          <p:nvGrpSpPr>
            <p:cNvPr id="4940" name="Group 50"/>
            <p:cNvGrpSpPr/>
            <p:nvPr/>
          </p:nvGrpSpPr>
          <p:grpSpPr>
            <a:xfrm>
              <a:off x="7358400" y="3578400"/>
              <a:ext cx="104760" cy="507960"/>
              <a:chOff x="7358400" y="3578400"/>
              <a:chExt cx="104760" cy="507960"/>
            </a:xfrm>
          </p:grpSpPr>
          <p:sp>
            <p:nvSpPr>
              <p:cNvPr id="4941" name="Line 51"/>
              <p:cNvSpPr/>
              <p:nvPr/>
            </p:nvSpPr>
            <p:spPr>
              <a:xfrm>
                <a:off x="7415640" y="3578400"/>
                <a:ext cx="360" cy="507960"/>
              </a:xfrm>
              <a:prstGeom prst="line">
                <a:avLst/>
              </a:prstGeom>
              <a:ln w="9525">
                <a:solidFill>
                  <a:srgbClr val="000000"/>
                </a:solidFill>
                <a:round/>
                <a:tailEnd len="med" type="triangle" w="med"/>
              </a:ln>
            </p:spPr>
            <p:style>
              <a:lnRef idx="0"/>
              <a:fillRef idx="0"/>
              <a:effectRef idx="0"/>
              <a:fontRef idx="minor"/>
            </p:style>
          </p:sp>
          <p:sp>
            <p:nvSpPr>
              <p:cNvPr id="4942" name="Line 52"/>
              <p:cNvSpPr/>
              <p:nvPr/>
            </p:nvSpPr>
            <p:spPr>
              <a:xfrm flipH="1">
                <a:off x="7358400" y="4082400"/>
                <a:ext cx="104760" cy="360"/>
              </a:xfrm>
              <a:prstGeom prst="line">
                <a:avLst/>
              </a:prstGeom>
              <a:ln w="9525">
                <a:solidFill>
                  <a:srgbClr val="000000"/>
                </a:solidFill>
                <a:round/>
              </a:ln>
            </p:spPr>
            <p:style>
              <a:lnRef idx="0"/>
              <a:fillRef idx="0"/>
              <a:effectRef idx="0"/>
              <a:fontRef idx="minor"/>
            </p:style>
          </p:sp>
        </p:grpSp>
      </p:grpSp>
      <p:grpSp>
        <p:nvGrpSpPr>
          <p:cNvPr id="4943" name="Group 53"/>
          <p:cNvGrpSpPr/>
          <p:nvPr/>
        </p:nvGrpSpPr>
        <p:grpSpPr>
          <a:xfrm>
            <a:off x="7603200" y="3004560"/>
            <a:ext cx="2340000" cy="1944720"/>
            <a:chOff x="7603200" y="3004560"/>
            <a:chExt cx="2340000" cy="1944720"/>
          </a:xfrm>
        </p:grpSpPr>
        <p:sp>
          <p:nvSpPr>
            <p:cNvPr id="4944" name="Line 54"/>
            <p:cNvSpPr/>
            <p:nvPr/>
          </p:nvSpPr>
          <p:spPr>
            <a:xfrm flipH="1">
              <a:off x="7603200" y="3004560"/>
              <a:ext cx="2335320" cy="1589040"/>
            </a:xfrm>
            <a:prstGeom prst="line">
              <a:avLst/>
            </a:prstGeom>
            <a:ln w="28575">
              <a:solidFill>
                <a:srgbClr val="3333cc"/>
              </a:solidFill>
              <a:round/>
              <a:tailEnd len="med" type="triangle" w="med"/>
            </a:ln>
          </p:spPr>
          <p:style>
            <a:lnRef idx="0"/>
            <a:fillRef idx="0"/>
            <a:effectRef idx="0"/>
            <a:fontRef idx="minor"/>
          </p:style>
        </p:sp>
        <p:grpSp>
          <p:nvGrpSpPr>
            <p:cNvPr id="4945" name="Group 55"/>
            <p:cNvGrpSpPr/>
            <p:nvPr/>
          </p:nvGrpSpPr>
          <p:grpSpPr>
            <a:xfrm>
              <a:off x="8506080" y="3497040"/>
              <a:ext cx="946080" cy="302760"/>
              <a:chOff x="8506080" y="3497040"/>
              <a:chExt cx="946080" cy="302760"/>
            </a:xfrm>
          </p:grpSpPr>
          <p:sp>
            <p:nvSpPr>
              <p:cNvPr id="4946" name="CustomShape 56"/>
              <p:cNvSpPr/>
              <p:nvPr/>
            </p:nvSpPr>
            <p:spPr>
              <a:xfrm>
                <a:off x="8584560" y="3530160"/>
                <a:ext cx="745200" cy="243720"/>
              </a:xfrm>
              <a:prstGeom prst="rect">
                <a:avLst/>
              </a:prstGeom>
              <a:solidFill>
                <a:srgbClr val="ffffff"/>
              </a:solidFill>
              <a:ln w="0">
                <a:noFill/>
              </a:ln>
            </p:spPr>
            <p:style>
              <a:lnRef idx="0"/>
              <a:fillRef idx="0"/>
              <a:effectRef idx="0"/>
              <a:fontRef idx="minor"/>
            </p:style>
          </p:sp>
          <p:sp>
            <p:nvSpPr>
              <p:cNvPr id="4947" name="CustomShape 57"/>
              <p:cNvSpPr/>
              <p:nvPr/>
            </p:nvSpPr>
            <p:spPr>
              <a:xfrm>
                <a:off x="8506080" y="3497040"/>
                <a:ext cx="94608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ACK=100</a:t>
                </a:r>
                <a:endParaRPr b="0" lang="en-US" sz="1400" spc="-1" strike="noStrike">
                  <a:latin typeface="Arial"/>
                </a:endParaRPr>
              </a:p>
            </p:txBody>
          </p:sp>
        </p:grpSp>
        <p:sp>
          <p:nvSpPr>
            <p:cNvPr id="4948" name="Line 58"/>
            <p:cNvSpPr/>
            <p:nvPr/>
          </p:nvSpPr>
          <p:spPr>
            <a:xfrm flipH="1">
              <a:off x="7608240" y="3360240"/>
              <a:ext cx="2334960" cy="1589040"/>
            </a:xfrm>
            <a:prstGeom prst="line">
              <a:avLst/>
            </a:prstGeom>
            <a:ln w="28575">
              <a:solidFill>
                <a:srgbClr val="3333cc"/>
              </a:solidFill>
              <a:round/>
              <a:tailEnd len="med" type="triangle" w="med"/>
            </a:ln>
          </p:spPr>
          <p:style>
            <a:lnRef idx="0"/>
            <a:fillRef idx="0"/>
            <a:effectRef idx="0"/>
            <a:fontRef idx="minor"/>
          </p:style>
        </p:sp>
        <p:grpSp>
          <p:nvGrpSpPr>
            <p:cNvPr id="4949" name="Group 59"/>
            <p:cNvGrpSpPr/>
            <p:nvPr/>
          </p:nvGrpSpPr>
          <p:grpSpPr>
            <a:xfrm>
              <a:off x="8745840" y="3773160"/>
              <a:ext cx="946080" cy="302760"/>
              <a:chOff x="8745840" y="3773160"/>
              <a:chExt cx="946080" cy="302760"/>
            </a:xfrm>
          </p:grpSpPr>
          <p:sp>
            <p:nvSpPr>
              <p:cNvPr id="4950" name="CustomShape 60"/>
              <p:cNvSpPr/>
              <p:nvPr/>
            </p:nvSpPr>
            <p:spPr>
              <a:xfrm>
                <a:off x="8824320" y="3806640"/>
                <a:ext cx="745200" cy="243720"/>
              </a:xfrm>
              <a:prstGeom prst="rect">
                <a:avLst/>
              </a:prstGeom>
              <a:solidFill>
                <a:srgbClr val="ffffff"/>
              </a:solidFill>
              <a:ln w="0">
                <a:noFill/>
              </a:ln>
            </p:spPr>
            <p:style>
              <a:lnRef idx="0"/>
              <a:fillRef idx="0"/>
              <a:effectRef idx="0"/>
              <a:fontRef idx="minor"/>
            </p:style>
          </p:sp>
          <p:sp>
            <p:nvSpPr>
              <p:cNvPr id="4951" name="CustomShape 61"/>
              <p:cNvSpPr/>
              <p:nvPr/>
            </p:nvSpPr>
            <p:spPr>
              <a:xfrm>
                <a:off x="8745840" y="3773160"/>
                <a:ext cx="94608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ACK=120</a:t>
                </a:r>
                <a:endParaRPr b="0" lang="en-US" sz="1400" spc="-1" strike="noStrike">
                  <a:latin typeface="Arial"/>
                </a:endParaRPr>
              </a:p>
            </p:txBody>
          </p:sp>
        </p:grpSp>
      </p:grpSp>
      <p:grpSp>
        <p:nvGrpSpPr>
          <p:cNvPr id="4952" name="Group 62"/>
          <p:cNvGrpSpPr/>
          <p:nvPr/>
        </p:nvGrpSpPr>
        <p:grpSpPr>
          <a:xfrm>
            <a:off x="6148080" y="4416120"/>
            <a:ext cx="1568880" cy="644040"/>
            <a:chOff x="6148080" y="4416120"/>
            <a:chExt cx="1568880" cy="644040"/>
          </a:xfrm>
        </p:grpSpPr>
        <p:sp>
          <p:nvSpPr>
            <p:cNvPr id="4953" name="CustomShape 63"/>
            <p:cNvSpPr/>
            <p:nvPr/>
          </p:nvSpPr>
          <p:spPr>
            <a:xfrm>
              <a:off x="6148080" y="4416120"/>
              <a:ext cx="154980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SendBase=100</a:t>
              </a:r>
              <a:endParaRPr b="0" lang="en-US" sz="1400" spc="-1" strike="noStrike">
                <a:latin typeface="Arial"/>
              </a:endParaRPr>
            </a:p>
          </p:txBody>
        </p:sp>
        <p:sp>
          <p:nvSpPr>
            <p:cNvPr id="4954" name="CustomShape 64"/>
            <p:cNvSpPr/>
            <p:nvPr/>
          </p:nvSpPr>
          <p:spPr>
            <a:xfrm>
              <a:off x="6167160" y="4757400"/>
              <a:ext cx="154980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SendBase=120</a:t>
              </a:r>
              <a:endParaRPr b="0" lang="en-US" sz="1400" spc="-1" strike="noStrike">
                <a:latin typeface="Arial"/>
              </a:endParaRPr>
            </a:p>
          </p:txBody>
        </p:sp>
      </p:grpSp>
      <p:sp>
        <p:nvSpPr>
          <p:cNvPr id="4955" name="CustomShape 65"/>
          <p:cNvSpPr/>
          <p:nvPr/>
        </p:nvSpPr>
        <p:spPr>
          <a:xfrm>
            <a:off x="6186240" y="5432040"/>
            <a:ext cx="154980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SendBase=120</a:t>
            </a:r>
            <a:endParaRPr b="0" lang="en-US" sz="1400" spc="-1" strike="noStrike">
              <a:latin typeface="Arial"/>
            </a:endParaRPr>
          </a:p>
        </p:txBody>
      </p:sp>
      <p:grpSp>
        <p:nvGrpSpPr>
          <p:cNvPr id="4956" name="Group 66"/>
          <p:cNvGrpSpPr/>
          <p:nvPr/>
        </p:nvGrpSpPr>
        <p:grpSpPr>
          <a:xfrm>
            <a:off x="6221160" y="2187360"/>
            <a:ext cx="3871080" cy="1112400"/>
            <a:chOff x="6221160" y="2187360"/>
            <a:chExt cx="3871080" cy="1112400"/>
          </a:xfrm>
        </p:grpSpPr>
        <p:sp>
          <p:nvSpPr>
            <p:cNvPr id="4957" name="Line 67"/>
            <p:cNvSpPr/>
            <p:nvPr/>
          </p:nvSpPr>
          <p:spPr>
            <a:xfrm>
              <a:off x="7628760" y="2342520"/>
              <a:ext cx="2346480" cy="571680"/>
            </a:xfrm>
            <a:prstGeom prst="line">
              <a:avLst/>
            </a:prstGeom>
            <a:ln w="28575">
              <a:solidFill>
                <a:srgbClr val="3333cc"/>
              </a:solidFill>
              <a:round/>
              <a:tailEnd len="med" type="triangle" w="med"/>
            </a:ln>
          </p:spPr>
          <p:style>
            <a:lnRef idx="0"/>
            <a:fillRef idx="0"/>
            <a:effectRef idx="0"/>
            <a:fontRef idx="minor"/>
          </p:style>
        </p:sp>
        <p:sp>
          <p:nvSpPr>
            <p:cNvPr id="4958" name="CustomShape 68"/>
            <p:cNvSpPr/>
            <p:nvPr/>
          </p:nvSpPr>
          <p:spPr>
            <a:xfrm>
              <a:off x="8332200" y="2423880"/>
              <a:ext cx="867600" cy="399240"/>
            </a:xfrm>
            <a:prstGeom prst="rect">
              <a:avLst/>
            </a:prstGeom>
            <a:solidFill>
              <a:srgbClr val="ffffff"/>
            </a:solidFill>
            <a:ln w="0">
              <a:noFill/>
            </a:ln>
          </p:spPr>
          <p:style>
            <a:lnRef idx="0"/>
            <a:fillRef idx="0"/>
            <a:effectRef idx="0"/>
            <a:fontRef idx="minor"/>
          </p:style>
        </p:sp>
        <p:sp>
          <p:nvSpPr>
            <p:cNvPr id="4959" name="CustomShape 69"/>
            <p:cNvSpPr/>
            <p:nvPr/>
          </p:nvSpPr>
          <p:spPr>
            <a:xfrm>
              <a:off x="7641360" y="2476080"/>
              <a:ext cx="23497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Seq=92, 8 bytes of data</a:t>
              </a:r>
              <a:endParaRPr b="0" lang="en-US" sz="1400" spc="-1" strike="noStrike">
                <a:latin typeface="Arial"/>
              </a:endParaRPr>
            </a:p>
          </p:txBody>
        </p:sp>
        <p:grpSp>
          <p:nvGrpSpPr>
            <p:cNvPr id="4960" name="Group 70"/>
            <p:cNvGrpSpPr/>
            <p:nvPr/>
          </p:nvGrpSpPr>
          <p:grpSpPr>
            <a:xfrm>
              <a:off x="7516800" y="2728440"/>
              <a:ext cx="2575440" cy="571320"/>
              <a:chOff x="7516800" y="2728440"/>
              <a:chExt cx="2575440" cy="571320"/>
            </a:xfrm>
          </p:grpSpPr>
          <p:sp>
            <p:nvSpPr>
              <p:cNvPr id="4961" name="Line 71"/>
              <p:cNvSpPr/>
              <p:nvPr/>
            </p:nvSpPr>
            <p:spPr>
              <a:xfrm>
                <a:off x="7614360" y="2728440"/>
                <a:ext cx="2346480" cy="571320"/>
              </a:xfrm>
              <a:prstGeom prst="line">
                <a:avLst/>
              </a:prstGeom>
              <a:ln w="28575">
                <a:solidFill>
                  <a:srgbClr val="3333cc"/>
                </a:solidFill>
                <a:round/>
                <a:tailEnd len="med" type="triangle" w="med"/>
              </a:ln>
            </p:spPr>
            <p:style>
              <a:lnRef idx="0"/>
              <a:fillRef idx="0"/>
              <a:effectRef idx="0"/>
              <a:fontRef idx="minor"/>
            </p:style>
          </p:sp>
          <p:sp>
            <p:nvSpPr>
              <p:cNvPr id="4962" name="CustomShape 72"/>
              <p:cNvSpPr/>
              <p:nvPr/>
            </p:nvSpPr>
            <p:spPr>
              <a:xfrm>
                <a:off x="8317800" y="2809440"/>
                <a:ext cx="867600" cy="399240"/>
              </a:xfrm>
              <a:prstGeom prst="rect">
                <a:avLst/>
              </a:prstGeom>
              <a:solidFill>
                <a:srgbClr val="ffffff"/>
              </a:solidFill>
              <a:ln w="0">
                <a:noFill/>
              </a:ln>
            </p:spPr>
            <p:style>
              <a:lnRef idx="0"/>
              <a:fillRef idx="0"/>
              <a:effectRef idx="0"/>
              <a:fontRef idx="minor"/>
            </p:style>
          </p:sp>
          <p:sp>
            <p:nvSpPr>
              <p:cNvPr id="4963" name="CustomShape 73"/>
              <p:cNvSpPr/>
              <p:nvPr/>
            </p:nvSpPr>
            <p:spPr>
              <a:xfrm>
                <a:off x="7516800" y="2862000"/>
                <a:ext cx="257544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Seq=100, 20 bytes of data</a:t>
                </a:r>
                <a:endParaRPr b="0" lang="en-US" sz="1400" spc="-1" strike="noStrike">
                  <a:latin typeface="Arial"/>
                </a:endParaRPr>
              </a:p>
            </p:txBody>
          </p:sp>
        </p:grpSp>
        <p:sp>
          <p:nvSpPr>
            <p:cNvPr id="4964" name="CustomShape 74"/>
            <p:cNvSpPr/>
            <p:nvPr/>
          </p:nvSpPr>
          <p:spPr>
            <a:xfrm>
              <a:off x="6221160" y="2187360"/>
              <a:ext cx="1437120" cy="302760"/>
            </a:xfrm>
            <a:prstGeom prst="rect">
              <a:avLst/>
            </a:prstGeom>
            <a:solidFill>
              <a:srgbClr val="ffffff"/>
            </a:solid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SendBase=92</a:t>
              </a:r>
              <a:endParaRPr b="0" lang="en-US" sz="1400" spc="-1" strike="noStrike">
                <a:latin typeface="Arial"/>
              </a:endParaRPr>
            </a:p>
          </p:txBody>
        </p:sp>
      </p:grpSp>
      <p:grpSp>
        <p:nvGrpSpPr>
          <p:cNvPr id="4965" name="Group 75"/>
          <p:cNvGrpSpPr/>
          <p:nvPr/>
        </p:nvGrpSpPr>
        <p:grpSpPr>
          <a:xfrm>
            <a:off x="7188480" y="1463400"/>
            <a:ext cx="627840" cy="531000"/>
            <a:chOff x="7188480" y="1463400"/>
            <a:chExt cx="627840" cy="531000"/>
          </a:xfrm>
        </p:grpSpPr>
        <p:pic>
          <p:nvPicPr>
            <p:cNvPr id="4966" name="Picture 220" descr="desktop_computer_stylized_medium"/>
            <p:cNvPicPr/>
            <p:nvPr/>
          </p:nvPicPr>
          <p:blipFill>
            <a:blip r:embed="rId1"/>
            <a:stretch/>
          </p:blipFill>
          <p:spPr>
            <a:xfrm flipH="1">
              <a:off x="7188480" y="1463400"/>
              <a:ext cx="627840" cy="531000"/>
            </a:xfrm>
            <a:prstGeom prst="rect">
              <a:avLst/>
            </a:prstGeom>
            <a:ln w="0">
              <a:noFill/>
            </a:ln>
          </p:spPr>
        </p:pic>
        <p:sp>
          <p:nvSpPr>
            <p:cNvPr id="4967" name="CustomShape 76"/>
            <p:cNvSpPr/>
            <p:nvPr/>
          </p:nvSpPr>
          <p:spPr>
            <a:xfrm flipH="1">
              <a:off x="7452360" y="1514520"/>
              <a:ext cx="303840" cy="2415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4968" name="Group 77"/>
          <p:cNvGrpSpPr/>
          <p:nvPr/>
        </p:nvGrpSpPr>
        <p:grpSpPr>
          <a:xfrm>
            <a:off x="9753120" y="1469520"/>
            <a:ext cx="629280" cy="619920"/>
            <a:chOff x="9753120" y="1469520"/>
            <a:chExt cx="629280" cy="619920"/>
          </a:xfrm>
        </p:grpSpPr>
        <p:pic>
          <p:nvPicPr>
            <p:cNvPr id="4969" name="Picture 226" descr="desktop_computer_stylized_medium"/>
            <p:cNvPicPr/>
            <p:nvPr/>
          </p:nvPicPr>
          <p:blipFill>
            <a:blip r:embed="rId2"/>
            <a:stretch/>
          </p:blipFill>
          <p:spPr>
            <a:xfrm>
              <a:off x="9753120" y="1469520"/>
              <a:ext cx="629280" cy="619920"/>
            </a:xfrm>
            <a:prstGeom prst="rect">
              <a:avLst/>
            </a:prstGeom>
            <a:ln w="0">
              <a:noFill/>
            </a:ln>
          </p:spPr>
        </p:pic>
        <p:sp>
          <p:nvSpPr>
            <p:cNvPr id="4970" name="CustomShape 78"/>
            <p:cNvSpPr/>
            <p:nvPr/>
          </p:nvSpPr>
          <p:spPr>
            <a:xfrm>
              <a:off x="9808560" y="1529280"/>
              <a:ext cx="304560" cy="282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4971" name="Group 79"/>
          <p:cNvGrpSpPr/>
          <p:nvPr/>
        </p:nvGrpSpPr>
        <p:grpSpPr>
          <a:xfrm>
            <a:off x="1604160" y="1474560"/>
            <a:ext cx="627840" cy="531000"/>
            <a:chOff x="1604160" y="1474560"/>
            <a:chExt cx="627840" cy="531000"/>
          </a:xfrm>
        </p:grpSpPr>
        <p:pic>
          <p:nvPicPr>
            <p:cNvPr id="4972" name="Picture 229" descr="desktop_computer_stylized_medium"/>
            <p:cNvPicPr/>
            <p:nvPr/>
          </p:nvPicPr>
          <p:blipFill>
            <a:blip r:embed="rId3"/>
            <a:stretch/>
          </p:blipFill>
          <p:spPr>
            <a:xfrm flipH="1">
              <a:off x="1604160" y="1474560"/>
              <a:ext cx="627840" cy="531000"/>
            </a:xfrm>
            <a:prstGeom prst="rect">
              <a:avLst/>
            </a:prstGeom>
            <a:ln w="0">
              <a:noFill/>
            </a:ln>
          </p:spPr>
        </p:pic>
        <p:sp>
          <p:nvSpPr>
            <p:cNvPr id="4973" name="CustomShape 80"/>
            <p:cNvSpPr/>
            <p:nvPr/>
          </p:nvSpPr>
          <p:spPr>
            <a:xfrm flipH="1">
              <a:off x="1868400" y="1525680"/>
              <a:ext cx="303840" cy="2415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4974" name="Group 81"/>
          <p:cNvGrpSpPr/>
          <p:nvPr/>
        </p:nvGrpSpPr>
        <p:grpSpPr>
          <a:xfrm>
            <a:off x="4179960" y="1458720"/>
            <a:ext cx="707040" cy="597600"/>
            <a:chOff x="4179960" y="1458720"/>
            <a:chExt cx="707040" cy="597600"/>
          </a:xfrm>
        </p:grpSpPr>
        <p:pic>
          <p:nvPicPr>
            <p:cNvPr id="4975" name="Picture 232" descr="desktop_computer_stylized_medium"/>
            <p:cNvPicPr/>
            <p:nvPr/>
          </p:nvPicPr>
          <p:blipFill>
            <a:blip r:embed="rId4"/>
            <a:stretch/>
          </p:blipFill>
          <p:spPr>
            <a:xfrm>
              <a:off x="4179960" y="1458720"/>
              <a:ext cx="707040" cy="597600"/>
            </a:xfrm>
            <a:prstGeom prst="rect">
              <a:avLst/>
            </a:prstGeom>
            <a:ln w="0">
              <a:noFill/>
            </a:ln>
          </p:spPr>
        </p:pic>
        <p:sp>
          <p:nvSpPr>
            <p:cNvPr id="4976" name="CustomShape 82"/>
            <p:cNvSpPr/>
            <p:nvPr/>
          </p:nvSpPr>
          <p:spPr>
            <a:xfrm>
              <a:off x="4242240" y="1516320"/>
              <a:ext cx="342360" cy="2721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4977" name="CustomShape 83"/>
          <p:cNvSpPr/>
          <p:nvPr/>
        </p:nvSpPr>
        <p:spPr>
          <a:xfrm>
            <a:off x="9983520" y="4508640"/>
            <a:ext cx="1569600" cy="52740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600" spc="-1" strike="noStrike">
                <a:solidFill>
                  <a:srgbClr val="c00000"/>
                </a:solidFill>
                <a:latin typeface="Calibri"/>
                <a:ea typeface="DejaVu Sans"/>
              </a:rPr>
              <a:t>send cumulative </a:t>
            </a:r>
            <a:endParaRPr b="0" lang="en-US" sz="1600" spc="-1" strike="noStrike">
              <a:latin typeface="Arial"/>
            </a:endParaRPr>
          </a:p>
          <a:p>
            <a:pPr>
              <a:lnSpc>
                <a:spcPct val="90000"/>
              </a:lnSpc>
              <a:tabLst>
                <a:tab algn="l" pos="0"/>
              </a:tabLst>
            </a:pPr>
            <a:r>
              <a:rPr b="0" lang="en-US" sz="1600" spc="-1" strike="noStrike">
                <a:solidFill>
                  <a:srgbClr val="c00000"/>
                </a:solidFill>
                <a:latin typeface="Calibri"/>
                <a:ea typeface="DejaVu Sans"/>
              </a:rPr>
              <a:t>ACK for 120</a:t>
            </a:r>
            <a:endParaRPr b="0" lang="en-US" sz="1600" spc="-1" strike="noStrike">
              <a:latin typeface="Arial"/>
            </a:endParaRPr>
          </a:p>
        </p:txBody>
      </p:sp>
      <p:sp>
        <p:nvSpPr>
          <p:cNvPr id="4978" name="CustomShape 84"/>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45510BEE-715B-4B4B-8FCD-66CC4DE4F07F}" type="slidenum">
              <a:rPr b="0" lang="en-US" sz="1100" spc="-1" strike="noStrike">
                <a:solidFill>
                  <a:srgbClr val="404040"/>
                </a:solidFill>
                <a:latin typeface="Calibri"/>
                <a:ea typeface="DejaVu Sans"/>
              </a:rPr>
              <a:t>87</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264" dur="indefinite" restart="never" nodeType="tmRoot">
          <p:childTnLst>
            <p:seq>
              <p:cTn id="2265" dur="indefinite" nodeType="mainSeq">
                <p:childTnLst>
                  <p:par>
                    <p:cTn id="2266" fill="hold">
                      <p:stCondLst>
                        <p:cond delay="indefinite"/>
                      </p:stCondLst>
                      <p:childTnLst>
                        <p:par>
                          <p:cTn id="2267" fill="hold">
                            <p:stCondLst>
                              <p:cond delay="0"/>
                            </p:stCondLst>
                            <p:childTnLst>
                              <p:par>
                                <p:cTn id="2268" nodeType="clickEffect" fill="hold" presetClass="entr" presetID="22" presetSubtype="8">
                                  <p:stCondLst>
                                    <p:cond delay="0"/>
                                  </p:stCondLst>
                                  <p:childTnLst>
                                    <p:set>
                                      <p:cBhvr>
                                        <p:cTn id="2269" dur="1" fill="hold">
                                          <p:stCondLst>
                                            <p:cond delay="0"/>
                                          </p:stCondLst>
                                        </p:cTn>
                                        <p:tgtEl>
                                          <p:spTgt spid="4895"/>
                                        </p:tgtEl>
                                        <p:attrNameLst>
                                          <p:attrName>style.visibility</p:attrName>
                                        </p:attrNameLst>
                                      </p:cBhvr>
                                      <p:to>
                                        <p:strVal val="visible"/>
                                      </p:to>
                                    </p:set>
                                    <p:animEffect filter="wipe(left)" transition="in">
                                      <p:cBhvr additive="repl">
                                        <p:cTn id="2270" dur="500"/>
                                        <p:tgtEl>
                                          <p:spTgt spid="4895"/>
                                        </p:tgtEl>
                                      </p:cBhvr>
                                    </p:animEffect>
                                  </p:childTnLst>
                                </p:cTn>
                              </p:par>
                            </p:childTnLst>
                          </p:cTn>
                        </p:par>
                        <p:par>
                          <p:cTn id="2271" fill="hold">
                            <p:stCondLst>
                              <p:cond delay="500"/>
                            </p:stCondLst>
                            <p:childTnLst>
                              <p:par>
                                <p:cTn id="2272" nodeType="afterEffect" fill="hold" presetClass="entr" presetID="22" presetSubtype="2">
                                  <p:stCondLst>
                                    <p:cond delay="0"/>
                                  </p:stCondLst>
                                  <p:childTnLst>
                                    <p:set>
                                      <p:cBhvr>
                                        <p:cTn id="2273" dur="1" fill="hold">
                                          <p:stCondLst>
                                            <p:cond delay="0"/>
                                          </p:stCondLst>
                                        </p:cTn>
                                        <p:tgtEl>
                                          <p:spTgt spid="4905"/>
                                        </p:tgtEl>
                                        <p:attrNameLst>
                                          <p:attrName>style.visibility</p:attrName>
                                        </p:attrNameLst>
                                      </p:cBhvr>
                                      <p:to>
                                        <p:strVal val="visible"/>
                                      </p:to>
                                    </p:set>
                                    <p:animEffect filter="wipe(right)" transition="in">
                                      <p:cBhvr additive="repl">
                                        <p:cTn id="2274" dur="500"/>
                                        <p:tgtEl>
                                          <p:spTgt spid="4905"/>
                                        </p:tgtEl>
                                      </p:cBhvr>
                                    </p:animEffect>
                                  </p:childTnLst>
                                </p:cTn>
                              </p:par>
                            </p:childTnLst>
                          </p:cTn>
                        </p:par>
                      </p:childTnLst>
                    </p:cTn>
                  </p:par>
                  <p:par>
                    <p:cTn id="2275" fill="hold">
                      <p:stCondLst>
                        <p:cond delay="indefinite"/>
                      </p:stCondLst>
                      <p:childTnLst>
                        <p:par>
                          <p:cTn id="2276" fill="hold">
                            <p:stCondLst>
                              <p:cond delay="0"/>
                            </p:stCondLst>
                            <p:childTnLst>
                              <p:par>
                                <p:cTn id="2277" nodeType="clickEffect" fill="hold" presetClass="entr" presetID="9">
                                  <p:stCondLst>
                                    <p:cond delay="0"/>
                                  </p:stCondLst>
                                  <p:childTnLst>
                                    <p:set>
                                      <p:cBhvr>
                                        <p:cTn id="2278" dur="1" fill="hold">
                                          <p:stCondLst>
                                            <p:cond delay="0"/>
                                          </p:stCondLst>
                                        </p:cTn>
                                        <p:tgtEl>
                                          <p:spTgt spid="4914"/>
                                        </p:tgtEl>
                                        <p:attrNameLst>
                                          <p:attrName>style.visibility</p:attrName>
                                        </p:attrNameLst>
                                      </p:cBhvr>
                                      <p:to>
                                        <p:strVal val="visible"/>
                                      </p:to>
                                    </p:set>
                                    <p:animEffect filter="dissolve" transition="in">
                                      <p:cBhvr additive="repl">
                                        <p:cTn id="2279" dur="500"/>
                                        <p:tgtEl>
                                          <p:spTgt spid="4914"/>
                                        </p:tgtEl>
                                      </p:cBhvr>
                                    </p:animEffect>
                                  </p:childTnLst>
                                </p:cTn>
                              </p:par>
                            </p:childTnLst>
                          </p:cTn>
                        </p:par>
                        <p:par>
                          <p:cTn id="2280" fill="hold">
                            <p:stCondLst>
                              <p:cond delay="500"/>
                            </p:stCondLst>
                            <p:childTnLst>
                              <p:par>
                                <p:cTn id="2281" nodeType="afterEffect" fill="hold" presetClass="entr" presetID="22" presetSubtype="8">
                                  <p:stCondLst>
                                    <p:cond delay="0"/>
                                  </p:stCondLst>
                                  <p:childTnLst>
                                    <p:set>
                                      <p:cBhvr>
                                        <p:cTn id="2282" dur="1" fill="hold">
                                          <p:stCondLst>
                                            <p:cond delay="0"/>
                                          </p:stCondLst>
                                        </p:cTn>
                                        <p:tgtEl>
                                          <p:spTgt spid="4901"/>
                                        </p:tgtEl>
                                        <p:attrNameLst>
                                          <p:attrName>style.visibility</p:attrName>
                                        </p:attrNameLst>
                                      </p:cBhvr>
                                      <p:to>
                                        <p:strVal val="visible"/>
                                      </p:to>
                                    </p:set>
                                    <p:animEffect filter="wipe(left)" transition="in">
                                      <p:cBhvr additive="repl">
                                        <p:cTn id="2283" dur="500"/>
                                        <p:tgtEl>
                                          <p:spTgt spid="4901"/>
                                        </p:tgtEl>
                                      </p:cBhvr>
                                    </p:animEffect>
                                  </p:childTnLst>
                                </p:cTn>
                              </p:par>
                            </p:childTnLst>
                          </p:cTn>
                        </p:par>
                        <p:par>
                          <p:cTn id="2284" fill="hold">
                            <p:stCondLst>
                              <p:cond delay="1000"/>
                            </p:stCondLst>
                            <p:childTnLst>
                              <p:par>
                                <p:cTn id="2285" nodeType="afterEffect" fill="hold" presetClass="entr" presetID="22" presetSubtype="2">
                                  <p:stCondLst>
                                    <p:cond delay="0"/>
                                  </p:stCondLst>
                                  <p:childTnLst>
                                    <p:set>
                                      <p:cBhvr>
                                        <p:cTn id="2286" dur="1" fill="hold">
                                          <p:stCondLst>
                                            <p:cond delay="0"/>
                                          </p:stCondLst>
                                        </p:cTn>
                                        <p:tgtEl>
                                          <p:spTgt spid="4910"/>
                                        </p:tgtEl>
                                        <p:attrNameLst>
                                          <p:attrName>style.visibility</p:attrName>
                                        </p:attrNameLst>
                                      </p:cBhvr>
                                      <p:to>
                                        <p:strVal val="visible"/>
                                      </p:to>
                                    </p:set>
                                    <p:animEffect filter="wipe(right)" transition="in">
                                      <p:cBhvr additive="repl">
                                        <p:cTn id="2287" dur="500"/>
                                        <p:tgtEl>
                                          <p:spTgt spid="4910"/>
                                        </p:tgtEl>
                                      </p:cBhvr>
                                    </p:animEffect>
                                  </p:childTnLst>
                                </p:cTn>
                              </p:par>
                            </p:childTnLst>
                          </p:cTn>
                        </p:par>
                      </p:childTnLst>
                    </p:cTn>
                  </p:par>
                  <p:par>
                    <p:cTn id="2288" fill="hold">
                      <p:stCondLst>
                        <p:cond delay="indefinite"/>
                      </p:stCondLst>
                      <p:childTnLst>
                        <p:par>
                          <p:cTn id="2289" fill="hold">
                            <p:stCondLst>
                              <p:cond delay="0"/>
                            </p:stCondLst>
                            <p:childTnLst>
                              <p:par>
                                <p:cTn id="2290" nodeType="clickEffect" fill="hold" presetClass="entr" presetID="22" presetSubtype="8">
                                  <p:stCondLst>
                                    <p:cond delay="0"/>
                                  </p:stCondLst>
                                  <p:childTnLst>
                                    <p:set>
                                      <p:cBhvr>
                                        <p:cTn id="2291" dur="1" fill="hold">
                                          <p:stCondLst>
                                            <p:cond delay="0"/>
                                          </p:stCondLst>
                                        </p:cTn>
                                        <p:tgtEl>
                                          <p:spTgt spid="4956"/>
                                        </p:tgtEl>
                                        <p:attrNameLst>
                                          <p:attrName>style.visibility</p:attrName>
                                        </p:attrNameLst>
                                      </p:cBhvr>
                                      <p:to>
                                        <p:strVal val="visible"/>
                                      </p:to>
                                    </p:set>
                                    <p:animEffect filter="wipe(left)" transition="in">
                                      <p:cBhvr additive="repl">
                                        <p:cTn id="2292" dur="500"/>
                                        <p:tgtEl>
                                          <p:spTgt spid="4956"/>
                                        </p:tgtEl>
                                      </p:cBhvr>
                                    </p:animEffect>
                                  </p:childTnLst>
                                </p:cTn>
                              </p:par>
                            </p:childTnLst>
                          </p:cTn>
                        </p:par>
                        <p:par>
                          <p:cTn id="2293" fill="hold">
                            <p:stCondLst>
                              <p:cond delay="500"/>
                            </p:stCondLst>
                            <p:childTnLst>
                              <p:par>
                                <p:cTn id="2294" nodeType="afterEffect" fill="hold" presetClass="entr" presetID="22" presetSubtype="2">
                                  <p:stCondLst>
                                    <p:cond delay="0"/>
                                  </p:stCondLst>
                                  <p:childTnLst>
                                    <p:set>
                                      <p:cBhvr>
                                        <p:cTn id="2295" dur="1" fill="hold">
                                          <p:stCondLst>
                                            <p:cond delay="0"/>
                                          </p:stCondLst>
                                        </p:cTn>
                                        <p:tgtEl>
                                          <p:spTgt spid="4943"/>
                                        </p:tgtEl>
                                        <p:attrNameLst>
                                          <p:attrName>style.visibility</p:attrName>
                                        </p:attrNameLst>
                                      </p:cBhvr>
                                      <p:to>
                                        <p:strVal val="visible"/>
                                      </p:to>
                                    </p:set>
                                    <p:animEffect filter="wipe(right)" transition="in">
                                      <p:cBhvr additive="repl">
                                        <p:cTn id="2296" dur="500"/>
                                        <p:tgtEl>
                                          <p:spTgt spid="4943"/>
                                        </p:tgtEl>
                                      </p:cBhvr>
                                    </p:animEffect>
                                  </p:childTnLst>
                                </p:cTn>
                              </p:par>
                            </p:childTnLst>
                          </p:cTn>
                        </p:par>
                        <p:par>
                          <p:cTn id="2297" fill="hold">
                            <p:stCondLst>
                              <p:cond delay="1000"/>
                            </p:stCondLst>
                            <p:childTnLst>
                              <p:par>
                                <p:cTn id="2298" nodeType="afterEffect" fill="hold" presetClass="entr" presetID="9">
                                  <p:stCondLst>
                                    <p:cond delay="0"/>
                                  </p:stCondLst>
                                  <p:childTnLst>
                                    <p:set>
                                      <p:cBhvr>
                                        <p:cTn id="2299" dur="1" fill="hold">
                                          <p:stCondLst>
                                            <p:cond delay="0"/>
                                          </p:stCondLst>
                                        </p:cTn>
                                        <p:tgtEl>
                                          <p:spTgt spid="4952"/>
                                        </p:tgtEl>
                                        <p:attrNameLst>
                                          <p:attrName>style.visibility</p:attrName>
                                        </p:attrNameLst>
                                      </p:cBhvr>
                                      <p:to>
                                        <p:strVal val="visible"/>
                                      </p:to>
                                    </p:set>
                                    <p:animEffect filter="dissolve" transition="in">
                                      <p:cBhvr additive="repl">
                                        <p:cTn id="2300" dur="500"/>
                                        <p:tgtEl>
                                          <p:spTgt spid="4952"/>
                                        </p:tgtEl>
                                      </p:cBhvr>
                                    </p:animEffect>
                                  </p:childTnLst>
                                </p:cTn>
                              </p:par>
                            </p:childTnLst>
                          </p:cTn>
                        </p:par>
                      </p:childTnLst>
                    </p:cTn>
                  </p:par>
                  <p:par>
                    <p:cTn id="2301" fill="hold">
                      <p:stCondLst>
                        <p:cond delay="indefinite"/>
                      </p:stCondLst>
                      <p:childTnLst>
                        <p:par>
                          <p:cTn id="2302" fill="hold">
                            <p:stCondLst>
                              <p:cond delay="0"/>
                            </p:stCondLst>
                            <p:childTnLst>
                              <p:par>
                                <p:cTn id="2303" nodeType="clickEffect" fill="hold" presetClass="entr" presetID="9">
                                  <p:stCondLst>
                                    <p:cond delay="0"/>
                                  </p:stCondLst>
                                  <p:childTnLst>
                                    <p:set>
                                      <p:cBhvr>
                                        <p:cTn id="2304" dur="1" fill="hold">
                                          <p:stCondLst>
                                            <p:cond delay="0"/>
                                          </p:stCondLst>
                                        </p:cTn>
                                        <p:tgtEl>
                                          <p:spTgt spid="4935"/>
                                        </p:tgtEl>
                                        <p:attrNameLst>
                                          <p:attrName>style.visibility</p:attrName>
                                        </p:attrNameLst>
                                      </p:cBhvr>
                                      <p:to>
                                        <p:strVal val="visible"/>
                                      </p:to>
                                    </p:set>
                                    <p:animEffect filter="dissolve" transition="in">
                                      <p:cBhvr additive="repl">
                                        <p:cTn id="2305" dur="500"/>
                                        <p:tgtEl>
                                          <p:spTgt spid="4935"/>
                                        </p:tgtEl>
                                      </p:cBhvr>
                                    </p:animEffect>
                                  </p:childTnLst>
                                </p:cTn>
                              </p:par>
                            </p:childTnLst>
                          </p:cTn>
                        </p:par>
                        <p:par>
                          <p:cTn id="2306" fill="hold">
                            <p:stCondLst>
                              <p:cond delay="500"/>
                            </p:stCondLst>
                            <p:childTnLst>
                              <p:par>
                                <p:cTn id="2307" nodeType="afterEffect" fill="hold" presetClass="entr" presetID="22" presetSubtype="8">
                                  <p:stCondLst>
                                    <p:cond delay="0"/>
                                  </p:stCondLst>
                                  <p:childTnLst>
                                    <p:set>
                                      <p:cBhvr>
                                        <p:cTn id="2308" dur="1" fill="hold">
                                          <p:stCondLst>
                                            <p:cond delay="0"/>
                                          </p:stCondLst>
                                        </p:cTn>
                                        <p:tgtEl>
                                          <p:spTgt spid="4928"/>
                                        </p:tgtEl>
                                        <p:attrNameLst>
                                          <p:attrName>style.visibility</p:attrName>
                                        </p:attrNameLst>
                                      </p:cBhvr>
                                      <p:to>
                                        <p:strVal val="visible"/>
                                      </p:to>
                                    </p:set>
                                    <p:animEffect filter="wipe(left)" transition="in">
                                      <p:cBhvr additive="repl">
                                        <p:cTn id="2309" dur="500"/>
                                        <p:tgtEl>
                                          <p:spTgt spid="4928"/>
                                        </p:tgtEl>
                                      </p:cBhvr>
                                    </p:animEffect>
                                  </p:childTnLst>
                                </p:cTn>
                              </p:par>
                            </p:childTnLst>
                          </p:cTn>
                        </p:par>
                        <p:par>
                          <p:cTn id="2310" fill="hold">
                            <p:stCondLst>
                              <p:cond delay="1000"/>
                            </p:stCondLst>
                            <p:childTnLst>
                              <p:par>
                                <p:cTn id="2311" nodeType="afterEffect" fill="hold" presetClass="entr" presetID="9">
                                  <p:stCondLst>
                                    <p:cond delay="0"/>
                                  </p:stCondLst>
                                  <p:childTnLst>
                                    <p:set>
                                      <p:cBhvr>
                                        <p:cTn id="2312" dur="1" fill="hold">
                                          <p:stCondLst>
                                            <p:cond delay="0"/>
                                          </p:stCondLst>
                                        </p:cTn>
                                        <p:tgtEl>
                                          <p:spTgt spid="4977"/>
                                        </p:tgtEl>
                                        <p:attrNameLst>
                                          <p:attrName>style.visibility</p:attrName>
                                        </p:attrNameLst>
                                      </p:cBhvr>
                                      <p:to>
                                        <p:strVal val="visible"/>
                                      </p:to>
                                    </p:set>
                                    <p:animEffect filter="dissolve" transition="in">
                                      <p:cBhvr additive="repl">
                                        <p:cTn id="2313" dur="500"/>
                                        <p:tgtEl>
                                          <p:spTgt spid="4977"/>
                                        </p:tgtEl>
                                      </p:cBhvr>
                                    </p:animEffect>
                                  </p:childTnLst>
                                </p:cTn>
                              </p:par>
                            </p:childTnLst>
                          </p:cTn>
                        </p:par>
                        <p:par>
                          <p:cTn id="2314" fill="hold">
                            <p:stCondLst>
                              <p:cond delay="1500"/>
                            </p:stCondLst>
                            <p:childTnLst>
                              <p:par>
                                <p:cTn id="2315" nodeType="afterEffect" fill="hold" presetClass="entr" presetID="22" presetSubtype="2">
                                  <p:stCondLst>
                                    <p:cond delay="0"/>
                                  </p:stCondLst>
                                  <p:childTnLst>
                                    <p:set>
                                      <p:cBhvr>
                                        <p:cTn id="2316" dur="1" fill="hold">
                                          <p:stCondLst>
                                            <p:cond delay="0"/>
                                          </p:stCondLst>
                                        </p:cTn>
                                        <p:tgtEl>
                                          <p:spTgt spid="4932"/>
                                        </p:tgtEl>
                                        <p:attrNameLst>
                                          <p:attrName>style.visibility</p:attrName>
                                        </p:attrNameLst>
                                      </p:cBhvr>
                                      <p:to>
                                        <p:strVal val="visible"/>
                                      </p:to>
                                    </p:set>
                                    <p:animEffect filter="wipe(right)" transition="in">
                                      <p:cBhvr additive="repl">
                                        <p:cTn id="2317" dur="500"/>
                                        <p:tgtEl>
                                          <p:spTgt spid="4932"/>
                                        </p:tgtEl>
                                      </p:cBhvr>
                                    </p:animEffect>
                                  </p:childTnLst>
                                </p:cTn>
                              </p:par>
                            </p:childTnLst>
                          </p:cTn>
                        </p:par>
                        <p:par>
                          <p:cTn id="2318" fill="hold">
                            <p:stCondLst>
                              <p:cond delay="2000"/>
                            </p:stCondLst>
                            <p:childTnLst>
                              <p:par>
                                <p:cTn id="2319" nodeType="afterEffect" fill="hold" presetClass="entr" presetID="9">
                                  <p:stCondLst>
                                    <p:cond delay="0"/>
                                  </p:stCondLst>
                                  <p:childTnLst>
                                    <p:set>
                                      <p:cBhvr>
                                        <p:cTn id="2320" dur="1" fill="hold">
                                          <p:stCondLst>
                                            <p:cond delay="0"/>
                                          </p:stCondLst>
                                        </p:cTn>
                                        <p:tgtEl>
                                          <p:spTgt spid="4955"/>
                                        </p:tgtEl>
                                        <p:attrNameLst>
                                          <p:attrName>style.visibility</p:attrName>
                                        </p:attrNameLst>
                                      </p:cBhvr>
                                      <p:to>
                                        <p:strVal val="visible"/>
                                      </p:to>
                                    </p:set>
                                    <p:animEffect filter="dissolve" transition="in">
                                      <p:cBhvr additive="repl">
                                        <p:cTn id="2321" dur="500"/>
                                        <p:tgtEl>
                                          <p:spTgt spid="49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9"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retransmission scenarios</a:t>
            </a:r>
            <a:endParaRPr b="0" lang="en-US" sz="4800" spc="-1" strike="noStrike">
              <a:latin typeface="Arial"/>
            </a:endParaRPr>
          </a:p>
        </p:txBody>
      </p:sp>
      <p:sp>
        <p:nvSpPr>
          <p:cNvPr id="4980" name="CustomShape 2"/>
          <p:cNvSpPr/>
          <p:nvPr/>
        </p:nvSpPr>
        <p:spPr>
          <a:xfrm>
            <a:off x="1902240" y="5486400"/>
            <a:ext cx="2540520" cy="9126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Tahoma"/>
                <a:ea typeface="ＭＳ Ｐゴシック"/>
              </a:rPr>
              <a:t>cumulative ACK covers for earlier lost ACK</a:t>
            </a:r>
            <a:endParaRPr b="0" lang="en-US" sz="1800" spc="-1" strike="noStrike">
              <a:latin typeface="Arial"/>
            </a:endParaRPr>
          </a:p>
        </p:txBody>
      </p:sp>
      <p:sp>
        <p:nvSpPr>
          <p:cNvPr id="4981" name="Line 3"/>
          <p:cNvSpPr/>
          <p:nvPr/>
        </p:nvSpPr>
        <p:spPr>
          <a:xfrm>
            <a:off x="2039760" y="2349000"/>
            <a:ext cx="2346120" cy="571320"/>
          </a:xfrm>
          <a:prstGeom prst="line">
            <a:avLst/>
          </a:prstGeom>
          <a:ln w="28575">
            <a:solidFill>
              <a:srgbClr val="3333cc"/>
            </a:solidFill>
            <a:round/>
            <a:tailEnd len="med" type="triangle" w="med"/>
          </a:ln>
        </p:spPr>
        <p:style>
          <a:lnRef idx="0"/>
          <a:fillRef idx="0"/>
          <a:effectRef idx="0"/>
          <a:fontRef idx="minor"/>
        </p:style>
      </p:sp>
      <p:sp>
        <p:nvSpPr>
          <p:cNvPr id="4982" name="CustomShape 4"/>
          <p:cNvSpPr/>
          <p:nvPr/>
        </p:nvSpPr>
        <p:spPr>
          <a:xfrm>
            <a:off x="3930480" y="1177560"/>
            <a:ext cx="8427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Host B</a:t>
            </a:r>
            <a:endParaRPr b="0" lang="en-US" sz="1600" spc="-1" strike="noStrike">
              <a:latin typeface="Arial"/>
            </a:endParaRPr>
          </a:p>
        </p:txBody>
      </p:sp>
      <p:sp>
        <p:nvSpPr>
          <p:cNvPr id="4983" name="CustomShape 5"/>
          <p:cNvSpPr/>
          <p:nvPr/>
        </p:nvSpPr>
        <p:spPr>
          <a:xfrm>
            <a:off x="1611000" y="1207800"/>
            <a:ext cx="8427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Host A</a:t>
            </a:r>
            <a:endParaRPr b="0" lang="en-US" sz="1600" spc="-1" strike="noStrike">
              <a:latin typeface="Arial"/>
            </a:endParaRPr>
          </a:p>
        </p:txBody>
      </p:sp>
      <p:sp>
        <p:nvSpPr>
          <p:cNvPr id="4984" name="CustomShape 6"/>
          <p:cNvSpPr/>
          <p:nvPr/>
        </p:nvSpPr>
        <p:spPr>
          <a:xfrm>
            <a:off x="2743200" y="2430000"/>
            <a:ext cx="867600" cy="399240"/>
          </a:xfrm>
          <a:prstGeom prst="rect">
            <a:avLst/>
          </a:prstGeom>
          <a:solidFill>
            <a:srgbClr val="ffffff"/>
          </a:solidFill>
          <a:ln w="0">
            <a:noFill/>
          </a:ln>
        </p:spPr>
        <p:style>
          <a:lnRef idx="0"/>
          <a:fillRef idx="0"/>
          <a:effectRef idx="0"/>
          <a:fontRef idx="minor"/>
        </p:style>
      </p:sp>
      <p:sp>
        <p:nvSpPr>
          <p:cNvPr id="4985" name="CustomShape 7"/>
          <p:cNvSpPr/>
          <p:nvPr/>
        </p:nvSpPr>
        <p:spPr>
          <a:xfrm>
            <a:off x="2052000" y="2482560"/>
            <a:ext cx="23497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Seq=92, 8 bytes of data</a:t>
            </a:r>
            <a:endParaRPr b="0" lang="en-US" sz="1400" spc="-1" strike="noStrike">
              <a:latin typeface="Arial"/>
            </a:endParaRPr>
          </a:p>
        </p:txBody>
      </p:sp>
      <p:sp>
        <p:nvSpPr>
          <p:cNvPr id="4986" name="Line 8"/>
          <p:cNvSpPr/>
          <p:nvPr/>
        </p:nvSpPr>
        <p:spPr>
          <a:xfrm>
            <a:off x="2018880" y="2107440"/>
            <a:ext cx="360" cy="3525840"/>
          </a:xfrm>
          <a:prstGeom prst="line">
            <a:avLst/>
          </a:prstGeom>
          <a:ln w="9525">
            <a:solidFill>
              <a:srgbClr val="808080"/>
            </a:solidFill>
            <a:round/>
          </a:ln>
        </p:spPr>
        <p:style>
          <a:lnRef idx="0"/>
          <a:fillRef idx="0"/>
          <a:effectRef idx="0"/>
          <a:fontRef idx="minor"/>
        </p:style>
      </p:sp>
      <p:sp>
        <p:nvSpPr>
          <p:cNvPr id="4987" name="Line 9"/>
          <p:cNvSpPr/>
          <p:nvPr/>
        </p:nvSpPr>
        <p:spPr>
          <a:xfrm>
            <a:off x="4424040" y="2102760"/>
            <a:ext cx="360" cy="3538440"/>
          </a:xfrm>
          <a:prstGeom prst="line">
            <a:avLst/>
          </a:prstGeom>
          <a:ln w="9525">
            <a:solidFill>
              <a:srgbClr val="808080"/>
            </a:solidFill>
            <a:round/>
          </a:ln>
        </p:spPr>
        <p:style>
          <a:lnRef idx="0"/>
          <a:fillRef idx="0"/>
          <a:effectRef idx="0"/>
          <a:fontRef idx="minor"/>
        </p:style>
      </p:sp>
      <p:grpSp>
        <p:nvGrpSpPr>
          <p:cNvPr id="4988" name="Group 10"/>
          <p:cNvGrpSpPr/>
          <p:nvPr/>
        </p:nvGrpSpPr>
        <p:grpSpPr>
          <a:xfrm>
            <a:off x="2009520" y="4431240"/>
            <a:ext cx="2650320" cy="877680"/>
            <a:chOff x="2009520" y="4431240"/>
            <a:chExt cx="2650320" cy="877680"/>
          </a:xfrm>
        </p:grpSpPr>
        <p:sp>
          <p:nvSpPr>
            <p:cNvPr id="4989" name="Line 11"/>
            <p:cNvSpPr/>
            <p:nvPr/>
          </p:nvSpPr>
          <p:spPr>
            <a:xfrm>
              <a:off x="2037960" y="4431240"/>
              <a:ext cx="2441520" cy="665280"/>
            </a:xfrm>
            <a:prstGeom prst="line">
              <a:avLst/>
            </a:prstGeom>
            <a:ln w="28575">
              <a:solidFill>
                <a:srgbClr val="3333cc"/>
              </a:solidFill>
              <a:round/>
              <a:tailEnd len="med" type="triangle" w="med"/>
            </a:ln>
          </p:spPr>
          <p:style>
            <a:lnRef idx="0"/>
            <a:fillRef idx="0"/>
            <a:effectRef idx="0"/>
            <a:fontRef idx="minor"/>
          </p:style>
        </p:sp>
        <p:sp>
          <p:nvSpPr>
            <p:cNvPr id="4990" name="CustomShape 12"/>
            <p:cNvSpPr/>
            <p:nvPr/>
          </p:nvSpPr>
          <p:spPr>
            <a:xfrm>
              <a:off x="2735280" y="4505040"/>
              <a:ext cx="930960" cy="505440"/>
            </a:xfrm>
            <a:prstGeom prst="rect">
              <a:avLst/>
            </a:prstGeom>
            <a:solidFill>
              <a:srgbClr val="ffffff"/>
            </a:solidFill>
            <a:ln w="0">
              <a:noFill/>
            </a:ln>
          </p:spPr>
          <p:style>
            <a:lnRef idx="0"/>
            <a:fillRef idx="0"/>
            <a:effectRef idx="0"/>
            <a:fontRef idx="minor"/>
          </p:style>
        </p:sp>
        <p:sp>
          <p:nvSpPr>
            <p:cNvPr id="4991" name="CustomShape 13"/>
            <p:cNvSpPr/>
            <p:nvPr/>
          </p:nvSpPr>
          <p:spPr>
            <a:xfrm>
              <a:off x="2009520" y="4592160"/>
              <a:ext cx="2650320" cy="3027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Seq=120,  15 bytes of data</a:t>
              </a:r>
              <a:endParaRPr b="0" lang="en-US" sz="1400" spc="-1" strike="noStrike">
                <a:latin typeface="Arial"/>
              </a:endParaRPr>
            </a:p>
          </p:txBody>
        </p:sp>
        <p:sp>
          <p:nvSpPr>
            <p:cNvPr id="4992" name="CustomShape 14"/>
            <p:cNvSpPr/>
            <p:nvPr/>
          </p:nvSpPr>
          <p:spPr>
            <a:xfrm>
              <a:off x="2846160" y="5065200"/>
              <a:ext cx="745200" cy="243720"/>
            </a:xfrm>
            <a:prstGeom prst="rect">
              <a:avLst/>
            </a:prstGeom>
            <a:solidFill>
              <a:srgbClr val="ffffff"/>
            </a:solidFill>
            <a:ln w="0">
              <a:noFill/>
            </a:ln>
          </p:spPr>
          <p:style>
            <a:lnRef idx="0"/>
            <a:fillRef idx="0"/>
            <a:effectRef idx="0"/>
            <a:fontRef idx="minor"/>
          </p:style>
        </p:sp>
      </p:grpSp>
      <p:grpSp>
        <p:nvGrpSpPr>
          <p:cNvPr id="4993" name="Group 15"/>
          <p:cNvGrpSpPr/>
          <p:nvPr/>
        </p:nvGrpSpPr>
        <p:grpSpPr>
          <a:xfrm>
            <a:off x="1927440" y="2734560"/>
            <a:ext cx="2575440" cy="571680"/>
            <a:chOff x="1927440" y="2734560"/>
            <a:chExt cx="2575440" cy="571680"/>
          </a:xfrm>
        </p:grpSpPr>
        <p:sp>
          <p:nvSpPr>
            <p:cNvPr id="4994" name="Line 16"/>
            <p:cNvSpPr/>
            <p:nvPr/>
          </p:nvSpPr>
          <p:spPr>
            <a:xfrm>
              <a:off x="2025360" y="2734560"/>
              <a:ext cx="2346120" cy="571680"/>
            </a:xfrm>
            <a:prstGeom prst="line">
              <a:avLst/>
            </a:prstGeom>
            <a:ln w="28575">
              <a:solidFill>
                <a:srgbClr val="3333cc"/>
              </a:solidFill>
              <a:round/>
              <a:tailEnd len="med" type="triangle" w="med"/>
            </a:ln>
          </p:spPr>
          <p:style>
            <a:lnRef idx="0"/>
            <a:fillRef idx="0"/>
            <a:effectRef idx="0"/>
            <a:fontRef idx="minor"/>
          </p:style>
        </p:sp>
        <p:sp>
          <p:nvSpPr>
            <p:cNvPr id="4995" name="CustomShape 17"/>
            <p:cNvSpPr/>
            <p:nvPr/>
          </p:nvSpPr>
          <p:spPr>
            <a:xfrm>
              <a:off x="2728800" y="2815920"/>
              <a:ext cx="867600" cy="399240"/>
            </a:xfrm>
            <a:prstGeom prst="rect">
              <a:avLst/>
            </a:prstGeom>
            <a:solidFill>
              <a:srgbClr val="ffffff"/>
            </a:solidFill>
            <a:ln w="0">
              <a:noFill/>
            </a:ln>
          </p:spPr>
          <p:style>
            <a:lnRef idx="0"/>
            <a:fillRef idx="0"/>
            <a:effectRef idx="0"/>
            <a:fontRef idx="minor"/>
          </p:style>
        </p:sp>
        <p:sp>
          <p:nvSpPr>
            <p:cNvPr id="4996" name="CustomShape 18"/>
            <p:cNvSpPr/>
            <p:nvPr/>
          </p:nvSpPr>
          <p:spPr>
            <a:xfrm>
              <a:off x="1927440" y="2868120"/>
              <a:ext cx="257544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Seq=100, 20 bytes of data</a:t>
              </a:r>
              <a:endParaRPr b="0" lang="en-US" sz="1400" spc="-1" strike="noStrike">
                <a:latin typeface="Arial"/>
              </a:endParaRPr>
            </a:p>
          </p:txBody>
        </p:sp>
      </p:grpSp>
      <p:grpSp>
        <p:nvGrpSpPr>
          <p:cNvPr id="4997" name="Group 19"/>
          <p:cNvGrpSpPr/>
          <p:nvPr/>
        </p:nvGrpSpPr>
        <p:grpSpPr>
          <a:xfrm>
            <a:off x="2030040" y="3010680"/>
            <a:ext cx="2324160" cy="1381320"/>
            <a:chOff x="2030040" y="3010680"/>
            <a:chExt cx="2324160" cy="1381320"/>
          </a:xfrm>
        </p:grpSpPr>
        <p:sp>
          <p:nvSpPr>
            <p:cNvPr id="4998" name="CustomShape 20"/>
            <p:cNvSpPr/>
            <p:nvPr/>
          </p:nvSpPr>
          <p:spPr>
            <a:xfrm>
              <a:off x="2645640" y="3372840"/>
              <a:ext cx="37620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1" lang="en-US" sz="2000" spc="-1" strike="noStrike">
                  <a:solidFill>
                    <a:srgbClr val="ff0000"/>
                  </a:solidFill>
                  <a:latin typeface="Tahoma"/>
                  <a:ea typeface="ＭＳ Ｐゴシック"/>
                </a:rPr>
                <a:t>X</a:t>
              </a:r>
              <a:endParaRPr b="0" lang="en-US" sz="2000" spc="-1" strike="noStrike">
                <a:latin typeface="Arial"/>
              </a:endParaRPr>
            </a:p>
          </p:txBody>
        </p:sp>
        <p:sp>
          <p:nvSpPr>
            <p:cNvPr id="4999" name="Line 21"/>
            <p:cNvSpPr/>
            <p:nvPr/>
          </p:nvSpPr>
          <p:spPr>
            <a:xfrm flipH="1">
              <a:off x="2917440" y="3010680"/>
              <a:ext cx="1432080" cy="573120"/>
            </a:xfrm>
            <a:prstGeom prst="line">
              <a:avLst/>
            </a:prstGeom>
            <a:ln w="28575">
              <a:solidFill>
                <a:srgbClr val="3333cc"/>
              </a:solidFill>
              <a:round/>
              <a:tailEnd len="med" type="triangle" w="med"/>
            </a:ln>
          </p:spPr>
          <p:style>
            <a:lnRef idx="0"/>
            <a:fillRef idx="0"/>
            <a:effectRef idx="0"/>
            <a:fontRef idx="minor"/>
          </p:style>
        </p:sp>
        <p:grpSp>
          <p:nvGrpSpPr>
            <p:cNvPr id="5000" name="Group 22"/>
            <p:cNvGrpSpPr/>
            <p:nvPr/>
          </p:nvGrpSpPr>
          <p:grpSpPr>
            <a:xfrm>
              <a:off x="2940480" y="3211200"/>
              <a:ext cx="946080" cy="302760"/>
              <a:chOff x="2940480" y="3211200"/>
              <a:chExt cx="946080" cy="302760"/>
            </a:xfrm>
          </p:grpSpPr>
          <p:sp>
            <p:nvSpPr>
              <p:cNvPr id="5001" name="CustomShape 23"/>
              <p:cNvSpPr/>
              <p:nvPr/>
            </p:nvSpPr>
            <p:spPr>
              <a:xfrm>
                <a:off x="3019320" y="3244320"/>
                <a:ext cx="745200" cy="243720"/>
              </a:xfrm>
              <a:prstGeom prst="rect">
                <a:avLst/>
              </a:prstGeom>
              <a:solidFill>
                <a:srgbClr val="ffffff"/>
              </a:solidFill>
              <a:ln w="0">
                <a:noFill/>
              </a:ln>
            </p:spPr>
            <p:style>
              <a:lnRef idx="0"/>
              <a:fillRef idx="0"/>
              <a:effectRef idx="0"/>
              <a:fontRef idx="minor"/>
            </p:style>
          </p:sp>
          <p:sp>
            <p:nvSpPr>
              <p:cNvPr id="5002" name="CustomShape 24"/>
              <p:cNvSpPr/>
              <p:nvPr/>
            </p:nvSpPr>
            <p:spPr>
              <a:xfrm>
                <a:off x="2940480" y="3211200"/>
                <a:ext cx="94608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ACK=100</a:t>
                </a:r>
                <a:endParaRPr b="0" lang="en-US" sz="1400" spc="-1" strike="noStrike">
                  <a:latin typeface="Arial"/>
                </a:endParaRPr>
              </a:p>
            </p:txBody>
          </p:sp>
        </p:grpSp>
        <p:sp>
          <p:nvSpPr>
            <p:cNvPr id="5003" name="Line 25"/>
            <p:cNvSpPr/>
            <p:nvPr/>
          </p:nvSpPr>
          <p:spPr>
            <a:xfrm flipH="1">
              <a:off x="2030040" y="3366360"/>
              <a:ext cx="2324160" cy="1025640"/>
            </a:xfrm>
            <a:prstGeom prst="line">
              <a:avLst/>
            </a:prstGeom>
            <a:ln w="28575">
              <a:solidFill>
                <a:srgbClr val="3333cc"/>
              </a:solidFill>
              <a:round/>
              <a:tailEnd len="med" type="triangle" w="med"/>
            </a:ln>
          </p:spPr>
          <p:style>
            <a:lnRef idx="0"/>
            <a:fillRef idx="0"/>
            <a:effectRef idx="0"/>
            <a:fontRef idx="minor"/>
          </p:style>
        </p:sp>
        <p:grpSp>
          <p:nvGrpSpPr>
            <p:cNvPr id="5004" name="Group 26"/>
            <p:cNvGrpSpPr/>
            <p:nvPr/>
          </p:nvGrpSpPr>
          <p:grpSpPr>
            <a:xfrm>
              <a:off x="2674080" y="3768120"/>
              <a:ext cx="946080" cy="302760"/>
              <a:chOff x="2674080" y="3768120"/>
              <a:chExt cx="946080" cy="302760"/>
            </a:xfrm>
          </p:grpSpPr>
          <p:sp>
            <p:nvSpPr>
              <p:cNvPr id="5005" name="CustomShape 27"/>
              <p:cNvSpPr/>
              <p:nvPr/>
            </p:nvSpPr>
            <p:spPr>
              <a:xfrm>
                <a:off x="2752560" y="3801600"/>
                <a:ext cx="745200" cy="243720"/>
              </a:xfrm>
              <a:prstGeom prst="rect">
                <a:avLst/>
              </a:prstGeom>
              <a:solidFill>
                <a:srgbClr val="ffffff"/>
              </a:solidFill>
              <a:ln w="0">
                <a:noFill/>
              </a:ln>
            </p:spPr>
            <p:style>
              <a:lnRef idx="0"/>
              <a:fillRef idx="0"/>
              <a:effectRef idx="0"/>
              <a:fontRef idx="minor"/>
            </p:style>
          </p:sp>
          <p:sp>
            <p:nvSpPr>
              <p:cNvPr id="5006" name="CustomShape 28"/>
              <p:cNvSpPr/>
              <p:nvPr/>
            </p:nvSpPr>
            <p:spPr>
              <a:xfrm>
                <a:off x="2674080" y="3768120"/>
                <a:ext cx="94608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ACK=120</a:t>
                </a:r>
                <a:endParaRPr b="0" lang="en-US" sz="1400" spc="-1" strike="noStrike">
                  <a:latin typeface="Arial"/>
                </a:endParaRPr>
              </a:p>
            </p:txBody>
          </p:sp>
        </p:grpSp>
      </p:grpSp>
      <p:grpSp>
        <p:nvGrpSpPr>
          <p:cNvPr id="5007" name="Group 29"/>
          <p:cNvGrpSpPr/>
          <p:nvPr/>
        </p:nvGrpSpPr>
        <p:grpSpPr>
          <a:xfrm>
            <a:off x="1600920" y="1469520"/>
            <a:ext cx="627840" cy="531000"/>
            <a:chOff x="1600920" y="1469520"/>
            <a:chExt cx="627840" cy="531000"/>
          </a:xfrm>
        </p:grpSpPr>
        <p:pic>
          <p:nvPicPr>
            <p:cNvPr id="5008" name="Picture 85" descr="desktop_computer_stylized_medium"/>
            <p:cNvPicPr/>
            <p:nvPr/>
          </p:nvPicPr>
          <p:blipFill>
            <a:blip r:embed="rId1"/>
            <a:stretch/>
          </p:blipFill>
          <p:spPr>
            <a:xfrm flipH="1">
              <a:off x="1600920" y="1469520"/>
              <a:ext cx="627840" cy="531000"/>
            </a:xfrm>
            <a:prstGeom prst="rect">
              <a:avLst/>
            </a:prstGeom>
            <a:ln w="0">
              <a:noFill/>
            </a:ln>
          </p:spPr>
        </p:pic>
        <p:sp>
          <p:nvSpPr>
            <p:cNvPr id="5009" name="CustomShape 30"/>
            <p:cNvSpPr/>
            <p:nvPr/>
          </p:nvSpPr>
          <p:spPr>
            <a:xfrm flipH="1">
              <a:off x="1864800" y="1520640"/>
              <a:ext cx="303840" cy="2415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010" name="Group 31"/>
          <p:cNvGrpSpPr/>
          <p:nvPr/>
        </p:nvGrpSpPr>
        <p:grpSpPr>
          <a:xfrm>
            <a:off x="4176720" y="1464840"/>
            <a:ext cx="672120" cy="587880"/>
            <a:chOff x="4176720" y="1464840"/>
            <a:chExt cx="672120" cy="587880"/>
          </a:xfrm>
        </p:grpSpPr>
        <p:pic>
          <p:nvPicPr>
            <p:cNvPr id="5011" name="Picture 88" descr="desktop_computer_stylized_medium"/>
            <p:cNvPicPr/>
            <p:nvPr/>
          </p:nvPicPr>
          <p:blipFill>
            <a:blip r:embed="rId2"/>
            <a:stretch/>
          </p:blipFill>
          <p:spPr>
            <a:xfrm>
              <a:off x="4176720" y="1464840"/>
              <a:ext cx="672120" cy="587880"/>
            </a:xfrm>
            <a:prstGeom prst="rect">
              <a:avLst/>
            </a:prstGeom>
            <a:ln w="0">
              <a:noFill/>
            </a:ln>
          </p:spPr>
        </p:pic>
        <p:sp>
          <p:nvSpPr>
            <p:cNvPr id="5012" name="CustomShape 32"/>
            <p:cNvSpPr/>
            <p:nvPr/>
          </p:nvSpPr>
          <p:spPr>
            <a:xfrm>
              <a:off x="4235760" y="1521360"/>
              <a:ext cx="325440" cy="2678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5013" name="CustomShape 3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86E57667-E4EF-4610-A4C9-39249165D513}" type="slidenum">
              <a:rPr b="0" lang="en-US" sz="1100" spc="-1" strike="noStrike">
                <a:solidFill>
                  <a:srgbClr val="404040"/>
                </a:solidFill>
                <a:latin typeface="Calibri"/>
                <a:ea typeface="DejaVu Sans"/>
              </a:rPr>
              <a:t>88</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322" dur="indefinite" restart="never" nodeType="tmRoot">
          <p:childTnLst>
            <p:seq>
              <p:cTn id="2323" dur="indefinite" nodeType="mainSeq">
                <p:childTnLst>
                  <p:par>
                    <p:cTn id="2324" fill="hold">
                      <p:stCondLst>
                        <p:cond delay="indefinite"/>
                      </p:stCondLst>
                      <p:childTnLst>
                        <p:par>
                          <p:cTn id="2325" fill="hold">
                            <p:stCondLst>
                              <p:cond delay="0"/>
                            </p:stCondLst>
                            <p:childTnLst>
                              <p:par>
                                <p:cTn id="2326" nodeType="clickEffect" fill="hold" presetClass="entr" presetID="22" presetSubtype="8">
                                  <p:stCondLst>
                                    <p:cond delay="0"/>
                                  </p:stCondLst>
                                  <p:childTnLst>
                                    <p:set>
                                      <p:cBhvr>
                                        <p:cTn id="2327" dur="1" fill="hold">
                                          <p:stCondLst>
                                            <p:cond delay="0"/>
                                          </p:stCondLst>
                                        </p:cTn>
                                        <p:tgtEl>
                                          <p:spTgt spid="4981"/>
                                        </p:tgtEl>
                                        <p:attrNameLst>
                                          <p:attrName>style.visibility</p:attrName>
                                        </p:attrNameLst>
                                      </p:cBhvr>
                                      <p:to>
                                        <p:strVal val="visible"/>
                                      </p:to>
                                    </p:set>
                                    <p:animEffect filter="wipe(left)" transition="in">
                                      <p:cBhvr additive="repl">
                                        <p:cTn id="2328" dur="500"/>
                                        <p:tgtEl>
                                          <p:spTgt spid="4981"/>
                                        </p:tgtEl>
                                      </p:cBhvr>
                                    </p:animEffect>
                                  </p:childTnLst>
                                </p:cTn>
                              </p:par>
                              <p:par>
                                <p:cTn id="2329" nodeType="withEffect" fill="hold" presetClass="entr" presetID="22" presetSubtype="8">
                                  <p:stCondLst>
                                    <p:cond delay="0"/>
                                  </p:stCondLst>
                                  <p:childTnLst>
                                    <p:set>
                                      <p:cBhvr>
                                        <p:cTn id="2330" dur="1" fill="hold">
                                          <p:stCondLst>
                                            <p:cond delay="0"/>
                                          </p:stCondLst>
                                        </p:cTn>
                                        <p:tgtEl>
                                          <p:spTgt spid="4984"/>
                                        </p:tgtEl>
                                        <p:attrNameLst>
                                          <p:attrName>style.visibility</p:attrName>
                                        </p:attrNameLst>
                                      </p:cBhvr>
                                      <p:to>
                                        <p:strVal val="visible"/>
                                      </p:to>
                                    </p:set>
                                    <p:animEffect filter="wipe(left)" transition="in">
                                      <p:cBhvr additive="repl">
                                        <p:cTn id="2331" dur="500"/>
                                        <p:tgtEl>
                                          <p:spTgt spid="4984"/>
                                        </p:tgtEl>
                                      </p:cBhvr>
                                    </p:animEffect>
                                  </p:childTnLst>
                                </p:cTn>
                              </p:par>
                              <p:par>
                                <p:cTn id="2332" nodeType="withEffect" fill="hold" presetClass="entr" presetID="22" presetSubtype="8">
                                  <p:stCondLst>
                                    <p:cond delay="0"/>
                                  </p:stCondLst>
                                  <p:childTnLst>
                                    <p:set>
                                      <p:cBhvr>
                                        <p:cTn id="2333" dur="1" fill="hold">
                                          <p:stCondLst>
                                            <p:cond delay="0"/>
                                          </p:stCondLst>
                                        </p:cTn>
                                        <p:tgtEl>
                                          <p:spTgt spid="4985"/>
                                        </p:tgtEl>
                                        <p:attrNameLst>
                                          <p:attrName>style.visibility</p:attrName>
                                        </p:attrNameLst>
                                      </p:cBhvr>
                                      <p:to>
                                        <p:strVal val="visible"/>
                                      </p:to>
                                    </p:set>
                                    <p:animEffect filter="wipe(left)" transition="in">
                                      <p:cBhvr additive="repl">
                                        <p:cTn id="2334" dur="500"/>
                                        <p:tgtEl>
                                          <p:spTgt spid="4985"/>
                                        </p:tgtEl>
                                      </p:cBhvr>
                                    </p:animEffect>
                                  </p:childTnLst>
                                </p:cTn>
                              </p:par>
                              <p:par>
                                <p:cTn id="2335" nodeType="withEffect" fill="hold" presetClass="entr" presetID="22" presetSubtype="8">
                                  <p:stCondLst>
                                    <p:cond delay="0"/>
                                  </p:stCondLst>
                                  <p:childTnLst>
                                    <p:set>
                                      <p:cBhvr>
                                        <p:cTn id="2336" dur="1" fill="hold">
                                          <p:stCondLst>
                                            <p:cond delay="0"/>
                                          </p:stCondLst>
                                        </p:cTn>
                                        <p:tgtEl>
                                          <p:spTgt spid="4993"/>
                                        </p:tgtEl>
                                        <p:attrNameLst>
                                          <p:attrName>style.visibility</p:attrName>
                                        </p:attrNameLst>
                                      </p:cBhvr>
                                      <p:to>
                                        <p:strVal val="visible"/>
                                      </p:to>
                                    </p:set>
                                    <p:animEffect filter="wipe(left)" transition="in">
                                      <p:cBhvr additive="repl">
                                        <p:cTn id="2337" dur="500"/>
                                        <p:tgtEl>
                                          <p:spTgt spid="4993"/>
                                        </p:tgtEl>
                                      </p:cBhvr>
                                    </p:animEffect>
                                  </p:childTnLst>
                                </p:cTn>
                              </p:par>
                            </p:childTnLst>
                          </p:cTn>
                        </p:par>
                        <p:par>
                          <p:cTn id="2338" fill="hold">
                            <p:stCondLst>
                              <p:cond delay="500"/>
                            </p:stCondLst>
                            <p:childTnLst>
                              <p:par>
                                <p:cTn id="2339" nodeType="afterEffect" fill="hold" presetClass="entr" presetID="22" presetSubtype="2">
                                  <p:stCondLst>
                                    <p:cond delay="0"/>
                                  </p:stCondLst>
                                  <p:childTnLst>
                                    <p:set>
                                      <p:cBhvr>
                                        <p:cTn id="2340" dur="1" fill="hold">
                                          <p:stCondLst>
                                            <p:cond delay="0"/>
                                          </p:stCondLst>
                                        </p:cTn>
                                        <p:tgtEl>
                                          <p:spTgt spid="4997"/>
                                        </p:tgtEl>
                                        <p:attrNameLst>
                                          <p:attrName>style.visibility</p:attrName>
                                        </p:attrNameLst>
                                      </p:cBhvr>
                                      <p:to>
                                        <p:strVal val="visible"/>
                                      </p:to>
                                    </p:set>
                                    <p:animEffect filter="wipe(right)" transition="in">
                                      <p:cBhvr additive="repl">
                                        <p:cTn id="2341" dur="500"/>
                                        <p:tgtEl>
                                          <p:spTgt spid="4997"/>
                                        </p:tgtEl>
                                      </p:cBhvr>
                                    </p:animEffect>
                                  </p:childTnLst>
                                </p:cTn>
                              </p:par>
                            </p:childTnLst>
                          </p:cTn>
                        </p:par>
                      </p:childTnLst>
                    </p:cTn>
                  </p:par>
                  <p:par>
                    <p:cTn id="2342" fill="hold">
                      <p:stCondLst>
                        <p:cond delay="indefinite"/>
                      </p:stCondLst>
                      <p:childTnLst>
                        <p:par>
                          <p:cTn id="2343" fill="hold">
                            <p:stCondLst>
                              <p:cond delay="0"/>
                            </p:stCondLst>
                            <p:childTnLst>
                              <p:par>
                                <p:cTn id="2344" nodeType="clickEffect" fill="hold" presetClass="entr" presetID="22" presetSubtype="8">
                                  <p:stCondLst>
                                    <p:cond delay="0"/>
                                  </p:stCondLst>
                                  <p:childTnLst>
                                    <p:set>
                                      <p:cBhvr>
                                        <p:cTn id="2345" dur="1" fill="hold">
                                          <p:stCondLst>
                                            <p:cond delay="0"/>
                                          </p:stCondLst>
                                        </p:cTn>
                                        <p:tgtEl>
                                          <p:spTgt spid="4988"/>
                                        </p:tgtEl>
                                        <p:attrNameLst>
                                          <p:attrName>style.visibility</p:attrName>
                                        </p:attrNameLst>
                                      </p:cBhvr>
                                      <p:to>
                                        <p:strVal val="visible"/>
                                      </p:to>
                                    </p:set>
                                    <p:animEffect filter="wipe(left)" transition="in">
                                      <p:cBhvr additive="repl">
                                        <p:cTn id="2346" dur="500"/>
                                        <p:tgtEl>
                                          <p:spTgt spid="49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4"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fast retransmit</a:t>
            </a:r>
            <a:endParaRPr b="0" lang="en-US" sz="4800" spc="-1" strike="noStrike">
              <a:latin typeface="Arial"/>
            </a:endParaRPr>
          </a:p>
        </p:txBody>
      </p:sp>
      <p:sp>
        <p:nvSpPr>
          <p:cNvPr id="5015" name="Line 2"/>
          <p:cNvSpPr/>
          <p:nvPr/>
        </p:nvSpPr>
        <p:spPr>
          <a:xfrm>
            <a:off x="7137000" y="1927800"/>
            <a:ext cx="360" cy="4413600"/>
          </a:xfrm>
          <a:prstGeom prst="line">
            <a:avLst/>
          </a:prstGeom>
          <a:ln w="9525">
            <a:solidFill>
              <a:srgbClr val="000000"/>
            </a:solidFill>
            <a:round/>
            <a:tailEnd len="med" type="triangle" w="med"/>
          </a:ln>
        </p:spPr>
        <p:style>
          <a:lnRef idx="0"/>
          <a:fillRef idx="0"/>
          <a:effectRef idx="0"/>
          <a:fontRef idx="minor"/>
        </p:style>
      </p:sp>
      <p:sp>
        <p:nvSpPr>
          <p:cNvPr id="5016" name="Line 3"/>
          <p:cNvSpPr/>
          <p:nvPr/>
        </p:nvSpPr>
        <p:spPr>
          <a:xfrm>
            <a:off x="10614240" y="2016360"/>
            <a:ext cx="14760" cy="4325040"/>
          </a:xfrm>
          <a:prstGeom prst="line">
            <a:avLst/>
          </a:prstGeom>
          <a:ln w="9525">
            <a:solidFill>
              <a:srgbClr val="000000"/>
            </a:solidFill>
            <a:round/>
            <a:tailEnd len="med" type="triangle" w="med"/>
          </a:ln>
        </p:spPr>
        <p:style>
          <a:lnRef idx="0"/>
          <a:fillRef idx="0"/>
          <a:effectRef idx="0"/>
          <a:fontRef idx="minor"/>
        </p:style>
      </p:sp>
      <p:sp>
        <p:nvSpPr>
          <p:cNvPr id="5017" name="CustomShape 4"/>
          <p:cNvSpPr/>
          <p:nvPr/>
        </p:nvSpPr>
        <p:spPr>
          <a:xfrm>
            <a:off x="10072800" y="1045080"/>
            <a:ext cx="8427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Host B</a:t>
            </a:r>
            <a:endParaRPr b="0" lang="en-US" sz="1600" spc="-1" strike="noStrike">
              <a:latin typeface="Arial"/>
            </a:endParaRPr>
          </a:p>
        </p:txBody>
      </p:sp>
      <p:sp>
        <p:nvSpPr>
          <p:cNvPr id="5018" name="CustomShape 5"/>
          <p:cNvSpPr/>
          <p:nvPr/>
        </p:nvSpPr>
        <p:spPr>
          <a:xfrm>
            <a:off x="6847920" y="1065600"/>
            <a:ext cx="8427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Host A</a:t>
            </a:r>
            <a:endParaRPr b="0" lang="en-US" sz="1600" spc="-1" strike="noStrike">
              <a:latin typeface="Arial"/>
            </a:endParaRPr>
          </a:p>
        </p:txBody>
      </p:sp>
      <p:grpSp>
        <p:nvGrpSpPr>
          <p:cNvPr id="5019" name="Group 6"/>
          <p:cNvGrpSpPr/>
          <p:nvPr/>
        </p:nvGrpSpPr>
        <p:grpSpPr>
          <a:xfrm>
            <a:off x="6608520" y="2250360"/>
            <a:ext cx="546120" cy="4091040"/>
            <a:chOff x="6608520" y="2250360"/>
            <a:chExt cx="546120" cy="4091040"/>
          </a:xfrm>
        </p:grpSpPr>
        <p:sp>
          <p:nvSpPr>
            <p:cNvPr id="5020" name="CustomShape 7"/>
            <p:cNvSpPr/>
            <p:nvPr/>
          </p:nvSpPr>
          <p:spPr>
            <a:xfrm rot="10800000">
              <a:off x="6608520" y="3929760"/>
              <a:ext cx="546120" cy="797400"/>
            </a:xfrm>
            <a:prstGeom prst="rect">
              <a:avLst/>
            </a:prstGeom>
            <a:noFill/>
            <a:ln w="0">
              <a:noFill/>
            </a:ln>
          </p:spPr>
          <p:style>
            <a:lnRef idx="0"/>
            <a:fillRef idx="0"/>
            <a:effectRef idx="0"/>
            <a:fontRef idx="minor"/>
          </p:style>
          <p:txBody>
            <a:bodyPr wrap="none" lIns="90000" rIns="90000" tIns="45000" bIns="45000" vert="vert" rot="5400000">
              <a:noAutofit/>
            </a:bodyPr>
            <a:p>
              <a:pPr algn="ctr">
                <a:lnSpc>
                  <a:spcPct val="100000"/>
                </a:lnSpc>
                <a:tabLst>
                  <a:tab algn="l" pos="0"/>
                </a:tabLst>
              </a:pPr>
              <a:r>
                <a:rPr b="0" lang="en-US" sz="1400" spc="-1" strike="noStrike">
                  <a:solidFill>
                    <a:srgbClr val="000000"/>
                  </a:solidFill>
                  <a:latin typeface="Tahoma"/>
                  <a:ea typeface="ＭＳ Ｐゴシック"/>
                </a:rPr>
                <a:t>timeout</a:t>
              </a:r>
              <a:endParaRPr b="0" lang="en-US" sz="1400" spc="-1" strike="noStrike">
                <a:latin typeface="Arial"/>
              </a:endParaRPr>
            </a:p>
          </p:txBody>
        </p:sp>
        <p:grpSp>
          <p:nvGrpSpPr>
            <p:cNvPr id="5021" name="Group 8"/>
            <p:cNvGrpSpPr/>
            <p:nvPr/>
          </p:nvGrpSpPr>
          <p:grpSpPr>
            <a:xfrm>
              <a:off x="6805080" y="2250360"/>
              <a:ext cx="145080" cy="1645560"/>
              <a:chOff x="6805080" y="2250360"/>
              <a:chExt cx="145080" cy="1645560"/>
            </a:xfrm>
          </p:grpSpPr>
          <p:sp>
            <p:nvSpPr>
              <p:cNvPr id="5022" name="Line 9"/>
              <p:cNvSpPr/>
              <p:nvPr/>
            </p:nvSpPr>
            <p:spPr>
              <a:xfrm flipV="1">
                <a:off x="6870960" y="2250360"/>
                <a:ext cx="360" cy="1645560"/>
              </a:xfrm>
              <a:prstGeom prst="line">
                <a:avLst/>
              </a:prstGeom>
              <a:ln w="9525">
                <a:solidFill>
                  <a:srgbClr val="000000"/>
                </a:solidFill>
                <a:round/>
                <a:tailEnd len="med" type="triangle" w="med"/>
              </a:ln>
            </p:spPr>
            <p:style>
              <a:lnRef idx="0"/>
              <a:fillRef idx="0"/>
              <a:effectRef idx="0"/>
              <a:fontRef idx="minor"/>
            </p:style>
          </p:sp>
          <p:sp>
            <p:nvSpPr>
              <p:cNvPr id="5023" name="Line 10"/>
              <p:cNvSpPr/>
              <p:nvPr/>
            </p:nvSpPr>
            <p:spPr>
              <a:xfrm>
                <a:off x="6805080" y="2265840"/>
                <a:ext cx="145080" cy="360"/>
              </a:xfrm>
              <a:prstGeom prst="line">
                <a:avLst/>
              </a:prstGeom>
              <a:ln w="9525">
                <a:solidFill>
                  <a:srgbClr val="000000"/>
                </a:solidFill>
                <a:round/>
              </a:ln>
            </p:spPr>
            <p:style>
              <a:lnRef idx="0"/>
              <a:fillRef idx="0"/>
              <a:effectRef idx="0"/>
              <a:fontRef idx="minor"/>
            </p:style>
          </p:sp>
        </p:grpSp>
        <p:grpSp>
          <p:nvGrpSpPr>
            <p:cNvPr id="5024" name="Group 11"/>
            <p:cNvGrpSpPr/>
            <p:nvPr/>
          </p:nvGrpSpPr>
          <p:grpSpPr>
            <a:xfrm>
              <a:off x="6783120" y="4749120"/>
              <a:ext cx="145080" cy="1592280"/>
              <a:chOff x="6783120" y="4749120"/>
              <a:chExt cx="145080" cy="1592280"/>
            </a:xfrm>
          </p:grpSpPr>
          <p:sp>
            <p:nvSpPr>
              <p:cNvPr id="5025" name="Line 12"/>
              <p:cNvSpPr/>
              <p:nvPr/>
            </p:nvSpPr>
            <p:spPr>
              <a:xfrm>
                <a:off x="6870960" y="4749120"/>
                <a:ext cx="360" cy="1592280"/>
              </a:xfrm>
              <a:prstGeom prst="line">
                <a:avLst/>
              </a:prstGeom>
              <a:ln w="9525">
                <a:solidFill>
                  <a:srgbClr val="000000"/>
                </a:solidFill>
                <a:round/>
                <a:tailEnd len="med" type="triangle" w="med"/>
              </a:ln>
            </p:spPr>
            <p:style>
              <a:lnRef idx="0"/>
              <a:fillRef idx="0"/>
              <a:effectRef idx="0"/>
              <a:fontRef idx="minor"/>
            </p:style>
          </p:sp>
          <p:sp>
            <p:nvSpPr>
              <p:cNvPr id="5026" name="Line 13"/>
              <p:cNvSpPr/>
              <p:nvPr/>
            </p:nvSpPr>
            <p:spPr>
              <a:xfrm flipH="1">
                <a:off x="6783120" y="6326280"/>
                <a:ext cx="145080" cy="360"/>
              </a:xfrm>
              <a:prstGeom prst="line">
                <a:avLst/>
              </a:prstGeom>
              <a:ln w="9525">
                <a:solidFill>
                  <a:srgbClr val="000000"/>
                </a:solidFill>
                <a:round/>
              </a:ln>
            </p:spPr>
            <p:style>
              <a:lnRef idx="0"/>
              <a:fillRef idx="0"/>
              <a:effectRef idx="0"/>
              <a:fontRef idx="minor"/>
            </p:style>
          </p:sp>
        </p:grpSp>
      </p:grpSp>
      <p:grpSp>
        <p:nvGrpSpPr>
          <p:cNvPr id="5027" name="Group 14"/>
          <p:cNvGrpSpPr/>
          <p:nvPr/>
        </p:nvGrpSpPr>
        <p:grpSpPr>
          <a:xfrm>
            <a:off x="7124040" y="3002760"/>
            <a:ext cx="3501360" cy="2112840"/>
            <a:chOff x="7124040" y="3002760"/>
            <a:chExt cx="3501360" cy="2112840"/>
          </a:xfrm>
        </p:grpSpPr>
        <p:sp>
          <p:nvSpPr>
            <p:cNvPr id="5028" name="Line 15"/>
            <p:cNvSpPr/>
            <p:nvPr/>
          </p:nvSpPr>
          <p:spPr>
            <a:xfrm flipH="1">
              <a:off x="7124040" y="3002760"/>
              <a:ext cx="3484080" cy="939960"/>
            </a:xfrm>
            <a:prstGeom prst="line">
              <a:avLst/>
            </a:prstGeom>
            <a:ln w="28575">
              <a:solidFill>
                <a:srgbClr val="3333cc"/>
              </a:solidFill>
              <a:round/>
              <a:tailEnd len="med" type="triangle" w="med"/>
            </a:ln>
          </p:spPr>
          <p:style>
            <a:lnRef idx="0"/>
            <a:fillRef idx="0"/>
            <a:effectRef idx="0"/>
            <a:fontRef idx="minor"/>
          </p:style>
        </p:sp>
        <p:sp>
          <p:nvSpPr>
            <p:cNvPr id="5029" name="Line 16"/>
            <p:cNvSpPr/>
            <p:nvPr/>
          </p:nvSpPr>
          <p:spPr>
            <a:xfrm flipH="1">
              <a:off x="7126200" y="3494880"/>
              <a:ext cx="3499200" cy="963720"/>
            </a:xfrm>
            <a:prstGeom prst="line">
              <a:avLst/>
            </a:prstGeom>
            <a:ln w="28575">
              <a:solidFill>
                <a:srgbClr val="3333cc"/>
              </a:solidFill>
              <a:round/>
              <a:tailEnd len="med" type="triangle" w="med"/>
            </a:ln>
          </p:spPr>
          <p:style>
            <a:lnRef idx="0"/>
            <a:fillRef idx="0"/>
            <a:effectRef idx="0"/>
            <a:fontRef idx="minor"/>
          </p:style>
        </p:sp>
        <p:sp>
          <p:nvSpPr>
            <p:cNvPr id="5030" name="Line 17"/>
            <p:cNvSpPr/>
            <p:nvPr/>
          </p:nvSpPr>
          <p:spPr>
            <a:xfrm flipH="1">
              <a:off x="7137000" y="3785400"/>
              <a:ext cx="3466440" cy="1029960"/>
            </a:xfrm>
            <a:prstGeom prst="line">
              <a:avLst/>
            </a:prstGeom>
            <a:ln w="28575">
              <a:solidFill>
                <a:srgbClr val="3333cc"/>
              </a:solidFill>
              <a:round/>
              <a:tailEnd len="med" type="triangle" w="med"/>
            </a:ln>
          </p:spPr>
          <p:style>
            <a:lnRef idx="0"/>
            <a:fillRef idx="0"/>
            <a:effectRef idx="0"/>
            <a:fontRef idx="minor"/>
          </p:style>
        </p:sp>
        <p:sp>
          <p:nvSpPr>
            <p:cNvPr id="5031" name="Line 18"/>
            <p:cNvSpPr/>
            <p:nvPr/>
          </p:nvSpPr>
          <p:spPr>
            <a:xfrm flipH="1">
              <a:off x="7137000" y="4050720"/>
              <a:ext cx="3450960" cy="1044720"/>
            </a:xfrm>
            <a:prstGeom prst="line">
              <a:avLst/>
            </a:prstGeom>
            <a:ln w="28575">
              <a:solidFill>
                <a:srgbClr val="3333cc"/>
              </a:solidFill>
              <a:round/>
              <a:tailEnd len="med" type="triangle" w="med"/>
            </a:ln>
          </p:spPr>
          <p:style>
            <a:lnRef idx="0"/>
            <a:fillRef idx="0"/>
            <a:effectRef idx="0"/>
            <a:fontRef idx="minor"/>
          </p:style>
        </p:sp>
        <p:sp>
          <p:nvSpPr>
            <p:cNvPr id="5032" name="CustomShape 19"/>
            <p:cNvSpPr/>
            <p:nvPr/>
          </p:nvSpPr>
          <p:spPr>
            <a:xfrm rot="20737200">
              <a:off x="7189200" y="3541680"/>
              <a:ext cx="94608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ACK=100</a:t>
              </a:r>
              <a:endParaRPr b="0" lang="en-US" sz="1400" spc="-1" strike="noStrike">
                <a:latin typeface="Arial"/>
              </a:endParaRPr>
            </a:p>
          </p:txBody>
        </p:sp>
        <p:sp>
          <p:nvSpPr>
            <p:cNvPr id="5033" name="CustomShape 20"/>
            <p:cNvSpPr/>
            <p:nvPr/>
          </p:nvSpPr>
          <p:spPr>
            <a:xfrm rot="20635800">
              <a:off x="7200720" y="4029840"/>
              <a:ext cx="94608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ACK=100</a:t>
              </a:r>
              <a:endParaRPr b="0" lang="en-US" sz="1400" spc="-1" strike="noStrike">
                <a:latin typeface="Arial"/>
              </a:endParaRPr>
            </a:p>
          </p:txBody>
        </p:sp>
        <p:sp>
          <p:nvSpPr>
            <p:cNvPr id="5034" name="CustomShape 21"/>
            <p:cNvSpPr/>
            <p:nvPr/>
          </p:nvSpPr>
          <p:spPr>
            <a:xfrm rot="20657400">
              <a:off x="7190640" y="4400640"/>
              <a:ext cx="94608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ACK=100</a:t>
              </a:r>
              <a:endParaRPr b="0" lang="en-US" sz="1400" spc="-1" strike="noStrike">
                <a:latin typeface="Arial"/>
              </a:endParaRPr>
            </a:p>
          </p:txBody>
        </p:sp>
        <p:sp>
          <p:nvSpPr>
            <p:cNvPr id="5035" name="CustomShape 22"/>
            <p:cNvSpPr/>
            <p:nvPr/>
          </p:nvSpPr>
          <p:spPr>
            <a:xfrm rot="20628600">
              <a:off x="7195680" y="4686480"/>
              <a:ext cx="94608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ACK=100</a:t>
              </a:r>
              <a:endParaRPr b="0" lang="en-US" sz="1400" spc="-1" strike="noStrike">
                <a:latin typeface="Arial"/>
              </a:endParaRPr>
            </a:p>
          </p:txBody>
        </p:sp>
      </p:grpSp>
      <p:sp>
        <p:nvSpPr>
          <p:cNvPr id="5036" name="CustomShape 23"/>
          <p:cNvSpPr/>
          <p:nvPr/>
        </p:nvSpPr>
        <p:spPr>
          <a:xfrm>
            <a:off x="7435800" y="2563920"/>
            <a:ext cx="1044720" cy="259200"/>
          </a:xfrm>
          <a:prstGeom prst="rect">
            <a:avLst/>
          </a:prstGeom>
          <a:solidFill>
            <a:srgbClr val="ffffff"/>
          </a:solidFill>
          <a:ln w="0">
            <a:noFill/>
          </a:ln>
        </p:spPr>
        <p:style>
          <a:lnRef idx="0"/>
          <a:fillRef idx="0"/>
          <a:effectRef idx="0"/>
          <a:fontRef idx="minor"/>
        </p:style>
      </p:sp>
      <p:grpSp>
        <p:nvGrpSpPr>
          <p:cNvPr id="5037" name="Group 24"/>
          <p:cNvGrpSpPr/>
          <p:nvPr/>
        </p:nvGrpSpPr>
        <p:grpSpPr>
          <a:xfrm>
            <a:off x="7137000" y="2040480"/>
            <a:ext cx="3503520" cy="1988280"/>
            <a:chOff x="7137000" y="2040480"/>
            <a:chExt cx="3503520" cy="1988280"/>
          </a:xfrm>
        </p:grpSpPr>
        <p:sp>
          <p:nvSpPr>
            <p:cNvPr id="5038" name="Line 25"/>
            <p:cNvSpPr/>
            <p:nvPr/>
          </p:nvSpPr>
          <p:spPr>
            <a:xfrm>
              <a:off x="7137000" y="2281680"/>
              <a:ext cx="3503520" cy="685440"/>
            </a:xfrm>
            <a:prstGeom prst="line">
              <a:avLst/>
            </a:prstGeom>
            <a:ln w="28575">
              <a:solidFill>
                <a:srgbClr val="3333cc"/>
              </a:solidFill>
              <a:round/>
              <a:tailEnd len="med" type="triangle" w="med"/>
            </a:ln>
          </p:spPr>
          <p:style>
            <a:lnRef idx="0"/>
            <a:fillRef idx="0"/>
            <a:effectRef idx="0"/>
            <a:fontRef idx="minor"/>
          </p:style>
        </p:sp>
        <p:sp>
          <p:nvSpPr>
            <p:cNvPr id="5039" name="Line 26"/>
            <p:cNvSpPr/>
            <p:nvPr/>
          </p:nvSpPr>
          <p:spPr>
            <a:xfrm>
              <a:off x="7137000" y="2547000"/>
              <a:ext cx="2430360" cy="480960"/>
            </a:xfrm>
            <a:prstGeom prst="line">
              <a:avLst/>
            </a:prstGeom>
            <a:ln w="28575">
              <a:solidFill>
                <a:srgbClr val="3333cc"/>
              </a:solidFill>
              <a:round/>
              <a:tailEnd len="med" type="triangle" w="med"/>
            </a:ln>
          </p:spPr>
          <p:style>
            <a:lnRef idx="0"/>
            <a:fillRef idx="0"/>
            <a:effectRef idx="0"/>
            <a:fontRef idx="minor"/>
          </p:style>
        </p:sp>
        <p:sp>
          <p:nvSpPr>
            <p:cNvPr id="5040" name="Line 27"/>
            <p:cNvSpPr/>
            <p:nvPr/>
          </p:nvSpPr>
          <p:spPr>
            <a:xfrm>
              <a:off x="7137000" y="2812320"/>
              <a:ext cx="3503520" cy="685440"/>
            </a:xfrm>
            <a:prstGeom prst="line">
              <a:avLst/>
            </a:prstGeom>
            <a:ln w="28575">
              <a:solidFill>
                <a:srgbClr val="3333cc"/>
              </a:solidFill>
              <a:round/>
              <a:tailEnd len="med" type="triangle" w="med"/>
            </a:ln>
          </p:spPr>
          <p:style>
            <a:lnRef idx="0"/>
            <a:fillRef idx="0"/>
            <a:effectRef idx="0"/>
            <a:fontRef idx="minor"/>
          </p:style>
        </p:sp>
        <p:sp>
          <p:nvSpPr>
            <p:cNvPr id="5041" name="Line 28"/>
            <p:cNvSpPr/>
            <p:nvPr/>
          </p:nvSpPr>
          <p:spPr>
            <a:xfrm>
              <a:off x="7137000" y="3342960"/>
              <a:ext cx="3503520" cy="685800"/>
            </a:xfrm>
            <a:prstGeom prst="line">
              <a:avLst/>
            </a:prstGeom>
            <a:ln w="28575">
              <a:solidFill>
                <a:srgbClr val="3333cc"/>
              </a:solidFill>
              <a:round/>
              <a:tailEnd len="med" type="triangle" w="med"/>
            </a:ln>
          </p:spPr>
          <p:style>
            <a:lnRef idx="0"/>
            <a:fillRef idx="0"/>
            <a:effectRef idx="0"/>
            <a:fontRef idx="minor"/>
          </p:style>
        </p:sp>
        <p:sp>
          <p:nvSpPr>
            <p:cNvPr id="5042" name="Line 29"/>
            <p:cNvSpPr/>
            <p:nvPr/>
          </p:nvSpPr>
          <p:spPr>
            <a:xfrm>
              <a:off x="7137000" y="3077640"/>
              <a:ext cx="3503520" cy="685440"/>
            </a:xfrm>
            <a:prstGeom prst="line">
              <a:avLst/>
            </a:prstGeom>
            <a:ln w="28575">
              <a:solidFill>
                <a:srgbClr val="3333cc"/>
              </a:solidFill>
              <a:round/>
              <a:tailEnd len="med" type="triangle" w="med"/>
            </a:ln>
          </p:spPr>
          <p:style>
            <a:lnRef idx="0"/>
            <a:fillRef idx="0"/>
            <a:effectRef idx="0"/>
            <a:fontRef idx="minor"/>
          </p:style>
        </p:sp>
        <p:sp>
          <p:nvSpPr>
            <p:cNvPr id="5043" name="CustomShape 30"/>
            <p:cNvSpPr/>
            <p:nvPr/>
          </p:nvSpPr>
          <p:spPr>
            <a:xfrm>
              <a:off x="9451080" y="2740680"/>
              <a:ext cx="388080" cy="4554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2400" spc="-1" strike="noStrike">
                  <a:solidFill>
                    <a:srgbClr val="ff0000"/>
                  </a:solidFill>
                  <a:latin typeface="Arial"/>
                  <a:ea typeface="ＭＳ Ｐゴシック"/>
                </a:rPr>
                <a:t>X</a:t>
              </a:r>
              <a:endParaRPr b="0" lang="en-US" sz="2400" spc="-1" strike="noStrike">
                <a:latin typeface="Arial"/>
              </a:endParaRPr>
            </a:p>
          </p:txBody>
        </p:sp>
        <p:sp>
          <p:nvSpPr>
            <p:cNvPr id="5044" name="CustomShape 31"/>
            <p:cNvSpPr/>
            <p:nvPr/>
          </p:nvSpPr>
          <p:spPr>
            <a:xfrm rot="584400">
              <a:off x="7255440" y="2215800"/>
              <a:ext cx="2119680" cy="5158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Seq=92, 8 bytes of data</a:t>
              </a:r>
              <a:endParaRPr b="0" lang="en-US" sz="1400" spc="-1" strike="noStrike">
                <a:latin typeface="Arial"/>
              </a:endParaRPr>
            </a:p>
          </p:txBody>
        </p:sp>
        <p:sp>
          <p:nvSpPr>
            <p:cNvPr id="5045" name="CustomShape 32"/>
            <p:cNvSpPr/>
            <p:nvPr/>
          </p:nvSpPr>
          <p:spPr>
            <a:xfrm rot="666000">
              <a:off x="7265160" y="2541600"/>
              <a:ext cx="2311200" cy="5158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Seq=100, 20 bytes of data</a:t>
              </a:r>
              <a:endParaRPr b="0" lang="en-US" sz="1400" spc="-1" strike="noStrike">
                <a:latin typeface="Arial"/>
              </a:endParaRPr>
            </a:p>
          </p:txBody>
        </p:sp>
      </p:grpSp>
      <p:grpSp>
        <p:nvGrpSpPr>
          <p:cNvPr id="5046" name="Group 33"/>
          <p:cNvGrpSpPr/>
          <p:nvPr/>
        </p:nvGrpSpPr>
        <p:grpSpPr>
          <a:xfrm>
            <a:off x="7131240" y="5132520"/>
            <a:ext cx="3544560" cy="696600"/>
            <a:chOff x="7131240" y="5132520"/>
            <a:chExt cx="3544560" cy="696600"/>
          </a:xfrm>
        </p:grpSpPr>
        <p:sp>
          <p:nvSpPr>
            <p:cNvPr id="5047" name="Line 34"/>
            <p:cNvSpPr/>
            <p:nvPr/>
          </p:nvSpPr>
          <p:spPr>
            <a:xfrm>
              <a:off x="7172280" y="5143320"/>
              <a:ext cx="3503520" cy="685800"/>
            </a:xfrm>
            <a:prstGeom prst="line">
              <a:avLst/>
            </a:prstGeom>
            <a:ln w="28575">
              <a:solidFill>
                <a:srgbClr val="3333cc"/>
              </a:solidFill>
              <a:round/>
              <a:tailEnd len="med" type="triangle" w="med"/>
            </a:ln>
          </p:spPr>
          <p:style>
            <a:lnRef idx="0"/>
            <a:fillRef idx="0"/>
            <a:effectRef idx="0"/>
            <a:fontRef idx="minor"/>
          </p:style>
        </p:sp>
        <p:sp>
          <p:nvSpPr>
            <p:cNvPr id="5048" name="CustomShape 35"/>
            <p:cNvSpPr/>
            <p:nvPr/>
          </p:nvSpPr>
          <p:spPr>
            <a:xfrm>
              <a:off x="7408080" y="5224680"/>
              <a:ext cx="1044720" cy="259200"/>
            </a:xfrm>
            <a:prstGeom prst="rect">
              <a:avLst/>
            </a:prstGeom>
            <a:solidFill>
              <a:srgbClr val="ffffff"/>
            </a:solidFill>
            <a:ln w="0">
              <a:noFill/>
            </a:ln>
          </p:spPr>
          <p:style>
            <a:lnRef idx="0"/>
            <a:fillRef idx="0"/>
            <a:effectRef idx="0"/>
            <a:fontRef idx="minor"/>
          </p:style>
        </p:sp>
        <p:sp>
          <p:nvSpPr>
            <p:cNvPr id="5049" name="CustomShape 36"/>
            <p:cNvSpPr/>
            <p:nvPr/>
          </p:nvSpPr>
          <p:spPr>
            <a:xfrm>
              <a:off x="7131240" y="5132520"/>
              <a:ext cx="257544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Seq=100, 20 bytes of data</a:t>
              </a:r>
              <a:endParaRPr b="0" lang="en-US" sz="1400" spc="-1" strike="noStrike">
                <a:latin typeface="Arial"/>
              </a:endParaRPr>
            </a:p>
          </p:txBody>
        </p:sp>
      </p:grpSp>
      <p:grpSp>
        <p:nvGrpSpPr>
          <p:cNvPr id="5050" name="Group 37"/>
          <p:cNvGrpSpPr/>
          <p:nvPr/>
        </p:nvGrpSpPr>
        <p:grpSpPr>
          <a:xfrm>
            <a:off x="6610680" y="1343520"/>
            <a:ext cx="807480" cy="616680"/>
            <a:chOff x="6610680" y="1343520"/>
            <a:chExt cx="807480" cy="616680"/>
          </a:xfrm>
        </p:grpSpPr>
        <p:pic>
          <p:nvPicPr>
            <p:cNvPr id="5051" name="Picture 94" descr="desktop_computer_stylized_medium"/>
            <p:cNvPicPr/>
            <p:nvPr/>
          </p:nvPicPr>
          <p:blipFill>
            <a:blip r:embed="rId1"/>
            <a:stretch/>
          </p:blipFill>
          <p:spPr>
            <a:xfrm flipH="1">
              <a:off x="6610680" y="1343520"/>
              <a:ext cx="807480" cy="616680"/>
            </a:xfrm>
            <a:prstGeom prst="rect">
              <a:avLst/>
            </a:prstGeom>
            <a:ln w="0">
              <a:noFill/>
            </a:ln>
          </p:spPr>
        </p:pic>
        <p:sp>
          <p:nvSpPr>
            <p:cNvPr id="5052" name="CustomShape 38"/>
            <p:cNvSpPr/>
            <p:nvPr/>
          </p:nvSpPr>
          <p:spPr>
            <a:xfrm flipH="1">
              <a:off x="6950520" y="1402920"/>
              <a:ext cx="391320" cy="2811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053" name="Group 39"/>
          <p:cNvGrpSpPr/>
          <p:nvPr/>
        </p:nvGrpSpPr>
        <p:grpSpPr>
          <a:xfrm>
            <a:off x="10328760" y="1374840"/>
            <a:ext cx="746640" cy="669960"/>
            <a:chOff x="10328760" y="1374840"/>
            <a:chExt cx="746640" cy="669960"/>
          </a:xfrm>
        </p:grpSpPr>
        <p:pic>
          <p:nvPicPr>
            <p:cNvPr id="5054" name="Picture 97" descr="desktop_computer_stylized_medium"/>
            <p:cNvPicPr/>
            <p:nvPr/>
          </p:nvPicPr>
          <p:blipFill>
            <a:blip r:embed="rId2"/>
            <a:stretch/>
          </p:blipFill>
          <p:spPr>
            <a:xfrm>
              <a:off x="10328760" y="1374840"/>
              <a:ext cx="746640" cy="669960"/>
            </a:xfrm>
            <a:prstGeom prst="rect">
              <a:avLst/>
            </a:prstGeom>
            <a:ln w="0">
              <a:noFill/>
            </a:ln>
          </p:spPr>
        </p:pic>
        <p:sp>
          <p:nvSpPr>
            <p:cNvPr id="5055" name="CustomShape 40"/>
            <p:cNvSpPr/>
            <p:nvPr/>
          </p:nvSpPr>
          <p:spPr>
            <a:xfrm>
              <a:off x="10394280" y="1439640"/>
              <a:ext cx="361800" cy="3056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5056" name="Group 41"/>
          <p:cNvGrpSpPr/>
          <p:nvPr/>
        </p:nvGrpSpPr>
        <p:grpSpPr>
          <a:xfrm>
            <a:off x="1803240" y="4591080"/>
            <a:ext cx="5319360" cy="1590120"/>
            <a:chOff x="1803240" y="4591080"/>
            <a:chExt cx="5319360" cy="1590120"/>
          </a:xfrm>
        </p:grpSpPr>
        <p:pic>
          <p:nvPicPr>
            <p:cNvPr id="5057" name="Picture 2" descr="Image result for light bulb icon"/>
            <p:cNvPicPr/>
            <p:nvPr/>
          </p:nvPicPr>
          <p:blipFill>
            <a:blip r:embed="rId3"/>
            <a:stretch/>
          </p:blipFill>
          <p:spPr>
            <a:xfrm>
              <a:off x="1803240" y="4591080"/>
              <a:ext cx="816480" cy="816480"/>
            </a:xfrm>
            <a:prstGeom prst="rect">
              <a:avLst/>
            </a:prstGeom>
            <a:ln w="0">
              <a:noFill/>
            </a:ln>
          </p:spPr>
        </p:pic>
        <p:sp>
          <p:nvSpPr>
            <p:cNvPr id="5058" name="CustomShape 42"/>
            <p:cNvSpPr/>
            <p:nvPr/>
          </p:nvSpPr>
          <p:spPr>
            <a:xfrm>
              <a:off x="2235240" y="4775400"/>
              <a:ext cx="4142880" cy="1405800"/>
            </a:xfrm>
            <a:prstGeom prst="rect">
              <a:avLst/>
            </a:prstGeom>
            <a:noFill/>
            <a:ln w="0">
              <a:noFill/>
            </a:ln>
          </p:spPr>
          <p:style>
            <a:lnRef idx="0"/>
            <a:fillRef idx="0"/>
            <a:effectRef idx="0"/>
            <a:fontRef idx="minor"/>
          </p:style>
          <p:txBody>
            <a:bodyPr lIns="90000" rIns="90000" tIns="45000" bIns="45000">
              <a:spAutoFit/>
            </a:bodyPr>
            <a:p>
              <a:pPr algn="r">
                <a:lnSpc>
                  <a:spcPct val="90000"/>
                </a:lnSpc>
                <a:tabLst>
                  <a:tab algn="l" pos="0"/>
                </a:tabLst>
              </a:pPr>
              <a:r>
                <a:rPr b="0" lang="en-US" sz="2400" spc="-1" strike="noStrike">
                  <a:solidFill>
                    <a:srgbClr val="000000"/>
                  </a:solidFill>
                  <a:latin typeface="Calibri"/>
                  <a:ea typeface="ＭＳ Ｐゴシック"/>
                </a:rPr>
                <a:t>Receipt of three duplicate ACKs indicates 3 segments received after a missing segment – lost segment is likely. So retransmit!</a:t>
              </a:r>
              <a:endParaRPr b="0" lang="en-US" sz="2400" spc="-1" strike="noStrike">
                <a:latin typeface="Arial"/>
              </a:endParaRPr>
            </a:p>
          </p:txBody>
        </p:sp>
        <p:sp>
          <p:nvSpPr>
            <p:cNvPr id="5059" name="Line 43"/>
            <p:cNvSpPr/>
            <p:nvPr/>
          </p:nvSpPr>
          <p:spPr>
            <a:xfrm>
              <a:off x="6359760" y="5142960"/>
              <a:ext cx="762840" cy="360"/>
            </a:xfrm>
            <a:prstGeom prst="line">
              <a:avLst/>
            </a:prstGeom>
            <a:ln w="22225">
              <a:solidFill>
                <a:srgbClr val="c00000"/>
              </a:solidFill>
            </a:ln>
          </p:spPr>
          <p:style>
            <a:lnRef idx="1">
              <a:schemeClr val="accent1"/>
            </a:lnRef>
            <a:fillRef idx="0">
              <a:schemeClr val="accent1"/>
            </a:fillRef>
            <a:effectRef idx="0">
              <a:schemeClr val="accent1"/>
            </a:effectRef>
            <a:fontRef idx="minor"/>
          </p:style>
        </p:sp>
      </p:grpSp>
      <p:grpSp>
        <p:nvGrpSpPr>
          <p:cNvPr id="5060" name="Group 44"/>
          <p:cNvGrpSpPr/>
          <p:nvPr/>
        </p:nvGrpSpPr>
        <p:grpSpPr>
          <a:xfrm>
            <a:off x="790560" y="1227600"/>
            <a:ext cx="5212440" cy="2876400"/>
            <a:chOff x="790560" y="1227600"/>
            <a:chExt cx="5212440" cy="2876400"/>
          </a:xfrm>
        </p:grpSpPr>
        <p:sp>
          <p:nvSpPr>
            <p:cNvPr id="5061" name="CustomShape 45"/>
            <p:cNvSpPr/>
            <p:nvPr/>
          </p:nvSpPr>
          <p:spPr>
            <a:xfrm>
              <a:off x="1061280" y="1753920"/>
              <a:ext cx="4806720" cy="2261160"/>
            </a:xfrm>
            <a:prstGeom prst="rect">
              <a:avLst/>
            </a:prstGeom>
            <a:solidFill>
              <a:schemeClr val="bg1"/>
            </a:solidFill>
            <a:ln w="0">
              <a:noFill/>
            </a:ln>
          </p:spPr>
          <p:style>
            <a:lnRef idx="0"/>
            <a:fillRef idx="0"/>
            <a:effectRef idx="0"/>
            <a:fontRef idx="minor"/>
          </p:style>
          <p:txBody>
            <a:bodyPr lIns="90000" rIns="90000" tIns="45000" bIns="45000">
              <a:noAutofit/>
            </a:bodyPr>
            <a:p>
              <a:pPr>
                <a:lnSpc>
                  <a:spcPct val="85000"/>
                </a:lnSpc>
                <a:spcBef>
                  <a:spcPts val="561"/>
                </a:spcBef>
                <a:tabLst>
                  <a:tab algn="l" pos="0"/>
                </a:tabLst>
              </a:pPr>
              <a:r>
                <a:rPr b="0" lang="en-US" sz="2800" spc="-1" strike="noStrike">
                  <a:solidFill>
                    <a:srgbClr val="000000"/>
                  </a:solidFill>
                  <a:latin typeface="Calibri"/>
                  <a:ea typeface="ＭＳ Ｐゴシック"/>
                </a:rPr>
                <a:t>if sender receives 3 additional ACKs for same data </a:t>
              </a:r>
              <a:r>
                <a:rPr b="0" lang="en-US" sz="2400" spc="-1" strike="noStrike">
                  <a:solidFill>
                    <a:srgbClr val="000000"/>
                  </a:solidFill>
                  <a:latin typeface="Calibri"/>
                  <a:ea typeface="ＭＳ Ｐゴシック"/>
                </a:rPr>
                <a:t>(“triple duplicate ACKs”),</a:t>
              </a:r>
              <a:r>
                <a:rPr b="0" lang="en-US" sz="2800" spc="-1" strike="noStrike">
                  <a:solidFill>
                    <a:srgbClr val="000000"/>
                  </a:solidFill>
                  <a:latin typeface="Calibri"/>
                  <a:ea typeface="ＭＳ Ｐゴシック"/>
                </a:rPr>
                <a:t> resend unACKed segment with smallest seq #</a:t>
              </a:r>
              <a:endParaRPr b="0" lang="en-US" sz="2800" spc="-1" strike="noStrike">
                <a:latin typeface="Arial"/>
              </a:endParaRPr>
            </a:p>
            <a:p>
              <a:pPr lvl="1" marL="463680" indent="-235440">
                <a:lnSpc>
                  <a:spcPct val="85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likely that unACKed segment lost, so don’t wait for timeout</a:t>
              </a:r>
              <a:endParaRPr b="0" lang="en-US" sz="2400" spc="-1" strike="noStrike">
                <a:latin typeface="Arial"/>
              </a:endParaRPr>
            </a:p>
          </p:txBody>
        </p:sp>
        <p:sp>
          <p:nvSpPr>
            <p:cNvPr id="5062" name="CustomShape 46"/>
            <p:cNvSpPr/>
            <p:nvPr/>
          </p:nvSpPr>
          <p:spPr>
            <a:xfrm>
              <a:off x="790560" y="1456200"/>
              <a:ext cx="5212440" cy="2647800"/>
            </a:xfrm>
            <a:prstGeom prst="rect">
              <a:avLst/>
            </a:prstGeom>
            <a:noFill/>
            <a:ln w="19050">
              <a:solidFill>
                <a:srgbClr val="cc0000"/>
              </a:solidFill>
              <a:miter/>
            </a:ln>
          </p:spPr>
          <p:style>
            <a:lnRef idx="0"/>
            <a:fillRef idx="0"/>
            <a:effectRef idx="0"/>
            <a:fontRef idx="minor"/>
          </p:style>
        </p:sp>
        <p:sp>
          <p:nvSpPr>
            <p:cNvPr id="5063" name="CustomShape 47"/>
            <p:cNvSpPr/>
            <p:nvPr/>
          </p:nvSpPr>
          <p:spPr>
            <a:xfrm>
              <a:off x="873000" y="1227600"/>
              <a:ext cx="3126960" cy="45540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400" spc="-1" strike="noStrike">
                  <a:solidFill>
                    <a:srgbClr val="cc0000"/>
                  </a:solidFill>
                  <a:latin typeface="Tahoma"/>
                  <a:ea typeface="ＭＳ Ｐゴシック"/>
                </a:rPr>
                <a:t>TCP fast retransmit</a:t>
              </a:r>
              <a:endParaRPr b="0" lang="en-US" sz="2400" spc="-1" strike="noStrike">
                <a:latin typeface="Arial"/>
              </a:endParaRPr>
            </a:p>
          </p:txBody>
        </p:sp>
      </p:grpSp>
      <p:sp>
        <p:nvSpPr>
          <p:cNvPr id="5064" name="CustomShape 48"/>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83875A7E-BA78-4AAF-B981-0AF292E532A2}" type="slidenum">
              <a:rPr b="0" lang="en-US" sz="1100" spc="-1" strike="noStrike">
                <a:solidFill>
                  <a:srgbClr val="404040"/>
                </a:solidFill>
                <a:latin typeface="Calibri"/>
                <a:ea typeface="DejaVu Sans"/>
              </a:rPr>
              <a:t>89</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347" dur="indefinite" restart="never" nodeType="tmRoot">
          <p:childTnLst>
            <p:seq>
              <p:cTn id="2348" dur="indefinite" nodeType="mainSeq">
                <p:childTnLst>
                  <p:par>
                    <p:cTn id="2349" fill="hold">
                      <p:stCondLst>
                        <p:cond delay="indefinite"/>
                      </p:stCondLst>
                      <p:childTnLst>
                        <p:par>
                          <p:cTn id="2350" fill="hold">
                            <p:stCondLst>
                              <p:cond delay="0"/>
                            </p:stCondLst>
                            <p:childTnLst>
                              <p:par>
                                <p:cTn id="2351" nodeType="clickEffect" fill="hold" presetClass="entr" presetID="22" presetSubtype="8">
                                  <p:stCondLst>
                                    <p:cond delay="0"/>
                                  </p:stCondLst>
                                  <p:childTnLst>
                                    <p:set>
                                      <p:cBhvr>
                                        <p:cTn id="2352" dur="1" fill="hold">
                                          <p:stCondLst>
                                            <p:cond delay="0"/>
                                          </p:stCondLst>
                                        </p:cTn>
                                        <p:tgtEl>
                                          <p:spTgt spid="5037"/>
                                        </p:tgtEl>
                                        <p:attrNameLst>
                                          <p:attrName>style.visibility</p:attrName>
                                        </p:attrNameLst>
                                      </p:cBhvr>
                                      <p:to>
                                        <p:strVal val="visible"/>
                                      </p:to>
                                    </p:set>
                                    <p:animEffect filter="wipe(left)" transition="in">
                                      <p:cBhvr additive="repl">
                                        <p:cTn id="2353" dur="500"/>
                                        <p:tgtEl>
                                          <p:spTgt spid="5037"/>
                                        </p:tgtEl>
                                      </p:cBhvr>
                                    </p:animEffect>
                                  </p:childTnLst>
                                </p:cTn>
                              </p:par>
                            </p:childTnLst>
                          </p:cTn>
                        </p:par>
                      </p:childTnLst>
                    </p:cTn>
                  </p:par>
                  <p:par>
                    <p:cTn id="2354" fill="hold">
                      <p:stCondLst>
                        <p:cond delay="indefinite"/>
                      </p:stCondLst>
                      <p:childTnLst>
                        <p:par>
                          <p:cTn id="2355" fill="hold">
                            <p:stCondLst>
                              <p:cond delay="0"/>
                            </p:stCondLst>
                            <p:childTnLst>
                              <p:par>
                                <p:cTn id="2356" nodeType="clickEffect" fill="hold" presetClass="entr" presetID="22" presetSubtype="2">
                                  <p:stCondLst>
                                    <p:cond delay="0"/>
                                  </p:stCondLst>
                                  <p:childTnLst>
                                    <p:set>
                                      <p:cBhvr>
                                        <p:cTn id="2357" dur="1" fill="hold">
                                          <p:stCondLst>
                                            <p:cond delay="0"/>
                                          </p:stCondLst>
                                        </p:cTn>
                                        <p:tgtEl>
                                          <p:spTgt spid="5027"/>
                                        </p:tgtEl>
                                        <p:attrNameLst>
                                          <p:attrName>style.visibility</p:attrName>
                                        </p:attrNameLst>
                                      </p:cBhvr>
                                      <p:to>
                                        <p:strVal val="visible"/>
                                      </p:to>
                                    </p:set>
                                    <p:animEffect filter="wipe(right)" transition="in">
                                      <p:cBhvr additive="repl">
                                        <p:cTn id="2358" dur="500"/>
                                        <p:tgtEl>
                                          <p:spTgt spid="5027"/>
                                        </p:tgtEl>
                                      </p:cBhvr>
                                    </p:animEffect>
                                  </p:childTnLst>
                                </p:cTn>
                              </p:par>
                            </p:childTnLst>
                          </p:cTn>
                        </p:par>
                      </p:childTnLst>
                    </p:cTn>
                  </p:par>
                  <p:par>
                    <p:cTn id="2359" fill="hold">
                      <p:stCondLst>
                        <p:cond delay="indefinite"/>
                      </p:stCondLst>
                      <p:childTnLst>
                        <p:par>
                          <p:cTn id="2360" fill="hold">
                            <p:stCondLst>
                              <p:cond delay="0"/>
                            </p:stCondLst>
                            <p:childTnLst>
                              <p:par>
                                <p:cTn id="2361" nodeType="clickEffect" fill="hold" presetClass="entr" presetID="9">
                                  <p:stCondLst>
                                    <p:cond delay="0"/>
                                  </p:stCondLst>
                                  <p:childTnLst>
                                    <p:set>
                                      <p:cBhvr>
                                        <p:cTn id="2362" dur="1" fill="hold">
                                          <p:stCondLst>
                                            <p:cond delay="0"/>
                                          </p:stCondLst>
                                        </p:cTn>
                                        <p:tgtEl>
                                          <p:spTgt spid="5056"/>
                                        </p:tgtEl>
                                        <p:attrNameLst>
                                          <p:attrName>style.visibility</p:attrName>
                                        </p:attrNameLst>
                                      </p:cBhvr>
                                      <p:to>
                                        <p:strVal val="visible"/>
                                      </p:to>
                                    </p:set>
                                    <p:animEffect filter="dissolve" transition="in">
                                      <p:cBhvr additive="repl">
                                        <p:cTn id="2363" dur="500"/>
                                        <p:tgtEl>
                                          <p:spTgt spid="5056"/>
                                        </p:tgtEl>
                                      </p:cBhvr>
                                    </p:animEffect>
                                  </p:childTnLst>
                                </p:cTn>
                              </p:par>
                            </p:childTnLst>
                          </p:cTn>
                        </p:par>
                      </p:childTnLst>
                    </p:cTn>
                  </p:par>
                  <p:par>
                    <p:cTn id="2364" fill="hold">
                      <p:stCondLst>
                        <p:cond delay="indefinite"/>
                      </p:stCondLst>
                      <p:childTnLst>
                        <p:par>
                          <p:cTn id="2365" fill="hold">
                            <p:stCondLst>
                              <p:cond delay="0"/>
                            </p:stCondLst>
                            <p:childTnLst>
                              <p:par>
                                <p:cTn id="2366" nodeType="clickEffect" fill="hold" presetClass="entr" presetID="22" presetSubtype="8">
                                  <p:stCondLst>
                                    <p:cond delay="0"/>
                                  </p:stCondLst>
                                  <p:childTnLst>
                                    <p:set>
                                      <p:cBhvr>
                                        <p:cTn id="2367" dur="1" fill="hold">
                                          <p:stCondLst>
                                            <p:cond delay="0"/>
                                          </p:stCondLst>
                                        </p:cTn>
                                        <p:tgtEl>
                                          <p:spTgt spid="5046"/>
                                        </p:tgtEl>
                                        <p:attrNameLst>
                                          <p:attrName>style.visibility</p:attrName>
                                        </p:attrNameLst>
                                      </p:cBhvr>
                                      <p:to>
                                        <p:strVal val="visible"/>
                                      </p:to>
                                    </p:set>
                                    <p:animEffect filter="wipe(left)" transition="in">
                                      <p:cBhvr additive="repl">
                                        <p:cTn id="2368" dur="500"/>
                                        <p:tgtEl>
                                          <p:spTgt spid="5046"/>
                                        </p:tgtEl>
                                      </p:cBhvr>
                                    </p:animEffect>
                                  </p:childTnLst>
                                </p:cTn>
                              </p:par>
                            </p:childTnLst>
                          </p:cTn>
                        </p:par>
                      </p:childTnLst>
                    </p:cTn>
                  </p:par>
                  <p:par>
                    <p:cTn id="2369" fill="hold">
                      <p:stCondLst>
                        <p:cond delay="indefinite"/>
                      </p:stCondLst>
                      <p:childTnLst>
                        <p:par>
                          <p:cTn id="2370" fill="hold">
                            <p:stCondLst>
                              <p:cond delay="0"/>
                            </p:stCondLst>
                            <p:childTnLst>
                              <p:par>
                                <p:cTn id="2371" nodeType="clickEffect" fill="hold" presetClass="entr" presetID="9">
                                  <p:stCondLst>
                                    <p:cond delay="0"/>
                                  </p:stCondLst>
                                  <p:childTnLst>
                                    <p:set>
                                      <p:cBhvr>
                                        <p:cTn id="2372" dur="1" fill="hold">
                                          <p:stCondLst>
                                            <p:cond delay="0"/>
                                          </p:stCondLst>
                                        </p:cTn>
                                        <p:tgtEl>
                                          <p:spTgt spid="5060"/>
                                        </p:tgtEl>
                                        <p:attrNameLst>
                                          <p:attrName>style.visibility</p:attrName>
                                        </p:attrNameLst>
                                      </p:cBhvr>
                                      <p:to>
                                        <p:strVal val="visible"/>
                                      </p:to>
                                    </p:set>
                                    <p:animEffect filter="dissolve" transition="in">
                                      <p:cBhvr additive="repl">
                                        <p:cTn id="2373" dur="500"/>
                                        <p:tgtEl>
                                          <p:spTgt spid="50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07" name="Group 1"/>
          <p:cNvGrpSpPr/>
          <p:nvPr/>
        </p:nvGrpSpPr>
        <p:grpSpPr>
          <a:xfrm>
            <a:off x="2578680" y="4965840"/>
            <a:ext cx="6866640" cy="1026360"/>
            <a:chOff x="2578680" y="4965840"/>
            <a:chExt cx="6866640" cy="1026360"/>
          </a:xfrm>
        </p:grpSpPr>
        <p:sp>
          <p:nvSpPr>
            <p:cNvPr id="808" name="Line 2"/>
            <p:cNvSpPr/>
            <p:nvPr/>
          </p:nvSpPr>
          <p:spPr>
            <a:xfrm>
              <a:off x="2578680" y="5061960"/>
              <a:ext cx="1582920" cy="3027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809" name="Group 3"/>
            <p:cNvGrpSpPr/>
            <p:nvPr/>
          </p:nvGrpSpPr>
          <p:grpSpPr>
            <a:xfrm>
              <a:off x="4062600" y="4965840"/>
              <a:ext cx="5382720" cy="1026360"/>
              <a:chOff x="4062600" y="4965840"/>
              <a:chExt cx="5382720" cy="1026360"/>
            </a:xfrm>
          </p:grpSpPr>
          <p:sp>
            <p:nvSpPr>
              <p:cNvPr id="810" name="Line 4"/>
              <p:cNvSpPr/>
              <p:nvPr/>
            </p:nvSpPr>
            <p:spPr>
              <a:xfrm flipH="1">
                <a:off x="7971840" y="4972680"/>
                <a:ext cx="1473480" cy="47448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811" name="CustomShape 5"/>
              <p:cNvSpPr/>
              <p:nvPr/>
            </p:nvSpPr>
            <p:spPr>
              <a:xfrm>
                <a:off x="4062600" y="4965840"/>
                <a:ext cx="4034520" cy="1026360"/>
              </a:xfrm>
              <a:custGeom>
                <a:avLst/>
                <a:gdLst/>
                <a:ahLst/>
                <a:rect l="l" t="t" r="r" b="b"/>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w="0">
                <a:noFill/>
              </a:ln>
            </p:spPr>
            <p:style>
              <a:lnRef idx="0"/>
              <a:fillRef idx="0"/>
              <a:effectRef idx="0"/>
              <a:fontRef idx="minor"/>
            </p:style>
            <p:txBody>
              <a:bodyPr lIns="90000" rIns="90000" tIns="45000" bIns="45000">
                <a:noAutofit/>
              </a:bodyPr>
              <a:p>
                <a:pPr>
                  <a:lnSpc>
                    <a:spcPct val="100000"/>
                  </a:lnSpc>
                  <a:tabLst>
                    <a:tab algn="l" pos="0"/>
                  </a:tabLst>
                </a:pPr>
                <a:r>
                  <a:rPr b="0" lang="en-US" sz="2800" spc="-1" strike="noStrike">
                    <a:solidFill>
                      <a:srgbClr val="000000"/>
                    </a:solidFill>
                    <a:latin typeface="Calibri"/>
                    <a:ea typeface="ＭＳ Ｐゴシック"/>
                  </a:rPr>
                  <a:t>             </a:t>
                </a:r>
                <a:endParaRPr b="0" lang="en-US" sz="2800" spc="-1" strike="noStrike">
                  <a:latin typeface="Arial"/>
                </a:endParaRPr>
              </a:p>
            </p:txBody>
          </p:sp>
        </p:grpSp>
      </p:grpSp>
      <p:sp>
        <p:nvSpPr>
          <p:cNvPr id="812" name="CustomShape 6"/>
          <p:cNvSpPr/>
          <p:nvPr/>
        </p:nvSpPr>
        <p:spPr>
          <a:xfrm>
            <a:off x="10294920" y="2167560"/>
            <a:ext cx="887760" cy="290988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sp>
        <p:nvSpPr>
          <p:cNvPr id="813" name="CustomShape 7"/>
          <p:cNvSpPr/>
          <p:nvPr/>
        </p:nvSpPr>
        <p:spPr>
          <a:xfrm>
            <a:off x="854280" y="2256480"/>
            <a:ext cx="844200" cy="2919600"/>
          </a:xfrm>
          <a:custGeom>
            <a:avLst/>
            <a:gdLst/>
            <a:ahLst/>
            <a:rect l="l" t="t"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a:gradFill>
          <a:ln w="9525">
            <a:solidFill>
              <a:srgbClr val="dddddd"/>
            </a:solidFill>
            <a:round/>
          </a:ln>
        </p:spPr>
        <p:style>
          <a:lnRef idx="0"/>
          <a:fillRef idx="0"/>
          <a:effectRef idx="0"/>
          <a:fontRef idx="minor"/>
        </p:style>
      </p:sp>
      <p:grpSp>
        <p:nvGrpSpPr>
          <p:cNvPr id="814" name="Group 8"/>
          <p:cNvGrpSpPr/>
          <p:nvPr/>
        </p:nvGrpSpPr>
        <p:grpSpPr>
          <a:xfrm>
            <a:off x="10955520" y="4246920"/>
            <a:ext cx="547560" cy="1067400"/>
            <a:chOff x="10955520" y="4246920"/>
            <a:chExt cx="547560" cy="1067400"/>
          </a:xfrm>
        </p:grpSpPr>
        <p:sp>
          <p:nvSpPr>
            <p:cNvPr id="815" name="CustomShape 9"/>
            <p:cNvSpPr/>
            <p:nvPr/>
          </p:nvSpPr>
          <p:spPr>
            <a:xfrm>
              <a:off x="11390760" y="4248720"/>
              <a:ext cx="106560" cy="10184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816" name="CustomShape 10"/>
            <p:cNvSpPr/>
            <p:nvPr/>
          </p:nvSpPr>
          <p:spPr>
            <a:xfrm>
              <a:off x="10980000" y="4246920"/>
              <a:ext cx="403920" cy="101736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817" name="CustomShape 11"/>
            <p:cNvSpPr/>
            <p:nvPr/>
          </p:nvSpPr>
          <p:spPr>
            <a:xfrm>
              <a:off x="11411280" y="4309560"/>
              <a:ext cx="62640" cy="9421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818" name="CustomShape 12"/>
            <p:cNvSpPr/>
            <p:nvPr/>
          </p:nvSpPr>
          <p:spPr>
            <a:xfrm>
              <a:off x="11397240" y="4787640"/>
              <a:ext cx="99000" cy="820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819" name="CustomShape 13"/>
            <p:cNvSpPr/>
            <p:nvPr/>
          </p:nvSpPr>
          <p:spPr>
            <a:xfrm>
              <a:off x="10982160" y="4364640"/>
              <a:ext cx="228600" cy="19440"/>
            </a:xfrm>
            <a:prstGeom prst="rect">
              <a:avLst/>
            </a:prstGeom>
            <a:solidFill>
              <a:srgbClr val="000000"/>
            </a:solidFill>
            <a:ln w="9525">
              <a:solidFill>
                <a:srgbClr val="000000"/>
              </a:solidFill>
              <a:miter/>
            </a:ln>
          </p:spPr>
          <p:style>
            <a:lnRef idx="0"/>
            <a:fillRef idx="0"/>
            <a:effectRef idx="0"/>
            <a:fontRef idx="minor"/>
          </p:style>
        </p:sp>
        <p:grpSp>
          <p:nvGrpSpPr>
            <p:cNvPr id="820" name="Group 14"/>
            <p:cNvGrpSpPr/>
            <p:nvPr/>
          </p:nvGrpSpPr>
          <p:grpSpPr>
            <a:xfrm>
              <a:off x="11191680" y="4353120"/>
              <a:ext cx="221400" cy="62640"/>
              <a:chOff x="11191680" y="4353120"/>
              <a:chExt cx="221400" cy="62640"/>
            </a:xfrm>
          </p:grpSpPr>
          <p:sp>
            <p:nvSpPr>
              <p:cNvPr id="821" name="CustomShape 15"/>
              <p:cNvSpPr/>
              <p:nvPr/>
            </p:nvSpPr>
            <p:spPr>
              <a:xfrm>
                <a:off x="11191680" y="4353120"/>
                <a:ext cx="221400" cy="62640"/>
              </a:xfrm>
              <a:prstGeom prst="roundRect">
                <a:avLst>
                  <a:gd name="adj" fmla="val 50000"/>
                </a:avLst>
              </a:prstGeom>
              <a:solidFill>
                <a:srgbClr val="000000"/>
              </a:solidFill>
              <a:ln w="0">
                <a:noFill/>
              </a:ln>
            </p:spPr>
            <p:style>
              <a:lnRef idx="0"/>
              <a:fillRef idx="0"/>
              <a:effectRef idx="0"/>
              <a:fontRef idx="minor"/>
            </p:style>
          </p:sp>
          <p:sp>
            <p:nvSpPr>
              <p:cNvPr id="822" name="CustomShape 16"/>
              <p:cNvSpPr/>
              <p:nvPr/>
            </p:nvSpPr>
            <p:spPr>
              <a:xfrm>
                <a:off x="11196720" y="4359960"/>
                <a:ext cx="211320" cy="48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23" name="CustomShape 17"/>
            <p:cNvSpPr/>
            <p:nvPr/>
          </p:nvSpPr>
          <p:spPr>
            <a:xfrm>
              <a:off x="10987200" y="4509360"/>
              <a:ext cx="228600" cy="19440"/>
            </a:xfrm>
            <a:prstGeom prst="rect">
              <a:avLst/>
            </a:prstGeom>
            <a:solidFill>
              <a:srgbClr val="000000"/>
            </a:solidFill>
            <a:ln w="9525">
              <a:solidFill>
                <a:srgbClr val="000000"/>
              </a:solidFill>
              <a:miter/>
            </a:ln>
          </p:spPr>
          <p:style>
            <a:lnRef idx="0"/>
            <a:fillRef idx="0"/>
            <a:effectRef idx="0"/>
            <a:fontRef idx="minor"/>
          </p:style>
        </p:sp>
        <p:grpSp>
          <p:nvGrpSpPr>
            <p:cNvPr id="824" name="Group 18"/>
            <p:cNvGrpSpPr/>
            <p:nvPr/>
          </p:nvGrpSpPr>
          <p:grpSpPr>
            <a:xfrm>
              <a:off x="11189160" y="4500000"/>
              <a:ext cx="221400" cy="67320"/>
              <a:chOff x="11189160" y="4500000"/>
              <a:chExt cx="221400" cy="67320"/>
            </a:xfrm>
          </p:grpSpPr>
          <p:sp>
            <p:nvSpPr>
              <p:cNvPr id="825" name="CustomShape 19"/>
              <p:cNvSpPr/>
              <p:nvPr/>
            </p:nvSpPr>
            <p:spPr>
              <a:xfrm>
                <a:off x="11189160" y="4500000"/>
                <a:ext cx="221400" cy="67320"/>
              </a:xfrm>
              <a:prstGeom prst="roundRect">
                <a:avLst>
                  <a:gd name="adj" fmla="val 50000"/>
                </a:avLst>
              </a:prstGeom>
              <a:solidFill>
                <a:srgbClr val="000000"/>
              </a:solidFill>
              <a:ln w="0">
                <a:noFill/>
              </a:ln>
            </p:spPr>
            <p:style>
              <a:lnRef idx="0"/>
              <a:fillRef idx="0"/>
              <a:effectRef idx="0"/>
              <a:fontRef idx="minor"/>
            </p:style>
          </p:sp>
          <p:sp>
            <p:nvSpPr>
              <p:cNvPr id="826" name="CustomShape 20"/>
              <p:cNvSpPr/>
              <p:nvPr/>
            </p:nvSpPr>
            <p:spPr>
              <a:xfrm>
                <a:off x="11194200" y="4506840"/>
                <a:ext cx="211320" cy="43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27" name="CustomShape 21"/>
            <p:cNvSpPr/>
            <p:nvPr/>
          </p:nvSpPr>
          <p:spPr>
            <a:xfrm>
              <a:off x="10985040" y="4661280"/>
              <a:ext cx="228600" cy="19440"/>
            </a:xfrm>
            <a:prstGeom prst="rect">
              <a:avLst/>
            </a:prstGeom>
            <a:solidFill>
              <a:srgbClr val="000000"/>
            </a:solidFill>
            <a:ln w="9525">
              <a:solidFill>
                <a:srgbClr val="000000"/>
              </a:solidFill>
              <a:miter/>
            </a:ln>
          </p:spPr>
          <p:style>
            <a:lnRef idx="0"/>
            <a:fillRef idx="0"/>
            <a:effectRef idx="0"/>
            <a:fontRef idx="minor"/>
          </p:style>
        </p:sp>
        <p:sp>
          <p:nvSpPr>
            <p:cNvPr id="828" name="CustomShape 22"/>
            <p:cNvSpPr/>
            <p:nvPr/>
          </p:nvSpPr>
          <p:spPr>
            <a:xfrm>
              <a:off x="10989720" y="4793760"/>
              <a:ext cx="226440" cy="19440"/>
            </a:xfrm>
            <a:prstGeom prst="rect">
              <a:avLst/>
            </a:prstGeom>
            <a:solidFill>
              <a:srgbClr val="000000"/>
            </a:solidFill>
            <a:ln w="9525">
              <a:solidFill>
                <a:srgbClr val="000000"/>
              </a:solidFill>
              <a:miter/>
            </a:ln>
          </p:spPr>
          <p:style>
            <a:lnRef idx="0"/>
            <a:fillRef idx="0"/>
            <a:effectRef idx="0"/>
            <a:fontRef idx="minor"/>
          </p:style>
        </p:sp>
        <p:grpSp>
          <p:nvGrpSpPr>
            <p:cNvPr id="829" name="Group 23"/>
            <p:cNvGrpSpPr/>
            <p:nvPr/>
          </p:nvGrpSpPr>
          <p:grpSpPr>
            <a:xfrm>
              <a:off x="11184480" y="4781880"/>
              <a:ext cx="223560" cy="64800"/>
              <a:chOff x="11184480" y="4781880"/>
              <a:chExt cx="223560" cy="64800"/>
            </a:xfrm>
          </p:grpSpPr>
          <p:sp>
            <p:nvSpPr>
              <p:cNvPr id="830" name="CustomShape 24"/>
              <p:cNvSpPr/>
              <p:nvPr/>
            </p:nvSpPr>
            <p:spPr>
              <a:xfrm>
                <a:off x="11184480" y="4781880"/>
                <a:ext cx="223560" cy="64800"/>
              </a:xfrm>
              <a:prstGeom prst="roundRect">
                <a:avLst>
                  <a:gd name="adj" fmla="val 50000"/>
                </a:avLst>
              </a:prstGeom>
              <a:solidFill>
                <a:srgbClr val="000000"/>
              </a:solidFill>
              <a:ln w="0">
                <a:noFill/>
              </a:ln>
            </p:spPr>
            <p:style>
              <a:lnRef idx="0"/>
              <a:fillRef idx="0"/>
              <a:effectRef idx="0"/>
              <a:fontRef idx="minor"/>
            </p:style>
          </p:sp>
          <p:sp>
            <p:nvSpPr>
              <p:cNvPr id="831" name="CustomShape 25"/>
              <p:cNvSpPr/>
              <p:nvPr/>
            </p:nvSpPr>
            <p:spPr>
              <a:xfrm>
                <a:off x="11189160" y="4789080"/>
                <a:ext cx="213840" cy="50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32" name="CustomShape 26"/>
            <p:cNvSpPr/>
            <p:nvPr/>
          </p:nvSpPr>
          <p:spPr>
            <a:xfrm>
              <a:off x="11398680" y="4659840"/>
              <a:ext cx="99000" cy="813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833" name="Group 27"/>
            <p:cNvGrpSpPr/>
            <p:nvPr/>
          </p:nvGrpSpPr>
          <p:grpSpPr>
            <a:xfrm>
              <a:off x="11186640" y="4646880"/>
              <a:ext cx="221400" cy="60120"/>
              <a:chOff x="11186640" y="4646880"/>
              <a:chExt cx="221400" cy="60120"/>
            </a:xfrm>
          </p:grpSpPr>
          <p:sp>
            <p:nvSpPr>
              <p:cNvPr id="834" name="CustomShape 28"/>
              <p:cNvSpPr/>
              <p:nvPr/>
            </p:nvSpPr>
            <p:spPr>
              <a:xfrm>
                <a:off x="11186640" y="4646880"/>
                <a:ext cx="221400" cy="60120"/>
              </a:xfrm>
              <a:prstGeom prst="roundRect">
                <a:avLst>
                  <a:gd name="adj" fmla="val 50000"/>
                </a:avLst>
              </a:prstGeom>
              <a:solidFill>
                <a:srgbClr val="000000"/>
              </a:solidFill>
              <a:ln w="0">
                <a:noFill/>
              </a:ln>
            </p:spPr>
            <p:style>
              <a:lnRef idx="0"/>
              <a:fillRef idx="0"/>
              <a:effectRef idx="0"/>
              <a:fontRef idx="minor"/>
            </p:style>
          </p:sp>
          <p:sp>
            <p:nvSpPr>
              <p:cNvPr id="835" name="CustomShape 29"/>
              <p:cNvSpPr/>
              <p:nvPr/>
            </p:nvSpPr>
            <p:spPr>
              <a:xfrm>
                <a:off x="11191680" y="4654080"/>
                <a:ext cx="211680" cy="45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836" name="CustomShape 30"/>
            <p:cNvSpPr/>
            <p:nvPr/>
          </p:nvSpPr>
          <p:spPr>
            <a:xfrm>
              <a:off x="11383920" y="4246920"/>
              <a:ext cx="24120" cy="101952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837" name="CustomShape 31"/>
            <p:cNvSpPr/>
            <p:nvPr/>
          </p:nvSpPr>
          <p:spPr>
            <a:xfrm>
              <a:off x="11408040" y="4505040"/>
              <a:ext cx="88920" cy="925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838" name="CustomShape 32"/>
            <p:cNvSpPr/>
            <p:nvPr/>
          </p:nvSpPr>
          <p:spPr>
            <a:xfrm>
              <a:off x="11409120" y="4358880"/>
              <a:ext cx="91800" cy="104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839" name="CustomShape 33"/>
            <p:cNvSpPr/>
            <p:nvPr/>
          </p:nvSpPr>
          <p:spPr>
            <a:xfrm>
              <a:off x="11486160" y="5220360"/>
              <a:ext cx="16920" cy="40680"/>
            </a:xfrm>
            <a:prstGeom prst="ellipse">
              <a:avLst/>
            </a:prstGeom>
            <a:solidFill>
              <a:srgbClr val="333333"/>
            </a:solidFill>
            <a:ln w="0">
              <a:noFill/>
            </a:ln>
          </p:spPr>
          <p:style>
            <a:lnRef idx="0"/>
            <a:fillRef idx="0"/>
            <a:effectRef idx="0"/>
            <a:fontRef idx="minor"/>
          </p:style>
        </p:sp>
        <p:sp>
          <p:nvSpPr>
            <p:cNvPr id="840" name="CustomShape 34"/>
            <p:cNvSpPr/>
            <p:nvPr/>
          </p:nvSpPr>
          <p:spPr>
            <a:xfrm>
              <a:off x="11404080" y="5222880"/>
              <a:ext cx="92160" cy="867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841" name="CustomShape 35"/>
            <p:cNvSpPr/>
            <p:nvPr/>
          </p:nvSpPr>
          <p:spPr>
            <a:xfrm>
              <a:off x="10955520" y="5251680"/>
              <a:ext cx="459720" cy="6264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842" name="CustomShape 36"/>
            <p:cNvSpPr/>
            <p:nvPr/>
          </p:nvSpPr>
          <p:spPr>
            <a:xfrm>
              <a:off x="10980000" y="5266440"/>
              <a:ext cx="411120" cy="3384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843" name="CustomShape 37"/>
            <p:cNvSpPr/>
            <p:nvPr/>
          </p:nvSpPr>
          <p:spPr>
            <a:xfrm>
              <a:off x="11021400" y="5119200"/>
              <a:ext cx="58320" cy="62640"/>
            </a:xfrm>
            <a:prstGeom prst="ellipse">
              <a:avLst/>
            </a:prstGeom>
            <a:solidFill>
              <a:srgbClr val="33cc33"/>
            </a:solidFill>
            <a:ln w="0">
              <a:noFill/>
            </a:ln>
          </p:spPr>
          <p:style>
            <a:lnRef idx="0"/>
            <a:fillRef idx="0"/>
            <a:effectRef idx="0"/>
            <a:fontRef idx="minor"/>
          </p:style>
        </p:sp>
        <p:sp>
          <p:nvSpPr>
            <p:cNvPr id="844" name="CustomShape 38"/>
            <p:cNvSpPr/>
            <p:nvPr/>
          </p:nvSpPr>
          <p:spPr>
            <a:xfrm>
              <a:off x="11089440" y="5119200"/>
              <a:ext cx="58320" cy="62640"/>
            </a:xfrm>
            <a:prstGeom prst="ellipse">
              <a:avLst/>
            </a:prstGeom>
            <a:solidFill>
              <a:srgbClr val="ff0000"/>
            </a:solidFill>
            <a:ln w="0">
              <a:noFill/>
            </a:ln>
          </p:spPr>
          <p:style>
            <a:lnRef idx="0"/>
            <a:fillRef idx="0"/>
            <a:effectRef idx="0"/>
            <a:fontRef idx="minor"/>
          </p:style>
        </p:sp>
        <p:sp>
          <p:nvSpPr>
            <p:cNvPr id="845" name="CustomShape 39"/>
            <p:cNvSpPr/>
            <p:nvPr/>
          </p:nvSpPr>
          <p:spPr>
            <a:xfrm>
              <a:off x="11157480" y="5119200"/>
              <a:ext cx="58320" cy="60120"/>
            </a:xfrm>
            <a:prstGeom prst="ellipse">
              <a:avLst/>
            </a:prstGeom>
            <a:solidFill>
              <a:srgbClr val="33cc33"/>
            </a:solidFill>
            <a:ln w="0">
              <a:noFill/>
            </a:ln>
          </p:spPr>
          <p:style>
            <a:lnRef idx="0"/>
            <a:fillRef idx="0"/>
            <a:effectRef idx="0"/>
            <a:fontRef idx="minor"/>
          </p:style>
        </p:sp>
        <p:sp>
          <p:nvSpPr>
            <p:cNvPr id="846" name="CustomShape 40"/>
            <p:cNvSpPr/>
            <p:nvPr/>
          </p:nvSpPr>
          <p:spPr>
            <a:xfrm>
              <a:off x="11311200" y="4875840"/>
              <a:ext cx="31320" cy="337320"/>
            </a:xfrm>
            <a:prstGeom prst="rect">
              <a:avLst/>
            </a:prstGeom>
            <a:solidFill>
              <a:srgbClr val="292929"/>
            </a:solidFill>
            <a:ln w="9525">
              <a:solidFill>
                <a:srgbClr val="000000"/>
              </a:solidFill>
              <a:miter/>
            </a:ln>
          </p:spPr>
          <p:style>
            <a:lnRef idx="0"/>
            <a:fillRef idx="0"/>
            <a:effectRef idx="0"/>
            <a:fontRef idx="minor"/>
          </p:style>
        </p:sp>
      </p:grpSp>
      <p:grpSp>
        <p:nvGrpSpPr>
          <p:cNvPr id="847" name="Group 41"/>
          <p:cNvGrpSpPr/>
          <p:nvPr/>
        </p:nvGrpSpPr>
        <p:grpSpPr>
          <a:xfrm>
            <a:off x="8510400" y="2078280"/>
            <a:ext cx="1943640" cy="2910240"/>
            <a:chOff x="8510400" y="2078280"/>
            <a:chExt cx="1943640" cy="2910240"/>
          </a:xfrm>
        </p:grpSpPr>
        <p:sp>
          <p:nvSpPr>
            <p:cNvPr id="848" name="CustomShape 42"/>
            <p:cNvSpPr/>
            <p:nvPr/>
          </p:nvSpPr>
          <p:spPr>
            <a:xfrm>
              <a:off x="8582400" y="2078280"/>
              <a:ext cx="1871640" cy="2796840"/>
            </a:xfrm>
            <a:prstGeom prst="rect">
              <a:avLst/>
            </a:prstGeom>
            <a:solidFill>
              <a:srgbClr val="000099"/>
            </a:solidFill>
            <a:ln w="0">
              <a:noFill/>
            </a:ln>
          </p:spPr>
          <p:style>
            <a:lnRef idx="0"/>
            <a:fillRef idx="0"/>
            <a:effectRef idx="0"/>
            <a:fontRef idx="minor"/>
          </p:style>
        </p:sp>
        <p:sp>
          <p:nvSpPr>
            <p:cNvPr id="849" name="CustomShape 43"/>
            <p:cNvSpPr/>
            <p:nvPr/>
          </p:nvSpPr>
          <p:spPr>
            <a:xfrm>
              <a:off x="8510400" y="2167560"/>
              <a:ext cx="1853280" cy="2820960"/>
            </a:xfrm>
            <a:prstGeom prst="rect">
              <a:avLst/>
            </a:prstGeom>
            <a:solidFill>
              <a:srgbClr val="ffffff"/>
            </a:solidFill>
            <a:ln w="28575">
              <a:solidFill>
                <a:srgbClr val="000000"/>
              </a:solidFill>
              <a:miter/>
            </a:ln>
          </p:spPr>
          <p:style>
            <a:lnRef idx="0"/>
            <a:fillRef idx="0"/>
            <a:effectRef idx="0"/>
            <a:fontRef idx="minor"/>
          </p:style>
        </p:sp>
        <p:sp>
          <p:nvSpPr>
            <p:cNvPr id="850" name="Line 44"/>
            <p:cNvSpPr/>
            <p:nvPr/>
          </p:nvSpPr>
          <p:spPr>
            <a:xfrm>
              <a:off x="8523360" y="2748960"/>
              <a:ext cx="1842120" cy="4680"/>
            </a:xfrm>
            <a:prstGeom prst="line">
              <a:avLst/>
            </a:prstGeom>
            <a:ln w="28575">
              <a:solidFill>
                <a:srgbClr val="000000"/>
              </a:solidFill>
              <a:round/>
            </a:ln>
          </p:spPr>
          <p:style>
            <a:lnRef idx="0"/>
            <a:fillRef idx="0"/>
            <a:effectRef idx="0"/>
            <a:fontRef idx="minor"/>
          </p:style>
        </p:sp>
        <p:sp>
          <p:nvSpPr>
            <p:cNvPr id="851" name="Line 45"/>
            <p:cNvSpPr/>
            <p:nvPr/>
          </p:nvSpPr>
          <p:spPr>
            <a:xfrm>
              <a:off x="8522640" y="3602160"/>
              <a:ext cx="1838160" cy="360"/>
            </a:xfrm>
            <a:prstGeom prst="line">
              <a:avLst/>
            </a:prstGeom>
            <a:ln w="28575">
              <a:solidFill>
                <a:srgbClr val="000000"/>
              </a:solidFill>
              <a:round/>
            </a:ln>
          </p:spPr>
          <p:style>
            <a:lnRef idx="0"/>
            <a:fillRef idx="0"/>
            <a:effectRef idx="0"/>
            <a:fontRef idx="minor"/>
          </p:style>
        </p:sp>
        <p:sp>
          <p:nvSpPr>
            <p:cNvPr id="852" name="CustomShape 46"/>
            <p:cNvSpPr/>
            <p:nvPr/>
          </p:nvSpPr>
          <p:spPr>
            <a:xfrm>
              <a:off x="8614440" y="4533120"/>
              <a:ext cx="16592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853" name="CustomShape 47"/>
            <p:cNvSpPr/>
            <p:nvPr/>
          </p:nvSpPr>
          <p:spPr>
            <a:xfrm>
              <a:off x="8614440" y="4088520"/>
              <a:ext cx="16592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854" name="CustomShape 48"/>
            <p:cNvSpPr/>
            <p:nvPr/>
          </p:nvSpPr>
          <p:spPr>
            <a:xfrm>
              <a:off x="8614440" y="3646080"/>
              <a:ext cx="1659240" cy="75996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 (IP)</a:t>
              </a:r>
              <a:endParaRPr b="0" lang="en-US" sz="2000" spc="-1" strike="noStrike">
                <a:latin typeface="Arial"/>
              </a:endParaRPr>
            </a:p>
          </p:txBody>
        </p:sp>
        <p:sp>
          <p:nvSpPr>
            <p:cNvPr id="855" name="Line 49"/>
            <p:cNvSpPr/>
            <p:nvPr/>
          </p:nvSpPr>
          <p:spPr>
            <a:xfrm>
              <a:off x="8529120" y="4074840"/>
              <a:ext cx="1838160" cy="360"/>
            </a:xfrm>
            <a:prstGeom prst="line">
              <a:avLst/>
            </a:prstGeom>
            <a:ln w="28575">
              <a:solidFill>
                <a:srgbClr val="000000"/>
              </a:solidFill>
              <a:round/>
            </a:ln>
          </p:spPr>
          <p:style>
            <a:lnRef idx="0"/>
            <a:fillRef idx="0"/>
            <a:effectRef idx="0"/>
            <a:fontRef idx="minor"/>
          </p:style>
        </p:sp>
        <p:sp>
          <p:nvSpPr>
            <p:cNvPr id="856" name="Line 50"/>
            <p:cNvSpPr/>
            <p:nvPr/>
          </p:nvSpPr>
          <p:spPr>
            <a:xfrm>
              <a:off x="8525160" y="4527360"/>
              <a:ext cx="1838160" cy="360"/>
            </a:xfrm>
            <a:prstGeom prst="line">
              <a:avLst/>
            </a:prstGeom>
            <a:ln w="28575">
              <a:solidFill>
                <a:srgbClr val="000000"/>
              </a:solidFill>
              <a:round/>
            </a:ln>
          </p:spPr>
          <p:style>
            <a:lnRef idx="0"/>
            <a:fillRef idx="0"/>
            <a:effectRef idx="0"/>
            <a:fontRef idx="minor"/>
          </p:style>
        </p:sp>
        <p:sp>
          <p:nvSpPr>
            <p:cNvPr id="857" name="CustomShape 51"/>
            <p:cNvSpPr/>
            <p:nvPr/>
          </p:nvSpPr>
          <p:spPr>
            <a:xfrm>
              <a:off x="8582400" y="2284200"/>
              <a:ext cx="16592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application</a:t>
              </a:r>
              <a:endParaRPr b="0" lang="en-US" sz="2000" spc="-1" strike="noStrike">
                <a:latin typeface="Arial"/>
              </a:endParaRPr>
            </a:p>
          </p:txBody>
        </p:sp>
      </p:grpSp>
      <p:grpSp>
        <p:nvGrpSpPr>
          <p:cNvPr id="858" name="Group 52"/>
          <p:cNvGrpSpPr/>
          <p:nvPr/>
        </p:nvGrpSpPr>
        <p:grpSpPr>
          <a:xfrm>
            <a:off x="1687680" y="2167560"/>
            <a:ext cx="2129400" cy="2909880"/>
            <a:chOff x="1687680" y="2167560"/>
            <a:chExt cx="2129400" cy="2909880"/>
          </a:xfrm>
        </p:grpSpPr>
        <p:sp>
          <p:nvSpPr>
            <p:cNvPr id="859" name="CustomShape 53"/>
            <p:cNvSpPr/>
            <p:nvPr/>
          </p:nvSpPr>
          <p:spPr>
            <a:xfrm>
              <a:off x="1766880" y="2167560"/>
              <a:ext cx="2050200" cy="2796840"/>
            </a:xfrm>
            <a:prstGeom prst="rect">
              <a:avLst/>
            </a:prstGeom>
            <a:solidFill>
              <a:srgbClr val="000099"/>
            </a:solidFill>
            <a:ln w="0">
              <a:noFill/>
            </a:ln>
          </p:spPr>
          <p:style>
            <a:lnRef idx="0"/>
            <a:fillRef idx="0"/>
            <a:effectRef idx="0"/>
            <a:fontRef idx="minor"/>
          </p:style>
        </p:sp>
        <p:sp>
          <p:nvSpPr>
            <p:cNvPr id="860" name="CustomShape 54"/>
            <p:cNvSpPr/>
            <p:nvPr/>
          </p:nvSpPr>
          <p:spPr>
            <a:xfrm>
              <a:off x="1687680" y="2256480"/>
              <a:ext cx="2030040" cy="2820960"/>
            </a:xfrm>
            <a:prstGeom prst="rect">
              <a:avLst/>
            </a:prstGeom>
            <a:solidFill>
              <a:srgbClr val="ffffff"/>
            </a:solidFill>
            <a:ln w="28575">
              <a:solidFill>
                <a:srgbClr val="000000"/>
              </a:solidFill>
              <a:miter/>
            </a:ln>
          </p:spPr>
          <p:style>
            <a:lnRef idx="0"/>
            <a:fillRef idx="0"/>
            <a:effectRef idx="0"/>
            <a:fontRef idx="minor"/>
          </p:style>
        </p:sp>
        <p:sp>
          <p:nvSpPr>
            <p:cNvPr id="861" name="Line 55"/>
            <p:cNvSpPr/>
            <p:nvPr/>
          </p:nvSpPr>
          <p:spPr>
            <a:xfrm>
              <a:off x="1703160" y="2837880"/>
              <a:ext cx="2017440" cy="5040"/>
            </a:xfrm>
            <a:prstGeom prst="line">
              <a:avLst/>
            </a:prstGeom>
            <a:ln w="28575">
              <a:solidFill>
                <a:srgbClr val="000000"/>
              </a:solidFill>
              <a:round/>
            </a:ln>
          </p:spPr>
          <p:style>
            <a:lnRef idx="0"/>
            <a:fillRef idx="0"/>
            <a:effectRef idx="0"/>
            <a:fontRef idx="minor"/>
          </p:style>
        </p:sp>
        <p:sp>
          <p:nvSpPr>
            <p:cNvPr id="862" name="Line 56"/>
            <p:cNvSpPr/>
            <p:nvPr/>
          </p:nvSpPr>
          <p:spPr>
            <a:xfrm>
              <a:off x="1713960" y="3691440"/>
              <a:ext cx="2013120" cy="360"/>
            </a:xfrm>
            <a:prstGeom prst="line">
              <a:avLst/>
            </a:prstGeom>
            <a:ln w="28575">
              <a:solidFill>
                <a:srgbClr val="000000"/>
              </a:solidFill>
              <a:round/>
            </a:ln>
          </p:spPr>
          <p:style>
            <a:lnRef idx="0"/>
            <a:fillRef idx="0"/>
            <a:effectRef idx="0"/>
            <a:fontRef idx="minor"/>
          </p:style>
        </p:sp>
        <p:sp>
          <p:nvSpPr>
            <p:cNvPr id="863" name="CustomShape 57"/>
            <p:cNvSpPr/>
            <p:nvPr/>
          </p:nvSpPr>
          <p:spPr>
            <a:xfrm>
              <a:off x="1801800" y="4622400"/>
              <a:ext cx="18176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physical</a:t>
              </a:r>
              <a:endParaRPr b="0" lang="en-US" sz="2000" spc="-1" strike="noStrike">
                <a:latin typeface="Arial"/>
              </a:endParaRPr>
            </a:p>
          </p:txBody>
        </p:sp>
        <p:sp>
          <p:nvSpPr>
            <p:cNvPr id="864" name="CustomShape 58"/>
            <p:cNvSpPr/>
            <p:nvPr/>
          </p:nvSpPr>
          <p:spPr>
            <a:xfrm>
              <a:off x="1801800" y="4177440"/>
              <a:ext cx="18176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link</a:t>
              </a:r>
              <a:endParaRPr b="0" lang="en-US" sz="2000" spc="-1" strike="noStrike">
                <a:latin typeface="Arial"/>
              </a:endParaRPr>
            </a:p>
          </p:txBody>
        </p:sp>
        <p:sp>
          <p:nvSpPr>
            <p:cNvPr id="865" name="CustomShape 59"/>
            <p:cNvSpPr/>
            <p:nvPr/>
          </p:nvSpPr>
          <p:spPr>
            <a:xfrm>
              <a:off x="1801800" y="3735360"/>
              <a:ext cx="18176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network (IP)</a:t>
              </a:r>
              <a:endParaRPr b="0" lang="en-US" sz="2000" spc="-1" strike="noStrike">
                <a:latin typeface="Arial"/>
              </a:endParaRPr>
            </a:p>
          </p:txBody>
        </p:sp>
        <p:sp>
          <p:nvSpPr>
            <p:cNvPr id="866" name="Line 60"/>
            <p:cNvSpPr/>
            <p:nvPr/>
          </p:nvSpPr>
          <p:spPr>
            <a:xfrm>
              <a:off x="1709640" y="4163760"/>
              <a:ext cx="2013120" cy="360"/>
            </a:xfrm>
            <a:prstGeom prst="line">
              <a:avLst/>
            </a:prstGeom>
            <a:ln w="28575">
              <a:solidFill>
                <a:srgbClr val="000000"/>
              </a:solidFill>
              <a:round/>
            </a:ln>
          </p:spPr>
          <p:style>
            <a:lnRef idx="0"/>
            <a:fillRef idx="0"/>
            <a:effectRef idx="0"/>
            <a:fontRef idx="minor"/>
          </p:style>
        </p:sp>
        <p:sp>
          <p:nvSpPr>
            <p:cNvPr id="867" name="Line 61"/>
            <p:cNvSpPr/>
            <p:nvPr/>
          </p:nvSpPr>
          <p:spPr>
            <a:xfrm>
              <a:off x="1705320" y="4617000"/>
              <a:ext cx="2013120" cy="360"/>
            </a:xfrm>
            <a:prstGeom prst="line">
              <a:avLst/>
            </a:prstGeom>
            <a:ln w="28575">
              <a:solidFill>
                <a:srgbClr val="000000"/>
              </a:solidFill>
              <a:round/>
            </a:ln>
          </p:spPr>
          <p:style>
            <a:lnRef idx="0"/>
            <a:fillRef idx="0"/>
            <a:effectRef idx="0"/>
            <a:fontRef idx="minor"/>
          </p:style>
        </p:sp>
        <p:sp>
          <p:nvSpPr>
            <p:cNvPr id="868" name="CustomShape 62"/>
            <p:cNvSpPr/>
            <p:nvPr/>
          </p:nvSpPr>
          <p:spPr>
            <a:xfrm>
              <a:off x="1766880" y="2373480"/>
              <a:ext cx="181764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application</a:t>
              </a:r>
              <a:endParaRPr b="0" lang="en-US" sz="2000" spc="-1" strike="noStrike">
                <a:latin typeface="Arial"/>
              </a:endParaRPr>
            </a:p>
          </p:txBody>
        </p:sp>
      </p:grpSp>
      <p:sp>
        <p:nvSpPr>
          <p:cNvPr id="869" name="CustomShape 63"/>
          <p:cNvSpPr/>
          <p:nvPr/>
        </p:nvSpPr>
        <p:spPr>
          <a:xfrm>
            <a:off x="8732520" y="2993760"/>
            <a:ext cx="139932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p:txBody>
      </p:sp>
      <p:grpSp>
        <p:nvGrpSpPr>
          <p:cNvPr id="870" name="Group 64"/>
          <p:cNvGrpSpPr/>
          <p:nvPr/>
        </p:nvGrpSpPr>
        <p:grpSpPr>
          <a:xfrm>
            <a:off x="500760" y="4943520"/>
            <a:ext cx="1023840" cy="594720"/>
            <a:chOff x="500760" y="4943520"/>
            <a:chExt cx="1023840" cy="594720"/>
          </a:xfrm>
        </p:grpSpPr>
        <p:sp>
          <p:nvSpPr>
            <p:cNvPr id="871" name="CustomShape 65"/>
            <p:cNvSpPr/>
            <p:nvPr/>
          </p:nvSpPr>
          <p:spPr>
            <a:xfrm>
              <a:off x="500760" y="5150160"/>
              <a:ext cx="1023840" cy="388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872" name="CustomShape 66"/>
            <p:cNvSpPr/>
            <p:nvPr/>
          </p:nvSpPr>
          <p:spPr>
            <a:xfrm>
              <a:off x="501480" y="4943520"/>
              <a:ext cx="1022760" cy="3841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873" name="Group 67"/>
            <p:cNvGrpSpPr/>
            <p:nvPr/>
          </p:nvGrpSpPr>
          <p:grpSpPr>
            <a:xfrm>
              <a:off x="653040" y="4992840"/>
              <a:ext cx="719280" cy="281520"/>
              <a:chOff x="653040" y="4992840"/>
              <a:chExt cx="719280" cy="281520"/>
            </a:xfrm>
          </p:grpSpPr>
          <p:sp>
            <p:nvSpPr>
              <p:cNvPr id="874" name="CustomShape 68"/>
              <p:cNvSpPr/>
              <p:nvPr/>
            </p:nvSpPr>
            <p:spPr>
              <a:xfrm>
                <a:off x="672840" y="4992840"/>
                <a:ext cx="680400" cy="156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75" name="CustomShape 69"/>
              <p:cNvSpPr/>
              <p:nvPr/>
            </p:nvSpPr>
            <p:spPr>
              <a:xfrm>
                <a:off x="1119960" y="5128560"/>
                <a:ext cx="252360" cy="134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876" name="CustomShape 70"/>
              <p:cNvSpPr/>
              <p:nvPr/>
            </p:nvSpPr>
            <p:spPr>
              <a:xfrm>
                <a:off x="653040" y="5128560"/>
                <a:ext cx="247680" cy="1328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877" name="CustomShape 71"/>
              <p:cNvSpPr/>
              <p:nvPr/>
            </p:nvSpPr>
            <p:spPr>
              <a:xfrm>
                <a:off x="739800" y="5061960"/>
                <a:ext cx="541800" cy="212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878" name="CustomShape 72"/>
          <p:cNvSpPr/>
          <p:nvPr/>
        </p:nvSpPr>
        <p:spPr>
          <a:xfrm>
            <a:off x="798840" y="289440"/>
            <a:ext cx="1109808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a3"/>
                </a:solidFill>
                <a:latin typeface="Calibri Light"/>
                <a:ea typeface="DejaVu Sans"/>
              </a:rPr>
              <a:t>Transport Layer Actions</a:t>
            </a:r>
            <a:endParaRPr b="0" lang="en-US" sz="4400" spc="-1" strike="noStrike">
              <a:latin typeface="Arial"/>
            </a:endParaRPr>
          </a:p>
        </p:txBody>
      </p:sp>
      <p:grpSp>
        <p:nvGrpSpPr>
          <p:cNvPr id="879" name="Group 73"/>
          <p:cNvGrpSpPr/>
          <p:nvPr/>
        </p:nvGrpSpPr>
        <p:grpSpPr>
          <a:xfrm>
            <a:off x="2462040" y="2756160"/>
            <a:ext cx="410400" cy="156240"/>
            <a:chOff x="2462040" y="2756160"/>
            <a:chExt cx="410400" cy="156240"/>
          </a:xfrm>
        </p:grpSpPr>
        <p:sp>
          <p:nvSpPr>
            <p:cNvPr id="880" name="CustomShape 74"/>
            <p:cNvSpPr/>
            <p:nvPr/>
          </p:nvSpPr>
          <p:spPr>
            <a:xfrm>
              <a:off x="2462040" y="2756160"/>
              <a:ext cx="410400" cy="156240"/>
            </a:xfrm>
            <a:prstGeom prst="rect">
              <a:avLst/>
            </a:prstGeom>
            <a:solidFill>
              <a:srgbClr val="ffff00"/>
            </a:solidFill>
            <a:ln w="9525">
              <a:solidFill>
                <a:srgbClr val="000000"/>
              </a:solidFill>
              <a:miter/>
            </a:ln>
          </p:spPr>
          <p:style>
            <a:lnRef idx="0"/>
            <a:fillRef idx="0"/>
            <a:effectRef idx="0"/>
            <a:fontRef idx="minor"/>
          </p:style>
        </p:sp>
        <p:sp>
          <p:nvSpPr>
            <p:cNvPr id="881" name="CustomShape 75"/>
            <p:cNvSpPr/>
            <p:nvPr/>
          </p:nvSpPr>
          <p:spPr>
            <a:xfrm>
              <a:off x="2543040" y="2776680"/>
              <a:ext cx="243720" cy="118080"/>
            </a:xfrm>
            <a:prstGeom prst="rect">
              <a:avLst/>
            </a:prstGeom>
            <a:solidFill>
              <a:srgbClr val="ffffff"/>
            </a:solidFill>
            <a:ln w="9525">
              <a:solidFill>
                <a:srgbClr val="cc9900"/>
              </a:solidFill>
              <a:miter/>
            </a:ln>
          </p:spPr>
          <p:style>
            <a:lnRef idx="0"/>
            <a:fillRef idx="0"/>
            <a:effectRef idx="0"/>
            <a:fontRef idx="minor"/>
          </p:style>
        </p:sp>
        <p:sp>
          <p:nvSpPr>
            <p:cNvPr id="882" name="CustomShape 76"/>
            <p:cNvSpPr/>
            <p:nvPr/>
          </p:nvSpPr>
          <p:spPr>
            <a:xfrm>
              <a:off x="2805120" y="2847960"/>
              <a:ext cx="40320" cy="40320"/>
            </a:xfrm>
            <a:prstGeom prst="rect">
              <a:avLst/>
            </a:prstGeom>
            <a:solidFill>
              <a:srgbClr val="cc9900"/>
            </a:solidFill>
            <a:ln w="9525">
              <a:solidFill>
                <a:srgbClr val="cc9900"/>
              </a:solidFill>
              <a:miter/>
            </a:ln>
          </p:spPr>
          <p:style>
            <a:lnRef idx="0"/>
            <a:fillRef idx="0"/>
            <a:effectRef idx="0"/>
            <a:fontRef idx="minor"/>
          </p:style>
        </p:sp>
        <p:sp>
          <p:nvSpPr>
            <p:cNvPr id="883" name="CustomShape 77"/>
            <p:cNvSpPr/>
            <p:nvPr/>
          </p:nvSpPr>
          <p:spPr>
            <a:xfrm>
              <a:off x="2479680" y="2849760"/>
              <a:ext cx="40320" cy="40320"/>
            </a:xfrm>
            <a:prstGeom prst="rect">
              <a:avLst/>
            </a:prstGeom>
            <a:solidFill>
              <a:srgbClr val="cc9900"/>
            </a:solidFill>
            <a:ln w="9525">
              <a:solidFill>
                <a:srgbClr val="cc9900"/>
              </a:solidFill>
              <a:miter/>
            </a:ln>
          </p:spPr>
          <p:style>
            <a:lnRef idx="0"/>
            <a:fillRef idx="0"/>
            <a:effectRef idx="0"/>
            <a:fontRef idx="minor"/>
          </p:style>
        </p:sp>
      </p:grpSp>
      <p:grpSp>
        <p:nvGrpSpPr>
          <p:cNvPr id="884" name="Group 78"/>
          <p:cNvGrpSpPr/>
          <p:nvPr/>
        </p:nvGrpSpPr>
        <p:grpSpPr>
          <a:xfrm>
            <a:off x="9681120" y="2673720"/>
            <a:ext cx="410400" cy="156240"/>
            <a:chOff x="9681120" y="2673720"/>
            <a:chExt cx="410400" cy="156240"/>
          </a:xfrm>
        </p:grpSpPr>
        <p:sp>
          <p:nvSpPr>
            <p:cNvPr id="885" name="CustomShape 79"/>
            <p:cNvSpPr/>
            <p:nvPr/>
          </p:nvSpPr>
          <p:spPr>
            <a:xfrm>
              <a:off x="9681120" y="2673720"/>
              <a:ext cx="410400" cy="156240"/>
            </a:xfrm>
            <a:prstGeom prst="rect">
              <a:avLst/>
            </a:prstGeom>
            <a:solidFill>
              <a:srgbClr val="ffff00"/>
            </a:solidFill>
            <a:ln w="9525">
              <a:solidFill>
                <a:srgbClr val="000000"/>
              </a:solidFill>
              <a:miter/>
            </a:ln>
          </p:spPr>
          <p:style>
            <a:lnRef idx="0"/>
            <a:fillRef idx="0"/>
            <a:effectRef idx="0"/>
            <a:fontRef idx="minor"/>
          </p:style>
        </p:sp>
        <p:sp>
          <p:nvSpPr>
            <p:cNvPr id="886" name="CustomShape 80"/>
            <p:cNvSpPr/>
            <p:nvPr/>
          </p:nvSpPr>
          <p:spPr>
            <a:xfrm>
              <a:off x="9762120" y="2694240"/>
              <a:ext cx="243720" cy="118080"/>
            </a:xfrm>
            <a:prstGeom prst="rect">
              <a:avLst/>
            </a:prstGeom>
            <a:solidFill>
              <a:srgbClr val="ffffff"/>
            </a:solidFill>
            <a:ln w="9525">
              <a:solidFill>
                <a:srgbClr val="cc9900"/>
              </a:solidFill>
              <a:miter/>
            </a:ln>
          </p:spPr>
          <p:style>
            <a:lnRef idx="0"/>
            <a:fillRef idx="0"/>
            <a:effectRef idx="0"/>
            <a:fontRef idx="minor"/>
          </p:style>
        </p:sp>
        <p:sp>
          <p:nvSpPr>
            <p:cNvPr id="887" name="CustomShape 81"/>
            <p:cNvSpPr/>
            <p:nvPr/>
          </p:nvSpPr>
          <p:spPr>
            <a:xfrm>
              <a:off x="10024200" y="2765520"/>
              <a:ext cx="40320" cy="40320"/>
            </a:xfrm>
            <a:prstGeom prst="rect">
              <a:avLst/>
            </a:prstGeom>
            <a:solidFill>
              <a:srgbClr val="cc9900"/>
            </a:solidFill>
            <a:ln w="9525">
              <a:solidFill>
                <a:srgbClr val="cc9900"/>
              </a:solidFill>
              <a:miter/>
            </a:ln>
          </p:spPr>
          <p:style>
            <a:lnRef idx="0"/>
            <a:fillRef idx="0"/>
            <a:effectRef idx="0"/>
            <a:fontRef idx="minor"/>
          </p:style>
        </p:sp>
        <p:sp>
          <p:nvSpPr>
            <p:cNvPr id="888" name="CustomShape 82"/>
            <p:cNvSpPr/>
            <p:nvPr/>
          </p:nvSpPr>
          <p:spPr>
            <a:xfrm>
              <a:off x="9698760" y="2767320"/>
              <a:ext cx="40320" cy="40320"/>
            </a:xfrm>
            <a:prstGeom prst="rect">
              <a:avLst/>
            </a:prstGeom>
            <a:solidFill>
              <a:srgbClr val="cc9900"/>
            </a:solidFill>
            <a:ln w="9525">
              <a:solidFill>
                <a:srgbClr val="cc9900"/>
              </a:solidFill>
              <a:miter/>
            </a:ln>
          </p:spPr>
          <p:style>
            <a:lnRef idx="0"/>
            <a:fillRef idx="0"/>
            <a:effectRef idx="0"/>
            <a:fontRef idx="minor"/>
          </p:style>
        </p:sp>
      </p:grpSp>
      <p:sp>
        <p:nvSpPr>
          <p:cNvPr id="889" name="CustomShape 83"/>
          <p:cNvSpPr/>
          <p:nvPr/>
        </p:nvSpPr>
        <p:spPr>
          <a:xfrm>
            <a:off x="8043480" y="2078280"/>
            <a:ext cx="2440440" cy="336708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p:style>
      </p:sp>
      <p:sp>
        <p:nvSpPr>
          <p:cNvPr id="890" name="CustomShape 84"/>
          <p:cNvSpPr/>
          <p:nvPr/>
        </p:nvSpPr>
        <p:spPr>
          <a:xfrm>
            <a:off x="1944360" y="3086640"/>
            <a:ext cx="1532880" cy="424800"/>
          </a:xfrm>
          <a:prstGeom prst="rect">
            <a:avLst/>
          </a:prstGeom>
          <a:noFill/>
          <a:ln w="0">
            <a:noFill/>
          </a:ln>
        </p:spPr>
        <p:style>
          <a:lnRef idx="0"/>
          <a:fillRef idx="0"/>
          <a:effectRef idx="0"/>
          <a:fontRef idx="minor"/>
        </p:style>
        <p:txBody>
          <a:bodyPr lIns="90000" rIns="90000" tIns="45000" bIns="45000">
            <a:spAutoFit/>
          </a:bodyPr>
          <a:p>
            <a:pPr algn="ctr">
              <a:lnSpc>
                <a:spcPct val="110000"/>
              </a:lnSpc>
              <a:tabLst>
                <a:tab algn="l" pos="0"/>
              </a:tabLst>
            </a:pPr>
            <a:r>
              <a:rPr b="0" lang="en-US" sz="2000" spc="-1" strike="noStrike">
                <a:solidFill>
                  <a:srgbClr val="000000"/>
                </a:solidFill>
                <a:latin typeface="Tahoma"/>
                <a:ea typeface="ＭＳ Ｐゴシック"/>
              </a:rPr>
              <a:t>transport</a:t>
            </a:r>
            <a:endParaRPr b="0" lang="en-US" sz="2000" spc="-1" strike="noStrike">
              <a:latin typeface="Arial"/>
            </a:endParaRPr>
          </a:p>
        </p:txBody>
      </p:sp>
      <p:sp>
        <p:nvSpPr>
          <p:cNvPr id="891" name="CustomShape 85"/>
          <p:cNvSpPr/>
          <p:nvPr/>
        </p:nvSpPr>
        <p:spPr>
          <a:xfrm>
            <a:off x="425160" y="1191240"/>
            <a:ext cx="3663720" cy="445752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p:style>
      </p:sp>
      <p:grpSp>
        <p:nvGrpSpPr>
          <p:cNvPr id="892" name="Group 86"/>
          <p:cNvGrpSpPr/>
          <p:nvPr/>
        </p:nvGrpSpPr>
        <p:grpSpPr>
          <a:xfrm>
            <a:off x="2462040" y="2756160"/>
            <a:ext cx="410400" cy="156240"/>
            <a:chOff x="2462040" y="2756160"/>
            <a:chExt cx="410400" cy="156240"/>
          </a:xfrm>
        </p:grpSpPr>
        <p:sp>
          <p:nvSpPr>
            <p:cNvPr id="893" name="CustomShape 87"/>
            <p:cNvSpPr/>
            <p:nvPr/>
          </p:nvSpPr>
          <p:spPr>
            <a:xfrm>
              <a:off x="2462040" y="2756160"/>
              <a:ext cx="410400" cy="156240"/>
            </a:xfrm>
            <a:prstGeom prst="rect">
              <a:avLst/>
            </a:prstGeom>
            <a:solidFill>
              <a:srgbClr val="ffff00"/>
            </a:solidFill>
            <a:ln w="9525">
              <a:solidFill>
                <a:srgbClr val="000000"/>
              </a:solidFill>
              <a:miter/>
            </a:ln>
          </p:spPr>
          <p:style>
            <a:lnRef idx="0"/>
            <a:fillRef idx="0"/>
            <a:effectRef idx="0"/>
            <a:fontRef idx="minor"/>
          </p:style>
        </p:sp>
        <p:sp>
          <p:nvSpPr>
            <p:cNvPr id="894" name="CustomShape 88"/>
            <p:cNvSpPr/>
            <p:nvPr/>
          </p:nvSpPr>
          <p:spPr>
            <a:xfrm>
              <a:off x="2543040" y="2776680"/>
              <a:ext cx="243720" cy="118080"/>
            </a:xfrm>
            <a:prstGeom prst="rect">
              <a:avLst/>
            </a:prstGeom>
            <a:solidFill>
              <a:srgbClr val="ffffff"/>
            </a:solidFill>
            <a:ln w="9525">
              <a:solidFill>
                <a:srgbClr val="cc9900"/>
              </a:solidFill>
              <a:miter/>
            </a:ln>
          </p:spPr>
          <p:style>
            <a:lnRef idx="0"/>
            <a:fillRef idx="0"/>
            <a:effectRef idx="0"/>
            <a:fontRef idx="minor"/>
          </p:style>
        </p:sp>
        <p:sp>
          <p:nvSpPr>
            <p:cNvPr id="895" name="CustomShape 89"/>
            <p:cNvSpPr/>
            <p:nvPr/>
          </p:nvSpPr>
          <p:spPr>
            <a:xfrm>
              <a:off x="2805120" y="2847960"/>
              <a:ext cx="40320" cy="40320"/>
            </a:xfrm>
            <a:prstGeom prst="rect">
              <a:avLst/>
            </a:prstGeom>
            <a:solidFill>
              <a:srgbClr val="cc9900"/>
            </a:solidFill>
            <a:ln w="9525">
              <a:solidFill>
                <a:srgbClr val="cc9900"/>
              </a:solidFill>
              <a:miter/>
            </a:ln>
          </p:spPr>
          <p:style>
            <a:lnRef idx="0"/>
            <a:fillRef idx="0"/>
            <a:effectRef idx="0"/>
            <a:fontRef idx="minor"/>
          </p:style>
        </p:sp>
        <p:sp>
          <p:nvSpPr>
            <p:cNvPr id="896" name="CustomShape 90"/>
            <p:cNvSpPr/>
            <p:nvPr/>
          </p:nvSpPr>
          <p:spPr>
            <a:xfrm>
              <a:off x="2479680" y="2849760"/>
              <a:ext cx="40320" cy="40320"/>
            </a:xfrm>
            <a:prstGeom prst="rect">
              <a:avLst/>
            </a:prstGeom>
            <a:solidFill>
              <a:srgbClr val="cc9900"/>
            </a:solidFill>
            <a:ln w="9525">
              <a:solidFill>
                <a:srgbClr val="cc9900"/>
              </a:solidFill>
              <a:miter/>
            </a:ln>
          </p:spPr>
          <p:style>
            <a:lnRef idx="0"/>
            <a:fillRef idx="0"/>
            <a:effectRef idx="0"/>
            <a:fontRef idx="minor"/>
          </p:style>
        </p:sp>
      </p:grpSp>
      <p:sp>
        <p:nvSpPr>
          <p:cNvPr id="897" name="CustomShape 91"/>
          <p:cNvSpPr/>
          <p:nvPr/>
        </p:nvSpPr>
        <p:spPr>
          <a:xfrm>
            <a:off x="4212360" y="1830600"/>
            <a:ext cx="3895920" cy="9428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DejaVu Sans"/>
              </a:rPr>
              <a:t>Receiver:</a:t>
            </a:r>
            <a:endParaRPr b="0" lang="en-US" sz="2800" spc="-1" strike="noStrike">
              <a:latin typeface="Arial"/>
            </a:endParaRPr>
          </a:p>
          <a:p>
            <a:pPr>
              <a:lnSpc>
                <a:spcPct val="100000"/>
              </a:lnSpc>
              <a:tabLst>
                <a:tab algn="l" pos="0"/>
              </a:tabLst>
            </a:pPr>
            <a:endParaRPr b="0" lang="en-US" sz="2800" spc="-1" strike="noStrike">
              <a:latin typeface="Arial"/>
            </a:endParaRPr>
          </a:p>
        </p:txBody>
      </p:sp>
      <p:grpSp>
        <p:nvGrpSpPr>
          <p:cNvPr id="898" name="Group 92"/>
          <p:cNvGrpSpPr/>
          <p:nvPr/>
        </p:nvGrpSpPr>
        <p:grpSpPr>
          <a:xfrm>
            <a:off x="2355840" y="3088800"/>
            <a:ext cx="1256400" cy="363960"/>
            <a:chOff x="2355840" y="3088800"/>
            <a:chExt cx="1256400" cy="363960"/>
          </a:xfrm>
        </p:grpSpPr>
        <p:sp>
          <p:nvSpPr>
            <p:cNvPr id="899" name="CustomShape 93"/>
            <p:cNvSpPr/>
            <p:nvPr/>
          </p:nvSpPr>
          <p:spPr>
            <a:xfrm>
              <a:off x="2385720" y="3155400"/>
              <a:ext cx="1138320" cy="24408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p:style>
        </p:sp>
        <p:sp>
          <p:nvSpPr>
            <p:cNvPr id="900" name="CustomShape 94"/>
            <p:cNvSpPr/>
            <p:nvPr/>
          </p:nvSpPr>
          <p:spPr>
            <a:xfrm>
              <a:off x="2355840" y="3088800"/>
              <a:ext cx="125640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app.  msg</a:t>
              </a:r>
              <a:endParaRPr b="0" lang="en-US" sz="1800" spc="-1" strike="noStrike">
                <a:latin typeface="Arial"/>
              </a:endParaRPr>
            </a:p>
          </p:txBody>
        </p:sp>
      </p:grpSp>
      <p:sp>
        <p:nvSpPr>
          <p:cNvPr id="901" name="CustomShape 95"/>
          <p:cNvSpPr/>
          <p:nvPr/>
        </p:nvSpPr>
        <p:spPr>
          <a:xfrm>
            <a:off x="4390920" y="3125880"/>
            <a:ext cx="3822840" cy="711000"/>
          </a:xfrm>
          <a:prstGeom prst="rect">
            <a:avLst/>
          </a:prstGeom>
          <a:noFill/>
          <a:ln w="0">
            <a:noFill/>
          </a:ln>
        </p:spPr>
        <p:style>
          <a:lnRef idx="0"/>
          <a:fillRef idx="0"/>
          <a:effectRef idx="0"/>
          <a:fontRef idx="minor"/>
        </p:style>
        <p:txBody>
          <a:bodyPr lIns="90000" rIns="90000" tIns="45000" bIns="45000">
            <a:spAutoFit/>
          </a:bodyPr>
          <a:p>
            <a:pPr marL="285840" indent="-216720">
              <a:lnSpc>
                <a:spcPct val="85000"/>
              </a:lnSpc>
              <a:buClr>
                <a:srgbClr val="0200a3"/>
              </a:buClr>
              <a:buFont typeface="Wingdings" charset="2"/>
              <a:buChar char=""/>
            </a:pPr>
            <a:r>
              <a:rPr b="0" lang="en-US" sz="2400" spc="-1" strike="noStrike">
                <a:solidFill>
                  <a:srgbClr val="000000"/>
                </a:solidFill>
                <a:latin typeface="Calibri"/>
                <a:ea typeface="DejaVu Sans"/>
              </a:rPr>
              <a:t>extracts application-layer message</a:t>
            </a:r>
            <a:endParaRPr b="0" lang="en-US" sz="2400" spc="-1" strike="noStrike">
              <a:latin typeface="Arial"/>
            </a:endParaRPr>
          </a:p>
        </p:txBody>
      </p:sp>
      <p:sp>
        <p:nvSpPr>
          <p:cNvPr id="902" name="CustomShape 96"/>
          <p:cNvSpPr/>
          <p:nvPr/>
        </p:nvSpPr>
        <p:spPr>
          <a:xfrm>
            <a:off x="4389120" y="2734560"/>
            <a:ext cx="3822840" cy="400320"/>
          </a:xfrm>
          <a:prstGeom prst="rect">
            <a:avLst/>
          </a:prstGeom>
          <a:noFill/>
          <a:ln w="0">
            <a:noFill/>
          </a:ln>
        </p:spPr>
        <p:style>
          <a:lnRef idx="0"/>
          <a:fillRef idx="0"/>
          <a:effectRef idx="0"/>
          <a:fontRef idx="minor"/>
        </p:style>
        <p:txBody>
          <a:bodyPr lIns="90000" rIns="90000" tIns="45000" bIns="45000">
            <a:spAutoFit/>
          </a:bodyPr>
          <a:p>
            <a:pPr marL="285840" indent="-216720">
              <a:lnSpc>
                <a:spcPct val="85000"/>
              </a:lnSpc>
              <a:buClr>
                <a:srgbClr val="0200a3"/>
              </a:buClr>
              <a:buFont typeface="Wingdings" charset="2"/>
              <a:buChar char=""/>
            </a:pPr>
            <a:r>
              <a:rPr b="0" lang="en-US" sz="2400" spc="-1" strike="noStrike">
                <a:solidFill>
                  <a:srgbClr val="000000"/>
                </a:solidFill>
                <a:latin typeface="Calibri"/>
                <a:ea typeface="DejaVu Sans"/>
              </a:rPr>
              <a:t>checks header values</a:t>
            </a:r>
            <a:endParaRPr b="0" lang="en-US" sz="2400" spc="-1" strike="noStrike">
              <a:latin typeface="Arial"/>
            </a:endParaRPr>
          </a:p>
        </p:txBody>
      </p:sp>
      <p:sp>
        <p:nvSpPr>
          <p:cNvPr id="903" name="CustomShape 97"/>
          <p:cNvSpPr/>
          <p:nvPr/>
        </p:nvSpPr>
        <p:spPr>
          <a:xfrm>
            <a:off x="4388040" y="2278080"/>
            <a:ext cx="3822840" cy="455400"/>
          </a:xfrm>
          <a:prstGeom prst="rect">
            <a:avLst/>
          </a:prstGeom>
          <a:noFill/>
          <a:ln w="0">
            <a:noFill/>
          </a:ln>
        </p:spPr>
        <p:style>
          <a:lnRef idx="0"/>
          <a:fillRef idx="0"/>
          <a:effectRef idx="0"/>
          <a:fontRef idx="minor"/>
        </p:style>
        <p:txBody>
          <a:bodyPr lIns="90000" rIns="90000" tIns="45000" bIns="45000">
            <a:spAutoFit/>
          </a:bodyPr>
          <a:p>
            <a:pPr marL="285840" indent="-216720">
              <a:lnSpc>
                <a:spcPct val="100000"/>
              </a:lnSpc>
              <a:buClr>
                <a:srgbClr val="0200a3"/>
              </a:buClr>
              <a:buFont typeface="Wingdings" charset="2"/>
              <a:buChar char=""/>
            </a:pPr>
            <a:r>
              <a:rPr b="0" lang="en-US" sz="2400" spc="-1" strike="noStrike">
                <a:solidFill>
                  <a:srgbClr val="000000"/>
                </a:solidFill>
                <a:latin typeface="Calibri"/>
                <a:ea typeface="DejaVu Sans"/>
              </a:rPr>
              <a:t>receives segment from IP</a:t>
            </a:r>
            <a:endParaRPr b="0" lang="en-US" sz="2400" spc="-1" strike="noStrike">
              <a:latin typeface="Arial"/>
            </a:endParaRPr>
          </a:p>
        </p:txBody>
      </p:sp>
      <p:grpSp>
        <p:nvGrpSpPr>
          <p:cNvPr id="904" name="Group 98"/>
          <p:cNvGrpSpPr/>
          <p:nvPr/>
        </p:nvGrpSpPr>
        <p:grpSpPr>
          <a:xfrm>
            <a:off x="1745640" y="4815000"/>
            <a:ext cx="1815480" cy="372600"/>
            <a:chOff x="1745640" y="4815000"/>
            <a:chExt cx="1815480" cy="372600"/>
          </a:xfrm>
        </p:grpSpPr>
        <p:grpSp>
          <p:nvGrpSpPr>
            <p:cNvPr id="905" name="Group 99"/>
            <p:cNvGrpSpPr/>
            <p:nvPr/>
          </p:nvGrpSpPr>
          <p:grpSpPr>
            <a:xfrm>
              <a:off x="1745640" y="4821120"/>
              <a:ext cx="1256400" cy="366480"/>
              <a:chOff x="1745640" y="4821120"/>
              <a:chExt cx="1256400" cy="366480"/>
            </a:xfrm>
          </p:grpSpPr>
          <p:sp>
            <p:nvSpPr>
              <p:cNvPr id="906" name="CustomShape 100"/>
              <p:cNvSpPr/>
              <p:nvPr/>
            </p:nvSpPr>
            <p:spPr>
              <a:xfrm>
                <a:off x="1813680" y="4879800"/>
                <a:ext cx="540720" cy="24408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p:style>
          </p:sp>
          <p:sp>
            <p:nvSpPr>
              <p:cNvPr id="907" name="CustomShape 101"/>
              <p:cNvSpPr/>
              <p:nvPr/>
            </p:nvSpPr>
            <p:spPr>
              <a:xfrm>
                <a:off x="1745640" y="4821120"/>
                <a:ext cx="1256400" cy="3664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000000"/>
                    </a:solidFill>
                    <a:latin typeface="Calibri"/>
                    <a:ea typeface="DejaVu Sans"/>
                  </a:rPr>
                  <a:t>   </a:t>
                </a:r>
                <a:r>
                  <a:rPr b="0" lang="en-US" sz="1600" spc="-1" strike="noStrike">
                    <a:solidFill>
                      <a:srgbClr val="000000"/>
                    </a:solidFill>
                    <a:latin typeface="Calibri"/>
                    <a:ea typeface="DejaVu Sans"/>
                  </a:rPr>
                  <a:t>T</a:t>
                </a:r>
                <a:r>
                  <a:rPr b="0" lang="en-US" sz="1600" spc="-1" strike="noStrike" baseline="-25000">
                    <a:solidFill>
                      <a:srgbClr val="000000"/>
                    </a:solidFill>
                    <a:latin typeface="Calibri"/>
                    <a:ea typeface="DejaVu Sans"/>
                  </a:rPr>
                  <a:t>h</a:t>
                </a:r>
                <a:endParaRPr b="0" lang="en-US" sz="1600" spc="-1" strike="noStrike">
                  <a:latin typeface="Arial"/>
                </a:endParaRPr>
              </a:p>
            </p:txBody>
          </p:sp>
        </p:grpSp>
        <p:grpSp>
          <p:nvGrpSpPr>
            <p:cNvPr id="908" name="Group 102"/>
            <p:cNvGrpSpPr/>
            <p:nvPr/>
          </p:nvGrpSpPr>
          <p:grpSpPr>
            <a:xfrm>
              <a:off x="2304720" y="4815000"/>
              <a:ext cx="1256400" cy="363960"/>
              <a:chOff x="2304720" y="4815000"/>
              <a:chExt cx="1256400" cy="363960"/>
            </a:xfrm>
          </p:grpSpPr>
          <p:sp>
            <p:nvSpPr>
              <p:cNvPr id="909" name="CustomShape 103"/>
              <p:cNvSpPr/>
              <p:nvPr/>
            </p:nvSpPr>
            <p:spPr>
              <a:xfrm>
                <a:off x="2334600" y="4878360"/>
                <a:ext cx="1138320" cy="24408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p:style>
          </p:sp>
          <p:sp>
            <p:nvSpPr>
              <p:cNvPr id="910" name="CustomShape 104"/>
              <p:cNvSpPr/>
              <p:nvPr/>
            </p:nvSpPr>
            <p:spPr>
              <a:xfrm>
                <a:off x="2304720" y="4815000"/>
                <a:ext cx="125640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app. msg</a:t>
                </a:r>
                <a:endParaRPr b="0" lang="en-US" sz="1800" spc="-1" strike="noStrike">
                  <a:latin typeface="Arial"/>
                </a:endParaRPr>
              </a:p>
            </p:txBody>
          </p:sp>
        </p:grpSp>
      </p:grpSp>
      <p:sp>
        <p:nvSpPr>
          <p:cNvPr id="911" name="CustomShape 105"/>
          <p:cNvSpPr/>
          <p:nvPr/>
        </p:nvSpPr>
        <p:spPr>
          <a:xfrm>
            <a:off x="4395960" y="3809880"/>
            <a:ext cx="3822840" cy="711000"/>
          </a:xfrm>
          <a:prstGeom prst="rect">
            <a:avLst/>
          </a:prstGeom>
          <a:noFill/>
          <a:ln w="0">
            <a:noFill/>
          </a:ln>
        </p:spPr>
        <p:style>
          <a:lnRef idx="0"/>
          <a:fillRef idx="0"/>
          <a:effectRef idx="0"/>
          <a:fontRef idx="minor"/>
        </p:style>
        <p:txBody>
          <a:bodyPr lIns="90000" rIns="90000" tIns="45000" bIns="45000">
            <a:spAutoFit/>
          </a:bodyPr>
          <a:p>
            <a:pPr marL="285840" indent="-216720">
              <a:lnSpc>
                <a:spcPct val="85000"/>
              </a:lnSpc>
              <a:buClr>
                <a:srgbClr val="0200a3"/>
              </a:buClr>
              <a:buFont typeface="Wingdings" charset="2"/>
              <a:buChar char=""/>
            </a:pPr>
            <a:r>
              <a:rPr b="0" lang="en-US" sz="2400" spc="-1" strike="noStrike">
                <a:solidFill>
                  <a:srgbClr val="000000"/>
                </a:solidFill>
                <a:latin typeface="Calibri"/>
                <a:ea typeface="DejaVu Sans"/>
              </a:rPr>
              <a:t>demultiplexes message up to application via socket</a:t>
            </a:r>
            <a:endParaRPr b="0" lang="en-US" sz="2400" spc="-1" strike="noStrike">
              <a:latin typeface="Arial"/>
            </a:endParaRPr>
          </a:p>
        </p:txBody>
      </p:sp>
      <p:sp>
        <p:nvSpPr>
          <p:cNvPr id="912" name="CustomShape 106"/>
          <p:cNvSpPr/>
          <p:nvPr/>
        </p:nvSpPr>
        <p:spPr>
          <a:xfrm>
            <a:off x="1741320" y="2989080"/>
            <a:ext cx="760680" cy="538560"/>
          </a:xfrm>
          <a:prstGeom prst="ellipse">
            <a:avLst/>
          </a:prstGeom>
          <a:noFill/>
          <a:ln>
            <a:solidFill>
              <a:srgbClr val="cd0004"/>
            </a:solidFill>
          </a:ln>
        </p:spPr>
        <p:style>
          <a:lnRef idx="2">
            <a:schemeClr val="accent1">
              <a:shade val="50000"/>
            </a:schemeClr>
          </a:lnRef>
          <a:fillRef idx="1">
            <a:schemeClr val="accent1"/>
          </a:fillRef>
          <a:effectRef idx="0">
            <a:schemeClr val="accent1"/>
          </a:effectRef>
          <a:fontRef idx="minor"/>
        </p:style>
      </p:sp>
      <p:sp>
        <p:nvSpPr>
          <p:cNvPr id="913" name="CustomShape 107"/>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F87B1CC9-4804-49BD-8BB1-1450E19318B1}" type="slidenum">
              <a:rPr b="0" lang="en-US" sz="1100" spc="-1" strike="noStrike">
                <a:solidFill>
                  <a:srgbClr val="404040"/>
                </a:solidFill>
                <a:latin typeface="Calibri"/>
                <a:ea typeface="DejaVu Sans"/>
              </a:rPr>
              <a:t>9</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90" dur="indefinite" restart="never" nodeType="tmRoot">
          <p:childTnLst>
            <p:seq>
              <p:cTn id="91" dur="indefinite" nodeType="mainSeq">
                <p:childTnLst>
                  <p:par>
                    <p:cTn id="92" fill="hold">
                      <p:stCondLst>
                        <p:cond delay="indefinite"/>
                      </p:stCondLst>
                      <p:childTnLst>
                        <p:par>
                          <p:cTn id="93" fill="hold">
                            <p:stCondLst>
                              <p:cond delay="0"/>
                            </p:stCondLst>
                            <p:childTnLst>
                              <p:par>
                                <p:cTn id="94" nodeType="clickEffect" fill="hold" presetClass="path">
                                  <p:stCondLst>
                                    <p:cond delay="0"/>
                                  </p:stCondLst>
                                  <p:childTnLst>
                                    <p:animMotion origin="layout" path="M -4.79167E-006 2.96296E-006 L 0.00039 -0.24931 E">
                                      <p:cBhvr>
                                        <p:cTn id="95" dur="2000" fill="hold"/>
                                        <p:tgtEl>
                                          <p:spTgt spid="904"/>
                                        </p:tgtEl>
                                        <p:attrNameLst>
                                          <p:attrName>ppt_x</p:attrName>
                                          <p:attrName>ppt_y</p:attrName>
                                        </p:attrNameLst>
                                      </p:cBhvr>
                                    </p:animMotion>
                                  </p:childTnLst>
                                </p:cTn>
                              </p:par>
                              <p:par>
                                <p:cTn id="96" nodeType="withEffect" fill="hold" presetClass="entr" presetID="9">
                                  <p:stCondLst>
                                    <p:cond delay="0"/>
                                  </p:stCondLst>
                                  <p:childTnLst>
                                    <p:set>
                                      <p:cBhvr>
                                        <p:cTn id="97" dur="1" fill="hold">
                                          <p:stCondLst>
                                            <p:cond delay="0"/>
                                          </p:stCondLst>
                                        </p:cTn>
                                        <p:tgtEl>
                                          <p:spTgt spid="903"/>
                                        </p:tgtEl>
                                        <p:attrNameLst>
                                          <p:attrName>style.visibility</p:attrName>
                                        </p:attrNameLst>
                                      </p:cBhvr>
                                      <p:to>
                                        <p:strVal val="visible"/>
                                      </p:to>
                                    </p:set>
                                    <p:animEffect filter="dissolve" transition="in">
                                      <p:cBhvr additive="repl">
                                        <p:cTn id="98" dur="500"/>
                                        <p:tgtEl>
                                          <p:spTgt spid="903"/>
                                        </p:tgtEl>
                                      </p:cBhvr>
                                    </p:animEffec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9">
                                  <p:stCondLst>
                                    <p:cond delay="0"/>
                                  </p:stCondLst>
                                  <p:childTnLst>
                                    <p:set>
                                      <p:cBhvr>
                                        <p:cTn id="102" dur="1" fill="hold">
                                          <p:stCondLst>
                                            <p:cond delay="0"/>
                                          </p:stCondLst>
                                        </p:cTn>
                                        <p:tgtEl>
                                          <p:spTgt spid="912"/>
                                        </p:tgtEl>
                                        <p:attrNameLst>
                                          <p:attrName>style.visibility</p:attrName>
                                        </p:attrNameLst>
                                      </p:cBhvr>
                                      <p:to>
                                        <p:strVal val="visible"/>
                                      </p:to>
                                    </p:set>
                                    <p:animEffect filter="dissolve" transition="in">
                                      <p:cBhvr additive="repl">
                                        <p:cTn id="103" dur="500"/>
                                        <p:tgtEl>
                                          <p:spTgt spid="912"/>
                                        </p:tgtEl>
                                      </p:cBhvr>
                                    </p:animEffect>
                                  </p:childTnLst>
                                </p:cTn>
                              </p:par>
                              <p:par>
                                <p:cTn id="104" nodeType="withEffect" fill="hold" presetClass="entr" presetID="9">
                                  <p:stCondLst>
                                    <p:cond delay="0"/>
                                  </p:stCondLst>
                                  <p:childTnLst>
                                    <p:set>
                                      <p:cBhvr>
                                        <p:cTn id="105" dur="1" fill="hold">
                                          <p:stCondLst>
                                            <p:cond delay="0"/>
                                          </p:stCondLst>
                                        </p:cTn>
                                        <p:tgtEl>
                                          <p:spTgt spid="902"/>
                                        </p:tgtEl>
                                        <p:attrNameLst>
                                          <p:attrName>style.visibility</p:attrName>
                                        </p:attrNameLst>
                                      </p:cBhvr>
                                      <p:to>
                                        <p:strVal val="visible"/>
                                      </p:to>
                                    </p:set>
                                    <p:animEffect filter="dissolve" transition="in">
                                      <p:cBhvr additive="repl">
                                        <p:cTn id="106" dur="500"/>
                                        <p:tgtEl>
                                          <p:spTgt spid="902"/>
                                        </p:tgtEl>
                                      </p:cBhvr>
                                    </p:animEffect>
                                  </p:childTnLst>
                                </p:cTn>
                              </p:par>
                            </p:childTnLst>
                          </p:cTn>
                        </p:par>
                      </p:childTnLst>
                    </p:cTn>
                  </p:par>
                  <p:par>
                    <p:cTn id="107" fill="hold">
                      <p:stCondLst>
                        <p:cond delay="indefinite"/>
                      </p:stCondLst>
                      <p:childTnLst>
                        <p:par>
                          <p:cTn id="108" fill="hold">
                            <p:stCondLst>
                              <p:cond delay="0"/>
                            </p:stCondLst>
                            <p:childTnLst>
                              <p:par>
                                <p:cTn id="109" nodeType="clickEffect" fill="hold" presetClass="exit" presetID="9">
                                  <p:stCondLst>
                                    <p:cond delay="0"/>
                                  </p:stCondLst>
                                  <p:childTnLst>
                                    <p:animEffect filter="dissolve" transition="out">
                                      <p:cBhvr additive="repl">
                                        <p:cTn id="110" dur="500"/>
                                        <p:tgtEl>
                                          <p:spTgt spid="904"/>
                                        </p:tgtEl>
                                      </p:cBhvr>
                                    </p:animEffect>
                                    <p:set>
                                      <p:cBhvr>
                                        <p:cTn id="111" dur="1" fill="hold">
                                          <p:stCondLst>
                                            <p:cond delay="499"/>
                                          </p:stCondLst>
                                        </p:cTn>
                                        <p:tgtEl>
                                          <p:spTgt spid="904"/>
                                        </p:tgtEl>
                                        <p:attrNameLst>
                                          <p:attrName>style.visibility</p:attrName>
                                        </p:attrNameLst>
                                      </p:cBhvr>
                                      <p:to>
                                        <p:strVal val="hidden"/>
                                      </p:to>
                                    </p:set>
                                  </p:childTnLst>
                                </p:cTn>
                              </p:par>
                              <p:par>
                                <p:cTn id="112" nodeType="withEffect" fill="hold" presetClass="exit" presetID="9">
                                  <p:stCondLst>
                                    <p:cond delay="0"/>
                                  </p:stCondLst>
                                  <p:childTnLst>
                                    <p:animEffect filter="dissolve" transition="out">
                                      <p:cBhvr additive="repl">
                                        <p:cTn id="113" dur="500"/>
                                        <p:tgtEl>
                                          <p:spTgt spid="912"/>
                                        </p:tgtEl>
                                      </p:cBhvr>
                                    </p:animEffect>
                                    <p:set>
                                      <p:cBhvr>
                                        <p:cTn id="114" dur="1" fill="hold">
                                          <p:stCondLst>
                                            <p:cond delay="499"/>
                                          </p:stCondLst>
                                        </p:cTn>
                                        <p:tgtEl>
                                          <p:spTgt spid="912"/>
                                        </p:tgtEl>
                                        <p:attrNameLst>
                                          <p:attrName>style.visibility</p:attrName>
                                        </p:attrNameLst>
                                      </p:cBhvr>
                                      <p:to>
                                        <p:strVal val="hidden"/>
                                      </p:to>
                                    </p:set>
                                  </p:childTnLst>
                                </p:cTn>
                              </p:par>
                              <p:par>
                                <p:cTn id="115" nodeType="withEffect" fill="hold" presetClass="entr" presetID="9">
                                  <p:stCondLst>
                                    <p:cond delay="0"/>
                                  </p:stCondLst>
                                  <p:childTnLst>
                                    <p:set>
                                      <p:cBhvr>
                                        <p:cTn id="116" dur="1" fill="hold">
                                          <p:stCondLst>
                                            <p:cond delay="0"/>
                                          </p:stCondLst>
                                        </p:cTn>
                                        <p:tgtEl>
                                          <p:spTgt spid="898"/>
                                        </p:tgtEl>
                                        <p:attrNameLst>
                                          <p:attrName>style.visibility</p:attrName>
                                        </p:attrNameLst>
                                      </p:cBhvr>
                                      <p:to>
                                        <p:strVal val="visible"/>
                                      </p:to>
                                    </p:set>
                                    <p:animEffect filter="dissolve" transition="in">
                                      <p:cBhvr additive="repl">
                                        <p:cTn id="117" dur="500"/>
                                        <p:tgtEl>
                                          <p:spTgt spid="898"/>
                                        </p:tgtEl>
                                      </p:cBhvr>
                                    </p:animEffect>
                                  </p:childTnLst>
                                </p:cTn>
                              </p:par>
                              <p:par>
                                <p:cTn id="118" nodeType="withEffect" fill="hold" presetClass="entr" presetID="9">
                                  <p:stCondLst>
                                    <p:cond delay="0"/>
                                  </p:stCondLst>
                                  <p:childTnLst>
                                    <p:set>
                                      <p:cBhvr>
                                        <p:cTn id="119" dur="1" fill="hold">
                                          <p:stCondLst>
                                            <p:cond delay="0"/>
                                          </p:stCondLst>
                                        </p:cTn>
                                        <p:tgtEl>
                                          <p:spTgt spid="901"/>
                                        </p:tgtEl>
                                        <p:attrNameLst>
                                          <p:attrName>style.visibility</p:attrName>
                                        </p:attrNameLst>
                                      </p:cBhvr>
                                      <p:to>
                                        <p:strVal val="visible"/>
                                      </p:to>
                                    </p:set>
                                    <p:animEffect filter="dissolve" transition="in">
                                      <p:cBhvr additive="repl">
                                        <p:cTn id="120" dur="500"/>
                                        <p:tgtEl>
                                          <p:spTgt spid="901"/>
                                        </p:tgtEl>
                                      </p:cBhvr>
                                    </p:animEffect>
                                  </p:childTnLst>
                                </p:cTn>
                              </p:par>
                            </p:childTnLst>
                          </p:cTn>
                        </p:par>
                      </p:childTnLst>
                    </p:cTn>
                  </p:par>
                  <p:par>
                    <p:cTn id="121" fill="hold">
                      <p:stCondLst>
                        <p:cond delay="indefinite"/>
                      </p:stCondLst>
                      <p:childTnLst>
                        <p:par>
                          <p:cTn id="122" fill="hold">
                            <p:stCondLst>
                              <p:cond delay="0"/>
                            </p:stCondLst>
                            <p:childTnLst>
                              <p:par>
                                <p:cTn id="123" nodeType="clickEffect" fill="hold" presetClass="path">
                                  <p:stCondLst>
                                    <p:cond delay="0"/>
                                  </p:stCondLst>
                                  <p:childTnLst>
                                    <p:animMotion origin="layout" path="M -1.66667E-006 -4.81481E-006 L 0.00013 -0.10763 E">
                                      <p:cBhvr>
                                        <p:cTn id="124" dur="2000" fill="hold"/>
                                        <p:tgtEl>
                                          <p:spTgt spid="898"/>
                                        </p:tgtEl>
                                        <p:attrNameLst>
                                          <p:attrName>ppt_x</p:attrName>
                                          <p:attrName>ppt_y</p:attrName>
                                        </p:attrNameLst>
                                      </p:cBhvr>
                                    </p:animMotion>
                                  </p:childTnLst>
                                </p:cTn>
                              </p:par>
                              <p:par>
                                <p:cTn id="125" nodeType="withEffect" fill="hold" presetClass="entr" presetID="9">
                                  <p:stCondLst>
                                    <p:cond delay="0"/>
                                  </p:stCondLst>
                                  <p:childTnLst>
                                    <p:set>
                                      <p:cBhvr>
                                        <p:cTn id="126" dur="1" fill="hold">
                                          <p:stCondLst>
                                            <p:cond delay="0"/>
                                          </p:stCondLst>
                                        </p:cTn>
                                        <p:tgtEl>
                                          <p:spTgt spid="911"/>
                                        </p:tgtEl>
                                        <p:attrNameLst>
                                          <p:attrName>style.visibility</p:attrName>
                                        </p:attrNameLst>
                                      </p:cBhvr>
                                      <p:to>
                                        <p:strVal val="visible"/>
                                      </p:to>
                                    </p:set>
                                    <p:animEffect filter="dissolve" transition="in">
                                      <p:cBhvr additive="repl">
                                        <p:cTn id="127" dur="500"/>
                                        <p:tgtEl>
                                          <p:spTgt spid="9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5" name="CustomShape 1"/>
          <p:cNvSpPr/>
          <p:nvPr/>
        </p:nvSpPr>
        <p:spPr>
          <a:xfrm>
            <a:off x="798840" y="289440"/>
            <a:ext cx="10513080" cy="8920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Chapter 3: roadmap</a:t>
            </a:r>
            <a:endParaRPr b="0" lang="en-US" sz="4400" spc="-1" strike="noStrike">
              <a:latin typeface="Arial"/>
            </a:endParaRPr>
          </a:p>
        </p:txBody>
      </p:sp>
      <p:sp>
        <p:nvSpPr>
          <p:cNvPr id="5066" name="CustomShape 2"/>
          <p:cNvSpPr/>
          <p:nvPr/>
        </p:nvSpPr>
        <p:spPr>
          <a:xfrm>
            <a:off x="798840" y="1184040"/>
            <a:ext cx="6615720" cy="5621760"/>
          </a:xfrm>
          <a:prstGeom prst="rect">
            <a:avLst/>
          </a:prstGeom>
          <a:noFill/>
          <a:ln w="0">
            <a:noFill/>
          </a:ln>
        </p:spPr>
        <p:style>
          <a:lnRef idx="0"/>
          <a:fillRef idx="0"/>
          <a:effectRef idx="0"/>
          <a:fontRef idx="minor"/>
        </p:style>
        <p:txBody>
          <a:bodyPr lIns="90000" rIns="90000" tIns="45000" bIns="45000">
            <a:normAutofit/>
          </a:bodyPr>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Transport-layer services</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Multiplexing and demultiplexing</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Connectionless transport: UDP</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Principles of reliable data transfer </a:t>
            </a:r>
            <a:endParaRPr b="0" lang="en-US" sz="3200" spc="-1" strike="noStrike">
              <a:latin typeface="Arial"/>
            </a:endParaRPr>
          </a:p>
          <a:p>
            <a:pPr marL="403200" indent="-283320">
              <a:lnSpc>
                <a:spcPct val="90000"/>
              </a:lnSpc>
              <a:spcBef>
                <a:spcPts val="799"/>
              </a:spcBef>
              <a:buClr>
                <a:srgbClr val="0000a3"/>
              </a:buClr>
              <a:buFont typeface="Wingdings" charset="2"/>
              <a:buChar char=""/>
            </a:pPr>
            <a:r>
              <a:rPr b="0" lang="en-US" sz="3200" spc="-1" strike="noStrike">
                <a:solidFill>
                  <a:srgbClr val="000000"/>
                </a:solidFill>
                <a:latin typeface="Calibri"/>
                <a:ea typeface="DejaVu Sans"/>
              </a:rPr>
              <a:t>Connection-oriented transport: TCP</a:t>
            </a:r>
            <a:endParaRPr b="0" lang="en-US" sz="3200" spc="-1" strike="noStrike">
              <a:latin typeface="Arial"/>
            </a:endParaRPr>
          </a:p>
          <a:p>
            <a:pPr lvl="1" marL="746280" indent="-286560">
              <a:lnSpc>
                <a:spcPct val="90000"/>
              </a:lnSpc>
              <a:spcBef>
                <a:spcPts val="499"/>
              </a:spcBef>
              <a:buClr>
                <a:srgbClr val="bfbfbf"/>
              </a:buClr>
              <a:buFont typeface="Arial"/>
              <a:buChar char="•"/>
            </a:pPr>
            <a:r>
              <a:rPr b="0" lang="en-US" sz="2400" spc="-1" strike="noStrike">
                <a:solidFill>
                  <a:srgbClr val="bfbfbf"/>
                </a:solidFill>
                <a:latin typeface="Calibri"/>
                <a:ea typeface="DejaVu Sans"/>
              </a:rPr>
              <a:t>segment structure</a:t>
            </a:r>
            <a:endParaRPr b="0" lang="en-US" sz="2400" spc="-1" strike="noStrike">
              <a:latin typeface="Arial"/>
            </a:endParaRPr>
          </a:p>
          <a:p>
            <a:pPr lvl="1" marL="746280" indent="-286560">
              <a:lnSpc>
                <a:spcPct val="90000"/>
              </a:lnSpc>
              <a:spcBef>
                <a:spcPts val="499"/>
              </a:spcBef>
              <a:buClr>
                <a:srgbClr val="bfbfbf"/>
              </a:buClr>
              <a:buFont typeface="Arial"/>
              <a:buChar char="•"/>
            </a:pPr>
            <a:r>
              <a:rPr b="0" lang="en-US" sz="2400" spc="-1" strike="noStrike">
                <a:solidFill>
                  <a:srgbClr val="bfbfbf"/>
                </a:solidFill>
                <a:latin typeface="Calibri"/>
                <a:ea typeface="DejaVu Sans"/>
              </a:rPr>
              <a:t>reliable data transfer</a:t>
            </a:r>
            <a:endParaRPr b="0" lang="en-US" sz="2400" spc="-1" strike="noStrike">
              <a:latin typeface="Arial"/>
            </a:endParaRPr>
          </a:p>
          <a:p>
            <a:pPr lvl="1" marL="746280" indent="-286560">
              <a:lnSpc>
                <a:spcPct val="90000"/>
              </a:lnSpc>
              <a:spcBef>
                <a:spcPts val="499"/>
              </a:spcBef>
              <a:buClr>
                <a:srgbClr val="0000a8"/>
              </a:buClr>
              <a:buFont typeface="Arial"/>
              <a:buChar char="•"/>
            </a:pPr>
            <a:r>
              <a:rPr b="0" lang="en-US" sz="2400" spc="-1" strike="noStrike">
                <a:solidFill>
                  <a:srgbClr val="000000"/>
                </a:solidFill>
                <a:latin typeface="Calibri"/>
                <a:ea typeface="DejaVu Sans"/>
              </a:rPr>
              <a:t>flow control</a:t>
            </a:r>
            <a:endParaRPr b="0" lang="en-US" sz="2400" spc="-1" strike="noStrike">
              <a:latin typeface="Arial"/>
            </a:endParaRPr>
          </a:p>
          <a:p>
            <a:pPr lvl="1" marL="746280" indent="-286560">
              <a:lnSpc>
                <a:spcPct val="90000"/>
              </a:lnSpc>
              <a:spcBef>
                <a:spcPts val="499"/>
              </a:spcBef>
              <a:buClr>
                <a:srgbClr val="0000a8"/>
              </a:buClr>
              <a:buFont typeface="Arial"/>
              <a:buChar char="•"/>
            </a:pPr>
            <a:r>
              <a:rPr b="0" lang="en-US" sz="2400" spc="-1" strike="noStrike">
                <a:solidFill>
                  <a:srgbClr val="000000"/>
                </a:solidFill>
                <a:latin typeface="Calibri"/>
                <a:ea typeface="DejaVu Sans"/>
              </a:rPr>
              <a:t>connection management</a:t>
            </a:r>
            <a:endParaRPr b="0" lang="en-US" sz="24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Principles of congestion control</a:t>
            </a:r>
            <a:endParaRPr b="0" lang="en-US" sz="3200" spc="-1" strike="noStrike">
              <a:latin typeface="Arial"/>
            </a:endParaRPr>
          </a:p>
          <a:p>
            <a:pPr marL="403200" indent="-283320">
              <a:lnSpc>
                <a:spcPct val="90000"/>
              </a:lnSpc>
              <a:spcBef>
                <a:spcPts val="799"/>
              </a:spcBef>
              <a:buClr>
                <a:srgbClr val="bfbfbf"/>
              </a:buClr>
              <a:buFont typeface="Wingdings" charset="2"/>
              <a:buChar char=""/>
            </a:pPr>
            <a:r>
              <a:rPr b="0" lang="en-US" sz="3200" spc="-1" strike="noStrike">
                <a:solidFill>
                  <a:srgbClr val="bfbfbf"/>
                </a:solidFill>
                <a:latin typeface="Calibri"/>
                <a:ea typeface="DejaVu Sans"/>
              </a:rPr>
              <a:t>TCP congestion control</a:t>
            </a:r>
            <a:endParaRPr b="0" lang="en-US" sz="3200" spc="-1" strike="noStrike">
              <a:latin typeface="Arial"/>
            </a:endParaRPr>
          </a:p>
          <a:p>
            <a:pPr marL="352440" indent="-219600">
              <a:lnSpc>
                <a:spcPct val="90000"/>
              </a:lnSpc>
              <a:spcBef>
                <a:spcPts val="1001"/>
              </a:spcBef>
              <a:tabLst>
                <a:tab algn="l" pos="0"/>
              </a:tabLst>
            </a:pPr>
            <a:endParaRPr b="0" lang="en-US" sz="3200" spc="-1" strike="noStrike">
              <a:latin typeface="Arial"/>
            </a:endParaRPr>
          </a:p>
        </p:txBody>
      </p:sp>
      <p:sp>
        <p:nvSpPr>
          <p:cNvPr id="5067" name="CustomShape 3"/>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81045F72-6466-471F-B485-95440F302B7F}" type="slidenum">
              <a:rPr b="0" lang="en-US" sz="1100" spc="-1" strike="noStrike">
                <a:solidFill>
                  <a:srgbClr val="404040"/>
                </a:solidFill>
                <a:latin typeface="Calibri"/>
                <a:ea typeface="DejaVu Sans"/>
              </a:rPr>
              <a:t>90</a:t>
            </a:fld>
            <a:endParaRPr b="0" lang="en-US" sz="1100" spc="-1" strike="noStrike">
              <a:latin typeface="Arial"/>
            </a:endParaRPr>
          </a:p>
        </p:txBody>
      </p:sp>
      <p:pic>
        <p:nvPicPr>
          <p:cNvPr id="5068" name="Picture 5" descr=""/>
          <p:cNvPicPr/>
          <p:nvPr/>
        </p:nvPicPr>
        <p:blipFill>
          <a:blip r:embed="rId1"/>
          <a:stretch/>
        </p:blipFill>
        <p:spPr>
          <a:xfrm>
            <a:off x="7774200" y="1293480"/>
            <a:ext cx="3655080" cy="2740680"/>
          </a:xfrm>
          <a:prstGeom prst="rect">
            <a:avLst/>
          </a:prstGeom>
          <a:ln w="0">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9"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flow control</a:t>
            </a:r>
            <a:endParaRPr b="0" lang="en-US" sz="4800" spc="-1" strike="noStrike">
              <a:latin typeface="Arial"/>
            </a:endParaRPr>
          </a:p>
        </p:txBody>
      </p:sp>
      <p:sp>
        <p:nvSpPr>
          <p:cNvPr id="5070" name="CustomShape 2"/>
          <p:cNvSpPr/>
          <p:nvPr/>
        </p:nvSpPr>
        <p:spPr>
          <a:xfrm>
            <a:off x="7848360" y="1085040"/>
            <a:ext cx="2521440" cy="3852000"/>
          </a:xfrm>
          <a:prstGeom prst="rect">
            <a:avLst/>
          </a:prstGeom>
          <a:solidFill>
            <a:srgbClr val="000099"/>
          </a:solidFill>
          <a:ln w="9525">
            <a:solidFill>
              <a:srgbClr val="000000"/>
            </a:solidFill>
            <a:miter/>
          </a:ln>
        </p:spPr>
        <p:style>
          <a:lnRef idx="0"/>
          <a:fillRef idx="0"/>
          <a:effectRef idx="0"/>
          <a:fontRef idx="minor"/>
        </p:style>
      </p:sp>
      <p:sp>
        <p:nvSpPr>
          <p:cNvPr id="5071" name="CustomShape 3"/>
          <p:cNvSpPr/>
          <p:nvPr/>
        </p:nvSpPr>
        <p:spPr>
          <a:xfrm>
            <a:off x="10289880" y="1078560"/>
            <a:ext cx="578520" cy="420444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sp>
        <p:nvSpPr>
          <p:cNvPr id="5072" name="CustomShape 4"/>
          <p:cNvSpPr/>
          <p:nvPr/>
        </p:nvSpPr>
        <p:spPr>
          <a:xfrm>
            <a:off x="7762680" y="1186560"/>
            <a:ext cx="2531160" cy="3812400"/>
          </a:xfrm>
          <a:prstGeom prst="rect">
            <a:avLst/>
          </a:prstGeom>
          <a:solidFill>
            <a:srgbClr val="ffffff"/>
          </a:solidFill>
          <a:ln w="19050">
            <a:solidFill>
              <a:srgbClr val="000000"/>
            </a:solidFill>
            <a:miter/>
          </a:ln>
        </p:spPr>
        <p:style>
          <a:lnRef idx="0"/>
          <a:fillRef idx="0"/>
          <a:effectRef idx="0"/>
          <a:fontRef idx="minor"/>
        </p:style>
      </p:sp>
      <p:sp>
        <p:nvSpPr>
          <p:cNvPr id="5073" name="CustomShape 5"/>
          <p:cNvSpPr/>
          <p:nvPr/>
        </p:nvSpPr>
        <p:spPr>
          <a:xfrm>
            <a:off x="8302320" y="1243800"/>
            <a:ext cx="1375560" cy="594360"/>
          </a:xfrm>
          <a:prstGeom prst="ellipse">
            <a:avLst/>
          </a:prstGeom>
          <a:solidFill>
            <a:srgbClr val="cc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600" spc="-1" strike="noStrike">
                <a:solidFill>
                  <a:srgbClr val="000000"/>
                </a:solidFill>
                <a:latin typeface="Arial"/>
                <a:ea typeface="ＭＳ Ｐゴシック"/>
              </a:rPr>
              <a:t>application</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process</a:t>
            </a:r>
            <a:endParaRPr b="0" lang="en-US" sz="1600" spc="-1" strike="noStrike">
              <a:latin typeface="Arial"/>
            </a:endParaRPr>
          </a:p>
        </p:txBody>
      </p:sp>
      <p:grpSp>
        <p:nvGrpSpPr>
          <p:cNvPr id="5074" name="Group 6"/>
          <p:cNvGrpSpPr/>
          <p:nvPr/>
        </p:nvGrpSpPr>
        <p:grpSpPr>
          <a:xfrm>
            <a:off x="8069040" y="2311920"/>
            <a:ext cx="1794600" cy="686520"/>
            <a:chOff x="8069040" y="2311920"/>
            <a:chExt cx="1794600" cy="686520"/>
          </a:xfrm>
        </p:grpSpPr>
        <p:sp>
          <p:nvSpPr>
            <p:cNvPr id="5075" name="CustomShape 7"/>
            <p:cNvSpPr/>
            <p:nvPr/>
          </p:nvSpPr>
          <p:spPr>
            <a:xfrm>
              <a:off x="8070840" y="2311920"/>
              <a:ext cx="1792800" cy="686520"/>
            </a:xfrm>
            <a:prstGeom prst="rect">
              <a:avLst/>
            </a:prstGeom>
            <a:solidFill>
              <a:srgbClr val="0000a8"/>
            </a:solidFill>
            <a:ln w="9525">
              <a:solidFill>
                <a:srgbClr val="000000"/>
              </a:solidFill>
              <a:miter/>
            </a:ln>
          </p:spPr>
          <p:style>
            <a:lnRef idx="0"/>
            <a:fillRef idx="0"/>
            <a:effectRef idx="0"/>
            <a:fontRef idx="minor"/>
          </p:style>
        </p:sp>
        <p:sp>
          <p:nvSpPr>
            <p:cNvPr id="5076" name="CustomShape 8"/>
            <p:cNvSpPr/>
            <p:nvPr/>
          </p:nvSpPr>
          <p:spPr>
            <a:xfrm>
              <a:off x="8069040" y="2348640"/>
              <a:ext cx="1779840" cy="5763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f2f2f2"/>
                  </a:solidFill>
                  <a:latin typeface="Tahoma"/>
                  <a:ea typeface="ＭＳ Ｐゴシック"/>
                </a:rPr>
                <a:t>TCP socket</a:t>
              </a:r>
              <a:endParaRPr b="0" lang="en-US" sz="1600" spc="-1" strike="noStrike">
                <a:latin typeface="Arial"/>
              </a:endParaRPr>
            </a:p>
            <a:p>
              <a:pPr algn="ctr">
                <a:lnSpc>
                  <a:spcPct val="100000"/>
                </a:lnSpc>
                <a:tabLst>
                  <a:tab algn="l" pos="0"/>
                </a:tabLst>
              </a:pPr>
              <a:r>
                <a:rPr b="0" lang="en-US" sz="1600" spc="-1" strike="noStrike">
                  <a:solidFill>
                    <a:srgbClr val="f2f2f2"/>
                  </a:solidFill>
                  <a:latin typeface="Tahoma"/>
                  <a:ea typeface="ＭＳ Ｐゴシック"/>
                </a:rPr>
                <a:t>receiver buffers</a:t>
              </a:r>
              <a:endParaRPr b="0" lang="en-US" sz="1600" spc="-1" strike="noStrike">
                <a:latin typeface="Arial"/>
              </a:endParaRPr>
            </a:p>
          </p:txBody>
        </p:sp>
      </p:grpSp>
      <p:sp>
        <p:nvSpPr>
          <p:cNvPr id="5077" name="CustomShape 9"/>
          <p:cNvSpPr/>
          <p:nvPr/>
        </p:nvSpPr>
        <p:spPr>
          <a:xfrm>
            <a:off x="8238960" y="3336120"/>
            <a:ext cx="1559520" cy="594360"/>
          </a:xfrm>
          <a:prstGeom prst="ellipse">
            <a:avLst/>
          </a:prstGeom>
          <a:solidFill>
            <a:srgbClr val="ccffff"/>
          </a:solidFill>
          <a:ln w="9525">
            <a:solidFill>
              <a:srgbClr val="000000"/>
            </a:solidFill>
            <a:round/>
          </a:ln>
        </p:spPr>
        <p:style>
          <a:lnRef idx="0"/>
          <a:fillRef idx="0"/>
          <a:effectRef idx="0"/>
          <a:fontRef idx="minor"/>
        </p:style>
      </p:sp>
      <p:sp>
        <p:nvSpPr>
          <p:cNvPr id="5078" name="CustomShape 10"/>
          <p:cNvSpPr/>
          <p:nvPr/>
        </p:nvSpPr>
        <p:spPr>
          <a:xfrm>
            <a:off x="8720640" y="3364920"/>
            <a:ext cx="609480" cy="5158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TCP</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Tahoma"/>
                <a:ea typeface="ＭＳ Ｐゴシック"/>
              </a:rPr>
              <a:t>code</a:t>
            </a:r>
            <a:endParaRPr b="0" lang="en-US" sz="1400" spc="-1" strike="noStrike">
              <a:latin typeface="Arial"/>
            </a:endParaRPr>
          </a:p>
        </p:txBody>
      </p:sp>
      <p:sp>
        <p:nvSpPr>
          <p:cNvPr id="5079" name="CustomShape 11"/>
          <p:cNvSpPr/>
          <p:nvPr/>
        </p:nvSpPr>
        <p:spPr>
          <a:xfrm>
            <a:off x="8246880" y="4321800"/>
            <a:ext cx="1559520" cy="594360"/>
          </a:xfrm>
          <a:prstGeom prst="ellipse">
            <a:avLst/>
          </a:prstGeom>
          <a:solidFill>
            <a:srgbClr val="ccffff"/>
          </a:solidFill>
          <a:ln w="9525">
            <a:solidFill>
              <a:srgbClr val="000000"/>
            </a:solidFill>
            <a:round/>
          </a:ln>
        </p:spPr>
        <p:style>
          <a:lnRef idx="0"/>
          <a:fillRef idx="0"/>
          <a:effectRef idx="0"/>
          <a:fontRef idx="minor"/>
        </p:style>
      </p:sp>
      <p:sp>
        <p:nvSpPr>
          <p:cNvPr id="5080" name="CustomShape 12"/>
          <p:cNvSpPr/>
          <p:nvPr/>
        </p:nvSpPr>
        <p:spPr>
          <a:xfrm>
            <a:off x="8706960" y="4354920"/>
            <a:ext cx="609480" cy="5158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IP</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Tahoma"/>
                <a:ea typeface="ＭＳ Ｐゴシック"/>
              </a:rPr>
              <a:t>code</a:t>
            </a:r>
            <a:endParaRPr b="0" lang="en-US" sz="1400" spc="-1" strike="noStrike">
              <a:latin typeface="Arial"/>
            </a:endParaRPr>
          </a:p>
        </p:txBody>
      </p:sp>
      <p:sp>
        <p:nvSpPr>
          <p:cNvPr id="5081" name="Line 13"/>
          <p:cNvSpPr/>
          <p:nvPr/>
        </p:nvSpPr>
        <p:spPr>
          <a:xfrm>
            <a:off x="7756200" y="4070880"/>
            <a:ext cx="2546280" cy="360"/>
          </a:xfrm>
          <a:prstGeom prst="line">
            <a:avLst/>
          </a:prstGeom>
          <a:ln w="19050">
            <a:solidFill>
              <a:srgbClr val="000000"/>
            </a:solidFill>
            <a:round/>
          </a:ln>
        </p:spPr>
        <p:style>
          <a:lnRef idx="0"/>
          <a:fillRef idx="0"/>
          <a:effectRef idx="0"/>
          <a:fontRef idx="minor"/>
        </p:style>
      </p:sp>
      <p:sp>
        <p:nvSpPr>
          <p:cNvPr id="5082" name="Line 14"/>
          <p:cNvSpPr/>
          <p:nvPr/>
        </p:nvSpPr>
        <p:spPr>
          <a:xfrm>
            <a:off x="7768800" y="2219760"/>
            <a:ext cx="2546280" cy="360"/>
          </a:xfrm>
          <a:prstGeom prst="line">
            <a:avLst/>
          </a:prstGeom>
          <a:ln w="19050">
            <a:solidFill>
              <a:srgbClr val="000000"/>
            </a:solidFill>
            <a:round/>
          </a:ln>
        </p:spPr>
        <p:style>
          <a:lnRef idx="0"/>
          <a:fillRef idx="0"/>
          <a:effectRef idx="0"/>
          <a:fontRef idx="minor"/>
        </p:style>
      </p:sp>
      <p:grpSp>
        <p:nvGrpSpPr>
          <p:cNvPr id="5083" name="Group 15"/>
          <p:cNvGrpSpPr/>
          <p:nvPr/>
        </p:nvGrpSpPr>
        <p:grpSpPr>
          <a:xfrm>
            <a:off x="8745480" y="2104200"/>
            <a:ext cx="531000" cy="203760"/>
            <a:chOff x="8745480" y="2104200"/>
            <a:chExt cx="531000" cy="203760"/>
          </a:xfrm>
        </p:grpSpPr>
        <p:sp>
          <p:nvSpPr>
            <p:cNvPr id="5084" name="CustomShape 16"/>
            <p:cNvSpPr/>
            <p:nvPr/>
          </p:nvSpPr>
          <p:spPr>
            <a:xfrm>
              <a:off x="8745480" y="2104200"/>
              <a:ext cx="531000" cy="203760"/>
            </a:xfrm>
            <a:prstGeom prst="rect">
              <a:avLst/>
            </a:prstGeom>
            <a:solidFill>
              <a:srgbClr val="ffff00"/>
            </a:solidFill>
            <a:ln w="9525">
              <a:solidFill>
                <a:srgbClr val="000000"/>
              </a:solidFill>
              <a:miter/>
            </a:ln>
          </p:spPr>
          <p:style>
            <a:lnRef idx="0"/>
            <a:fillRef idx="0"/>
            <a:effectRef idx="0"/>
            <a:fontRef idx="minor"/>
          </p:style>
        </p:sp>
        <p:sp>
          <p:nvSpPr>
            <p:cNvPr id="5085" name="CustomShape 17"/>
            <p:cNvSpPr/>
            <p:nvPr/>
          </p:nvSpPr>
          <p:spPr>
            <a:xfrm>
              <a:off x="8907120" y="2131200"/>
              <a:ext cx="172080" cy="154800"/>
            </a:xfrm>
            <a:prstGeom prst="rect">
              <a:avLst/>
            </a:prstGeom>
            <a:solidFill>
              <a:srgbClr val="ffffff"/>
            </a:solidFill>
            <a:ln w="9525">
              <a:solidFill>
                <a:srgbClr val="cc9900"/>
              </a:solidFill>
              <a:miter/>
            </a:ln>
          </p:spPr>
          <p:style>
            <a:lnRef idx="0"/>
            <a:fillRef idx="0"/>
            <a:effectRef idx="0"/>
            <a:fontRef idx="minor"/>
          </p:style>
        </p:sp>
        <p:sp>
          <p:nvSpPr>
            <p:cNvPr id="5086" name="CustomShape 18"/>
            <p:cNvSpPr/>
            <p:nvPr/>
          </p:nvSpPr>
          <p:spPr>
            <a:xfrm>
              <a:off x="9104040" y="2223000"/>
              <a:ext cx="43560" cy="52920"/>
            </a:xfrm>
            <a:prstGeom prst="rect">
              <a:avLst/>
            </a:prstGeom>
            <a:solidFill>
              <a:srgbClr val="cc9900"/>
            </a:solidFill>
            <a:ln w="9525">
              <a:solidFill>
                <a:srgbClr val="cc9900"/>
              </a:solidFill>
              <a:miter/>
            </a:ln>
          </p:spPr>
          <p:style>
            <a:lnRef idx="0"/>
            <a:fillRef idx="0"/>
            <a:effectRef idx="0"/>
            <a:fontRef idx="minor"/>
          </p:style>
        </p:sp>
        <p:sp>
          <p:nvSpPr>
            <p:cNvPr id="5087" name="CustomShape 19"/>
            <p:cNvSpPr/>
            <p:nvPr/>
          </p:nvSpPr>
          <p:spPr>
            <a:xfrm>
              <a:off x="8832600" y="2224800"/>
              <a:ext cx="43560" cy="52920"/>
            </a:xfrm>
            <a:prstGeom prst="rect">
              <a:avLst/>
            </a:prstGeom>
            <a:solidFill>
              <a:srgbClr val="cc9900"/>
            </a:solidFill>
            <a:ln w="9525">
              <a:solidFill>
                <a:srgbClr val="cc9900"/>
              </a:solidFill>
              <a:miter/>
            </a:ln>
          </p:spPr>
          <p:style>
            <a:lnRef idx="0"/>
            <a:fillRef idx="0"/>
            <a:effectRef idx="0"/>
            <a:fontRef idx="minor"/>
          </p:style>
        </p:sp>
      </p:grpSp>
      <p:sp>
        <p:nvSpPr>
          <p:cNvPr id="5088" name="CustomShape 20"/>
          <p:cNvSpPr/>
          <p:nvPr/>
        </p:nvSpPr>
        <p:spPr>
          <a:xfrm>
            <a:off x="7362720" y="5823360"/>
            <a:ext cx="308880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Tahoma"/>
                <a:ea typeface="ＭＳ Ｐゴシック"/>
              </a:rPr>
              <a:t>receiver protocol stack</a:t>
            </a:r>
            <a:endParaRPr b="0" lang="en-US" sz="2000" spc="-1" strike="noStrike">
              <a:latin typeface="Arial"/>
            </a:endParaRPr>
          </a:p>
        </p:txBody>
      </p:sp>
      <p:sp>
        <p:nvSpPr>
          <p:cNvPr id="5089" name="Line 21"/>
          <p:cNvSpPr/>
          <p:nvPr/>
        </p:nvSpPr>
        <p:spPr>
          <a:xfrm>
            <a:off x="8790480" y="5419800"/>
            <a:ext cx="360" cy="349200"/>
          </a:xfrm>
          <a:prstGeom prst="line">
            <a:avLst/>
          </a:prstGeom>
          <a:ln w="28575">
            <a:solidFill>
              <a:srgbClr val="cc0000"/>
            </a:solidFill>
            <a:prstDash val="dash"/>
            <a:round/>
          </a:ln>
        </p:spPr>
        <p:style>
          <a:lnRef idx="0"/>
          <a:fillRef idx="0"/>
          <a:effectRef idx="0"/>
          <a:fontRef idx="minor"/>
        </p:style>
      </p:sp>
      <p:sp>
        <p:nvSpPr>
          <p:cNvPr id="5090" name="Line 22"/>
          <p:cNvSpPr/>
          <p:nvPr/>
        </p:nvSpPr>
        <p:spPr>
          <a:xfrm>
            <a:off x="10285200" y="4996440"/>
            <a:ext cx="360" cy="463320"/>
          </a:xfrm>
          <a:prstGeom prst="line">
            <a:avLst/>
          </a:prstGeom>
          <a:ln w="19050">
            <a:solidFill>
              <a:srgbClr val="000000"/>
            </a:solidFill>
            <a:prstDash val="dash"/>
            <a:round/>
          </a:ln>
        </p:spPr>
        <p:style>
          <a:lnRef idx="0"/>
          <a:fillRef idx="0"/>
          <a:effectRef idx="0"/>
          <a:fontRef idx="minor"/>
        </p:style>
      </p:sp>
      <p:grpSp>
        <p:nvGrpSpPr>
          <p:cNvPr id="5091" name="Group 23"/>
          <p:cNvGrpSpPr/>
          <p:nvPr/>
        </p:nvGrpSpPr>
        <p:grpSpPr>
          <a:xfrm>
            <a:off x="10523520" y="4590000"/>
            <a:ext cx="867600" cy="903960"/>
            <a:chOff x="10523520" y="4590000"/>
            <a:chExt cx="867600" cy="903960"/>
          </a:xfrm>
        </p:grpSpPr>
        <p:pic>
          <p:nvPicPr>
            <p:cNvPr id="5092" name="Picture 125" descr="desktop_computer_stylized_medium"/>
            <p:cNvPicPr/>
            <p:nvPr/>
          </p:nvPicPr>
          <p:blipFill>
            <a:blip r:embed="rId1"/>
            <a:stretch/>
          </p:blipFill>
          <p:spPr>
            <a:xfrm>
              <a:off x="10523520" y="4590000"/>
              <a:ext cx="867600" cy="903960"/>
            </a:xfrm>
            <a:prstGeom prst="rect">
              <a:avLst/>
            </a:prstGeom>
            <a:ln w="0">
              <a:noFill/>
            </a:ln>
          </p:spPr>
        </p:pic>
        <p:sp>
          <p:nvSpPr>
            <p:cNvPr id="5093" name="CustomShape 24"/>
            <p:cNvSpPr/>
            <p:nvPr/>
          </p:nvSpPr>
          <p:spPr>
            <a:xfrm>
              <a:off x="10599480" y="4677120"/>
              <a:ext cx="420480" cy="4125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5094" name="CustomShape 25"/>
          <p:cNvSpPr/>
          <p:nvPr/>
        </p:nvSpPr>
        <p:spPr>
          <a:xfrm>
            <a:off x="712440" y="1437120"/>
            <a:ext cx="3848400" cy="1552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2400" spc="-1" strike="noStrike" u="sng">
                <a:solidFill>
                  <a:srgbClr val="c00000"/>
                </a:solidFill>
                <a:uFillTx/>
                <a:latin typeface="Calibri"/>
                <a:ea typeface="DejaVu Sans"/>
              </a:rPr>
              <a:t>Q: </a:t>
            </a:r>
            <a:r>
              <a:rPr b="0" lang="en-US" sz="2400" spc="-1" strike="noStrike">
                <a:solidFill>
                  <a:srgbClr val="000000"/>
                </a:solidFill>
                <a:latin typeface="Calibri"/>
                <a:ea typeface="DejaVu Sans"/>
              </a:rPr>
              <a:t>What happens if network layer delivers data faster than application layer removes data from socket buffers?</a:t>
            </a:r>
            <a:endParaRPr b="0" lang="en-US" sz="2400" spc="-1" strike="noStrike">
              <a:latin typeface="Arial"/>
            </a:endParaRPr>
          </a:p>
        </p:txBody>
      </p:sp>
      <p:sp>
        <p:nvSpPr>
          <p:cNvPr id="5095" name="Line 26"/>
          <p:cNvSpPr/>
          <p:nvPr/>
        </p:nvSpPr>
        <p:spPr>
          <a:xfrm>
            <a:off x="7764120" y="5006520"/>
            <a:ext cx="360" cy="463680"/>
          </a:xfrm>
          <a:prstGeom prst="line">
            <a:avLst/>
          </a:prstGeom>
          <a:ln w="19050">
            <a:solidFill>
              <a:schemeClr val="tx1"/>
            </a:solidFill>
            <a:prstDash val="dash"/>
            <a:round/>
          </a:ln>
        </p:spPr>
        <p:style>
          <a:lnRef idx="0"/>
          <a:fillRef idx="0"/>
          <a:effectRef idx="0"/>
          <a:fontRef idx="minor"/>
        </p:style>
      </p:sp>
      <p:grpSp>
        <p:nvGrpSpPr>
          <p:cNvPr id="5096" name="Group 27"/>
          <p:cNvGrpSpPr/>
          <p:nvPr/>
        </p:nvGrpSpPr>
        <p:grpSpPr>
          <a:xfrm>
            <a:off x="5189760" y="2806200"/>
            <a:ext cx="4531320" cy="2969640"/>
            <a:chOff x="5189760" y="2806200"/>
            <a:chExt cx="4531320" cy="2969640"/>
          </a:xfrm>
        </p:grpSpPr>
        <p:grpSp>
          <p:nvGrpSpPr>
            <p:cNvPr id="5097" name="Group 28"/>
            <p:cNvGrpSpPr/>
            <p:nvPr/>
          </p:nvGrpSpPr>
          <p:grpSpPr>
            <a:xfrm>
              <a:off x="5189760" y="3080520"/>
              <a:ext cx="3748320" cy="2695320"/>
              <a:chOff x="5189760" y="3080520"/>
              <a:chExt cx="3748320" cy="2695320"/>
            </a:xfrm>
          </p:grpSpPr>
          <p:sp>
            <p:nvSpPr>
              <p:cNvPr id="5098" name="CustomShape 29"/>
              <p:cNvSpPr/>
              <p:nvPr/>
            </p:nvSpPr>
            <p:spPr>
              <a:xfrm>
                <a:off x="8211960" y="4121640"/>
                <a:ext cx="718200" cy="207000"/>
              </a:xfrm>
              <a:prstGeom prst="rect">
                <a:avLst/>
              </a:prstGeom>
              <a:solidFill>
                <a:srgbClr val="0000a8"/>
              </a:solidFill>
              <a:ln w="0">
                <a:noFill/>
              </a:ln>
            </p:spPr>
            <p:style>
              <a:lnRef idx="0"/>
              <a:fillRef idx="0"/>
              <a:effectRef idx="0"/>
              <a:fontRef idx="minor"/>
            </p:style>
          </p:sp>
          <p:grpSp>
            <p:nvGrpSpPr>
              <p:cNvPr id="5099" name="Group 30"/>
              <p:cNvGrpSpPr/>
              <p:nvPr/>
            </p:nvGrpSpPr>
            <p:grpSpPr>
              <a:xfrm>
                <a:off x="7901280" y="5053680"/>
                <a:ext cx="1036800" cy="211680"/>
                <a:chOff x="7901280" y="5053680"/>
                <a:chExt cx="1036800" cy="211680"/>
              </a:xfrm>
            </p:grpSpPr>
            <p:sp>
              <p:nvSpPr>
                <p:cNvPr id="5100" name="CustomShape 31"/>
                <p:cNvSpPr/>
                <p:nvPr/>
              </p:nvSpPr>
              <p:spPr>
                <a:xfrm>
                  <a:off x="7901280" y="5058360"/>
                  <a:ext cx="1004040" cy="207000"/>
                </a:xfrm>
                <a:prstGeom prst="rect">
                  <a:avLst/>
                </a:prstGeom>
                <a:solidFill>
                  <a:srgbClr val="00cc99"/>
                </a:solidFill>
                <a:ln w="0">
                  <a:noFill/>
                </a:ln>
              </p:spPr>
              <p:style>
                <a:lnRef idx="0"/>
                <a:fillRef idx="0"/>
                <a:effectRef idx="0"/>
                <a:fontRef idx="minor"/>
              </p:style>
            </p:sp>
            <p:sp>
              <p:nvSpPr>
                <p:cNvPr id="5101" name="CustomShape 32"/>
                <p:cNvSpPr/>
                <p:nvPr/>
              </p:nvSpPr>
              <p:spPr>
                <a:xfrm>
                  <a:off x="8207280" y="5053680"/>
                  <a:ext cx="730800" cy="210240"/>
                </a:xfrm>
                <a:prstGeom prst="rect">
                  <a:avLst/>
                </a:prstGeom>
                <a:solidFill>
                  <a:srgbClr val="0000a8"/>
                </a:solidFill>
                <a:ln w="0">
                  <a:noFill/>
                </a:ln>
              </p:spPr>
              <p:style>
                <a:lnRef idx="0"/>
                <a:fillRef idx="0"/>
                <a:effectRef idx="0"/>
                <a:fontRef idx="minor"/>
              </p:style>
            </p:sp>
            <p:sp>
              <p:nvSpPr>
                <p:cNvPr id="5102" name="Line 33"/>
                <p:cNvSpPr/>
                <p:nvPr/>
              </p:nvSpPr>
              <p:spPr>
                <a:xfrm>
                  <a:off x="8044560" y="5056920"/>
                  <a:ext cx="360" cy="206280"/>
                </a:xfrm>
                <a:prstGeom prst="line">
                  <a:avLst/>
                </a:prstGeom>
                <a:ln w="28575">
                  <a:solidFill>
                    <a:srgbClr val="ffffff"/>
                  </a:solidFill>
                  <a:round/>
                </a:ln>
              </p:spPr>
              <p:style>
                <a:lnRef idx="0"/>
                <a:fillRef idx="0"/>
                <a:effectRef idx="0"/>
                <a:fontRef idx="minor"/>
              </p:style>
            </p:sp>
            <p:sp>
              <p:nvSpPr>
                <p:cNvPr id="5103" name="Line 34"/>
                <p:cNvSpPr/>
                <p:nvPr/>
              </p:nvSpPr>
              <p:spPr>
                <a:xfrm>
                  <a:off x="8197200" y="5056920"/>
                  <a:ext cx="360" cy="206280"/>
                </a:xfrm>
                <a:prstGeom prst="line">
                  <a:avLst/>
                </a:prstGeom>
                <a:ln w="28575">
                  <a:solidFill>
                    <a:srgbClr val="ffffff"/>
                  </a:solidFill>
                  <a:round/>
                </a:ln>
              </p:spPr>
              <p:style>
                <a:lnRef idx="0"/>
                <a:fillRef idx="0"/>
                <a:effectRef idx="0"/>
                <a:fontRef idx="minor"/>
              </p:style>
            </p:sp>
          </p:grpSp>
          <p:sp>
            <p:nvSpPr>
              <p:cNvPr id="5104" name="CustomShape 35"/>
              <p:cNvSpPr/>
              <p:nvPr/>
            </p:nvSpPr>
            <p:spPr>
              <a:xfrm>
                <a:off x="8204040" y="3080520"/>
                <a:ext cx="718200" cy="207000"/>
              </a:xfrm>
              <a:prstGeom prst="rect">
                <a:avLst/>
              </a:prstGeom>
              <a:solidFill>
                <a:srgbClr val="0000a8"/>
              </a:solidFill>
              <a:ln w="0">
                <a:noFill/>
              </a:ln>
            </p:spPr>
            <p:style>
              <a:lnRef idx="0"/>
              <a:fillRef idx="0"/>
              <a:effectRef idx="0"/>
              <a:fontRef idx="minor"/>
            </p:style>
          </p:sp>
          <p:sp>
            <p:nvSpPr>
              <p:cNvPr id="5105" name="CustomShape 36"/>
              <p:cNvSpPr/>
              <p:nvPr/>
            </p:nvSpPr>
            <p:spPr>
              <a:xfrm>
                <a:off x="5189760" y="3695400"/>
                <a:ext cx="2329920" cy="1076040"/>
              </a:xfrm>
              <a:prstGeom prst="rect">
                <a:avLst/>
              </a:prstGeom>
              <a:noFill/>
              <a:ln w="0">
                <a:noFill/>
              </a:ln>
            </p:spPr>
            <p:style>
              <a:lnRef idx="0"/>
              <a:fillRef idx="0"/>
              <a:effectRef idx="0"/>
              <a:fontRef idx="minor"/>
            </p:style>
            <p:txBody>
              <a:bodyPr lIns="90000" rIns="90000" tIns="45000" bIns="45000">
                <a:spAutoFit/>
              </a:bodyPr>
              <a:p>
                <a:pPr algn="r">
                  <a:lnSpc>
                    <a:spcPct val="90000"/>
                  </a:lnSpc>
                  <a:tabLst>
                    <a:tab algn="l" pos="0"/>
                  </a:tabLst>
                </a:pPr>
                <a:r>
                  <a:rPr b="0" lang="en-US" sz="1800" spc="-1" strike="noStrike">
                    <a:solidFill>
                      <a:srgbClr val="000000"/>
                    </a:solidFill>
                    <a:latin typeface="Calibri"/>
                    <a:ea typeface="ＭＳ Ｐゴシック"/>
                  </a:rPr>
                  <a:t>Network layer delivering IP datagram payload into TCP socket buffers</a:t>
                </a:r>
                <a:endParaRPr b="0" lang="en-US" sz="1800" spc="-1" strike="noStrike">
                  <a:latin typeface="Arial"/>
                </a:endParaRPr>
              </a:p>
            </p:txBody>
          </p:sp>
          <p:sp>
            <p:nvSpPr>
              <p:cNvPr id="5106" name="Line 37"/>
              <p:cNvSpPr/>
              <p:nvPr/>
            </p:nvSpPr>
            <p:spPr>
              <a:xfrm>
                <a:off x="7462440" y="4226040"/>
                <a:ext cx="523080" cy="360"/>
              </a:xfrm>
              <a:prstGeom prst="line">
                <a:avLst/>
              </a:prstGeom>
              <a:ln w="19050">
                <a:solidFill>
                  <a:srgbClr val="cc0000"/>
                </a:solidFill>
                <a:round/>
              </a:ln>
            </p:spPr>
            <p:style>
              <a:lnRef idx="0"/>
              <a:fillRef idx="0"/>
              <a:effectRef idx="0"/>
              <a:fontRef idx="minor"/>
            </p:style>
          </p:sp>
          <p:sp>
            <p:nvSpPr>
              <p:cNvPr id="5107" name="CustomShape 38"/>
              <p:cNvSpPr/>
              <p:nvPr/>
            </p:nvSpPr>
            <p:spPr>
              <a:xfrm>
                <a:off x="7566120" y="5473080"/>
                <a:ext cx="126324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from sender</a:t>
                </a:r>
                <a:endParaRPr b="0" lang="en-US" sz="1400" spc="-1" strike="noStrike">
                  <a:latin typeface="Arial"/>
                </a:endParaRPr>
              </a:p>
            </p:txBody>
          </p:sp>
        </p:grpSp>
        <p:sp>
          <p:nvSpPr>
            <p:cNvPr id="5108" name="CustomShape 39"/>
            <p:cNvSpPr/>
            <p:nvPr/>
          </p:nvSpPr>
          <p:spPr>
            <a:xfrm>
              <a:off x="8312760" y="2806200"/>
              <a:ext cx="1408320" cy="2715480"/>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p:style>
        </p:sp>
      </p:grpSp>
      <p:grpSp>
        <p:nvGrpSpPr>
          <p:cNvPr id="5109" name="Group 40"/>
          <p:cNvGrpSpPr/>
          <p:nvPr/>
        </p:nvGrpSpPr>
        <p:grpSpPr>
          <a:xfrm>
            <a:off x="4989240" y="1609560"/>
            <a:ext cx="4982400" cy="872640"/>
            <a:chOff x="4989240" y="1609560"/>
            <a:chExt cx="4982400" cy="872640"/>
          </a:xfrm>
        </p:grpSpPr>
        <p:grpSp>
          <p:nvGrpSpPr>
            <p:cNvPr id="5110" name="Group 41"/>
            <p:cNvGrpSpPr/>
            <p:nvPr/>
          </p:nvGrpSpPr>
          <p:grpSpPr>
            <a:xfrm>
              <a:off x="4989240" y="1652760"/>
              <a:ext cx="4982400" cy="829440"/>
              <a:chOff x="4989240" y="1652760"/>
              <a:chExt cx="4982400" cy="829440"/>
            </a:xfrm>
          </p:grpSpPr>
          <p:sp>
            <p:nvSpPr>
              <p:cNvPr id="5111" name="Line 42"/>
              <p:cNvSpPr/>
              <p:nvPr/>
            </p:nvSpPr>
            <p:spPr>
              <a:xfrm>
                <a:off x="7532640" y="1959480"/>
                <a:ext cx="1101960" cy="360"/>
              </a:xfrm>
              <a:prstGeom prst="line">
                <a:avLst/>
              </a:prstGeom>
              <a:ln w="19050">
                <a:solidFill>
                  <a:srgbClr val="cc0000"/>
                </a:solidFill>
                <a:round/>
              </a:ln>
            </p:spPr>
            <p:style>
              <a:lnRef idx="0"/>
              <a:fillRef idx="0"/>
              <a:effectRef idx="0"/>
              <a:fontRef idx="minor"/>
            </p:style>
          </p:sp>
          <p:sp>
            <p:nvSpPr>
              <p:cNvPr id="5112" name="CustomShape 43"/>
              <p:cNvSpPr/>
              <p:nvPr/>
            </p:nvSpPr>
            <p:spPr>
              <a:xfrm>
                <a:off x="4989240" y="1652760"/>
                <a:ext cx="2531160" cy="829440"/>
              </a:xfrm>
              <a:prstGeom prst="rect">
                <a:avLst/>
              </a:prstGeom>
              <a:noFill/>
              <a:ln w="0">
                <a:noFill/>
              </a:ln>
            </p:spPr>
            <p:style>
              <a:lnRef idx="0"/>
              <a:fillRef idx="0"/>
              <a:effectRef idx="0"/>
              <a:fontRef idx="minor"/>
            </p:style>
            <p:txBody>
              <a:bodyPr lIns="90000" rIns="90000" tIns="45000" bIns="45000">
                <a:spAutoFit/>
              </a:bodyPr>
              <a:p>
                <a:pPr algn="r">
                  <a:lnSpc>
                    <a:spcPct val="90000"/>
                  </a:lnSpc>
                  <a:tabLst>
                    <a:tab algn="l" pos="0"/>
                  </a:tabLst>
                </a:pPr>
                <a:r>
                  <a:rPr b="0" lang="en-US" sz="1800" spc="-1" strike="noStrike">
                    <a:solidFill>
                      <a:srgbClr val="000000"/>
                    </a:solidFill>
                    <a:latin typeface="Calibri"/>
                    <a:ea typeface="ＭＳ Ｐゴシック"/>
                  </a:rPr>
                  <a:t>Application removing data from TCP socket buffers</a:t>
                </a:r>
                <a:endParaRPr b="0" lang="en-US" sz="1800" spc="-1" strike="noStrike">
                  <a:latin typeface="Arial"/>
                </a:endParaRPr>
              </a:p>
            </p:txBody>
          </p:sp>
          <p:sp>
            <p:nvSpPr>
              <p:cNvPr id="5113" name="CustomShape 44"/>
              <p:cNvSpPr/>
              <p:nvPr/>
            </p:nvSpPr>
            <p:spPr>
              <a:xfrm>
                <a:off x="9253440" y="1846800"/>
                <a:ext cx="718200" cy="207000"/>
              </a:xfrm>
              <a:prstGeom prst="rect">
                <a:avLst/>
              </a:prstGeom>
              <a:solidFill>
                <a:srgbClr val="0000a8"/>
              </a:solidFill>
              <a:ln w="0">
                <a:noFill/>
              </a:ln>
            </p:spPr>
            <p:style>
              <a:lnRef idx="0"/>
              <a:fillRef idx="0"/>
              <a:effectRef idx="0"/>
              <a:fontRef idx="minor"/>
            </p:style>
          </p:sp>
        </p:grpSp>
        <p:sp>
          <p:nvSpPr>
            <p:cNvPr id="5114" name="CustomShape 45"/>
            <p:cNvSpPr/>
            <p:nvPr/>
          </p:nvSpPr>
          <p:spPr>
            <a:xfrm flipH="1" rot="10800000">
              <a:off x="8517240" y="1609560"/>
              <a:ext cx="998640" cy="870480"/>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p:style>
        </p:sp>
      </p:grpSp>
      <p:sp>
        <p:nvSpPr>
          <p:cNvPr id="5115" name="CustomShape 46"/>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9AFBE104-5BA9-4127-8FCB-7AB167F68327}" type="slidenum">
              <a:rPr b="0" lang="en-US" sz="1100" spc="-1" strike="noStrike">
                <a:solidFill>
                  <a:srgbClr val="404040"/>
                </a:solidFill>
                <a:latin typeface="Calibri"/>
                <a:ea typeface="DejaVu Sans"/>
              </a:rPr>
              <a:t>91</a:t>
            </a:fld>
            <a:endParaRPr b="0" lang="en-US" sz="1100" spc="-1" strike="noStrike">
              <a:latin typeface="Arial"/>
            </a:endParaRPr>
          </a:p>
        </p:txBody>
      </p:sp>
    </p:spTree>
  </p:cSld>
  <p:transition spd="med">
    <p:fade/>
  </p:transition>
  <p:timing>
    <p:tnLst>
      <p:par>
        <p:cTn id="2374" dur="indefinite" restart="never" nodeType="tmRoot">
          <p:childTnLst>
            <p:seq>
              <p:cTn id="2375" dur="indefinite" nodeType="mainSeq">
                <p:childTnLst>
                  <p:par>
                    <p:cTn id="2376" fill="hold">
                      <p:stCondLst>
                        <p:cond delay="indefinite"/>
                      </p:stCondLst>
                      <p:childTnLst>
                        <p:par>
                          <p:cTn id="2377" fill="hold">
                            <p:stCondLst>
                              <p:cond delay="0"/>
                            </p:stCondLst>
                            <p:childTnLst>
                              <p:par>
                                <p:cTn id="2378" nodeType="clickEffect" fill="hold" presetClass="entr" presetID="22" presetSubtype="4">
                                  <p:stCondLst>
                                    <p:cond delay="0"/>
                                  </p:stCondLst>
                                  <p:childTnLst>
                                    <p:set>
                                      <p:cBhvr>
                                        <p:cTn id="2379" dur="1" fill="hold">
                                          <p:stCondLst>
                                            <p:cond delay="0"/>
                                          </p:stCondLst>
                                        </p:cTn>
                                        <p:tgtEl>
                                          <p:spTgt spid="5096"/>
                                        </p:tgtEl>
                                        <p:attrNameLst>
                                          <p:attrName>style.visibility</p:attrName>
                                        </p:attrNameLst>
                                      </p:cBhvr>
                                      <p:to>
                                        <p:strVal val="visible"/>
                                      </p:to>
                                    </p:set>
                                    <p:animEffect filter="wipe(down)" transition="in">
                                      <p:cBhvr additive="repl">
                                        <p:cTn id="2380" dur="500"/>
                                        <p:tgtEl>
                                          <p:spTgt spid="5096"/>
                                        </p:tgtEl>
                                      </p:cBhvr>
                                    </p:animEffect>
                                  </p:childTnLst>
                                </p:cTn>
                              </p:par>
                            </p:childTnLst>
                          </p:cTn>
                        </p:par>
                      </p:childTnLst>
                    </p:cTn>
                  </p:par>
                  <p:par>
                    <p:cTn id="2381" fill="hold">
                      <p:stCondLst>
                        <p:cond delay="indefinite"/>
                      </p:stCondLst>
                      <p:childTnLst>
                        <p:par>
                          <p:cTn id="2382" fill="hold">
                            <p:stCondLst>
                              <p:cond delay="0"/>
                            </p:stCondLst>
                            <p:childTnLst>
                              <p:par>
                                <p:cTn id="2383" nodeType="clickEffect" fill="hold" presetClass="entr" presetID="22" presetSubtype="1">
                                  <p:stCondLst>
                                    <p:cond delay="0"/>
                                  </p:stCondLst>
                                  <p:childTnLst>
                                    <p:set>
                                      <p:cBhvr>
                                        <p:cTn id="2384" dur="1" fill="hold">
                                          <p:stCondLst>
                                            <p:cond delay="0"/>
                                          </p:stCondLst>
                                        </p:cTn>
                                        <p:tgtEl>
                                          <p:spTgt spid="5109"/>
                                        </p:tgtEl>
                                        <p:attrNameLst>
                                          <p:attrName>style.visibility</p:attrName>
                                        </p:attrNameLst>
                                      </p:cBhvr>
                                      <p:to>
                                        <p:strVal val="visible"/>
                                      </p:to>
                                    </p:set>
                                    <p:animEffect filter="wipe(up)" transition="in">
                                      <p:cBhvr additive="repl">
                                        <p:cTn id="2385" dur="500"/>
                                        <p:tgtEl>
                                          <p:spTgt spid="5109"/>
                                        </p:tgtEl>
                                      </p:cBhvr>
                                    </p:animEffect>
                                  </p:childTnLst>
                                </p:cTn>
                              </p:par>
                            </p:childTnLst>
                          </p:cTn>
                        </p:par>
                      </p:childTnLst>
                    </p:cTn>
                  </p:par>
                  <p:par>
                    <p:cTn id="2386" fill="hold">
                      <p:stCondLst>
                        <p:cond delay="indefinite"/>
                      </p:stCondLst>
                      <p:childTnLst>
                        <p:par>
                          <p:cTn id="2387" fill="hold">
                            <p:stCondLst>
                              <p:cond delay="0"/>
                            </p:stCondLst>
                            <p:childTnLst>
                              <p:par>
                                <p:cTn id="2388" nodeType="clickEffect" fill="hold" presetClass="entr" presetID="9">
                                  <p:stCondLst>
                                    <p:cond delay="0"/>
                                  </p:stCondLst>
                                  <p:childTnLst>
                                    <p:set>
                                      <p:cBhvr>
                                        <p:cTn id="2389" dur="1" fill="hold">
                                          <p:stCondLst>
                                            <p:cond delay="0"/>
                                          </p:stCondLst>
                                        </p:cTn>
                                        <p:tgtEl>
                                          <p:spTgt spid="5094"/>
                                        </p:tgtEl>
                                        <p:attrNameLst>
                                          <p:attrName>style.visibility</p:attrName>
                                        </p:attrNameLst>
                                      </p:cBhvr>
                                      <p:to>
                                        <p:strVal val="visible"/>
                                      </p:to>
                                    </p:set>
                                    <p:animEffect filter="dissolve" transition="in">
                                      <p:cBhvr additive="repl">
                                        <p:cTn id="2390" dur="500"/>
                                        <p:tgtEl>
                                          <p:spTgt spid="50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6"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flow control</a:t>
            </a:r>
            <a:endParaRPr b="0" lang="en-US" sz="4800" spc="-1" strike="noStrike">
              <a:latin typeface="Arial"/>
            </a:endParaRPr>
          </a:p>
        </p:txBody>
      </p:sp>
      <p:sp>
        <p:nvSpPr>
          <p:cNvPr id="5117" name="CustomShape 2"/>
          <p:cNvSpPr/>
          <p:nvPr/>
        </p:nvSpPr>
        <p:spPr>
          <a:xfrm>
            <a:off x="7848360" y="1085040"/>
            <a:ext cx="2521440" cy="3852000"/>
          </a:xfrm>
          <a:prstGeom prst="rect">
            <a:avLst/>
          </a:prstGeom>
          <a:solidFill>
            <a:srgbClr val="000099"/>
          </a:solidFill>
          <a:ln w="9525">
            <a:solidFill>
              <a:srgbClr val="000000"/>
            </a:solidFill>
            <a:miter/>
          </a:ln>
        </p:spPr>
        <p:style>
          <a:lnRef idx="0"/>
          <a:fillRef idx="0"/>
          <a:effectRef idx="0"/>
          <a:fontRef idx="minor"/>
        </p:style>
      </p:sp>
      <p:sp>
        <p:nvSpPr>
          <p:cNvPr id="5118" name="CustomShape 3"/>
          <p:cNvSpPr/>
          <p:nvPr/>
        </p:nvSpPr>
        <p:spPr>
          <a:xfrm>
            <a:off x="10289880" y="1078560"/>
            <a:ext cx="578520" cy="420444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sp>
        <p:nvSpPr>
          <p:cNvPr id="5119" name="CustomShape 4"/>
          <p:cNvSpPr/>
          <p:nvPr/>
        </p:nvSpPr>
        <p:spPr>
          <a:xfrm>
            <a:off x="7762680" y="1186560"/>
            <a:ext cx="2531160" cy="3812400"/>
          </a:xfrm>
          <a:prstGeom prst="rect">
            <a:avLst/>
          </a:prstGeom>
          <a:solidFill>
            <a:srgbClr val="ffffff"/>
          </a:solidFill>
          <a:ln w="19050">
            <a:solidFill>
              <a:srgbClr val="000000"/>
            </a:solidFill>
            <a:miter/>
          </a:ln>
        </p:spPr>
        <p:style>
          <a:lnRef idx="0"/>
          <a:fillRef idx="0"/>
          <a:effectRef idx="0"/>
          <a:fontRef idx="minor"/>
        </p:style>
      </p:sp>
      <p:sp>
        <p:nvSpPr>
          <p:cNvPr id="5120" name="CustomShape 5"/>
          <p:cNvSpPr/>
          <p:nvPr/>
        </p:nvSpPr>
        <p:spPr>
          <a:xfrm>
            <a:off x="8302320" y="1243800"/>
            <a:ext cx="1375560" cy="594360"/>
          </a:xfrm>
          <a:prstGeom prst="ellipse">
            <a:avLst/>
          </a:prstGeom>
          <a:solidFill>
            <a:srgbClr val="cc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600" spc="-1" strike="noStrike">
                <a:solidFill>
                  <a:srgbClr val="000000"/>
                </a:solidFill>
                <a:latin typeface="Arial"/>
                <a:ea typeface="ＭＳ Ｐゴシック"/>
              </a:rPr>
              <a:t>application</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process</a:t>
            </a:r>
            <a:endParaRPr b="0" lang="en-US" sz="1600" spc="-1" strike="noStrike">
              <a:latin typeface="Arial"/>
            </a:endParaRPr>
          </a:p>
        </p:txBody>
      </p:sp>
      <p:grpSp>
        <p:nvGrpSpPr>
          <p:cNvPr id="5121" name="Group 6"/>
          <p:cNvGrpSpPr/>
          <p:nvPr/>
        </p:nvGrpSpPr>
        <p:grpSpPr>
          <a:xfrm>
            <a:off x="8069040" y="2311920"/>
            <a:ext cx="1794600" cy="686520"/>
            <a:chOff x="8069040" y="2311920"/>
            <a:chExt cx="1794600" cy="686520"/>
          </a:xfrm>
        </p:grpSpPr>
        <p:sp>
          <p:nvSpPr>
            <p:cNvPr id="5122" name="CustomShape 7"/>
            <p:cNvSpPr/>
            <p:nvPr/>
          </p:nvSpPr>
          <p:spPr>
            <a:xfrm>
              <a:off x="8070840" y="2311920"/>
              <a:ext cx="1792800" cy="686520"/>
            </a:xfrm>
            <a:prstGeom prst="rect">
              <a:avLst/>
            </a:prstGeom>
            <a:solidFill>
              <a:srgbClr val="0000a8"/>
            </a:solidFill>
            <a:ln w="9525">
              <a:solidFill>
                <a:srgbClr val="000000"/>
              </a:solidFill>
              <a:miter/>
            </a:ln>
          </p:spPr>
          <p:style>
            <a:lnRef idx="0"/>
            <a:fillRef idx="0"/>
            <a:effectRef idx="0"/>
            <a:fontRef idx="minor"/>
          </p:style>
        </p:sp>
        <p:sp>
          <p:nvSpPr>
            <p:cNvPr id="5123" name="CustomShape 8"/>
            <p:cNvSpPr/>
            <p:nvPr/>
          </p:nvSpPr>
          <p:spPr>
            <a:xfrm>
              <a:off x="8069040" y="2348640"/>
              <a:ext cx="1779840" cy="5763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f2f2f2"/>
                  </a:solidFill>
                  <a:latin typeface="Tahoma"/>
                  <a:ea typeface="ＭＳ Ｐゴシック"/>
                </a:rPr>
                <a:t>TCP socket</a:t>
              </a:r>
              <a:endParaRPr b="0" lang="en-US" sz="1600" spc="-1" strike="noStrike">
                <a:latin typeface="Arial"/>
              </a:endParaRPr>
            </a:p>
            <a:p>
              <a:pPr algn="ctr">
                <a:lnSpc>
                  <a:spcPct val="100000"/>
                </a:lnSpc>
                <a:tabLst>
                  <a:tab algn="l" pos="0"/>
                </a:tabLst>
              </a:pPr>
              <a:r>
                <a:rPr b="0" lang="en-US" sz="1600" spc="-1" strike="noStrike">
                  <a:solidFill>
                    <a:srgbClr val="f2f2f2"/>
                  </a:solidFill>
                  <a:latin typeface="Tahoma"/>
                  <a:ea typeface="ＭＳ Ｐゴシック"/>
                </a:rPr>
                <a:t>receiver buffers</a:t>
              </a:r>
              <a:endParaRPr b="0" lang="en-US" sz="1600" spc="-1" strike="noStrike">
                <a:latin typeface="Arial"/>
              </a:endParaRPr>
            </a:p>
          </p:txBody>
        </p:sp>
      </p:grpSp>
      <p:sp>
        <p:nvSpPr>
          <p:cNvPr id="5124" name="CustomShape 9"/>
          <p:cNvSpPr/>
          <p:nvPr/>
        </p:nvSpPr>
        <p:spPr>
          <a:xfrm>
            <a:off x="8238960" y="3336120"/>
            <a:ext cx="1559520" cy="594360"/>
          </a:xfrm>
          <a:prstGeom prst="ellipse">
            <a:avLst/>
          </a:prstGeom>
          <a:solidFill>
            <a:srgbClr val="ccffff"/>
          </a:solidFill>
          <a:ln w="9525">
            <a:solidFill>
              <a:srgbClr val="000000"/>
            </a:solidFill>
            <a:round/>
          </a:ln>
        </p:spPr>
        <p:style>
          <a:lnRef idx="0"/>
          <a:fillRef idx="0"/>
          <a:effectRef idx="0"/>
          <a:fontRef idx="minor"/>
        </p:style>
      </p:sp>
      <p:sp>
        <p:nvSpPr>
          <p:cNvPr id="5125" name="CustomShape 10"/>
          <p:cNvSpPr/>
          <p:nvPr/>
        </p:nvSpPr>
        <p:spPr>
          <a:xfrm>
            <a:off x="8720640" y="3364920"/>
            <a:ext cx="609480" cy="5158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TCP</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Tahoma"/>
                <a:ea typeface="ＭＳ Ｐゴシック"/>
              </a:rPr>
              <a:t>code</a:t>
            </a:r>
            <a:endParaRPr b="0" lang="en-US" sz="1400" spc="-1" strike="noStrike">
              <a:latin typeface="Arial"/>
            </a:endParaRPr>
          </a:p>
        </p:txBody>
      </p:sp>
      <p:sp>
        <p:nvSpPr>
          <p:cNvPr id="5126" name="CustomShape 11"/>
          <p:cNvSpPr/>
          <p:nvPr/>
        </p:nvSpPr>
        <p:spPr>
          <a:xfrm>
            <a:off x="8246880" y="4321800"/>
            <a:ext cx="1559520" cy="594360"/>
          </a:xfrm>
          <a:prstGeom prst="ellipse">
            <a:avLst/>
          </a:prstGeom>
          <a:solidFill>
            <a:srgbClr val="ccffff"/>
          </a:solidFill>
          <a:ln w="9525">
            <a:solidFill>
              <a:srgbClr val="000000"/>
            </a:solidFill>
            <a:round/>
          </a:ln>
        </p:spPr>
        <p:style>
          <a:lnRef idx="0"/>
          <a:fillRef idx="0"/>
          <a:effectRef idx="0"/>
          <a:fontRef idx="minor"/>
        </p:style>
      </p:sp>
      <p:sp>
        <p:nvSpPr>
          <p:cNvPr id="5127" name="CustomShape 12"/>
          <p:cNvSpPr/>
          <p:nvPr/>
        </p:nvSpPr>
        <p:spPr>
          <a:xfrm>
            <a:off x="8706960" y="4354920"/>
            <a:ext cx="609480" cy="5158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IP</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Tahoma"/>
                <a:ea typeface="ＭＳ Ｐゴシック"/>
              </a:rPr>
              <a:t>code</a:t>
            </a:r>
            <a:endParaRPr b="0" lang="en-US" sz="1400" spc="-1" strike="noStrike">
              <a:latin typeface="Arial"/>
            </a:endParaRPr>
          </a:p>
        </p:txBody>
      </p:sp>
      <p:sp>
        <p:nvSpPr>
          <p:cNvPr id="5128" name="Line 13"/>
          <p:cNvSpPr/>
          <p:nvPr/>
        </p:nvSpPr>
        <p:spPr>
          <a:xfrm>
            <a:off x="7756200" y="4070880"/>
            <a:ext cx="2546280" cy="360"/>
          </a:xfrm>
          <a:prstGeom prst="line">
            <a:avLst/>
          </a:prstGeom>
          <a:ln w="19050">
            <a:solidFill>
              <a:srgbClr val="000000"/>
            </a:solidFill>
            <a:round/>
          </a:ln>
        </p:spPr>
        <p:style>
          <a:lnRef idx="0"/>
          <a:fillRef idx="0"/>
          <a:effectRef idx="0"/>
          <a:fontRef idx="minor"/>
        </p:style>
      </p:sp>
      <p:sp>
        <p:nvSpPr>
          <p:cNvPr id="5129" name="Line 14"/>
          <p:cNvSpPr/>
          <p:nvPr/>
        </p:nvSpPr>
        <p:spPr>
          <a:xfrm>
            <a:off x="7768800" y="2219760"/>
            <a:ext cx="2546280" cy="360"/>
          </a:xfrm>
          <a:prstGeom prst="line">
            <a:avLst/>
          </a:prstGeom>
          <a:ln w="19050">
            <a:solidFill>
              <a:srgbClr val="000000"/>
            </a:solidFill>
            <a:round/>
          </a:ln>
        </p:spPr>
        <p:style>
          <a:lnRef idx="0"/>
          <a:fillRef idx="0"/>
          <a:effectRef idx="0"/>
          <a:fontRef idx="minor"/>
        </p:style>
      </p:sp>
      <p:grpSp>
        <p:nvGrpSpPr>
          <p:cNvPr id="5130" name="Group 15"/>
          <p:cNvGrpSpPr/>
          <p:nvPr/>
        </p:nvGrpSpPr>
        <p:grpSpPr>
          <a:xfrm>
            <a:off x="8745480" y="2104200"/>
            <a:ext cx="531000" cy="203760"/>
            <a:chOff x="8745480" y="2104200"/>
            <a:chExt cx="531000" cy="203760"/>
          </a:xfrm>
        </p:grpSpPr>
        <p:sp>
          <p:nvSpPr>
            <p:cNvPr id="5131" name="CustomShape 16"/>
            <p:cNvSpPr/>
            <p:nvPr/>
          </p:nvSpPr>
          <p:spPr>
            <a:xfrm>
              <a:off x="8745480" y="2104200"/>
              <a:ext cx="531000" cy="203760"/>
            </a:xfrm>
            <a:prstGeom prst="rect">
              <a:avLst/>
            </a:prstGeom>
            <a:solidFill>
              <a:srgbClr val="ffff00"/>
            </a:solidFill>
            <a:ln w="9525">
              <a:solidFill>
                <a:srgbClr val="000000"/>
              </a:solidFill>
              <a:miter/>
            </a:ln>
          </p:spPr>
          <p:style>
            <a:lnRef idx="0"/>
            <a:fillRef idx="0"/>
            <a:effectRef idx="0"/>
            <a:fontRef idx="minor"/>
          </p:style>
        </p:sp>
        <p:sp>
          <p:nvSpPr>
            <p:cNvPr id="5132" name="CustomShape 17"/>
            <p:cNvSpPr/>
            <p:nvPr/>
          </p:nvSpPr>
          <p:spPr>
            <a:xfrm>
              <a:off x="8907120" y="2131200"/>
              <a:ext cx="172080" cy="154800"/>
            </a:xfrm>
            <a:prstGeom prst="rect">
              <a:avLst/>
            </a:prstGeom>
            <a:solidFill>
              <a:srgbClr val="ffffff"/>
            </a:solidFill>
            <a:ln w="9525">
              <a:solidFill>
                <a:srgbClr val="cc9900"/>
              </a:solidFill>
              <a:miter/>
            </a:ln>
          </p:spPr>
          <p:style>
            <a:lnRef idx="0"/>
            <a:fillRef idx="0"/>
            <a:effectRef idx="0"/>
            <a:fontRef idx="minor"/>
          </p:style>
        </p:sp>
        <p:sp>
          <p:nvSpPr>
            <p:cNvPr id="5133" name="CustomShape 18"/>
            <p:cNvSpPr/>
            <p:nvPr/>
          </p:nvSpPr>
          <p:spPr>
            <a:xfrm>
              <a:off x="9104040" y="2223000"/>
              <a:ext cx="43560" cy="52920"/>
            </a:xfrm>
            <a:prstGeom prst="rect">
              <a:avLst/>
            </a:prstGeom>
            <a:solidFill>
              <a:srgbClr val="cc9900"/>
            </a:solidFill>
            <a:ln w="9525">
              <a:solidFill>
                <a:srgbClr val="cc9900"/>
              </a:solidFill>
              <a:miter/>
            </a:ln>
          </p:spPr>
          <p:style>
            <a:lnRef idx="0"/>
            <a:fillRef idx="0"/>
            <a:effectRef idx="0"/>
            <a:fontRef idx="minor"/>
          </p:style>
        </p:sp>
        <p:sp>
          <p:nvSpPr>
            <p:cNvPr id="5134" name="CustomShape 19"/>
            <p:cNvSpPr/>
            <p:nvPr/>
          </p:nvSpPr>
          <p:spPr>
            <a:xfrm>
              <a:off x="8832600" y="2224800"/>
              <a:ext cx="43560" cy="52920"/>
            </a:xfrm>
            <a:prstGeom prst="rect">
              <a:avLst/>
            </a:prstGeom>
            <a:solidFill>
              <a:srgbClr val="cc9900"/>
            </a:solidFill>
            <a:ln w="9525">
              <a:solidFill>
                <a:srgbClr val="cc9900"/>
              </a:solidFill>
              <a:miter/>
            </a:ln>
          </p:spPr>
          <p:style>
            <a:lnRef idx="0"/>
            <a:fillRef idx="0"/>
            <a:effectRef idx="0"/>
            <a:fontRef idx="minor"/>
          </p:style>
        </p:sp>
      </p:grpSp>
      <p:sp>
        <p:nvSpPr>
          <p:cNvPr id="5135" name="CustomShape 20"/>
          <p:cNvSpPr/>
          <p:nvPr/>
        </p:nvSpPr>
        <p:spPr>
          <a:xfrm>
            <a:off x="7362720" y="5823360"/>
            <a:ext cx="308880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Tahoma"/>
                <a:ea typeface="ＭＳ Ｐゴシック"/>
              </a:rPr>
              <a:t>receiver protocol stack</a:t>
            </a:r>
            <a:endParaRPr b="0" lang="en-US" sz="2000" spc="-1" strike="noStrike">
              <a:latin typeface="Arial"/>
            </a:endParaRPr>
          </a:p>
        </p:txBody>
      </p:sp>
      <p:sp>
        <p:nvSpPr>
          <p:cNvPr id="5136" name="Line 21"/>
          <p:cNvSpPr/>
          <p:nvPr/>
        </p:nvSpPr>
        <p:spPr>
          <a:xfrm>
            <a:off x="8790480" y="5419800"/>
            <a:ext cx="360" cy="349200"/>
          </a:xfrm>
          <a:prstGeom prst="line">
            <a:avLst/>
          </a:prstGeom>
          <a:ln w="28575">
            <a:solidFill>
              <a:srgbClr val="cc0000"/>
            </a:solidFill>
            <a:prstDash val="dash"/>
            <a:round/>
          </a:ln>
        </p:spPr>
        <p:style>
          <a:lnRef idx="0"/>
          <a:fillRef idx="0"/>
          <a:effectRef idx="0"/>
          <a:fontRef idx="minor"/>
        </p:style>
      </p:sp>
      <p:sp>
        <p:nvSpPr>
          <p:cNvPr id="5137" name="Line 22"/>
          <p:cNvSpPr/>
          <p:nvPr/>
        </p:nvSpPr>
        <p:spPr>
          <a:xfrm>
            <a:off x="10285200" y="4996440"/>
            <a:ext cx="360" cy="463320"/>
          </a:xfrm>
          <a:prstGeom prst="line">
            <a:avLst/>
          </a:prstGeom>
          <a:ln w="19050">
            <a:solidFill>
              <a:srgbClr val="000000"/>
            </a:solidFill>
            <a:prstDash val="dash"/>
            <a:round/>
          </a:ln>
        </p:spPr>
        <p:style>
          <a:lnRef idx="0"/>
          <a:fillRef idx="0"/>
          <a:effectRef idx="0"/>
          <a:fontRef idx="minor"/>
        </p:style>
      </p:sp>
      <p:grpSp>
        <p:nvGrpSpPr>
          <p:cNvPr id="5138" name="Group 23"/>
          <p:cNvGrpSpPr/>
          <p:nvPr/>
        </p:nvGrpSpPr>
        <p:grpSpPr>
          <a:xfrm>
            <a:off x="10523520" y="4590000"/>
            <a:ext cx="867600" cy="903960"/>
            <a:chOff x="10523520" y="4590000"/>
            <a:chExt cx="867600" cy="903960"/>
          </a:xfrm>
        </p:grpSpPr>
        <p:pic>
          <p:nvPicPr>
            <p:cNvPr id="5139" name="Picture 125" descr="desktop_computer_stylized_medium"/>
            <p:cNvPicPr/>
            <p:nvPr/>
          </p:nvPicPr>
          <p:blipFill>
            <a:blip r:embed="rId1"/>
            <a:stretch/>
          </p:blipFill>
          <p:spPr>
            <a:xfrm>
              <a:off x="10523520" y="4590000"/>
              <a:ext cx="867600" cy="903960"/>
            </a:xfrm>
            <a:prstGeom prst="rect">
              <a:avLst/>
            </a:prstGeom>
            <a:ln w="0">
              <a:noFill/>
            </a:ln>
          </p:spPr>
        </p:pic>
        <p:sp>
          <p:nvSpPr>
            <p:cNvPr id="5140" name="CustomShape 24"/>
            <p:cNvSpPr/>
            <p:nvPr/>
          </p:nvSpPr>
          <p:spPr>
            <a:xfrm>
              <a:off x="10599480" y="4677120"/>
              <a:ext cx="420480" cy="4125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5141" name="CustomShape 25"/>
          <p:cNvSpPr/>
          <p:nvPr/>
        </p:nvSpPr>
        <p:spPr>
          <a:xfrm>
            <a:off x="712440" y="1437120"/>
            <a:ext cx="3848400" cy="1552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2400" spc="-1" strike="noStrike" u="sng">
                <a:solidFill>
                  <a:srgbClr val="c00000"/>
                </a:solidFill>
                <a:uFillTx/>
                <a:latin typeface="Calibri"/>
                <a:ea typeface="DejaVu Sans"/>
              </a:rPr>
              <a:t>Q: </a:t>
            </a:r>
            <a:r>
              <a:rPr b="0" lang="en-US" sz="2400" spc="-1" strike="noStrike">
                <a:solidFill>
                  <a:srgbClr val="000000"/>
                </a:solidFill>
                <a:latin typeface="Calibri"/>
                <a:ea typeface="DejaVu Sans"/>
              </a:rPr>
              <a:t>What happens if network layer delivers data faster than application layer removes data from socket buffers?</a:t>
            </a:r>
            <a:endParaRPr b="0" lang="en-US" sz="2400" spc="-1" strike="noStrike">
              <a:latin typeface="Arial"/>
            </a:endParaRPr>
          </a:p>
        </p:txBody>
      </p:sp>
      <p:sp>
        <p:nvSpPr>
          <p:cNvPr id="5142" name="Line 26"/>
          <p:cNvSpPr/>
          <p:nvPr/>
        </p:nvSpPr>
        <p:spPr>
          <a:xfrm>
            <a:off x="7764120" y="5006520"/>
            <a:ext cx="360" cy="463680"/>
          </a:xfrm>
          <a:prstGeom prst="line">
            <a:avLst/>
          </a:prstGeom>
          <a:ln w="19050">
            <a:solidFill>
              <a:schemeClr val="tx1"/>
            </a:solidFill>
            <a:prstDash val="dash"/>
            <a:round/>
          </a:ln>
        </p:spPr>
        <p:style>
          <a:lnRef idx="0"/>
          <a:fillRef idx="0"/>
          <a:effectRef idx="0"/>
          <a:fontRef idx="minor"/>
        </p:style>
      </p:sp>
      <p:grpSp>
        <p:nvGrpSpPr>
          <p:cNvPr id="5143" name="Group 27"/>
          <p:cNvGrpSpPr/>
          <p:nvPr/>
        </p:nvGrpSpPr>
        <p:grpSpPr>
          <a:xfrm>
            <a:off x="5189760" y="2806200"/>
            <a:ext cx="4531320" cy="2969640"/>
            <a:chOff x="5189760" y="2806200"/>
            <a:chExt cx="4531320" cy="2969640"/>
          </a:xfrm>
        </p:grpSpPr>
        <p:grpSp>
          <p:nvGrpSpPr>
            <p:cNvPr id="5144" name="Group 28"/>
            <p:cNvGrpSpPr/>
            <p:nvPr/>
          </p:nvGrpSpPr>
          <p:grpSpPr>
            <a:xfrm>
              <a:off x="5189760" y="3080520"/>
              <a:ext cx="3748320" cy="2695320"/>
              <a:chOff x="5189760" y="3080520"/>
              <a:chExt cx="3748320" cy="2695320"/>
            </a:xfrm>
          </p:grpSpPr>
          <p:sp>
            <p:nvSpPr>
              <p:cNvPr id="5145" name="CustomShape 29"/>
              <p:cNvSpPr/>
              <p:nvPr/>
            </p:nvSpPr>
            <p:spPr>
              <a:xfrm>
                <a:off x="8211960" y="4121640"/>
                <a:ext cx="718200" cy="207000"/>
              </a:xfrm>
              <a:prstGeom prst="rect">
                <a:avLst/>
              </a:prstGeom>
              <a:solidFill>
                <a:srgbClr val="0000a8"/>
              </a:solidFill>
              <a:ln w="0">
                <a:noFill/>
              </a:ln>
            </p:spPr>
            <p:style>
              <a:lnRef idx="0"/>
              <a:fillRef idx="0"/>
              <a:effectRef idx="0"/>
              <a:fontRef idx="minor"/>
            </p:style>
          </p:sp>
          <p:grpSp>
            <p:nvGrpSpPr>
              <p:cNvPr id="5146" name="Group 30"/>
              <p:cNvGrpSpPr/>
              <p:nvPr/>
            </p:nvGrpSpPr>
            <p:grpSpPr>
              <a:xfrm>
                <a:off x="7901280" y="5053680"/>
                <a:ext cx="1036800" cy="211680"/>
                <a:chOff x="7901280" y="5053680"/>
                <a:chExt cx="1036800" cy="211680"/>
              </a:xfrm>
            </p:grpSpPr>
            <p:sp>
              <p:nvSpPr>
                <p:cNvPr id="5147" name="CustomShape 31"/>
                <p:cNvSpPr/>
                <p:nvPr/>
              </p:nvSpPr>
              <p:spPr>
                <a:xfrm>
                  <a:off x="7901280" y="5058360"/>
                  <a:ext cx="1004040" cy="207000"/>
                </a:xfrm>
                <a:prstGeom prst="rect">
                  <a:avLst/>
                </a:prstGeom>
                <a:solidFill>
                  <a:srgbClr val="00cc99"/>
                </a:solidFill>
                <a:ln w="0">
                  <a:noFill/>
                </a:ln>
              </p:spPr>
              <p:style>
                <a:lnRef idx="0"/>
                <a:fillRef idx="0"/>
                <a:effectRef idx="0"/>
                <a:fontRef idx="minor"/>
              </p:style>
            </p:sp>
            <p:sp>
              <p:nvSpPr>
                <p:cNvPr id="5148" name="CustomShape 32"/>
                <p:cNvSpPr/>
                <p:nvPr/>
              </p:nvSpPr>
              <p:spPr>
                <a:xfrm>
                  <a:off x="8207280" y="5053680"/>
                  <a:ext cx="730800" cy="210240"/>
                </a:xfrm>
                <a:prstGeom prst="rect">
                  <a:avLst/>
                </a:prstGeom>
                <a:solidFill>
                  <a:srgbClr val="0000a8"/>
                </a:solidFill>
                <a:ln w="0">
                  <a:noFill/>
                </a:ln>
              </p:spPr>
              <p:style>
                <a:lnRef idx="0"/>
                <a:fillRef idx="0"/>
                <a:effectRef idx="0"/>
                <a:fontRef idx="minor"/>
              </p:style>
            </p:sp>
            <p:sp>
              <p:nvSpPr>
                <p:cNvPr id="5149" name="Line 33"/>
                <p:cNvSpPr/>
                <p:nvPr/>
              </p:nvSpPr>
              <p:spPr>
                <a:xfrm>
                  <a:off x="8044560" y="5056920"/>
                  <a:ext cx="360" cy="206280"/>
                </a:xfrm>
                <a:prstGeom prst="line">
                  <a:avLst/>
                </a:prstGeom>
                <a:ln w="28575">
                  <a:solidFill>
                    <a:srgbClr val="ffffff"/>
                  </a:solidFill>
                  <a:round/>
                </a:ln>
              </p:spPr>
              <p:style>
                <a:lnRef idx="0"/>
                <a:fillRef idx="0"/>
                <a:effectRef idx="0"/>
                <a:fontRef idx="minor"/>
              </p:style>
            </p:sp>
            <p:sp>
              <p:nvSpPr>
                <p:cNvPr id="5150" name="Line 34"/>
                <p:cNvSpPr/>
                <p:nvPr/>
              </p:nvSpPr>
              <p:spPr>
                <a:xfrm>
                  <a:off x="8197200" y="5056920"/>
                  <a:ext cx="360" cy="206280"/>
                </a:xfrm>
                <a:prstGeom prst="line">
                  <a:avLst/>
                </a:prstGeom>
                <a:ln w="28575">
                  <a:solidFill>
                    <a:srgbClr val="ffffff"/>
                  </a:solidFill>
                  <a:round/>
                </a:ln>
              </p:spPr>
              <p:style>
                <a:lnRef idx="0"/>
                <a:fillRef idx="0"/>
                <a:effectRef idx="0"/>
                <a:fontRef idx="minor"/>
              </p:style>
            </p:sp>
          </p:grpSp>
          <p:sp>
            <p:nvSpPr>
              <p:cNvPr id="5151" name="CustomShape 35"/>
              <p:cNvSpPr/>
              <p:nvPr/>
            </p:nvSpPr>
            <p:spPr>
              <a:xfrm>
                <a:off x="8204040" y="3080520"/>
                <a:ext cx="718200" cy="207000"/>
              </a:xfrm>
              <a:prstGeom prst="rect">
                <a:avLst/>
              </a:prstGeom>
              <a:solidFill>
                <a:srgbClr val="0000a8"/>
              </a:solidFill>
              <a:ln w="0">
                <a:noFill/>
              </a:ln>
            </p:spPr>
            <p:style>
              <a:lnRef idx="0"/>
              <a:fillRef idx="0"/>
              <a:effectRef idx="0"/>
              <a:fontRef idx="minor"/>
            </p:style>
          </p:sp>
          <p:sp>
            <p:nvSpPr>
              <p:cNvPr id="5152" name="CustomShape 36"/>
              <p:cNvSpPr/>
              <p:nvPr/>
            </p:nvSpPr>
            <p:spPr>
              <a:xfrm>
                <a:off x="5189760" y="3695400"/>
                <a:ext cx="2329920" cy="1076040"/>
              </a:xfrm>
              <a:prstGeom prst="rect">
                <a:avLst/>
              </a:prstGeom>
              <a:noFill/>
              <a:ln w="0">
                <a:noFill/>
              </a:ln>
            </p:spPr>
            <p:style>
              <a:lnRef idx="0"/>
              <a:fillRef idx="0"/>
              <a:effectRef idx="0"/>
              <a:fontRef idx="minor"/>
            </p:style>
            <p:txBody>
              <a:bodyPr lIns="90000" rIns="90000" tIns="45000" bIns="45000">
                <a:spAutoFit/>
              </a:bodyPr>
              <a:p>
                <a:pPr algn="r">
                  <a:lnSpc>
                    <a:spcPct val="90000"/>
                  </a:lnSpc>
                  <a:tabLst>
                    <a:tab algn="l" pos="0"/>
                  </a:tabLst>
                </a:pPr>
                <a:r>
                  <a:rPr b="0" lang="en-US" sz="1800" spc="-1" strike="noStrike">
                    <a:solidFill>
                      <a:srgbClr val="000000"/>
                    </a:solidFill>
                    <a:latin typeface="Calibri"/>
                    <a:ea typeface="ＭＳ Ｐゴシック"/>
                  </a:rPr>
                  <a:t>Network layer delivering IP datagram payload into TCP socket buffers</a:t>
                </a:r>
                <a:endParaRPr b="0" lang="en-US" sz="1800" spc="-1" strike="noStrike">
                  <a:latin typeface="Arial"/>
                </a:endParaRPr>
              </a:p>
            </p:txBody>
          </p:sp>
          <p:sp>
            <p:nvSpPr>
              <p:cNvPr id="5153" name="Line 37"/>
              <p:cNvSpPr/>
              <p:nvPr/>
            </p:nvSpPr>
            <p:spPr>
              <a:xfrm>
                <a:off x="7462440" y="4226040"/>
                <a:ext cx="523080" cy="360"/>
              </a:xfrm>
              <a:prstGeom prst="line">
                <a:avLst/>
              </a:prstGeom>
              <a:ln w="19050">
                <a:solidFill>
                  <a:srgbClr val="cc0000"/>
                </a:solidFill>
                <a:round/>
              </a:ln>
            </p:spPr>
            <p:style>
              <a:lnRef idx="0"/>
              <a:fillRef idx="0"/>
              <a:effectRef idx="0"/>
              <a:fontRef idx="minor"/>
            </p:style>
          </p:sp>
          <p:sp>
            <p:nvSpPr>
              <p:cNvPr id="5154" name="CustomShape 38"/>
              <p:cNvSpPr/>
              <p:nvPr/>
            </p:nvSpPr>
            <p:spPr>
              <a:xfrm>
                <a:off x="7566120" y="5473080"/>
                <a:ext cx="126324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from sender</a:t>
                </a:r>
                <a:endParaRPr b="0" lang="en-US" sz="1400" spc="-1" strike="noStrike">
                  <a:latin typeface="Arial"/>
                </a:endParaRPr>
              </a:p>
            </p:txBody>
          </p:sp>
        </p:grpSp>
        <p:sp>
          <p:nvSpPr>
            <p:cNvPr id="5155" name="CustomShape 39"/>
            <p:cNvSpPr/>
            <p:nvPr/>
          </p:nvSpPr>
          <p:spPr>
            <a:xfrm>
              <a:off x="8312760" y="2806200"/>
              <a:ext cx="1408320" cy="2715480"/>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p:style>
        </p:sp>
      </p:grpSp>
      <p:grpSp>
        <p:nvGrpSpPr>
          <p:cNvPr id="5156" name="Group 40"/>
          <p:cNvGrpSpPr/>
          <p:nvPr/>
        </p:nvGrpSpPr>
        <p:grpSpPr>
          <a:xfrm>
            <a:off x="4989240" y="1609560"/>
            <a:ext cx="4982400" cy="872640"/>
            <a:chOff x="4989240" y="1609560"/>
            <a:chExt cx="4982400" cy="872640"/>
          </a:xfrm>
        </p:grpSpPr>
        <p:grpSp>
          <p:nvGrpSpPr>
            <p:cNvPr id="5157" name="Group 41"/>
            <p:cNvGrpSpPr/>
            <p:nvPr/>
          </p:nvGrpSpPr>
          <p:grpSpPr>
            <a:xfrm>
              <a:off x="4989240" y="1652760"/>
              <a:ext cx="4982400" cy="829440"/>
              <a:chOff x="4989240" y="1652760"/>
              <a:chExt cx="4982400" cy="829440"/>
            </a:xfrm>
          </p:grpSpPr>
          <p:sp>
            <p:nvSpPr>
              <p:cNvPr id="5158" name="Line 42"/>
              <p:cNvSpPr/>
              <p:nvPr/>
            </p:nvSpPr>
            <p:spPr>
              <a:xfrm>
                <a:off x="7532640" y="1959480"/>
                <a:ext cx="1101960" cy="360"/>
              </a:xfrm>
              <a:prstGeom prst="line">
                <a:avLst/>
              </a:prstGeom>
              <a:ln w="19050">
                <a:solidFill>
                  <a:srgbClr val="cc0000"/>
                </a:solidFill>
                <a:round/>
              </a:ln>
            </p:spPr>
            <p:style>
              <a:lnRef idx="0"/>
              <a:fillRef idx="0"/>
              <a:effectRef idx="0"/>
              <a:fontRef idx="minor"/>
            </p:style>
          </p:sp>
          <p:sp>
            <p:nvSpPr>
              <p:cNvPr id="5159" name="CustomShape 43"/>
              <p:cNvSpPr/>
              <p:nvPr/>
            </p:nvSpPr>
            <p:spPr>
              <a:xfrm>
                <a:off x="4989240" y="1652760"/>
                <a:ext cx="2531160" cy="829440"/>
              </a:xfrm>
              <a:prstGeom prst="rect">
                <a:avLst/>
              </a:prstGeom>
              <a:noFill/>
              <a:ln w="0">
                <a:noFill/>
              </a:ln>
            </p:spPr>
            <p:style>
              <a:lnRef idx="0"/>
              <a:fillRef idx="0"/>
              <a:effectRef idx="0"/>
              <a:fontRef idx="minor"/>
            </p:style>
            <p:txBody>
              <a:bodyPr lIns="90000" rIns="90000" tIns="45000" bIns="45000">
                <a:spAutoFit/>
              </a:bodyPr>
              <a:p>
                <a:pPr algn="r">
                  <a:lnSpc>
                    <a:spcPct val="90000"/>
                  </a:lnSpc>
                  <a:tabLst>
                    <a:tab algn="l" pos="0"/>
                  </a:tabLst>
                </a:pPr>
                <a:r>
                  <a:rPr b="0" lang="en-US" sz="1800" spc="-1" strike="noStrike">
                    <a:solidFill>
                      <a:srgbClr val="000000"/>
                    </a:solidFill>
                    <a:latin typeface="Calibri"/>
                    <a:ea typeface="ＭＳ Ｐゴシック"/>
                  </a:rPr>
                  <a:t>Application removing data from TCP socket buffers</a:t>
                </a:r>
                <a:endParaRPr b="0" lang="en-US" sz="1800" spc="-1" strike="noStrike">
                  <a:latin typeface="Arial"/>
                </a:endParaRPr>
              </a:p>
            </p:txBody>
          </p:sp>
          <p:sp>
            <p:nvSpPr>
              <p:cNvPr id="5160" name="CustomShape 44"/>
              <p:cNvSpPr/>
              <p:nvPr/>
            </p:nvSpPr>
            <p:spPr>
              <a:xfrm>
                <a:off x="9253440" y="1846800"/>
                <a:ext cx="718200" cy="207000"/>
              </a:xfrm>
              <a:prstGeom prst="rect">
                <a:avLst/>
              </a:prstGeom>
              <a:solidFill>
                <a:srgbClr val="0000a8"/>
              </a:solidFill>
              <a:ln w="0">
                <a:noFill/>
              </a:ln>
            </p:spPr>
            <p:style>
              <a:lnRef idx="0"/>
              <a:fillRef idx="0"/>
              <a:effectRef idx="0"/>
              <a:fontRef idx="minor"/>
            </p:style>
          </p:sp>
        </p:grpSp>
        <p:sp>
          <p:nvSpPr>
            <p:cNvPr id="5161" name="CustomShape 45"/>
            <p:cNvSpPr/>
            <p:nvPr/>
          </p:nvSpPr>
          <p:spPr>
            <a:xfrm flipH="1" rot="10800000">
              <a:off x="8517240" y="1609560"/>
              <a:ext cx="998640" cy="870480"/>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p:style>
        </p:sp>
      </p:grpSp>
      <p:pic>
        <p:nvPicPr>
          <p:cNvPr id="5162" name="Picture 2" descr="Drinking from the Firehose: How VividCortex Compresses its Metrics"/>
          <p:cNvPicPr/>
          <p:nvPr/>
        </p:nvPicPr>
        <p:blipFill>
          <a:blip r:embed="rId2"/>
          <a:stretch/>
        </p:blipFill>
        <p:spPr>
          <a:xfrm>
            <a:off x="1957680" y="4484160"/>
            <a:ext cx="3016080" cy="1808640"/>
          </a:xfrm>
          <a:prstGeom prst="rect">
            <a:avLst/>
          </a:prstGeom>
          <a:ln w="0">
            <a:noFill/>
          </a:ln>
        </p:spPr>
      </p:pic>
      <p:pic>
        <p:nvPicPr>
          <p:cNvPr id="5163" name="Picture 4" descr="Drinking From the Information Firehose"/>
          <p:cNvPicPr/>
          <p:nvPr/>
        </p:nvPicPr>
        <p:blipFill>
          <a:blip r:embed="rId3"/>
          <a:stretch/>
        </p:blipFill>
        <p:spPr>
          <a:xfrm>
            <a:off x="583200" y="3300120"/>
            <a:ext cx="2697120" cy="1779120"/>
          </a:xfrm>
          <a:prstGeom prst="rect">
            <a:avLst/>
          </a:prstGeom>
          <a:ln w="0">
            <a:noFill/>
          </a:ln>
        </p:spPr>
      </p:pic>
      <p:sp>
        <p:nvSpPr>
          <p:cNvPr id="5164" name="CustomShape 46"/>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916F4E4B-A069-4226-8010-68454234D037}" type="slidenum">
              <a:rPr b="0" lang="en-US" sz="1100" spc="-1" strike="noStrike">
                <a:solidFill>
                  <a:srgbClr val="404040"/>
                </a:solidFill>
                <a:latin typeface="Calibri"/>
                <a:ea typeface="DejaVu Sans"/>
              </a:rPr>
              <a:t>92</a:t>
            </a:fld>
            <a:endParaRPr b="0" lang="en-US" sz="1100" spc="-1" strike="noStrike">
              <a:latin typeface="Arial"/>
            </a:endParaRPr>
          </a:p>
        </p:txBody>
      </p:sp>
    </p:spTree>
  </p:cSld>
  <p:transition spd="med">
    <p:fade/>
  </p:transition>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5"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flow control</a:t>
            </a:r>
            <a:endParaRPr b="0" lang="en-US" sz="4800" spc="-1" strike="noStrike">
              <a:latin typeface="Arial"/>
            </a:endParaRPr>
          </a:p>
        </p:txBody>
      </p:sp>
      <p:sp>
        <p:nvSpPr>
          <p:cNvPr id="5166" name="CustomShape 2"/>
          <p:cNvSpPr/>
          <p:nvPr/>
        </p:nvSpPr>
        <p:spPr>
          <a:xfrm>
            <a:off x="7848360" y="1085040"/>
            <a:ext cx="2521440" cy="3852000"/>
          </a:xfrm>
          <a:prstGeom prst="rect">
            <a:avLst/>
          </a:prstGeom>
          <a:solidFill>
            <a:srgbClr val="000099"/>
          </a:solidFill>
          <a:ln w="9525">
            <a:solidFill>
              <a:srgbClr val="000000"/>
            </a:solidFill>
            <a:miter/>
          </a:ln>
        </p:spPr>
        <p:style>
          <a:lnRef idx="0"/>
          <a:fillRef idx="0"/>
          <a:effectRef idx="0"/>
          <a:fontRef idx="minor"/>
        </p:style>
      </p:sp>
      <p:sp>
        <p:nvSpPr>
          <p:cNvPr id="5167" name="CustomShape 3"/>
          <p:cNvSpPr/>
          <p:nvPr/>
        </p:nvSpPr>
        <p:spPr>
          <a:xfrm>
            <a:off x="10289880" y="1078560"/>
            <a:ext cx="578520" cy="420444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sp>
        <p:nvSpPr>
          <p:cNvPr id="5168" name="CustomShape 4"/>
          <p:cNvSpPr/>
          <p:nvPr/>
        </p:nvSpPr>
        <p:spPr>
          <a:xfrm>
            <a:off x="7762680" y="1186560"/>
            <a:ext cx="2531160" cy="3812400"/>
          </a:xfrm>
          <a:prstGeom prst="rect">
            <a:avLst/>
          </a:prstGeom>
          <a:solidFill>
            <a:srgbClr val="ffffff"/>
          </a:solidFill>
          <a:ln w="19050">
            <a:solidFill>
              <a:srgbClr val="000000"/>
            </a:solidFill>
            <a:miter/>
          </a:ln>
        </p:spPr>
        <p:style>
          <a:lnRef idx="0"/>
          <a:fillRef idx="0"/>
          <a:effectRef idx="0"/>
          <a:fontRef idx="minor"/>
        </p:style>
      </p:sp>
      <p:sp>
        <p:nvSpPr>
          <p:cNvPr id="5169" name="CustomShape 5"/>
          <p:cNvSpPr/>
          <p:nvPr/>
        </p:nvSpPr>
        <p:spPr>
          <a:xfrm>
            <a:off x="8302320" y="1243800"/>
            <a:ext cx="1375560" cy="594360"/>
          </a:xfrm>
          <a:prstGeom prst="ellipse">
            <a:avLst/>
          </a:prstGeom>
          <a:solidFill>
            <a:srgbClr val="cc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600" spc="-1" strike="noStrike">
                <a:solidFill>
                  <a:srgbClr val="000000"/>
                </a:solidFill>
                <a:latin typeface="Arial"/>
                <a:ea typeface="ＭＳ Ｐゴシック"/>
              </a:rPr>
              <a:t>application</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process</a:t>
            </a:r>
            <a:endParaRPr b="0" lang="en-US" sz="1600" spc="-1" strike="noStrike">
              <a:latin typeface="Arial"/>
            </a:endParaRPr>
          </a:p>
        </p:txBody>
      </p:sp>
      <p:grpSp>
        <p:nvGrpSpPr>
          <p:cNvPr id="5170" name="Group 6"/>
          <p:cNvGrpSpPr/>
          <p:nvPr/>
        </p:nvGrpSpPr>
        <p:grpSpPr>
          <a:xfrm>
            <a:off x="8069040" y="2311920"/>
            <a:ext cx="1794600" cy="686520"/>
            <a:chOff x="8069040" y="2311920"/>
            <a:chExt cx="1794600" cy="686520"/>
          </a:xfrm>
        </p:grpSpPr>
        <p:sp>
          <p:nvSpPr>
            <p:cNvPr id="5171" name="CustomShape 7"/>
            <p:cNvSpPr/>
            <p:nvPr/>
          </p:nvSpPr>
          <p:spPr>
            <a:xfrm>
              <a:off x="8070840" y="2311920"/>
              <a:ext cx="1792800" cy="686520"/>
            </a:xfrm>
            <a:prstGeom prst="rect">
              <a:avLst/>
            </a:prstGeom>
            <a:solidFill>
              <a:srgbClr val="0000a8"/>
            </a:solidFill>
            <a:ln w="9525">
              <a:solidFill>
                <a:srgbClr val="000000"/>
              </a:solidFill>
              <a:miter/>
            </a:ln>
          </p:spPr>
          <p:style>
            <a:lnRef idx="0"/>
            <a:fillRef idx="0"/>
            <a:effectRef idx="0"/>
            <a:fontRef idx="minor"/>
          </p:style>
        </p:sp>
        <p:sp>
          <p:nvSpPr>
            <p:cNvPr id="5172" name="CustomShape 8"/>
            <p:cNvSpPr/>
            <p:nvPr/>
          </p:nvSpPr>
          <p:spPr>
            <a:xfrm>
              <a:off x="8069040" y="2348640"/>
              <a:ext cx="1779840" cy="5763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f2f2f2"/>
                  </a:solidFill>
                  <a:latin typeface="Tahoma"/>
                  <a:ea typeface="ＭＳ Ｐゴシック"/>
                </a:rPr>
                <a:t>TCP socket</a:t>
              </a:r>
              <a:endParaRPr b="0" lang="en-US" sz="1600" spc="-1" strike="noStrike">
                <a:latin typeface="Arial"/>
              </a:endParaRPr>
            </a:p>
            <a:p>
              <a:pPr algn="ctr">
                <a:lnSpc>
                  <a:spcPct val="100000"/>
                </a:lnSpc>
                <a:tabLst>
                  <a:tab algn="l" pos="0"/>
                </a:tabLst>
              </a:pPr>
              <a:r>
                <a:rPr b="0" lang="en-US" sz="1600" spc="-1" strike="noStrike">
                  <a:solidFill>
                    <a:srgbClr val="f2f2f2"/>
                  </a:solidFill>
                  <a:latin typeface="Tahoma"/>
                  <a:ea typeface="ＭＳ Ｐゴシック"/>
                </a:rPr>
                <a:t>receiver buffers</a:t>
              </a:r>
              <a:endParaRPr b="0" lang="en-US" sz="1600" spc="-1" strike="noStrike">
                <a:latin typeface="Arial"/>
              </a:endParaRPr>
            </a:p>
          </p:txBody>
        </p:sp>
      </p:grpSp>
      <p:sp>
        <p:nvSpPr>
          <p:cNvPr id="5173" name="CustomShape 9"/>
          <p:cNvSpPr/>
          <p:nvPr/>
        </p:nvSpPr>
        <p:spPr>
          <a:xfrm>
            <a:off x="8238960" y="3336120"/>
            <a:ext cx="1559520" cy="594360"/>
          </a:xfrm>
          <a:prstGeom prst="ellipse">
            <a:avLst/>
          </a:prstGeom>
          <a:solidFill>
            <a:srgbClr val="ccffff"/>
          </a:solidFill>
          <a:ln w="9525">
            <a:solidFill>
              <a:srgbClr val="000000"/>
            </a:solidFill>
            <a:round/>
          </a:ln>
        </p:spPr>
        <p:style>
          <a:lnRef idx="0"/>
          <a:fillRef idx="0"/>
          <a:effectRef idx="0"/>
          <a:fontRef idx="minor"/>
        </p:style>
      </p:sp>
      <p:sp>
        <p:nvSpPr>
          <p:cNvPr id="5174" name="CustomShape 10"/>
          <p:cNvSpPr/>
          <p:nvPr/>
        </p:nvSpPr>
        <p:spPr>
          <a:xfrm>
            <a:off x="8720640" y="3364920"/>
            <a:ext cx="609480" cy="5158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TCP</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Tahoma"/>
                <a:ea typeface="ＭＳ Ｐゴシック"/>
              </a:rPr>
              <a:t>code</a:t>
            </a:r>
            <a:endParaRPr b="0" lang="en-US" sz="1400" spc="-1" strike="noStrike">
              <a:latin typeface="Arial"/>
            </a:endParaRPr>
          </a:p>
        </p:txBody>
      </p:sp>
      <p:sp>
        <p:nvSpPr>
          <p:cNvPr id="5175" name="CustomShape 11"/>
          <p:cNvSpPr/>
          <p:nvPr/>
        </p:nvSpPr>
        <p:spPr>
          <a:xfrm>
            <a:off x="8246880" y="4321800"/>
            <a:ext cx="1559520" cy="594360"/>
          </a:xfrm>
          <a:prstGeom prst="ellipse">
            <a:avLst/>
          </a:prstGeom>
          <a:solidFill>
            <a:srgbClr val="ccffff"/>
          </a:solidFill>
          <a:ln w="9525">
            <a:solidFill>
              <a:srgbClr val="000000"/>
            </a:solidFill>
            <a:round/>
          </a:ln>
        </p:spPr>
        <p:style>
          <a:lnRef idx="0"/>
          <a:fillRef idx="0"/>
          <a:effectRef idx="0"/>
          <a:fontRef idx="minor"/>
        </p:style>
      </p:sp>
      <p:sp>
        <p:nvSpPr>
          <p:cNvPr id="5176" name="CustomShape 12"/>
          <p:cNvSpPr/>
          <p:nvPr/>
        </p:nvSpPr>
        <p:spPr>
          <a:xfrm>
            <a:off x="8706960" y="4354920"/>
            <a:ext cx="609480" cy="5158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IP</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Tahoma"/>
                <a:ea typeface="ＭＳ Ｐゴシック"/>
              </a:rPr>
              <a:t>code</a:t>
            </a:r>
            <a:endParaRPr b="0" lang="en-US" sz="1400" spc="-1" strike="noStrike">
              <a:latin typeface="Arial"/>
            </a:endParaRPr>
          </a:p>
        </p:txBody>
      </p:sp>
      <p:sp>
        <p:nvSpPr>
          <p:cNvPr id="5177" name="Line 13"/>
          <p:cNvSpPr/>
          <p:nvPr/>
        </p:nvSpPr>
        <p:spPr>
          <a:xfrm>
            <a:off x="7756200" y="4070880"/>
            <a:ext cx="2546280" cy="360"/>
          </a:xfrm>
          <a:prstGeom prst="line">
            <a:avLst/>
          </a:prstGeom>
          <a:ln w="19050">
            <a:solidFill>
              <a:srgbClr val="000000"/>
            </a:solidFill>
            <a:round/>
          </a:ln>
        </p:spPr>
        <p:style>
          <a:lnRef idx="0"/>
          <a:fillRef idx="0"/>
          <a:effectRef idx="0"/>
          <a:fontRef idx="minor"/>
        </p:style>
      </p:sp>
      <p:sp>
        <p:nvSpPr>
          <p:cNvPr id="5178" name="Line 14"/>
          <p:cNvSpPr/>
          <p:nvPr/>
        </p:nvSpPr>
        <p:spPr>
          <a:xfrm>
            <a:off x="7768800" y="2219760"/>
            <a:ext cx="2546280" cy="360"/>
          </a:xfrm>
          <a:prstGeom prst="line">
            <a:avLst/>
          </a:prstGeom>
          <a:ln w="19050">
            <a:solidFill>
              <a:srgbClr val="000000"/>
            </a:solidFill>
            <a:round/>
          </a:ln>
        </p:spPr>
        <p:style>
          <a:lnRef idx="0"/>
          <a:fillRef idx="0"/>
          <a:effectRef idx="0"/>
          <a:fontRef idx="minor"/>
        </p:style>
      </p:sp>
      <p:grpSp>
        <p:nvGrpSpPr>
          <p:cNvPr id="5179" name="Group 15"/>
          <p:cNvGrpSpPr/>
          <p:nvPr/>
        </p:nvGrpSpPr>
        <p:grpSpPr>
          <a:xfrm>
            <a:off x="8745480" y="2104200"/>
            <a:ext cx="531000" cy="203760"/>
            <a:chOff x="8745480" y="2104200"/>
            <a:chExt cx="531000" cy="203760"/>
          </a:xfrm>
        </p:grpSpPr>
        <p:sp>
          <p:nvSpPr>
            <p:cNvPr id="5180" name="CustomShape 16"/>
            <p:cNvSpPr/>
            <p:nvPr/>
          </p:nvSpPr>
          <p:spPr>
            <a:xfrm>
              <a:off x="8745480" y="2104200"/>
              <a:ext cx="531000" cy="203760"/>
            </a:xfrm>
            <a:prstGeom prst="rect">
              <a:avLst/>
            </a:prstGeom>
            <a:solidFill>
              <a:srgbClr val="ffff00"/>
            </a:solidFill>
            <a:ln w="9525">
              <a:solidFill>
                <a:srgbClr val="000000"/>
              </a:solidFill>
              <a:miter/>
            </a:ln>
          </p:spPr>
          <p:style>
            <a:lnRef idx="0"/>
            <a:fillRef idx="0"/>
            <a:effectRef idx="0"/>
            <a:fontRef idx="minor"/>
          </p:style>
        </p:sp>
        <p:sp>
          <p:nvSpPr>
            <p:cNvPr id="5181" name="CustomShape 17"/>
            <p:cNvSpPr/>
            <p:nvPr/>
          </p:nvSpPr>
          <p:spPr>
            <a:xfrm>
              <a:off x="8907120" y="2131200"/>
              <a:ext cx="172080" cy="154800"/>
            </a:xfrm>
            <a:prstGeom prst="rect">
              <a:avLst/>
            </a:prstGeom>
            <a:solidFill>
              <a:srgbClr val="ffffff"/>
            </a:solidFill>
            <a:ln w="9525">
              <a:solidFill>
                <a:srgbClr val="cc9900"/>
              </a:solidFill>
              <a:miter/>
            </a:ln>
          </p:spPr>
          <p:style>
            <a:lnRef idx="0"/>
            <a:fillRef idx="0"/>
            <a:effectRef idx="0"/>
            <a:fontRef idx="minor"/>
          </p:style>
        </p:sp>
        <p:sp>
          <p:nvSpPr>
            <p:cNvPr id="5182" name="CustomShape 18"/>
            <p:cNvSpPr/>
            <p:nvPr/>
          </p:nvSpPr>
          <p:spPr>
            <a:xfrm>
              <a:off x="9104040" y="2223000"/>
              <a:ext cx="43560" cy="52920"/>
            </a:xfrm>
            <a:prstGeom prst="rect">
              <a:avLst/>
            </a:prstGeom>
            <a:solidFill>
              <a:srgbClr val="cc9900"/>
            </a:solidFill>
            <a:ln w="9525">
              <a:solidFill>
                <a:srgbClr val="cc9900"/>
              </a:solidFill>
              <a:miter/>
            </a:ln>
          </p:spPr>
          <p:style>
            <a:lnRef idx="0"/>
            <a:fillRef idx="0"/>
            <a:effectRef idx="0"/>
            <a:fontRef idx="minor"/>
          </p:style>
        </p:sp>
        <p:sp>
          <p:nvSpPr>
            <p:cNvPr id="5183" name="CustomShape 19"/>
            <p:cNvSpPr/>
            <p:nvPr/>
          </p:nvSpPr>
          <p:spPr>
            <a:xfrm>
              <a:off x="8832600" y="2224800"/>
              <a:ext cx="43560" cy="52920"/>
            </a:xfrm>
            <a:prstGeom prst="rect">
              <a:avLst/>
            </a:prstGeom>
            <a:solidFill>
              <a:srgbClr val="cc9900"/>
            </a:solidFill>
            <a:ln w="9525">
              <a:solidFill>
                <a:srgbClr val="cc9900"/>
              </a:solidFill>
              <a:miter/>
            </a:ln>
          </p:spPr>
          <p:style>
            <a:lnRef idx="0"/>
            <a:fillRef idx="0"/>
            <a:effectRef idx="0"/>
            <a:fontRef idx="minor"/>
          </p:style>
        </p:sp>
      </p:grpSp>
      <p:sp>
        <p:nvSpPr>
          <p:cNvPr id="5184" name="CustomShape 20"/>
          <p:cNvSpPr/>
          <p:nvPr/>
        </p:nvSpPr>
        <p:spPr>
          <a:xfrm>
            <a:off x="7362720" y="5823360"/>
            <a:ext cx="308880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Tahoma"/>
                <a:ea typeface="ＭＳ Ｐゴシック"/>
              </a:rPr>
              <a:t>receiver protocol stack</a:t>
            </a:r>
            <a:endParaRPr b="0" lang="en-US" sz="2000" spc="-1" strike="noStrike">
              <a:latin typeface="Arial"/>
            </a:endParaRPr>
          </a:p>
        </p:txBody>
      </p:sp>
      <p:sp>
        <p:nvSpPr>
          <p:cNvPr id="5185" name="Line 21"/>
          <p:cNvSpPr/>
          <p:nvPr/>
        </p:nvSpPr>
        <p:spPr>
          <a:xfrm>
            <a:off x="8790480" y="5419800"/>
            <a:ext cx="360" cy="349200"/>
          </a:xfrm>
          <a:prstGeom prst="line">
            <a:avLst/>
          </a:prstGeom>
          <a:ln w="28575">
            <a:solidFill>
              <a:srgbClr val="cc0000"/>
            </a:solidFill>
            <a:prstDash val="dash"/>
            <a:round/>
          </a:ln>
        </p:spPr>
        <p:style>
          <a:lnRef idx="0"/>
          <a:fillRef idx="0"/>
          <a:effectRef idx="0"/>
          <a:fontRef idx="minor"/>
        </p:style>
      </p:sp>
      <p:sp>
        <p:nvSpPr>
          <p:cNvPr id="5186" name="Line 22"/>
          <p:cNvSpPr/>
          <p:nvPr/>
        </p:nvSpPr>
        <p:spPr>
          <a:xfrm>
            <a:off x="10285200" y="4996440"/>
            <a:ext cx="360" cy="463320"/>
          </a:xfrm>
          <a:prstGeom prst="line">
            <a:avLst/>
          </a:prstGeom>
          <a:ln w="19050">
            <a:solidFill>
              <a:srgbClr val="000000"/>
            </a:solidFill>
            <a:prstDash val="dash"/>
            <a:round/>
          </a:ln>
        </p:spPr>
        <p:style>
          <a:lnRef idx="0"/>
          <a:fillRef idx="0"/>
          <a:effectRef idx="0"/>
          <a:fontRef idx="minor"/>
        </p:style>
      </p:sp>
      <p:grpSp>
        <p:nvGrpSpPr>
          <p:cNvPr id="5187" name="Group 23"/>
          <p:cNvGrpSpPr/>
          <p:nvPr/>
        </p:nvGrpSpPr>
        <p:grpSpPr>
          <a:xfrm>
            <a:off x="10523520" y="4590000"/>
            <a:ext cx="867600" cy="903960"/>
            <a:chOff x="10523520" y="4590000"/>
            <a:chExt cx="867600" cy="903960"/>
          </a:xfrm>
        </p:grpSpPr>
        <p:pic>
          <p:nvPicPr>
            <p:cNvPr id="5188" name="Picture 125" descr="desktop_computer_stylized_medium"/>
            <p:cNvPicPr/>
            <p:nvPr/>
          </p:nvPicPr>
          <p:blipFill>
            <a:blip r:embed="rId1"/>
            <a:stretch/>
          </p:blipFill>
          <p:spPr>
            <a:xfrm>
              <a:off x="10523520" y="4590000"/>
              <a:ext cx="867600" cy="903960"/>
            </a:xfrm>
            <a:prstGeom prst="rect">
              <a:avLst/>
            </a:prstGeom>
            <a:ln w="0">
              <a:noFill/>
            </a:ln>
          </p:spPr>
        </p:pic>
        <p:sp>
          <p:nvSpPr>
            <p:cNvPr id="5189" name="CustomShape 24"/>
            <p:cNvSpPr/>
            <p:nvPr/>
          </p:nvSpPr>
          <p:spPr>
            <a:xfrm>
              <a:off x="10599480" y="4677120"/>
              <a:ext cx="420480" cy="4125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5190" name="CustomShape 25"/>
          <p:cNvSpPr/>
          <p:nvPr/>
        </p:nvSpPr>
        <p:spPr>
          <a:xfrm>
            <a:off x="712440" y="1437120"/>
            <a:ext cx="3848400" cy="1552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2400" spc="-1" strike="noStrike" u="sng">
                <a:solidFill>
                  <a:srgbClr val="c00000"/>
                </a:solidFill>
                <a:uFillTx/>
                <a:latin typeface="Calibri"/>
                <a:ea typeface="DejaVu Sans"/>
              </a:rPr>
              <a:t>Q: </a:t>
            </a:r>
            <a:r>
              <a:rPr b="0" lang="en-US" sz="2400" spc="-1" strike="noStrike">
                <a:solidFill>
                  <a:srgbClr val="000000"/>
                </a:solidFill>
                <a:latin typeface="Calibri"/>
                <a:ea typeface="DejaVu Sans"/>
              </a:rPr>
              <a:t>What happens if network layer delivers data faster than application layer removes data from socket buffers?</a:t>
            </a:r>
            <a:endParaRPr b="0" lang="en-US" sz="2400" spc="-1" strike="noStrike">
              <a:latin typeface="Arial"/>
            </a:endParaRPr>
          </a:p>
        </p:txBody>
      </p:sp>
      <p:sp>
        <p:nvSpPr>
          <p:cNvPr id="5191" name="Line 26"/>
          <p:cNvSpPr/>
          <p:nvPr/>
        </p:nvSpPr>
        <p:spPr>
          <a:xfrm>
            <a:off x="7764120" y="5006520"/>
            <a:ext cx="360" cy="463680"/>
          </a:xfrm>
          <a:prstGeom prst="line">
            <a:avLst/>
          </a:prstGeom>
          <a:ln w="19050">
            <a:solidFill>
              <a:schemeClr val="tx1"/>
            </a:solidFill>
            <a:prstDash val="dash"/>
            <a:round/>
          </a:ln>
        </p:spPr>
        <p:style>
          <a:lnRef idx="0"/>
          <a:fillRef idx="0"/>
          <a:effectRef idx="0"/>
          <a:fontRef idx="minor"/>
        </p:style>
      </p:sp>
      <p:sp>
        <p:nvSpPr>
          <p:cNvPr id="5192" name="CustomShape 27"/>
          <p:cNvSpPr/>
          <p:nvPr/>
        </p:nvSpPr>
        <p:spPr>
          <a:xfrm>
            <a:off x="8211960" y="4121640"/>
            <a:ext cx="718200" cy="207000"/>
          </a:xfrm>
          <a:prstGeom prst="rect">
            <a:avLst/>
          </a:prstGeom>
          <a:solidFill>
            <a:srgbClr val="0000a8"/>
          </a:solidFill>
          <a:ln w="0">
            <a:noFill/>
          </a:ln>
        </p:spPr>
        <p:style>
          <a:lnRef idx="0"/>
          <a:fillRef idx="0"/>
          <a:effectRef idx="0"/>
          <a:fontRef idx="minor"/>
        </p:style>
      </p:sp>
      <p:grpSp>
        <p:nvGrpSpPr>
          <p:cNvPr id="5193" name="Group 28"/>
          <p:cNvGrpSpPr/>
          <p:nvPr/>
        </p:nvGrpSpPr>
        <p:grpSpPr>
          <a:xfrm>
            <a:off x="7901280" y="5053680"/>
            <a:ext cx="1036800" cy="211680"/>
            <a:chOff x="7901280" y="5053680"/>
            <a:chExt cx="1036800" cy="211680"/>
          </a:xfrm>
        </p:grpSpPr>
        <p:sp>
          <p:nvSpPr>
            <p:cNvPr id="5194" name="CustomShape 29"/>
            <p:cNvSpPr/>
            <p:nvPr/>
          </p:nvSpPr>
          <p:spPr>
            <a:xfrm>
              <a:off x="7901280" y="5058360"/>
              <a:ext cx="1004040" cy="207000"/>
            </a:xfrm>
            <a:prstGeom prst="rect">
              <a:avLst/>
            </a:prstGeom>
            <a:solidFill>
              <a:srgbClr val="00cc99"/>
            </a:solidFill>
            <a:ln w="0">
              <a:noFill/>
            </a:ln>
          </p:spPr>
          <p:style>
            <a:lnRef idx="0"/>
            <a:fillRef idx="0"/>
            <a:effectRef idx="0"/>
            <a:fontRef idx="minor"/>
          </p:style>
        </p:sp>
        <p:sp>
          <p:nvSpPr>
            <p:cNvPr id="5195" name="CustomShape 30"/>
            <p:cNvSpPr/>
            <p:nvPr/>
          </p:nvSpPr>
          <p:spPr>
            <a:xfrm>
              <a:off x="8207280" y="5053680"/>
              <a:ext cx="730800" cy="210240"/>
            </a:xfrm>
            <a:prstGeom prst="rect">
              <a:avLst/>
            </a:prstGeom>
            <a:solidFill>
              <a:srgbClr val="0000a8"/>
            </a:solidFill>
            <a:ln w="0">
              <a:noFill/>
            </a:ln>
          </p:spPr>
          <p:style>
            <a:lnRef idx="0"/>
            <a:fillRef idx="0"/>
            <a:effectRef idx="0"/>
            <a:fontRef idx="minor"/>
          </p:style>
        </p:sp>
        <p:sp>
          <p:nvSpPr>
            <p:cNvPr id="5196" name="Line 31"/>
            <p:cNvSpPr/>
            <p:nvPr/>
          </p:nvSpPr>
          <p:spPr>
            <a:xfrm>
              <a:off x="8044920" y="5056920"/>
              <a:ext cx="360" cy="206280"/>
            </a:xfrm>
            <a:prstGeom prst="line">
              <a:avLst/>
            </a:prstGeom>
            <a:ln w="28575">
              <a:solidFill>
                <a:srgbClr val="ffffff"/>
              </a:solidFill>
              <a:round/>
            </a:ln>
          </p:spPr>
          <p:style>
            <a:lnRef idx="0"/>
            <a:fillRef idx="0"/>
            <a:effectRef idx="0"/>
            <a:fontRef idx="minor"/>
          </p:style>
        </p:sp>
        <p:sp>
          <p:nvSpPr>
            <p:cNvPr id="5197" name="Line 32"/>
            <p:cNvSpPr/>
            <p:nvPr/>
          </p:nvSpPr>
          <p:spPr>
            <a:xfrm>
              <a:off x="8197560" y="5056920"/>
              <a:ext cx="360" cy="206280"/>
            </a:xfrm>
            <a:prstGeom prst="line">
              <a:avLst/>
            </a:prstGeom>
            <a:ln w="28575">
              <a:solidFill>
                <a:srgbClr val="ffffff"/>
              </a:solidFill>
              <a:round/>
            </a:ln>
          </p:spPr>
          <p:style>
            <a:lnRef idx="0"/>
            <a:fillRef idx="0"/>
            <a:effectRef idx="0"/>
            <a:fontRef idx="minor"/>
          </p:style>
        </p:sp>
      </p:grpSp>
      <p:sp>
        <p:nvSpPr>
          <p:cNvPr id="5198" name="CustomShape 33"/>
          <p:cNvSpPr/>
          <p:nvPr/>
        </p:nvSpPr>
        <p:spPr>
          <a:xfrm>
            <a:off x="8204040" y="3080520"/>
            <a:ext cx="718200" cy="207000"/>
          </a:xfrm>
          <a:prstGeom prst="rect">
            <a:avLst/>
          </a:prstGeom>
          <a:solidFill>
            <a:srgbClr val="0000a8"/>
          </a:solidFill>
          <a:ln w="0">
            <a:noFill/>
          </a:ln>
        </p:spPr>
        <p:style>
          <a:lnRef idx="0"/>
          <a:fillRef idx="0"/>
          <a:effectRef idx="0"/>
          <a:fontRef idx="minor"/>
        </p:style>
      </p:sp>
      <p:sp>
        <p:nvSpPr>
          <p:cNvPr id="5199" name="CustomShape 34"/>
          <p:cNvSpPr/>
          <p:nvPr/>
        </p:nvSpPr>
        <p:spPr>
          <a:xfrm>
            <a:off x="7566120" y="5473080"/>
            <a:ext cx="126324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from sender</a:t>
            </a:r>
            <a:endParaRPr b="0" lang="en-US" sz="1400" spc="-1" strike="noStrike">
              <a:latin typeface="Arial"/>
            </a:endParaRPr>
          </a:p>
        </p:txBody>
      </p:sp>
      <p:sp>
        <p:nvSpPr>
          <p:cNvPr id="5200" name="CustomShape 35"/>
          <p:cNvSpPr/>
          <p:nvPr/>
        </p:nvSpPr>
        <p:spPr>
          <a:xfrm>
            <a:off x="8312760" y="2806200"/>
            <a:ext cx="1408320" cy="2715480"/>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p:style>
      </p:sp>
      <p:grpSp>
        <p:nvGrpSpPr>
          <p:cNvPr id="5201" name="Group 36"/>
          <p:cNvGrpSpPr/>
          <p:nvPr/>
        </p:nvGrpSpPr>
        <p:grpSpPr>
          <a:xfrm>
            <a:off x="4989240" y="1609560"/>
            <a:ext cx="4982400" cy="872640"/>
            <a:chOff x="4989240" y="1609560"/>
            <a:chExt cx="4982400" cy="872640"/>
          </a:xfrm>
        </p:grpSpPr>
        <p:grpSp>
          <p:nvGrpSpPr>
            <p:cNvPr id="5202" name="Group 37"/>
            <p:cNvGrpSpPr/>
            <p:nvPr/>
          </p:nvGrpSpPr>
          <p:grpSpPr>
            <a:xfrm>
              <a:off x="4989240" y="1652760"/>
              <a:ext cx="4982400" cy="829440"/>
              <a:chOff x="4989240" y="1652760"/>
              <a:chExt cx="4982400" cy="829440"/>
            </a:xfrm>
          </p:grpSpPr>
          <p:sp>
            <p:nvSpPr>
              <p:cNvPr id="5203" name="Line 38"/>
              <p:cNvSpPr/>
              <p:nvPr/>
            </p:nvSpPr>
            <p:spPr>
              <a:xfrm>
                <a:off x="7532640" y="1959480"/>
                <a:ext cx="1101960" cy="360"/>
              </a:xfrm>
              <a:prstGeom prst="line">
                <a:avLst/>
              </a:prstGeom>
              <a:ln w="19050">
                <a:solidFill>
                  <a:srgbClr val="cc0000"/>
                </a:solidFill>
                <a:round/>
              </a:ln>
            </p:spPr>
            <p:style>
              <a:lnRef idx="0"/>
              <a:fillRef idx="0"/>
              <a:effectRef idx="0"/>
              <a:fontRef idx="minor"/>
            </p:style>
          </p:sp>
          <p:sp>
            <p:nvSpPr>
              <p:cNvPr id="5204" name="CustomShape 39"/>
              <p:cNvSpPr/>
              <p:nvPr/>
            </p:nvSpPr>
            <p:spPr>
              <a:xfrm>
                <a:off x="4989240" y="1652760"/>
                <a:ext cx="2531160" cy="829440"/>
              </a:xfrm>
              <a:prstGeom prst="rect">
                <a:avLst/>
              </a:prstGeom>
              <a:noFill/>
              <a:ln w="0">
                <a:noFill/>
              </a:ln>
            </p:spPr>
            <p:style>
              <a:lnRef idx="0"/>
              <a:fillRef idx="0"/>
              <a:effectRef idx="0"/>
              <a:fontRef idx="minor"/>
            </p:style>
            <p:txBody>
              <a:bodyPr lIns="90000" rIns="90000" tIns="45000" bIns="45000">
                <a:spAutoFit/>
              </a:bodyPr>
              <a:p>
                <a:pPr algn="r">
                  <a:lnSpc>
                    <a:spcPct val="90000"/>
                  </a:lnSpc>
                  <a:tabLst>
                    <a:tab algn="l" pos="0"/>
                  </a:tabLst>
                </a:pPr>
                <a:r>
                  <a:rPr b="0" lang="en-US" sz="1800" spc="-1" strike="noStrike">
                    <a:solidFill>
                      <a:srgbClr val="000000"/>
                    </a:solidFill>
                    <a:latin typeface="Calibri"/>
                    <a:ea typeface="ＭＳ Ｐゴシック"/>
                  </a:rPr>
                  <a:t>Application removing data from TCP socket buffers</a:t>
                </a:r>
                <a:endParaRPr b="0" lang="en-US" sz="1800" spc="-1" strike="noStrike">
                  <a:latin typeface="Arial"/>
                </a:endParaRPr>
              </a:p>
            </p:txBody>
          </p:sp>
          <p:sp>
            <p:nvSpPr>
              <p:cNvPr id="5205" name="CustomShape 40"/>
              <p:cNvSpPr/>
              <p:nvPr/>
            </p:nvSpPr>
            <p:spPr>
              <a:xfrm>
                <a:off x="9253440" y="1846800"/>
                <a:ext cx="718200" cy="207000"/>
              </a:xfrm>
              <a:prstGeom prst="rect">
                <a:avLst/>
              </a:prstGeom>
              <a:solidFill>
                <a:srgbClr val="0000a8"/>
              </a:solidFill>
              <a:ln w="0">
                <a:noFill/>
              </a:ln>
            </p:spPr>
            <p:style>
              <a:lnRef idx="0"/>
              <a:fillRef idx="0"/>
              <a:effectRef idx="0"/>
              <a:fontRef idx="minor"/>
            </p:style>
          </p:sp>
        </p:grpSp>
        <p:sp>
          <p:nvSpPr>
            <p:cNvPr id="5206" name="CustomShape 41"/>
            <p:cNvSpPr/>
            <p:nvPr/>
          </p:nvSpPr>
          <p:spPr>
            <a:xfrm flipH="1" rot="10800000">
              <a:off x="8517240" y="1609560"/>
              <a:ext cx="998640" cy="870480"/>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p:style>
        </p:sp>
      </p:grpSp>
      <p:grpSp>
        <p:nvGrpSpPr>
          <p:cNvPr id="5207" name="Group 42"/>
          <p:cNvGrpSpPr/>
          <p:nvPr/>
        </p:nvGrpSpPr>
        <p:grpSpPr>
          <a:xfrm>
            <a:off x="1110960" y="3426120"/>
            <a:ext cx="5032800" cy="2797920"/>
            <a:chOff x="1110960" y="3426120"/>
            <a:chExt cx="5032800" cy="2797920"/>
          </a:xfrm>
        </p:grpSpPr>
        <p:sp>
          <p:nvSpPr>
            <p:cNvPr id="5208" name="CustomShape 43"/>
            <p:cNvSpPr/>
            <p:nvPr/>
          </p:nvSpPr>
          <p:spPr>
            <a:xfrm>
              <a:off x="1160640" y="3426120"/>
              <a:ext cx="2199600" cy="2742840"/>
            </a:xfrm>
            <a:prstGeom prst="rect">
              <a:avLst/>
            </a:prstGeom>
            <a:solidFill>
              <a:srgbClr val="000099"/>
            </a:solidFill>
            <a:ln w="0">
              <a:noFill/>
            </a:ln>
          </p:spPr>
          <p:style>
            <a:lnRef idx="0"/>
            <a:fillRef idx="0"/>
            <a:effectRef idx="0"/>
            <a:fontRef idx="minor"/>
          </p:style>
        </p:sp>
        <p:sp>
          <p:nvSpPr>
            <p:cNvPr id="5209" name="CustomShape 44"/>
            <p:cNvSpPr/>
            <p:nvPr/>
          </p:nvSpPr>
          <p:spPr>
            <a:xfrm>
              <a:off x="1113120" y="3492000"/>
              <a:ext cx="2199600" cy="2732040"/>
            </a:xfrm>
            <a:prstGeom prst="rect">
              <a:avLst/>
            </a:prstGeom>
            <a:solidFill>
              <a:srgbClr val="ffffff"/>
            </a:solidFill>
            <a:ln w="19050">
              <a:solidFill>
                <a:srgbClr val="000000"/>
              </a:solidFill>
              <a:miter/>
            </a:ln>
          </p:spPr>
          <p:style>
            <a:lnRef idx="0"/>
            <a:fillRef idx="0"/>
            <a:effectRef idx="0"/>
            <a:fontRef idx="minor"/>
          </p:style>
        </p:sp>
        <p:sp>
          <p:nvSpPr>
            <p:cNvPr id="5210" name="Line 45"/>
            <p:cNvSpPr/>
            <p:nvPr/>
          </p:nvSpPr>
          <p:spPr>
            <a:xfrm>
              <a:off x="1114560" y="3705120"/>
              <a:ext cx="2199240" cy="2520"/>
            </a:xfrm>
            <a:prstGeom prst="line">
              <a:avLst/>
            </a:prstGeom>
            <a:ln w="19050">
              <a:solidFill>
                <a:srgbClr val="000000"/>
              </a:solidFill>
              <a:round/>
            </a:ln>
          </p:spPr>
          <p:style>
            <a:lnRef idx="0"/>
            <a:fillRef idx="0"/>
            <a:effectRef idx="0"/>
            <a:fontRef idx="minor"/>
          </p:style>
        </p:sp>
        <p:sp>
          <p:nvSpPr>
            <p:cNvPr id="5211" name="Line 46"/>
            <p:cNvSpPr/>
            <p:nvPr/>
          </p:nvSpPr>
          <p:spPr>
            <a:xfrm>
              <a:off x="1110960" y="3921120"/>
              <a:ext cx="2202120" cy="360"/>
            </a:xfrm>
            <a:prstGeom prst="line">
              <a:avLst/>
            </a:prstGeom>
            <a:ln w="19050">
              <a:solidFill>
                <a:srgbClr val="000000"/>
              </a:solidFill>
              <a:round/>
            </a:ln>
          </p:spPr>
          <p:style>
            <a:lnRef idx="0"/>
            <a:fillRef idx="0"/>
            <a:effectRef idx="0"/>
            <a:fontRef idx="minor"/>
          </p:style>
        </p:sp>
        <p:sp>
          <p:nvSpPr>
            <p:cNvPr id="5212" name="Line 47"/>
            <p:cNvSpPr/>
            <p:nvPr/>
          </p:nvSpPr>
          <p:spPr>
            <a:xfrm>
              <a:off x="1116360" y="4137840"/>
              <a:ext cx="2202120" cy="360"/>
            </a:xfrm>
            <a:prstGeom prst="line">
              <a:avLst/>
            </a:prstGeom>
            <a:ln w="19050">
              <a:solidFill>
                <a:srgbClr val="000000"/>
              </a:solidFill>
              <a:round/>
            </a:ln>
          </p:spPr>
          <p:style>
            <a:lnRef idx="0"/>
            <a:fillRef idx="0"/>
            <a:effectRef idx="0"/>
            <a:fontRef idx="minor"/>
          </p:style>
        </p:sp>
        <p:sp>
          <p:nvSpPr>
            <p:cNvPr id="5213" name="Line 48"/>
            <p:cNvSpPr/>
            <p:nvPr/>
          </p:nvSpPr>
          <p:spPr>
            <a:xfrm>
              <a:off x="1113480" y="4362840"/>
              <a:ext cx="2202120" cy="360"/>
            </a:xfrm>
            <a:prstGeom prst="line">
              <a:avLst/>
            </a:prstGeom>
            <a:ln w="19050">
              <a:solidFill>
                <a:srgbClr val="000000"/>
              </a:solidFill>
              <a:round/>
            </a:ln>
          </p:spPr>
          <p:style>
            <a:lnRef idx="0"/>
            <a:fillRef idx="0"/>
            <a:effectRef idx="0"/>
            <a:fontRef idx="minor"/>
          </p:style>
        </p:sp>
        <p:sp>
          <p:nvSpPr>
            <p:cNvPr id="5214" name="Line 49"/>
            <p:cNvSpPr/>
            <p:nvPr/>
          </p:nvSpPr>
          <p:spPr>
            <a:xfrm>
              <a:off x="1110960" y="4584960"/>
              <a:ext cx="2202120" cy="360"/>
            </a:xfrm>
            <a:prstGeom prst="line">
              <a:avLst/>
            </a:prstGeom>
            <a:ln w="19050">
              <a:solidFill>
                <a:srgbClr val="000000"/>
              </a:solidFill>
              <a:round/>
            </a:ln>
          </p:spPr>
          <p:style>
            <a:lnRef idx="0"/>
            <a:fillRef idx="0"/>
            <a:effectRef idx="0"/>
            <a:fontRef idx="minor"/>
          </p:style>
        </p:sp>
        <p:sp>
          <p:nvSpPr>
            <p:cNvPr id="5215" name="Line 50"/>
            <p:cNvSpPr/>
            <p:nvPr/>
          </p:nvSpPr>
          <p:spPr>
            <a:xfrm>
              <a:off x="1110960" y="4904640"/>
              <a:ext cx="2202120" cy="360"/>
            </a:xfrm>
            <a:prstGeom prst="line">
              <a:avLst/>
            </a:prstGeom>
            <a:ln w="19050">
              <a:solidFill>
                <a:srgbClr val="000000"/>
              </a:solidFill>
              <a:round/>
            </a:ln>
          </p:spPr>
          <p:style>
            <a:lnRef idx="0"/>
            <a:fillRef idx="0"/>
            <a:effectRef idx="0"/>
            <a:fontRef idx="minor"/>
          </p:style>
        </p:sp>
        <p:sp>
          <p:nvSpPr>
            <p:cNvPr id="5216" name="Line 51"/>
            <p:cNvSpPr/>
            <p:nvPr/>
          </p:nvSpPr>
          <p:spPr>
            <a:xfrm flipH="1" flipV="1">
              <a:off x="2203560" y="4139640"/>
              <a:ext cx="2880" cy="442800"/>
            </a:xfrm>
            <a:prstGeom prst="line">
              <a:avLst/>
            </a:prstGeom>
            <a:ln w="19050">
              <a:solidFill>
                <a:srgbClr val="000000"/>
              </a:solidFill>
              <a:round/>
            </a:ln>
          </p:spPr>
          <p:style>
            <a:lnRef idx="0"/>
            <a:fillRef idx="0"/>
            <a:effectRef idx="0"/>
            <a:fontRef idx="minor"/>
          </p:style>
        </p:sp>
        <p:grpSp>
          <p:nvGrpSpPr>
            <p:cNvPr id="5217" name="Group 52"/>
            <p:cNvGrpSpPr/>
            <p:nvPr/>
          </p:nvGrpSpPr>
          <p:grpSpPr>
            <a:xfrm>
              <a:off x="2168280" y="4125240"/>
              <a:ext cx="3975480" cy="588240"/>
              <a:chOff x="2168280" y="4125240"/>
              <a:chExt cx="3975480" cy="588240"/>
            </a:xfrm>
          </p:grpSpPr>
          <p:sp>
            <p:nvSpPr>
              <p:cNvPr id="5218" name="CustomShape 53"/>
              <p:cNvSpPr/>
              <p:nvPr/>
            </p:nvSpPr>
            <p:spPr>
              <a:xfrm>
                <a:off x="2168280" y="4125240"/>
                <a:ext cx="1135080" cy="2570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100" spc="-1" strike="noStrike">
                    <a:solidFill>
                      <a:srgbClr val="000000"/>
                    </a:solidFill>
                    <a:latin typeface="Arial"/>
                    <a:ea typeface="ＭＳ Ｐゴシック"/>
                  </a:rPr>
                  <a:t>receive window</a:t>
                </a:r>
                <a:endParaRPr b="0" lang="en-US" sz="1100" spc="-1" strike="noStrike">
                  <a:latin typeface="Arial"/>
                </a:endParaRPr>
              </a:p>
            </p:txBody>
          </p:sp>
          <p:sp>
            <p:nvSpPr>
              <p:cNvPr id="5219" name="CustomShape 54"/>
              <p:cNvSpPr/>
              <p:nvPr/>
            </p:nvSpPr>
            <p:spPr>
              <a:xfrm>
                <a:off x="3553200" y="4158360"/>
                <a:ext cx="2590560" cy="55512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1800" spc="-1" strike="noStrike">
                    <a:solidFill>
                      <a:srgbClr val="000000"/>
                    </a:solidFill>
                    <a:latin typeface="Calibri"/>
                    <a:ea typeface="ＭＳ Ｐゴシック"/>
                  </a:rPr>
                  <a:t>flow control: </a:t>
                </a:r>
                <a:r>
                  <a:rPr b="0" lang="en-US" sz="1600" spc="-1" strike="noStrike">
                    <a:solidFill>
                      <a:srgbClr val="000000"/>
                    </a:solidFill>
                    <a:latin typeface="Calibri"/>
                    <a:ea typeface="ＭＳ Ｐゴシック"/>
                  </a:rPr>
                  <a:t># bytes receiver willing to accept</a:t>
                </a:r>
                <a:endParaRPr b="0" lang="en-US" sz="1600" spc="-1" strike="noStrike">
                  <a:latin typeface="Arial"/>
                </a:endParaRPr>
              </a:p>
            </p:txBody>
          </p:sp>
          <p:sp>
            <p:nvSpPr>
              <p:cNvPr id="5220" name="Line 55"/>
              <p:cNvSpPr/>
              <p:nvPr/>
            </p:nvSpPr>
            <p:spPr>
              <a:xfrm flipH="1">
                <a:off x="3227760" y="4270680"/>
                <a:ext cx="324360" cy="360"/>
              </a:xfrm>
              <a:prstGeom prst="line">
                <a:avLst/>
              </a:prstGeom>
              <a:ln w="19050">
                <a:solidFill>
                  <a:srgbClr val="c00000"/>
                </a:solidFill>
                <a:round/>
              </a:ln>
            </p:spPr>
            <p:style>
              <a:lnRef idx="0"/>
              <a:fillRef idx="0"/>
              <a:effectRef idx="0"/>
              <a:fontRef idx="minor"/>
            </p:style>
          </p:sp>
        </p:grpSp>
        <p:sp>
          <p:nvSpPr>
            <p:cNvPr id="5221" name="Line 56"/>
            <p:cNvSpPr/>
            <p:nvPr/>
          </p:nvSpPr>
          <p:spPr>
            <a:xfrm flipH="1" flipV="1">
              <a:off x="2195640" y="3493800"/>
              <a:ext cx="1080" cy="207720"/>
            </a:xfrm>
            <a:prstGeom prst="line">
              <a:avLst/>
            </a:prstGeom>
            <a:ln w="19050">
              <a:solidFill>
                <a:srgbClr val="000000"/>
              </a:solidFill>
              <a:round/>
            </a:ln>
          </p:spPr>
          <p:style>
            <a:lnRef idx="0"/>
            <a:fillRef idx="0"/>
            <a:effectRef idx="0"/>
            <a:fontRef idx="minor"/>
          </p:style>
        </p:sp>
      </p:grpSp>
      <p:sp>
        <p:nvSpPr>
          <p:cNvPr id="5222" name="CustomShape 57"/>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223506C1-0AEB-442B-8548-E3BAE236894D}" type="slidenum">
              <a:rPr b="0" lang="en-US" sz="1100" spc="-1" strike="noStrike">
                <a:solidFill>
                  <a:srgbClr val="404040"/>
                </a:solidFill>
                <a:latin typeface="Calibri"/>
                <a:ea typeface="DejaVu Sans"/>
              </a:rPr>
              <a:t>93</a:t>
            </a:fld>
            <a:endParaRPr b="0" lang="en-US" sz="1100" spc="-1" strike="noStrike">
              <a:latin typeface="Arial"/>
            </a:endParaRPr>
          </a:p>
        </p:txBody>
      </p:sp>
    </p:spTree>
  </p:cSld>
  <p:transition spd="med">
    <p:fade/>
  </p:transition>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3"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flow control</a:t>
            </a:r>
            <a:endParaRPr b="0" lang="en-US" sz="4800" spc="-1" strike="noStrike">
              <a:latin typeface="Arial"/>
            </a:endParaRPr>
          </a:p>
        </p:txBody>
      </p:sp>
      <p:sp>
        <p:nvSpPr>
          <p:cNvPr id="5224" name="CustomShape 2"/>
          <p:cNvSpPr/>
          <p:nvPr/>
        </p:nvSpPr>
        <p:spPr>
          <a:xfrm>
            <a:off x="7848360" y="1085040"/>
            <a:ext cx="2521440" cy="3852000"/>
          </a:xfrm>
          <a:prstGeom prst="rect">
            <a:avLst/>
          </a:prstGeom>
          <a:solidFill>
            <a:srgbClr val="000099"/>
          </a:solidFill>
          <a:ln w="9525">
            <a:solidFill>
              <a:srgbClr val="000000"/>
            </a:solidFill>
            <a:miter/>
          </a:ln>
        </p:spPr>
        <p:style>
          <a:lnRef idx="0"/>
          <a:fillRef idx="0"/>
          <a:effectRef idx="0"/>
          <a:fontRef idx="minor"/>
        </p:style>
      </p:sp>
      <p:sp>
        <p:nvSpPr>
          <p:cNvPr id="5225" name="CustomShape 3"/>
          <p:cNvSpPr/>
          <p:nvPr/>
        </p:nvSpPr>
        <p:spPr>
          <a:xfrm>
            <a:off x="10289880" y="1078560"/>
            <a:ext cx="578520" cy="420444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sp>
        <p:nvSpPr>
          <p:cNvPr id="5226" name="CustomShape 4"/>
          <p:cNvSpPr/>
          <p:nvPr/>
        </p:nvSpPr>
        <p:spPr>
          <a:xfrm>
            <a:off x="7762680" y="1186560"/>
            <a:ext cx="2531160" cy="3812400"/>
          </a:xfrm>
          <a:prstGeom prst="rect">
            <a:avLst/>
          </a:prstGeom>
          <a:solidFill>
            <a:srgbClr val="ffffff"/>
          </a:solidFill>
          <a:ln w="19050">
            <a:solidFill>
              <a:srgbClr val="000000"/>
            </a:solidFill>
            <a:miter/>
          </a:ln>
        </p:spPr>
        <p:style>
          <a:lnRef idx="0"/>
          <a:fillRef idx="0"/>
          <a:effectRef idx="0"/>
          <a:fontRef idx="minor"/>
        </p:style>
      </p:sp>
      <p:sp>
        <p:nvSpPr>
          <p:cNvPr id="5227" name="CustomShape 5"/>
          <p:cNvSpPr/>
          <p:nvPr/>
        </p:nvSpPr>
        <p:spPr>
          <a:xfrm>
            <a:off x="8302320" y="1243800"/>
            <a:ext cx="1375560" cy="594360"/>
          </a:xfrm>
          <a:prstGeom prst="ellipse">
            <a:avLst/>
          </a:prstGeom>
          <a:solidFill>
            <a:srgbClr val="cc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600" spc="-1" strike="noStrike">
                <a:solidFill>
                  <a:srgbClr val="000000"/>
                </a:solidFill>
                <a:latin typeface="Arial"/>
                <a:ea typeface="ＭＳ Ｐゴシック"/>
              </a:rPr>
              <a:t>application</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process</a:t>
            </a:r>
            <a:endParaRPr b="0" lang="en-US" sz="1600" spc="-1" strike="noStrike">
              <a:latin typeface="Arial"/>
            </a:endParaRPr>
          </a:p>
        </p:txBody>
      </p:sp>
      <p:grpSp>
        <p:nvGrpSpPr>
          <p:cNvPr id="5228" name="Group 6"/>
          <p:cNvGrpSpPr/>
          <p:nvPr/>
        </p:nvGrpSpPr>
        <p:grpSpPr>
          <a:xfrm>
            <a:off x="8069040" y="2311920"/>
            <a:ext cx="1794600" cy="686520"/>
            <a:chOff x="8069040" y="2311920"/>
            <a:chExt cx="1794600" cy="686520"/>
          </a:xfrm>
        </p:grpSpPr>
        <p:sp>
          <p:nvSpPr>
            <p:cNvPr id="5229" name="CustomShape 7"/>
            <p:cNvSpPr/>
            <p:nvPr/>
          </p:nvSpPr>
          <p:spPr>
            <a:xfrm>
              <a:off x="8070840" y="2311920"/>
              <a:ext cx="1792800" cy="686520"/>
            </a:xfrm>
            <a:prstGeom prst="rect">
              <a:avLst/>
            </a:prstGeom>
            <a:solidFill>
              <a:srgbClr val="0000a8"/>
            </a:solidFill>
            <a:ln w="9525">
              <a:solidFill>
                <a:srgbClr val="000000"/>
              </a:solidFill>
              <a:miter/>
            </a:ln>
          </p:spPr>
          <p:style>
            <a:lnRef idx="0"/>
            <a:fillRef idx="0"/>
            <a:effectRef idx="0"/>
            <a:fontRef idx="minor"/>
          </p:style>
        </p:sp>
        <p:sp>
          <p:nvSpPr>
            <p:cNvPr id="5230" name="CustomShape 8"/>
            <p:cNvSpPr/>
            <p:nvPr/>
          </p:nvSpPr>
          <p:spPr>
            <a:xfrm>
              <a:off x="8069040" y="2348640"/>
              <a:ext cx="1779840" cy="5763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f2f2f2"/>
                  </a:solidFill>
                  <a:latin typeface="Tahoma"/>
                  <a:ea typeface="ＭＳ Ｐゴシック"/>
                </a:rPr>
                <a:t>TCP socket</a:t>
              </a:r>
              <a:endParaRPr b="0" lang="en-US" sz="1600" spc="-1" strike="noStrike">
                <a:latin typeface="Arial"/>
              </a:endParaRPr>
            </a:p>
            <a:p>
              <a:pPr algn="ctr">
                <a:lnSpc>
                  <a:spcPct val="100000"/>
                </a:lnSpc>
                <a:tabLst>
                  <a:tab algn="l" pos="0"/>
                </a:tabLst>
              </a:pPr>
              <a:r>
                <a:rPr b="0" lang="en-US" sz="1600" spc="-1" strike="noStrike">
                  <a:solidFill>
                    <a:srgbClr val="f2f2f2"/>
                  </a:solidFill>
                  <a:latin typeface="Tahoma"/>
                  <a:ea typeface="ＭＳ Ｐゴシック"/>
                </a:rPr>
                <a:t>receiver buffers</a:t>
              </a:r>
              <a:endParaRPr b="0" lang="en-US" sz="1600" spc="-1" strike="noStrike">
                <a:latin typeface="Arial"/>
              </a:endParaRPr>
            </a:p>
          </p:txBody>
        </p:sp>
      </p:grpSp>
      <p:sp>
        <p:nvSpPr>
          <p:cNvPr id="5231" name="CustomShape 9"/>
          <p:cNvSpPr/>
          <p:nvPr/>
        </p:nvSpPr>
        <p:spPr>
          <a:xfrm>
            <a:off x="8238960" y="3336120"/>
            <a:ext cx="1559520" cy="594360"/>
          </a:xfrm>
          <a:prstGeom prst="ellipse">
            <a:avLst/>
          </a:prstGeom>
          <a:solidFill>
            <a:srgbClr val="ccffff"/>
          </a:solidFill>
          <a:ln w="9525">
            <a:solidFill>
              <a:srgbClr val="000000"/>
            </a:solidFill>
            <a:round/>
          </a:ln>
        </p:spPr>
        <p:style>
          <a:lnRef idx="0"/>
          <a:fillRef idx="0"/>
          <a:effectRef idx="0"/>
          <a:fontRef idx="minor"/>
        </p:style>
      </p:sp>
      <p:sp>
        <p:nvSpPr>
          <p:cNvPr id="5232" name="CustomShape 10"/>
          <p:cNvSpPr/>
          <p:nvPr/>
        </p:nvSpPr>
        <p:spPr>
          <a:xfrm>
            <a:off x="8720640" y="3364920"/>
            <a:ext cx="609480" cy="5158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TCP</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Tahoma"/>
                <a:ea typeface="ＭＳ Ｐゴシック"/>
              </a:rPr>
              <a:t>code</a:t>
            </a:r>
            <a:endParaRPr b="0" lang="en-US" sz="1400" spc="-1" strike="noStrike">
              <a:latin typeface="Arial"/>
            </a:endParaRPr>
          </a:p>
        </p:txBody>
      </p:sp>
      <p:sp>
        <p:nvSpPr>
          <p:cNvPr id="5233" name="CustomShape 11"/>
          <p:cNvSpPr/>
          <p:nvPr/>
        </p:nvSpPr>
        <p:spPr>
          <a:xfrm>
            <a:off x="8246880" y="4321800"/>
            <a:ext cx="1559520" cy="594360"/>
          </a:xfrm>
          <a:prstGeom prst="ellipse">
            <a:avLst/>
          </a:prstGeom>
          <a:solidFill>
            <a:srgbClr val="ccffff"/>
          </a:solidFill>
          <a:ln w="9525">
            <a:solidFill>
              <a:srgbClr val="000000"/>
            </a:solidFill>
            <a:round/>
          </a:ln>
        </p:spPr>
        <p:style>
          <a:lnRef idx="0"/>
          <a:fillRef idx="0"/>
          <a:effectRef idx="0"/>
          <a:fontRef idx="minor"/>
        </p:style>
      </p:sp>
      <p:sp>
        <p:nvSpPr>
          <p:cNvPr id="5234" name="CustomShape 12"/>
          <p:cNvSpPr/>
          <p:nvPr/>
        </p:nvSpPr>
        <p:spPr>
          <a:xfrm>
            <a:off x="8706960" y="4354920"/>
            <a:ext cx="609480" cy="5158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IP</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Tahoma"/>
                <a:ea typeface="ＭＳ Ｐゴシック"/>
              </a:rPr>
              <a:t>code</a:t>
            </a:r>
            <a:endParaRPr b="0" lang="en-US" sz="1400" spc="-1" strike="noStrike">
              <a:latin typeface="Arial"/>
            </a:endParaRPr>
          </a:p>
        </p:txBody>
      </p:sp>
      <p:sp>
        <p:nvSpPr>
          <p:cNvPr id="5235" name="Line 13"/>
          <p:cNvSpPr/>
          <p:nvPr/>
        </p:nvSpPr>
        <p:spPr>
          <a:xfrm>
            <a:off x="7756200" y="4070880"/>
            <a:ext cx="2546280" cy="360"/>
          </a:xfrm>
          <a:prstGeom prst="line">
            <a:avLst/>
          </a:prstGeom>
          <a:ln w="19050">
            <a:solidFill>
              <a:srgbClr val="000000"/>
            </a:solidFill>
            <a:round/>
          </a:ln>
        </p:spPr>
        <p:style>
          <a:lnRef idx="0"/>
          <a:fillRef idx="0"/>
          <a:effectRef idx="0"/>
          <a:fontRef idx="minor"/>
        </p:style>
      </p:sp>
      <p:sp>
        <p:nvSpPr>
          <p:cNvPr id="5236" name="Line 14"/>
          <p:cNvSpPr/>
          <p:nvPr/>
        </p:nvSpPr>
        <p:spPr>
          <a:xfrm>
            <a:off x="7768800" y="2219760"/>
            <a:ext cx="2546280" cy="360"/>
          </a:xfrm>
          <a:prstGeom prst="line">
            <a:avLst/>
          </a:prstGeom>
          <a:ln w="19050">
            <a:solidFill>
              <a:srgbClr val="000000"/>
            </a:solidFill>
            <a:round/>
          </a:ln>
        </p:spPr>
        <p:style>
          <a:lnRef idx="0"/>
          <a:fillRef idx="0"/>
          <a:effectRef idx="0"/>
          <a:fontRef idx="minor"/>
        </p:style>
      </p:sp>
      <p:grpSp>
        <p:nvGrpSpPr>
          <p:cNvPr id="5237" name="Group 15"/>
          <p:cNvGrpSpPr/>
          <p:nvPr/>
        </p:nvGrpSpPr>
        <p:grpSpPr>
          <a:xfrm>
            <a:off x="8745480" y="2104200"/>
            <a:ext cx="531000" cy="203760"/>
            <a:chOff x="8745480" y="2104200"/>
            <a:chExt cx="531000" cy="203760"/>
          </a:xfrm>
        </p:grpSpPr>
        <p:sp>
          <p:nvSpPr>
            <p:cNvPr id="5238" name="CustomShape 16"/>
            <p:cNvSpPr/>
            <p:nvPr/>
          </p:nvSpPr>
          <p:spPr>
            <a:xfrm>
              <a:off x="8745480" y="2104200"/>
              <a:ext cx="531000" cy="203760"/>
            </a:xfrm>
            <a:prstGeom prst="rect">
              <a:avLst/>
            </a:prstGeom>
            <a:solidFill>
              <a:srgbClr val="ffff00"/>
            </a:solidFill>
            <a:ln w="9525">
              <a:solidFill>
                <a:srgbClr val="000000"/>
              </a:solidFill>
              <a:miter/>
            </a:ln>
          </p:spPr>
          <p:style>
            <a:lnRef idx="0"/>
            <a:fillRef idx="0"/>
            <a:effectRef idx="0"/>
            <a:fontRef idx="minor"/>
          </p:style>
        </p:sp>
        <p:sp>
          <p:nvSpPr>
            <p:cNvPr id="5239" name="CustomShape 17"/>
            <p:cNvSpPr/>
            <p:nvPr/>
          </p:nvSpPr>
          <p:spPr>
            <a:xfrm>
              <a:off x="8907120" y="2131200"/>
              <a:ext cx="172080" cy="154800"/>
            </a:xfrm>
            <a:prstGeom prst="rect">
              <a:avLst/>
            </a:prstGeom>
            <a:solidFill>
              <a:srgbClr val="ffffff"/>
            </a:solidFill>
            <a:ln w="9525">
              <a:solidFill>
                <a:srgbClr val="cc9900"/>
              </a:solidFill>
              <a:miter/>
            </a:ln>
          </p:spPr>
          <p:style>
            <a:lnRef idx="0"/>
            <a:fillRef idx="0"/>
            <a:effectRef idx="0"/>
            <a:fontRef idx="minor"/>
          </p:style>
        </p:sp>
        <p:sp>
          <p:nvSpPr>
            <p:cNvPr id="5240" name="CustomShape 18"/>
            <p:cNvSpPr/>
            <p:nvPr/>
          </p:nvSpPr>
          <p:spPr>
            <a:xfrm>
              <a:off x="9104040" y="2223000"/>
              <a:ext cx="43560" cy="52920"/>
            </a:xfrm>
            <a:prstGeom prst="rect">
              <a:avLst/>
            </a:prstGeom>
            <a:solidFill>
              <a:srgbClr val="cc9900"/>
            </a:solidFill>
            <a:ln w="9525">
              <a:solidFill>
                <a:srgbClr val="cc9900"/>
              </a:solidFill>
              <a:miter/>
            </a:ln>
          </p:spPr>
          <p:style>
            <a:lnRef idx="0"/>
            <a:fillRef idx="0"/>
            <a:effectRef idx="0"/>
            <a:fontRef idx="minor"/>
          </p:style>
        </p:sp>
        <p:sp>
          <p:nvSpPr>
            <p:cNvPr id="5241" name="CustomShape 19"/>
            <p:cNvSpPr/>
            <p:nvPr/>
          </p:nvSpPr>
          <p:spPr>
            <a:xfrm>
              <a:off x="8832600" y="2224800"/>
              <a:ext cx="43560" cy="52920"/>
            </a:xfrm>
            <a:prstGeom prst="rect">
              <a:avLst/>
            </a:prstGeom>
            <a:solidFill>
              <a:srgbClr val="cc9900"/>
            </a:solidFill>
            <a:ln w="9525">
              <a:solidFill>
                <a:srgbClr val="cc9900"/>
              </a:solidFill>
              <a:miter/>
            </a:ln>
          </p:spPr>
          <p:style>
            <a:lnRef idx="0"/>
            <a:fillRef idx="0"/>
            <a:effectRef idx="0"/>
            <a:fontRef idx="minor"/>
          </p:style>
        </p:sp>
      </p:grpSp>
      <p:sp>
        <p:nvSpPr>
          <p:cNvPr id="5242" name="CustomShape 20"/>
          <p:cNvSpPr/>
          <p:nvPr/>
        </p:nvSpPr>
        <p:spPr>
          <a:xfrm>
            <a:off x="7362720" y="5823360"/>
            <a:ext cx="308880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Tahoma"/>
                <a:ea typeface="ＭＳ Ｐゴシック"/>
              </a:rPr>
              <a:t>receiver protocol stack</a:t>
            </a:r>
            <a:endParaRPr b="0" lang="en-US" sz="2000" spc="-1" strike="noStrike">
              <a:latin typeface="Arial"/>
            </a:endParaRPr>
          </a:p>
        </p:txBody>
      </p:sp>
      <p:sp>
        <p:nvSpPr>
          <p:cNvPr id="5243" name="Line 21"/>
          <p:cNvSpPr/>
          <p:nvPr/>
        </p:nvSpPr>
        <p:spPr>
          <a:xfrm>
            <a:off x="8790480" y="5419800"/>
            <a:ext cx="360" cy="349200"/>
          </a:xfrm>
          <a:prstGeom prst="line">
            <a:avLst/>
          </a:prstGeom>
          <a:ln w="28575">
            <a:solidFill>
              <a:srgbClr val="cc0000"/>
            </a:solidFill>
            <a:prstDash val="dash"/>
            <a:round/>
          </a:ln>
        </p:spPr>
        <p:style>
          <a:lnRef idx="0"/>
          <a:fillRef idx="0"/>
          <a:effectRef idx="0"/>
          <a:fontRef idx="minor"/>
        </p:style>
      </p:sp>
      <p:sp>
        <p:nvSpPr>
          <p:cNvPr id="5244" name="Line 22"/>
          <p:cNvSpPr/>
          <p:nvPr/>
        </p:nvSpPr>
        <p:spPr>
          <a:xfrm>
            <a:off x="10285200" y="4996440"/>
            <a:ext cx="360" cy="463320"/>
          </a:xfrm>
          <a:prstGeom prst="line">
            <a:avLst/>
          </a:prstGeom>
          <a:ln w="19050">
            <a:solidFill>
              <a:srgbClr val="000000"/>
            </a:solidFill>
            <a:prstDash val="dash"/>
            <a:round/>
          </a:ln>
        </p:spPr>
        <p:style>
          <a:lnRef idx="0"/>
          <a:fillRef idx="0"/>
          <a:effectRef idx="0"/>
          <a:fontRef idx="minor"/>
        </p:style>
      </p:sp>
      <p:grpSp>
        <p:nvGrpSpPr>
          <p:cNvPr id="5245" name="Group 23"/>
          <p:cNvGrpSpPr/>
          <p:nvPr/>
        </p:nvGrpSpPr>
        <p:grpSpPr>
          <a:xfrm>
            <a:off x="10523520" y="4590000"/>
            <a:ext cx="867600" cy="903960"/>
            <a:chOff x="10523520" y="4590000"/>
            <a:chExt cx="867600" cy="903960"/>
          </a:xfrm>
        </p:grpSpPr>
        <p:pic>
          <p:nvPicPr>
            <p:cNvPr id="5246" name="Picture 125" descr="desktop_computer_stylized_medium"/>
            <p:cNvPicPr/>
            <p:nvPr/>
          </p:nvPicPr>
          <p:blipFill>
            <a:blip r:embed="rId1"/>
            <a:stretch/>
          </p:blipFill>
          <p:spPr>
            <a:xfrm>
              <a:off x="10523520" y="4590000"/>
              <a:ext cx="867600" cy="903960"/>
            </a:xfrm>
            <a:prstGeom prst="rect">
              <a:avLst/>
            </a:prstGeom>
            <a:ln w="0">
              <a:noFill/>
            </a:ln>
          </p:spPr>
        </p:pic>
        <p:sp>
          <p:nvSpPr>
            <p:cNvPr id="5247" name="CustomShape 24"/>
            <p:cNvSpPr/>
            <p:nvPr/>
          </p:nvSpPr>
          <p:spPr>
            <a:xfrm>
              <a:off x="10599480" y="4677120"/>
              <a:ext cx="420480" cy="4125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5248" name="CustomShape 25"/>
          <p:cNvSpPr/>
          <p:nvPr/>
        </p:nvSpPr>
        <p:spPr>
          <a:xfrm>
            <a:off x="712440" y="1437120"/>
            <a:ext cx="3848400" cy="1552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2400" spc="-1" strike="noStrike" u="sng">
                <a:solidFill>
                  <a:srgbClr val="c00000"/>
                </a:solidFill>
                <a:uFillTx/>
                <a:latin typeface="Calibri"/>
                <a:ea typeface="DejaVu Sans"/>
              </a:rPr>
              <a:t>Q: </a:t>
            </a:r>
            <a:r>
              <a:rPr b="0" lang="en-US" sz="2400" spc="-1" strike="noStrike">
                <a:solidFill>
                  <a:srgbClr val="000000"/>
                </a:solidFill>
                <a:latin typeface="Calibri"/>
                <a:ea typeface="DejaVu Sans"/>
              </a:rPr>
              <a:t>What happens if network layer delivers data faster than application layer removes data from socket buffers?</a:t>
            </a:r>
            <a:endParaRPr b="0" lang="en-US" sz="2400" spc="-1" strike="noStrike">
              <a:latin typeface="Arial"/>
            </a:endParaRPr>
          </a:p>
        </p:txBody>
      </p:sp>
      <p:grpSp>
        <p:nvGrpSpPr>
          <p:cNvPr id="5249" name="Group 26"/>
          <p:cNvGrpSpPr/>
          <p:nvPr/>
        </p:nvGrpSpPr>
        <p:grpSpPr>
          <a:xfrm>
            <a:off x="757080" y="3535920"/>
            <a:ext cx="4162320" cy="1947960"/>
            <a:chOff x="757080" y="3535920"/>
            <a:chExt cx="4162320" cy="1947960"/>
          </a:xfrm>
        </p:grpSpPr>
        <p:sp>
          <p:nvSpPr>
            <p:cNvPr id="5250" name="CustomShape 27"/>
            <p:cNvSpPr/>
            <p:nvPr/>
          </p:nvSpPr>
          <p:spPr>
            <a:xfrm>
              <a:off x="757080" y="3805560"/>
              <a:ext cx="4132080" cy="1678320"/>
            </a:xfrm>
            <a:prstGeom prst="rect">
              <a:avLst/>
            </a:prstGeom>
            <a:solidFill>
              <a:srgbClr val="ffffff"/>
            </a:solidFill>
            <a:ln w="28575">
              <a:solidFill>
                <a:srgbClr val="cc0000"/>
              </a:solidFill>
              <a:miter/>
            </a:ln>
          </p:spPr>
          <p:style>
            <a:lnRef idx="0"/>
            <a:fillRef idx="0"/>
            <a:effectRef idx="0"/>
            <a:fontRef idx="minor"/>
          </p:style>
        </p:sp>
        <p:sp>
          <p:nvSpPr>
            <p:cNvPr id="5251" name="CustomShape 28"/>
            <p:cNvSpPr/>
            <p:nvPr/>
          </p:nvSpPr>
          <p:spPr>
            <a:xfrm>
              <a:off x="849240" y="3958200"/>
              <a:ext cx="4070160" cy="140580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2400" spc="-1" strike="noStrike">
                  <a:solidFill>
                    <a:srgbClr val="000000"/>
                  </a:solidFill>
                  <a:latin typeface="Calibri"/>
                  <a:ea typeface="ＭＳ Ｐゴシック"/>
                </a:rPr>
                <a:t>receiver controls sender, so sender won’t overflow receiver’s buffer by transmitting too much, too fast</a:t>
              </a:r>
              <a:endParaRPr b="0" lang="en-US" sz="2400" spc="-1" strike="noStrike">
                <a:latin typeface="Arial"/>
              </a:endParaRPr>
            </a:p>
          </p:txBody>
        </p:sp>
        <p:grpSp>
          <p:nvGrpSpPr>
            <p:cNvPr id="5252" name="Group 29"/>
            <p:cNvGrpSpPr/>
            <p:nvPr/>
          </p:nvGrpSpPr>
          <p:grpSpPr>
            <a:xfrm>
              <a:off x="956160" y="3535920"/>
              <a:ext cx="1989720" cy="516240"/>
              <a:chOff x="956160" y="3535920"/>
              <a:chExt cx="1989720" cy="516240"/>
            </a:xfrm>
          </p:grpSpPr>
          <p:sp>
            <p:nvSpPr>
              <p:cNvPr id="5253" name="CustomShape 30"/>
              <p:cNvSpPr/>
              <p:nvPr/>
            </p:nvSpPr>
            <p:spPr>
              <a:xfrm>
                <a:off x="1016280" y="3683520"/>
                <a:ext cx="1929600" cy="349920"/>
              </a:xfrm>
              <a:prstGeom prst="rect">
                <a:avLst/>
              </a:prstGeom>
              <a:solidFill>
                <a:schemeClr val="bg1"/>
              </a:solidFill>
              <a:ln w="0">
                <a:noFill/>
              </a:ln>
            </p:spPr>
            <p:style>
              <a:lnRef idx="0"/>
              <a:fillRef idx="0"/>
              <a:effectRef idx="0"/>
              <a:fontRef idx="minor"/>
            </p:style>
          </p:sp>
          <p:sp>
            <p:nvSpPr>
              <p:cNvPr id="5254" name="CustomShape 31"/>
              <p:cNvSpPr/>
              <p:nvPr/>
            </p:nvSpPr>
            <p:spPr>
              <a:xfrm>
                <a:off x="956160" y="3535920"/>
                <a:ext cx="191088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cc0000"/>
                    </a:solidFill>
                    <a:latin typeface="Calibri"/>
                    <a:ea typeface="ＭＳ Ｐゴシック"/>
                  </a:rPr>
                  <a:t>flow control</a:t>
                </a:r>
                <a:endParaRPr b="0" lang="en-US" sz="2800" spc="-1" strike="noStrike">
                  <a:latin typeface="Arial"/>
                </a:endParaRPr>
              </a:p>
            </p:txBody>
          </p:sp>
        </p:grpSp>
      </p:grpSp>
      <p:sp>
        <p:nvSpPr>
          <p:cNvPr id="5255" name="Line 32"/>
          <p:cNvSpPr/>
          <p:nvPr/>
        </p:nvSpPr>
        <p:spPr>
          <a:xfrm>
            <a:off x="7764120" y="5006520"/>
            <a:ext cx="360" cy="463680"/>
          </a:xfrm>
          <a:prstGeom prst="line">
            <a:avLst/>
          </a:prstGeom>
          <a:ln w="19050">
            <a:solidFill>
              <a:schemeClr val="tx1"/>
            </a:solidFill>
            <a:prstDash val="dash"/>
            <a:round/>
          </a:ln>
        </p:spPr>
        <p:style>
          <a:lnRef idx="0"/>
          <a:fillRef idx="0"/>
          <a:effectRef idx="0"/>
          <a:fontRef idx="minor"/>
        </p:style>
      </p:sp>
      <p:grpSp>
        <p:nvGrpSpPr>
          <p:cNvPr id="5256" name="Group 33"/>
          <p:cNvGrpSpPr/>
          <p:nvPr/>
        </p:nvGrpSpPr>
        <p:grpSpPr>
          <a:xfrm>
            <a:off x="7566120" y="2806200"/>
            <a:ext cx="2154960" cy="2969640"/>
            <a:chOff x="7566120" y="2806200"/>
            <a:chExt cx="2154960" cy="2969640"/>
          </a:xfrm>
        </p:grpSpPr>
        <p:grpSp>
          <p:nvGrpSpPr>
            <p:cNvPr id="5257" name="Group 34"/>
            <p:cNvGrpSpPr/>
            <p:nvPr/>
          </p:nvGrpSpPr>
          <p:grpSpPr>
            <a:xfrm>
              <a:off x="7566120" y="3080520"/>
              <a:ext cx="1371960" cy="2695320"/>
              <a:chOff x="7566120" y="3080520"/>
              <a:chExt cx="1371960" cy="2695320"/>
            </a:xfrm>
          </p:grpSpPr>
          <p:sp>
            <p:nvSpPr>
              <p:cNvPr id="5258" name="CustomShape 35"/>
              <p:cNvSpPr/>
              <p:nvPr/>
            </p:nvSpPr>
            <p:spPr>
              <a:xfrm>
                <a:off x="8211960" y="4121640"/>
                <a:ext cx="718200" cy="207000"/>
              </a:xfrm>
              <a:prstGeom prst="rect">
                <a:avLst/>
              </a:prstGeom>
              <a:solidFill>
                <a:srgbClr val="0000a8"/>
              </a:solidFill>
              <a:ln w="0">
                <a:noFill/>
              </a:ln>
            </p:spPr>
            <p:style>
              <a:lnRef idx="0"/>
              <a:fillRef idx="0"/>
              <a:effectRef idx="0"/>
              <a:fontRef idx="minor"/>
            </p:style>
          </p:sp>
          <p:grpSp>
            <p:nvGrpSpPr>
              <p:cNvPr id="5259" name="Group 36"/>
              <p:cNvGrpSpPr/>
              <p:nvPr/>
            </p:nvGrpSpPr>
            <p:grpSpPr>
              <a:xfrm>
                <a:off x="7901280" y="5053680"/>
                <a:ext cx="1036800" cy="211680"/>
                <a:chOff x="7901280" y="5053680"/>
                <a:chExt cx="1036800" cy="211680"/>
              </a:xfrm>
            </p:grpSpPr>
            <p:sp>
              <p:nvSpPr>
                <p:cNvPr id="5260" name="CustomShape 37"/>
                <p:cNvSpPr/>
                <p:nvPr/>
              </p:nvSpPr>
              <p:spPr>
                <a:xfrm>
                  <a:off x="7901280" y="5058360"/>
                  <a:ext cx="1004040" cy="207000"/>
                </a:xfrm>
                <a:prstGeom prst="rect">
                  <a:avLst/>
                </a:prstGeom>
                <a:solidFill>
                  <a:srgbClr val="00cc99"/>
                </a:solidFill>
                <a:ln w="0">
                  <a:noFill/>
                </a:ln>
              </p:spPr>
              <p:style>
                <a:lnRef idx="0"/>
                <a:fillRef idx="0"/>
                <a:effectRef idx="0"/>
                <a:fontRef idx="minor"/>
              </p:style>
            </p:sp>
            <p:sp>
              <p:nvSpPr>
                <p:cNvPr id="5261" name="CustomShape 38"/>
                <p:cNvSpPr/>
                <p:nvPr/>
              </p:nvSpPr>
              <p:spPr>
                <a:xfrm>
                  <a:off x="8207280" y="5053680"/>
                  <a:ext cx="730800" cy="210240"/>
                </a:xfrm>
                <a:prstGeom prst="rect">
                  <a:avLst/>
                </a:prstGeom>
                <a:solidFill>
                  <a:srgbClr val="0000a8"/>
                </a:solidFill>
                <a:ln w="0">
                  <a:noFill/>
                </a:ln>
              </p:spPr>
              <p:style>
                <a:lnRef idx="0"/>
                <a:fillRef idx="0"/>
                <a:effectRef idx="0"/>
                <a:fontRef idx="minor"/>
              </p:style>
            </p:sp>
            <p:sp>
              <p:nvSpPr>
                <p:cNvPr id="5262" name="Line 39"/>
                <p:cNvSpPr/>
                <p:nvPr/>
              </p:nvSpPr>
              <p:spPr>
                <a:xfrm>
                  <a:off x="8044920" y="5056920"/>
                  <a:ext cx="360" cy="206280"/>
                </a:xfrm>
                <a:prstGeom prst="line">
                  <a:avLst/>
                </a:prstGeom>
                <a:ln w="28575">
                  <a:solidFill>
                    <a:srgbClr val="ffffff"/>
                  </a:solidFill>
                  <a:round/>
                </a:ln>
              </p:spPr>
              <p:style>
                <a:lnRef idx="0"/>
                <a:fillRef idx="0"/>
                <a:effectRef idx="0"/>
                <a:fontRef idx="minor"/>
              </p:style>
            </p:sp>
            <p:sp>
              <p:nvSpPr>
                <p:cNvPr id="5263" name="Line 40"/>
                <p:cNvSpPr/>
                <p:nvPr/>
              </p:nvSpPr>
              <p:spPr>
                <a:xfrm>
                  <a:off x="8197560" y="5056920"/>
                  <a:ext cx="360" cy="206280"/>
                </a:xfrm>
                <a:prstGeom prst="line">
                  <a:avLst/>
                </a:prstGeom>
                <a:ln w="28575">
                  <a:solidFill>
                    <a:srgbClr val="ffffff"/>
                  </a:solidFill>
                  <a:round/>
                </a:ln>
              </p:spPr>
              <p:style>
                <a:lnRef idx="0"/>
                <a:fillRef idx="0"/>
                <a:effectRef idx="0"/>
                <a:fontRef idx="minor"/>
              </p:style>
            </p:sp>
          </p:grpSp>
          <p:sp>
            <p:nvSpPr>
              <p:cNvPr id="5264" name="CustomShape 41"/>
              <p:cNvSpPr/>
              <p:nvPr/>
            </p:nvSpPr>
            <p:spPr>
              <a:xfrm>
                <a:off x="8204040" y="3080520"/>
                <a:ext cx="718200" cy="207000"/>
              </a:xfrm>
              <a:prstGeom prst="rect">
                <a:avLst/>
              </a:prstGeom>
              <a:solidFill>
                <a:srgbClr val="0000a8"/>
              </a:solidFill>
              <a:ln w="0">
                <a:noFill/>
              </a:ln>
            </p:spPr>
            <p:style>
              <a:lnRef idx="0"/>
              <a:fillRef idx="0"/>
              <a:effectRef idx="0"/>
              <a:fontRef idx="minor"/>
            </p:style>
          </p:sp>
          <p:sp>
            <p:nvSpPr>
              <p:cNvPr id="5265" name="CustomShape 42"/>
              <p:cNvSpPr/>
              <p:nvPr/>
            </p:nvSpPr>
            <p:spPr>
              <a:xfrm>
                <a:off x="7566120" y="5473080"/>
                <a:ext cx="126324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Tahoma"/>
                    <a:ea typeface="ＭＳ Ｐゴシック"/>
                  </a:rPr>
                  <a:t>from sender</a:t>
                </a:r>
                <a:endParaRPr b="0" lang="en-US" sz="1400" spc="-1" strike="noStrike">
                  <a:latin typeface="Arial"/>
                </a:endParaRPr>
              </a:p>
            </p:txBody>
          </p:sp>
        </p:grpSp>
        <p:sp>
          <p:nvSpPr>
            <p:cNvPr id="5266" name="CustomShape 43"/>
            <p:cNvSpPr/>
            <p:nvPr/>
          </p:nvSpPr>
          <p:spPr>
            <a:xfrm>
              <a:off x="8312760" y="2806200"/>
              <a:ext cx="1408320" cy="2715480"/>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p:style>
        </p:sp>
      </p:grpSp>
      <p:grpSp>
        <p:nvGrpSpPr>
          <p:cNvPr id="5267" name="Group 44"/>
          <p:cNvGrpSpPr/>
          <p:nvPr/>
        </p:nvGrpSpPr>
        <p:grpSpPr>
          <a:xfrm>
            <a:off x="4989240" y="1609560"/>
            <a:ext cx="4982400" cy="872640"/>
            <a:chOff x="4989240" y="1609560"/>
            <a:chExt cx="4982400" cy="872640"/>
          </a:xfrm>
        </p:grpSpPr>
        <p:grpSp>
          <p:nvGrpSpPr>
            <p:cNvPr id="5268" name="Group 45"/>
            <p:cNvGrpSpPr/>
            <p:nvPr/>
          </p:nvGrpSpPr>
          <p:grpSpPr>
            <a:xfrm>
              <a:off x="4989240" y="1652760"/>
              <a:ext cx="4982400" cy="829440"/>
              <a:chOff x="4989240" y="1652760"/>
              <a:chExt cx="4982400" cy="829440"/>
            </a:xfrm>
          </p:grpSpPr>
          <p:sp>
            <p:nvSpPr>
              <p:cNvPr id="5269" name="Line 46"/>
              <p:cNvSpPr/>
              <p:nvPr/>
            </p:nvSpPr>
            <p:spPr>
              <a:xfrm>
                <a:off x="7532640" y="1959480"/>
                <a:ext cx="1101960" cy="360"/>
              </a:xfrm>
              <a:prstGeom prst="line">
                <a:avLst/>
              </a:prstGeom>
              <a:ln w="19050">
                <a:solidFill>
                  <a:srgbClr val="cc0000"/>
                </a:solidFill>
                <a:round/>
              </a:ln>
            </p:spPr>
            <p:style>
              <a:lnRef idx="0"/>
              <a:fillRef idx="0"/>
              <a:effectRef idx="0"/>
              <a:fontRef idx="minor"/>
            </p:style>
          </p:sp>
          <p:sp>
            <p:nvSpPr>
              <p:cNvPr id="5270" name="CustomShape 47"/>
              <p:cNvSpPr/>
              <p:nvPr/>
            </p:nvSpPr>
            <p:spPr>
              <a:xfrm>
                <a:off x="4989240" y="1652760"/>
                <a:ext cx="2531160" cy="829440"/>
              </a:xfrm>
              <a:prstGeom prst="rect">
                <a:avLst/>
              </a:prstGeom>
              <a:noFill/>
              <a:ln w="0">
                <a:noFill/>
              </a:ln>
            </p:spPr>
            <p:style>
              <a:lnRef idx="0"/>
              <a:fillRef idx="0"/>
              <a:effectRef idx="0"/>
              <a:fontRef idx="minor"/>
            </p:style>
            <p:txBody>
              <a:bodyPr lIns="90000" rIns="90000" tIns="45000" bIns="45000">
                <a:spAutoFit/>
              </a:bodyPr>
              <a:p>
                <a:pPr algn="r">
                  <a:lnSpc>
                    <a:spcPct val="90000"/>
                  </a:lnSpc>
                  <a:tabLst>
                    <a:tab algn="l" pos="0"/>
                  </a:tabLst>
                </a:pPr>
                <a:r>
                  <a:rPr b="0" lang="en-US" sz="1800" spc="-1" strike="noStrike">
                    <a:solidFill>
                      <a:srgbClr val="000000"/>
                    </a:solidFill>
                    <a:latin typeface="Calibri"/>
                    <a:ea typeface="ＭＳ Ｐゴシック"/>
                  </a:rPr>
                  <a:t>Application removing data from TCP socket buffers</a:t>
                </a:r>
                <a:endParaRPr b="0" lang="en-US" sz="1800" spc="-1" strike="noStrike">
                  <a:latin typeface="Arial"/>
                </a:endParaRPr>
              </a:p>
            </p:txBody>
          </p:sp>
          <p:sp>
            <p:nvSpPr>
              <p:cNvPr id="5271" name="CustomShape 48"/>
              <p:cNvSpPr/>
              <p:nvPr/>
            </p:nvSpPr>
            <p:spPr>
              <a:xfrm>
                <a:off x="9253440" y="1846800"/>
                <a:ext cx="718200" cy="207000"/>
              </a:xfrm>
              <a:prstGeom prst="rect">
                <a:avLst/>
              </a:prstGeom>
              <a:solidFill>
                <a:srgbClr val="0000a8"/>
              </a:solidFill>
              <a:ln w="0">
                <a:noFill/>
              </a:ln>
            </p:spPr>
            <p:style>
              <a:lnRef idx="0"/>
              <a:fillRef idx="0"/>
              <a:effectRef idx="0"/>
              <a:fontRef idx="minor"/>
            </p:style>
          </p:sp>
        </p:grpSp>
        <p:sp>
          <p:nvSpPr>
            <p:cNvPr id="5272" name="CustomShape 49"/>
            <p:cNvSpPr/>
            <p:nvPr/>
          </p:nvSpPr>
          <p:spPr>
            <a:xfrm flipH="1" rot="10800000">
              <a:off x="8517240" y="1609560"/>
              <a:ext cx="998640" cy="870480"/>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p:style>
        </p:sp>
      </p:grpSp>
      <p:sp>
        <p:nvSpPr>
          <p:cNvPr id="5273" name="CustomShape 50"/>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1780DEE6-513E-4B2D-8D26-BE226E4F4981}" type="slidenum">
              <a:rPr b="0" lang="en-US" sz="1100" spc="-1" strike="noStrike">
                <a:solidFill>
                  <a:srgbClr val="404040"/>
                </a:solidFill>
                <a:latin typeface="Calibri"/>
                <a:ea typeface="DejaVu Sans"/>
              </a:rPr>
              <a:t>94</a:t>
            </a:fld>
            <a:endParaRPr b="0" lang="en-US" sz="1100" spc="-1" strike="noStrike">
              <a:latin typeface="Arial"/>
            </a:endParaRPr>
          </a:p>
        </p:txBody>
      </p:sp>
    </p:spTree>
  </p:cSld>
  <p:transition spd="med">
    <p:fade/>
  </p:transition>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4"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flow control</a:t>
            </a:r>
            <a:endParaRPr b="0" lang="en-US" sz="4800" spc="-1" strike="noStrike">
              <a:latin typeface="Arial"/>
            </a:endParaRPr>
          </a:p>
        </p:txBody>
      </p:sp>
      <p:sp>
        <p:nvSpPr>
          <p:cNvPr id="5275" name="CustomShape 2"/>
          <p:cNvSpPr/>
          <p:nvPr/>
        </p:nvSpPr>
        <p:spPr>
          <a:xfrm>
            <a:off x="668880" y="1486080"/>
            <a:ext cx="5823720" cy="4904280"/>
          </a:xfrm>
          <a:prstGeom prst="rect">
            <a:avLst/>
          </a:prstGeom>
          <a:noFill/>
          <a:ln w="0">
            <a:noFill/>
          </a:ln>
        </p:spPr>
        <p:style>
          <a:lnRef idx="0"/>
          <a:fillRef idx="0"/>
          <a:effectRef idx="0"/>
          <a:fontRef idx="minor"/>
        </p:style>
        <p:txBody>
          <a:bodyPr lIns="90000" rIns="90000" tIns="45000" bIns="45000">
            <a:normAutofit/>
          </a:bodyPr>
          <a:p>
            <a:pPr marL="352440" indent="-219600">
              <a:lnSpc>
                <a:spcPct val="10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TCP receiver “advertises” free buffer space in </a:t>
            </a:r>
            <a:r>
              <a:rPr b="1" lang="en-US" sz="2800" spc="-1" strike="noStrike">
                <a:solidFill>
                  <a:srgbClr val="000000"/>
                </a:solidFill>
                <a:latin typeface="Courier New"/>
                <a:ea typeface="ＭＳ Ｐゴシック"/>
              </a:rPr>
              <a:t>rwnd</a:t>
            </a:r>
            <a:r>
              <a:rPr b="0" lang="en-US" sz="2800" spc="-1" strike="noStrike">
                <a:solidFill>
                  <a:srgbClr val="000000"/>
                </a:solidFill>
                <a:latin typeface="Calibri"/>
                <a:ea typeface="ＭＳ Ｐゴシック"/>
              </a:rPr>
              <a:t> field in TCP header</a:t>
            </a:r>
            <a:endParaRPr b="0" lang="en-US" sz="2800" spc="-1" strike="noStrike">
              <a:latin typeface="Arial"/>
            </a:endParaRPr>
          </a:p>
          <a:p>
            <a:pPr lvl="1" marL="695160" indent="-229320">
              <a:lnSpc>
                <a:spcPct val="100000"/>
              </a:lnSpc>
              <a:spcBef>
                <a:spcPts val="499"/>
              </a:spcBef>
              <a:buClr>
                <a:srgbClr val="0000a8"/>
              </a:buClr>
              <a:buFont typeface="Arial"/>
              <a:buChar char="•"/>
            </a:pPr>
            <a:r>
              <a:rPr b="1" lang="en-US" sz="2400" spc="-1" strike="noStrike">
                <a:solidFill>
                  <a:srgbClr val="000000"/>
                </a:solidFill>
                <a:latin typeface="Courier New"/>
                <a:ea typeface="ＭＳ Ｐゴシック"/>
              </a:rPr>
              <a:t>RcvBuffer </a:t>
            </a:r>
            <a:r>
              <a:rPr b="0" lang="en-US" sz="2400" spc="-1" strike="noStrike">
                <a:solidFill>
                  <a:srgbClr val="000000"/>
                </a:solidFill>
                <a:latin typeface="Calibri"/>
                <a:ea typeface="ＭＳ Ｐゴシック"/>
              </a:rPr>
              <a:t>size set via socket options (typical default is 4096 bytes)</a:t>
            </a:r>
            <a:endParaRPr b="0" lang="en-US" sz="2400" spc="-1" strike="noStrike">
              <a:latin typeface="Arial"/>
            </a:endParaRPr>
          </a:p>
          <a:p>
            <a:pPr lvl="1" marL="695160" indent="-229320">
              <a:lnSpc>
                <a:spcPct val="100000"/>
              </a:lnSpc>
              <a:spcBef>
                <a:spcPts val="499"/>
              </a:spcBef>
              <a:buClr>
                <a:srgbClr val="0000a8"/>
              </a:buClr>
              <a:buFont typeface="Arial"/>
              <a:buChar char="•"/>
            </a:pPr>
            <a:r>
              <a:rPr b="0" lang="en-US" sz="2400" spc="-1" strike="noStrike">
                <a:solidFill>
                  <a:srgbClr val="000000"/>
                </a:solidFill>
                <a:latin typeface="Calibri"/>
                <a:ea typeface="ＭＳ Ｐゴシック"/>
              </a:rPr>
              <a:t>many operating systems autoadjust </a:t>
            </a:r>
            <a:r>
              <a:rPr b="1" lang="en-US" sz="2400" spc="-1" strike="noStrike">
                <a:solidFill>
                  <a:srgbClr val="000000"/>
                </a:solidFill>
                <a:latin typeface="Courier New"/>
                <a:ea typeface="ＭＳ Ｐゴシック"/>
              </a:rPr>
              <a:t>RcvBuffer</a:t>
            </a:r>
            <a:endParaRPr b="0" lang="en-US" sz="2400" spc="-1" strike="noStrike">
              <a:latin typeface="Arial"/>
            </a:endParaRPr>
          </a:p>
          <a:p>
            <a:pPr marL="352440" indent="-219600">
              <a:lnSpc>
                <a:spcPct val="10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sender limits amount of unACKed (“in-flight”) data to received </a:t>
            </a:r>
            <a:r>
              <a:rPr b="1" lang="en-US" sz="2800" spc="-1" strike="noStrike">
                <a:solidFill>
                  <a:srgbClr val="000000"/>
                </a:solidFill>
                <a:latin typeface="Courier New"/>
                <a:ea typeface="ＭＳ Ｐゴシック"/>
              </a:rPr>
              <a:t>rwnd</a:t>
            </a:r>
            <a:endParaRPr b="0" lang="en-US" sz="2800" spc="-1" strike="noStrike">
              <a:latin typeface="Arial"/>
            </a:endParaRPr>
          </a:p>
          <a:p>
            <a:pPr marL="352440" indent="-219600">
              <a:lnSpc>
                <a:spcPct val="10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guarantees receive buffer will not overflow</a:t>
            </a:r>
            <a:endParaRPr b="0" lang="en-US" sz="2800" spc="-1" strike="noStrike">
              <a:latin typeface="Arial"/>
            </a:endParaRPr>
          </a:p>
        </p:txBody>
      </p:sp>
      <p:grpSp>
        <p:nvGrpSpPr>
          <p:cNvPr id="5276" name="Group 3"/>
          <p:cNvGrpSpPr/>
          <p:nvPr/>
        </p:nvGrpSpPr>
        <p:grpSpPr>
          <a:xfrm>
            <a:off x="8147160" y="2351160"/>
            <a:ext cx="2578320" cy="2153160"/>
            <a:chOff x="8147160" y="2351160"/>
            <a:chExt cx="2578320" cy="2153160"/>
          </a:xfrm>
        </p:grpSpPr>
        <p:grpSp>
          <p:nvGrpSpPr>
            <p:cNvPr id="5277" name="Group 4"/>
            <p:cNvGrpSpPr/>
            <p:nvPr/>
          </p:nvGrpSpPr>
          <p:grpSpPr>
            <a:xfrm>
              <a:off x="9130680" y="2535120"/>
              <a:ext cx="456120" cy="203760"/>
              <a:chOff x="9130680" y="2535120"/>
              <a:chExt cx="456120" cy="203760"/>
            </a:xfrm>
          </p:grpSpPr>
          <p:sp>
            <p:nvSpPr>
              <p:cNvPr id="5278" name="CustomShape 5"/>
              <p:cNvSpPr/>
              <p:nvPr/>
            </p:nvSpPr>
            <p:spPr>
              <a:xfrm>
                <a:off x="9130680" y="2535120"/>
                <a:ext cx="456120" cy="203760"/>
              </a:xfrm>
              <a:prstGeom prst="rect">
                <a:avLst/>
              </a:prstGeom>
              <a:solidFill>
                <a:srgbClr val="ffff00"/>
              </a:solidFill>
              <a:ln w="9525">
                <a:solidFill>
                  <a:srgbClr val="000000"/>
                </a:solidFill>
                <a:miter/>
              </a:ln>
            </p:spPr>
            <p:style>
              <a:lnRef idx="0"/>
              <a:fillRef idx="0"/>
              <a:effectRef idx="0"/>
              <a:fontRef idx="minor"/>
            </p:style>
          </p:sp>
          <p:sp>
            <p:nvSpPr>
              <p:cNvPr id="5279" name="CustomShape 6"/>
              <p:cNvSpPr/>
              <p:nvPr/>
            </p:nvSpPr>
            <p:spPr>
              <a:xfrm>
                <a:off x="9270000" y="2562120"/>
                <a:ext cx="145080" cy="154800"/>
              </a:xfrm>
              <a:prstGeom prst="rect">
                <a:avLst/>
              </a:prstGeom>
              <a:solidFill>
                <a:srgbClr val="ffffff"/>
              </a:solidFill>
              <a:ln w="9525">
                <a:solidFill>
                  <a:srgbClr val="cc9900"/>
                </a:solidFill>
                <a:miter/>
              </a:ln>
            </p:spPr>
            <p:style>
              <a:lnRef idx="0"/>
              <a:fillRef idx="0"/>
              <a:effectRef idx="0"/>
              <a:fontRef idx="minor"/>
            </p:style>
          </p:sp>
          <p:sp>
            <p:nvSpPr>
              <p:cNvPr id="5280" name="CustomShape 7"/>
              <p:cNvSpPr/>
              <p:nvPr/>
            </p:nvSpPr>
            <p:spPr>
              <a:xfrm>
                <a:off x="9437760" y="2654280"/>
                <a:ext cx="35640" cy="52920"/>
              </a:xfrm>
              <a:prstGeom prst="rect">
                <a:avLst/>
              </a:prstGeom>
              <a:solidFill>
                <a:srgbClr val="cc9900"/>
              </a:solidFill>
              <a:ln w="9525">
                <a:solidFill>
                  <a:srgbClr val="cc9900"/>
                </a:solidFill>
                <a:miter/>
              </a:ln>
            </p:spPr>
            <p:style>
              <a:lnRef idx="0"/>
              <a:fillRef idx="0"/>
              <a:effectRef idx="0"/>
              <a:fontRef idx="minor"/>
            </p:style>
          </p:sp>
          <p:sp>
            <p:nvSpPr>
              <p:cNvPr id="5281" name="CustomShape 8"/>
              <p:cNvSpPr/>
              <p:nvPr/>
            </p:nvSpPr>
            <p:spPr>
              <a:xfrm>
                <a:off x="9203040" y="2655720"/>
                <a:ext cx="37080" cy="52920"/>
              </a:xfrm>
              <a:prstGeom prst="rect">
                <a:avLst/>
              </a:prstGeom>
              <a:solidFill>
                <a:srgbClr val="cc9900"/>
              </a:solidFill>
              <a:ln w="9525">
                <a:solidFill>
                  <a:srgbClr val="cc9900"/>
                </a:solidFill>
                <a:miter/>
              </a:ln>
            </p:spPr>
            <p:style>
              <a:lnRef idx="0"/>
              <a:fillRef idx="0"/>
              <a:effectRef idx="0"/>
              <a:fontRef idx="minor"/>
            </p:style>
          </p:sp>
        </p:grpSp>
        <p:sp>
          <p:nvSpPr>
            <p:cNvPr id="5282" name="CustomShape 9"/>
            <p:cNvSpPr/>
            <p:nvPr/>
          </p:nvSpPr>
          <p:spPr>
            <a:xfrm>
              <a:off x="8166600" y="2712960"/>
              <a:ext cx="2552400" cy="1419840"/>
            </a:xfrm>
            <a:prstGeom prst="rect">
              <a:avLst/>
            </a:prstGeom>
            <a:solidFill>
              <a:srgbClr val="0000a8"/>
            </a:solidFill>
            <a:ln w="9525">
              <a:solidFill>
                <a:srgbClr val="000000"/>
              </a:solidFill>
              <a:miter/>
            </a:ln>
          </p:spPr>
          <p:style>
            <a:lnRef idx="0"/>
            <a:fillRef idx="0"/>
            <a:effectRef idx="0"/>
            <a:fontRef idx="minor"/>
          </p:style>
        </p:sp>
        <p:sp>
          <p:nvSpPr>
            <p:cNvPr id="5283" name="Line 10"/>
            <p:cNvSpPr/>
            <p:nvPr/>
          </p:nvSpPr>
          <p:spPr>
            <a:xfrm>
              <a:off x="8147160" y="3254040"/>
              <a:ext cx="2574360" cy="360"/>
            </a:xfrm>
            <a:prstGeom prst="line">
              <a:avLst/>
            </a:prstGeom>
            <a:ln w="9525">
              <a:solidFill>
                <a:srgbClr val="000000"/>
              </a:solidFill>
              <a:round/>
            </a:ln>
          </p:spPr>
          <p:style>
            <a:lnRef idx="0"/>
            <a:fillRef idx="0"/>
            <a:effectRef idx="0"/>
            <a:fontRef idx="minor"/>
          </p:style>
        </p:sp>
        <p:sp>
          <p:nvSpPr>
            <p:cNvPr id="5284" name="CustomShape 11"/>
            <p:cNvSpPr/>
            <p:nvPr/>
          </p:nvSpPr>
          <p:spPr>
            <a:xfrm>
              <a:off x="9237240" y="2351160"/>
              <a:ext cx="212040" cy="454680"/>
            </a:xfrm>
            <a:prstGeom prst="upArrow">
              <a:avLst>
                <a:gd name="adj1" fmla="val 50000"/>
                <a:gd name="adj2" fmla="val 45860"/>
              </a:avLst>
            </a:prstGeom>
            <a:solidFill>
              <a:srgbClr val="cc0000"/>
            </a:solidFill>
            <a:ln w="0">
              <a:noFill/>
            </a:ln>
          </p:spPr>
          <p:style>
            <a:lnRef idx="0"/>
            <a:fillRef idx="0"/>
            <a:effectRef idx="0"/>
            <a:fontRef idx="minor"/>
          </p:style>
        </p:sp>
        <p:sp>
          <p:nvSpPr>
            <p:cNvPr id="5285" name="CustomShape 12"/>
            <p:cNvSpPr/>
            <p:nvPr/>
          </p:nvSpPr>
          <p:spPr>
            <a:xfrm>
              <a:off x="8177400" y="3243240"/>
              <a:ext cx="2521080" cy="878400"/>
            </a:xfrm>
            <a:prstGeom prst="rect">
              <a:avLst/>
            </a:prstGeom>
            <a:solidFill>
              <a:schemeClr val="bg1">
                <a:lumMod val="95000"/>
              </a:schemeClr>
            </a:solidFill>
            <a:ln w="0">
              <a:noFill/>
            </a:ln>
          </p:spPr>
          <p:style>
            <a:lnRef idx="0"/>
            <a:fillRef idx="0"/>
            <a:effectRef idx="0"/>
            <a:fontRef idx="minor"/>
          </p:style>
        </p:sp>
        <p:sp>
          <p:nvSpPr>
            <p:cNvPr id="5286" name="CustomShape 13"/>
            <p:cNvSpPr/>
            <p:nvPr/>
          </p:nvSpPr>
          <p:spPr>
            <a:xfrm>
              <a:off x="9239760" y="4049640"/>
              <a:ext cx="212040" cy="454680"/>
            </a:xfrm>
            <a:prstGeom prst="upArrow">
              <a:avLst>
                <a:gd name="adj1" fmla="val 50000"/>
                <a:gd name="adj2" fmla="val 45860"/>
              </a:avLst>
            </a:prstGeom>
            <a:solidFill>
              <a:srgbClr val="cc0000"/>
            </a:solidFill>
            <a:ln w="0">
              <a:noFill/>
            </a:ln>
          </p:spPr>
          <p:style>
            <a:lnRef idx="0"/>
            <a:fillRef idx="0"/>
            <a:effectRef idx="0"/>
            <a:fontRef idx="minor"/>
          </p:style>
        </p:sp>
        <p:sp>
          <p:nvSpPr>
            <p:cNvPr id="5287" name="CustomShape 14"/>
            <p:cNvSpPr/>
            <p:nvPr/>
          </p:nvSpPr>
          <p:spPr>
            <a:xfrm>
              <a:off x="8456400" y="2786040"/>
              <a:ext cx="190476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ffffff"/>
                  </a:solidFill>
                  <a:latin typeface="Tahoma"/>
                  <a:ea typeface="ＭＳ Ｐゴシック"/>
                </a:rPr>
                <a:t>buffered data</a:t>
              </a:r>
              <a:endParaRPr b="0" lang="en-US" sz="2000" spc="-1" strike="noStrike">
                <a:latin typeface="Arial"/>
              </a:endParaRPr>
            </a:p>
          </p:txBody>
        </p:sp>
        <p:sp>
          <p:nvSpPr>
            <p:cNvPr id="5288" name="Line 15"/>
            <p:cNvSpPr/>
            <p:nvPr/>
          </p:nvSpPr>
          <p:spPr>
            <a:xfrm>
              <a:off x="8160840" y="3244680"/>
              <a:ext cx="2564640" cy="11160"/>
            </a:xfrm>
            <a:prstGeom prst="line">
              <a:avLst/>
            </a:prstGeom>
            <a:ln w="28575">
              <a:solidFill>
                <a:srgbClr val="000000"/>
              </a:solidFill>
              <a:round/>
            </a:ln>
          </p:spPr>
          <p:style>
            <a:lnRef idx="0"/>
            <a:fillRef idx="0"/>
            <a:effectRef idx="0"/>
            <a:fontRef idx="minor"/>
          </p:style>
        </p:sp>
        <p:sp>
          <p:nvSpPr>
            <p:cNvPr id="5289" name="CustomShape 16"/>
            <p:cNvSpPr/>
            <p:nvPr/>
          </p:nvSpPr>
          <p:spPr>
            <a:xfrm>
              <a:off x="8208360" y="3503520"/>
              <a:ext cx="235152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Tahoma"/>
                  <a:ea typeface="ＭＳ Ｐゴシック"/>
                </a:rPr>
                <a:t>free buffer space</a:t>
              </a:r>
              <a:endParaRPr b="0" lang="en-US" sz="2000" spc="-1" strike="noStrike">
                <a:latin typeface="Arial"/>
              </a:endParaRPr>
            </a:p>
          </p:txBody>
        </p:sp>
      </p:grpSp>
      <p:sp>
        <p:nvSpPr>
          <p:cNvPr id="5290" name="CustomShape 17"/>
          <p:cNvSpPr/>
          <p:nvPr/>
        </p:nvSpPr>
        <p:spPr>
          <a:xfrm>
            <a:off x="7261920" y="3495600"/>
            <a:ext cx="66744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1" lang="en-US" sz="1600" spc="-1" strike="noStrike">
                <a:solidFill>
                  <a:srgbClr val="000000"/>
                </a:solidFill>
                <a:latin typeface="Courier New"/>
                <a:ea typeface="ＭＳ Ｐゴシック"/>
              </a:rPr>
              <a:t>rwnd</a:t>
            </a:r>
            <a:endParaRPr b="0" lang="en-US" sz="1600" spc="-1" strike="noStrike">
              <a:latin typeface="Arial"/>
            </a:endParaRPr>
          </a:p>
        </p:txBody>
      </p:sp>
      <p:sp>
        <p:nvSpPr>
          <p:cNvPr id="5291" name="Line 18"/>
          <p:cNvSpPr/>
          <p:nvPr/>
        </p:nvSpPr>
        <p:spPr>
          <a:xfrm>
            <a:off x="7770960" y="3228840"/>
            <a:ext cx="360" cy="322200"/>
          </a:xfrm>
          <a:prstGeom prst="line">
            <a:avLst/>
          </a:prstGeom>
          <a:ln w="9525">
            <a:solidFill>
              <a:srgbClr val="000000"/>
            </a:solidFill>
            <a:round/>
            <a:headEnd len="med" type="triangle" w="med"/>
          </a:ln>
        </p:spPr>
        <p:style>
          <a:lnRef idx="0"/>
          <a:fillRef idx="0"/>
          <a:effectRef idx="0"/>
          <a:fontRef idx="minor"/>
        </p:style>
      </p:sp>
      <p:sp>
        <p:nvSpPr>
          <p:cNvPr id="5292" name="Line 19"/>
          <p:cNvSpPr/>
          <p:nvPr/>
        </p:nvSpPr>
        <p:spPr>
          <a:xfrm flipV="1">
            <a:off x="7770960" y="3754080"/>
            <a:ext cx="360" cy="322560"/>
          </a:xfrm>
          <a:prstGeom prst="line">
            <a:avLst/>
          </a:prstGeom>
          <a:ln w="9525">
            <a:solidFill>
              <a:srgbClr val="000000"/>
            </a:solidFill>
            <a:round/>
            <a:headEnd len="med" type="triangle" w="med"/>
          </a:ln>
        </p:spPr>
        <p:style>
          <a:lnRef idx="0"/>
          <a:fillRef idx="0"/>
          <a:effectRef idx="0"/>
          <a:fontRef idx="minor"/>
        </p:style>
      </p:sp>
      <p:sp>
        <p:nvSpPr>
          <p:cNvPr id="5293" name="Line 20"/>
          <p:cNvSpPr/>
          <p:nvPr/>
        </p:nvSpPr>
        <p:spPr>
          <a:xfrm>
            <a:off x="7617240" y="4086000"/>
            <a:ext cx="476280" cy="360"/>
          </a:xfrm>
          <a:prstGeom prst="line">
            <a:avLst/>
          </a:prstGeom>
          <a:ln w="19050">
            <a:solidFill>
              <a:srgbClr val="000000"/>
            </a:solidFill>
            <a:round/>
          </a:ln>
        </p:spPr>
        <p:style>
          <a:lnRef idx="0"/>
          <a:fillRef idx="0"/>
          <a:effectRef idx="0"/>
          <a:fontRef idx="minor"/>
        </p:style>
      </p:sp>
      <p:sp>
        <p:nvSpPr>
          <p:cNvPr id="5294" name="Line 21"/>
          <p:cNvSpPr/>
          <p:nvPr/>
        </p:nvSpPr>
        <p:spPr>
          <a:xfrm>
            <a:off x="7666200" y="3217680"/>
            <a:ext cx="196920" cy="360"/>
          </a:xfrm>
          <a:prstGeom prst="line">
            <a:avLst/>
          </a:prstGeom>
          <a:ln w="19050">
            <a:solidFill>
              <a:srgbClr val="000000"/>
            </a:solidFill>
            <a:round/>
          </a:ln>
        </p:spPr>
        <p:style>
          <a:lnRef idx="0"/>
          <a:fillRef idx="0"/>
          <a:effectRef idx="0"/>
          <a:fontRef idx="minor"/>
        </p:style>
      </p:sp>
      <p:sp>
        <p:nvSpPr>
          <p:cNvPr id="5295" name="Line 22"/>
          <p:cNvSpPr/>
          <p:nvPr/>
        </p:nvSpPr>
        <p:spPr>
          <a:xfrm>
            <a:off x="7639200" y="2692080"/>
            <a:ext cx="476280" cy="360"/>
          </a:xfrm>
          <a:prstGeom prst="line">
            <a:avLst/>
          </a:prstGeom>
          <a:ln w="19050">
            <a:solidFill>
              <a:srgbClr val="000000"/>
            </a:solidFill>
            <a:round/>
          </a:ln>
        </p:spPr>
        <p:style>
          <a:lnRef idx="0"/>
          <a:fillRef idx="0"/>
          <a:effectRef idx="0"/>
          <a:fontRef idx="minor"/>
        </p:style>
      </p:sp>
      <p:sp>
        <p:nvSpPr>
          <p:cNvPr id="5296" name="Line 23"/>
          <p:cNvSpPr/>
          <p:nvPr/>
        </p:nvSpPr>
        <p:spPr>
          <a:xfrm>
            <a:off x="8028360" y="2697120"/>
            <a:ext cx="360" cy="177840"/>
          </a:xfrm>
          <a:prstGeom prst="line">
            <a:avLst/>
          </a:prstGeom>
          <a:ln w="9525">
            <a:solidFill>
              <a:srgbClr val="000000"/>
            </a:solidFill>
            <a:round/>
            <a:headEnd len="med" type="triangle" w="med"/>
          </a:ln>
        </p:spPr>
        <p:style>
          <a:lnRef idx="0"/>
          <a:fillRef idx="0"/>
          <a:effectRef idx="0"/>
          <a:fontRef idx="minor"/>
        </p:style>
      </p:sp>
      <p:sp>
        <p:nvSpPr>
          <p:cNvPr id="5297" name="Line 24"/>
          <p:cNvSpPr/>
          <p:nvPr/>
        </p:nvSpPr>
        <p:spPr>
          <a:xfrm>
            <a:off x="8026560" y="3120840"/>
            <a:ext cx="360" cy="954000"/>
          </a:xfrm>
          <a:prstGeom prst="line">
            <a:avLst/>
          </a:prstGeom>
          <a:ln w="9525">
            <a:solidFill>
              <a:srgbClr val="000000"/>
            </a:solidFill>
            <a:round/>
            <a:tailEnd len="med" type="triangle" w="med"/>
          </a:ln>
        </p:spPr>
        <p:style>
          <a:lnRef idx="0"/>
          <a:fillRef idx="0"/>
          <a:effectRef idx="0"/>
          <a:fontRef idx="minor"/>
        </p:style>
      </p:sp>
      <p:sp>
        <p:nvSpPr>
          <p:cNvPr id="5298" name="CustomShape 25"/>
          <p:cNvSpPr/>
          <p:nvPr/>
        </p:nvSpPr>
        <p:spPr>
          <a:xfrm>
            <a:off x="6876720" y="2857320"/>
            <a:ext cx="1276920" cy="33300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1" lang="en-US" sz="1600" spc="-1" strike="noStrike">
                <a:solidFill>
                  <a:srgbClr val="000000"/>
                </a:solidFill>
                <a:latin typeface="Courier New"/>
                <a:ea typeface="ＭＳ Ｐゴシック"/>
              </a:rPr>
              <a:t>RcvBuffer</a:t>
            </a:r>
            <a:endParaRPr b="0" lang="en-US" sz="1600" spc="-1" strike="noStrike">
              <a:latin typeface="Arial"/>
            </a:endParaRPr>
          </a:p>
        </p:txBody>
      </p:sp>
      <p:sp>
        <p:nvSpPr>
          <p:cNvPr id="5299" name="CustomShape 26"/>
          <p:cNvSpPr/>
          <p:nvPr/>
        </p:nvSpPr>
        <p:spPr>
          <a:xfrm>
            <a:off x="8170560" y="4486320"/>
            <a:ext cx="248688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Calibri"/>
                <a:ea typeface="ＭＳ Ｐゴシック"/>
              </a:rPr>
              <a:t>TCP segment payloads</a:t>
            </a:r>
            <a:endParaRPr b="0" lang="en-US" sz="2000" spc="-1" strike="noStrike">
              <a:latin typeface="Arial"/>
            </a:endParaRPr>
          </a:p>
        </p:txBody>
      </p:sp>
      <p:sp>
        <p:nvSpPr>
          <p:cNvPr id="5300" name="CustomShape 27"/>
          <p:cNvSpPr/>
          <p:nvPr/>
        </p:nvSpPr>
        <p:spPr>
          <a:xfrm>
            <a:off x="8222760" y="1986120"/>
            <a:ext cx="243828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Calibri"/>
                <a:ea typeface="ＭＳ Ｐゴシック"/>
              </a:rPr>
              <a:t>to application process</a:t>
            </a:r>
            <a:endParaRPr b="0" lang="en-US" sz="2000" spc="-1" strike="noStrike">
              <a:latin typeface="Arial"/>
            </a:endParaRPr>
          </a:p>
        </p:txBody>
      </p:sp>
      <p:sp>
        <p:nvSpPr>
          <p:cNvPr id="5301" name="CustomShape 28"/>
          <p:cNvSpPr/>
          <p:nvPr/>
        </p:nvSpPr>
        <p:spPr>
          <a:xfrm>
            <a:off x="7592040" y="5138640"/>
            <a:ext cx="3486600" cy="4554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400" spc="-1" strike="noStrike">
                <a:solidFill>
                  <a:srgbClr val="000000"/>
                </a:solidFill>
                <a:latin typeface="Calibri"/>
                <a:ea typeface="ＭＳ Ｐゴシック"/>
              </a:rPr>
              <a:t>TCP receiver-side buffering</a:t>
            </a:r>
            <a:endParaRPr b="0" lang="en-US" sz="2400" spc="-1" strike="noStrike">
              <a:latin typeface="Arial"/>
            </a:endParaRPr>
          </a:p>
        </p:txBody>
      </p:sp>
      <p:sp>
        <p:nvSpPr>
          <p:cNvPr id="5302" name="CustomShape 29"/>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95543E49-0C57-4895-8834-42DFD22B885D}" type="slidenum">
              <a:rPr b="0" lang="en-US" sz="1100" spc="-1" strike="noStrike">
                <a:solidFill>
                  <a:srgbClr val="404040"/>
                </a:solidFill>
                <a:latin typeface="Calibri"/>
                <a:ea typeface="DejaVu Sans"/>
              </a:rPr>
              <a:t>95</a:t>
            </a:fld>
            <a:endParaRPr b="0" lang="en-US" sz="1100" spc="-1" strike="noStrike">
              <a:latin typeface="Arial"/>
            </a:endParaRPr>
          </a:p>
        </p:txBody>
      </p:sp>
    </p:spTree>
  </p:cSld>
  <p:transition spd="med">
    <p:fade/>
  </p:transition>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3"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flow control</a:t>
            </a:r>
            <a:endParaRPr b="0" lang="en-US" sz="4800" spc="-1" strike="noStrike">
              <a:latin typeface="Arial"/>
            </a:endParaRPr>
          </a:p>
        </p:txBody>
      </p:sp>
      <p:sp>
        <p:nvSpPr>
          <p:cNvPr id="5304" name="CustomShape 2"/>
          <p:cNvSpPr/>
          <p:nvPr/>
        </p:nvSpPr>
        <p:spPr>
          <a:xfrm>
            <a:off x="668880" y="1486080"/>
            <a:ext cx="5823720" cy="4904280"/>
          </a:xfrm>
          <a:prstGeom prst="rect">
            <a:avLst/>
          </a:prstGeom>
          <a:noFill/>
          <a:ln w="0">
            <a:noFill/>
          </a:ln>
        </p:spPr>
        <p:style>
          <a:lnRef idx="0"/>
          <a:fillRef idx="0"/>
          <a:effectRef idx="0"/>
          <a:fontRef idx="minor"/>
        </p:style>
        <p:txBody>
          <a:bodyPr lIns="90000" rIns="90000" tIns="45000" bIns="45000">
            <a:normAutofit/>
          </a:bodyPr>
          <a:p>
            <a:pPr marL="352440" indent="-219600">
              <a:lnSpc>
                <a:spcPct val="10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TCP receiver “advertises” free buffer space in </a:t>
            </a:r>
            <a:r>
              <a:rPr b="1" lang="en-US" sz="2800" spc="-1" strike="noStrike">
                <a:solidFill>
                  <a:srgbClr val="000000"/>
                </a:solidFill>
                <a:latin typeface="Courier New"/>
                <a:ea typeface="ＭＳ Ｐゴシック"/>
              </a:rPr>
              <a:t>rwnd</a:t>
            </a:r>
            <a:r>
              <a:rPr b="0" lang="en-US" sz="2800" spc="-1" strike="noStrike">
                <a:solidFill>
                  <a:srgbClr val="000000"/>
                </a:solidFill>
                <a:latin typeface="Calibri"/>
                <a:ea typeface="ＭＳ Ｐゴシック"/>
              </a:rPr>
              <a:t> field in TCP header</a:t>
            </a:r>
            <a:endParaRPr b="0" lang="en-US" sz="2800" spc="-1" strike="noStrike">
              <a:latin typeface="Arial"/>
            </a:endParaRPr>
          </a:p>
          <a:p>
            <a:pPr lvl="1" marL="695160" indent="-229320">
              <a:lnSpc>
                <a:spcPct val="100000"/>
              </a:lnSpc>
              <a:spcBef>
                <a:spcPts val="499"/>
              </a:spcBef>
              <a:buClr>
                <a:srgbClr val="0000a8"/>
              </a:buClr>
              <a:buFont typeface="Arial"/>
              <a:buChar char="•"/>
            </a:pPr>
            <a:r>
              <a:rPr b="1" lang="en-US" sz="2400" spc="-1" strike="noStrike">
                <a:solidFill>
                  <a:srgbClr val="000000"/>
                </a:solidFill>
                <a:latin typeface="Courier New"/>
                <a:ea typeface="ＭＳ Ｐゴシック"/>
              </a:rPr>
              <a:t>RcvBuffer </a:t>
            </a:r>
            <a:r>
              <a:rPr b="0" lang="en-US" sz="2400" spc="-1" strike="noStrike">
                <a:solidFill>
                  <a:srgbClr val="000000"/>
                </a:solidFill>
                <a:latin typeface="Calibri"/>
                <a:ea typeface="ＭＳ Ｐゴシック"/>
              </a:rPr>
              <a:t>size set via socket options (typical default is 4096 bytes)</a:t>
            </a:r>
            <a:endParaRPr b="0" lang="en-US" sz="2400" spc="-1" strike="noStrike">
              <a:latin typeface="Arial"/>
            </a:endParaRPr>
          </a:p>
          <a:p>
            <a:pPr lvl="1" marL="695160" indent="-229320">
              <a:lnSpc>
                <a:spcPct val="100000"/>
              </a:lnSpc>
              <a:spcBef>
                <a:spcPts val="499"/>
              </a:spcBef>
              <a:buClr>
                <a:srgbClr val="0000a8"/>
              </a:buClr>
              <a:buFont typeface="Arial"/>
              <a:buChar char="•"/>
            </a:pPr>
            <a:r>
              <a:rPr b="0" lang="en-US" sz="2400" spc="-1" strike="noStrike">
                <a:solidFill>
                  <a:srgbClr val="000000"/>
                </a:solidFill>
                <a:latin typeface="Calibri"/>
                <a:ea typeface="ＭＳ Ｐゴシック"/>
              </a:rPr>
              <a:t>many operating systems autoadjust </a:t>
            </a:r>
            <a:r>
              <a:rPr b="1" lang="en-US" sz="2400" spc="-1" strike="noStrike">
                <a:solidFill>
                  <a:srgbClr val="000000"/>
                </a:solidFill>
                <a:latin typeface="Courier New"/>
                <a:ea typeface="ＭＳ Ｐゴシック"/>
              </a:rPr>
              <a:t>RcvBuffer</a:t>
            </a:r>
            <a:endParaRPr b="0" lang="en-US" sz="2400" spc="-1" strike="noStrike">
              <a:latin typeface="Arial"/>
            </a:endParaRPr>
          </a:p>
          <a:p>
            <a:pPr marL="352440" indent="-219600">
              <a:lnSpc>
                <a:spcPct val="10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sender limits amount of unACKed (“in-flight”) data to received </a:t>
            </a:r>
            <a:r>
              <a:rPr b="1" lang="en-US" sz="2800" spc="-1" strike="noStrike">
                <a:solidFill>
                  <a:srgbClr val="000000"/>
                </a:solidFill>
                <a:latin typeface="Courier New"/>
                <a:ea typeface="ＭＳ Ｐゴシック"/>
              </a:rPr>
              <a:t>rwnd</a:t>
            </a:r>
            <a:endParaRPr b="0" lang="en-US" sz="2800" spc="-1" strike="noStrike">
              <a:latin typeface="Arial"/>
            </a:endParaRPr>
          </a:p>
          <a:p>
            <a:pPr marL="352440" indent="-219600">
              <a:lnSpc>
                <a:spcPct val="10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guarantees receive buffer will not overflow</a:t>
            </a:r>
            <a:endParaRPr b="0" lang="en-US" sz="2800" spc="-1" strike="noStrike">
              <a:latin typeface="Arial"/>
            </a:endParaRPr>
          </a:p>
        </p:txBody>
      </p:sp>
      <p:grpSp>
        <p:nvGrpSpPr>
          <p:cNvPr id="5305" name="Group 3"/>
          <p:cNvGrpSpPr/>
          <p:nvPr/>
        </p:nvGrpSpPr>
        <p:grpSpPr>
          <a:xfrm>
            <a:off x="7363800" y="1068480"/>
            <a:ext cx="4346640" cy="5160600"/>
            <a:chOff x="7363800" y="1068480"/>
            <a:chExt cx="4346640" cy="5160600"/>
          </a:xfrm>
        </p:grpSpPr>
        <p:sp>
          <p:nvSpPr>
            <p:cNvPr id="5306" name="CustomShape 4"/>
            <p:cNvSpPr/>
            <p:nvPr/>
          </p:nvSpPr>
          <p:spPr>
            <a:xfrm>
              <a:off x="7363800" y="1068480"/>
              <a:ext cx="4346640" cy="33624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1800" spc="-1" strike="noStrike">
                  <a:solidFill>
                    <a:srgbClr val="000000"/>
                  </a:solidFill>
                  <a:latin typeface="Calibri"/>
                  <a:ea typeface="ＭＳ Ｐゴシック"/>
                </a:rPr>
                <a:t>flow control: </a:t>
              </a:r>
              <a:r>
                <a:rPr b="0" lang="en-US" sz="1600" spc="-1" strike="noStrike">
                  <a:solidFill>
                    <a:srgbClr val="000000"/>
                  </a:solidFill>
                  <a:latin typeface="Calibri"/>
                  <a:ea typeface="ＭＳ Ｐゴシック"/>
                </a:rPr>
                <a:t># bytes receiver willing to accept</a:t>
              </a:r>
              <a:endParaRPr b="0" lang="en-US" sz="1600" spc="-1" strike="noStrike">
                <a:latin typeface="Arial"/>
              </a:endParaRPr>
            </a:p>
          </p:txBody>
        </p:sp>
        <p:grpSp>
          <p:nvGrpSpPr>
            <p:cNvPr id="5307" name="Group 5"/>
            <p:cNvGrpSpPr/>
            <p:nvPr/>
          </p:nvGrpSpPr>
          <p:grpSpPr>
            <a:xfrm>
              <a:off x="7519680" y="1692720"/>
              <a:ext cx="3170880" cy="4076280"/>
              <a:chOff x="7519680" y="1692720"/>
              <a:chExt cx="3170880" cy="4076280"/>
            </a:xfrm>
          </p:grpSpPr>
          <p:sp>
            <p:nvSpPr>
              <p:cNvPr id="5308" name="CustomShape 6"/>
              <p:cNvSpPr/>
              <p:nvPr/>
            </p:nvSpPr>
            <p:spPr>
              <a:xfrm>
                <a:off x="7589520" y="1692720"/>
                <a:ext cx="3101040" cy="3995640"/>
              </a:xfrm>
              <a:prstGeom prst="rect">
                <a:avLst/>
              </a:prstGeom>
              <a:solidFill>
                <a:srgbClr val="000099"/>
              </a:solidFill>
              <a:ln w="0">
                <a:noFill/>
              </a:ln>
            </p:spPr>
            <p:style>
              <a:lnRef idx="0"/>
              <a:fillRef idx="0"/>
              <a:effectRef idx="0"/>
              <a:fontRef idx="minor"/>
            </p:style>
          </p:sp>
          <p:sp>
            <p:nvSpPr>
              <p:cNvPr id="5309" name="CustomShape 7"/>
              <p:cNvSpPr/>
              <p:nvPr/>
            </p:nvSpPr>
            <p:spPr>
              <a:xfrm>
                <a:off x="7522200" y="1788840"/>
                <a:ext cx="3101040" cy="3980160"/>
              </a:xfrm>
              <a:prstGeom prst="rect">
                <a:avLst/>
              </a:prstGeom>
              <a:solidFill>
                <a:srgbClr val="ffffff"/>
              </a:solidFill>
              <a:ln w="19050">
                <a:solidFill>
                  <a:srgbClr val="000000"/>
                </a:solidFill>
                <a:miter/>
              </a:ln>
            </p:spPr>
            <p:style>
              <a:lnRef idx="0"/>
              <a:fillRef idx="0"/>
              <a:effectRef idx="0"/>
              <a:fontRef idx="minor"/>
            </p:style>
          </p:sp>
          <p:sp>
            <p:nvSpPr>
              <p:cNvPr id="5310" name="Line 8"/>
              <p:cNvSpPr/>
              <p:nvPr/>
            </p:nvSpPr>
            <p:spPr>
              <a:xfrm>
                <a:off x="7524720" y="2099160"/>
                <a:ext cx="3099600" cy="3960"/>
              </a:xfrm>
              <a:prstGeom prst="line">
                <a:avLst/>
              </a:prstGeom>
              <a:ln w="19050">
                <a:solidFill>
                  <a:srgbClr val="000000"/>
                </a:solidFill>
                <a:round/>
              </a:ln>
            </p:spPr>
            <p:style>
              <a:lnRef idx="0"/>
              <a:fillRef idx="0"/>
              <a:effectRef idx="0"/>
              <a:fontRef idx="minor"/>
            </p:style>
          </p:sp>
          <p:sp>
            <p:nvSpPr>
              <p:cNvPr id="5311" name="Line 9"/>
              <p:cNvSpPr/>
              <p:nvPr/>
            </p:nvSpPr>
            <p:spPr>
              <a:xfrm>
                <a:off x="7519680" y="2413440"/>
                <a:ext cx="3103560" cy="360"/>
              </a:xfrm>
              <a:prstGeom prst="line">
                <a:avLst/>
              </a:prstGeom>
              <a:ln w="19050">
                <a:solidFill>
                  <a:srgbClr val="000000"/>
                </a:solidFill>
                <a:round/>
              </a:ln>
            </p:spPr>
            <p:style>
              <a:lnRef idx="0"/>
              <a:fillRef idx="0"/>
              <a:effectRef idx="0"/>
              <a:fontRef idx="minor"/>
            </p:style>
          </p:sp>
          <p:sp>
            <p:nvSpPr>
              <p:cNvPr id="5312" name="Line 10"/>
              <p:cNvSpPr/>
              <p:nvPr/>
            </p:nvSpPr>
            <p:spPr>
              <a:xfrm>
                <a:off x="7527240" y="2729160"/>
                <a:ext cx="3103200" cy="360"/>
              </a:xfrm>
              <a:prstGeom prst="line">
                <a:avLst/>
              </a:prstGeom>
              <a:ln w="19050">
                <a:solidFill>
                  <a:srgbClr val="000000"/>
                </a:solidFill>
                <a:round/>
              </a:ln>
            </p:spPr>
            <p:style>
              <a:lnRef idx="0"/>
              <a:fillRef idx="0"/>
              <a:effectRef idx="0"/>
              <a:fontRef idx="minor"/>
            </p:style>
          </p:sp>
          <p:sp>
            <p:nvSpPr>
              <p:cNvPr id="5313" name="Line 11"/>
              <p:cNvSpPr/>
              <p:nvPr/>
            </p:nvSpPr>
            <p:spPr>
              <a:xfrm>
                <a:off x="7523280" y="3056760"/>
                <a:ext cx="3103560" cy="360"/>
              </a:xfrm>
              <a:prstGeom prst="line">
                <a:avLst/>
              </a:prstGeom>
              <a:ln w="19050">
                <a:solidFill>
                  <a:srgbClr val="000000"/>
                </a:solidFill>
                <a:round/>
              </a:ln>
            </p:spPr>
            <p:style>
              <a:lnRef idx="0"/>
              <a:fillRef idx="0"/>
              <a:effectRef idx="0"/>
              <a:fontRef idx="minor"/>
            </p:style>
          </p:sp>
          <p:sp>
            <p:nvSpPr>
              <p:cNvPr id="5314" name="Line 12"/>
              <p:cNvSpPr/>
              <p:nvPr/>
            </p:nvSpPr>
            <p:spPr>
              <a:xfrm>
                <a:off x="7519680" y="3380400"/>
                <a:ext cx="3103560" cy="360"/>
              </a:xfrm>
              <a:prstGeom prst="line">
                <a:avLst/>
              </a:prstGeom>
              <a:ln w="19050">
                <a:solidFill>
                  <a:srgbClr val="000000"/>
                </a:solidFill>
                <a:round/>
              </a:ln>
            </p:spPr>
            <p:style>
              <a:lnRef idx="0"/>
              <a:fillRef idx="0"/>
              <a:effectRef idx="0"/>
              <a:fontRef idx="minor"/>
            </p:style>
          </p:sp>
          <p:sp>
            <p:nvSpPr>
              <p:cNvPr id="5315" name="Line 13"/>
              <p:cNvSpPr/>
              <p:nvPr/>
            </p:nvSpPr>
            <p:spPr>
              <a:xfrm>
                <a:off x="7519680" y="3846240"/>
                <a:ext cx="3103560" cy="360"/>
              </a:xfrm>
              <a:prstGeom prst="line">
                <a:avLst/>
              </a:prstGeom>
              <a:ln w="19050">
                <a:solidFill>
                  <a:srgbClr val="000000"/>
                </a:solidFill>
                <a:round/>
              </a:ln>
            </p:spPr>
            <p:style>
              <a:lnRef idx="0"/>
              <a:fillRef idx="0"/>
              <a:effectRef idx="0"/>
              <a:fontRef idx="minor"/>
            </p:style>
          </p:sp>
          <p:sp>
            <p:nvSpPr>
              <p:cNvPr id="5316" name="Line 14"/>
              <p:cNvSpPr/>
              <p:nvPr/>
            </p:nvSpPr>
            <p:spPr>
              <a:xfrm flipH="1" flipV="1">
                <a:off x="9059040" y="2732040"/>
                <a:ext cx="3960" cy="644400"/>
              </a:xfrm>
              <a:prstGeom prst="line">
                <a:avLst/>
              </a:prstGeom>
              <a:ln w="19050">
                <a:solidFill>
                  <a:srgbClr val="000000"/>
                </a:solidFill>
                <a:round/>
              </a:ln>
            </p:spPr>
            <p:style>
              <a:lnRef idx="0"/>
              <a:fillRef idx="0"/>
              <a:effectRef idx="0"/>
              <a:fontRef idx="minor"/>
            </p:style>
          </p:sp>
          <p:sp>
            <p:nvSpPr>
              <p:cNvPr id="5317" name="CustomShape 15"/>
              <p:cNvSpPr/>
              <p:nvPr/>
            </p:nvSpPr>
            <p:spPr>
              <a:xfrm>
                <a:off x="9025560" y="2710800"/>
                <a:ext cx="15681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receive window</a:t>
                </a:r>
                <a:endParaRPr b="0" lang="en-US" sz="1600" spc="-1" strike="noStrike">
                  <a:latin typeface="Arial"/>
                </a:endParaRPr>
              </a:p>
            </p:txBody>
          </p:sp>
          <p:sp>
            <p:nvSpPr>
              <p:cNvPr id="5318" name="Line 16"/>
              <p:cNvSpPr/>
              <p:nvPr/>
            </p:nvSpPr>
            <p:spPr>
              <a:xfrm flipH="1" flipV="1">
                <a:off x="9047880" y="1791360"/>
                <a:ext cx="1440" cy="302760"/>
              </a:xfrm>
              <a:prstGeom prst="line">
                <a:avLst/>
              </a:prstGeom>
              <a:ln w="19050">
                <a:solidFill>
                  <a:srgbClr val="000000"/>
                </a:solidFill>
                <a:round/>
              </a:ln>
            </p:spPr>
            <p:style>
              <a:lnRef idx="0"/>
              <a:fillRef idx="0"/>
              <a:effectRef idx="0"/>
              <a:fontRef idx="minor"/>
            </p:style>
          </p:sp>
        </p:grpSp>
        <p:sp>
          <p:nvSpPr>
            <p:cNvPr id="5319" name="Line 17"/>
            <p:cNvSpPr/>
            <p:nvPr/>
          </p:nvSpPr>
          <p:spPr>
            <a:xfrm flipH="1" flipV="1">
              <a:off x="7997040" y="1396800"/>
              <a:ext cx="1233720" cy="1404360"/>
            </a:xfrm>
            <a:prstGeom prst="line">
              <a:avLst/>
            </a:prstGeom>
            <a:ln w="19050">
              <a:solidFill>
                <a:srgbClr val="c00000"/>
              </a:solidFill>
              <a:round/>
            </a:ln>
          </p:spPr>
          <p:style>
            <a:lnRef idx="0"/>
            <a:fillRef idx="0"/>
            <a:effectRef idx="0"/>
            <a:fontRef idx="minor"/>
          </p:style>
        </p:sp>
        <p:sp>
          <p:nvSpPr>
            <p:cNvPr id="5320" name="CustomShape 18"/>
            <p:cNvSpPr/>
            <p:nvPr/>
          </p:nvSpPr>
          <p:spPr>
            <a:xfrm>
              <a:off x="8154720" y="5892840"/>
              <a:ext cx="2307600" cy="33624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1800" spc="-1" strike="noStrike">
                  <a:solidFill>
                    <a:srgbClr val="000000"/>
                  </a:solidFill>
                  <a:latin typeface="Calibri"/>
                  <a:ea typeface="ＭＳ Ｐゴシック"/>
                </a:rPr>
                <a:t>TCP segment format</a:t>
              </a:r>
              <a:endParaRPr b="0" lang="en-US" sz="1800" spc="-1" strike="noStrike">
                <a:latin typeface="Arial"/>
              </a:endParaRPr>
            </a:p>
          </p:txBody>
        </p:sp>
      </p:grpSp>
      <p:sp>
        <p:nvSpPr>
          <p:cNvPr id="5321" name="CustomShape 19"/>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27A728F5-83C9-4448-94C1-6A9181149C66}" type="slidenum">
              <a:rPr b="0" lang="en-US" sz="1100" spc="-1" strike="noStrike">
                <a:solidFill>
                  <a:srgbClr val="404040"/>
                </a:solidFill>
                <a:latin typeface="Calibri"/>
                <a:ea typeface="DejaVu Sans"/>
              </a:rPr>
              <a:t>96</a:t>
            </a:fld>
            <a:endParaRPr b="0" lang="en-US" sz="1100" spc="-1" strike="noStrike">
              <a:latin typeface="Arial"/>
            </a:endParaRPr>
          </a:p>
        </p:txBody>
      </p:sp>
    </p:spTree>
  </p:cSld>
  <p:transition spd="med">
    <p:fade/>
  </p:transition>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2"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TCP connection management</a:t>
            </a:r>
            <a:endParaRPr b="0" lang="en-US" sz="4800" spc="-1" strike="noStrike">
              <a:latin typeface="Arial"/>
            </a:endParaRPr>
          </a:p>
        </p:txBody>
      </p:sp>
      <p:sp>
        <p:nvSpPr>
          <p:cNvPr id="5323" name="CustomShape 2"/>
          <p:cNvSpPr/>
          <p:nvPr/>
        </p:nvSpPr>
        <p:spPr>
          <a:xfrm>
            <a:off x="785160" y="1329480"/>
            <a:ext cx="11326680" cy="2185200"/>
          </a:xfrm>
          <a:prstGeom prst="rect">
            <a:avLst/>
          </a:prstGeom>
          <a:noFill/>
          <a:ln w="0">
            <a:noFill/>
          </a:ln>
        </p:spPr>
        <p:style>
          <a:lnRef idx="0"/>
          <a:fillRef idx="0"/>
          <a:effectRef idx="0"/>
          <a:fontRef idx="minor"/>
        </p:style>
        <p:txBody>
          <a:bodyPr lIns="90000" rIns="90000" tIns="45000" bIns="45000">
            <a:normAutofit/>
          </a:bodyPr>
          <a:p>
            <a:pPr marL="12600">
              <a:lnSpc>
                <a:spcPct val="90000"/>
              </a:lnSpc>
              <a:spcBef>
                <a:spcPts val="1001"/>
              </a:spcBef>
              <a:tabLst>
                <a:tab algn="l" pos="0"/>
              </a:tabLst>
            </a:pPr>
            <a:r>
              <a:rPr b="0" lang="en-US" sz="2800" spc="-1" strike="noStrike">
                <a:solidFill>
                  <a:srgbClr val="000000"/>
                </a:solidFill>
                <a:latin typeface="Calibri"/>
                <a:ea typeface="ＭＳ Ｐゴシック"/>
              </a:rPr>
              <a:t>before exchanging data, sender/receiver “handshake”:</a:t>
            </a:r>
            <a:endParaRPr b="0" lang="en-US" sz="2800" spc="-1" strike="noStrike">
              <a:latin typeface="Arial"/>
            </a:endParaRPr>
          </a:p>
          <a:p>
            <a:pPr marL="352440" indent="-219600">
              <a:lnSpc>
                <a:spcPct val="90000"/>
              </a:lnSpc>
              <a:spcBef>
                <a:spcPts val="400"/>
              </a:spcBef>
              <a:buClr>
                <a:srgbClr val="0000a3"/>
              </a:buClr>
              <a:buFont typeface="Wingdings" charset="2"/>
              <a:buChar char=""/>
              <a:tabLst>
                <a:tab algn="l" pos="0"/>
              </a:tabLst>
            </a:pPr>
            <a:r>
              <a:rPr b="0" lang="en-US" sz="2400" spc="-1" strike="noStrike">
                <a:solidFill>
                  <a:srgbClr val="000000"/>
                </a:solidFill>
                <a:latin typeface="Calibri"/>
                <a:ea typeface="ＭＳ Ｐゴシック"/>
              </a:rPr>
              <a:t>agree to establish connection (each knowing the other willing to establish connection)</a:t>
            </a:r>
            <a:endParaRPr b="0" lang="en-US" sz="2400" spc="-1" strike="noStrike">
              <a:latin typeface="Arial"/>
            </a:endParaRPr>
          </a:p>
          <a:p>
            <a:pPr marL="352440" indent="-219600">
              <a:lnSpc>
                <a:spcPct val="90000"/>
              </a:lnSpc>
              <a:spcBef>
                <a:spcPts val="400"/>
              </a:spcBef>
              <a:buClr>
                <a:srgbClr val="0000a3"/>
              </a:buClr>
              <a:buFont typeface="Wingdings" charset="2"/>
              <a:buChar char=""/>
              <a:tabLst>
                <a:tab algn="l" pos="0"/>
              </a:tabLst>
            </a:pPr>
            <a:r>
              <a:rPr b="0" lang="en-US" sz="2400" spc="-1" strike="noStrike">
                <a:solidFill>
                  <a:srgbClr val="000000"/>
                </a:solidFill>
                <a:latin typeface="Calibri"/>
                <a:ea typeface="ＭＳ Ｐゴシック"/>
              </a:rPr>
              <a:t>agree on connection parameters (e.g., starting seq #s)</a:t>
            </a:r>
            <a:endParaRPr b="0" lang="en-US" sz="2400" spc="-1" strike="noStrike">
              <a:latin typeface="Arial"/>
            </a:endParaRPr>
          </a:p>
        </p:txBody>
      </p:sp>
      <p:sp>
        <p:nvSpPr>
          <p:cNvPr id="5324" name="CustomShape 3"/>
          <p:cNvSpPr/>
          <p:nvPr/>
        </p:nvSpPr>
        <p:spPr>
          <a:xfrm>
            <a:off x="3138840" y="2935440"/>
            <a:ext cx="2277000" cy="2412000"/>
          </a:xfrm>
          <a:prstGeom prst="rect">
            <a:avLst/>
          </a:prstGeom>
          <a:solidFill>
            <a:srgbClr val="000099"/>
          </a:solidFill>
          <a:ln w="0">
            <a:noFill/>
          </a:ln>
        </p:spPr>
        <p:style>
          <a:lnRef idx="0"/>
          <a:fillRef idx="0"/>
          <a:effectRef idx="0"/>
          <a:fontRef idx="minor"/>
        </p:style>
      </p:sp>
      <p:sp>
        <p:nvSpPr>
          <p:cNvPr id="5325" name="CustomShape 4"/>
          <p:cNvSpPr/>
          <p:nvPr/>
        </p:nvSpPr>
        <p:spPr>
          <a:xfrm>
            <a:off x="3098880" y="2989440"/>
            <a:ext cx="2267640" cy="2469240"/>
          </a:xfrm>
          <a:prstGeom prst="rect">
            <a:avLst/>
          </a:prstGeom>
          <a:solidFill>
            <a:srgbClr val="ffffff"/>
          </a:solidFill>
          <a:ln w="9525">
            <a:solidFill>
              <a:srgbClr val="000000"/>
            </a:solidFill>
            <a:miter/>
          </a:ln>
        </p:spPr>
        <p:style>
          <a:lnRef idx="0"/>
          <a:fillRef idx="0"/>
          <a:effectRef idx="0"/>
          <a:fontRef idx="minor"/>
        </p:style>
      </p:sp>
      <p:sp>
        <p:nvSpPr>
          <p:cNvPr id="5326" name="Line 5"/>
          <p:cNvSpPr/>
          <p:nvPr/>
        </p:nvSpPr>
        <p:spPr>
          <a:xfrm>
            <a:off x="3098880" y="3430440"/>
            <a:ext cx="2270160" cy="360"/>
          </a:xfrm>
          <a:prstGeom prst="line">
            <a:avLst/>
          </a:prstGeom>
          <a:ln w="9525">
            <a:solidFill>
              <a:srgbClr val="000000"/>
            </a:solidFill>
            <a:round/>
          </a:ln>
        </p:spPr>
        <p:style>
          <a:lnRef idx="0"/>
          <a:fillRef idx="0"/>
          <a:effectRef idx="0"/>
          <a:fontRef idx="minor"/>
        </p:style>
      </p:sp>
      <p:sp>
        <p:nvSpPr>
          <p:cNvPr id="5327" name="CustomShape 6"/>
          <p:cNvSpPr/>
          <p:nvPr/>
        </p:nvSpPr>
        <p:spPr>
          <a:xfrm>
            <a:off x="3113280" y="3543480"/>
            <a:ext cx="2332800" cy="20077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connection state: ESTAB</a:t>
            </a:r>
            <a:endParaRPr b="0" lang="en-US" sz="1400" spc="-1" strike="noStrike">
              <a:latin typeface="Arial"/>
            </a:endParaRPr>
          </a:p>
          <a:p>
            <a:pPr>
              <a:lnSpc>
                <a:spcPct val="100000"/>
              </a:lnSpc>
              <a:tabLst>
                <a:tab algn="l" pos="0"/>
              </a:tabLst>
            </a:pPr>
            <a:r>
              <a:rPr b="0" lang="en-US" sz="1400" spc="-1" strike="noStrike">
                <a:solidFill>
                  <a:srgbClr val="000000"/>
                </a:solidFill>
                <a:latin typeface="Tahoma"/>
                <a:ea typeface="ＭＳ Ｐゴシック"/>
              </a:rPr>
              <a:t>connection variables:</a:t>
            </a:r>
            <a:endParaRPr b="0" lang="en-US" sz="1400" spc="-1" strike="noStrike">
              <a:latin typeface="Arial"/>
            </a:endParaRPr>
          </a:p>
          <a:p>
            <a:pPr marL="230040">
              <a:lnSpc>
                <a:spcPct val="100000"/>
              </a:lnSpc>
              <a:tabLst>
                <a:tab algn="l" pos="0"/>
              </a:tabLst>
            </a:pPr>
            <a:r>
              <a:rPr b="0" lang="en-US" sz="1400" spc="-1" strike="noStrike">
                <a:solidFill>
                  <a:srgbClr val="000000"/>
                </a:solidFill>
                <a:latin typeface="Tahoma"/>
                <a:ea typeface="ＭＳ Ｐゴシック"/>
              </a:rPr>
              <a:t>seq # client-to-server</a:t>
            </a:r>
            <a:endParaRPr b="0" lang="en-US" sz="1400" spc="-1" strike="noStrike">
              <a:latin typeface="Arial"/>
            </a:endParaRPr>
          </a:p>
          <a:p>
            <a:pPr marL="230040">
              <a:lnSpc>
                <a:spcPct val="100000"/>
              </a:lnSpc>
              <a:tabLst>
                <a:tab algn="l" pos="0"/>
              </a:tabLst>
            </a:pPr>
            <a:r>
              <a:rPr b="0" lang="en-US" sz="1400" spc="-1" strike="noStrike">
                <a:solidFill>
                  <a:srgbClr val="000000"/>
                </a:solidFill>
                <a:latin typeface="Tahoma"/>
                <a:ea typeface="ＭＳ Ｐゴシック"/>
              </a:rPr>
              <a:t>         </a:t>
            </a:r>
            <a:r>
              <a:rPr b="0" lang="en-US" sz="1400" spc="-1" strike="noStrike">
                <a:solidFill>
                  <a:srgbClr val="000000"/>
                </a:solidFill>
                <a:latin typeface="Tahoma"/>
                <a:ea typeface="ＭＳ Ｐゴシック"/>
              </a:rPr>
              <a:t>server-to-client</a:t>
            </a:r>
            <a:endParaRPr b="0" lang="en-US" sz="1400" spc="-1" strike="noStrike">
              <a:latin typeface="Arial"/>
            </a:endParaRPr>
          </a:p>
          <a:p>
            <a:pPr marL="230040">
              <a:lnSpc>
                <a:spcPct val="100000"/>
              </a:lnSpc>
              <a:tabLst>
                <a:tab algn="l" pos="0"/>
              </a:tabLst>
            </a:pPr>
            <a:r>
              <a:rPr b="1" lang="en-US" sz="1400" spc="-1" strike="noStrike">
                <a:solidFill>
                  <a:srgbClr val="000000"/>
                </a:solidFill>
                <a:latin typeface="Courier New"/>
                <a:ea typeface="ＭＳ Ｐゴシック"/>
              </a:rPr>
              <a:t>rcvBuffer</a:t>
            </a:r>
            <a:r>
              <a:rPr b="0" lang="en-US" sz="1400" spc="-1" strike="noStrike">
                <a:solidFill>
                  <a:srgbClr val="000000"/>
                </a:solidFill>
                <a:latin typeface="Tahoma"/>
                <a:ea typeface="ＭＳ Ｐゴシック"/>
              </a:rPr>
              <a:t> size</a:t>
            </a:r>
            <a:endParaRPr b="0" lang="en-US" sz="1400" spc="-1" strike="noStrike">
              <a:latin typeface="Arial"/>
            </a:endParaRPr>
          </a:p>
          <a:p>
            <a:pPr marL="230040">
              <a:lnSpc>
                <a:spcPct val="100000"/>
              </a:lnSpc>
              <a:tabLst>
                <a:tab algn="l" pos="0"/>
              </a:tabLst>
            </a:pPr>
            <a:r>
              <a:rPr b="0" lang="en-US" sz="1400" spc="-1" strike="noStrike">
                <a:solidFill>
                  <a:srgbClr val="000000"/>
                </a:solidFill>
                <a:latin typeface="Tahoma"/>
                <a:ea typeface="ＭＳ Ｐゴシック"/>
              </a:rPr>
              <a:t>   </a:t>
            </a:r>
            <a:r>
              <a:rPr b="0" lang="en-US" sz="1400" spc="-1" strike="noStrike">
                <a:solidFill>
                  <a:srgbClr val="000000"/>
                </a:solidFill>
                <a:latin typeface="Tahoma"/>
                <a:ea typeface="ＭＳ Ｐゴシック"/>
              </a:rPr>
              <a:t>at server,client </a:t>
            </a:r>
            <a:endParaRPr b="0" lang="en-US" sz="1400" spc="-1" strike="noStrike">
              <a:latin typeface="Arial"/>
            </a:endParaRPr>
          </a:p>
          <a:p>
            <a:pPr marL="230040">
              <a:lnSpc>
                <a:spcPct val="100000"/>
              </a:lnSpc>
              <a:tabLst>
                <a:tab algn="l" pos="0"/>
              </a:tabLst>
            </a:pPr>
            <a:r>
              <a:rPr b="0" lang="en-US" sz="1400" spc="-1" strike="noStrike">
                <a:solidFill>
                  <a:srgbClr val="000000"/>
                </a:solidFill>
                <a:latin typeface="Tahoma"/>
                <a:ea typeface="ＭＳ Ｐゴシック"/>
              </a:rPr>
              <a:t>           </a:t>
            </a:r>
            <a:endParaRPr b="0" lang="en-US" sz="1400" spc="-1" strike="noStrike">
              <a:latin typeface="Arial"/>
            </a:endParaRPr>
          </a:p>
        </p:txBody>
      </p:sp>
      <p:grpSp>
        <p:nvGrpSpPr>
          <p:cNvPr id="5328" name="Group 7"/>
          <p:cNvGrpSpPr/>
          <p:nvPr/>
        </p:nvGrpSpPr>
        <p:grpSpPr>
          <a:xfrm>
            <a:off x="3979440" y="3344760"/>
            <a:ext cx="435600" cy="203760"/>
            <a:chOff x="3979440" y="3344760"/>
            <a:chExt cx="435600" cy="203760"/>
          </a:xfrm>
        </p:grpSpPr>
        <p:sp>
          <p:nvSpPr>
            <p:cNvPr id="5329" name="CustomShape 8"/>
            <p:cNvSpPr/>
            <p:nvPr/>
          </p:nvSpPr>
          <p:spPr>
            <a:xfrm>
              <a:off x="3979440" y="3344760"/>
              <a:ext cx="435600" cy="203760"/>
            </a:xfrm>
            <a:prstGeom prst="rect">
              <a:avLst/>
            </a:prstGeom>
            <a:solidFill>
              <a:srgbClr val="ffff00"/>
            </a:solidFill>
            <a:ln w="9525">
              <a:solidFill>
                <a:srgbClr val="000000"/>
              </a:solidFill>
              <a:miter/>
            </a:ln>
          </p:spPr>
          <p:style>
            <a:lnRef idx="0"/>
            <a:fillRef idx="0"/>
            <a:effectRef idx="0"/>
            <a:fontRef idx="minor"/>
          </p:style>
        </p:sp>
        <p:sp>
          <p:nvSpPr>
            <p:cNvPr id="5330" name="CustomShape 9"/>
            <p:cNvSpPr/>
            <p:nvPr/>
          </p:nvSpPr>
          <p:spPr>
            <a:xfrm>
              <a:off x="4123080" y="3371760"/>
              <a:ext cx="143640" cy="154800"/>
            </a:xfrm>
            <a:prstGeom prst="rect">
              <a:avLst/>
            </a:prstGeom>
            <a:solidFill>
              <a:srgbClr val="ffffff"/>
            </a:solidFill>
            <a:ln w="9525">
              <a:solidFill>
                <a:srgbClr val="cc9900"/>
              </a:solidFill>
              <a:miter/>
            </a:ln>
          </p:spPr>
          <p:style>
            <a:lnRef idx="0"/>
            <a:fillRef idx="0"/>
            <a:effectRef idx="0"/>
            <a:fontRef idx="minor"/>
          </p:style>
        </p:sp>
        <p:sp>
          <p:nvSpPr>
            <p:cNvPr id="5331" name="CustomShape 10"/>
            <p:cNvSpPr/>
            <p:nvPr/>
          </p:nvSpPr>
          <p:spPr>
            <a:xfrm>
              <a:off x="4284720" y="3463920"/>
              <a:ext cx="35280" cy="52920"/>
            </a:xfrm>
            <a:prstGeom prst="rect">
              <a:avLst/>
            </a:prstGeom>
            <a:solidFill>
              <a:srgbClr val="cc9900"/>
            </a:solidFill>
            <a:ln w="9525">
              <a:solidFill>
                <a:srgbClr val="cc9900"/>
              </a:solidFill>
              <a:miter/>
            </a:ln>
          </p:spPr>
          <p:style>
            <a:lnRef idx="0"/>
            <a:fillRef idx="0"/>
            <a:effectRef idx="0"/>
            <a:fontRef idx="minor"/>
          </p:style>
        </p:sp>
        <p:sp>
          <p:nvSpPr>
            <p:cNvPr id="5332" name="CustomShape 11"/>
            <p:cNvSpPr/>
            <p:nvPr/>
          </p:nvSpPr>
          <p:spPr>
            <a:xfrm>
              <a:off x="4061520" y="3465360"/>
              <a:ext cx="35280" cy="52920"/>
            </a:xfrm>
            <a:prstGeom prst="rect">
              <a:avLst/>
            </a:prstGeom>
            <a:solidFill>
              <a:srgbClr val="cc9900"/>
            </a:solidFill>
            <a:ln w="9525">
              <a:solidFill>
                <a:srgbClr val="cc9900"/>
              </a:solidFill>
              <a:miter/>
            </a:ln>
          </p:spPr>
          <p:style>
            <a:lnRef idx="0"/>
            <a:fillRef idx="0"/>
            <a:effectRef idx="0"/>
            <a:fontRef idx="minor"/>
          </p:style>
        </p:sp>
      </p:grpSp>
      <p:sp>
        <p:nvSpPr>
          <p:cNvPr id="5333" name="CustomShape 12"/>
          <p:cNvSpPr/>
          <p:nvPr/>
        </p:nvSpPr>
        <p:spPr>
          <a:xfrm>
            <a:off x="3541680" y="3006360"/>
            <a:ext cx="129672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application</a:t>
            </a:r>
            <a:endParaRPr b="0" lang="en-US" sz="1600" spc="-1" strike="noStrike">
              <a:latin typeface="Arial"/>
            </a:endParaRPr>
          </a:p>
        </p:txBody>
      </p:sp>
      <p:sp>
        <p:nvSpPr>
          <p:cNvPr id="5334" name="Line 13"/>
          <p:cNvSpPr/>
          <p:nvPr/>
        </p:nvSpPr>
        <p:spPr>
          <a:xfrm>
            <a:off x="3105000" y="4925880"/>
            <a:ext cx="2268720" cy="360"/>
          </a:xfrm>
          <a:prstGeom prst="line">
            <a:avLst/>
          </a:prstGeom>
          <a:ln w="9525">
            <a:solidFill>
              <a:srgbClr val="000000"/>
            </a:solidFill>
            <a:round/>
          </a:ln>
        </p:spPr>
        <p:style>
          <a:lnRef idx="0"/>
          <a:fillRef idx="0"/>
          <a:effectRef idx="0"/>
          <a:fontRef idx="minor"/>
        </p:style>
      </p:sp>
      <p:sp>
        <p:nvSpPr>
          <p:cNvPr id="5335" name="CustomShape 14"/>
          <p:cNvSpPr/>
          <p:nvPr/>
        </p:nvSpPr>
        <p:spPr>
          <a:xfrm>
            <a:off x="3576240" y="5021280"/>
            <a:ext cx="100260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network</a:t>
            </a:r>
            <a:endParaRPr b="0" lang="en-US" sz="1600" spc="-1" strike="noStrike">
              <a:latin typeface="Arial"/>
            </a:endParaRPr>
          </a:p>
        </p:txBody>
      </p:sp>
      <p:sp>
        <p:nvSpPr>
          <p:cNvPr id="5336" name="CustomShape 15"/>
          <p:cNvSpPr/>
          <p:nvPr/>
        </p:nvSpPr>
        <p:spPr>
          <a:xfrm>
            <a:off x="3070440" y="5348160"/>
            <a:ext cx="2332800" cy="178560"/>
          </a:xfrm>
          <a:prstGeom prst="rect">
            <a:avLst/>
          </a:prstGeom>
          <a:solidFill>
            <a:srgbClr val="ffffff"/>
          </a:solidFill>
          <a:ln w="0">
            <a:noFill/>
          </a:ln>
        </p:spPr>
        <p:style>
          <a:lnRef idx="0"/>
          <a:fillRef idx="0"/>
          <a:effectRef idx="0"/>
          <a:fontRef idx="minor"/>
        </p:style>
      </p:sp>
      <p:sp>
        <p:nvSpPr>
          <p:cNvPr id="5337" name="Line 16"/>
          <p:cNvSpPr/>
          <p:nvPr/>
        </p:nvSpPr>
        <p:spPr>
          <a:xfrm>
            <a:off x="3098880" y="5337000"/>
            <a:ext cx="360" cy="236520"/>
          </a:xfrm>
          <a:prstGeom prst="line">
            <a:avLst/>
          </a:prstGeom>
          <a:ln w="9525">
            <a:solidFill>
              <a:srgbClr val="000000"/>
            </a:solidFill>
            <a:prstDash val="dash"/>
            <a:round/>
          </a:ln>
        </p:spPr>
        <p:style>
          <a:lnRef idx="0"/>
          <a:fillRef idx="0"/>
          <a:effectRef idx="0"/>
          <a:fontRef idx="minor"/>
        </p:style>
      </p:sp>
      <p:sp>
        <p:nvSpPr>
          <p:cNvPr id="5338" name="Line 17"/>
          <p:cNvSpPr/>
          <p:nvPr/>
        </p:nvSpPr>
        <p:spPr>
          <a:xfrm>
            <a:off x="5362560" y="5308560"/>
            <a:ext cx="360" cy="236520"/>
          </a:xfrm>
          <a:prstGeom prst="line">
            <a:avLst/>
          </a:prstGeom>
          <a:ln w="9525">
            <a:solidFill>
              <a:srgbClr val="000000"/>
            </a:solidFill>
            <a:prstDash val="dash"/>
            <a:round/>
          </a:ln>
        </p:spPr>
        <p:style>
          <a:lnRef idx="0"/>
          <a:fillRef idx="0"/>
          <a:effectRef idx="0"/>
          <a:fontRef idx="minor"/>
        </p:style>
      </p:sp>
      <p:sp>
        <p:nvSpPr>
          <p:cNvPr id="5339" name="CustomShape 18"/>
          <p:cNvSpPr/>
          <p:nvPr/>
        </p:nvSpPr>
        <p:spPr>
          <a:xfrm flipH="1">
            <a:off x="2623680" y="2992320"/>
            <a:ext cx="465840" cy="248832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10800000"/>
          </a:gradFill>
          <a:ln w="9525">
            <a:solidFill>
              <a:srgbClr val="dddddd"/>
            </a:solidFill>
            <a:round/>
          </a:ln>
        </p:spPr>
        <p:style>
          <a:lnRef idx="0"/>
          <a:fillRef idx="0"/>
          <a:effectRef idx="0"/>
          <a:fontRef idx="minor"/>
        </p:style>
      </p:sp>
      <p:sp>
        <p:nvSpPr>
          <p:cNvPr id="5340" name="CustomShape 19"/>
          <p:cNvSpPr/>
          <p:nvPr/>
        </p:nvSpPr>
        <p:spPr>
          <a:xfrm>
            <a:off x="7440840" y="2941560"/>
            <a:ext cx="2277000" cy="2412000"/>
          </a:xfrm>
          <a:prstGeom prst="rect">
            <a:avLst/>
          </a:prstGeom>
          <a:solidFill>
            <a:srgbClr val="000099"/>
          </a:solidFill>
          <a:ln w="0">
            <a:noFill/>
          </a:ln>
        </p:spPr>
        <p:style>
          <a:lnRef idx="0"/>
          <a:fillRef idx="0"/>
          <a:effectRef idx="0"/>
          <a:fontRef idx="minor"/>
        </p:style>
      </p:sp>
      <p:sp>
        <p:nvSpPr>
          <p:cNvPr id="5341" name="CustomShape 20"/>
          <p:cNvSpPr/>
          <p:nvPr/>
        </p:nvSpPr>
        <p:spPr>
          <a:xfrm>
            <a:off x="7401240" y="2995560"/>
            <a:ext cx="2267640" cy="2469240"/>
          </a:xfrm>
          <a:prstGeom prst="rect">
            <a:avLst/>
          </a:prstGeom>
          <a:solidFill>
            <a:srgbClr val="ffffff"/>
          </a:solidFill>
          <a:ln w="9525">
            <a:solidFill>
              <a:srgbClr val="000000"/>
            </a:solidFill>
            <a:miter/>
          </a:ln>
        </p:spPr>
        <p:style>
          <a:lnRef idx="0"/>
          <a:fillRef idx="0"/>
          <a:effectRef idx="0"/>
          <a:fontRef idx="minor"/>
        </p:style>
      </p:sp>
      <p:sp>
        <p:nvSpPr>
          <p:cNvPr id="5342" name="Line 21"/>
          <p:cNvSpPr/>
          <p:nvPr/>
        </p:nvSpPr>
        <p:spPr>
          <a:xfrm>
            <a:off x="7400880" y="3436920"/>
            <a:ext cx="2270160" cy="360"/>
          </a:xfrm>
          <a:prstGeom prst="line">
            <a:avLst/>
          </a:prstGeom>
          <a:ln w="9525">
            <a:solidFill>
              <a:srgbClr val="000000"/>
            </a:solidFill>
            <a:round/>
          </a:ln>
        </p:spPr>
        <p:style>
          <a:lnRef idx="0"/>
          <a:fillRef idx="0"/>
          <a:effectRef idx="0"/>
          <a:fontRef idx="minor"/>
        </p:style>
      </p:sp>
      <p:sp>
        <p:nvSpPr>
          <p:cNvPr id="5343" name="CustomShape 22"/>
          <p:cNvSpPr/>
          <p:nvPr/>
        </p:nvSpPr>
        <p:spPr>
          <a:xfrm>
            <a:off x="7415280" y="3549600"/>
            <a:ext cx="2332800" cy="20077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Tahoma"/>
                <a:ea typeface="ＭＳ Ｐゴシック"/>
              </a:rPr>
              <a:t>connection state: ESTAB</a:t>
            </a:r>
            <a:endParaRPr b="0" lang="en-US" sz="1400" spc="-1" strike="noStrike">
              <a:latin typeface="Arial"/>
            </a:endParaRPr>
          </a:p>
          <a:p>
            <a:pPr>
              <a:lnSpc>
                <a:spcPct val="100000"/>
              </a:lnSpc>
              <a:tabLst>
                <a:tab algn="l" pos="0"/>
              </a:tabLst>
            </a:pPr>
            <a:r>
              <a:rPr b="0" lang="en-US" sz="1400" spc="-1" strike="noStrike">
                <a:solidFill>
                  <a:srgbClr val="000000"/>
                </a:solidFill>
                <a:latin typeface="Tahoma"/>
                <a:ea typeface="ＭＳ Ｐゴシック"/>
              </a:rPr>
              <a:t>connection Variables:</a:t>
            </a:r>
            <a:endParaRPr b="0" lang="en-US" sz="1400" spc="-1" strike="noStrike">
              <a:latin typeface="Arial"/>
            </a:endParaRPr>
          </a:p>
          <a:p>
            <a:pPr marL="230040">
              <a:lnSpc>
                <a:spcPct val="100000"/>
              </a:lnSpc>
              <a:tabLst>
                <a:tab algn="l" pos="0"/>
              </a:tabLst>
            </a:pPr>
            <a:r>
              <a:rPr b="0" lang="en-US" sz="1400" spc="-1" strike="noStrike">
                <a:solidFill>
                  <a:srgbClr val="000000"/>
                </a:solidFill>
                <a:latin typeface="Tahoma"/>
                <a:ea typeface="ＭＳ Ｐゴシック"/>
              </a:rPr>
              <a:t>seq # client-to-server</a:t>
            </a:r>
            <a:endParaRPr b="0" lang="en-US" sz="1400" spc="-1" strike="noStrike">
              <a:latin typeface="Arial"/>
            </a:endParaRPr>
          </a:p>
          <a:p>
            <a:pPr marL="230040">
              <a:lnSpc>
                <a:spcPct val="100000"/>
              </a:lnSpc>
              <a:tabLst>
                <a:tab algn="l" pos="0"/>
              </a:tabLst>
            </a:pPr>
            <a:r>
              <a:rPr b="0" lang="en-US" sz="1400" spc="-1" strike="noStrike">
                <a:solidFill>
                  <a:srgbClr val="000000"/>
                </a:solidFill>
                <a:latin typeface="Tahoma"/>
                <a:ea typeface="ＭＳ Ｐゴシック"/>
              </a:rPr>
              <a:t>          </a:t>
            </a:r>
            <a:r>
              <a:rPr b="0" lang="en-US" sz="1400" spc="-1" strike="noStrike">
                <a:solidFill>
                  <a:srgbClr val="000000"/>
                </a:solidFill>
                <a:latin typeface="Tahoma"/>
                <a:ea typeface="ＭＳ Ｐゴシック"/>
              </a:rPr>
              <a:t>server-to-client</a:t>
            </a:r>
            <a:endParaRPr b="0" lang="en-US" sz="1400" spc="-1" strike="noStrike">
              <a:latin typeface="Arial"/>
            </a:endParaRPr>
          </a:p>
          <a:p>
            <a:pPr marL="230040">
              <a:lnSpc>
                <a:spcPct val="100000"/>
              </a:lnSpc>
              <a:tabLst>
                <a:tab algn="l" pos="0"/>
              </a:tabLst>
            </a:pPr>
            <a:r>
              <a:rPr b="1" lang="en-US" sz="1400" spc="-1" strike="noStrike">
                <a:solidFill>
                  <a:srgbClr val="000000"/>
                </a:solidFill>
                <a:latin typeface="Courier New"/>
                <a:ea typeface="ＭＳ Ｐゴシック"/>
              </a:rPr>
              <a:t>rcvBuffer</a:t>
            </a:r>
            <a:r>
              <a:rPr b="0" lang="en-US" sz="1400" spc="-1" strike="noStrike">
                <a:solidFill>
                  <a:srgbClr val="000000"/>
                </a:solidFill>
                <a:latin typeface="Tahoma"/>
                <a:ea typeface="ＭＳ Ｐゴシック"/>
              </a:rPr>
              <a:t> size</a:t>
            </a:r>
            <a:endParaRPr b="0" lang="en-US" sz="1400" spc="-1" strike="noStrike">
              <a:latin typeface="Arial"/>
            </a:endParaRPr>
          </a:p>
          <a:p>
            <a:pPr marL="230040">
              <a:lnSpc>
                <a:spcPct val="100000"/>
              </a:lnSpc>
              <a:tabLst>
                <a:tab algn="l" pos="0"/>
              </a:tabLst>
            </a:pPr>
            <a:r>
              <a:rPr b="0" lang="en-US" sz="1400" spc="-1" strike="noStrike">
                <a:solidFill>
                  <a:srgbClr val="000000"/>
                </a:solidFill>
                <a:latin typeface="Tahoma"/>
                <a:ea typeface="ＭＳ Ｐゴシック"/>
              </a:rPr>
              <a:t>   </a:t>
            </a:r>
            <a:r>
              <a:rPr b="0" lang="en-US" sz="1400" spc="-1" strike="noStrike">
                <a:solidFill>
                  <a:srgbClr val="000000"/>
                </a:solidFill>
                <a:latin typeface="Tahoma"/>
                <a:ea typeface="ＭＳ Ｐゴシック"/>
              </a:rPr>
              <a:t>at server,client </a:t>
            </a:r>
            <a:endParaRPr b="0" lang="en-US" sz="1400" spc="-1" strike="noStrike">
              <a:latin typeface="Arial"/>
            </a:endParaRPr>
          </a:p>
          <a:p>
            <a:pPr marL="230040">
              <a:lnSpc>
                <a:spcPct val="100000"/>
              </a:lnSpc>
              <a:tabLst>
                <a:tab algn="l" pos="0"/>
              </a:tabLst>
            </a:pPr>
            <a:r>
              <a:rPr b="0" lang="en-US" sz="1400" spc="-1" strike="noStrike">
                <a:solidFill>
                  <a:srgbClr val="000000"/>
                </a:solidFill>
                <a:latin typeface="Tahoma"/>
                <a:ea typeface="ＭＳ Ｐゴシック"/>
              </a:rPr>
              <a:t>           </a:t>
            </a:r>
            <a:endParaRPr b="0" lang="en-US" sz="1400" spc="-1" strike="noStrike">
              <a:latin typeface="Arial"/>
            </a:endParaRPr>
          </a:p>
        </p:txBody>
      </p:sp>
      <p:grpSp>
        <p:nvGrpSpPr>
          <p:cNvPr id="5344" name="Group 23"/>
          <p:cNvGrpSpPr/>
          <p:nvPr/>
        </p:nvGrpSpPr>
        <p:grpSpPr>
          <a:xfrm>
            <a:off x="8308440" y="3351240"/>
            <a:ext cx="435600" cy="203760"/>
            <a:chOff x="8308440" y="3351240"/>
            <a:chExt cx="435600" cy="203760"/>
          </a:xfrm>
        </p:grpSpPr>
        <p:sp>
          <p:nvSpPr>
            <p:cNvPr id="5345" name="CustomShape 24"/>
            <p:cNvSpPr/>
            <p:nvPr/>
          </p:nvSpPr>
          <p:spPr>
            <a:xfrm>
              <a:off x="8308440" y="3351240"/>
              <a:ext cx="435600" cy="203760"/>
            </a:xfrm>
            <a:prstGeom prst="rect">
              <a:avLst/>
            </a:prstGeom>
            <a:solidFill>
              <a:srgbClr val="ffff00"/>
            </a:solidFill>
            <a:ln w="9525">
              <a:solidFill>
                <a:srgbClr val="000000"/>
              </a:solidFill>
              <a:miter/>
            </a:ln>
          </p:spPr>
          <p:style>
            <a:lnRef idx="0"/>
            <a:fillRef idx="0"/>
            <a:effectRef idx="0"/>
            <a:fontRef idx="minor"/>
          </p:style>
        </p:sp>
        <p:sp>
          <p:nvSpPr>
            <p:cNvPr id="5346" name="CustomShape 25"/>
            <p:cNvSpPr/>
            <p:nvPr/>
          </p:nvSpPr>
          <p:spPr>
            <a:xfrm>
              <a:off x="8452080" y="3378240"/>
              <a:ext cx="143640" cy="154800"/>
            </a:xfrm>
            <a:prstGeom prst="rect">
              <a:avLst/>
            </a:prstGeom>
            <a:solidFill>
              <a:srgbClr val="ffffff"/>
            </a:solidFill>
            <a:ln w="9525">
              <a:solidFill>
                <a:srgbClr val="cc9900"/>
              </a:solidFill>
              <a:miter/>
            </a:ln>
          </p:spPr>
          <p:style>
            <a:lnRef idx="0"/>
            <a:fillRef idx="0"/>
            <a:effectRef idx="0"/>
            <a:fontRef idx="minor"/>
          </p:style>
        </p:sp>
        <p:sp>
          <p:nvSpPr>
            <p:cNvPr id="5347" name="CustomShape 26"/>
            <p:cNvSpPr/>
            <p:nvPr/>
          </p:nvSpPr>
          <p:spPr>
            <a:xfrm>
              <a:off x="8613720" y="3470400"/>
              <a:ext cx="35280" cy="52920"/>
            </a:xfrm>
            <a:prstGeom prst="rect">
              <a:avLst/>
            </a:prstGeom>
            <a:solidFill>
              <a:srgbClr val="cc9900"/>
            </a:solidFill>
            <a:ln w="9525">
              <a:solidFill>
                <a:srgbClr val="cc9900"/>
              </a:solidFill>
              <a:miter/>
            </a:ln>
          </p:spPr>
          <p:style>
            <a:lnRef idx="0"/>
            <a:fillRef idx="0"/>
            <a:effectRef idx="0"/>
            <a:fontRef idx="minor"/>
          </p:style>
        </p:sp>
        <p:sp>
          <p:nvSpPr>
            <p:cNvPr id="5348" name="CustomShape 27"/>
            <p:cNvSpPr/>
            <p:nvPr/>
          </p:nvSpPr>
          <p:spPr>
            <a:xfrm>
              <a:off x="8390520" y="3471840"/>
              <a:ext cx="35280" cy="52920"/>
            </a:xfrm>
            <a:prstGeom prst="rect">
              <a:avLst/>
            </a:prstGeom>
            <a:solidFill>
              <a:srgbClr val="cc9900"/>
            </a:solidFill>
            <a:ln w="9525">
              <a:solidFill>
                <a:srgbClr val="cc9900"/>
              </a:solidFill>
              <a:miter/>
            </a:ln>
          </p:spPr>
          <p:style>
            <a:lnRef idx="0"/>
            <a:fillRef idx="0"/>
            <a:effectRef idx="0"/>
            <a:fontRef idx="minor"/>
          </p:style>
        </p:sp>
      </p:grpSp>
      <p:sp>
        <p:nvSpPr>
          <p:cNvPr id="5349" name="CustomShape 28"/>
          <p:cNvSpPr/>
          <p:nvPr/>
        </p:nvSpPr>
        <p:spPr>
          <a:xfrm>
            <a:off x="7868160" y="3024000"/>
            <a:ext cx="129672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application</a:t>
            </a:r>
            <a:endParaRPr b="0" lang="en-US" sz="1600" spc="-1" strike="noStrike">
              <a:latin typeface="Arial"/>
            </a:endParaRPr>
          </a:p>
        </p:txBody>
      </p:sp>
      <p:sp>
        <p:nvSpPr>
          <p:cNvPr id="5350" name="Line 29"/>
          <p:cNvSpPr/>
          <p:nvPr/>
        </p:nvSpPr>
        <p:spPr>
          <a:xfrm>
            <a:off x="7407360" y="4932360"/>
            <a:ext cx="2268360" cy="360"/>
          </a:xfrm>
          <a:prstGeom prst="line">
            <a:avLst/>
          </a:prstGeom>
          <a:ln w="9525">
            <a:solidFill>
              <a:srgbClr val="000000"/>
            </a:solidFill>
            <a:round/>
          </a:ln>
        </p:spPr>
        <p:style>
          <a:lnRef idx="0"/>
          <a:fillRef idx="0"/>
          <a:effectRef idx="0"/>
          <a:fontRef idx="minor"/>
        </p:style>
      </p:sp>
      <p:sp>
        <p:nvSpPr>
          <p:cNvPr id="5351" name="CustomShape 30"/>
          <p:cNvSpPr/>
          <p:nvPr/>
        </p:nvSpPr>
        <p:spPr>
          <a:xfrm>
            <a:off x="8023320" y="5013720"/>
            <a:ext cx="100260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network</a:t>
            </a:r>
            <a:endParaRPr b="0" lang="en-US" sz="1600" spc="-1" strike="noStrike">
              <a:latin typeface="Arial"/>
            </a:endParaRPr>
          </a:p>
        </p:txBody>
      </p:sp>
      <p:sp>
        <p:nvSpPr>
          <p:cNvPr id="5352" name="CustomShape 31"/>
          <p:cNvSpPr/>
          <p:nvPr/>
        </p:nvSpPr>
        <p:spPr>
          <a:xfrm>
            <a:off x="7372440" y="5354640"/>
            <a:ext cx="2332800" cy="178560"/>
          </a:xfrm>
          <a:prstGeom prst="rect">
            <a:avLst/>
          </a:prstGeom>
          <a:solidFill>
            <a:srgbClr val="ffffff"/>
          </a:solidFill>
          <a:ln w="0">
            <a:noFill/>
          </a:ln>
        </p:spPr>
        <p:style>
          <a:lnRef idx="0"/>
          <a:fillRef idx="0"/>
          <a:effectRef idx="0"/>
          <a:fontRef idx="minor"/>
        </p:style>
      </p:sp>
      <p:sp>
        <p:nvSpPr>
          <p:cNvPr id="5353" name="Line 32"/>
          <p:cNvSpPr/>
          <p:nvPr/>
        </p:nvSpPr>
        <p:spPr>
          <a:xfrm>
            <a:off x="7400880" y="5343480"/>
            <a:ext cx="360" cy="236520"/>
          </a:xfrm>
          <a:prstGeom prst="line">
            <a:avLst/>
          </a:prstGeom>
          <a:ln w="9525">
            <a:solidFill>
              <a:srgbClr val="000000"/>
            </a:solidFill>
            <a:prstDash val="dash"/>
            <a:round/>
          </a:ln>
        </p:spPr>
        <p:style>
          <a:lnRef idx="0"/>
          <a:fillRef idx="0"/>
          <a:effectRef idx="0"/>
          <a:fontRef idx="minor"/>
        </p:style>
      </p:sp>
      <p:sp>
        <p:nvSpPr>
          <p:cNvPr id="5354" name="Line 33"/>
          <p:cNvSpPr/>
          <p:nvPr/>
        </p:nvSpPr>
        <p:spPr>
          <a:xfrm>
            <a:off x="9664560" y="5314680"/>
            <a:ext cx="360" cy="236520"/>
          </a:xfrm>
          <a:prstGeom prst="line">
            <a:avLst/>
          </a:prstGeom>
          <a:ln w="9525">
            <a:solidFill>
              <a:srgbClr val="000000"/>
            </a:solidFill>
            <a:prstDash val="dash"/>
            <a:round/>
          </a:ln>
        </p:spPr>
        <p:style>
          <a:lnRef idx="0"/>
          <a:fillRef idx="0"/>
          <a:effectRef idx="0"/>
          <a:fontRef idx="minor"/>
        </p:style>
      </p:sp>
      <p:sp>
        <p:nvSpPr>
          <p:cNvPr id="5355" name="CustomShape 34"/>
          <p:cNvSpPr/>
          <p:nvPr/>
        </p:nvSpPr>
        <p:spPr>
          <a:xfrm>
            <a:off x="9682200" y="2932200"/>
            <a:ext cx="465840" cy="2488320"/>
          </a:xfrm>
          <a:custGeom>
            <a:avLst/>
            <a:gdLst/>
            <a:ahLst/>
            <a:rect l="l" t="t" r="r" b="b"/>
            <a:pathLst>
              <a:path w="366" h="1284">
                <a:moveTo>
                  <a:pt x="366" y="1278"/>
                </a:moveTo>
                <a:lnTo>
                  <a:pt x="12" y="0"/>
                </a:lnTo>
                <a:lnTo>
                  <a:pt x="0" y="1224"/>
                </a:lnTo>
                <a:lnTo>
                  <a:pt x="186" y="1284"/>
                </a:lnTo>
                <a:lnTo>
                  <a:pt x="366" y="1278"/>
                </a:lnTo>
                <a:close/>
              </a:path>
            </a:pathLst>
          </a:custGeom>
          <a:gradFill rotWithShape="0">
            <a:gsLst>
              <a:gs pos="0">
                <a:srgbClr val="b2b2b2"/>
              </a:gs>
              <a:gs pos="100000">
                <a:srgbClr val="ffffff"/>
              </a:gs>
            </a:gsLst>
            <a:lin ang="0"/>
          </a:gradFill>
          <a:ln w="9525">
            <a:solidFill>
              <a:srgbClr val="dddddd"/>
            </a:solidFill>
            <a:round/>
          </a:ln>
        </p:spPr>
        <p:style>
          <a:lnRef idx="0"/>
          <a:fillRef idx="0"/>
          <a:effectRef idx="0"/>
          <a:fontRef idx="minor"/>
        </p:style>
      </p:sp>
      <p:sp>
        <p:nvSpPr>
          <p:cNvPr id="5356" name="CustomShape 35"/>
          <p:cNvSpPr/>
          <p:nvPr/>
        </p:nvSpPr>
        <p:spPr>
          <a:xfrm>
            <a:off x="996120" y="5759640"/>
            <a:ext cx="5630760" cy="638280"/>
          </a:xfrm>
          <a:prstGeom prst="rect">
            <a:avLst/>
          </a:prstGeom>
          <a:noFill/>
          <a:ln w="0">
            <a:noFill/>
          </a:ln>
        </p:spPr>
        <p:style>
          <a:lnRef idx="0"/>
          <a:fillRef idx="0"/>
          <a:effectRef idx="0"/>
          <a:fontRef idx="minor"/>
        </p:style>
        <p:txBody>
          <a:bodyPr lIns="90000" rIns="90000" tIns="45000" bIns="45000">
            <a:spAutoFit/>
          </a:bodyPr>
          <a:p>
            <a:pPr marL="231840" indent="-229320">
              <a:lnSpc>
                <a:spcPct val="100000"/>
              </a:lnSpc>
              <a:tabLst>
                <a:tab algn="l" pos="0"/>
              </a:tabLst>
            </a:pPr>
            <a:r>
              <a:rPr b="1" lang="en-US" sz="1800" spc="-1" strike="noStrike">
                <a:solidFill>
                  <a:srgbClr val="000000"/>
                </a:solidFill>
                <a:latin typeface="Courier New"/>
                <a:ea typeface="ＭＳ Ｐゴシック"/>
              </a:rPr>
              <a:t>Socket clientSocket =   </a:t>
            </a:r>
            <a:endParaRPr b="0" lang="en-US" sz="1800" spc="-1" strike="noStrike">
              <a:latin typeface="Arial"/>
            </a:endParaRPr>
          </a:p>
          <a:p>
            <a:pPr marL="231840" indent="-229320">
              <a:lnSpc>
                <a:spcPct val="100000"/>
              </a:lnSpc>
              <a:tabLst>
                <a:tab algn="l" pos="0"/>
              </a:tabLst>
            </a:pPr>
            <a:r>
              <a:rPr b="1" lang="en-US" sz="1800" spc="-1" strike="noStrike">
                <a:solidFill>
                  <a:srgbClr val="000000"/>
                </a:solidFill>
                <a:latin typeface="Courier New"/>
                <a:ea typeface="ＭＳ Ｐゴシック"/>
              </a:rPr>
              <a:t>  </a:t>
            </a:r>
            <a:r>
              <a:rPr b="1" lang="en-US" sz="1800" spc="-1" strike="noStrike">
                <a:solidFill>
                  <a:srgbClr val="000000"/>
                </a:solidFill>
                <a:latin typeface="Courier New"/>
                <a:ea typeface="ＭＳ Ｐゴシック"/>
              </a:rPr>
              <a:t>newSocket("hostname","port number");</a:t>
            </a:r>
            <a:endParaRPr b="0" lang="en-US" sz="1800" spc="-1" strike="noStrike">
              <a:latin typeface="Arial"/>
            </a:endParaRPr>
          </a:p>
        </p:txBody>
      </p:sp>
      <p:sp>
        <p:nvSpPr>
          <p:cNvPr id="5357" name="CustomShape 36"/>
          <p:cNvSpPr/>
          <p:nvPr/>
        </p:nvSpPr>
        <p:spPr>
          <a:xfrm>
            <a:off x="7021800" y="5773320"/>
            <a:ext cx="4156920" cy="638280"/>
          </a:xfrm>
          <a:prstGeom prst="rect">
            <a:avLst/>
          </a:prstGeom>
          <a:noFill/>
          <a:ln w="0">
            <a:noFill/>
          </a:ln>
        </p:spPr>
        <p:style>
          <a:lnRef idx="0"/>
          <a:fillRef idx="0"/>
          <a:effectRef idx="0"/>
          <a:fontRef idx="minor"/>
        </p:style>
        <p:txBody>
          <a:bodyPr lIns="90000" rIns="90000" tIns="45000" bIns="45000">
            <a:spAutoFit/>
          </a:bodyPr>
          <a:p>
            <a:pPr marL="231840" indent="-229320">
              <a:lnSpc>
                <a:spcPct val="100000"/>
              </a:lnSpc>
              <a:tabLst>
                <a:tab algn="l" pos="0"/>
              </a:tabLst>
            </a:pPr>
            <a:r>
              <a:rPr b="1" lang="en-US" sz="1800" spc="-1" strike="noStrike">
                <a:solidFill>
                  <a:srgbClr val="000000"/>
                </a:solidFill>
                <a:latin typeface="Courier New"/>
                <a:ea typeface="ＭＳ Ｐゴシック"/>
              </a:rPr>
              <a:t>Socket connectionSocket = welcomeSocket.accept();</a:t>
            </a:r>
            <a:endParaRPr b="0" lang="en-US" sz="1800" spc="-1" strike="noStrike">
              <a:latin typeface="Arial"/>
            </a:endParaRPr>
          </a:p>
        </p:txBody>
      </p:sp>
      <p:grpSp>
        <p:nvGrpSpPr>
          <p:cNvPr id="5358" name="Group 37"/>
          <p:cNvGrpSpPr/>
          <p:nvPr/>
        </p:nvGrpSpPr>
        <p:grpSpPr>
          <a:xfrm>
            <a:off x="2152440" y="5024520"/>
            <a:ext cx="695880" cy="610200"/>
            <a:chOff x="2152440" y="5024520"/>
            <a:chExt cx="695880" cy="610200"/>
          </a:xfrm>
        </p:grpSpPr>
        <p:pic>
          <p:nvPicPr>
            <p:cNvPr id="5359" name="Picture 90" descr="desktop_computer_stylized_medium"/>
            <p:cNvPicPr/>
            <p:nvPr/>
          </p:nvPicPr>
          <p:blipFill>
            <a:blip r:embed="rId1"/>
            <a:stretch/>
          </p:blipFill>
          <p:spPr>
            <a:xfrm flipH="1">
              <a:off x="2152440" y="5024520"/>
              <a:ext cx="695880" cy="610200"/>
            </a:xfrm>
            <a:prstGeom prst="rect">
              <a:avLst/>
            </a:prstGeom>
            <a:ln w="0">
              <a:noFill/>
            </a:ln>
          </p:spPr>
        </p:pic>
        <p:sp>
          <p:nvSpPr>
            <p:cNvPr id="5360" name="CustomShape 38"/>
            <p:cNvSpPr/>
            <p:nvPr/>
          </p:nvSpPr>
          <p:spPr>
            <a:xfrm flipH="1">
              <a:off x="2445120" y="5083200"/>
              <a:ext cx="336960" cy="2779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361" name="Group 39"/>
          <p:cNvGrpSpPr/>
          <p:nvPr/>
        </p:nvGrpSpPr>
        <p:grpSpPr>
          <a:xfrm>
            <a:off x="9964800" y="4923000"/>
            <a:ext cx="413640" cy="624240"/>
            <a:chOff x="9964800" y="4923000"/>
            <a:chExt cx="413640" cy="624240"/>
          </a:xfrm>
        </p:grpSpPr>
        <p:sp>
          <p:nvSpPr>
            <p:cNvPr id="5362" name="CustomShape 40"/>
            <p:cNvSpPr/>
            <p:nvPr/>
          </p:nvSpPr>
          <p:spPr>
            <a:xfrm>
              <a:off x="10294200" y="4923720"/>
              <a:ext cx="79920" cy="5958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363" name="CustomShape 41"/>
            <p:cNvSpPr/>
            <p:nvPr/>
          </p:nvSpPr>
          <p:spPr>
            <a:xfrm>
              <a:off x="9983880" y="4923000"/>
              <a:ext cx="303840" cy="59616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364" name="CustomShape 42"/>
            <p:cNvSpPr/>
            <p:nvPr/>
          </p:nvSpPr>
          <p:spPr>
            <a:xfrm>
              <a:off x="10309680" y="4959720"/>
              <a:ext cx="46800" cy="55116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365" name="CustomShape 43"/>
            <p:cNvSpPr/>
            <p:nvPr/>
          </p:nvSpPr>
          <p:spPr>
            <a:xfrm>
              <a:off x="10298880" y="5239800"/>
              <a:ext cx="74160" cy="468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366" name="CustomShape 44"/>
            <p:cNvSpPr/>
            <p:nvPr/>
          </p:nvSpPr>
          <p:spPr>
            <a:xfrm>
              <a:off x="9985680" y="4992840"/>
              <a:ext cx="172080" cy="8640"/>
            </a:xfrm>
            <a:prstGeom prst="rect">
              <a:avLst/>
            </a:prstGeom>
            <a:solidFill>
              <a:srgbClr val="000000"/>
            </a:solidFill>
            <a:ln w="9525">
              <a:solidFill>
                <a:srgbClr val="000000"/>
              </a:solidFill>
              <a:miter/>
            </a:ln>
          </p:spPr>
          <p:style>
            <a:lnRef idx="0"/>
            <a:fillRef idx="0"/>
            <a:effectRef idx="0"/>
            <a:fontRef idx="minor"/>
          </p:style>
        </p:sp>
        <p:grpSp>
          <p:nvGrpSpPr>
            <p:cNvPr id="5367" name="Group 45"/>
            <p:cNvGrpSpPr/>
            <p:nvPr/>
          </p:nvGrpSpPr>
          <p:grpSpPr>
            <a:xfrm>
              <a:off x="10142640" y="4984920"/>
              <a:ext cx="167400" cy="35640"/>
              <a:chOff x="10142640" y="4984920"/>
              <a:chExt cx="167400" cy="35640"/>
            </a:xfrm>
          </p:grpSpPr>
          <p:sp>
            <p:nvSpPr>
              <p:cNvPr id="5368" name="CustomShape 46"/>
              <p:cNvSpPr/>
              <p:nvPr/>
            </p:nvSpPr>
            <p:spPr>
              <a:xfrm>
                <a:off x="10142640" y="4984920"/>
                <a:ext cx="167400" cy="35640"/>
              </a:xfrm>
              <a:prstGeom prst="roundRect">
                <a:avLst>
                  <a:gd name="adj" fmla="val 50000"/>
                </a:avLst>
              </a:prstGeom>
              <a:solidFill>
                <a:srgbClr val="000000"/>
              </a:solidFill>
              <a:ln w="0">
                <a:noFill/>
              </a:ln>
            </p:spPr>
            <p:style>
              <a:lnRef idx="0"/>
              <a:fillRef idx="0"/>
              <a:effectRef idx="0"/>
              <a:fontRef idx="minor"/>
            </p:style>
          </p:sp>
          <p:sp>
            <p:nvSpPr>
              <p:cNvPr id="5369" name="CustomShape 47"/>
              <p:cNvSpPr/>
              <p:nvPr/>
            </p:nvSpPr>
            <p:spPr>
              <a:xfrm>
                <a:off x="10145880" y="4989600"/>
                <a:ext cx="159480" cy="262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370" name="CustomShape 48"/>
            <p:cNvSpPr/>
            <p:nvPr/>
          </p:nvSpPr>
          <p:spPr>
            <a:xfrm>
              <a:off x="9988920" y="5076720"/>
              <a:ext cx="172080" cy="10440"/>
            </a:xfrm>
            <a:prstGeom prst="rect">
              <a:avLst/>
            </a:prstGeom>
            <a:solidFill>
              <a:srgbClr val="000000"/>
            </a:solidFill>
            <a:ln w="9525">
              <a:solidFill>
                <a:srgbClr val="000000"/>
              </a:solidFill>
              <a:miter/>
            </a:ln>
          </p:spPr>
          <p:style>
            <a:lnRef idx="0"/>
            <a:fillRef idx="0"/>
            <a:effectRef idx="0"/>
            <a:fontRef idx="minor"/>
          </p:style>
        </p:sp>
        <p:grpSp>
          <p:nvGrpSpPr>
            <p:cNvPr id="5371" name="Group 49"/>
            <p:cNvGrpSpPr/>
            <p:nvPr/>
          </p:nvGrpSpPr>
          <p:grpSpPr>
            <a:xfrm>
              <a:off x="10142640" y="5070600"/>
              <a:ext cx="165600" cy="32400"/>
              <a:chOff x="10142640" y="5070600"/>
              <a:chExt cx="165600" cy="32400"/>
            </a:xfrm>
          </p:grpSpPr>
          <p:sp>
            <p:nvSpPr>
              <p:cNvPr id="5372" name="CustomShape 50"/>
              <p:cNvSpPr/>
              <p:nvPr/>
            </p:nvSpPr>
            <p:spPr>
              <a:xfrm>
                <a:off x="10142640" y="5070600"/>
                <a:ext cx="165600" cy="32400"/>
              </a:xfrm>
              <a:prstGeom prst="roundRect">
                <a:avLst>
                  <a:gd name="adj" fmla="val 50000"/>
                </a:avLst>
              </a:prstGeom>
              <a:solidFill>
                <a:srgbClr val="000000"/>
              </a:solidFill>
              <a:ln w="0">
                <a:noFill/>
              </a:ln>
            </p:spPr>
            <p:style>
              <a:lnRef idx="0"/>
              <a:fillRef idx="0"/>
              <a:effectRef idx="0"/>
              <a:fontRef idx="minor"/>
            </p:style>
          </p:sp>
          <p:sp>
            <p:nvSpPr>
              <p:cNvPr id="5373" name="CustomShape 51"/>
              <p:cNvSpPr/>
              <p:nvPr/>
            </p:nvSpPr>
            <p:spPr>
              <a:xfrm>
                <a:off x="10145880" y="5075280"/>
                <a:ext cx="156240" cy="23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374" name="CustomShape 52"/>
            <p:cNvSpPr/>
            <p:nvPr/>
          </p:nvSpPr>
          <p:spPr>
            <a:xfrm>
              <a:off x="9987120" y="5165640"/>
              <a:ext cx="172080" cy="10440"/>
            </a:xfrm>
            <a:prstGeom prst="rect">
              <a:avLst/>
            </a:prstGeom>
            <a:solidFill>
              <a:srgbClr val="000000"/>
            </a:solidFill>
            <a:ln w="9525">
              <a:solidFill>
                <a:srgbClr val="000000"/>
              </a:solidFill>
              <a:miter/>
            </a:ln>
          </p:spPr>
          <p:style>
            <a:lnRef idx="0"/>
            <a:fillRef idx="0"/>
            <a:effectRef idx="0"/>
            <a:fontRef idx="minor"/>
          </p:style>
        </p:sp>
        <p:sp>
          <p:nvSpPr>
            <p:cNvPr id="5375" name="CustomShape 53"/>
            <p:cNvSpPr/>
            <p:nvPr/>
          </p:nvSpPr>
          <p:spPr>
            <a:xfrm>
              <a:off x="9990360" y="5243400"/>
              <a:ext cx="172080" cy="10440"/>
            </a:xfrm>
            <a:prstGeom prst="rect">
              <a:avLst/>
            </a:prstGeom>
            <a:solidFill>
              <a:srgbClr val="000000"/>
            </a:solidFill>
            <a:ln w="9525">
              <a:solidFill>
                <a:srgbClr val="000000"/>
              </a:solidFill>
              <a:miter/>
            </a:ln>
          </p:spPr>
          <p:style>
            <a:lnRef idx="0"/>
            <a:fillRef idx="0"/>
            <a:effectRef idx="0"/>
            <a:fontRef idx="minor"/>
          </p:style>
        </p:sp>
        <p:grpSp>
          <p:nvGrpSpPr>
            <p:cNvPr id="5376" name="Group 54"/>
            <p:cNvGrpSpPr/>
            <p:nvPr/>
          </p:nvGrpSpPr>
          <p:grpSpPr>
            <a:xfrm>
              <a:off x="10137960" y="5238720"/>
              <a:ext cx="167400" cy="32400"/>
              <a:chOff x="10137960" y="5238720"/>
              <a:chExt cx="167400" cy="32400"/>
            </a:xfrm>
          </p:grpSpPr>
          <p:sp>
            <p:nvSpPr>
              <p:cNvPr id="5377" name="CustomShape 55"/>
              <p:cNvSpPr/>
              <p:nvPr/>
            </p:nvSpPr>
            <p:spPr>
              <a:xfrm>
                <a:off x="10137960" y="5238720"/>
                <a:ext cx="167400" cy="32400"/>
              </a:xfrm>
              <a:prstGeom prst="roundRect">
                <a:avLst>
                  <a:gd name="adj" fmla="val 50000"/>
                </a:avLst>
              </a:prstGeom>
              <a:solidFill>
                <a:srgbClr val="000000"/>
              </a:solidFill>
              <a:ln w="0">
                <a:noFill/>
              </a:ln>
            </p:spPr>
            <p:style>
              <a:lnRef idx="0"/>
              <a:fillRef idx="0"/>
              <a:effectRef idx="0"/>
              <a:fontRef idx="minor"/>
            </p:style>
          </p:sp>
          <p:sp>
            <p:nvSpPr>
              <p:cNvPr id="5378" name="CustomShape 56"/>
              <p:cNvSpPr/>
              <p:nvPr/>
            </p:nvSpPr>
            <p:spPr>
              <a:xfrm>
                <a:off x="10141200" y="5241960"/>
                <a:ext cx="159480" cy="262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379" name="CustomShape 57"/>
            <p:cNvSpPr/>
            <p:nvPr/>
          </p:nvSpPr>
          <p:spPr>
            <a:xfrm>
              <a:off x="10299960" y="5164920"/>
              <a:ext cx="74160" cy="468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380" name="Group 58"/>
            <p:cNvGrpSpPr/>
            <p:nvPr/>
          </p:nvGrpSpPr>
          <p:grpSpPr>
            <a:xfrm>
              <a:off x="10139400" y="5157720"/>
              <a:ext cx="167400" cy="34200"/>
              <a:chOff x="10139400" y="5157720"/>
              <a:chExt cx="167400" cy="34200"/>
            </a:xfrm>
          </p:grpSpPr>
          <p:sp>
            <p:nvSpPr>
              <p:cNvPr id="5381" name="CustomShape 59"/>
              <p:cNvSpPr/>
              <p:nvPr/>
            </p:nvSpPr>
            <p:spPr>
              <a:xfrm>
                <a:off x="10139400" y="5157720"/>
                <a:ext cx="167400" cy="34200"/>
              </a:xfrm>
              <a:prstGeom prst="roundRect">
                <a:avLst>
                  <a:gd name="adj" fmla="val 50000"/>
                </a:avLst>
              </a:prstGeom>
              <a:solidFill>
                <a:srgbClr val="000000"/>
              </a:solidFill>
              <a:ln w="0">
                <a:noFill/>
              </a:ln>
            </p:spPr>
            <p:style>
              <a:lnRef idx="0"/>
              <a:fillRef idx="0"/>
              <a:effectRef idx="0"/>
              <a:fontRef idx="minor"/>
            </p:style>
          </p:sp>
          <p:sp>
            <p:nvSpPr>
              <p:cNvPr id="5382" name="CustomShape 60"/>
              <p:cNvSpPr/>
              <p:nvPr/>
            </p:nvSpPr>
            <p:spPr>
              <a:xfrm>
                <a:off x="10142640" y="5162400"/>
                <a:ext cx="159480" cy="24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383" name="CustomShape 61"/>
            <p:cNvSpPr/>
            <p:nvPr/>
          </p:nvSpPr>
          <p:spPr>
            <a:xfrm>
              <a:off x="10288800" y="4923000"/>
              <a:ext cx="18360" cy="5961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5384" name="CustomShape 62"/>
            <p:cNvSpPr/>
            <p:nvPr/>
          </p:nvSpPr>
          <p:spPr>
            <a:xfrm>
              <a:off x="10307160" y="5074200"/>
              <a:ext cx="66600" cy="532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385" name="CustomShape 63"/>
            <p:cNvSpPr/>
            <p:nvPr/>
          </p:nvSpPr>
          <p:spPr>
            <a:xfrm>
              <a:off x="10307880" y="4988520"/>
              <a:ext cx="68760" cy="6012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386" name="CustomShape 64"/>
            <p:cNvSpPr/>
            <p:nvPr/>
          </p:nvSpPr>
          <p:spPr>
            <a:xfrm>
              <a:off x="10366560" y="5494320"/>
              <a:ext cx="11880" cy="23040"/>
            </a:xfrm>
            <a:prstGeom prst="ellipse">
              <a:avLst/>
            </a:prstGeom>
            <a:solidFill>
              <a:srgbClr val="333333"/>
            </a:solidFill>
            <a:ln w="0">
              <a:noFill/>
            </a:ln>
          </p:spPr>
          <p:style>
            <a:lnRef idx="0"/>
            <a:fillRef idx="0"/>
            <a:effectRef idx="0"/>
            <a:fontRef idx="minor"/>
          </p:style>
        </p:sp>
        <p:sp>
          <p:nvSpPr>
            <p:cNvPr id="5387" name="CustomShape 65"/>
            <p:cNvSpPr/>
            <p:nvPr/>
          </p:nvSpPr>
          <p:spPr>
            <a:xfrm>
              <a:off x="10303920" y="5494680"/>
              <a:ext cx="69120" cy="4968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388" name="CustomShape 66"/>
            <p:cNvSpPr/>
            <p:nvPr/>
          </p:nvSpPr>
          <p:spPr>
            <a:xfrm>
              <a:off x="9964800" y="5511600"/>
              <a:ext cx="346680" cy="3564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5389" name="CustomShape 67"/>
            <p:cNvSpPr/>
            <p:nvPr/>
          </p:nvSpPr>
          <p:spPr>
            <a:xfrm>
              <a:off x="9983880" y="5519880"/>
              <a:ext cx="309960" cy="1980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5390" name="CustomShape 68"/>
            <p:cNvSpPr/>
            <p:nvPr/>
          </p:nvSpPr>
          <p:spPr>
            <a:xfrm>
              <a:off x="10014120" y="5433840"/>
              <a:ext cx="43560" cy="35640"/>
            </a:xfrm>
            <a:prstGeom prst="ellipse">
              <a:avLst/>
            </a:prstGeom>
            <a:solidFill>
              <a:srgbClr val="33cc33"/>
            </a:solidFill>
            <a:ln w="0">
              <a:noFill/>
            </a:ln>
          </p:spPr>
          <p:style>
            <a:lnRef idx="0"/>
            <a:fillRef idx="0"/>
            <a:effectRef idx="0"/>
            <a:fontRef idx="minor"/>
          </p:style>
        </p:sp>
        <p:sp>
          <p:nvSpPr>
            <p:cNvPr id="5391" name="CustomShape 69"/>
            <p:cNvSpPr/>
            <p:nvPr/>
          </p:nvSpPr>
          <p:spPr>
            <a:xfrm>
              <a:off x="10066680" y="5433840"/>
              <a:ext cx="43560" cy="35640"/>
            </a:xfrm>
            <a:prstGeom prst="ellipse">
              <a:avLst/>
            </a:prstGeom>
            <a:solidFill>
              <a:srgbClr val="ff0000"/>
            </a:solidFill>
            <a:ln w="0">
              <a:noFill/>
            </a:ln>
          </p:spPr>
          <p:style>
            <a:lnRef idx="0"/>
            <a:fillRef idx="0"/>
            <a:effectRef idx="0"/>
            <a:fontRef idx="minor"/>
          </p:style>
        </p:sp>
        <p:sp>
          <p:nvSpPr>
            <p:cNvPr id="5392" name="CustomShape 70"/>
            <p:cNvSpPr/>
            <p:nvPr/>
          </p:nvSpPr>
          <p:spPr>
            <a:xfrm>
              <a:off x="10117440" y="5433840"/>
              <a:ext cx="43560" cy="34200"/>
            </a:xfrm>
            <a:prstGeom prst="ellipse">
              <a:avLst/>
            </a:prstGeom>
            <a:solidFill>
              <a:srgbClr val="33cc33"/>
            </a:solidFill>
            <a:ln w="0">
              <a:noFill/>
            </a:ln>
          </p:spPr>
          <p:style>
            <a:lnRef idx="0"/>
            <a:fillRef idx="0"/>
            <a:effectRef idx="0"/>
            <a:fontRef idx="minor"/>
          </p:style>
        </p:sp>
        <p:sp>
          <p:nvSpPr>
            <p:cNvPr id="5393" name="CustomShape 71"/>
            <p:cNvSpPr/>
            <p:nvPr/>
          </p:nvSpPr>
          <p:spPr>
            <a:xfrm>
              <a:off x="10234800" y="5290920"/>
              <a:ext cx="21240" cy="195840"/>
            </a:xfrm>
            <a:prstGeom prst="rect">
              <a:avLst/>
            </a:prstGeom>
            <a:solidFill>
              <a:srgbClr val="292929"/>
            </a:solidFill>
            <a:ln w="9525">
              <a:solidFill>
                <a:srgbClr val="000000"/>
              </a:solidFill>
              <a:miter/>
            </a:ln>
          </p:spPr>
          <p:style>
            <a:lnRef idx="0"/>
            <a:fillRef idx="0"/>
            <a:effectRef idx="0"/>
            <a:fontRef idx="minor"/>
          </p:style>
        </p:sp>
      </p:grpSp>
      <p:sp>
        <p:nvSpPr>
          <p:cNvPr id="5394" name="CustomShape 72"/>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6AD19D2B-2A29-4D80-9D00-30A0136C46D3}" type="slidenum">
              <a:rPr b="0" lang="en-US" sz="1100" spc="-1" strike="noStrike">
                <a:solidFill>
                  <a:srgbClr val="404040"/>
                </a:solidFill>
                <a:latin typeface="Calibri"/>
                <a:ea typeface="DejaVu Sans"/>
              </a:rPr>
              <a:t>97</a:t>
            </a:fld>
            <a:endParaRPr b="0" lang="en-US" sz="1100" spc="-1" strike="noStrike">
              <a:latin typeface="Arial"/>
            </a:endParaRPr>
          </a:p>
        </p:txBody>
      </p:sp>
    </p:spTree>
  </p:cSld>
  <p:transition spd="med">
    <p:fade/>
  </p:transition>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5"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Agreeing to establish a connection</a:t>
            </a:r>
            <a:endParaRPr b="0" lang="en-US" sz="4800" spc="-1" strike="noStrike">
              <a:latin typeface="Arial"/>
            </a:endParaRPr>
          </a:p>
        </p:txBody>
      </p:sp>
      <p:sp>
        <p:nvSpPr>
          <p:cNvPr id="5396" name="CustomShape 2"/>
          <p:cNvSpPr/>
          <p:nvPr/>
        </p:nvSpPr>
        <p:spPr>
          <a:xfrm>
            <a:off x="5960880" y="2295000"/>
            <a:ext cx="5521320" cy="3574440"/>
          </a:xfrm>
          <a:prstGeom prst="rect">
            <a:avLst/>
          </a:prstGeom>
          <a:noFill/>
          <a:ln w="0">
            <a:noFill/>
          </a:ln>
        </p:spPr>
        <p:style>
          <a:lnRef idx="0"/>
          <a:fillRef idx="0"/>
          <a:effectRef idx="0"/>
          <a:fontRef idx="minor"/>
        </p:style>
        <p:txBody>
          <a:bodyPr lIns="90000" rIns="90000" tIns="45000" bIns="45000">
            <a:noAutofit/>
          </a:bodyPr>
          <a:p>
            <a:pPr marL="284040" indent="-281520">
              <a:lnSpc>
                <a:spcPct val="85000"/>
              </a:lnSpc>
              <a:spcBef>
                <a:spcPts val="641"/>
              </a:spcBef>
              <a:tabLst>
                <a:tab algn="l" pos="0"/>
              </a:tabLst>
            </a:pPr>
            <a:r>
              <a:rPr b="0" i="1" lang="en-US" sz="3200" spc="-1" strike="noStrike" u="sng">
                <a:solidFill>
                  <a:srgbClr val="cc0000"/>
                </a:solidFill>
                <a:uFillTx/>
                <a:latin typeface="Calibri"/>
                <a:ea typeface="ＭＳ Ｐゴシック"/>
              </a:rPr>
              <a:t>Q:</a:t>
            </a:r>
            <a:r>
              <a:rPr b="0" lang="en-US" sz="3200" spc="-1" strike="noStrike">
                <a:solidFill>
                  <a:srgbClr val="000000"/>
                </a:solidFill>
                <a:latin typeface="Calibri"/>
                <a:ea typeface="ＭＳ Ｐゴシック"/>
              </a:rPr>
              <a:t> will 2-way handshake always work in network?</a:t>
            </a:r>
            <a:endParaRPr b="0" lang="en-US" sz="3200" spc="-1" strike="noStrike">
              <a:latin typeface="Arial"/>
            </a:endParaRPr>
          </a:p>
          <a:p>
            <a:pPr marL="345960" indent="-276840">
              <a:lnSpc>
                <a:spcPct val="90000"/>
              </a:lnSpc>
              <a:spcBef>
                <a:spcPts val="561"/>
              </a:spcBef>
              <a:buClr>
                <a:srgbClr val="000099"/>
              </a:buClr>
              <a:buFont typeface="Wingdings" charset="2"/>
              <a:buChar char=""/>
              <a:tabLst>
                <a:tab algn="l" pos="0"/>
              </a:tabLst>
            </a:pPr>
            <a:r>
              <a:rPr b="0" lang="en-US" sz="2800" spc="-1" strike="noStrike">
                <a:solidFill>
                  <a:srgbClr val="000000"/>
                </a:solidFill>
                <a:latin typeface="Calibri"/>
                <a:ea typeface="ＭＳ Ｐゴシック"/>
              </a:rPr>
              <a:t>variable delays</a:t>
            </a:r>
            <a:endParaRPr b="0" lang="en-US" sz="2800" spc="-1" strike="noStrike">
              <a:latin typeface="Arial"/>
            </a:endParaRPr>
          </a:p>
          <a:p>
            <a:pPr marL="345960" indent="-276840">
              <a:lnSpc>
                <a:spcPct val="90000"/>
              </a:lnSpc>
              <a:spcBef>
                <a:spcPts val="561"/>
              </a:spcBef>
              <a:buClr>
                <a:srgbClr val="000099"/>
              </a:buClr>
              <a:buFont typeface="Wingdings" charset="2"/>
              <a:buChar char=""/>
              <a:tabLst>
                <a:tab algn="l" pos="0"/>
              </a:tabLst>
            </a:pPr>
            <a:r>
              <a:rPr b="0" lang="en-US" sz="2800" spc="-1" strike="noStrike">
                <a:solidFill>
                  <a:srgbClr val="000000"/>
                </a:solidFill>
                <a:latin typeface="Calibri"/>
                <a:ea typeface="ＭＳ Ｐゴシック"/>
              </a:rPr>
              <a:t>retransmitted messages (e.g. req_conn(x)) due to message loss</a:t>
            </a:r>
            <a:endParaRPr b="0" lang="en-US" sz="2800" spc="-1" strike="noStrike">
              <a:latin typeface="Arial"/>
            </a:endParaRPr>
          </a:p>
          <a:p>
            <a:pPr marL="345960" indent="-276840">
              <a:lnSpc>
                <a:spcPct val="90000"/>
              </a:lnSpc>
              <a:spcBef>
                <a:spcPts val="561"/>
              </a:spcBef>
              <a:buClr>
                <a:srgbClr val="000099"/>
              </a:buClr>
              <a:buFont typeface="Wingdings" charset="2"/>
              <a:buChar char=""/>
              <a:tabLst>
                <a:tab algn="l" pos="0"/>
              </a:tabLst>
            </a:pPr>
            <a:r>
              <a:rPr b="0" lang="en-US" sz="2800" spc="-1" strike="noStrike">
                <a:solidFill>
                  <a:srgbClr val="000000"/>
                </a:solidFill>
                <a:latin typeface="Calibri"/>
                <a:ea typeface="ＭＳ Ｐゴシック"/>
              </a:rPr>
              <a:t>message reordering</a:t>
            </a:r>
            <a:endParaRPr b="0" lang="en-US" sz="2800" spc="-1" strike="noStrike">
              <a:latin typeface="Arial"/>
            </a:endParaRPr>
          </a:p>
          <a:p>
            <a:pPr marL="345960" indent="-276840">
              <a:lnSpc>
                <a:spcPct val="90000"/>
              </a:lnSpc>
              <a:spcBef>
                <a:spcPts val="561"/>
              </a:spcBef>
              <a:buClr>
                <a:srgbClr val="000099"/>
              </a:buClr>
              <a:buFont typeface="Wingdings" charset="2"/>
              <a:buChar char=""/>
              <a:tabLst>
                <a:tab algn="l" pos="0"/>
              </a:tabLst>
            </a:pPr>
            <a:r>
              <a:rPr b="0" lang="en-US" sz="2800" spc="-1" strike="noStrike">
                <a:solidFill>
                  <a:srgbClr val="000000"/>
                </a:solidFill>
                <a:latin typeface="Calibri"/>
                <a:ea typeface="ＭＳ Ｐゴシック"/>
              </a:rPr>
              <a:t>can’t “see” other side</a:t>
            </a:r>
            <a:endParaRPr b="0" lang="en-US" sz="2800" spc="-1" strike="noStrike">
              <a:latin typeface="Arial"/>
            </a:endParaRPr>
          </a:p>
        </p:txBody>
      </p:sp>
      <p:pic>
        <p:nvPicPr>
          <p:cNvPr id="5397" name="Picture 62" descr="Alice"/>
          <p:cNvPicPr/>
          <p:nvPr/>
        </p:nvPicPr>
        <p:blipFill>
          <a:blip r:embed="rId1"/>
          <a:stretch/>
        </p:blipFill>
        <p:spPr>
          <a:xfrm>
            <a:off x="1792440" y="2031120"/>
            <a:ext cx="682920" cy="679320"/>
          </a:xfrm>
          <a:prstGeom prst="rect">
            <a:avLst/>
          </a:prstGeom>
          <a:ln w="0">
            <a:noFill/>
          </a:ln>
        </p:spPr>
      </p:pic>
      <p:pic>
        <p:nvPicPr>
          <p:cNvPr id="5398" name="Picture 63" descr="Bob"/>
          <p:cNvPicPr/>
          <p:nvPr/>
        </p:nvPicPr>
        <p:blipFill>
          <a:blip r:embed="rId2"/>
          <a:stretch/>
        </p:blipFill>
        <p:spPr>
          <a:xfrm>
            <a:off x="3842280" y="2069280"/>
            <a:ext cx="837000" cy="687960"/>
          </a:xfrm>
          <a:prstGeom prst="rect">
            <a:avLst/>
          </a:prstGeom>
          <a:ln w="0">
            <a:noFill/>
          </a:ln>
        </p:spPr>
      </p:pic>
      <p:sp>
        <p:nvSpPr>
          <p:cNvPr id="5399" name="CustomShape 3"/>
          <p:cNvSpPr/>
          <p:nvPr/>
        </p:nvSpPr>
        <p:spPr>
          <a:xfrm>
            <a:off x="1010160" y="1354680"/>
            <a:ext cx="3145320" cy="5770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3200" spc="-1" strike="noStrike">
                <a:solidFill>
                  <a:srgbClr val="000000"/>
                </a:solidFill>
                <a:latin typeface="Calibri"/>
                <a:ea typeface="ＭＳ Ｐゴシック"/>
              </a:rPr>
              <a:t>2-way handshake:</a:t>
            </a:r>
            <a:endParaRPr b="0" lang="en-US" sz="3200" spc="-1" strike="noStrike">
              <a:latin typeface="Arial"/>
            </a:endParaRPr>
          </a:p>
        </p:txBody>
      </p:sp>
      <p:sp>
        <p:nvSpPr>
          <p:cNvPr id="5400" name="Line 4"/>
          <p:cNvSpPr/>
          <p:nvPr/>
        </p:nvSpPr>
        <p:spPr>
          <a:xfrm>
            <a:off x="2210040" y="2826720"/>
            <a:ext cx="1996200" cy="343800"/>
          </a:xfrm>
          <a:prstGeom prst="line">
            <a:avLst/>
          </a:prstGeom>
          <a:ln w="28575">
            <a:solidFill>
              <a:srgbClr val="000099"/>
            </a:solidFill>
            <a:round/>
            <a:tailEnd len="med" type="triangle" w="med"/>
          </a:ln>
        </p:spPr>
        <p:style>
          <a:lnRef idx="0"/>
          <a:fillRef idx="0"/>
          <a:effectRef idx="0"/>
          <a:fontRef idx="minor"/>
        </p:style>
      </p:sp>
      <p:sp>
        <p:nvSpPr>
          <p:cNvPr id="5401" name="Line 5"/>
          <p:cNvSpPr/>
          <p:nvPr/>
        </p:nvSpPr>
        <p:spPr>
          <a:xfrm>
            <a:off x="2149920" y="2737080"/>
            <a:ext cx="360" cy="1190880"/>
          </a:xfrm>
          <a:prstGeom prst="line">
            <a:avLst/>
          </a:prstGeom>
          <a:ln w="9525">
            <a:solidFill>
              <a:srgbClr val="777777"/>
            </a:solidFill>
            <a:round/>
          </a:ln>
        </p:spPr>
        <p:style>
          <a:lnRef idx="0"/>
          <a:fillRef idx="0"/>
          <a:effectRef idx="0"/>
          <a:fontRef idx="minor"/>
        </p:style>
      </p:sp>
      <p:sp>
        <p:nvSpPr>
          <p:cNvPr id="5402" name="Line 6"/>
          <p:cNvSpPr/>
          <p:nvPr/>
        </p:nvSpPr>
        <p:spPr>
          <a:xfrm>
            <a:off x="4214880" y="2766600"/>
            <a:ext cx="360" cy="1190880"/>
          </a:xfrm>
          <a:prstGeom prst="line">
            <a:avLst/>
          </a:prstGeom>
          <a:ln w="9525">
            <a:solidFill>
              <a:srgbClr val="777777"/>
            </a:solidFill>
            <a:round/>
          </a:ln>
        </p:spPr>
        <p:style>
          <a:lnRef idx="0"/>
          <a:fillRef idx="0"/>
          <a:effectRef idx="0"/>
          <a:fontRef idx="minor"/>
        </p:style>
      </p:sp>
      <p:sp>
        <p:nvSpPr>
          <p:cNvPr id="5403" name="Line 7"/>
          <p:cNvSpPr/>
          <p:nvPr/>
        </p:nvSpPr>
        <p:spPr>
          <a:xfrm flipH="1">
            <a:off x="2145600" y="3258360"/>
            <a:ext cx="1996560" cy="343440"/>
          </a:xfrm>
          <a:prstGeom prst="line">
            <a:avLst/>
          </a:prstGeom>
          <a:ln w="28575">
            <a:solidFill>
              <a:srgbClr val="000099"/>
            </a:solidFill>
            <a:round/>
            <a:tailEnd len="med" type="triangle" w="med"/>
          </a:ln>
        </p:spPr>
        <p:style>
          <a:lnRef idx="0"/>
          <a:fillRef idx="0"/>
          <a:effectRef idx="0"/>
          <a:fontRef idx="minor"/>
        </p:style>
      </p:sp>
      <p:sp>
        <p:nvSpPr>
          <p:cNvPr id="5404" name="CustomShape 8"/>
          <p:cNvSpPr/>
          <p:nvPr/>
        </p:nvSpPr>
        <p:spPr>
          <a:xfrm>
            <a:off x="2531520" y="2811600"/>
            <a:ext cx="1199160" cy="353160"/>
          </a:xfrm>
          <a:prstGeom prst="rect">
            <a:avLst/>
          </a:prstGeom>
          <a:solidFill>
            <a:srgbClr val="ffffff"/>
          </a:solidFill>
          <a:ln w="0">
            <a:noFill/>
          </a:ln>
        </p:spPr>
        <p:style>
          <a:lnRef idx="0"/>
          <a:fillRef idx="0"/>
          <a:effectRef idx="0"/>
          <a:fontRef idx="minor"/>
        </p:style>
      </p:sp>
      <p:sp>
        <p:nvSpPr>
          <p:cNvPr id="5405" name="CustomShape 9"/>
          <p:cNvSpPr/>
          <p:nvPr/>
        </p:nvSpPr>
        <p:spPr>
          <a:xfrm>
            <a:off x="2602080" y="2787480"/>
            <a:ext cx="1087920" cy="394560"/>
          </a:xfrm>
          <a:prstGeom prst="rect">
            <a:avLst/>
          </a:prstGeom>
          <a:solidFill>
            <a:srgbClr val="ffffff"/>
          </a:solid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Calibri"/>
                <a:ea typeface="ＭＳ Ｐゴシック"/>
              </a:rPr>
              <a:t>Let’s talk</a:t>
            </a:r>
            <a:endParaRPr b="0" lang="en-US" sz="2000" spc="-1" strike="noStrike">
              <a:latin typeface="Arial"/>
            </a:endParaRPr>
          </a:p>
        </p:txBody>
      </p:sp>
      <p:sp>
        <p:nvSpPr>
          <p:cNvPr id="5406" name="CustomShape 10"/>
          <p:cNvSpPr/>
          <p:nvPr/>
        </p:nvSpPr>
        <p:spPr>
          <a:xfrm>
            <a:off x="2878560" y="3272400"/>
            <a:ext cx="590760" cy="353160"/>
          </a:xfrm>
          <a:prstGeom prst="rect">
            <a:avLst/>
          </a:prstGeom>
          <a:solidFill>
            <a:srgbClr val="ffffff"/>
          </a:solidFill>
          <a:ln w="0">
            <a:noFill/>
          </a:ln>
        </p:spPr>
        <p:style>
          <a:lnRef idx="0"/>
          <a:fillRef idx="0"/>
          <a:effectRef idx="0"/>
          <a:fontRef idx="minor"/>
        </p:style>
      </p:sp>
      <p:sp>
        <p:nvSpPr>
          <p:cNvPr id="5407" name="CustomShape 11"/>
          <p:cNvSpPr/>
          <p:nvPr/>
        </p:nvSpPr>
        <p:spPr>
          <a:xfrm>
            <a:off x="2917440" y="3248280"/>
            <a:ext cx="481320" cy="394560"/>
          </a:xfrm>
          <a:prstGeom prst="rect">
            <a:avLst/>
          </a:prstGeom>
          <a:solidFill>
            <a:srgbClr val="ffffff"/>
          </a:solid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Calibri"/>
                <a:ea typeface="ＭＳ Ｐゴシック"/>
              </a:rPr>
              <a:t>OK</a:t>
            </a:r>
            <a:endParaRPr b="0" lang="en-US" sz="2000" spc="-1" strike="noStrike">
              <a:latin typeface="Arial"/>
            </a:endParaRPr>
          </a:p>
        </p:txBody>
      </p:sp>
      <p:sp>
        <p:nvSpPr>
          <p:cNvPr id="5408" name="CustomShape 12"/>
          <p:cNvSpPr/>
          <p:nvPr/>
        </p:nvSpPr>
        <p:spPr>
          <a:xfrm>
            <a:off x="4337280" y="3066840"/>
            <a:ext cx="80748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cc0000"/>
                </a:solidFill>
                <a:latin typeface="Calibri"/>
                <a:ea typeface="ＭＳ Ｐゴシック"/>
              </a:rPr>
              <a:t>ESTAB</a:t>
            </a:r>
            <a:endParaRPr b="0" lang="en-US" sz="2000" spc="-1" strike="noStrike">
              <a:latin typeface="Arial"/>
            </a:endParaRPr>
          </a:p>
        </p:txBody>
      </p:sp>
      <p:sp>
        <p:nvSpPr>
          <p:cNvPr id="5409" name="CustomShape 13"/>
          <p:cNvSpPr/>
          <p:nvPr/>
        </p:nvSpPr>
        <p:spPr>
          <a:xfrm>
            <a:off x="1109160" y="3429360"/>
            <a:ext cx="80748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cc0000"/>
                </a:solidFill>
                <a:latin typeface="Calibri"/>
                <a:ea typeface="ＭＳ Ｐゴシック"/>
              </a:rPr>
              <a:t>ESTAB</a:t>
            </a:r>
            <a:endParaRPr b="0" lang="en-US" sz="2000" spc="-1" strike="noStrike">
              <a:latin typeface="Arial"/>
            </a:endParaRPr>
          </a:p>
        </p:txBody>
      </p:sp>
      <p:sp>
        <p:nvSpPr>
          <p:cNvPr id="5410" name="CustomShape 14"/>
          <p:cNvSpPr/>
          <p:nvPr/>
        </p:nvSpPr>
        <p:spPr>
          <a:xfrm>
            <a:off x="2088000" y="3557160"/>
            <a:ext cx="119520" cy="94320"/>
          </a:xfrm>
          <a:prstGeom prst="ellipse">
            <a:avLst/>
          </a:prstGeom>
          <a:solidFill>
            <a:srgbClr val="cc0000"/>
          </a:solidFill>
          <a:ln w="9525">
            <a:solidFill>
              <a:srgbClr val="cc0000"/>
            </a:solidFill>
            <a:round/>
          </a:ln>
        </p:spPr>
        <p:style>
          <a:lnRef idx="0"/>
          <a:fillRef idx="0"/>
          <a:effectRef idx="0"/>
          <a:fontRef idx="minor"/>
        </p:style>
      </p:sp>
      <p:sp>
        <p:nvSpPr>
          <p:cNvPr id="5411" name="CustomShape 15"/>
          <p:cNvSpPr/>
          <p:nvPr/>
        </p:nvSpPr>
        <p:spPr>
          <a:xfrm>
            <a:off x="4150800" y="3184200"/>
            <a:ext cx="119520" cy="94320"/>
          </a:xfrm>
          <a:prstGeom prst="ellipse">
            <a:avLst/>
          </a:prstGeom>
          <a:solidFill>
            <a:srgbClr val="cc0000"/>
          </a:solidFill>
          <a:ln w="9525">
            <a:solidFill>
              <a:srgbClr val="cc0000"/>
            </a:solidFill>
            <a:round/>
          </a:ln>
        </p:spPr>
        <p:style>
          <a:lnRef idx="0"/>
          <a:fillRef idx="0"/>
          <a:effectRef idx="0"/>
          <a:fontRef idx="minor"/>
        </p:style>
      </p:sp>
      <p:sp>
        <p:nvSpPr>
          <p:cNvPr id="5412" name="CustomShape 16"/>
          <p:cNvSpPr/>
          <p:nvPr/>
        </p:nvSpPr>
        <p:spPr>
          <a:xfrm>
            <a:off x="978480" y="4953600"/>
            <a:ext cx="1083240" cy="69948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000" spc="-1" strike="noStrike">
                <a:solidFill>
                  <a:srgbClr val="000000"/>
                </a:solidFill>
                <a:latin typeface="Calibri"/>
                <a:ea typeface="ＭＳ Ｐゴシック"/>
              </a:rPr>
              <a:t>choose x</a:t>
            </a:r>
            <a:endParaRPr b="0" lang="en-US" sz="2000" spc="-1" strike="noStrike">
              <a:latin typeface="Arial"/>
            </a:endParaRPr>
          </a:p>
          <a:p>
            <a:pPr algn="r">
              <a:lnSpc>
                <a:spcPct val="100000"/>
              </a:lnSpc>
              <a:tabLst>
                <a:tab algn="l" pos="0"/>
              </a:tabLst>
            </a:pPr>
            <a:endParaRPr b="0" lang="en-US" sz="2000" spc="-1" strike="noStrike">
              <a:latin typeface="Arial"/>
            </a:endParaRPr>
          </a:p>
        </p:txBody>
      </p:sp>
      <p:sp>
        <p:nvSpPr>
          <p:cNvPr id="5413" name="Line 17"/>
          <p:cNvSpPr/>
          <p:nvPr/>
        </p:nvSpPr>
        <p:spPr>
          <a:xfrm>
            <a:off x="2248560" y="5141520"/>
            <a:ext cx="1996200" cy="343440"/>
          </a:xfrm>
          <a:prstGeom prst="line">
            <a:avLst/>
          </a:prstGeom>
          <a:ln w="28575">
            <a:solidFill>
              <a:srgbClr val="000099"/>
            </a:solidFill>
            <a:round/>
            <a:tailEnd len="med" type="triangle" w="med"/>
          </a:ln>
        </p:spPr>
        <p:style>
          <a:lnRef idx="0"/>
          <a:fillRef idx="0"/>
          <a:effectRef idx="0"/>
          <a:fontRef idx="minor"/>
        </p:style>
      </p:sp>
      <p:sp>
        <p:nvSpPr>
          <p:cNvPr id="5414" name="Line 18"/>
          <p:cNvSpPr/>
          <p:nvPr/>
        </p:nvSpPr>
        <p:spPr>
          <a:xfrm>
            <a:off x="2188440" y="5051880"/>
            <a:ext cx="360" cy="1190880"/>
          </a:xfrm>
          <a:prstGeom prst="line">
            <a:avLst/>
          </a:prstGeom>
          <a:ln w="9525">
            <a:solidFill>
              <a:srgbClr val="777777"/>
            </a:solidFill>
            <a:round/>
          </a:ln>
        </p:spPr>
        <p:style>
          <a:lnRef idx="0"/>
          <a:fillRef idx="0"/>
          <a:effectRef idx="0"/>
          <a:fontRef idx="minor"/>
        </p:style>
      </p:sp>
      <p:sp>
        <p:nvSpPr>
          <p:cNvPr id="5415" name="Line 19"/>
          <p:cNvSpPr/>
          <p:nvPr/>
        </p:nvSpPr>
        <p:spPr>
          <a:xfrm>
            <a:off x="4253400" y="5081040"/>
            <a:ext cx="360" cy="1191240"/>
          </a:xfrm>
          <a:prstGeom prst="line">
            <a:avLst/>
          </a:prstGeom>
          <a:ln w="9525">
            <a:solidFill>
              <a:srgbClr val="777777"/>
            </a:solidFill>
            <a:round/>
          </a:ln>
        </p:spPr>
        <p:style>
          <a:lnRef idx="0"/>
          <a:fillRef idx="0"/>
          <a:effectRef idx="0"/>
          <a:fontRef idx="minor"/>
        </p:style>
      </p:sp>
      <p:sp>
        <p:nvSpPr>
          <p:cNvPr id="5416" name="Line 20"/>
          <p:cNvSpPr/>
          <p:nvPr/>
        </p:nvSpPr>
        <p:spPr>
          <a:xfrm flipH="1">
            <a:off x="2184120" y="5573160"/>
            <a:ext cx="1996560" cy="343440"/>
          </a:xfrm>
          <a:prstGeom prst="line">
            <a:avLst/>
          </a:prstGeom>
          <a:ln w="28575">
            <a:solidFill>
              <a:srgbClr val="000099"/>
            </a:solidFill>
            <a:round/>
            <a:tailEnd len="med" type="triangle" w="med"/>
          </a:ln>
        </p:spPr>
        <p:style>
          <a:lnRef idx="0"/>
          <a:fillRef idx="0"/>
          <a:effectRef idx="0"/>
          <a:fontRef idx="minor"/>
        </p:style>
      </p:sp>
      <p:sp>
        <p:nvSpPr>
          <p:cNvPr id="5417" name="CustomShape 21"/>
          <p:cNvSpPr/>
          <p:nvPr/>
        </p:nvSpPr>
        <p:spPr>
          <a:xfrm>
            <a:off x="2676960" y="5126400"/>
            <a:ext cx="1046880" cy="353160"/>
          </a:xfrm>
          <a:prstGeom prst="rect">
            <a:avLst/>
          </a:prstGeom>
          <a:solidFill>
            <a:srgbClr val="ffffff"/>
          </a:solidFill>
          <a:ln w="0">
            <a:noFill/>
          </a:ln>
        </p:spPr>
        <p:style>
          <a:lnRef idx="0"/>
          <a:fillRef idx="0"/>
          <a:effectRef idx="0"/>
          <a:fontRef idx="minor"/>
        </p:style>
      </p:sp>
      <p:sp>
        <p:nvSpPr>
          <p:cNvPr id="5418" name="CustomShape 22"/>
          <p:cNvSpPr/>
          <p:nvPr/>
        </p:nvSpPr>
        <p:spPr>
          <a:xfrm>
            <a:off x="2512080" y="5090040"/>
            <a:ext cx="142488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Calibri"/>
                <a:ea typeface="ＭＳ Ｐゴシック"/>
              </a:rPr>
              <a:t>req_conn(x)</a:t>
            </a:r>
            <a:endParaRPr b="0" lang="en-US" sz="2000" spc="-1" strike="noStrike">
              <a:latin typeface="Arial"/>
            </a:endParaRPr>
          </a:p>
        </p:txBody>
      </p:sp>
      <p:sp>
        <p:nvSpPr>
          <p:cNvPr id="5419" name="CustomShape 23"/>
          <p:cNvSpPr/>
          <p:nvPr/>
        </p:nvSpPr>
        <p:spPr>
          <a:xfrm>
            <a:off x="2917080" y="5587200"/>
            <a:ext cx="590760" cy="353160"/>
          </a:xfrm>
          <a:prstGeom prst="rect">
            <a:avLst/>
          </a:prstGeom>
          <a:solidFill>
            <a:srgbClr val="ffffff"/>
          </a:solidFill>
          <a:ln w="0">
            <a:noFill/>
          </a:ln>
        </p:spPr>
        <p:style>
          <a:lnRef idx="0"/>
          <a:fillRef idx="0"/>
          <a:effectRef idx="0"/>
          <a:fontRef idx="minor"/>
        </p:style>
      </p:sp>
      <p:sp>
        <p:nvSpPr>
          <p:cNvPr id="5420" name="CustomShape 24"/>
          <p:cNvSpPr/>
          <p:nvPr/>
        </p:nvSpPr>
        <p:spPr>
          <a:xfrm>
            <a:off x="4375800" y="5381640"/>
            <a:ext cx="80748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cc0000"/>
                </a:solidFill>
                <a:latin typeface="Calibri"/>
                <a:ea typeface="ＭＳ Ｐゴシック"/>
              </a:rPr>
              <a:t>ESTAB</a:t>
            </a:r>
            <a:endParaRPr b="0" lang="en-US" sz="2000" spc="-1" strike="noStrike">
              <a:latin typeface="Arial"/>
            </a:endParaRPr>
          </a:p>
        </p:txBody>
      </p:sp>
      <p:sp>
        <p:nvSpPr>
          <p:cNvPr id="5421" name="CustomShape 25"/>
          <p:cNvSpPr/>
          <p:nvPr/>
        </p:nvSpPr>
        <p:spPr>
          <a:xfrm>
            <a:off x="1147680" y="5744160"/>
            <a:ext cx="80748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cc0000"/>
                </a:solidFill>
                <a:latin typeface="Calibri"/>
                <a:ea typeface="ＭＳ Ｐゴシック"/>
              </a:rPr>
              <a:t>ESTAB</a:t>
            </a:r>
            <a:endParaRPr b="0" lang="en-US" sz="2000" spc="-1" strike="noStrike">
              <a:latin typeface="Arial"/>
            </a:endParaRPr>
          </a:p>
        </p:txBody>
      </p:sp>
      <p:sp>
        <p:nvSpPr>
          <p:cNvPr id="5422" name="CustomShape 26"/>
          <p:cNvSpPr/>
          <p:nvPr/>
        </p:nvSpPr>
        <p:spPr>
          <a:xfrm>
            <a:off x="2126520" y="5871960"/>
            <a:ext cx="119520" cy="94320"/>
          </a:xfrm>
          <a:prstGeom prst="ellipse">
            <a:avLst/>
          </a:prstGeom>
          <a:solidFill>
            <a:srgbClr val="cc0000"/>
          </a:solidFill>
          <a:ln w="9525">
            <a:solidFill>
              <a:srgbClr val="cc0000"/>
            </a:solidFill>
            <a:round/>
          </a:ln>
        </p:spPr>
        <p:style>
          <a:lnRef idx="0"/>
          <a:fillRef idx="0"/>
          <a:effectRef idx="0"/>
          <a:fontRef idx="minor"/>
        </p:style>
      </p:sp>
      <p:sp>
        <p:nvSpPr>
          <p:cNvPr id="5423" name="CustomShape 27"/>
          <p:cNvSpPr/>
          <p:nvPr/>
        </p:nvSpPr>
        <p:spPr>
          <a:xfrm>
            <a:off x="4189320" y="5499000"/>
            <a:ext cx="119520" cy="94320"/>
          </a:xfrm>
          <a:prstGeom prst="ellipse">
            <a:avLst/>
          </a:prstGeom>
          <a:solidFill>
            <a:srgbClr val="cc0000"/>
          </a:solidFill>
          <a:ln w="9525">
            <a:solidFill>
              <a:srgbClr val="cc0000"/>
            </a:solidFill>
            <a:round/>
          </a:ln>
        </p:spPr>
        <p:style>
          <a:lnRef idx="0"/>
          <a:fillRef idx="0"/>
          <a:effectRef idx="0"/>
          <a:fontRef idx="minor"/>
        </p:style>
      </p:sp>
      <p:sp>
        <p:nvSpPr>
          <p:cNvPr id="5424" name="CustomShape 28"/>
          <p:cNvSpPr/>
          <p:nvPr/>
        </p:nvSpPr>
        <p:spPr>
          <a:xfrm>
            <a:off x="2514240" y="5594040"/>
            <a:ext cx="1443240" cy="280440"/>
          </a:xfrm>
          <a:prstGeom prst="rect">
            <a:avLst/>
          </a:prstGeom>
          <a:solidFill>
            <a:srgbClr val="ffffff"/>
          </a:solidFill>
          <a:ln w="0">
            <a:noFill/>
          </a:ln>
        </p:spPr>
        <p:style>
          <a:lnRef idx="0"/>
          <a:fillRef idx="0"/>
          <a:effectRef idx="0"/>
          <a:fontRef idx="minor"/>
        </p:style>
      </p:sp>
      <p:sp>
        <p:nvSpPr>
          <p:cNvPr id="5425" name="CustomShape 29"/>
          <p:cNvSpPr/>
          <p:nvPr/>
        </p:nvSpPr>
        <p:spPr>
          <a:xfrm>
            <a:off x="2508480" y="5552640"/>
            <a:ext cx="1416960" cy="3945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Calibri"/>
                <a:ea typeface="ＭＳ Ｐゴシック"/>
              </a:rPr>
              <a:t>acc_conn(x)</a:t>
            </a:r>
            <a:endParaRPr b="0" lang="en-US" sz="2000" spc="-1" strike="noStrike">
              <a:latin typeface="Arial"/>
            </a:endParaRPr>
          </a:p>
        </p:txBody>
      </p:sp>
      <p:grpSp>
        <p:nvGrpSpPr>
          <p:cNvPr id="5426" name="Group 30"/>
          <p:cNvGrpSpPr/>
          <p:nvPr/>
        </p:nvGrpSpPr>
        <p:grpSpPr>
          <a:xfrm>
            <a:off x="1698480" y="4471920"/>
            <a:ext cx="772920" cy="563760"/>
            <a:chOff x="1698480" y="4471920"/>
            <a:chExt cx="772920" cy="563760"/>
          </a:xfrm>
        </p:grpSpPr>
        <p:pic>
          <p:nvPicPr>
            <p:cNvPr id="5427" name="Picture 93" descr="desktop_computer_stylized_medium"/>
            <p:cNvPicPr/>
            <p:nvPr/>
          </p:nvPicPr>
          <p:blipFill>
            <a:blip r:embed="rId3"/>
            <a:stretch/>
          </p:blipFill>
          <p:spPr>
            <a:xfrm flipH="1">
              <a:off x="1698480" y="4471920"/>
              <a:ext cx="772920" cy="563760"/>
            </a:xfrm>
            <a:prstGeom prst="rect">
              <a:avLst/>
            </a:prstGeom>
            <a:ln w="0">
              <a:noFill/>
            </a:ln>
          </p:spPr>
        </p:pic>
        <p:sp>
          <p:nvSpPr>
            <p:cNvPr id="5428" name="CustomShape 31"/>
            <p:cNvSpPr/>
            <p:nvPr/>
          </p:nvSpPr>
          <p:spPr>
            <a:xfrm flipH="1">
              <a:off x="2024280" y="4526280"/>
              <a:ext cx="374400" cy="2566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429" name="Group 32"/>
          <p:cNvGrpSpPr/>
          <p:nvPr/>
        </p:nvGrpSpPr>
        <p:grpSpPr>
          <a:xfrm>
            <a:off x="4073760" y="4451400"/>
            <a:ext cx="316080" cy="555120"/>
            <a:chOff x="4073760" y="4451400"/>
            <a:chExt cx="316080" cy="555120"/>
          </a:xfrm>
        </p:grpSpPr>
        <p:sp>
          <p:nvSpPr>
            <p:cNvPr id="5430" name="CustomShape 33"/>
            <p:cNvSpPr/>
            <p:nvPr/>
          </p:nvSpPr>
          <p:spPr>
            <a:xfrm>
              <a:off x="4326120" y="4452120"/>
              <a:ext cx="60840" cy="52956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431" name="CustomShape 34"/>
            <p:cNvSpPr/>
            <p:nvPr/>
          </p:nvSpPr>
          <p:spPr>
            <a:xfrm>
              <a:off x="4088520" y="4451400"/>
              <a:ext cx="232200" cy="52920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432" name="CustomShape 35"/>
            <p:cNvSpPr/>
            <p:nvPr/>
          </p:nvSpPr>
          <p:spPr>
            <a:xfrm>
              <a:off x="4337640" y="4484160"/>
              <a:ext cx="35280" cy="4896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433" name="CustomShape 36"/>
            <p:cNvSpPr/>
            <p:nvPr/>
          </p:nvSpPr>
          <p:spPr>
            <a:xfrm>
              <a:off x="4329360" y="4733280"/>
              <a:ext cx="56160" cy="41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434" name="CustomShape 37"/>
            <p:cNvSpPr/>
            <p:nvPr/>
          </p:nvSpPr>
          <p:spPr>
            <a:xfrm>
              <a:off x="4090320" y="4513320"/>
              <a:ext cx="129960" cy="7920"/>
            </a:xfrm>
            <a:prstGeom prst="rect">
              <a:avLst/>
            </a:prstGeom>
            <a:solidFill>
              <a:srgbClr val="000000"/>
            </a:solidFill>
            <a:ln w="9525">
              <a:solidFill>
                <a:srgbClr val="000000"/>
              </a:solidFill>
              <a:miter/>
            </a:ln>
          </p:spPr>
          <p:style>
            <a:lnRef idx="0"/>
            <a:fillRef idx="0"/>
            <a:effectRef idx="0"/>
            <a:fontRef idx="minor"/>
          </p:style>
        </p:sp>
        <p:grpSp>
          <p:nvGrpSpPr>
            <p:cNvPr id="5435" name="Group 38"/>
            <p:cNvGrpSpPr/>
            <p:nvPr/>
          </p:nvGrpSpPr>
          <p:grpSpPr>
            <a:xfrm>
              <a:off x="4210560" y="4506480"/>
              <a:ext cx="126720" cy="32040"/>
              <a:chOff x="4210560" y="4506480"/>
              <a:chExt cx="126720" cy="32040"/>
            </a:xfrm>
          </p:grpSpPr>
          <p:sp>
            <p:nvSpPr>
              <p:cNvPr id="5436" name="CustomShape 39"/>
              <p:cNvSpPr/>
              <p:nvPr/>
            </p:nvSpPr>
            <p:spPr>
              <a:xfrm>
                <a:off x="4210560" y="4506480"/>
                <a:ext cx="126720" cy="32040"/>
              </a:xfrm>
              <a:prstGeom prst="roundRect">
                <a:avLst>
                  <a:gd name="adj" fmla="val 50000"/>
                </a:avLst>
              </a:prstGeom>
              <a:solidFill>
                <a:srgbClr val="000000"/>
              </a:solidFill>
              <a:ln w="0">
                <a:noFill/>
              </a:ln>
            </p:spPr>
            <p:style>
              <a:lnRef idx="0"/>
              <a:fillRef idx="0"/>
              <a:effectRef idx="0"/>
              <a:fontRef idx="minor"/>
            </p:style>
          </p:sp>
          <p:sp>
            <p:nvSpPr>
              <p:cNvPr id="5437" name="CustomShape 40"/>
              <p:cNvSpPr/>
              <p:nvPr/>
            </p:nvSpPr>
            <p:spPr>
              <a:xfrm>
                <a:off x="4213440" y="4510080"/>
                <a:ext cx="120960" cy="25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438" name="CustomShape 41"/>
            <p:cNvSpPr/>
            <p:nvPr/>
          </p:nvSpPr>
          <p:spPr>
            <a:xfrm>
              <a:off x="4091760" y="4589280"/>
              <a:ext cx="131400" cy="7920"/>
            </a:xfrm>
            <a:prstGeom prst="rect">
              <a:avLst/>
            </a:prstGeom>
            <a:solidFill>
              <a:srgbClr val="000000"/>
            </a:solidFill>
            <a:ln w="9525">
              <a:solidFill>
                <a:srgbClr val="000000"/>
              </a:solidFill>
              <a:miter/>
            </a:ln>
          </p:spPr>
          <p:style>
            <a:lnRef idx="0"/>
            <a:fillRef idx="0"/>
            <a:effectRef idx="0"/>
            <a:fontRef idx="minor"/>
          </p:style>
        </p:sp>
        <p:grpSp>
          <p:nvGrpSpPr>
            <p:cNvPr id="5439" name="Group 42"/>
            <p:cNvGrpSpPr/>
            <p:nvPr/>
          </p:nvGrpSpPr>
          <p:grpSpPr>
            <a:xfrm>
              <a:off x="4208760" y="4582440"/>
              <a:ext cx="128160" cy="28800"/>
              <a:chOff x="4208760" y="4582440"/>
              <a:chExt cx="128160" cy="28800"/>
            </a:xfrm>
          </p:grpSpPr>
          <p:sp>
            <p:nvSpPr>
              <p:cNvPr id="5440" name="CustomShape 43"/>
              <p:cNvSpPr/>
              <p:nvPr/>
            </p:nvSpPr>
            <p:spPr>
              <a:xfrm>
                <a:off x="4208760" y="4582440"/>
                <a:ext cx="128160" cy="28800"/>
              </a:xfrm>
              <a:prstGeom prst="roundRect">
                <a:avLst>
                  <a:gd name="adj" fmla="val 50000"/>
                </a:avLst>
              </a:prstGeom>
              <a:solidFill>
                <a:srgbClr val="000000"/>
              </a:solidFill>
              <a:ln w="0">
                <a:noFill/>
              </a:ln>
            </p:spPr>
            <p:style>
              <a:lnRef idx="0"/>
              <a:fillRef idx="0"/>
              <a:effectRef idx="0"/>
              <a:fontRef idx="minor"/>
            </p:style>
          </p:sp>
          <p:sp>
            <p:nvSpPr>
              <p:cNvPr id="5441" name="CustomShape 44"/>
              <p:cNvSpPr/>
              <p:nvPr/>
            </p:nvSpPr>
            <p:spPr>
              <a:xfrm>
                <a:off x="4212000" y="4586040"/>
                <a:ext cx="122400" cy="216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442" name="CustomShape 45"/>
            <p:cNvSpPr/>
            <p:nvPr/>
          </p:nvSpPr>
          <p:spPr>
            <a:xfrm>
              <a:off x="4090320" y="4667040"/>
              <a:ext cx="131400" cy="7920"/>
            </a:xfrm>
            <a:prstGeom prst="rect">
              <a:avLst/>
            </a:prstGeom>
            <a:solidFill>
              <a:srgbClr val="000000"/>
            </a:solidFill>
            <a:ln w="9525">
              <a:solidFill>
                <a:srgbClr val="000000"/>
              </a:solidFill>
              <a:miter/>
            </a:ln>
          </p:spPr>
          <p:style>
            <a:lnRef idx="0"/>
            <a:fillRef idx="0"/>
            <a:effectRef idx="0"/>
            <a:fontRef idx="minor"/>
          </p:style>
        </p:sp>
        <p:sp>
          <p:nvSpPr>
            <p:cNvPr id="5443" name="CustomShape 46"/>
            <p:cNvSpPr/>
            <p:nvPr/>
          </p:nvSpPr>
          <p:spPr>
            <a:xfrm>
              <a:off x="4093200" y="4736160"/>
              <a:ext cx="131400" cy="9720"/>
            </a:xfrm>
            <a:prstGeom prst="rect">
              <a:avLst/>
            </a:prstGeom>
            <a:solidFill>
              <a:srgbClr val="000000"/>
            </a:solidFill>
            <a:ln w="9525">
              <a:solidFill>
                <a:srgbClr val="000000"/>
              </a:solidFill>
              <a:miter/>
            </a:ln>
          </p:spPr>
          <p:style>
            <a:lnRef idx="0"/>
            <a:fillRef idx="0"/>
            <a:effectRef idx="0"/>
            <a:fontRef idx="minor"/>
          </p:style>
        </p:sp>
        <p:grpSp>
          <p:nvGrpSpPr>
            <p:cNvPr id="5444" name="Group 47"/>
            <p:cNvGrpSpPr/>
            <p:nvPr/>
          </p:nvGrpSpPr>
          <p:grpSpPr>
            <a:xfrm>
              <a:off x="4207320" y="4730760"/>
              <a:ext cx="126720" cy="32040"/>
              <a:chOff x="4207320" y="4730760"/>
              <a:chExt cx="126720" cy="32040"/>
            </a:xfrm>
          </p:grpSpPr>
          <p:sp>
            <p:nvSpPr>
              <p:cNvPr id="5445" name="CustomShape 48"/>
              <p:cNvSpPr/>
              <p:nvPr/>
            </p:nvSpPr>
            <p:spPr>
              <a:xfrm>
                <a:off x="4207320" y="4730760"/>
                <a:ext cx="126720" cy="32040"/>
              </a:xfrm>
              <a:prstGeom prst="roundRect">
                <a:avLst>
                  <a:gd name="adj" fmla="val 50000"/>
                </a:avLst>
              </a:prstGeom>
              <a:solidFill>
                <a:srgbClr val="000000"/>
              </a:solidFill>
              <a:ln w="0">
                <a:noFill/>
              </a:ln>
            </p:spPr>
            <p:style>
              <a:lnRef idx="0"/>
              <a:fillRef idx="0"/>
              <a:effectRef idx="0"/>
              <a:fontRef idx="minor"/>
            </p:style>
          </p:sp>
          <p:sp>
            <p:nvSpPr>
              <p:cNvPr id="5446" name="CustomShape 49"/>
              <p:cNvSpPr/>
              <p:nvPr/>
            </p:nvSpPr>
            <p:spPr>
              <a:xfrm>
                <a:off x="4210560" y="4734360"/>
                <a:ext cx="120960" cy="25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447" name="CustomShape 50"/>
            <p:cNvSpPr/>
            <p:nvPr/>
          </p:nvSpPr>
          <p:spPr>
            <a:xfrm>
              <a:off x="4330440" y="4666680"/>
              <a:ext cx="56160" cy="41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448" name="Group 51"/>
            <p:cNvGrpSpPr/>
            <p:nvPr/>
          </p:nvGrpSpPr>
          <p:grpSpPr>
            <a:xfrm>
              <a:off x="4207320" y="4660200"/>
              <a:ext cx="128160" cy="30240"/>
              <a:chOff x="4207320" y="4660200"/>
              <a:chExt cx="128160" cy="30240"/>
            </a:xfrm>
          </p:grpSpPr>
          <p:sp>
            <p:nvSpPr>
              <p:cNvPr id="5449" name="CustomShape 52"/>
              <p:cNvSpPr/>
              <p:nvPr/>
            </p:nvSpPr>
            <p:spPr>
              <a:xfrm>
                <a:off x="4207320" y="4660200"/>
                <a:ext cx="128160" cy="30240"/>
              </a:xfrm>
              <a:prstGeom prst="roundRect">
                <a:avLst>
                  <a:gd name="adj" fmla="val 50000"/>
                </a:avLst>
              </a:prstGeom>
              <a:solidFill>
                <a:srgbClr val="000000"/>
              </a:solidFill>
              <a:ln w="0">
                <a:noFill/>
              </a:ln>
            </p:spPr>
            <p:style>
              <a:lnRef idx="0"/>
              <a:fillRef idx="0"/>
              <a:effectRef idx="0"/>
              <a:fontRef idx="minor"/>
            </p:style>
          </p:sp>
          <p:sp>
            <p:nvSpPr>
              <p:cNvPr id="5450" name="CustomShape 53"/>
              <p:cNvSpPr/>
              <p:nvPr/>
            </p:nvSpPr>
            <p:spPr>
              <a:xfrm>
                <a:off x="4210560" y="4663440"/>
                <a:ext cx="122400" cy="23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451" name="CustomShape 54"/>
            <p:cNvSpPr/>
            <p:nvPr/>
          </p:nvSpPr>
          <p:spPr>
            <a:xfrm>
              <a:off x="4321800" y="4451400"/>
              <a:ext cx="12600" cy="53100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5452" name="CustomShape 55"/>
            <p:cNvSpPr/>
            <p:nvPr/>
          </p:nvSpPr>
          <p:spPr>
            <a:xfrm>
              <a:off x="4335840" y="4585680"/>
              <a:ext cx="50400" cy="471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453" name="CustomShape 56"/>
            <p:cNvSpPr/>
            <p:nvPr/>
          </p:nvSpPr>
          <p:spPr>
            <a:xfrm>
              <a:off x="4336560" y="4509720"/>
              <a:ext cx="52200" cy="5328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454" name="CustomShape 57"/>
            <p:cNvSpPr/>
            <p:nvPr/>
          </p:nvSpPr>
          <p:spPr>
            <a:xfrm>
              <a:off x="4381920" y="4959000"/>
              <a:ext cx="7920" cy="19800"/>
            </a:xfrm>
            <a:prstGeom prst="ellipse">
              <a:avLst/>
            </a:prstGeom>
            <a:solidFill>
              <a:srgbClr val="333333"/>
            </a:solidFill>
            <a:ln w="0">
              <a:noFill/>
            </a:ln>
          </p:spPr>
          <p:style>
            <a:lnRef idx="0"/>
            <a:fillRef idx="0"/>
            <a:effectRef idx="0"/>
            <a:fontRef idx="minor"/>
          </p:style>
        </p:sp>
        <p:sp>
          <p:nvSpPr>
            <p:cNvPr id="5455" name="CustomShape 58"/>
            <p:cNvSpPr/>
            <p:nvPr/>
          </p:nvSpPr>
          <p:spPr>
            <a:xfrm>
              <a:off x="4333680" y="4959720"/>
              <a:ext cx="52200" cy="439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456" name="CustomShape 59"/>
            <p:cNvSpPr/>
            <p:nvPr/>
          </p:nvSpPr>
          <p:spPr>
            <a:xfrm>
              <a:off x="4073760" y="4974480"/>
              <a:ext cx="264960" cy="3204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5457" name="CustomShape 60"/>
            <p:cNvSpPr/>
            <p:nvPr/>
          </p:nvSpPr>
          <p:spPr>
            <a:xfrm>
              <a:off x="4088520" y="4983120"/>
              <a:ext cx="236520" cy="1656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5458" name="CustomShape 61"/>
            <p:cNvSpPr/>
            <p:nvPr/>
          </p:nvSpPr>
          <p:spPr>
            <a:xfrm>
              <a:off x="4111200" y="4905360"/>
              <a:ext cx="32040" cy="32040"/>
            </a:xfrm>
            <a:prstGeom prst="ellipse">
              <a:avLst/>
            </a:prstGeom>
            <a:solidFill>
              <a:srgbClr val="33cc33"/>
            </a:solidFill>
            <a:ln w="0">
              <a:noFill/>
            </a:ln>
          </p:spPr>
          <p:style>
            <a:lnRef idx="0"/>
            <a:fillRef idx="0"/>
            <a:effectRef idx="0"/>
            <a:fontRef idx="minor"/>
          </p:style>
        </p:sp>
        <p:sp>
          <p:nvSpPr>
            <p:cNvPr id="5459" name="CustomShape 62"/>
            <p:cNvSpPr/>
            <p:nvPr/>
          </p:nvSpPr>
          <p:spPr>
            <a:xfrm>
              <a:off x="4150440" y="4906800"/>
              <a:ext cx="33480" cy="30240"/>
            </a:xfrm>
            <a:prstGeom prst="ellipse">
              <a:avLst/>
            </a:prstGeom>
            <a:solidFill>
              <a:srgbClr val="ff0000"/>
            </a:solidFill>
            <a:ln w="0">
              <a:noFill/>
            </a:ln>
          </p:spPr>
          <p:style>
            <a:lnRef idx="0"/>
            <a:fillRef idx="0"/>
            <a:effectRef idx="0"/>
            <a:fontRef idx="minor"/>
          </p:style>
        </p:sp>
        <p:sp>
          <p:nvSpPr>
            <p:cNvPr id="5460" name="CustomShape 63"/>
            <p:cNvSpPr/>
            <p:nvPr/>
          </p:nvSpPr>
          <p:spPr>
            <a:xfrm>
              <a:off x="4190760" y="4905360"/>
              <a:ext cx="32040" cy="30240"/>
            </a:xfrm>
            <a:prstGeom prst="ellipse">
              <a:avLst/>
            </a:prstGeom>
            <a:solidFill>
              <a:srgbClr val="33cc33"/>
            </a:solidFill>
            <a:ln w="0">
              <a:noFill/>
            </a:ln>
          </p:spPr>
          <p:style>
            <a:lnRef idx="0"/>
            <a:fillRef idx="0"/>
            <a:effectRef idx="0"/>
            <a:fontRef idx="minor"/>
          </p:style>
        </p:sp>
        <p:sp>
          <p:nvSpPr>
            <p:cNvPr id="5461" name="CustomShape 64"/>
            <p:cNvSpPr/>
            <p:nvPr/>
          </p:nvSpPr>
          <p:spPr>
            <a:xfrm>
              <a:off x="4279680" y="4779360"/>
              <a:ext cx="16920" cy="173520"/>
            </a:xfrm>
            <a:prstGeom prst="rect">
              <a:avLst/>
            </a:prstGeom>
            <a:solidFill>
              <a:srgbClr val="292929"/>
            </a:solidFill>
            <a:ln w="9525">
              <a:solidFill>
                <a:srgbClr val="000000"/>
              </a:solidFill>
              <a:miter/>
            </a:ln>
          </p:spPr>
          <p:style>
            <a:lnRef idx="0"/>
            <a:fillRef idx="0"/>
            <a:effectRef idx="0"/>
            <a:fontRef idx="minor"/>
          </p:style>
        </p:sp>
      </p:grpSp>
      <p:sp>
        <p:nvSpPr>
          <p:cNvPr id="5462" name="CustomShape 65"/>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F618A5BE-BBCC-4163-AA81-77A30E3C33EC}" type="slidenum">
              <a:rPr b="0" lang="en-US" sz="1100" spc="-1" strike="noStrike">
                <a:solidFill>
                  <a:srgbClr val="404040"/>
                </a:solidFill>
                <a:latin typeface="Calibri"/>
                <a:ea typeface="DejaVu Sans"/>
              </a:rPr>
              <a:t>98</a:t>
            </a:fld>
            <a:endParaRPr b="0" lang="en-US" sz="1100" spc="-1" strike="noStrike">
              <a:latin typeface="Arial"/>
            </a:endParaRPr>
          </a:p>
        </p:txBody>
      </p:sp>
    </p:spTree>
  </p:cSld>
  <p:transition spd="med">
    <p:fade/>
  </p:transition>
  <p:timing>
    <p:tnLst>
      <p:par>
        <p:cTn id="2391" dur="indefinite" restart="never" nodeType="tmRoot">
          <p:childTnLst>
            <p:seq>
              <p:cTn id="2392" dur="indefinite" nodeType="mainSeq">
                <p:childTnLst>
                  <p:par>
                    <p:cTn id="2393" fill="hold">
                      <p:stCondLst>
                        <p:cond delay="indefinite"/>
                      </p:stCondLst>
                      <p:childTnLst>
                        <p:par>
                          <p:cTn id="2394" fill="hold">
                            <p:stCondLst>
                              <p:cond delay="0"/>
                            </p:stCondLst>
                            <p:childTnLst>
                              <p:par>
                                <p:cTn id="2395" nodeType="clickEffect" fill="hold" presetClass="entr" presetID="9">
                                  <p:stCondLst>
                                    <p:cond delay="0"/>
                                  </p:stCondLst>
                                  <p:childTnLst>
                                    <p:set>
                                      <p:cBhvr>
                                        <p:cTn id="2396" dur="1" fill="hold">
                                          <p:stCondLst>
                                            <p:cond delay="0"/>
                                          </p:stCondLst>
                                        </p:cTn>
                                        <p:tgtEl>
                                          <p:spTgt spid="5396"/>
                                        </p:tgtEl>
                                        <p:attrNameLst>
                                          <p:attrName>style.visibility</p:attrName>
                                        </p:attrNameLst>
                                      </p:cBhvr>
                                      <p:to>
                                        <p:strVal val="visible"/>
                                      </p:to>
                                    </p:set>
                                    <p:animEffect filter="dissolve" transition="in">
                                      <p:cBhvr additive="repl">
                                        <p:cTn id="2397" dur="500"/>
                                        <p:tgtEl>
                                          <p:spTgt spid="5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3" name="CustomShape 1"/>
          <p:cNvSpPr/>
          <p:nvPr/>
        </p:nvSpPr>
        <p:spPr>
          <a:xfrm>
            <a:off x="798840" y="289440"/>
            <a:ext cx="11390760" cy="892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2-way handshake scenarios</a:t>
            </a:r>
            <a:endParaRPr b="0" lang="en-US" sz="4800" spc="-1" strike="noStrike">
              <a:latin typeface="Arial"/>
            </a:endParaRPr>
          </a:p>
        </p:txBody>
      </p:sp>
      <p:grpSp>
        <p:nvGrpSpPr>
          <p:cNvPr id="5464" name="Group 2"/>
          <p:cNvGrpSpPr/>
          <p:nvPr/>
        </p:nvGrpSpPr>
        <p:grpSpPr>
          <a:xfrm>
            <a:off x="381960" y="1434960"/>
            <a:ext cx="3906360" cy="3182760"/>
            <a:chOff x="381960" y="1434960"/>
            <a:chExt cx="3906360" cy="3182760"/>
          </a:xfrm>
        </p:grpSpPr>
        <p:sp>
          <p:nvSpPr>
            <p:cNvPr id="5465" name="Line 3"/>
            <p:cNvSpPr/>
            <p:nvPr/>
          </p:nvSpPr>
          <p:spPr>
            <a:xfrm flipH="1">
              <a:off x="1459800" y="1990440"/>
              <a:ext cx="1800" cy="2470320"/>
            </a:xfrm>
            <a:prstGeom prst="line">
              <a:avLst/>
            </a:prstGeom>
            <a:ln w="9525">
              <a:solidFill>
                <a:srgbClr val="777777"/>
              </a:solidFill>
              <a:round/>
            </a:ln>
          </p:spPr>
          <p:style>
            <a:lnRef idx="0"/>
            <a:fillRef idx="0"/>
            <a:effectRef idx="0"/>
            <a:fontRef idx="minor"/>
          </p:style>
        </p:sp>
        <p:sp>
          <p:nvSpPr>
            <p:cNvPr id="5466" name="Line 4"/>
            <p:cNvSpPr/>
            <p:nvPr/>
          </p:nvSpPr>
          <p:spPr>
            <a:xfrm>
              <a:off x="2990160" y="2063520"/>
              <a:ext cx="360" cy="2524680"/>
            </a:xfrm>
            <a:prstGeom prst="line">
              <a:avLst/>
            </a:prstGeom>
            <a:ln w="9525">
              <a:solidFill>
                <a:srgbClr val="777777"/>
              </a:solidFill>
              <a:round/>
            </a:ln>
          </p:spPr>
          <p:style>
            <a:lnRef idx="0"/>
            <a:fillRef idx="0"/>
            <a:effectRef idx="0"/>
            <a:fontRef idx="minor"/>
          </p:style>
        </p:sp>
        <p:grpSp>
          <p:nvGrpSpPr>
            <p:cNvPr id="5467" name="Group 5"/>
            <p:cNvGrpSpPr/>
            <p:nvPr/>
          </p:nvGrpSpPr>
          <p:grpSpPr>
            <a:xfrm>
              <a:off x="1385640" y="4145040"/>
              <a:ext cx="2405160" cy="472680"/>
              <a:chOff x="1385640" y="4145040"/>
              <a:chExt cx="2405160" cy="472680"/>
            </a:xfrm>
          </p:grpSpPr>
          <p:sp>
            <p:nvSpPr>
              <p:cNvPr id="5468" name="Line 6"/>
              <p:cNvSpPr/>
              <p:nvPr/>
            </p:nvSpPr>
            <p:spPr>
              <a:xfrm>
                <a:off x="1385640" y="4394160"/>
                <a:ext cx="2405160" cy="360"/>
              </a:xfrm>
              <a:prstGeom prst="line">
                <a:avLst/>
              </a:prstGeom>
              <a:ln w="28575">
                <a:solidFill>
                  <a:srgbClr val="cc0000"/>
                </a:solidFill>
                <a:prstDash val="dash"/>
                <a:round/>
              </a:ln>
            </p:spPr>
            <p:style>
              <a:lnRef idx="0"/>
              <a:fillRef idx="0"/>
              <a:effectRef idx="0"/>
              <a:fontRef idx="minor"/>
            </p:style>
          </p:sp>
          <p:sp>
            <p:nvSpPr>
              <p:cNvPr id="5469" name="CustomShape 7"/>
              <p:cNvSpPr/>
              <p:nvPr/>
            </p:nvSpPr>
            <p:spPr>
              <a:xfrm>
                <a:off x="1585800" y="4145040"/>
                <a:ext cx="1267920" cy="472680"/>
              </a:xfrm>
              <a:prstGeom prst="rect">
                <a:avLst/>
              </a:prstGeom>
              <a:solidFill>
                <a:srgbClr val="ffffff"/>
              </a:solidFill>
              <a:ln w="0">
                <a:noFill/>
              </a:ln>
            </p:spPr>
            <p:style>
              <a:lnRef idx="0"/>
              <a:fillRef idx="0"/>
              <a:effectRef idx="0"/>
              <a:fontRef idx="minor"/>
            </p:style>
            <p:txBody>
              <a:bodyPr wrap="none" lIns="90000" rIns="90000" tIns="45000" bIns="45000">
                <a:spAutoFit/>
              </a:bodyPr>
              <a:p>
                <a:pPr algn="ctr">
                  <a:lnSpc>
                    <a:spcPct val="90000"/>
                  </a:lnSpc>
                  <a:tabLst>
                    <a:tab algn="l" pos="0"/>
                  </a:tabLst>
                </a:pPr>
                <a:r>
                  <a:rPr b="0" lang="en-US" sz="1400" spc="-1" strike="noStrike">
                    <a:solidFill>
                      <a:srgbClr val="000000"/>
                    </a:solidFill>
                    <a:latin typeface="Tahoma"/>
                    <a:ea typeface="ＭＳ Ｐゴシック"/>
                  </a:rPr>
                  <a:t>connection </a:t>
                </a:r>
                <a:endParaRPr b="0" lang="en-US" sz="1400" spc="-1" strike="noStrike">
                  <a:latin typeface="Arial"/>
                </a:endParaRPr>
              </a:p>
              <a:p>
                <a:pPr algn="ctr">
                  <a:lnSpc>
                    <a:spcPct val="90000"/>
                  </a:lnSpc>
                  <a:tabLst>
                    <a:tab algn="l" pos="0"/>
                  </a:tabLst>
                </a:pPr>
                <a:r>
                  <a:rPr b="0" lang="en-US" sz="1400" spc="-1" strike="noStrike">
                    <a:solidFill>
                      <a:srgbClr val="000000"/>
                    </a:solidFill>
                    <a:latin typeface="Tahoma"/>
                    <a:ea typeface="ＭＳ Ｐゴシック"/>
                  </a:rPr>
                  <a:t>x completes</a:t>
                </a:r>
                <a:endParaRPr b="0" lang="en-US" sz="1400" spc="-1" strike="noStrike">
                  <a:latin typeface="Arial"/>
                </a:endParaRPr>
              </a:p>
            </p:txBody>
          </p:sp>
        </p:grpSp>
        <p:grpSp>
          <p:nvGrpSpPr>
            <p:cNvPr id="5470" name="Group 8"/>
            <p:cNvGrpSpPr/>
            <p:nvPr/>
          </p:nvGrpSpPr>
          <p:grpSpPr>
            <a:xfrm>
              <a:off x="381960" y="1434960"/>
              <a:ext cx="3467880" cy="2133360"/>
              <a:chOff x="381960" y="1434960"/>
              <a:chExt cx="3467880" cy="2133360"/>
            </a:xfrm>
          </p:grpSpPr>
          <p:sp>
            <p:nvSpPr>
              <p:cNvPr id="5471" name="CustomShape 9"/>
              <p:cNvSpPr/>
              <p:nvPr/>
            </p:nvSpPr>
            <p:spPr>
              <a:xfrm>
                <a:off x="381960" y="1900440"/>
                <a:ext cx="1080360" cy="57636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1600" spc="-1" strike="noStrike">
                    <a:solidFill>
                      <a:srgbClr val="000000"/>
                    </a:solidFill>
                    <a:latin typeface="Tahoma"/>
                    <a:ea typeface="ＭＳ Ｐゴシック"/>
                  </a:rPr>
                  <a:t>choose x</a:t>
                </a:r>
                <a:endParaRPr b="0" lang="en-US" sz="1600" spc="-1" strike="noStrike">
                  <a:latin typeface="Arial"/>
                </a:endParaRPr>
              </a:p>
              <a:p>
                <a:pPr algn="r">
                  <a:lnSpc>
                    <a:spcPct val="100000"/>
                  </a:lnSpc>
                  <a:tabLst>
                    <a:tab algn="l" pos="0"/>
                  </a:tabLst>
                </a:pPr>
                <a:endParaRPr b="0" lang="en-US" sz="1600" spc="-1" strike="noStrike">
                  <a:latin typeface="Arial"/>
                </a:endParaRPr>
              </a:p>
            </p:txBody>
          </p:sp>
          <p:sp>
            <p:nvSpPr>
              <p:cNvPr id="5472" name="Line 10"/>
              <p:cNvSpPr/>
              <p:nvPr/>
            </p:nvSpPr>
            <p:spPr>
              <a:xfrm>
                <a:off x="1504800" y="2095200"/>
                <a:ext cx="1479600" cy="316080"/>
              </a:xfrm>
              <a:prstGeom prst="line">
                <a:avLst/>
              </a:prstGeom>
              <a:ln w="28575">
                <a:solidFill>
                  <a:srgbClr val="000099"/>
                </a:solidFill>
                <a:round/>
                <a:tailEnd len="med" type="triangle" w="med"/>
              </a:ln>
            </p:spPr>
            <p:style>
              <a:lnRef idx="0"/>
              <a:fillRef idx="0"/>
              <a:effectRef idx="0"/>
              <a:fontRef idx="minor"/>
            </p:style>
          </p:sp>
          <p:sp>
            <p:nvSpPr>
              <p:cNvPr id="5473" name="Line 11"/>
              <p:cNvSpPr/>
              <p:nvPr/>
            </p:nvSpPr>
            <p:spPr>
              <a:xfrm flipH="1">
                <a:off x="1444680" y="2449440"/>
                <a:ext cx="1571400" cy="955440"/>
              </a:xfrm>
              <a:prstGeom prst="line">
                <a:avLst/>
              </a:prstGeom>
              <a:ln w="28575">
                <a:solidFill>
                  <a:srgbClr val="000099"/>
                </a:solidFill>
                <a:round/>
                <a:tailEnd len="med" type="triangle" w="med"/>
              </a:ln>
            </p:spPr>
            <p:style>
              <a:lnRef idx="0"/>
              <a:fillRef idx="0"/>
              <a:effectRef idx="0"/>
              <a:fontRef idx="minor"/>
            </p:style>
          </p:sp>
          <p:sp>
            <p:nvSpPr>
              <p:cNvPr id="5474" name="CustomShape 12"/>
              <p:cNvSpPr/>
              <p:nvPr/>
            </p:nvSpPr>
            <p:spPr>
              <a:xfrm>
                <a:off x="1824840" y="2081160"/>
                <a:ext cx="775440" cy="324360"/>
              </a:xfrm>
              <a:prstGeom prst="rect">
                <a:avLst/>
              </a:prstGeom>
              <a:solidFill>
                <a:srgbClr val="ffffff"/>
              </a:solidFill>
              <a:ln w="0">
                <a:noFill/>
              </a:ln>
            </p:spPr>
            <p:style>
              <a:lnRef idx="0"/>
              <a:fillRef idx="0"/>
              <a:effectRef idx="0"/>
              <a:fontRef idx="minor"/>
            </p:style>
          </p:sp>
          <p:sp>
            <p:nvSpPr>
              <p:cNvPr id="5475" name="CustomShape 13"/>
              <p:cNvSpPr/>
              <p:nvPr/>
            </p:nvSpPr>
            <p:spPr>
              <a:xfrm>
                <a:off x="1539360" y="2048040"/>
                <a:ext cx="13834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req_conn(x)</a:t>
                </a:r>
                <a:endParaRPr b="0" lang="en-US" sz="1600" spc="-1" strike="noStrike">
                  <a:latin typeface="Arial"/>
                </a:endParaRPr>
              </a:p>
            </p:txBody>
          </p:sp>
          <p:sp>
            <p:nvSpPr>
              <p:cNvPr id="5476" name="CustomShape 14"/>
              <p:cNvSpPr/>
              <p:nvPr/>
            </p:nvSpPr>
            <p:spPr>
              <a:xfrm>
                <a:off x="2002680" y="2505240"/>
                <a:ext cx="437040" cy="324360"/>
              </a:xfrm>
              <a:prstGeom prst="rect">
                <a:avLst/>
              </a:prstGeom>
              <a:solidFill>
                <a:srgbClr val="ffffff"/>
              </a:solidFill>
              <a:ln w="0">
                <a:noFill/>
              </a:ln>
            </p:spPr>
            <p:style>
              <a:lnRef idx="0"/>
              <a:fillRef idx="0"/>
              <a:effectRef idx="0"/>
              <a:fontRef idx="minor"/>
            </p:style>
          </p:sp>
          <p:sp>
            <p:nvSpPr>
              <p:cNvPr id="5477" name="CustomShape 15"/>
              <p:cNvSpPr/>
              <p:nvPr/>
            </p:nvSpPr>
            <p:spPr>
              <a:xfrm>
                <a:off x="3028680" y="2306520"/>
                <a:ext cx="8211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cc0000"/>
                    </a:solidFill>
                    <a:latin typeface="Tahoma"/>
                    <a:ea typeface="ＭＳ Ｐゴシック"/>
                  </a:rPr>
                  <a:t>ESTAB</a:t>
                </a:r>
                <a:endParaRPr b="0" lang="en-US" sz="1600" spc="-1" strike="noStrike">
                  <a:latin typeface="Arial"/>
                </a:endParaRPr>
              </a:p>
            </p:txBody>
          </p:sp>
          <p:sp>
            <p:nvSpPr>
              <p:cNvPr id="5478" name="CustomShape 16"/>
              <p:cNvSpPr/>
              <p:nvPr/>
            </p:nvSpPr>
            <p:spPr>
              <a:xfrm>
                <a:off x="568080" y="3235320"/>
                <a:ext cx="8211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cc0000"/>
                    </a:solidFill>
                    <a:latin typeface="Tahoma"/>
                    <a:ea typeface="ＭＳ Ｐゴシック"/>
                  </a:rPr>
                  <a:t>ESTAB</a:t>
                </a:r>
                <a:endParaRPr b="0" lang="en-US" sz="1600" spc="-1" strike="noStrike">
                  <a:latin typeface="Arial"/>
                </a:endParaRPr>
              </a:p>
            </p:txBody>
          </p:sp>
          <p:sp>
            <p:nvSpPr>
              <p:cNvPr id="5479" name="CustomShape 17"/>
              <p:cNvSpPr/>
              <p:nvPr/>
            </p:nvSpPr>
            <p:spPr>
              <a:xfrm>
                <a:off x="1405440" y="3336840"/>
                <a:ext cx="87840" cy="86400"/>
              </a:xfrm>
              <a:prstGeom prst="ellipse">
                <a:avLst/>
              </a:prstGeom>
              <a:solidFill>
                <a:srgbClr val="cc0000"/>
              </a:solidFill>
              <a:ln w="9525">
                <a:solidFill>
                  <a:srgbClr val="cc0000"/>
                </a:solidFill>
                <a:round/>
              </a:ln>
            </p:spPr>
            <p:style>
              <a:lnRef idx="0"/>
              <a:fillRef idx="0"/>
              <a:effectRef idx="0"/>
              <a:fontRef idx="minor"/>
            </p:style>
          </p:sp>
          <p:sp>
            <p:nvSpPr>
              <p:cNvPr id="5480" name="CustomShape 18"/>
              <p:cNvSpPr/>
              <p:nvPr/>
            </p:nvSpPr>
            <p:spPr>
              <a:xfrm>
                <a:off x="2945520" y="2424240"/>
                <a:ext cx="87840" cy="86400"/>
              </a:xfrm>
              <a:prstGeom prst="ellipse">
                <a:avLst/>
              </a:prstGeom>
              <a:solidFill>
                <a:srgbClr val="cc0000"/>
              </a:solidFill>
              <a:ln w="9525">
                <a:solidFill>
                  <a:srgbClr val="cc0000"/>
                </a:solidFill>
                <a:round/>
              </a:ln>
            </p:spPr>
            <p:style>
              <a:lnRef idx="0"/>
              <a:fillRef idx="0"/>
              <a:effectRef idx="0"/>
              <a:fontRef idx="minor"/>
            </p:style>
          </p:sp>
          <p:grpSp>
            <p:nvGrpSpPr>
              <p:cNvPr id="5481" name="Group 19"/>
              <p:cNvGrpSpPr/>
              <p:nvPr/>
            </p:nvGrpSpPr>
            <p:grpSpPr>
              <a:xfrm>
                <a:off x="1632240" y="2643120"/>
                <a:ext cx="1398960" cy="333000"/>
                <a:chOff x="1632240" y="2643120"/>
                <a:chExt cx="1398960" cy="333000"/>
              </a:xfrm>
            </p:grpSpPr>
            <p:sp>
              <p:nvSpPr>
                <p:cNvPr id="5482" name="CustomShape 20"/>
                <p:cNvSpPr/>
                <p:nvPr/>
              </p:nvSpPr>
              <p:spPr>
                <a:xfrm>
                  <a:off x="1809000" y="2703600"/>
                  <a:ext cx="1069200" cy="257760"/>
                </a:xfrm>
                <a:prstGeom prst="rect">
                  <a:avLst/>
                </a:prstGeom>
                <a:solidFill>
                  <a:srgbClr val="ffffff"/>
                </a:solidFill>
                <a:ln w="0">
                  <a:noFill/>
                </a:ln>
              </p:spPr>
              <p:style>
                <a:lnRef idx="0"/>
                <a:fillRef idx="0"/>
                <a:effectRef idx="0"/>
                <a:fontRef idx="minor"/>
              </p:style>
            </p:sp>
            <p:sp>
              <p:nvSpPr>
                <p:cNvPr id="5483" name="CustomShape 21"/>
                <p:cNvSpPr/>
                <p:nvPr/>
              </p:nvSpPr>
              <p:spPr>
                <a:xfrm>
                  <a:off x="1632240" y="2643120"/>
                  <a:ext cx="139896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acc_conn(x)</a:t>
                  </a:r>
                  <a:endParaRPr b="0" lang="en-US" sz="1600" spc="-1" strike="noStrike">
                    <a:latin typeface="Arial"/>
                  </a:endParaRPr>
                </a:p>
              </p:txBody>
            </p:sp>
          </p:grpSp>
          <p:grpSp>
            <p:nvGrpSpPr>
              <p:cNvPr id="5484" name="Group 22"/>
              <p:cNvGrpSpPr/>
              <p:nvPr/>
            </p:nvGrpSpPr>
            <p:grpSpPr>
              <a:xfrm>
                <a:off x="993960" y="1454040"/>
                <a:ext cx="618120" cy="484920"/>
                <a:chOff x="993960" y="1454040"/>
                <a:chExt cx="618120" cy="484920"/>
              </a:xfrm>
            </p:grpSpPr>
            <p:pic>
              <p:nvPicPr>
                <p:cNvPr id="5485" name="Picture 117" descr="desktop_computer_stylized_medium"/>
                <p:cNvPicPr/>
                <p:nvPr/>
              </p:nvPicPr>
              <p:blipFill>
                <a:blip r:embed="rId1"/>
                <a:stretch/>
              </p:blipFill>
              <p:spPr>
                <a:xfrm flipH="1">
                  <a:off x="993960" y="1454040"/>
                  <a:ext cx="618120" cy="484920"/>
                </a:xfrm>
                <a:prstGeom prst="rect">
                  <a:avLst/>
                </a:prstGeom>
                <a:ln w="0">
                  <a:noFill/>
                </a:ln>
              </p:spPr>
            </p:pic>
            <p:sp>
              <p:nvSpPr>
                <p:cNvPr id="5486" name="CustomShape 23"/>
                <p:cNvSpPr/>
                <p:nvPr/>
              </p:nvSpPr>
              <p:spPr>
                <a:xfrm flipH="1">
                  <a:off x="1252800" y="1500840"/>
                  <a:ext cx="299160" cy="2206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487" name="Group 24"/>
              <p:cNvGrpSpPr/>
              <p:nvPr/>
            </p:nvGrpSpPr>
            <p:grpSpPr>
              <a:xfrm>
                <a:off x="2799360" y="1434960"/>
                <a:ext cx="334080" cy="510480"/>
                <a:chOff x="2799360" y="1434960"/>
                <a:chExt cx="334080" cy="510480"/>
              </a:xfrm>
            </p:grpSpPr>
            <p:sp>
              <p:nvSpPr>
                <p:cNvPr id="5488" name="CustomShape 25"/>
                <p:cNvSpPr/>
                <p:nvPr/>
              </p:nvSpPr>
              <p:spPr>
                <a:xfrm>
                  <a:off x="3065760" y="1436040"/>
                  <a:ext cx="64440" cy="48672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489" name="CustomShape 26"/>
                <p:cNvSpPr/>
                <p:nvPr/>
              </p:nvSpPr>
              <p:spPr>
                <a:xfrm>
                  <a:off x="2815200" y="1434960"/>
                  <a:ext cx="245160" cy="48636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490" name="CustomShape 27"/>
                <p:cNvSpPr/>
                <p:nvPr/>
              </p:nvSpPr>
              <p:spPr>
                <a:xfrm>
                  <a:off x="3078360" y="1465200"/>
                  <a:ext cx="37440" cy="4500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491" name="CustomShape 28"/>
                <p:cNvSpPr/>
                <p:nvPr/>
              </p:nvSpPr>
              <p:spPr>
                <a:xfrm>
                  <a:off x="3069720" y="1694160"/>
                  <a:ext cx="59760" cy="378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492" name="CustomShape 29"/>
                <p:cNvSpPr/>
                <p:nvPr/>
              </p:nvSpPr>
              <p:spPr>
                <a:xfrm>
                  <a:off x="2817000" y="1492200"/>
                  <a:ext cx="137160" cy="7200"/>
                </a:xfrm>
                <a:prstGeom prst="rect">
                  <a:avLst/>
                </a:prstGeom>
                <a:solidFill>
                  <a:srgbClr val="000000"/>
                </a:solidFill>
                <a:ln w="9525">
                  <a:solidFill>
                    <a:srgbClr val="000000"/>
                  </a:solidFill>
                  <a:miter/>
                </a:ln>
              </p:spPr>
              <p:style>
                <a:lnRef idx="0"/>
                <a:fillRef idx="0"/>
                <a:effectRef idx="0"/>
                <a:fontRef idx="minor"/>
              </p:style>
            </p:sp>
            <p:grpSp>
              <p:nvGrpSpPr>
                <p:cNvPr id="5493" name="Group 30"/>
                <p:cNvGrpSpPr/>
                <p:nvPr/>
              </p:nvGrpSpPr>
              <p:grpSpPr>
                <a:xfrm>
                  <a:off x="2943720" y="1485720"/>
                  <a:ext cx="133920" cy="29160"/>
                  <a:chOff x="2943720" y="1485720"/>
                  <a:chExt cx="133920" cy="29160"/>
                </a:xfrm>
              </p:grpSpPr>
              <p:sp>
                <p:nvSpPr>
                  <p:cNvPr id="5494" name="CustomShape 31"/>
                  <p:cNvSpPr/>
                  <p:nvPr/>
                </p:nvSpPr>
                <p:spPr>
                  <a:xfrm>
                    <a:off x="2943720" y="1485720"/>
                    <a:ext cx="133920" cy="29160"/>
                  </a:xfrm>
                  <a:prstGeom prst="roundRect">
                    <a:avLst>
                      <a:gd name="adj" fmla="val 50000"/>
                    </a:avLst>
                  </a:prstGeom>
                  <a:solidFill>
                    <a:srgbClr val="000000"/>
                  </a:solidFill>
                  <a:ln w="0">
                    <a:noFill/>
                  </a:ln>
                </p:spPr>
                <p:style>
                  <a:lnRef idx="0"/>
                  <a:fillRef idx="0"/>
                  <a:effectRef idx="0"/>
                  <a:fontRef idx="minor"/>
                </p:style>
              </p:sp>
              <p:sp>
                <p:nvSpPr>
                  <p:cNvPr id="5495" name="CustomShape 32"/>
                  <p:cNvSpPr/>
                  <p:nvPr/>
                </p:nvSpPr>
                <p:spPr>
                  <a:xfrm>
                    <a:off x="2946960" y="1489320"/>
                    <a:ext cx="127800" cy="23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496" name="CustomShape 33"/>
                <p:cNvSpPr/>
                <p:nvPr/>
              </p:nvSpPr>
              <p:spPr>
                <a:xfrm>
                  <a:off x="2818440" y="1562040"/>
                  <a:ext cx="138600" cy="7200"/>
                </a:xfrm>
                <a:prstGeom prst="rect">
                  <a:avLst/>
                </a:prstGeom>
                <a:solidFill>
                  <a:srgbClr val="000000"/>
                </a:solidFill>
                <a:ln w="9525">
                  <a:solidFill>
                    <a:srgbClr val="000000"/>
                  </a:solidFill>
                  <a:miter/>
                </a:ln>
              </p:spPr>
              <p:style>
                <a:lnRef idx="0"/>
                <a:fillRef idx="0"/>
                <a:effectRef idx="0"/>
                <a:fontRef idx="minor"/>
              </p:style>
            </p:sp>
            <p:grpSp>
              <p:nvGrpSpPr>
                <p:cNvPr id="5497" name="Group 34"/>
                <p:cNvGrpSpPr/>
                <p:nvPr/>
              </p:nvGrpSpPr>
              <p:grpSpPr>
                <a:xfrm>
                  <a:off x="2942280" y="1555920"/>
                  <a:ext cx="135720" cy="26280"/>
                  <a:chOff x="2942280" y="1555920"/>
                  <a:chExt cx="135720" cy="26280"/>
                </a:xfrm>
              </p:grpSpPr>
              <p:sp>
                <p:nvSpPr>
                  <p:cNvPr id="5498" name="CustomShape 35"/>
                  <p:cNvSpPr/>
                  <p:nvPr/>
                </p:nvSpPr>
                <p:spPr>
                  <a:xfrm>
                    <a:off x="2942280" y="1555920"/>
                    <a:ext cx="135720" cy="26280"/>
                  </a:xfrm>
                  <a:prstGeom prst="roundRect">
                    <a:avLst>
                      <a:gd name="adj" fmla="val 50000"/>
                    </a:avLst>
                  </a:prstGeom>
                  <a:solidFill>
                    <a:srgbClr val="000000"/>
                  </a:solidFill>
                  <a:ln w="0">
                    <a:noFill/>
                  </a:ln>
                </p:spPr>
                <p:style>
                  <a:lnRef idx="0"/>
                  <a:fillRef idx="0"/>
                  <a:effectRef idx="0"/>
                  <a:fontRef idx="minor"/>
                </p:style>
              </p:sp>
              <p:sp>
                <p:nvSpPr>
                  <p:cNvPr id="5499" name="CustomShape 36"/>
                  <p:cNvSpPr/>
                  <p:nvPr/>
                </p:nvSpPr>
                <p:spPr>
                  <a:xfrm>
                    <a:off x="2945520" y="1558800"/>
                    <a:ext cx="12924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500" name="CustomShape 37"/>
                <p:cNvSpPr/>
                <p:nvPr/>
              </p:nvSpPr>
              <p:spPr>
                <a:xfrm>
                  <a:off x="2817000" y="1633680"/>
                  <a:ext cx="138600" cy="7200"/>
                </a:xfrm>
                <a:prstGeom prst="rect">
                  <a:avLst/>
                </a:prstGeom>
                <a:solidFill>
                  <a:srgbClr val="000000"/>
                </a:solidFill>
                <a:ln w="9525">
                  <a:solidFill>
                    <a:srgbClr val="000000"/>
                  </a:solidFill>
                  <a:miter/>
                </a:ln>
              </p:spPr>
              <p:style>
                <a:lnRef idx="0"/>
                <a:fillRef idx="0"/>
                <a:effectRef idx="0"/>
                <a:fontRef idx="minor"/>
              </p:style>
            </p:sp>
            <p:sp>
              <p:nvSpPr>
                <p:cNvPr id="5501" name="CustomShape 38"/>
                <p:cNvSpPr/>
                <p:nvPr/>
              </p:nvSpPr>
              <p:spPr>
                <a:xfrm>
                  <a:off x="2819880" y="1697040"/>
                  <a:ext cx="138600" cy="8640"/>
                </a:xfrm>
                <a:prstGeom prst="rect">
                  <a:avLst/>
                </a:prstGeom>
                <a:solidFill>
                  <a:srgbClr val="000000"/>
                </a:solidFill>
                <a:ln w="9525">
                  <a:solidFill>
                    <a:srgbClr val="000000"/>
                  </a:solidFill>
                  <a:miter/>
                </a:ln>
              </p:spPr>
              <p:style>
                <a:lnRef idx="0"/>
                <a:fillRef idx="0"/>
                <a:effectRef idx="0"/>
                <a:fontRef idx="minor"/>
              </p:style>
            </p:sp>
            <p:grpSp>
              <p:nvGrpSpPr>
                <p:cNvPr id="5502" name="Group 39"/>
                <p:cNvGrpSpPr/>
                <p:nvPr/>
              </p:nvGrpSpPr>
              <p:grpSpPr>
                <a:xfrm>
                  <a:off x="2940840" y="1692360"/>
                  <a:ext cx="133920" cy="29160"/>
                  <a:chOff x="2940840" y="1692360"/>
                  <a:chExt cx="133920" cy="29160"/>
                </a:xfrm>
              </p:grpSpPr>
              <p:sp>
                <p:nvSpPr>
                  <p:cNvPr id="5503" name="CustomShape 40"/>
                  <p:cNvSpPr/>
                  <p:nvPr/>
                </p:nvSpPr>
                <p:spPr>
                  <a:xfrm>
                    <a:off x="2940840" y="1692360"/>
                    <a:ext cx="133920" cy="29160"/>
                  </a:xfrm>
                  <a:prstGeom prst="roundRect">
                    <a:avLst>
                      <a:gd name="adj" fmla="val 50000"/>
                    </a:avLst>
                  </a:prstGeom>
                  <a:solidFill>
                    <a:srgbClr val="000000"/>
                  </a:solidFill>
                  <a:ln w="0">
                    <a:noFill/>
                  </a:ln>
                </p:spPr>
                <p:style>
                  <a:lnRef idx="0"/>
                  <a:fillRef idx="0"/>
                  <a:effectRef idx="0"/>
                  <a:fontRef idx="minor"/>
                </p:style>
              </p:sp>
              <p:sp>
                <p:nvSpPr>
                  <p:cNvPr id="5504" name="CustomShape 41"/>
                  <p:cNvSpPr/>
                  <p:nvPr/>
                </p:nvSpPr>
                <p:spPr>
                  <a:xfrm>
                    <a:off x="2944080" y="1695600"/>
                    <a:ext cx="127800" cy="22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505" name="CustomShape 42"/>
                <p:cNvSpPr/>
                <p:nvPr/>
              </p:nvSpPr>
              <p:spPr>
                <a:xfrm>
                  <a:off x="3070440" y="1632960"/>
                  <a:ext cx="59760" cy="378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506" name="Group 43"/>
                <p:cNvGrpSpPr/>
                <p:nvPr/>
              </p:nvGrpSpPr>
              <p:grpSpPr>
                <a:xfrm>
                  <a:off x="2940840" y="1627200"/>
                  <a:ext cx="135360" cy="27720"/>
                  <a:chOff x="2940840" y="1627200"/>
                  <a:chExt cx="135360" cy="27720"/>
                </a:xfrm>
              </p:grpSpPr>
              <p:sp>
                <p:nvSpPr>
                  <p:cNvPr id="5507" name="CustomShape 44"/>
                  <p:cNvSpPr/>
                  <p:nvPr/>
                </p:nvSpPr>
                <p:spPr>
                  <a:xfrm>
                    <a:off x="2940840" y="1627200"/>
                    <a:ext cx="135360" cy="27720"/>
                  </a:xfrm>
                  <a:prstGeom prst="roundRect">
                    <a:avLst>
                      <a:gd name="adj" fmla="val 50000"/>
                    </a:avLst>
                  </a:prstGeom>
                  <a:solidFill>
                    <a:srgbClr val="000000"/>
                  </a:solidFill>
                  <a:ln w="0">
                    <a:noFill/>
                  </a:ln>
                </p:spPr>
                <p:style>
                  <a:lnRef idx="0"/>
                  <a:fillRef idx="0"/>
                  <a:effectRef idx="0"/>
                  <a:fontRef idx="minor"/>
                </p:style>
              </p:sp>
              <p:sp>
                <p:nvSpPr>
                  <p:cNvPr id="5508" name="CustomShape 45"/>
                  <p:cNvSpPr/>
                  <p:nvPr/>
                </p:nvSpPr>
                <p:spPr>
                  <a:xfrm>
                    <a:off x="2944080" y="1630440"/>
                    <a:ext cx="129240" cy="21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509" name="CustomShape 46"/>
                <p:cNvSpPr/>
                <p:nvPr/>
              </p:nvSpPr>
              <p:spPr>
                <a:xfrm>
                  <a:off x="3061440" y="1434960"/>
                  <a:ext cx="13320" cy="4881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5510" name="CustomShape 47"/>
                <p:cNvSpPr/>
                <p:nvPr/>
              </p:nvSpPr>
              <p:spPr>
                <a:xfrm>
                  <a:off x="3076200" y="1558800"/>
                  <a:ext cx="53280" cy="432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511" name="CustomShape 48"/>
                <p:cNvSpPr/>
                <p:nvPr/>
              </p:nvSpPr>
              <p:spPr>
                <a:xfrm>
                  <a:off x="3076920" y="1488960"/>
                  <a:ext cx="55080" cy="489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512" name="CustomShape 49"/>
                <p:cNvSpPr/>
                <p:nvPr/>
              </p:nvSpPr>
              <p:spPr>
                <a:xfrm>
                  <a:off x="3124800" y="1901880"/>
                  <a:ext cx="8640" cy="18000"/>
                </a:xfrm>
                <a:prstGeom prst="ellipse">
                  <a:avLst/>
                </a:prstGeom>
                <a:solidFill>
                  <a:srgbClr val="333333"/>
                </a:solidFill>
                <a:ln w="0">
                  <a:noFill/>
                </a:ln>
              </p:spPr>
              <p:style>
                <a:lnRef idx="0"/>
                <a:fillRef idx="0"/>
                <a:effectRef idx="0"/>
                <a:fontRef idx="minor"/>
              </p:style>
            </p:sp>
            <p:sp>
              <p:nvSpPr>
                <p:cNvPr id="5513" name="CustomShape 50"/>
                <p:cNvSpPr/>
                <p:nvPr/>
              </p:nvSpPr>
              <p:spPr>
                <a:xfrm>
                  <a:off x="3074040" y="1902600"/>
                  <a:ext cx="55440" cy="403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514" name="CustomShape 51"/>
                <p:cNvSpPr/>
                <p:nvPr/>
              </p:nvSpPr>
              <p:spPr>
                <a:xfrm>
                  <a:off x="2799360" y="1916280"/>
                  <a:ext cx="280080" cy="291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5515" name="CustomShape 52"/>
                <p:cNvSpPr/>
                <p:nvPr/>
              </p:nvSpPr>
              <p:spPr>
                <a:xfrm>
                  <a:off x="2815200" y="1924200"/>
                  <a:ext cx="249840" cy="1512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5516" name="CustomShape 53"/>
                <p:cNvSpPr/>
                <p:nvPr/>
              </p:nvSpPr>
              <p:spPr>
                <a:xfrm>
                  <a:off x="2838960" y="1852560"/>
                  <a:ext cx="34200" cy="29160"/>
                </a:xfrm>
                <a:prstGeom prst="ellipse">
                  <a:avLst/>
                </a:prstGeom>
                <a:solidFill>
                  <a:srgbClr val="33cc33"/>
                </a:solidFill>
                <a:ln w="0">
                  <a:noFill/>
                </a:ln>
              </p:spPr>
              <p:style>
                <a:lnRef idx="0"/>
                <a:fillRef idx="0"/>
                <a:effectRef idx="0"/>
                <a:fontRef idx="minor"/>
              </p:style>
            </p:sp>
            <p:sp>
              <p:nvSpPr>
                <p:cNvPr id="5517" name="CustomShape 54"/>
                <p:cNvSpPr/>
                <p:nvPr/>
              </p:nvSpPr>
              <p:spPr>
                <a:xfrm>
                  <a:off x="2880360" y="1854000"/>
                  <a:ext cx="35640" cy="27720"/>
                </a:xfrm>
                <a:prstGeom prst="ellipse">
                  <a:avLst/>
                </a:prstGeom>
                <a:solidFill>
                  <a:srgbClr val="ff0000"/>
                </a:solidFill>
                <a:ln w="0">
                  <a:noFill/>
                </a:ln>
              </p:spPr>
              <p:style>
                <a:lnRef idx="0"/>
                <a:fillRef idx="0"/>
                <a:effectRef idx="0"/>
                <a:fontRef idx="minor"/>
              </p:style>
            </p:sp>
            <p:sp>
              <p:nvSpPr>
                <p:cNvPr id="5518" name="CustomShape 55"/>
                <p:cNvSpPr/>
                <p:nvPr/>
              </p:nvSpPr>
              <p:spPr>
                <a:xfrm>
                  <a:off x="2923200" y="1852560"/>
                  <a:ext cx="34200" cy="27720"/>
                </a:xfrm>
                <a:prstGeom prst="ellipse">
                  <a:avLst/>
                </a:prstGeom>
                <a:solidFill>
                  <a:srgbClr val="33cc33"/>
                </a:solidFill>
                <a:ln w="0">
                  <a:noFill/>
                </a:ln>
              </p:spPr>
              <p:style>
                <a:lnRef idx="0"/>
                <a:fillRef idx="0"/>
                <a:effectRef idx="0"/>
                <a:fontRef idx="minor"/>
              </p:style>
            </p:sp>
            <p:sp>
              <p:nvSpPr>
                <p:cNvPr id="5519" name="CustomShape 56"/>
                <p:cNvSpPr/>
                <p:nvPr/>
              </p:nvSpPr>
              <p:spPr>
                <a:xfrm>
                  <a:off x="3016800" y="1736640"/>
                  <a:ext cx="18000" cy="159480"/>
                </a:xfrm>
                <a:prstGeom prst="rect">
                  <a:avLst/>
                </a:prstGeom>
                <a:solidFill>
                  <a:srgbClr val="292929"/>
                </a:solidFill>
                <a:ln w="9525">
                  <a:solidFill>
                    <a:srgbClr val="000000"/>
                  </a:solidFill>
                  <a:miter/>
                </a:ln>
              </p:spPr>
              <p:style>
                <a:lnRef idx="0"/>
                <a:fillRef idx="0"/>
                <a:effectRef idx="0"/>
                <a:fontRef idx="minor"/>
              </p:style>
            </p:sp>
          </p:grpSp>
        </p:grpSp>
        <p:sp>
          <p:nvSpPr>
            <p:cNvPr id="5520" name="CustomShape 57"/>
            <p:cNvSpPr/>
            <p:nvPr/>
          </p:nvSpPr>
          <p:spPr>
            <a:xfrm>
              <a:off x="1416240" y="3338640"/>
              <a:ext cx="87840" cy="86400"/>
            </a:xfrm>
            <a:prstGeom prst="ellipse">
              <a:avLst/>
            </a:prstGeom>
            <a:solidFill>
              <a:srgbClr val="cc0000"/>
            </a:solidFill>
            <a:ln w="9525">
              <a:solidFill>
                <a:srgbClr val="cc0000"/>
              </a:solidFill>
              <a:round/>
            </a:ln>
          </p:spPr>
          <p:style>
            <a:lnRef idx="0"/>
            <a:fillRef idx="0"/>
            <a:effectRef idx="0"/>
            <a:fontRef idx="minor"/>
          </p:style>
        </p:sp>
        <p:sp>
          <p:nvSpPr>
            <p:cNvPr id="5521" name="Line 58"/>
            <p:cNvSpPr/>
            <p:nvPr/>
          </p:nvSpPr>
          <p:spPr>
            <a:xfrm>
              <a:off x="1510200" y="3411360"/>
              <a:ext cx="1479600" cy="316080"/>
            </a:xfrm>
            <a:prstGeom prst="line">
              <a:avLst/>
            </a:prstGeom>
            <a:ln w="28575">
              <a:solidFill>
                <a:srgbClr val="000099"/>
              </a:solidFill>
              <a:round/>
              <a:tailEnd len="med" type="triangle" w="med"/>
            </a:ln>
          </p:spPr>
          <p:style>
            <a:lnRef idx="0"/>
            <a:fillRef idx="0"/>
            <a:effectRef idx="0"/>
            <a:fontRef idx="minor"/>
          </p:style>
        </p:sp>
        <p:sp>
          <p:nvSpPr>
            <p:cNvPr id="5522" name="CustomShape 59"/>
            <p:cNvSpPr/>
            <p:nvPr/>
          </p:nvSpPr>
          <p:spPr>
            <a:xfrm>
              <a:off x="1828800" y="3397320"/>
              <a:ext cx="775440" cy="324360"/>
            </a:xfrm>
            <a:prstGeom prst="rect">
              <a:avLst/>
            </a:prstGeom>
            <a:solidFill>
              <a:srgbClr val="ffffff"/>
            </a:solidFill>
            <a:ln w="0">
              <a:noFill/>
            </a:ln>
          </p:spPr>
          <p:style>
            <a:lnRef idx="0"/>
            <a:fillRef idx="0"/>
            <a:effectRef idx="0"/>
            <a:fontRef idx="minor"/>
          </p:style>
        </p:sp>
        <p:sp>
          <p:nvSpPr>
            <p:cNvPr id="5523" name="CustomShape 60"/>
            <p:cNvSpPr/>
            <p:nvPr/>
          </p:nvSpPr>
          <p:spPr>
            <a:xfrm>
              <a:off x="1627920" y="3363840"/>
              <a:ext cx="121428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data(x+1)</a:t>
              </a:r>
              <a:endParaRPr b="0" lang="en-US" sz="1600" spc="-1" strike="noStrike">
                <a:latin typeface="Arial"/>
              </a:endParaRPr>
            </a:p>
          </p:txBody>
        </p:sp>
        <p:sp>
          <p:nvSpPr>
            <p:cNvPr id="5524" name="CustomShape 61"/>
            <p:cNvSpPr/>
            <p:nvPr/>
          </p:nvSpPr>
          <p:spPr>
            <a:xfrm>
              <a:off x="2960640" y="3695760"/>
              <a:ext cx="87840" cy="86400"/>
            </a:xfrm>
            <a:prstGeom prst="ellipse">
              <a:avLst/>
            </a:prstGeom>
            <a:solidFill>
              <a:srgbClr val="cc0000"/>
            </a:solidFill>
            <a:ln w="9525">
              <a:solidFill>
                <a:srgbClr val="cc0000"/>
              </a:solidFill>
              <a:round/>
            </a:ln>
          </p:spPr>
          <p:style>
            <a:lnRef idx="0"/>
            <a:fillRef idx="0"/>
            <a:effectRef idx="0"/>
            <a:fontRef idx="minor"/>
          </p:style>
        </p:sp>
        <p:sp>
          <p:nvSpPr>
            <p:cNvPr id="5525" name="CustomShape 62"/>
            <p:cNvSpPr/>
            <p:nvPr/>
          </p:nvSpPr>
          <p:spPr>
            <a:xfrm>
              <a:off x="3119400" y="3456000"/>
              <a:ext cx="1168920" cy="70956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0" lang="en-US" sz="1600" spc="-1" strike="noStrike">
                  <a:solidFill>
                    <a:srgbClr val="000000"/>
                  </a:solidFill>
                  <a:latin typeface="Tahoma"/>
                  <a:ea typeface="ＭＳ Ｐゴシック"/>
                </a:rPr>
                <a:t>accept</a:t>
              </a:r>
              <a:endParaRPr b="0" lang="en-US" sz="1600" spc="-1" strike="noStrike">
                <a:latin typeface="Arial"/>
              </a:endParaRPr>
            </a:p>
            <a:p>
              <a:pPr>
                <a:lnSpc>
                  <a:spcPct val="85000"/>
                </a:lnSpc>
                <a:tabLst>
                  <a:tab algn="l" pos="0"/>
                </a:tabLst>
              </a:pPr>
              <a:r>
                <a:rPr b="0" lang="en-US" sz="1600" spc="-1" strike="noStrike">
                  <a:solidFill>
                    <a:srgbClr val="000000"/>
                  </a:solidFill>
                  <a:latin typeface="Tahoma"/>
                  <a:ea typeface="ＭＳ Ｐゴシック"/>
                </a:rPr>
                <a:t>data(x+1)</a:t>
              </a:r>
              <a:endParaRPr b="0" lang="en-US" sz="1600" spc="-1" strike="noStrike">
                <a:latin typeface="Arial"/>
              </a:endParaRPr>
            </a:p>
          </p:txBody>
        </p:sp>
        <p:grpSp>
          <p:nvGrpSpPr>
            <p:cNvPr id="5526" name="Group 63"/>
            <p:cNvGrpSpPr/>
            <p:nvPr/>
          </p:nvGrpSpPr>
          <p:grpSpPr>
            <a:xfrm>
              <a:off x="1447200" y="3723840"/>
              <a:ext cx="1541520" cy="388440"/>
              <a:chOff x="1447200" y="3723840"/>
              <a:chExt cx="1541520" cy="388440"/>
            </a:xfrm>
          </p:grpSpPr>
          <p:sp>
            <p:nvSpPr>
              <p:cNvPr id="5527" name="Line 64"/>
              <p:cNvSpPr/>
              <p:nvPr/>
            </p:nvSpPr>
            <p:spPr>
              <a:xfrm flipH="1">
                <a:off x="1509120" y="3737880"/>
                <a:ext cx="1479600" cy="316080"/>
              </a:xfrm>
              <a:prstGeom prst="line">
                <a:avLst/>
              </a:prstGeom>
              <a:ln w="28575">
                <a:solidFill>
                  <a:srgbClr val="000099"/>
                </a:solidFill>
                <a:round/>
                <a:tailEnd len="med" type="triangle" w="med"/>
              </a:ln>
            </p:spPr>
            <p:style>
              <a:lnRef idx="0"/>
              <a:fillRef idx="0"/>
              <a:effectRef idx="0"/>
              <a:fontRef idx="minor"/>
            </p:style>
          </p:sp>
          <p:sp>
            <p:nvSpPr>
              <p:cNvPr id="5528" name="CustomShape 65"/>
              <p:cNvSpPr/>
              <p:nvPr/>
            </p:nvSpPr>
            <p:spPr>
              <a:xfrm flipH="1">
                <a:off x="1810440" y="3723840"/>
                <a:ext cx="856800" cy="388440"/>
              </a:xfrm>
              <a:prstGeom prst="rect">
                <a:avLst/>
              </a:prstGeom>
              <a:solidFill>
                <a:srgbClr val="ffffff"/>
              </a:solidFill>
              <a:ln w="0">
                <a:noFill/>
              </a:ln>
            </p:spPr>
            <p:style>
              <a:lnRef idx="0"/>
              <a:fillRef idx="0"/>
              <a:effectRef idx="0"/>
              <a:fontRef idx="minor"/>
            </p:style>
          </p:sp>
          <p:sp>
            <p:nvSpPr>
              <p:cNvPr id="5529" name="CustomShape 66"/>
              <p:cNvSpPr/>
              <p:nvPr/>
            </p:nvSpPr>
            <p:spPr>
              <a:xfrm flipH="1">
                <a:off x="1447200" y="4022280"/>
                <a:ext cx="87840" cy="86400"/>
              </a:xfrm>
              <a:prstGeom prst="ellipse">
                <a:avLst/>
              </a:prstGeom>
              <a:solidFill>
                <a:srgbClr val="cc0000"/>
              </a:solidFill>
              <a:ln w="9525">
                <a:solidFill>
                  <a:srgbClr val="cc0000"/>
                </a:solidFill>
                <a:round/>
              </a:ln>
            </p:spPr>
            <p:style>
              <a:lnRef idx="0"/>
              <a:fillRef idx="0"/>
              <a:effectRef idx="0"/>
              <a:fontRef idx="minor"/>
            </p:style>
          </p:sp>
        </p:grpSp>
        <p:sp>
          <p:nvSpPr>
            <p:cNvPr id="5530" name="CustomShape 67"/>
            <p:cNvSpPr/>
            <p:nvPr/>
          </p:nvSpPr>
          <p:spPr>
            <a:xfrm>
              <a:off x="1687320" y="3728520"/>
              <a:ext cx="1167120" cy="333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Tahoma"/>
                  <a:ea typeface="ＭＳ Ｐゴシック"/>
                </a:rPr>
                <a:t>ACK(x+1)</a:t>
              </a:r>
              <a:endParaRPr b="0" lang="en-US" sz="1600" spc="-1" strike="noStrike">
                <a:latin typeface="Arial"/>
              </a:endParaRPr>
            </a:p>
          </p:txBody>
        </p:sp>
      </p:grpSp>
      <p:grpSp>
        <p:nvGrpSpPr>
          <p:cNvPr id="5531" name="Group 68"/>
          <p:cNvGrpSpPr/>
          <p:nvPr/>
        </p:nvGrpSpPr>
        <p:grpSpPr>
          <a:xfrm>
            <a:off x="1283040" y="5146560"/>
            <a:ext cx="1752480" cy="1001520"/>
            <a:chOff x="1283040" y="5146560"/>
            <a:chExt cx="1752480" cy="1001520"/>
          </a:xfrm>
        </p:grpSpPr>
        <p:sp>
          <p:nvSpPr>
            <p:cNvPr id="5532" name="CustomShape 69"/>
            <p:cNvSpPr/>
            <p:nvPr/>
          </p:nvSpPr>
          <p:spPr>
            <a:xfrm>
              <a:off x="1283040" y="5146560"/>
              <a:ext cx="175248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No problem!</a:t>
              </a:r>
              <a:endParaRPr b="0" lang="en-US" sz="2400" spc="-1" strike="noStrike">
                <a:latin typeface="Arial"/>
              </a:endParaRPr>
            </a:p>
          </p:txBody>
        </p:sp>
        <p:pic>
          <p:nvPicPr>
            <p:cNvPr id="5533" name="Picture 5" descr="A picture containing drawing&#10;&#10;Description automatically generated"/>
            <p:cNvPicPr/>
            <p:nvPr/>
          </p:nvPicPr>
          <p:blipFill>
            <a:blip r:embed="rId2"/>
            <a:stretch/>
          </p:blipFill>
          <p:spPr>
            <a:xfrm>
              <a:off x="1812600" y="5524560"/>
              <a:ext cx="623520" cy="623520"/>
            </a:xfrm>
            <a:prstGeom prst="rect">
              <a:avLst/>
            </a:prstGeom>
            <a:ln w="0">
              <a:noFill/>
            </a:ln>
          </p:spPr>
        </p:pic>
      </p:grpSp>
      <p:sp>
        <p:nvSpPr>
          <p:cNvPr id="5534" name="CustomShape 70"/>
          <p:cNvSpPr/>
          <p:nvPr/>
        </p:nvSpPr>
        <p:spPr>
          <a:xfrm>
            <a:off x="9219600" y="6442920"/>
            <a:ext cx="2740680" cy="3625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Transport Layer: 3-</a:t>
            </a:r>
            <a:fld id="{9282846B-B280-4BA7-A0BF-192AA30775EC}" type="slidenum">
              <a:rPr b="0" lang="en-US" sz="1100" spc="-1" strike="noStrike">
                <a:solidFill>
                  <a:srgbClr val="404040"/>
                </a:solidFill>
                <a:latin typeface="Calibri"/>
                <a:ea typeface="DejaVu Sans"/>
              </a:rPr>
              <a:t>99</a:t>
            </a:fld>
            <a:endParaRPr b="0" lang="en-US" sz="1100" spc="-1" strike="noStrike">
              <a:latin typeface="Arial"/>
            </a:endParaRPr>
          </a:p>
        </p:txBody>
      </p:sp>
    </p:spTree>
  </p:cSld>
  <p:transition spd="med">
    <p:fade/>
  </p:transition>
  <p:timing>
    <p:tnLst>
      <p:par>
        <p:cTn id="2398" dur="indefinite" restart="never" nodeType="tmRoot">
          <p:childTnLst>
            <p:seq>
              <p:cTn id="2399" dur="indefinite" nodeType="mainSeq">
                <p:childTnLst>
                  <p:par>
                    <p:cTn id="2400" fill="hold">
                      <p:stCondLst>
                        <p:cond delay="indefinite"/>
                      </p:stCondLst>
                      <p:childTnLst>
                        <p:par>
                          <p:cTn id="2401" fill="hold">
                            <p:stCondLst>
                              <p:cond delay="0"/>
                            </p:stCondLst>
                            <p:childTnLst>
                              <p:par>
                                <p:cTn id="2402" nodeType="clickEffect" fill="hold" presetClass="entr" presetID="9">
                                  <p:stCondLst>
                                    <p:cond delay="0"/>
                                  </p:stCondLst>
                                  <p:childTnLst>
                                    <p:set>
                                      <p:cBhvr>
                                        <p:cTn id="2403" dur="1" fill="hold">
                                          <p:stCondLst>
                                            <p:cond delay="0"/>
                                          </p:stCondLst>
                                        </p:cTn>
                                        <p:tgtEl>
                                          <p:spTgt spid="5531"/>
                                        </p:tgtEl>
                                        <p:attrNameLst>
                                          <p:attrName>style.visibility</p:attrName>
                                        </p:attrNameLst>
                                      </p:cBhvr>
                                      <p:to>
                                        <p:strVal val="visible"/>
                                      </p:to>
                                    </p:set>
                                    <p:animEffect filter="dissolve" transition="in">
                                      <p:cBhvr additive="repl">
                                        <p:cTn id="2404" dur="500"/>
                                        <p:tgtEl>
                                          <p:spTgt spid="5531"/>
                                        </p:tgtEl>
                                      </p:cBhvr>
                                    </p:animEffect>
                                  </p:childTnLst>
                                </p:cTn>
                              </p:par>
                              <p:par>
                                <p:cTn id="2405" nodeType="withEffect" fill="hold" presetClass="exit" presetID="9">
                                  <p:stCondLst>
                                    <p:cond delay="0"/>
                                  </p:stCondLst>
                                  <p:childTnLst>
                                    <p:animEffect filter="dissolve" transition="out">
                                      <p:cBhvr additive="repl">
                                        <p:cTn id="2406" dur="500"/>
                                        <p:tgtEl>
                                          <p:spTgt spid="5464"/>
                                        </p:tgtEl>
                                      </p:cBhvr>
                                    </p:animEffect>
                                    <p:set>
                                      <p:cBhvr>
                                        <p:cTn id="2407" dur="1" fill="hold">
                                          <p:stCondLst>
                                            <p:cond delay="499"/>
                                          </p:stCondLst>
                                        </p:cTn>
                                        <p:tgtEl>
                                          <p:spTgt spid="5464"/>
                                        </p:tgtEl>
                                        <p:attrNameLst>
                                          <p:attrName>style.visibility</p:attrName>
                                        </p:attrNameLst>
                                      </p:cBhvr>
                                      <p:to>
                                        <p:strVal val="hidden"/>
                                      </p:to>
                                    </p:set>
                                  </p:childTnLst>
                                </p:cTn>
                              </p:par>
                              <p:par>
                                <p:cTn id="2408" nodeType="withEffect" fill="hold" presetClass="exit" presetID="9">
                                  <p:stCondLst>
                                    <p:cond delay="0"/>
                                  </p:stCondLst>
                                  <p:childTnLst>
                                    <p:animEffect filter="dissolve" transition="out">
                                      <p:cBhvr additive="repl">
                                        <p:cTn id="2409" dur="500"/>
                                        <p:tgtEl>
                                          <p:spTgt spid="5531"/>
                                        </p:tgtEl>
                                      </p:cBhvr>
                                    </p:animEffect>
                                    <p:set>
                                      <p:cBhvr>
                                        <p:cTn id="2410" dur="1" fill="hold">
                                          <p:stCondLst>
                                            <p:cond delay="499"/>
                                          </p:stCondLst>
                                        </p:cTn>
                                        <p:tgtEl>
                                          <p:spTgt spid="55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10796</TotalTime>
  <Application>LibreOffice/7.0.6.2$Linux_X86_64 LibreOffice_project/00$Build-2</Application>
  <AppVersion>15.0000</AppVersion>
  <Words>16265</Words>
  <Paragraphs>3326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2020-01-18T07:24:59Z</dcterms:created>
  <dc:creator>James Kurose</dc:creator>
  <dc:description/>
  <dc:language>en-US</dc:language>
  <cp:lastModifiedBy/>
  <cp:lastPrinted>2021-01-05T09:24:10Z</cp:lastPrinted>
  <dcterms:modified xsi:type="dcterms:W3CDTF">2022-07-29T14:00:00Z</dcterms:modified>
  <cp:revision>410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149</vt:i4>
  </property>
  <property fmtid="{D5CDD505-2E9C-101B-9397-08002B2CF9AE}" pid="3" name="PresentationFormat">
    <vt:lpwstr>Widescreen</vt:lpwstr>
  </property>
  <property fmtid="{D5CDD505-2E9C-101B-9397-08002B2CF9AE}" pid="4" name="Slides">
    <vt:i4>150</vt:i4>
  </property>
</Properties>
</file>